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7"/>
  </p:notesMasterIdLst>
  <p:handoutMasterIdLst>
    <p:handoutMasterId r:id="rId8"/>
  </p:handoutMasterIdLst>
  <p:sldIdLst>
    <p:sldId id="1758" r:id="rId2"/>
    <p:sldId id="1778" r:id="rId3"/>
    <p:sldId id="1833" r:id="rId4"/>
    <p:sldId id="1834" r:id="rId5"/>
    <p:sldId id="1835" r:id="rId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501664-3CDE-464D-9B27-5725FB2FEA16}" v="1" dt="2021-04-05T18:16:36.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08" y="14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4/5/2021 11:16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4/5/2021 10:41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286252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4/5/2021 10:41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1 Lesson 2, “</a:t>
            </a:r>
            <a:r>
              <a:rPr lang="en-US" sz="900" dirty="0">
                <a:solidFill>
                  <a:schemeClr val="tx1"/>
                </a:solidFill>
              </a:rPr>
              <a:t>Explore roles and responsibilities in the world of data “, is optional as this content is not part of the exam objective domain. </a:t>
            </a:r>
            <a:r>
              <a:rPr lang="en-US" dirty="0"/>
              <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95049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124867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 name="Footer Placeholder 1">
            <a:extLst>
              <a:ext uri="{FF2B5EF4-FFF2-40B4-BE49-F238E27FC236}">
                <a16:creationId xmlns:a16="http://schemas.microsoft.com/office/drawing/2014/main" id="{451E7629-9F50-4C81-A65E-863E258CE75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aka.ms/AzureLearn_DataFundamentals" TargetMode="External"/><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9A51CAEA-69AE-4AF5-90DB-2F5BA090937F}"/>
              </a:ext>
            </a:extLst>
          </p:cNvPr>
          <p:cNvSpPr>
            <a:spLocks noGrp="1"/>
          </p:cNvSpPr>
          <p:nvPr>
            <p:ph type="title"/>
          </p:nvPr>
        </p:nvSpPr>
        <p:spPr/>
        <p:txBody>
          <a:bodyPr/>
          <a:lstStyle/>
          <a:p>
            <a:r>
              <a:rPr lang="en-US" dirty="0">
                <a:solidFill>
                  <a:schemeClr val="tx1"/>
                </a:solidFill>
              </a:rPr>
              <a:t>Microsoft Azure</a:t>
            </a:r>
            <a:br>
              <a:rPr lang="en-US" dirty="0">
                <a:solidFill>
                  <a:schemeClr val="tx1"/>
                </a:solidFill>
              </a:rPr>
            </a:br>
            <a:r>
              <a:rPr lang="en-US" dirty="0">
                <a:solidFill>
                  <a:schemeClr val="tx1"/>
                </a:solidFill>
              </a:rPr>
              <a:t>Data Fundamentals</a:t>
            </a:r>
          </a:p>
        </p:txBody>
      </p:sp>
    </p:spTree>
    <p:extLst>
      <p:ext uri="{BB962C8B-B14F-4D97-AF65-F5344CB8AC3E}">
        <p14:creationId xmlns:p14="http://schemas.microsoft.com/office/powerpoint/2010/main" val="13590815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2" y="3088902"/>
            <a:ext cx="2324557" cy="680196"/>
          </a:xfrm>
        </p:spPr>
        <p:txBody>
          <a:bodyPr/>
          <a:lstStyle/>
          <a:p>
            <a:r>
              <a:rPr lang="en-US" dirty="0"/>
              <a:t>About</a:t>
            </a:r>
            <a:br>
              <a:rPr lang="en-US" dirty="0"/>
            </a:br>
            <a:r>
              <a:rPr lang="en-US" dirty="0"/>
              <a:t>this course</a:t>
            </a:r>
          </a:p>
        </p:txBody>
      </p:sp>
      <p:pic>
        <p:nvPicPr>
          <p:cNvPr id="82" name="Picture 81" descr="Icon of a document with a checkmark">
            <a:extLst>
              <a:ext uri="{FF2B5EF4-FFF2-40B4-BE49-F238E27FC236}">
                <a16:creationId xmlns:a16="http://schemas.microsoft.com/office/drawing/2014/main" id="{61E2A2B6-5B85-430A-B5FF-F9C7619D4FAF}"/>
              </a:ext>
            </a:extLst>
          </p:cNvPr>
          <p:cNvPicPr>
            <a:picLocks noChangeAspect="1"/>
          </p:cNvPicPr>
          <p:nvPr/>
        </p:nvPicPr>
        <p:blipFill>
          <a:blip r:embed="rId3"/>
          <a:stretch>
            <a:fillRect/>
          </a:stretch>
        </p:blipFill>
        <p:spPr>
          <a:xfrm>
            <a:off x="3118059" y="1457325"/>
            <a:ext cx="702132" cy="702132"/>
          </a:xfrm>
          <a:prstGeom prst="rect">
            <a:avLst/>
          </a:prstGeom>
        </p:spPr>
      </p:pic>
      <p:sp>
        <p:nvSpPr>
          <p:cNvPr id="81" name="Text Placeholder 67">
            <a:extLst>
              <a:ext uri="{FF2B5EF4-FFF2-40B4-BE49-F238E27FC236}">
                <a16:creationId xmlns:a16="http://schemas.microsoft.com/office/drawing/2014/main" id="{2FF08900-FF99-47D3-A646-031DF35E24B7}"/>
              </a:ext>
            </a:extLst>
          </p:cNvPr>
          <p:cNvSpPr>
            <a:spLocks noGrp="1"/>
          </p:cNvSpPr>
          <p:nvPr>
            <p:ph type="body" sz="quarter" idx="21"/>
          </p:nvPr>
        </p:nvSpPr>
        <p:spPr>
          <a:xfrm>
            <a:off x="3952568" y="1457325"/>
            <a:ext cx="7820333" cy="1446550"/>
          </a:xfrm>
        </p:spPr>
        <p:txBody>
          <a:bodyPr wrap="square" lIns="0" tIns="0" rIns="0" bIns="0" anchor="t">
            <a:spAutoFit/>
          </a:bodyPr>
          <a:lstStyle/>
          <a:p>
            <a:r>
              <a:rPr lang="en-US" sz="2400" spc="-49" dirty="0">
                <a:latin typeface="+mj-lt"/>
              </a:rPr>
              <a:t>Course format:</a:t>
            </a:r>
          </a:p>
          <a:p>
            <a:pPr lvl="1"/>
            <a:r>
              <a:rPr lang="en-US" dirty="0"/>
              <a:t>One-day instructor-led with hands-on exercises</a:t>
            </a:r>
          </a:p>
          <a:p>
            <a:pPr lvl="1"/>
            <a:r>
              <a:rPr lang="en-US" dirty="0"/>
              <a:t>Supplemented by online training at </a:t>
            </a:r>
            <a:r>
              <a:rPr lang="en-US" dirty="0">
                <a:solidFill>
                  <a:schemeClr val="tx2"/>
                </a:solidFill>
              </a:rPr>
              <a:t>https://aka.ms/AzureLearn_DataFundamentals</a:t>
            </a:r>
          </a:p>
        </p:txBody>
      </p:sp>
      <p:pic>
        <p:nvPicPr>
          <p:cNvPr id="83" name="Picture 82" descr="Icon of a gear and a arrow going across it">
            <a:extLst>
              <a:ext uri="{FF2B5EF4-FFF2-40B4-BE49-F238E27FC236}">
                <a16:creationId xmlns:a16="http://schemas.microsoft.com/office/drawing/2014/main" id="{1C22B125-3312-4230-91F7-CC2F230FEBF4}"/>
              </a:ext>
            </a:extLst>
          </p:cNvPr>
          <p:cNvPicPr>
            <a:picLocks noChangeAspect="1"/>
          </p:cNvPicPr>
          <p:nvPr/>
        </p:nvPicPr>
        <p:blipFill>
          <a:blip r:embed="rId4"/>
          <a:stretch>
            <a:fillRect/>
          </a:stretch>
        </p:blipFill>
        <p:spPr>
          <a:xfrm>
            <a:off x="3118059" y="3352894"/>
            <a:ext cx="702132" cy="702132"/>
          </a:xfrm>
          <a:prstGeom prst="rect">
            <a:avLst/>
          </a:prstGeom>
        </p:spPr>
      </p:pic>
      <p:sp>
        <p:nvSpPr>
          <p:cNvPr id="84" name="Text Placeholder 5">
            <a:extLst>
              <a:ext uri="{FF2B5EF4-FFF2-40B4-BE49-F238E27FC236}">
                <a16:creationId xmlns:a16="http://schemas.microsoft.com/office/drawing/2014/main" id="{51766477-F96C-45B0-86FA-86743E97F36F}"/>
              </a:ext>
            </a:extLst>
          </p:cNvPr>
          <p:cNvSpPr txBox="1">
            <a:spLocks/>
          </p:cNvSpPr>
          <p:nvPr/>
        </p:nvSpPr>
        <p:spPr>
          <a:xfrm>
            <a:off x="3952569" y="3352894"/>
            <a:ext cx="7820333" cy="1908215"/>
          </a:xfrm>
          <a:prstGeom prst="rect">
            <a:avLst/>
          </a:prstGeom>
        </p:spPr>
        <p:txBody>
          <a:bodyPr vert="horz" wrap="square" lIns="0" tIns="0" rIns="0" bIns="0" rtlCol="0" anchor="t">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lang="en-US" sz="1600"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spc="-49" dirty="0">
                <a:latin typeface="+mj-lt"/>
              </a:rPr>
              <a:t>Course objectives:</a:t>
            </a:r>
          </a:p>
          <a:p>
            <a:pPr lvl="1"/>
            <a:r>
              <a:rPr lang="en-US" dirty="0"/>
              <a:t>Describe core data concepts in Azure</a:t>
            </a:r>
          </a:p>
          <a:p>
            <a:pPr lvl="1"/>
            <a:r>
              <a:rPr lang="en-US" dirty="0"/>
              <a:t>Explain concepts of relational data in Azure</a:t>
            </a:r>
          </a:p>
          <a:p>
            <a:pPr lvl="1"/>
            <a:r>
              <a:rPr lang="en-US" dirty="0"/>
              <a:t>Explain concepts of non-relational data in Azure</a:t>
            </a:r>
          </a:p>
          <a:p>
            <a:pPr lvl="1"/>
            <a:r>
              <a:rPr lang="en-US" dirty="0"/>
              <a:t>Identify components of a modern data warehouse in Azure</a:t>
            </a:r>
          </a:p>
        </p:txBody>
      </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42F8-775E-4FB3-A574-BED9904D2907}"/>
              </a:ext>
            </a:extLst>
          </p:cNvPr>
          <p:cNvSpPr>
            <a:spLocks noGrp="1"/>
          </p:cNvSpPr>
          <p:nvPr>
            <p:ph type="title"/>
          </p:nvPr>
        </p:nvSpPr>
        <p:spPr/>
        <p:txBody>
          <a:bodyPr/>
          <a:lstStyle/>
          <a:p>
            <a:r>
              <a:rPr lang="en-US" dirty="0"/>
              <a:t>Course agenda</a:t>
            </a:r>
          </a:p>
        </p:txBody>
      </p:sp>
      <p:graphicFrame>
        <p:nvGraphicFramePr>
          <p:cNvPr id="4" name="Table 4">
            <a:extLst>
              <a:ext uri="{FF2B5EF4-FFF2-40B4-BE49-F238E27FC236}">
                <a16:creationId xmlns:a16="http://schemas.microsoft.com/office/drawing/2014/main" id="{2A6B961E-CC70-46CE-BA49-AAA90EE39393}"/>
              </a:ext>
            </a:extLst>
          </p:cNvPr>
          <p:cNvGraphicFramePr>
            <a:graphicFrameLocks noGrp="1"/>
          </p:cNvGraphicFramePr>
          <p:nvPr>
            <p:extLst>
              <p:ext uri="{D42A27DB-BD31-4B8C-83A1-F6EECF244321}">
                <p14:modId xmlns:p14="http://schemas.microsoft.com/office/powerpoint/2010/main" val="1122667916"/>
              </p:ext>
            </p:extLst>
          </p:nvPr>
        </p:nvGraphicFramePr>
        <p:xfrm>
          <a:off x="427038" y="1181388"/>
          <a:ext cx="11582400" cy="4343112"/>
        </p:xfrm>
        <a:graphic>
          <a:graphicData uri="http://schemas.openxmlformats.org/drawingml/2006/table">
            <a:tbl>
              <a:tblPr firstRow="1" bandRow="1">
                <a:tableStyleId>{2D5ABB26-0587-4C30-8999-92F81FD0307C}</a:tableStyleId>
              </a:tblPr>
              <a:tblGrid>
                <a:gridCol w="3144837">
                  <a:extLst>
                    <a:ext uri="{9D8B030D-6E8A-4147-A177-3AD203B41FA5}">
                      <a16:colId xmlns:a16="http://schemas.microsoft.com/office/drawing/2014/main" val="2278379534"/>
                    </a:ext>
                  </a:extLst>
                </a:gridCol>
                <a:gridCol w="8437563">
                  <a:extLst>
                    <a:ext uri="{9D8B030D-6E8A-4147-A177-3AD203B41FA5}">
                      <a16:colId xmlns:a16="http://schemas.microsoft.com/office/drawing/2014/main" val="1876836055"/>
                    </a:ext>
                  </a:extLst>
                </a:gridCol>
              </a:tblGrid>
              <a:tr h="341151">
                <a:tc>
                  <a:txBody>
                    <a:bodyPr/>
                    <a:lstStyle/>
                    <a:p>
                      <a:r>
                        <a:rPr lang="en-US" sz="1600" dirty="0">
                          <a:solidFill>
                            <a:schemeClr val="bg1"/>
                          </a:solidFill>
                          <a:latin typeface="+mj-lt"/>
                        </a:rPr>
                        <a:t>Module</a:t>
                      </a:r>
                    </a:p>
                  </a:txBody>
                  <a:tcPr marL="93260" marR="93260" marT="46630" marB="4663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r>
                        <a:rPr lang="en-US" sz="1600" dirty="0">
                          <a:solidFill>
                            <a:schemeClr val="bg1"/>
                          </a:solidFill>
                          <a:latin typeface="+mj-lt"/>
                        </a:rPr>
                        <a:t>Lessons</a:t>
                      </a:r>
                    </a:p>
                  </a:txBody>
                  <a:tcPr marL="93260" marR="93260" marT="46630" marB="4663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770328589"/>
                  </a:ext>
                </a:extLst>
              </a:tr>
              <a:tr h="1328232">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400" dirty="0">
                          <a:solidFill>
                            <a:schemeClr val="tx1"/>
                          </a:solidFill>
                          <a:latin typeface="+mj-lt"/>
                        </a:rPr>
                        <a:t>Module 1: </a:t>
                      </a:r>
                      <a:br>
                        <a:rPr lang="en-US" sz="1400" dirty="0">
                          <a:solidFill>
                            <a:schemeClr val="tx1"/>
                          </a:solidFill>
                        </a:rPr>
                      </a:br>
                      <a:r>
                        <a:rPr lang="en-US" sz="1400" dirty="0">
                          <a:solidFill>
                            <a:schemeClr val="tx1"/>
                          </a:solidFill>
                        </a:rPr>
                        <a:t>Explore core data concepts</a:t>
                      </a:r>
                    </a:p>
                  </a:txBody>
                  <a:tcPr marL="93260" marR="93260" marT="46630" marB="4663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200" dirty="0">
                          <a:solidFill>
                            <a:schemeClr val="tx1"/>
                          </a:solidFill>
                        </a:rPr>
                        <a:t>Explore core data concepts</a:t>
                      </a:r>
                    </a:p>
                    <a:p>
                      <a:pPr marL="174625" indent="-174625">
                        <a:spcAft>
                          <a:spcPts val="600"/>
                        </a:spcAft>
                        <a:buFont typeface="Arial" panose="020B0604020202020204" pitchFamily="34" charset="0"/>
                        <a:buChar char="•"/>
                      </a:pPr>
                      <a:r>
                        <a:rPr lang="en-US" sz="1200" dirty="0">
                          <a:solidFill>
                            <a:schemeClr val="tx1"/>
                          </a:solidFill>
                        </a:rPr>
                        <a:t>Explore roles and responsibilities in the world of data (optional lesson)</a:t>
                      </a:r>
                    </a:p>
                    <a:p>
                      <a:pPr marL="174625" indent="-174625">
                        <a:spcAft>
                          <a:spcPts val="600"/>
                        </a:spcAft>
                        <a:buFont typeface="Arial" panose="020B0604020202020204" pitchFamily="34" charset="0"/>
                        <a:buChar char="•"/>
                      </a:pPr>
                      <a:r>
                        <a:rPr lang="en-US" sz="1200" dirty="0">
                          <a:solidFill>
                            <a:schemeClr val="tx1"/>
                          </a:solidFill>
                        </a:rPr>
                        <a:t>Describe concepts of relational data</a:t>
                      </a:r>
                    </a:p>
                    <a:p>
                      <a:pPr marL="174625" indent="-174625">
                        <a:spcAft>
                          <a:spcPts val="600"/>
                        </a:spcAft>
                        <a:buFont typeface="Arial" panose="020B0604020202020204" pitchFamily="34" charset="0"/>
                        <a:buChar char="•"/>
                      </a:pPr>
                      <a:r>
                        <a:rPr lang="en-US" sz="1200" dirty="0">
                          <a:solidFill>
                            <a:schemeClr val="tx1"/>
                          </a:solidFill>
                        </a:rPr>
                        <a:t>Explore concepts of non-relational data</a:t>
                      </a:r>
                    </a:p>
                    <a:p>
                      <a:pPr marL="174625" indent="-174625">
                        <a:spcAft>
                          <a:spcPts val="600"/>
                        </a:spcAft>
                        <a:buFont typeface="Arial" panose="020B0604020202020204" pitchFamily="34" charset="0"/>
                        <a:buChar char="•"/>
                      </a:pPr>
                      <a:r>
                        <a:rPr lang="en-US" sz="1200" dirty="0">
                          <a:solidFill>
                            <a:schemeClr val="tx1"/>
                          </a:solidFill>
                        </a:rPr>
                        <a:t>Explore concepts of data analytics</a:t>
                      </a:r>
                    </a:p>
                  </a:txBody>
                  <a:tcPr marL="93260" marR="93260" marT="46630" marB="4663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385480105"/>
                  </a:ext>
                </a:extLst>
              </a:tr>
              <a:tr h="803845">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400" dirty="0">
                          <a:solidFill>
                            <a:schemeClr val="tx1"/>
                          </a:solidFill>
                          <a:latin typeface="+mj-lt"/>
                        </a:rPr>
                        <a:t>Module 2: </a:t>
                      </a:r>
                      <a:br>
                        <a:rPr lang="en-US" sz="1400" dirty="0">
                          <a:solidFill>
                            <a:schemeClr val="tx1"/>
                          </a:solidFill>
                        </a:rPr>
                      </a:br>
                      <a:r>
                        <a:rPr lang="en-US" sz="1400" dirty="0">
                          <a:solidFill>
                            <a:schemeClr val="tx1"/>
                          </a:solidFill>
                        </a:rPr>
                        <a:t>Explore relational data in Azure</a:t>
                      </a:r>
                    </a:p>
                  </a:txBody>
                  <a:tcPr marL="93260" marR="93260" marT="46630" marB="4663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200" dirty="0">
                          <a:solidFill>
                            <a:schemeClr val="tx1"/>
                          </a:solidFill>
                        </a:rPr>
                        <a:t>Explore relational data offerings in Azure</a:t>
                      </a:r>
                    </a:p>
                    <a:p>
                      <a:pPr marL="174625" indent="-174625">
                        <a:spcAft>
                          <a:spcPts val="600"/>
                        </a:spcAft>
                        <a:buFont typeface="Arial" panose="020B0604020202020204" pitchFamily="34" charset="0"/>
                        <a:buChar char="•"/>
                      </a:pPr>
                      <a:r>
                        <a:rPr lang="en-US" sz="1200" dirty="0">
                          <a:solidFill>
                            <a:schemeClr val="tx1"/>
                          </a:solidFill>
                        </a:rPr>
                        <a:t>Explore provisioning and deploying relational database offerings in Azure</a:t>
                      </a:r>
                    </a:p>
                    <a:p>
                      <a:pPr marL="174625" indent="-174625">
                        <a:spcAft>
                          <a:spcPts val="600"/>
                        </a:spcAft>
                        <a:buFont typeface="Arial" panose="020B0604020202020204" pitchFamily="34" charset="0"/>
                        <a:buChar char="•"/>
                      </a:pPr>
                      <a:r>
                        <a:rPr lang="en-US" sz="1200" dirty="0">
                          <a:solidFill>
                            <a:schemeClr val="tx1"/>
                          </a:solidFill>
                        </a:rPr>
                        <a:t>Query relational data in Azure</a:t>
                      </a:r>
                    </a:p>
                  </a:txBody>
                  <a:tcPr marL="93260" marR="93260" marT="46630" marB="4663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836895172"/>
                  </a:ext>
                </a:extLst>
              </a:tr>
              <a:tr h="803845">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400" dirty="0">
                          <a:solidFill>
                            <a:schemeClr val="tx1"/>
                          </a:solidFill>
                          <a:latin typeface="+mj-lt"/>
                        </a:rPr>
                        <a:t>Module 3: </a:t>
                      </a:r>
                      <a:br>
                        <a:rPr lang="en-US" sz="1400" dirty="0">
                          <a:solidFill>
                            <a:schemeClr val="tx1"/>
                          </a:solidFill>
                        </a:rPr>
                      </a:br>
                      <a:r>
                        <a:rPr lang="en-US" sz="1400" dirty="0">
                          <a:solidFill>
                            <a:schemeClr val="tx1"/>
                          </a:solidFill>
                        </a:rPr>
                        <a:t>Explore non-relational data in Azure</a:t>
                      </a:r>
                    </a:p>
                  </a:txBody>
                  <a:tcPr marL="93260" marR="93260" marT="46630" marB="4663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200" dirty="0">
                          <a:solidFill>
                            <a:schemeClr val="tx1"/>
                          </a:solidFill>
                        </a:rPr>
                        <a:t>Explore non-relational data offerings in Azure </a:t>
                      </a:r>
                    </a:p>
                    <a:p>
                      <a:pPr marL="174625" indent="-174625">
                        <a:spcAft>
                          <a:spcPts val="600"/>
                        </a:spcAft>
                        <a:buFont typeface="Arial" panose="020B0604020202020204" pitchFamily="34" charset="0"/>
                        <a:buChar char="•"/>
                      </a:pPr>
                      <a:r>
                        <a:rPr lang="en-US" sz="1200" dirty="0">
                          <a:solidFill>
                            <a:schemeClr val="tx1"/>
                          </a:solidFill>
                        </a:rPr>
                        <a:t>Explore provisioning and deploying non-relational data services in Azure</a:t>
                      </a:r>
                    </a:p>
                    <a:p>
                      <a:pPr marL="174625" indent="-174625">
                        <a:spcAft>
                          <a:spcPts val="600"/>
                        </a:spcAft>
                        <a:buFont typeface="Arial" panose="020B0604020202020204" pitchFamily="34" charset="0"/>
                        <a:buChar char="•"/>
                      </a:pPr>
                      <a:r>
                        <a:rPr lang="en-US" sz="1200" dirty="0">
                          <a:solidFill>
                            <a:schemeClr val="tx1"/>
                          </a:solidFill>
                        </a:rPr>
                        <a:t>Manage non-relational data stores in Azure</a:t>
                      </a:r>
                    </a:p>
                  </a:txBody>
                  <a:tcPr marL="93260" marR="93260" marT="46630" marB="4663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61249613"/>
                  </a:ext>
                </a:extLst>
              </a:tr>
              <a:tr h="1066039">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400" dirty="0">
                          <a:solidFill>
                            <a:schemeClr val="tx1"/>
                          </a:solidFill>
                          <a:latin typeface="+mj-lt"/>
                        </a:rPr>
                        <a:t>Module 4: </a:t>
                      </a:r>
                      <a:br>
                        <a:rPr lang="en-US" sz="1400" dirty="0">
                          <a:solidFill>
                            <a:schemeClr val="tx1"/>
                          </a:solidFill>
                        </a:rPr>
                      </a:br>
                      <a:r>
                        <a:rPr lang="en-US" sz="1400" dirty="0">
                          <a:solidFill>
                            <a:schemeClr val="tx1"/>
                          </a:solidFill>
                        </a:rPr>
                        <a:t>Explore modern data warehouse analytics</a:t>
                      </a:r>
                    </a:p>
                  </a:txBody>
                  <a:tcPr marL="93260" marR="93260" marT="46630" marB="46630">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200" dirty="0">
                          <a:solidFill>
                            <a:schemeClr val="tx1"/>
                          </a:solidFill>
                        </a:rPr>
                        <a:t>Examine components of a modern data warehouse</a:t>
                      </a:r>
                    </a:p>
                    <a:p>
                      <a:pPr marL="174625" indent="-174625">
                        <a:spcAft>
                          <a:spcPts val="600"/>
                        </a:spcAft>
                        <a:buFont typeface="Arial" panose="020B0604020202020204" pitchFamily="34" charset="0"/>
                        <a:buChar char="•"/>
                      </a:pPr>
                      <a:r>
                        <a:rPr lang="en-US" sz="1200" dirty="0">
                          <a:solidFill>
                            <a:schemeClr val="tx1"/>
                          </a:solidFill>
                        </a:rPr>
                        <a:t>Explore data ingestion in Azure</a:t>
                      </a:r>
                    </a:p>
                    <a:p>
                      <a:pPr marL="174625" indent="-174625">
                        <a:spcAft>
                          <a:spcPts val="600"/>
                        </a:spcAft>
                        <a:buFont typeface="Arial" panose="020B0604020202020204" pitchFamily="34" charset="0"/>
                        <a:buChar char="•"/>
                      </a:pPr>
                      <a:r>
                        <a:rPr lang="en-US" sz="1200" dirty="0">
                          <a:solidFill>
                            <a:schemeClr val="tx1"/>
                          </a:solidFill>
                        </a:rPr>
                        <a:t>Explore data storage and processing in Azure</a:t>
                      </a:r>
                    </a:p>
                    <a:p>
                      <a:pPr marL="174625" indent="-174625">
                        <a:spcAft>
                          <a:spcPts val="600"/>
                        </a:spcAft>
                        <a:buFont typeface="Arial" panose="020B0604020202020204" pitchFamily="34" charset="0"/>
                        <a:buChar char="•"/>
                      </a:pPr>
                      <a:r>
                        <a:rPr lang="en-US" sz="1200" dirty="0">
                          <a:solidFill>
                            <a:schemeClr val="tx1"/>
                          </a:solidFill>
                        </a:rPr>
                        <a:t>Get started building with Power BI</a:t>
                      </a:r>
                    </a:p>
                  </a:txBody>
                  <a:tcPr marL="93260" marR="93260" marT="46630" marB="46630">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041432742"/>
                  </a:ext>
                </a:extLst>
              </a:tr>
            </a:tbl>
          </a:graphicData>
        </a:graphic>
      </p:graphicFrame>
    </p:spTree>
    <p:extLst>
      <p:ext uri="{BB962C8B-B14F-4D97-AF65-F5344CB8AC3E}">
        <p14:creationId xmlns:p14="http://schemas.microsoft.com/office/powerpoint/2010/main" val="23647328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4C74-739A-4E2B-B5F5-57F23F55E0D5}"/>
              </a:ext>
            </a:extLst>
          </p:cNvPr>
          <p:cNvSpPr>
            <a:spLocks noGrp="1"/>
          </p:cNvSpPr>
          <p:nvPr>
            <p:ph type="title"/>
          </p:nvPr>
        </p:nvSpPr>
        <p:spPr/>
        <p:txBody>
          <a:bodyPr/>
          <a:lstStyle/>
          <a:p>
            <a:r>
              <a:rPr lang="en-US" dirty="0"/>
              <a:t>Lab environment</a:t>
            </a:r>
          </a:p>
        </p:txBody>
      </p:sp>
      <p:pic>
        <p:nvPicPr>
          <p:cNvPr id="4" name="Picture 3" descr="Icon of books stacked together">
            <a:extLst>
              <a:ext uri="{FF2B5EF4-FFF2-40B4-BE49-F238E27FC236}">
                <a16:creationId xmlns:a16="http://schemas.microsoft.com/office/drawing/2014/main" id="{0CEBDFFC-5124-4444-BC94-478FF8A49531}"/>
              </a:ext>
            </a:extLst>
          </p:cNvPr>
          <p:cNvPicPr>
            <a:picLocks noChangeAspect="1"/>
          </p:cNvPicPr>
          <p:nvPr/>
        </p:nvPicPr>
        <p:blipFill>
          <a:blip r:embed="rId2"/>
          <a:stretch>
            <a:fillRect/>
          </a:stretch>
        </p:blipFill>
        <p:spPr>
          <a:xfrm>
            <a:off x="441552" y="1461250"/>
            <a:ext cx="1345692" cy="1345692"/>
          </a:xfrm>
          <a:prstGeom prst="rect">
            <a:avLst/>
          </a:prstGeom>
        </p:spPr>
      </p:pic>
      <p:sp>
        <p:nvSpPr>
          <p:cNvPr id="6" name="Rectangle 5">
            <a:extLst>
              <a:ext uri="{FF2B5EF4-FFF2-40B4-BE49-F238E27FC236}">
                <a16:creationId xmlns:a16="http://schemas.microsoft.com/office/drawing/2014/main" id="{3BD266C3-03E0-43D6-9332-0C064C7FA0DF}"/>
              </a:ext>
            </a:extLst>
          </p:cNvPr>
          <p:cNvSpPr/>
          <p:nvPr/>
        </p:nvSpPr>
        <p:spPr>
          <a:xfrm>
            <a:off x="2074224" y="1461250"/>
            <a:ext cx="9696862" cy="1477328"/>
          </a:xfrm>
          <a:prstGeom prst="rect">
            <a:avLst/>
          </a:prstGeom>
        </p:spPr>
        <p:txBody>
          <a:bodyPr wrap="square" lIns="0" tIns="0" rIns="0" bIns="0">
            <a:noAutofit/>
          </a:bodyPr>
          <a:lstStyle/>
          <a:p>
            <a:pPr algn="l"/>
            <a:r>
              <a:rPr lang="en-US" sz="2400" dirty="0"/>
              <a:t>The materials in this workbook are designed to be used alongside online modules in </a:t>
            </a:r>
            <a:r>
              <a:rPr lang="en-US" sz="2400" dirty="0">
                <a:solidFill>
                  <a:schemeClr val="tx2"/>
                </a:solidFill>
                <a:hlinkClick r:id="rId3">
                  <a:extLst>
                    <a:ext uri="{A12FA001-AC4F-418D-AE19-62706E023703}">
                      <ahyp:hlinkClr xmlns:ahyp="http://schemas.microsoft.com/office/drawing/2018/hyperlinkcolor" val="tx"/>
                    </a:ext>
                  </a:extLst>
                </a:hlinkClick>
              </a:rPr>
              <a:t>Microsoft Learn</a:t>
            </a:r>
            <a:r>
              <a:rPr lang="en-US" sz="2400" dirty="0"/>
              <a:t>.</a:t>
            </a:r>
            <a:r>
              <a:rPr lang="en-US" sz="2400" dirty="0">
                <a:solidFill>
                  <a:schemeClr val="tx2"/>
                </a:solidFill>
              </a:rPr>
              <a:t> </a:t>
            </a:r>
            <a:r>
              <a:rPr lang="en-US" sz="2400" dirty="0"/>
              <a:t>Throughout the course, you’ll find references to specific Learn modules containing labs that you should use to gain hands-on experience</a:t>
            </a:r>
          </a:p>
        </p:txBody>
      </p:sp>
    </p:spTree>
    <p:extLst>
      <p:ext uri="{BB962C8B-B14F-4D97-AF65-F5344CB8AC3E}">
        <p14:creationId xmlns:p14="http://schemas.microsoft.com/office/powerpoint/2010/main" val="11912241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89961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311</Words>
  <Application>Microsoft Office PowerPoint</Application>
  <PresentationFormat>Widescreen</PresentationFormat>
  <Paragraphs>44</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Consolas</vt:lpstr>
      <vt:lpstr>Segoe UI</vt:lpstr>
      <vt:lpstr>Segoe UI Light</vt:lpstr>
      <vt:lpstr>Segoe UI Semibold</vt:lpstr>
      <vt:lpstr>Wingdings</vt:lpstr>
      <vt:lpstr>Microsoft Azure Template</vt:lpstr>
      <vt:lpstr>Microsoft Azure Data Fundamentals</vt:lpstr>
      <vt:lpstr>About this course</vt:lpstr>
      <vt:lpstr>Course agenda</vt:lpstr>
      <vt:lpstr>Lab environment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2020-11-23T20:44:23Z</dcterms:created>
  <dcterms:modified xsi:type="dcterms:W3CDTF">2021-04-05T18:17:04Z</dcterms:modified>
</cp:coreProperties>
</file>