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</p:sldIdLst>
  <p:sldSz cx="7556500" cy="10699750"/>
  <p:notesSz cx="7556500" cy="106997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6922"/>
            <a:ext cx="6428422" cy="2246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91860"/>
            <a:ext cx="5293995" cy="2674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dirty="0" spc="30"/>
              <a:t>#</a:t>
            </a:fld>
            <a:r>
              <a:rPr dirty="0" spc="30"/>
              <a:t>/</a:t>
            </a:r>
            <a:r>
              <a:rPr dirty="0" spc="30"/>
              <a:t>3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dirty="0" spc="30"/>
              <a:t>#</a:t>
            </a:fld>
            <a:r>
              <a:rPr dirty="0" spc="30"/>
              <a:t>/</a:t>
            </a:r>
            <a:r>
              <a:rPr dirty="0" spc="30"/>
              <a:t>3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60942"/>
            <a:ext cx="3289839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60942"/>
            <a:ext cx="3289839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dirty="0" spc="30"/>
              <a:t>#</a:t>
            </a:fld>
            <a:r>
              <a:rPr dirty="0" spc="30"/>
              <a:t>/</a:t>
            </a:r>
            <a:r>
              <a:rPr dirty="0" spc="30"/>
              <a:t>3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dirty="0" spc="30"/>
              <a:t>#</a:t>
            </a:fld>
            <a:r>
              <a:rPr dirty="0" spc="30"/>
              <a:t>/</a:t>
            </a:r>
            <a:r>
              <a:rPr dirty="0" spc="30"/>
              <a:t>3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dirty="0" spc="30"/>
              <a:t>#</a:t>
            </a:fld>
            <a:r>
              <a:rPr dirty="0" spc="30"/>
              <a:t>/</a:t>
            </a:r>
            <a:r>
              <a:rPr dirty="0" spc="30"/>
              <a:t>3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990"/>
            <a:ext cx="6806565" cy="1711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60942"/>
            <a:ext cx="6806565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50768"/>
            <a:ext cx="2420112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50768"/>
            <a:ext cx="173945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900404" y="10274039"/>
            <a:ext cx="24066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dirty="0" spc="30"/>
              <a:t>#</a:t>
            </a:fld>
            <a:r>
              <a:rPr dirty="0" spc="30"/>
              <a:t>/</a:t>
            </a:r>
            <a:r>
              <a:rPr dirty="0" spc="30"/>
              <a:t>3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hyperlink" Target="https://chat.openai.com/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hyperlink" Target="https://pdfcrowd.com/save-chatgpt-as-pdf/?ref=chatgpt" TargetMode="External"/><Relationship Id="rId7" Type="http://schemas.openxmlformats.org/officeDocument/2006/relationships/hyperlink" Target="https://pdfcrowd.com/api/html-to-pdf-api/?ref=chatgpt" TargetMode="Externa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chat.openai.com/" TargetMode="Externa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hyperlink" Target="https://pdfcrowd.com/save-chatgpt-as-pdf/?ref=chatgpt" TargetMode="External"/><Relationship Id="rId6" Type="http://schemas.openxmlformats.org/officeDocument/2006/relationships/hyperlink" Target="https://pdfcrowd.com/api/html-to-pdf-api/?ref=chatgpt" TargetMode="Externa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hyperlink" Target="https://chat.openai.com/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hyperlink" Target="https://pdfcrowd.com/save-chatgpt-as-pdf/?ref=chatgpt" TargetMode="External"/><Relationship Id="rId7" Type="http://schemas.openxmlformats.org/officeDocument/2006/relationships/hyperlink" Target="https://pdfcrowd.com/api/html-to-pdf-api/?ref=chatgpt" TargetMode="Externa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502200" y="4702410"/>
            <a:ext cx="6558280" cy="17145"/>
            <a:chOff x="502200" y="4702410"/>
            <a:chExt cx="6558280" cy="17145"/>
          </a:xfrm>
        </p:grpSpPr>
        <p:sp>
          <p:nvSpPr>
            <p:cNvPr id="3" name="object 3" descr=""/>
            <p:cNvSpPr/>
            <p:nvPr/>
          </p:nvSpPr>
          <p:spPr>
            <a:xfrm>
              <a:off x="502200" y="4702410"/>
              <a:ext cx="6558280" cy="8890"/>
            </a:xfrm>
            <a:custGeom>
              <a:avLst/>
              <a:gdLst/>
              <a:ahLst/>
              <a:cxnLst/>
              <a:rect l="l" t="t" r="r" b="b"/>
              <a:pathLst>
                <a:path w="6558280" h="8889">
                  <a:moveTo>
                    <a:pt x="6557687" y="8534"/>
                  </a:moveTo>
                  <a:lnTo>
                    <a:pt x="0" y="8534"/>
                  </a:lnTo>
                  <a:lnTo>
                    <a:pt x="0" y="0"/>
                  </a:lnTo>
                  <a:lnTo>
                    <a:pt x="6557687" y="0"/>
                  </a:lnTo>
                  <a:lnTo>
                    <a:pt x="6557687" y="8534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502196" y="4702415"/>
              <a:ext cx="6558280" cy="17145"/>
            </a:xfrm>
            <a:custGeom>
              <a:avLst/>
              <a:gdLst/>
              <a:ahLst/>
              <a:cxnLst/>
              <a:rect l="l" t="t" r="r" b="b"/>
              <a:pathLst>
                <a:path w="6558280" h="17145">
                  <a:moveTo>
                    <a:pt x="6557683" y="0"/>
                  </a:moveTo>
                  <a:lnTo>
                    <a:pt x="6549161" y="8534"/>
                  </a:lnTo>
                  <a:lnTo>
                    <a:pt x="0" y="8534"/>
                  </a:lnTo>
                  <a:lnTo>
                    <a:pt x="0" y="17068"/>
                  </a:lnTo>
                  <a:lnTo>
                    <a:pt x="6549161" y="17068"/>
                  </a:lnTo>
                  <a:lnTo>
                    <a:pt x="6557683" y="17068"/>
                  </a:lnTo>
                  <a:lnTo>
                    <a:pt x="6557683" y="8534"/>
                  </a:lnTo>
                  <a:lnTo>
                    <a:pt x="6557683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02200" y="4702410"/>
              <a:ext cx="8890" cy="17145"/>
            </a:xfrm>
            <a:custGeom>
              <a:avLst/>
              <a:gdLst/>
              <a:ahLst/>
              <a:cxnLst/>
              <a:rect l="l" t="t" r="r" b="b"/>
              <a:pathLst>
                <a:path w="8890" h="17145">
                  <a:moveTo>
                    <a:pt x="0" y="17068"/>
                  </a:moveTo>
                  <a:lnTo>
                    <a:pt x="0" y="0"/>
                  </a:lnTo>
                  <a:lnTo>
                    <a:pt x="8527" y="0"/>
                  </a:lnTo>
                  <a:lnTo>
                    <a:pt x="8527" y="8534"/>
                  </a:lnTo>
                  <a:lnTo>
                    <a:pt x="0" y="17068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 descr=""/>
          <p:cNvGrpSpPr/>
          <p:nvPr/>
        </p:nvGrpSpPr>
        <p:grpSpPr>
          <a:xfrm>
            <a:off x="502200" y="6332493"/>
            <a:ext cx="6558280" cy="17145"/>
            <a:chOff x="502200" y="6332493"/>
            <a:chExt cx="6558280" cy="17145"/>
          </a:xfrm>
        </p:grpSpPr>
        <p:sp>
          <p:nvSpPr>
            <p:cNvPr id="7" name="object 7" descr=""/>
            <p:cNvSpPr/>
            <p:nvPr/>
          </p:nvSpPr>
          <p:spPr>
            <a:xfrm>
              <a:off x="502200" y="6332493"/>
              <a:ext cx="6558280" cy="8890"/>
            </a:xfrm>
            <a:custGeom>
              <a:avLst/>
              <a:gdLst/>
              <a:ahLst/>
              <a:cxnLst/>
              <a:rect l="l" t="t" r="r" b="b"/>
              <a:pathLst>
                <a:path w="6558280" h="8889">
                  <a:moveTo>
                    <a:pt x="6557687" y="8534"/>
                  </a:moveTo>
                  <a:lnTo>
                    <a:pt x="0" y="8534"/>
                  </a:lnTo>
                  <a:lnTo>
                    <a:pt x="0" y="0"/>
                  </a:lnTo>
                  <a:lnTo>
                    <a:pt x="6557687" y="0"/>
                  </a:lnTo>
                  <a:lnTo>
                    <a:pt x="6557687" y="8534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02196" y="6332498"/>
              <a:ext cx="6558280" cy="17145"/>
            </a:xfrm>
            <a:custGeom>
              <a:avLst/>
              <a:gdLst/>
              <a:ahLst/>
              <a:cxnLst/>
              <a:rect l="l" t="t" r="r" b="b"/>
              <a:pathLst>
                <a:path w="6558280" h="17145">
                  <a:moveTo>
                    <a:pt x="6557683" y="0"/>
                  </a:moveTo>
                  <a:lnTo>
                    <a:pt x="6549161" y="8534"/>
                  </a:lnTo>
                  <a:lnTo>
                    <a:pt x="0" y="8534"/>
                  </a:lnTo>
                  <a:lnTo>
                    <a:pt x="0" y="17068"/>
                  </a:lnTo>
                  <a:lnTo>
                    <a:pt x="6549161" y="17068"/>
                  </a:lnTo>
                  <a:lnTo>
                    <a:pt x="6557683" y="17068"/>
                  </a:lnTo>
                  <a:lnTo>
                    <a:pt x="6557683" y="8534"/>
                  </a:lnTo>
                  <a:lnTo>
                    <a:pt x="6557683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02200" y="6332493"/>
              <a:ext cx="8890" cy="17145"/>
            </a:xfrm>
            <a:custGeom>
              <a:avLst/>
              <a:gdLst/>
              <a:ahLst/>
              <a:cxnLst/>
              <a:rect l="l" t="t" r="r" b="b"/>
              <a:pathLst>
                <a:path w="8890" h="17145">
                  <a:moveTo>
                    <a:pt x="0" y="17068"/>
                  </a:moveTo>
                  <a:lnTo>
                    <a:pt x="0" y="0"/>
                  </a:lnTo>
                  <a:lnTo>
                    <a:pt x="8527" y="0"/>
                  </a:lnTo>
                  <a:lnTo>
                    <a:pt x="8527" y="8534"/>
                  </a:lnTo>
                  <a:lnTo>
                    <a:pt x="0" y="17068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0" name="object 10" descr=""/>
          <p:cNvGraphicFramePr>
            <a:graphicFrameLocks noGrp="1"/>
          </p:cNvGraphicFramePr>
          <p:nvPr/>
        </p:nvGraphicFramePr>
        <p:xfrm>
          <a:off x="502200" y="6878698"/>
          <a:ext cx="6634480" cy="1527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7094"/>
                <a:gridCol w="3172460"/>
                <a:gridCol w="2490470"/>
              </a:tblGrid>
              <a:tr h="400685">
                <a:tc>
                  <a:txBody>
                    <a:bodyPr/>
                    <a:lstStyle/>
                    <a:p>
                      <a:pPr marL="164465" marR="158115" indent="137160">
                        <a:lnSpc>
                          <a:spcPct val="112000"/>
                        </a:lnSpc>
                        <a:spcBef>
                          <a:spcPts val="220"/>
                        </a:spcBef>
                      </a:pPr>
                      <a:r>
                        <a:rPr dirty="0" sz="950" spc="-20" b="1">
                          <a:latin typeface="Noto Sans"/>
                          <a:cs typeface="Noto Sans"/>
                        </a:rPr>
                        <a:t>Type </a:t>
                      </a:r>
                      <a:r>
                        <a:rPr dirty="0" sz="950" spc="-35" b="1">
                          <a:latin typeface="Noto Sans"/>
                          <a:cs typeface="Noto Sans"/>
                        </a:rPr>
                        <a:t>d’adresse</a:t>
                      </a:r>
                      <a:endParaRPr sz="950">
                        <a:latin typeface="Noto Sans"/>
                        <a:cs typeface="Noto Sans"/>
                      </a:endParaRPr>
                    </a:p>
                  </a:txBody>
                  <a:tcPr marL="0" marR="0" marB="0" marT="279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dirty="0" sz="950" spc="-10" b="1">
                          <a:latin typeface="Noto Sans"/>
                          <a:cs typeface="Noto Sans"/>
                        </a:rPr>
                        <a:t>Description</a:t>
                      </a:r>
                      <a:endParaRPr sz="950">
                        <a:latin typeface="Noto Sans"/>
                        <a:cs typeface="Noto Sans"/>
                      </a:endParaRPr>
                    </a:p>
                  </a:txBody>
                  <a:tcPr marL="0" marR="0" marB="0" marT="1308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dirty="0" sz="950" spc="-10" b="1">
                          <a:latin typeface="Noto Sans"/>
                          <a:cs typeface="Noto Sans"/>
                        </a:rPr>
                        <a:t>Utilisation</a:t>
                      </a:r>
                      <a:endParaRPr sz="950">
                        <a:latin typeface="Noto Sans"/>
                        <a:cs typeface="Noto Sans"/>
                      </a:endParaRPr>
                    </a:p>
                  </a:txBody>
                  <a:tcPr marL="0" marR="0" marB="0" marT="1308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0198"/>
                      </a:srgbClr>
                    </a:solidFill>
                  </a:tcPr>
                </a:tc>
              </a:tr>
              <a:tr h="563245">
                <a:tc>
                  <a:txBody>
                    <a:bodyPr/>
                    <a:lstStyle/>
                    <a:p>
                      <a:pPr marL="106045" marR="302895">
                        <a:lnSpc>
                          <a:spcPct val="112000"/>
                        </a:lnSpc>
                        <a:spcBef>
                          <a:spcPts val="894"/>
                        </a:spcBef>
                      </a:pPr>
                      <a:r>
                        <a:rPr dirty="0" sz="950" spc="-20" b="1">
                          <a:latin typeface="Noto Sans"/>
                          <a:cs typeface="Noto Sans"/>
                        </a:rPr>
                        <a:t>Adresse </a:t>
                      </a:r>
                      <a:r>
                        <a:rPr dirty="0" sz="950" spc="-25" b="1">
                          <a:latin typeface="Noto Sans"/>
                          <a:cs typeface="Noto Sans"/>
                        </a:rPr>
                        <a:t>MAC</a:t>
                      </a:r>
                      <a:endParaRPr sz="950">
                        <a:latin typeface="Noto Sans"/>
                        <a:cs typeface="Noto Sans"/>
                      </a:endParaRPr>
                    </a:p>
                  </a:txBody>
                  <a:tcPr marL="0" marR="0" marB="0" marT="11366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 marR="180975">
                        <a:lnSpc>
                          <a:spcPct val="112000"/>
                        </a:lnSpc>
                        <a:spcBef>
                          <a:spcPts val="894"/>
                        </a:spcBef>
                      </a:pPr>
                      <a:r>
                        <a:rPr dirty="0" sz="950" spc="45">
                          <a:latin typeface="Arial"/>
                          <a:cs typeface="Arial"/>
                        </a:rPr>
                        <a:t>Identiﬁant</a:t>
                      </a:r>
                      <a:r>
                        <a:rPr dirty="0" sz="950" spc="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>
                          <a:latin typeface="Arial"/>
                          <a:cs typeface="Arial"/>
                        </a:rPr>
                        <a:t>unique</a:t>
                      </a:r>
                      <a:r>
                        <a:rPr dirty="0" sz="950" spc="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>
                          <a:latin typeface="Arial"/>
                          <a:cs typeface="Arial"/>
                        </a:rPr>
                        <a:t>de</a:t>
                      </a:r>
                      <a:r>
                        <a:rPr dirty="0" sz="950" spc="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>
                          <a:latin typeface="Arial"/>
                          <a:cs typeface="Arial"/>
                        </a:rPr>
                        <a:t>48</a:t>
                      </a:r>
                      <a:r>
                        <a:rPr dirty="0" sz="950" spc="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>
                          <a:latin typeface="Arial"/>
                          <a:cs typeface="Arial"/>
                        </a:rPr>
                        <a:t>bits,</a:t>
                      </a:r>
                      <a:r>
                        <a:rPr dirty="0" sz="950" spc="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>
                          <a:latin typeface="Arial"/>
                          <a:cs typeface="Arial"/>
                        </a:rPr>
                        <a:t>spéciﬁque</a:t>
                      </a:r>
                      <a:r>
                        <a:rPr dirty="0" sz="950" spc="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>
                          <a:latin typeface="Arial"/>
                          <a:cs typeface="Arial"/>
                        </a:rPr>
                        <a:t>à</a:t>
                      </a:r>
                      <a:r>
                        <a:rPr dirty="0" sz="950" spc="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>
                          <a:latin typeface="Arial"/>
                          <a:cs typeface="Arial"/>
                        </a:rPr>
                        <a:t>une</a:t>
                      </a:r>
                      <a:r>
                        <a:rPr dirty="0" sz="950" spc="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-20">
                          <a:latin typeface="Arial"/>
                          <a:cs typeface="Arial"/>
                        </a:rPr>
                        <a:t>carte </a:t>
                      </a:r>
                      <a:r>
                        <a:rPr dirty="0" sz="950">
                          <a:latin typeface="Arial"/>
                          <a:cs typeface="Arial"/>
                        </a:rPr>
                        <a:t>réseau</a:t>
                      </a:r>
                      <a:r>
                        <a:rPr dirty="0" sz="950" spc="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>
                          <a:latin typeface="Arial"/>
                          <a:cs typeface="Arial"/>
                        </a:rPr>
                        <a:t>(au</a:t>
                      </a:r>
                      <a:r>
                        <a:rPr dirty="0" sz="950" spc="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>
                          <a:latin typeface="Arial"/>
                          <a:cs typeface="Arial"/>
                        </a:rPr>
                        <a:t>niveau</a:t>
                      </a:r>
                      <a:r>
                        <a:rPr dirty="0" sz="950" spc="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>
                          <a:latin typeface="Arial"/>
                          <a:cs typeface="Arial"/>
                        </a:rPr>
                        <a:t>de</a:t>
                      </a:r>
                      <a:r>
                        <a:rPr dirty="0" sz="950" spc="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>
                          <a:latin typeface="Arial"/>
                          <a:cs typeface="Arial"/>
                        </a:rPr>
                        <a:t>la</a:t>
                      </a:r>
                      <a:r>
                        <a:rPr dirty="0" sz="950" spc="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>
                          <a:latin typeface="Arial"/>
                          <a:cs typeface="Arial"/>
                        </a:rPr>
                        <a:t>couche</a:t>
                      </a:r>
                      <a:r>
                        <a:rPr dirty="0" sz="950" spc="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>
                          <a:latin typeface="Arial"/>
                          <a:cs typeface="Arial"/>
                        </a:rPr>
                        <a:t>2,</a:t>
                      </a:r>
                      <a:r>
                        <a:rPr dirty="0" sz="950" spc="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-10">
                          <a:latin typeface="Arial"/>
                          <a:cs typeface="Arial"/>
                        </a:rPr>
                        <a:t>liaison).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11366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 marR="270510">
                        <a:lnSpc>
                          <a:spcPct val="112000"/>
                        </a:lnSpc>
                        <a:spcBef>
                          <a:spcPts val="220"/>
                        </a:spcBef>
                      </a:pPr>
                      <a:r>
                        <a:rPr dirty="0" sz="950" spc="20">
                          <a:latin typeface="Arial"/>
                          <a:cs typeface="Arial"/>
                        </a:rPr>
                        <a:t>Utilisée</a:t>
                      </a:r>
                      <a:r>
                        <a:rPr dirty="0" sz="950" spc="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55">
                          <a:latin typeface="Arial"/>
                          <a:cs typeface="Arial"/>
                        </a:rPr>
                        <a:t>pour</a:t>
                      </a:r>
                      <a:r>
                        <a:rPr dirty="0" sz="950" spc="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20">
                          <a:latin typeface="Arial"/>
                          <a:cs typeface="Arial"/>
                        </a:rPr>
                        <a:t>la</a:t>
                      </a:r>
                      <a:r>
                        <a:rPr dirty="0" sz="950" spc="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20">
                          <a:latin typeface="Arial"/>
                          <a:cs typeface="Arial"/>
                        </a:rPr>
                        <a:t>communication</a:t>
                      </a:r>
                      <a:r>
                        <a:rPr dirty="0" sz="950" spc="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-10">
                          <a:latin typeface="Arial"/>
                          <a:cs typeface="Arial"/>
                        </a:rPr>
                        <a:t>locale </a:t>
                      </a:r>
                      <a:r>
                        <a:rPr dirty="0" sz="950" spc="10">
                          <a:latin typeface="Arial"/>
                          <a:cs typeface="Arial"/>
                        </a:rPr>
                        <a:t>entre</a:t>
                      </a:r>
                      <a:r>
                        <a:rPr dirty="0" sz="950" spc="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10">
                          <a:latin typeface="Arial"/>
                          <a:cs typeface="Arial"/>
                        </a:rPr>
                        <a:t>dispositifs</a:t>
                      </a:r>
                      <a:r>
                        <a:rPr dirty="0" sz="950" spc="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10">
                          <a:latin typeface="Arial"/>
                          <a:cs typeface="Arial"/>
                        </a:rPr>
                        <a:t>connectés</a:t>
                      </a:r>
                      <a:r>
                        <a:rPr dirty="0" sz="950" spc="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10">
                          <a:latin typeface="Arial"/>
                          <a:cs typeface="Arial"/>
                        </a:rPr>
                        <a:t>au</a:t>
                      </a:r>
                      <a:r>
                        <a:rPr dirty="0" sz="950" spc="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-20">
                          <a:latin typeface="Arial"/>
                          <a:cs typeface="Arial"/>
                        </a:rPr>
                        <a:t>même </a:t>
                      </a:r>
                      <a:r>
                        <a:rPr dirty="0" sz="950" spc="-10">
                          <a:latin typeface="Arial"/>
                          <a:cs typeface="Arial"/>
                        </a:rPr>
                        <a:t>réseau.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279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32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1060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950" spc="-10" b="1">
                          <a:latin typeface="Noto Sans"/>
                          <a:cs typeface="Noto Sans"/>
                        </a:rPr>
                        <a:t>Adresse</a:t>
                      </a:r>
                      <a:r>
                        <a:rPr dirty="0" sz="950" spc="-25" b="1">
                          <a:latin typeface="Noto Sans"/>
                          <a:cs typeface="Noto Sans"/>
                        </a:rPr>
                        <a:t> IP</a:t>
                      </a:r>
                      <a:endParaRPr sz="950">
                        <a:latin typeface="Noto Sans"/>
                        <a:cs typeface="Noto Sans"/>
                      </a:endParaRPr>
                    </a:p>
                  </a:txBody>
                  <a:tcPr marL="0" marR="0" marB="0" marT="685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 marR="197485">
                        <a:lnSpc>
                          <a:spcPct val="112000"/>
                        </a:lnSpc>
                        <a:spcBef>
                          <a:spcPts val="220"/>
                        </a:spcBef>
                      </a:pPr>
                      <a:r>
                        <a:rPr dirty="0" sz="950">
                          <a:latin typeface="Arial"/>
                          <a:cs typeface="Arial"/>
                        </a:rPr>
                        <a:t>Adresse</a:t>
                      </a:r>
                      <a:r>
                        <a:rPr dirty="0" sz="950" spc="1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>
                          <a:latin typeface="Arial"/>
                          <a:cs typeface="Arial"/>
                        </a:rPr>
                        <a:t>logique</a:t>
                      </a:r>
                      <a:r>
                        <a:rPr dirty="0" sz="950" spc="1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>
                          <a:latin typeface="Arial"/>
                          <a:cs typeface="Arial"/>
                        </a:rPr>
                        <a:t>attribuée</a:t>
                      </a:r>
                      <a:r>
                        <a:rPr dirty="0" sz="950" spc="1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>
                          <a:latin typeface="Arial"/>
                          <a:cs typeface="Arial"/>
                        </a:rPr>
                        <a:t>aux</a:t>
                      </a:r>
                      <a:r>
                        <a:rPr dirty="0" sz="950" spc="1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>
                          <a:latin typeface="Arial"/>
                          <a:cs typeface="Arial"/>
                        </a:rPr>
                        <a:t>dispositifs</a:t>
                      </a:r>
                      <a:r>
                        <a:rPr dirty="0" sz="950" spc="1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>
                          <a:latin typeface="Arial"/>
                          <a:cs typeface="Arial"/>
                        </a:rPr>
                        <a:t>sur</a:t>
                      </a:r>
                      <a:r>
                        <a:rPr dirty="0" sz="950" spc="1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25">
                          <a:latin typeface="Arial"/>
                          <a:cs typeface="Arial"/>
                        </a:rPr>
                        <a:t>un </a:t>
                      </a:r>
                      <a:r>
                        <a:rPr dirty="0" sz="950" spc="20">
                          <a:latin typeface="Arial"/>
                          <a:cs typeface="Arial"/>
                        </a:rPr>
                        <a:t>réseau</a:t>
                      </a:r>
                      <a:r>
                        <a:rPr dirty="0" sz="9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55">
                          <a:latin typeface="Arial"/>
                          <a:cs typeface="Arial"/>
                        </a:rPr>
                        <a:t>pour</a:t>
                      </a:r>
                      <a:r>
                        <a:rPr dirty="0" sz="9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30">
                          <a:latin typeface="Arial"/>
                          <a:cs typeface="Arial"/>
                        </a:rPr>
                        <a:t>l'identiﬁcation</a:t>
                      </a:r>
                      <a:r>
                        <a:rPr dirty="0" sz="9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30">
                          <a:latin typeface="Arial"/>
                          <a:cs typeface="Arial"/>
                        </a:rPr>
                        <a:t>globale</a:t>
                      </a:r>
                      <a:r>
                        <a:rPr dirty="0" sz="9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20">
                          <a:latin typeface="Arial"/>
                          <a:cs typeface="Arial"/>
                        </a:rPr>
                        <a:t>(au</a:t>
                      </a:r>
                      <a:r>
                        <a:rPr dirty="0" sz="9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30">
                          <a:latin typeface="Arial"/>
                          <a:cs typeface="Arial"/>
                        </a:rPr>
                        <a:t>niveau</a:t>
                      </a:r>
                      <a:r>
                        <a:rPr dirty="0" sz="95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30">
                          <a:latin typeface="Arial"/>
                          <a:cs typeface="Arial"/>
                        </a:rPr>
                        <a:t>de</a:t>
                      </a:r>
                      <a:r>
                        <a:rPr dirty="0" sz="950" spc="-25">
                          <a:latin typeface="Arial"/>
                          <a:cs typeface="Arial"/>
                        </a:rPr>
                        <a:t> la </a:t>
                      </a:r>
                      <a:r>
                        <a:rPr dirty="0" sz="950">
                          <a:latin typeface="Arial"/>
                          <a:cs typeface="Arial"/>
                        </a:rPr>
                        <a:t>couche</a:t>
                      </a:r>
                      <a:r>
                        <a:rPr dirty="0" sz="950" spc="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>
                          <a:latin typeface="Arial"/>
                          <a:cs typeface="Arial"/>
                        </a:rPr>
                        <a:t>3,</a:t>
                      </a:r>
                      <a:r>
                        <a:rPr dirty="0" sz="950" spc="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-10">
                          <a:latin typeface="Arial"/>
                          <a:cs typeface="Arial"/>
                        </a:rPr>
                        <a:t>réseau).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279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 marR="297815">
                        <a:lnSpc>
                          <a:spcPct val="112000"/>
                        </a:lnSpc>
                        <a:spcBef>
                          <a:spcPts val="894"/>
                        </a:spcBef>
                      </a:pPr>
                      <a:r>
                        <a:rPr dirty="0" sz="950" spc="20">
                          <a:latin typeface="Arial"/>
                          <a:cs typeface="Arial"/>
                        </a:rPr>
                        <a:t>Utilisée</a:t>
                      </a:r>
                      <a:r>
                        <a:rPr dirty="0" sz="950" spc="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55">
                          <a:latin typeface="Arial"/>
                          <a:cs typeface="Arial"/>
                        </a:rPr>
                        <a:t>pour</a:t>
                      </a:r>
                      <a:r>
                        <a:rPr dirty="0" sz="950" spc="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20">
                          <a:latin typeface="Arial"/>
                          <a:cs typeface="Arial"/>
                        </a:rPr>
                        <a:t>la</a:t>
                      </a:r>
                      <a:r>
                        <a:rPr dirty="0" sz="950" spc="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20">
                          <a:latin typeface="Arial"/>
                          <a:cs typeface="Arial"/>
                        </a:rPr>
                        <a:t>communication</a:t>
                      </a:r>
                      <a:r>
                        <a:rPr dirty="0" sz="950" spc="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-20">
                          <a:latin typeface="Arial"/>
                          <a:cs typeface="Arial"/>
                        </a:rPr>
                        <a:t>entre </a:t>
                      </a:r>
                      <a:r>
                        <a:rPr dirty="0" sz="950">
                          <a:latin typeface="Arial"/>
                          <a:cs typeface="Arial"/>
                        </a:rPr>
                        <a:t>réseaux</a:t>
                      </a:r>
                      <a:r>
                        <a:rPr dirty="0" sz="950" spc="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>
                          <a:latin typeface="Arial"/>
                          <a:cs typeface="Arial"/>
                        </a:rPr>
                        <a:t>et</a:t>
                      </a:r>
                      <a:r>
                        <a:rPr dirty="0" sz="950" spc="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>
                          <a:latin typeface="Arial"/>
                          <a:cs typeface="Arial"/>
                        </a:rPr>
                        <a:t>le</a:t>
                      </a:r>
                      <a:r>
                        <a:rPr dirty="0" sz="950" spc="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-10">
                          <a:latin typeface="Arial"/>
                          <a:cs typeface="Arial"/>
                        </a:rPr>
                        <a:t>routage.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11366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11" name="object 11" descr=""/>
          <p:cNvGrpSpPr/>
          <p:nvPr/>
        </p:nvGrpSpPr>
        <p:grpSpPr>
          <a:xfrm>
            <a:off x="502200" y="9063522"/>
            <a:ext cx="6558280" cy="17145"/>
            <a:chOff x="502200" y="9063522"/>
            <a:chExt cx="6558280" cy="17145"/>
          </a:xfrm>
        </p:grpSpPr>
        <p:sp>
          <p:nvSpPr>
            <p:cNvPr id="12" name="object 12" descr=""/>
            <p:cNvSpPr/>
            <p:nvPr/>
          </p:nvSpPr>
          <p:spPr>
            <a:xfrm>
              <a:off x="502200" y="9063522"/>
              <a:ext cx="6558280" cy="8890"/>
            </a:xfrm>
            <a:custGeom>
              <a:avLst/>
              <a:gdLst/>
              <a:ahLst/>
              <a:cxnLst/>
              <a:rect l="l" t="t" r="r" b="b"/>
              <a:pathLst>
                <a:path w="6558280" h="8890">
                  <a:moveTo>
                    <a:pt x="6557687" y="8534"/>
                  </a:moveTo>
                  <a:lnTo>
                    <a:pt x="0" y="8534"/>
                  </a:lnTo>
                  <a:lnTo>
                    <a:pt x="0" y="0"/>
                  </a:lnTo>
                  <a:lnTo>
                    <a:pt x="6557687" y="0"/>
                  </a:lnTo>
                  <a:lnTo>
                    <a:pt x="6557687" y="8534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502196" y="9063532"/>
              <a:ext cx="6558280" cy="17145"/>
            </a:xfrm>
            <a:custGeom>
              <a:avLst/>
              <a:gdLst/>
              <a:ahLst/>
              <a:cxnLst/>
              <a:rect l="l" t="t" r="r" b="b"/>
              <a:pathLst>
                <a:path w="6558280" h="17145">
                  <a:moveTo>
                    <a:pt x="6557683" y="0"/>
                  </a:moveTo>
                  <a:lnTo>
                    <a:pt x="6549161" y="8534"/>
                  </a:lnTo>
                  <a:lnTo>
                    <a:pt x="0" y="8534"/>
                  </a:lnTo>
                  <a:lnTo>
                    <a:pt x="0" y="17068"/>
                  </a:lnTo>
                  <a:lnTo>
                    <a:pt x="6549161" y="17068"/>
                  </a:lnTo>
                  <a:lnTo>
                    <a:pt x="6557683" y="17068"/>
                  </a:lnTo>
                  <a:lnTo>
                    <a:pt x="6557683" y="8534"/>
                  </a:lnTo>
                  <a:lnTo>
                    <a:pt x="6557683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502200" y="9063522"/>
              <a:ext cx="8890" cy="17145"/>
            </a:xfrm>
            <a:custGeom>
              <a:avLst/>
              <a:gdLst/>
              <a:ahLst/>
              <a:cxnLst/>
              <a:rect l="l" t="t" r="r" b="b"/>
              <a:pathLst>
                <a:path w="8890" h="17145">
                  <a:moveTo>
                    <a:pt x="0" y="17068"/>
                  </a:moveTo>
                  <a:lnTo>
                    <a:pt x="0" y="0"/>
                  </a:lnTo>
                  <a:lnTo>
                    <a:pt x="8527" y="0"/>
                  </a:lnTo>
                  <a:lnTo>
                    <a:pt x="8527" y="8534"/>
                  </a:lnTo>
                  <a:lnTo>
                    <a:pt x="0" y="17068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421280" y="806528"/>
            <a:ext cx="3211195" cy="353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50" b="1">
                <a:latin typeface="Noto Sans"/>
                <a:cs typeface="Noto Sans"/>
              </a:rPr>
              <a:t>Couche</a:t>
            </a:r>
            <a:r>
              <a:rPr dirty="0" sz="2150" spc="-35" b="1">
                <a:latin typeface="Noto Sans"/>
                <a:cs typeface="Noto Sans"/>
              </a:rPr>
              <a:t> </a:t>
            </a:r>
            <a:r>
              <a:rPr dirty="0" sz="2150" b="1">
                <a:latin typeface="Noto Sans"/>
                <a:cs typeface="Noto Sans"/>
              </a:rPr>
              <a:t>3</a:t>
            </a:r>
            <a:r>
              <a:rPr dirty="0" sz="2150" spc="-35" b="1">
                <a:latin typeface="Noto Sans"/>
                <a:cs typeface="Noto Sans"/>
              </a:rPr>
              <a:t> </a:t>
            </a:r>
            <a:r>
              <a:rPr dirty="0" sz="2150" b="1">
                <a:latin typeface="Noto Sans"/>
                <a:cs typeface="Noto Sans"/>
              </a:rPr>
              <a:t>et</a:t>
            </a:r>
            <a:r>
              <a:rPr dirty="0" sz="2150" spc="-35" b="1">
                <a:latin typeface="Noto Sans"/>
                <a:cs typeface="Noto Sans"/>
              </a:rPr>
              <a:t> </a:t>
            </a:r>
            <a:r>
              <a:rPr dirty="0" sz="2150" b="1">
                <a:latin typeface="Noto Sans"/>
                <a:cs typeface="Noto Sans"/>
              </a:rPr>
              <a:t>adresses</a:t>
            </a:r>
            <a:r>
              <a:rPr dirty="0" sz="2150" spc="-35" b="1">
                <a:latin typeface="Noto Sans"/>
                <a:cs typeface="Noto Sans"/>
              </a:rPr>
              <a:t> IP</a:t>
            </a:r>
            <a:endParaRPr sz="2150">
              <a:latin typeface="Noto Sans"/>
              <a:cs typeface="Noto Sans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472624" y="3374364"/>
            <a:ext cx="262890" cy="265430"/>
          </a:xfrm>
          <a:custGeom>
            <a:avLst/>
            <a:gdLst/>
            <a:ahLst/>
            <a:cxnLst/>
            <a:rect l="l" t="t" r="r" b="b"/>
            <a:pathLst>
              <a:path w="262890" h="265429">
                <a:moveTo>
                  <a:pt x="84659" y="245110"/>
                </a:moveTo>
                <a:lnTo>
                  <a:pt x="74133" y="245110"/>
                </a:lnTo>
                <a:lnTo>
                  <a:pt x="63778" y="242570"/>
                </a:lnTo>
                <a:lnTo>
                  <a:pt x="28901" y="219710"/>
                </a:lnTo>
                <a:lnTo>
                  <a:pt x="14181" y="184150"/>
                </a:lnTo>
                <a:lnTo>
                  <a:pt x="13821" y="177800"/>
                </a:lnTo>
                <a:lnTo>
                  <a:pt x="14081" y="172720"/>
                </a:lnTo>
                <a:lnTo>
                  <a:pt x="14146" y="171450"/>
                </a:lnTo>
                <a:lnTo>
                  <a:pt x="14211" y="170180"/>
                </a:lnTo>
                <a:lnTo>
                  <a:pt x="15345" y="163830"/>
                </a:lnTo>
                <a:lnTo>
                  <a:pt x="17217" y="156210"/>
                </a:lnTo>
                <a:lnTo>
                  <a:pt x="10757" y="148590"/>
                </a:lnTo>
                <a:lnTo>
                  <a:pt x="59" y="110490"/>
                </a:lnTo>
                <a:lnTo>
                  <a:pt x="0" y="107950"/>
                </a:lnTo>
                <a:lnTo>
                  <a:pt x="1386" y="97790"/>
                </a:lnTo>
                <a:lnTo>
                  <a:pt x="4389" y="87630"/>
                </a:lnTo>
                <a:lnTo>
                  <a:pt x="8966" y="77470"/>
                </a:lnTo>
                <a:lnTo>
                  <a:pt x="12784" y="72390"/>
                </a:lnTo>
                <a:lnTo>
                  <a:pt x="17200" y="66040"/>
                </a:lnTo>
                <a:lnTo>
                  <a:pt x="22173" y="62230"/>
                </a:lnTo>
                <a:lnTo>
                  <a:pt x="27664" y="57150"/>
                </a:lnTo>
                <a:lnTo>
                  <a:pt x="33597" y="53340"/>
                </a:lnTo>
                <a:lnTo>
                  <a:pt x="39886" y="49530"/>
                </a:lnTo>
                <a:lnTo>
                  <a:pt x="46477" y="48260"/>
                </a:lnTo>
                <a:lnTo>
                  <a:pt x="53315" y="45720"/>
                </a:lnTo>
                <a:lnTo>
                  <a:pt x="77739" y="12700"/>
                </a:lnTo>
                <a:lnTo>
                  <a:pt x="106744" y="0"/>
                </a:lnTo>
                <a:lnTo>
                  <a:pt x="124359" y="0"/>
                </a:lnTo>
                <a:lnTo>
                  <a:pt x="162362" y="16510"/>
                </a:lnTo>
                <a:lnTo>
                  <a:pt x="116625" y="16510"/>
                </a:lnTo>
                <a:lnTo>
                  <a:pt x="102752" y="19050"/>
                </a:lnTo>
                <a:lnTo>
                  <a:pt x="71848" y="45720"/>
                </a:lnTo>
                <a:lnTo>
                  <a:pt x="67750" y="62230"/>
                </a:lnTo>
                <a:lnTo>
                  <a:pt x="67665" y="63500"/>
                </a:lnTo>
                <a:lnTo>
                  <a:pt x="67581" y="64770"/>
                </a:lnTo>
                <a:lnTo>
                  <a:pt x="50035" y="64770"/>
                </a:lnTo>
                <a:lnTo>
                  <a:pt x="42174" y="68580"/>
                </a:lnTo>
                <a:lnTo>
                  <a:pt x="17833" y="105410"/>
                </a:lnTo>
                <a:lnTo>
                  <a:pt x="17515" y="114300"/>
                </a:lnTo>
                <a:lnTo>
                  <a:pt x="19113" y="124460"/>
                </a:lnTo>
                <a:lnTo>
                  <a:pt x="42325" y="154940"/>
                </a:lnTo>
                <a:lnTo>
                  <a:pt x="66943" y="168910"/>
                </a:lnTo>
                <a:lnTo>
                  <a:pt x="32059" y="168910"/>
                </a:lnTo>
                <a:lnTo>
                  <a:pt x="31323" y="177800"/>
                </a:lnTo>
                <a:lnTo>
                  <a:pt x="31873" y="184150"/>
                </a:lnTo>
                <a:lnTo>
                  <a:pt x="31983" y="185420"/>
                </a:lnTo>
                <a:lnTo>
                  <a:pt x="32093" y="186690"/>
                </a:lnTo>
                <a:lnTo>
                  <a:pt x="59118" y="222250"/>
                </a:lnTo>
                <a:lnTo>
                  <a:pt x="78003" y="227330"/>
                </a:lnTo>
                <a:lnTo>
                  <a:pt x="130057" y="227330"/>
                </a:lnTo>
                <a:lnTo>
                  <a:pt x="114842" y="236220"/>
                </a:lnTo>
                <a:lnTo>
                  <a:pt x="113267" y="236220"/>
                </a:lnTo>
                <a:lnTo>
                  <a:pt x="120397" y="241300"/>
                </a:lnTo>
                <a:lnTo>
                  <a:pt x="125612" y="243840"/>
                </a:lnTo>
                <a:lnTo>
                  <a:pt x="95160" y="243840"/>
                </a:lnTo>
                <a:lnTo>
                  <a:pt x="84659" y="245110"/>
                </a:lnTo>
                <a:close/>
              </a:path>
              <a:path w="262890" h="265429">
                <a:moveTo>
                  <a:pt x="102429" y="142240"/>
                </a:moveTo>
                <a:lnTo>
                  <a:pt x="90259" y="142240"/>
                </a:lnTo>
                <a:lnTo>
                  <a:pt x="90286" y="66040"/>
                </a:lnTo>
                <a:lnTo>
                  <a:pt x="90685" y="64770"/>
                </a:lnTo>
                <a:lnTo>
                  <a:pt x="92217" y="62230"/>
                </a:lnTo>
                <a:lnTo>
                  <a:pt x="93321" y="60960"/>
                </a:lnTo>
                <a:lnTo>
                  <a:pt x="148127" y="29210"/>
                </a:lnTo>
                <a:lnTo>
                  <a:pt x="149234" y="27940"/>
                </a:lnTo>
                <a:lnTo>
                  <a:pt x="143491" y="24130"/>
                </a:lnTo>
                <a:lnTo>
                  <a:pt x="137254" y="20320"/>
                </a:lnTo>
                <a:lnTo>
                  <a:pt x="116625" y="16510"/>
                </a:lnTo>
                <a:lnTo>
                  <a:pt x="162362" y="16510"/>
                </a:lnTo>
                <a:lnTo>
                  <a:pt x="167325" y="21590"/>
                </a:lnTo>
                <a:lnTo>
                  <a:pt x="193530" y="21590"/>
                </a:lnTo>
                <a:lnTo>
                  <a:pt x="208695" y="25400"/>
                </a:lnTo>
                <a:lnTo>
                  <a:pt x="218002" y="30480"/>
                </a:lnTo>
                <a:lnTo>
                  <a:pt x="226347" y="38100"/>
                </a:lnTo>
                <a:lnTo>
                  <a:pt x="176342" y="38100"/>
                </a:lnTo>
                <a:lnTo>
                  <a:pt x="162706" y="40640"/>
                </a:lnTo>
                <a:lnTo>
                  <a:pt x="156346" y="44450"/>
                </a:lnTo>
                <a:lnTo>
                  <a:pt x="102760" y="74930"/>
                </a:lnTo>
                <a:lnTo>
                  <a:pt x="102569" y="74930"/>
                </a:lnTo>
                <a:lnTo>
                  <a:pt x="102443" y="96520"/>
                </a:lnTo>
                <a:lnTo>
                  <a:pt x="102440" y="101600"/>
                </a:lnTo>
                <a:lnTo>
                  <a:pt x="126819" y="101600"/>
                </a:lnTo>
                <a:lnTo>
                  <a:pt x="102429" y="115570"/>
                </a:lnTo>
                <a:lnTo>
                  <a:pt x="102429" y="142240"/>
                </a:lnTo>
                <a:close/>
              </a:path>
              <a:path w="262890" h="265429">
                <a:moveTo>
                  <a:pt x="193530" y="21590"/>
                </a:moveTo>
                <a:lnTo>
                  <a:pt x="167325" y="21590"/>
                </a:lnTo>
                <a:lnTo>
                  <a:pt x="177827" y="20320"/>
                </a:lnTo>
                <a:lnTo>
                  <a:pt x="188353" y="20320"/>
                </a:lnTo>
                <a:lnTo>
                  <a:pt x="193530" y="21590"/>
                </a:lnTo>
                <a:close/>
              </a:path>
              <a:path w="262890" h="265429">
                <a:moveTo>
                  <a:pt x="248048" y="96520"/>
                </a:moveTo>
                <a:lnTo>
                  <a:pt x="230447" y="96520"/>
                </a:lnTo>
                <a:lnTo>
                  <a:pt x="231147" y="88900"/>
                </a:lnTo>
                <a:lnTo>
                  <a:pt x="230848" y="82550"/>
                </a:lnTo>
                <a:lnTo>
                  <a:pt x="209807" y="46990"/>
                </a:lnTo>
                <a:lnTo>
                  <a:pt x="190436" y="38100"/>
                </a:lnTo>
                <a:lnTo>
                  <a:pt x="226347" y="38100"/>
                </a:lnTo>
                <a:lnTo>
                  <a:pt x="247197" y="73660"/>
                </a:lnTo>
                <a:lnTo>
                  <a:pt x="248605" y="86360"/>
                </a:lnTo>
                <a:lnTo>
                  <a:pt x="248600" y="88900"/>
                </a:lnTo>
                <a:lnTo>
                  <a:pt x="248275" y="95250"/>
                </a:lnTo>
                <a:lnTo>
                  <a:pt x="248048" y="96520"/>
                </a:lnTo>
                <a:close/>
              </a:path>
              <a:path w="262890" h="265429">
                <a:moveTo>
                  <a:pt x="126819" y="101600"/>
                </a:moveTo>
                <a:lnTo>
                  <a:pt x="102440" y="101600"/>
                </a:lnTo>
                <a:lnTo>
                  <a:pt x="168478" y="63500"/>
                </a:lnTo>
                <a:lnTo>
                  <a:pt x="174543" y="63500"/>
                </a:lnTo>
                <a:lnTo>
                  <a:pt x="200621" y="78740"/>
                </a:lnTo>
                <a:lnTo>
                  <a:pt x="165835" y="78740"/>
                </a:lnTo>
                <a:lnTo>
                  <a:pt x="143429" y="92710"/>
                </a:lnTo>
                <a:lnTo>
                  <a:pt x="154587" y="99060"/>
                </a:lnTo>
                <a:lnTo>
                  <a:pt x="131253" y="99060"/>
                </a:lnTo>
                <a:lnTo>
                  <a:pt x="126819" y="101600"/>
                </a:lnTo>
                <a:close/>
              </a:path>
              <a:path w="262890" h="265429">
                <a:moveTo>
                  <a:pt x="122645" y="185420"/>
                </a:moveTo>
                <a:lnTo>
                  <a:pt x="96672" y="185420"/>
                </a:lnTo>
                <a:lnTo>
                  <a:pt x="119077" y="172720"/>
                </a:lnTo>
                <a:lnTo>
                  <a:pt x="53030" y="134620"/>
                </a:lnTo>
                <a:lnTo>
                  <a:pt x="51927" y="133350"/>
                </a:lnTo>
                <a:lnTo>
                  <a:pt x="50397" y="130810"/>
                </a:lnTo>
                <a:lnTo>
                  <a:pt x="49999" y="129540"/>
                </a:lnTo>
                <a:lnTo>
                  <a:pt x="50035" y="64770"/>
                </a:lnTo>
                <a:lnTo>
                  <a:pt x="67581" y="64770"/>
                </a:lnTo>
                <a:lnTo>
                  <a:pt x="67477" y="128270"/>
                </a:lnTo>
                <a:lnTo>
                  <a:pt x="67629" y="129540"/>
                </a:lnTo>
                <a:lnTo>
                  <a:pt x="67848" y="129540"/>
                </a:lnTo>
                <a:lnTo>
                  <a:pt x="90259" y="142240"/>
                </a:lnTo>
                <a:lnTo>
                  <a:pt x="102429" y="142240"/>
                </a:lnTo>
                <a:lnTo>
                  <a:pt x="102429" y="149860"/>
                </a:lnTo>
                <a:lnTo>
                  <a:pt x="131253" y="166370"/>
                </a:lnTo>
                <a:lnTo>
                  <a:pt x="155664" y="166370"/>
                </a:lnTo>
                <a:lnTo>
                  <a:pt x="122645" y="185420"/>
                </a:lnTo>
                <a:close/>
              </a:path>
              <a:path w="262890" h="265429">
                <a:moveTo>
                  <a:pt x="242820" y="200660"/>
                </a:moveTo>
                <a:lnTo>
                  <a:pt x="212472" y="200660"/>
                </a:lnTo>
                <a:lnTo>
                  <a:pt x="218921" y="196850"/>
                </a:lnTo>
                <a:lnTo>
                  <a:pt x="224865" y="193040"/>
                </a:lnTo>
                <a:lnTo>
                  <a:pt x="244941" y="157480"/>
                </a:lnTo>
                <a:lnTo>
                  <a:pt x="245043" y="151130"/>
                </a:lnTo>
                <a:lnTo>
                  <a:pt x="244151" y="143510"/>
                </a:lnTo>
                <a:lnTo>
                  <a:pt x="220181" y="110490"/>
                </a:lnTo>
                <a:lnTo>
                  <a:pt x="166468" y="78740"/>
                </a:lnTo>
                <a:lnTo>
                  <a:pt x="200621" y="78740"/>
                </a:lnTo>
                <a:lnTo>
                  <a:pt x="228873" y="95250"/>
                </a:lnTo>
                <a:lnTo>
                  <a:pt x="230447" y="96520"/>
                </a:lnTo>
                <a:lnTo>
                  <a:pt x="248048" y="96520"/>
                </a:lnTo>
                <a:lnTo>
                  <a:pt x="247140" y="101600"/>
                </a:lnTo>
                <a:lnTo>
                  <a:pt x="245269" y="107950"/>
                </a:lnTo>
                <a:lnTo>
                  <a:pt x="251727" y="116840"/>
                </a:lnTo>
                <a:lnTo>
                  <a:pt x="256758" y="125730"/>
                </a:lnTo>
                <a:lnTo>
                  <a:pt x="260282" y="135890"/>
                </a:lnTo>
                <a:lnTo>
                  <a:pt x="262217" y="146050"/>
                </a:lnTo>
                <a:lnTo>
                  <a:pt x="262339" y="151130"/>
                </a:lnTo>
                <a:lnTo>
                  <a:pt x="262460" y="156210"/>
                </a:lnTo>
                <a:lnTo>
                  <a:pt x="249722" y="193040"/>
                </a:lnTo>
                <a:lnTo>
                  <a:pt x="245306" y="198120"/>
                </a:lnTo>
                <a:lnTo>
                  <a:pt x="242820" y="200660"/>
                </a:lnTo>
                <a:close/>
              </a:path>
              <a:path w="262890" h="265429">
                <a:moveTo>
                  <a:pt x="155664" y="166370"/>
                </a:moveTo>
                <a:lnTo>
                  <a:pt x="131253" y="166370"/>
                </a:lnTo>
                <a:lnTo>
                  <a:pt x="160077" y="149860"/>
                </a:lnTo>
                <a:lnTo>
                  <a:pt x="160077" y="115570"/>
                </a:lnTo>
                <a:lnTo>
                  <a:pt x="131253" y="99060"/>
                </a:lnTo>
                <a:lnTo>
                  <a:pt x="154587" y="99060"/>
                </a:lnTo>
                <a:lnTo>
                  <a:pt x="196989" y="123190"/>
                </a:lnTo>
                <a:lnTo>
                  <a:pt x="172206" y="123190"/>
                </a:lnTo>
                <a:lnTo>
                  <a:pt x="172211" y="163830"/>
                </a:lnTo>
                <a:lnTo>
                  <a:pt x="160067" y="163830"/>
                </a:lnTo>
                <a:lnTo>
                  <a:pt x="155664" y="166370"/>
                </a:lnTo>
                <a:close/>
              </a:path>
              <a:path w="262890" h="265429">
                <a:moveTo>
                  <a:pt x="189598" y="248920"/>
                </a:moveTo>
                <a:lnTo>
                  <a:pt x="145204" y="248920"/>
                </a:lnTo>
                <a:lnTo>
                  <a:pt x="154971" y="247650"/>
                </a:lnTo>
                <a:lnTo>
                  <a:pt x="164271" y="245110"/>
                </a:lnTo>
                <a:lnTo>
                  <a:pt x="191237" y="217170"/>
                </a:lnTo>
                <a:lnTo>
                  <a:pt x="194437" y="204470"/>
                </a:lnTo>
                <a:lnTo>
                  <a:pt x="194559" y="203200"/>
                </a:lnTo>
                <a:lnTo>
                  <a:pt x="194681" y="201930"/>
                </a:lnTo>
                <a:lnTo>
                  <a:pt x="194803" y="200660"/>
                </a:lnTo>
                <a:lnTo>
                  <a:pt x="194925" y="199390"/>
                </a:lnTo>
                <a:lnTo>
                  <a:pt x="194983" y="135890"/>
                </a:lnTo>
                <a:lnTo>
                  <a:pt x="194612" y="135890"/>
                </a:lnTo>
                <a:lnTo>
                  <a:pt x="172206" y="123190"/>
                </a:lnTo>
                <a:lnTo>
                  <a:pt x="196989" y="123190"/>
                </a:lnTo>
                <a:lnTo>
                  <a:pt x="212484" y="135890"/>
                </a:lnTo>
                <a:lnTo>
                  <a:pt x="212472" y="200660"/>
                </a:lnTo>
                <a:lnTo>
                  <a:pt x="242820" y="200660"/>
                </a:lnTo>
                <a:lnTo>
                  <a:pt x="209192" y="219710"/>
                </a:lnTo>
                <a:lnTo>
                  <a:pt x="205150" y="228600"/>
                </a:lnTo>
                <a:lnTo>
                  <a:pt x="199655" y="237490"/>
                </a:lnTo>
                <a:lnTo>
                  <a:pt x="192821" y="246380"/>
                </a:lnTo>
                <a:lnTo>
                  <a:pt x="189598" y="248920"/>
                </a:lnTo>
                <a:close/>
              </a:path>
              <a:path w="262890" h="265429">
                <a:moveTo>
                  <a:pt x="130057" y="227330"/>
                </a:moveTo>
                <a:lnTo>
                  <a:pt x="87728" y="227330"/>
                </a:lnTo>
                <a:lnTo>
                  <a:pt x="97208" y="224790"/>
                </a:lnTo>
                <a:lnTo>
                  <a:pt x="106161" y="220980"/>
                </a:lnTo>
                <a:lnTo>
                  <a:pt x="159747" y="190500"/>
                </a:lnTo>
                <a:lnTo>
                  <a:pt x="159937" y="189230"/>
                </a:lnTo>
                <a:lnTo>
                  <a:pt x="159950" y="186690"/>
                </a:lnTo>
                <a:lnTo>
                  <a:pt x="160067" y="163830"/>
                </a:lnTo>
                <a:lnTo>
                  <a:pt x="172211" y="163830"/>
                </a:lnTo>
                <a:lnTo>
                  <a:pt x="172216" y="199390"/>
                </a:lnTo>
                <a:lnTo>
                  <a:pt x="171817" y="200660"/>
                </a:lnTo>
                <a:lnTo>
                  <a:pt x="170285" y="203200"/>
                </a:lnTo>
                <a:lnTo>
                  <a:pt x="169181" y="204470"/>
                </a:lnTo>
                <a:lnTo>
                  <a:pt x="130057" y="227330"/>
                </a:lnTo>
                <a:close/>
              </a:path>
              <a:path w="262890" h="265429">
                <a:moveTo>
                  <a:pt x="94028" y="201930"/>
                </a:moveTo>
                <a:lnTo>
                  <a:pt x="87963" y="201930"/>
                </a:lnTo>
                <a:lnTo>
                  <a:pt x="33634" y="170180"/>
                </a:lnTo>
                <a:lnTo>
                  <a:pt x="32059" y="168910"/>
                </a:lnTo>
                <a:lnTo>
                  <a:pt x="66943" y="168910"/>
                </a:lnTo>
                <a:lnTo>
                  <a:pt x="96038" y="185420"/>
                </a:lnTo>
                <a:lnTo>
                  <a:pt x="122645" y="185420"/>
                </a:lnTo>
                <a:lnTo>
                  <a:pt x="94028" y="201930"/>
                </a:lnTo>
                <a:close/>
              </a:path>
              <a:path w="262890" h="265429">
                <a:moveTo>
                  <a:pt x="155747" y="265430"/>
                </a:moveTo>
                <a:lnTo>
                  <a:pt x="138126" y="265430"/>
                </a:lnTo>
                <a:lnTo>
                  <a:pt x="124357" y="262890"/>
                </a:lnTo>
                <a:lnTo>
                  <a:pt x="95160" y="243840"/>
                </a:lnTo>
                <a:lnTo>
                  <a:pt x="125612" y="243840"/>
                </a:lnTo>
                <a:lnTo>
                  <a:pt x="128220" y="245110"/>
                </a:lnTo>
                <a:lnTo>
                  <a:pt x="136550" y="247650"/>
                </a:lnTo>
                <a:lnTo>
                  <a:pt x="145204" y="248920"/>
                </a:lnTo>
                <a:lnTo>
                  <a:pt x="189598" y="248920"/>
                </a:lnTo>
                <a:lnTo>
                  <a:pt x="184765" y="252730"/>
                </a:lnTo>
                <a:lnTo>
                  <a:pt x="175726" y="259080"/>
                </a:lnTo>
                <a:lnTo>
                  <a:pt x="165991" y="262890"/>
                </a:lnTo>
                <a:lnTo>
                  <a:pt x="155747" y="2654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689806" y="533396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8975" y="51206"/>
                </a:moveTo>
                <a:lnTo>
                  <a:pt x="22190" y="51206"/>
                </a:lnTo>
                <a:lnTo>
                  <a:pt x="18926" y="50556"/>
                </a:lnTo>
                <a:lnTo>
                  <a:pt x="0" y="28998"/>
                </a:lnTo>
                <a:lnTo>
                  <a:pt x="0" y="22207"/>
                </a:lnTo>
                <a:lnTo>
                  <a:pt x="22190" y="0"/>
                </a:lnTo>
                <a:lnTo>
                  <a:pt x="28975" y="0"/>
                </a:lnTo>
                <a:lnTo>
                  <a:pt x="51165" y="25603"/>
                </a:lnTo>
                <a:lnTo>
                  <a:pt x="51165" y="28998"/>
                </a:lnTo>
                <a:lnTo>
                  <a:pt x="28975" y="512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689806" y="589723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8975" y="51206"/>
                </a:moveTo>
                <a:lnTo>
                  <a:pt x="22190" y="51206"/>
                </a:lnTo>
                <a:lnTo>
                  <a:pt x="18926" y="50556"/>
                </a:lnTo>
                <a:lnTo>
                  <a:pt x="0" y="28998"/>
                </a:lnTo>
                <a:lnTo>
                  <a:pt x="0" y="22207"/>
                </a:lnTo>
                <a:lnTo>
                  <a:pt x="22190" y="0"/>
                </a:lnTo>
                <a:lnTo>
                  <a:pt x="28975" y="0"/>
                </a:lnTo>
                <a:lnTo>
                  <a:pt x="51165" y="25603"/>
                </a:lnTo>
                <a:lnTo>
                  <a:pt x="51165" y="28998"/>
                </a:lnTo>
                <a:lnTo>
                  <a:pt x="28975" y="512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689806" y="608499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8975" y="51206"/>
                </a:moveTo>
                <a:lnTo>
                  <a:pt x="22190" y="51206"/>
                </a:lnTo>
                <a:lnTo>
                  <a:pt x="18926" y="50556"/>
                </a:lnTo>
                <a:lnTo>
                  <a:pt x="0" y="28998"/>
                </a:lnTo>
                <a:lnTo>
                  <a:pt x="0" y="22207"/>
                </a:lnTo>
                <a:lnTo>
                  <a:pt x="22190" y="0"/>
                </a:lnTo>
                <a:lnTo>
                  <a:pt x="28975" y="0"/>
                </a:lnTo>
                <a:lnTo>
                  <a:pt x="51165" y="25603"/>
                </a:lnTo>
                <a:lnTo>
                  <a:pt x="51165" y="28998"/>
                </a:lnTo>
                <a:lnTo>
                  <a:pt x="28975" y="512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489500" y="3778229"/>
            <a:ext cx="6499225" cy="29489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365760">
              <a:lnSpc>
                <a:spcPct val="128000"/>
              </a:lnSpc>
              <a:spcBef>
                <a:spcPts val="95"/>
              </a:spcBef>
            </a:pPr>
            <a:r>
              <a:rPr dirty="0" sz="1050">
                <a:latin typeface="Arial"/>
                <a:cs typeface="Arial"/>
              </a:rPr>
              <a:t>Pour</a:t>
            </a:r>
            <a:r>
              <a:rPr dirty="0" sz="1050" spc="50">
                <a:latin typeface="Arial"/>
                <a:cs typeface="Arial"/>
              </a:rPr>
              <a:t> </a:t>
            </a:r>
            <a:r>
              <a:rPr dirty="0" sz="1050" spc="55">
                <a:latin typeface="Arial"/>
                <a:cs typeface="Arial"/>
              </a:rPr>
              <a:t>comprendre</a:t>
            </a:r>
            <a:r>
              <a:rPr dirty="0" sz="1050" spc="5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les</a:t>
            </a:r>
            <a:r>
              <a:rPr dirty="0" sz="1050" spc="5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concepts</a:t>
            </a:r>
            <a:r>
              <a:rPr dirty="0" sz="1050" spc="5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de</a:t>
            </a:r>
            <a:r>
              <a:rPr dirty="0" sz="1050" spc="5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la</a:t>
            </a:r>
            <a:r>
              <a:rPr dirty="0" sz="1050" spc="5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couche</a:t>
            </a:r>
            <a:r>
              <a:rPr dirty="0" sz="1050" spc="5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3</a:t>
            </a:r>
            <a:r>
              <a:rPr dirty="0" sz="1050" spc="50">
                <a:latin typeface="Arial"/>
                <a:cs typeface="Arial"/>
              </a:rPr>
              <a:t> </a:t>
            </a:r>
            <a:r>
              <a:rPr dirty="0" sz="1050" spc="70">
                <a:latin typeface="Arial"/>
                <a:cs typeface="Arial"/>
              </a:rPr>
              <a:t>du</a:t>
            </a:r>
            <a:r>
              <a:rPr dirty="0" sz="1050" spc="50">
                <a:latin typeface="Arial"/>
                <a:cs typeface="Arial"/>
              </a:rPr>
              <a:t> modèle </a:t>
            </a:r>
            <a:r>
              <a:rPr dirty="0" sz="1050">
                <a:latin typeface="Arial"/>
                <a:cs typeface="Arial"/>
              </a:rPr>
              <a:t>OSI,</a:t>
            </a:r>
            <a:r>
              <a:rPr dirty="0" sz="1050" spc="5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les</a:t>
            </a:r>
            <a:r>
              <a:rPr dirty="0" sz="1050" spc="5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adresses</a:t>
            </a:r>
            <a:r>
              <a:rPr dirty="0" sz="1050" spc="5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MAC</a:t>
            </a:r>
            <a:r>
              <a:rPr dirty="0" sz="1050" spc="50">
                <a:latin typeface="Arial"/>
                <a:cs typeface="Arial"/>
              </a:rPr>
              <a:t> </a:t>
            </a:r>
            <a:r>
              <a:rPr dirty="0" sz="1050" spc="55">
                <a:latin typeface="Arial"/>
                <a:cs typeface="Arial"/>
              </a:rPr>
              <a:t>et</a:t>
            </a:r>
            <a:r>
              <a:rPr dirty="0" sz="1050" spc="50">
                <a:latin typeface="Arial"/>
                <a:cs typeface="Arial"/>
              </a:rPr>
              <a:t> </a:t>
            </a:r>
            <a:r>
              <a:rPr dirty="0" sz="1050" spc="-40">
                <a:latin typeface="Arial"/>
                <a:cs typeface="Arial"/>
              </a:rPr>
              <a:t>IP,</a:t>
            </a:r>
            <a:r>
              <a:rPr dirty="0" sz="1050" spc="5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les</a:t>
            </a:r>
            <a:r>
              <a:rPr dirty="0" sz="1050" spc="50">
                <a:latin typeface="Arial"/>
                <a:cs typeface="Arial"/>
              </a:rPr>
              <a:t> </a:t>
            </a:r>
            <a:r>
              <a:rPr dirty="0" sz="1050" spc="-10">
                <a:latin typeface="Arial"/>
                <a:cs typeface="Arial"/>
              </a:rPr>
              <a:t>classes </a:t>
            </a:r>
            <a:r>
              <a:rPr dirty="0" sz="1050">
                <a:latin typeface="Arial"/>
                <a:cs typeface="Arial"/>
              </a:rPr>
              <a:t>d'adresses,</a:t>
            </a:r>
            <a:r>
              <a:rPr dirty="0" sz="1050" spc="120">
                <a:latin typeface="Arial"/>
                <a:cs typeface="Arial"/>
              </a:rPr>
              <a:t> </a:t>
            </a:r>
            <a:r>
              <a:rPr dirty="0" sz="1050" spc="50">
                <a:latin typeface="Arial"/>
                <a:cs typeface="Arial"/>
              </a:rPr>
              <a:t>l'identiﬁcation</a:t>
            </a:r>
            <a:r>
              <a:rPr dirty="0" sz="1050" spc="120">
                <a:latin typeface="Arial"/>
                <a:cs typeface="Arial"/>
              </a:rPr>
              <a:t> </a:t>
            </a:r>
            <a:r>
              <a:rPr dirty="0" sz="1050" spc="55">
                <a:latin typeface="Arial"/>
                <a:cs typeface="Arial"/>
              </a:rPr>
              <a:t>et</a:t>
            </a:r>
            <a:r>
              <a:rPr dirty="0" sz="1050" spc="12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les</a:t>
            </a:r>
            <a:r>
              <a:rPr dirty="0" sz="1050" spc="12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types</a:t>
            </a:r>
            <a:r>
              <a:rPr dirty="0" sz="1050" spc="12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d'adresses</a:t>
            </a:r>
            <a:r>
              <a:rPr dirty="0" sz="1050" spc="120">
                <a:latin typeface="Arial"/>
                <a:cs typeface="Arial"/>
              </a:rPr>
              <a:t> </a:t>
            </a:r>
            <a:r>
              <a:rPr dirty="0" sz="1050" spc="-40">
                <a:latin typeface="Arial"/>
                <a:cs typeface="Arial"/>
              </a:rPr>
              <a:t>IP,</a:t>
            </a:r>
            <a:r>
              <a:rPr dirty="0" sz="1050" spc="12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la</a:t>
            </a:r>
            <a:r>
              <a:rPr dirty="0" sz="1050" spc="12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conversion</a:t>
            </a:r>
            <a:r>
              <a:rPr dirty="0" sz="1050" spc="12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de</a:t>
            </a:r>
            <a:r>
              <a:rPr dirty="0" sz="1050" spc="12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décimal</a:t>
            </a:r>
            <a:r>
              <a:rPr dirty="0" sz="1050" spc="12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à</a:t>
            </a:r>
            <a:r>
              <a:rPr dirty="0" sz="1050" spc="12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binaire,</a:t>
            </a:r>
            <a:r>
              <a:rPr dirty="0" sz="1050" spc="125">
                <a:latin typeface="Arial"/>
                <a:cs typeface="Arial"/>
              </a:rPr>
              <a:t> </a:t>
            </a:r>
            <a:r>
              <a:rPr dirty="0" sz="1050" spc="55">
                <a:latin typeface="Arial"/>
                <a:cs typeface="Arial"/>
              </a:rPr>
              <a:t>et</a:t>
            </a:r>
            <a:r>
              <a:rPr dirty="0" sz="1050" spc="120">
                <a:latin typeface="Arial"/>
                <a:cs typeface="Arial"/>
              </a:rPr>
              <a:t> </a:t>
            </a:r>
            <a:r>
              <a:rPr dirty="0" sz="1050" spc="-25">
                <a:latin typeface="Arial"/>
                <a:cs typeface="Arial"/>
              </a:rPr>
              <a:t>les </a:t>
            </a:r>
            <a:r>
              <a:rPr dirty="0" sz="1050" spc="45">
                <a:latin typeface="Arial"/>
                <a:cs typeface="Arial"/>
              </a:rPr>
              <a:t>domaines</a:t>
            </a:r>
            <a:r>
              <a:rPr dirty="0" sz="1050" spc="40">
                <a:latin typeface="Arial"/>
                <a:cs typeface="Arial"/>
              </a:rPr>
              <a:t> </a:t>
            </a:r>
            <a:r>
              <a:rPr dirty="0" sz="1050" spc="20">
                <a:latin typeface="Arial"/>
                <a:cs typeface="Arial"/>
              </a:rPr>
              <a:t>de</a:t>
            </a:r>
            <a:r>
              <a:rPr dirty="0" sz="1050" spc="40">
                <a:latin typeface="Arial"/>
                <a:cs typeface="Arial"/>
              </a:rPr>
              <a:t> </a:t>
            </a:r>
            <a:r>
              <a:rPr dirty="0" sz="1050" spc="20">
                <a:latin typeface="Arial"/>
                <a:cs typeface="Arial"/>
              </a:rPr>
              <a:t>collision</a:t>
            </a:r>
            <a:r>
              <a:rPr dirty="0" sz="1050" spc="40">
                <a:latin typeface="Arial"/>
                <a:cs typeface="Arial"/>
              </a:rPr>
              <a:t> </a:t>
            </a:r>
            <a:r>
              <a:rPr dirty="0" sz="1050" spc="55">
                <a:latin typeface="Arial"/>
                <a:cs typeface="Arial"/>
              </a:rPr>
              <a:t>entre</a:t>
            </a:r>
            <a:r>
              <a:rPr dirty="0" sz="1050" spc="40">
                <a:latin typeface="Arial"/>
                <a:cs typeface="Arial"/>
              </a:rPr>
              <a:t> </a:t>
            </a:r>
            <a:r>
              <a:rPr dirty="0" sz="1050" spc="20">
                <a:latin typeface="Arial"/>
                <a:cs typeface="Arial"/>
              </a:rPr>
              <a:t>switches,</a:t>
            </a:r>
            <a:r>
              <a:rPr dirty="0" sz="1050" spc="45">
                <a:latin typeface="Arial"/>
                <a:cs typeface="Arial"/>
              </a:rPr>
              <a:t> </a:t>
            </a:r>
            <a:r>
              <a:rPr dirty="0" sz="1050" spc="20">
                <a:latin typeface="Arial"/>
                <a:cs typeface="Arial"/>
              </a:rPr>
              <a:t>voici</a:t>
            </a:r>
            <a:r>
              <a:rPr dirty="0" sz="1050" spc="40">
                <a:latin typeface="Arial"/>
                <a:cs typeface="Arial"/>
              </a:rPr>
              <a:t> </a:t>
            </a:r>
            <a:r>
              <a:rPr dirty="0" sz="1050" spc="55">
                <a:latin typeface="Arial"/>
                <a:cs typeface="Arial"/>
              </a:rPr>
              <a:t>une</a:t>
            </a:r>
            <a:r>
              <a:rPr dirty="0" sz="1050" spc="40">
                <a:latin typeface="Arial"/>
                <a:cs typeface="Arial"/>
              </a:rPr>
              <a:t> </a:t>
            </a:r>
            <a:r>
              <a:rPr dirty="0" sz="1050" spc="50">
                <a:latin typeface="Arial"/>
                <a:cs typeface="Arial"/>
              </a:rPr>
              <a:t>présentation</a:t>
            </a:r>
            <a:r>
              <a:rPr dirty="0" sz="1050" spc="40">
                <a:latin typeface="Arial"/>
                <a:cs typeface="Arial"/>
              </a:rPr>
              <a:t> </a:t>
            </a:r>
            <a:r>
              <a:rPr dirty="0" sz="1050" spc="20">
                <a:latin typeface="Arial"/>
                <a:cs typeface="Arial"/>
              </a:rPr>
              <a:t>organisée</a:t>
            </a:r>
            <a:r>
              <a:rPr dirty="0" sz="1050" spc="45">
                <a:latin typeface="Arial"/>
                <a:cs typeface="Arial"/>
              </a:rPr>
              <a:t> </a:t>
            </a:r>
            <a:r>
              <a:rPr dirty="0" sz="1050" spc="20">
                <a:latin typeface="Arial"/>
                <a:cs typeface="Arial"/>
              </a:rPr>
              <a:t>avec</a:t>
            </a:r>
            <a:r>
              <a:rPr dirty="0" sz="1050" spc="40">
                <a:latin typeface="Arial"/>
                <a:cs typeface="Arial"/>
              </a:rPr>
              <a:t> </a:t>
            </a:r>
            <a:r>
              <a:rPr dirty="0" sz="1050" spc="20">
                <a:latin typeface="Arial"/>
                <a:cs typeface="Arial"/>
              </a:rPr>
              <a:t>des</a:t>
            </a:r>
            <a:r>
              <a:rPr dirty="0" sz="1050" spc="40">
                <a:latin typeface="Arial"/>
                <a:cs typeface="Arial"/>
              </a:rPr>
              <a:t> </a:t>
            </a:r>
            <a:r>
              <a:rPr dirty="0" sz="1050" spc="20">
                <a:latin typeface="Arial"/>
                <a:cs typeface="Arial"/>
              </a:rPr>
              <a:t>tableaux</a:t>
            </a:r>
            <a:r>
              <a:rPr dirty="0" sz="1050" spc="40">
                <a:latin typeface="Arial"/>
                <a:cs typeface="Arial"/>
              </a:rPr>
              <a:t> </a:t>
            </a:r>
            <a:r>
              <a:rPr dirty="0" sz="1050" spc="55">
                <a:latin typeface="Arial"/>
                <a:cs typeface="Arial"/>
              </a:rPr>
              <a:t>et</a:t>
            </a:r>
            <a:r>
              <a:rPr dirty="0" sz="1050" spc="40">
                <a:latin typeface="Arial"/>
                <a:cs typeface="Arial"/>
              </a:rPr>
              <a:t> </a:t>
            </a:r>
            <a:r>
              <a:rPr dirty="0" sz="1050" spc="-25">
                <a:latin typeface="Arial"/>
                <a:cs typeface="Arial"/>
              </a:rPr>
              <a:t>des </a:t>
            </a:r>
            <a:r>
              <a:rPr dirty="0" sz="1050">
                <a:latin typeface="Arial"/>
                <a:cs typeface="Arial"/>
              </a:rPr>
              <a:t>exemples</a:t>
            </a:r>
            <a:r>
              <a:rPr dirty="0" sz="1050" spc="250">
                <a:latin typeface="Arial"/>
                <a:cs typeface="Arial"/>
              </a:rPr>
              <a:t> </a:t>
            </a:r>
            <a:r>
              <a:rPr dirty="0" sz="1050" spc="-50">
                <a:latin typeface="Arial"/>
                <a:cs typeface="Arial"/>
              </a:rPr>
              <a:t>: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25"/>
              </a:spcBef>
            </a:pPr>
            <a:endParaRPr sz="1050">
              <a:latin typeface="Arial"/>
              <a:cs typeface="Arial"/>
            </a:endParaRPr>
          </a:p>
          <a:p>
            <a:pPr marL="189865" indent="-177165">
              <a:lnSpc>
                <a:spcPct val="100000"/>
              </a:lnSpc>
              <a:buAutoNum type="arabicPeriod"/>
              <a:tabLst>
                <a:tab pos="189865" algn="l"/>
              </a:tabLst>
            </a:pPr>
            <a:r>
              <a:rPr dirty="0" sz="1250" b="1">
                <a:latin typeface="Noto Sans"/>
                <a:cs typeface="Noto Sans"/>
              </a:rPr>
              <a:t>La</a:t>
            </a:r>
            <a:r>
              <a:rPr dirty="0" sz="1250" spc="-15" b="1">
                <a:latin typeface="Noto Sans"/>
                <a:cs typeface="Noto Sans"/>
              </a:rPr>
              <a:t> </a:t>
            </a:r>
            <a:r>
              <a:rPr dirty="0" sz="1250" b="1">
                <a:latin typeface="Noto Sans"/>
                <a:cs typeface="Noto Sans"/>
              </a:rPr>
              <a:t>couche</a:t>
            </a:r>
            <a:r>
              <a:rPr dirty="0" sz="1250" spc="-10" b="1">
                <a:latin typeface="Noto Sans"/>
                <a:cs typeface="Noto Sans"/>
              </a:rPr>
              <a:t> </a:t>
            </a:r>
            <a:r>
              <a:rPr dirty="0" sz="1250" b="1">
                <a:latin typeface="Noto Sans"/>
                <a:cs typeface="Noto Sans"/>
              </a:rPr>
              <a:t>3</a:t>
            </a:r>
            <a:r>
              <a:rPr dirty="0" sz="1250" spc="-10" b="1">
                <a:latin typeface="Noto Sans"/>
                <a:cs typeface="Noto Sans"/>
              </a:rPr>
              <a:t> </a:t>
            </a:r>
            <a:r>
              <a:rPr dirty="0" sz="1250" b="1">
                <a:latin typeface="Noto Sans"/>
                <a:cs typeface="Noto Sans"/>
              </a:rPr>
              <a:t>du</a:t>
            </a:r>
            <a:r>
              <a:rPr dirty="0" sz="1250" spc="-10" b="1">
                <a:latin typeface="Noto Sans"/>
                <a:cs typeface="Noto Sans"/>
              </a:rPr>
              <a:t> </a:t>
            </a:r>
            <a:r>
              <a:rPr dirty="0" sz="1250" b="1">
                <a:latin typeface="Noto Sans"/>
                <a:cs typeface="Noto Sans"/>
              </a:rPr>
              <a:t>modèle</a:t>
            </a:r>
            <a:r>
              <a:rPr dirty="0" sz="1250" spc="-10" b="1">
                <a:latin typeface="Noto Sans"/>
                <a:cs typeface="Noto Sans"/>
              </a:rPr>
              <a:t> </a:t>
            </a:r>
            <a:r>
              <a:rPr dirty="0" sz="1250" b="1">
                <a:latin typeface="Noto Sans"/>
                <a:cs typeface="Noto Sans"/>
              </a:rPr>
              <a:t>OSI</a:t>
            </a:r>
            <a:r>
              <a:rPr dirty="0" sz="1250" spc="-10" b="1">
                <a:latin typeface="Noto Sans"/>
                <a:cs typeface="Noto Sans"/>
              </a:rPr>
              <a:t> </a:t>
            </a:r>
            <a:r>
              <a:rPr dirty="0" sz="1250" b="1">
                <a:latin typeface="Noto Sans"/>
                <a:cs typeface="Noto Sans"/>
              </a:rPr>
              <a:t>:</a:t>
            </a:r>
            <a:r>
              <a:rPr dirty="0" sz="1250" spc="-10" b="1">
                <a:latin typeface="Noto Sans"/>
                <a:cs typeface="Noto Sans"/>
              </a:rPr>
              <a:t> </a:t>
            </a:r>
            <a:r>
              <a:rPr dirty="0" sz="1250" b="1">
                <a:latin typeface="Noto Sans"/>
                <a:cs typeface="Noto Sans"/>
              </a:rPr>
              <a:t>Couche</a:t>
            </a:r>
            <a:r>
              <a:rPr dirty="0" sz="1250" spc="-15" b="1">
                <a:latin typeface="Noto Sans"/>
                <a:cs typeface="Noto Sans"/>
              </a:rPr>
              <a:t> </a:t>
            </a:r>
            <a:r>
              <a:rPr dirty="0" sz="1250" spc="-10" b="1">
                <a:latin typeface="Noto Sans"/>
                <a:cs typeface="Noto Sans"/>
              </a:rPr>
              <a:t>Réseau</a:t>
            </a:r>
            <a:endParaRPr sz="1250">
              <a:latin typeface="Noto Sans"/>
              <a:cs typeface="Noto Sans"/>
            </a:endParaRPr>
          </a:p>
          <a:p>
            <a:pPr marL="353695" marR="5080">
              <a:lnSpc>
                <a:spcPct val="117300"/>
              </a:lnSpc>
              <a:spcBef>
                <a:spcPts val="1240"/>
              </a:spcBef>
            </a:pPr>
            <a:r>
              <a:rPr dirty="0" sz="1050" spc="20" b="1">
                <a:latin typeface="Noto Sans"/>
                <a:cs typeface="Noto Sans"/>
              </a:rPr>
              <a:t>Rôle</a:t>
            </a:r>
            <a:r>
              <a:rPr dirty="0" sz="1050" spc="50" b="1">
                <a:latin typeface="Noto Sans"/>
                <a:cs typeface="Noto Sans"/>
              </a:rPr>
              <a:t> </a:t>
            </a:r>
            <a:r>
              <a:rPr dirty="0" sz="1050" spc="20">
                <a:latin typeface="Arial"/>
                <a:cs typeface="Arial"/>
              </a:rPr>
              <a:t>:</a:t>
            </a:r>
            <a:r>
              <a:rPr dirty="0" sz="1050" spc="35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La</a:t>
            </a:r>
            <a:r>
              <a:rPr dirty="0" sz="1050" spc="30">
                <a:latin typeface="Arial"/>
                <a:cs typeface="Arial"/>
              </a:rPr>
              <a:t> </a:t>
            </a:r>
            <a:r>
              <a:rPr dirty="0" sz="1050" spc="20">
                <a:latin typeface="Arial"/>
                <a:cs typeface="Arial"/>
              </a:rPr>
              <a:t>couche</a:t>
            </a:r>
            <a:r>
              <a:rPr dirty="0" sz="1050" spc="30">
                <a:latin typeface="Arial"/>
                <a:cs typeface="Arial"/>
              </a:rPr>
              <a:t> </a:t>
            </a:r>
            <a:r>
              <a:rPr dirty="0" sz="1050" spc="20">
                <a:latin typeface="Arial"/>
                <a:cs typeface="Arial"/>
              </a:rPr>
              <a:t>réseau</a:t>
            </a:r>
            <a:r>
              <a:rPr dirty="0" sz="1050" spc="35">
                <a:latin typeface="Arial"/>
                <a:cs typeface="Arial"/>
              </a:rPr>
              <a:t> </a:t>
            </a:r>
            <a:r>
              <a:rPr dirty="0" sz="1050" spc="20">
                <a:latin typeface="Arial"/>
                <a:cs typeface="Arial"/>
              </a:rPr>
              <a:t>(ou</a:t>
            </a:r>
            <a:r>
              <a:rPr dirty="0" sz="1050" spc="30">
                <a:latin typeface="Arial"/>
                <a:cs typeface="Arial"/>
              </a:rPr>
              <a:t> </a:t>
            </a:r>
            <a:r>
              <a:rPr dirty="0" sz="1050" spc="20">
                <a:latin typeface="Arial"/>
                <a:cs typeface="Arial"/>
              </a:rPr>
              <a:t>couche</a:t>
            </a:r>
            <a:r>
              <a:rPr dirty="0" sz="1050" spc="35">
                <a:latin typeface="Arial"/>
                <a:cs typeface="Arial"/>
              </a:rPr>
              <a:t> </a:t>
            </a:r>
            <a:r>
              <a:rPr dirty="0" sz="1050" spc="20">
                <a:latin typeface="Arial"/>
                <a:cs typeface="Arial"/>
              </a:rPr>
              <a:t>3)</a:t>
            </a:r>
            <a:r>
              <a:rPr dirty="0" sz="1050" spc="30">
                <a:latin typeface="Arial"/>
                <a:cs typeface="Arial"/>
              </a:rPr>
              <a:t> </a:t>
            </a:r>
            <a:r>
              <a:rPr dirty="0" sz="1050" spc="20">
                <a:latin typeface="Arial"/>
                <a:cs typeface="Arial"/>
              </a:rPr>
              <a:t>est</a:t>
            </a:r>
            <a:r>
              <a:rPr dirty="0" sz="1050" spc="30">
                <a:latin typeface="Arial"/>
                <a:cs typeface="Arial"/>
              </a:rPr>
              <a:t> </a:t>
            </a:r>
            <a:r>
              <a:rPr dirty="0" sz="1050" spc="20">
                <a:latin typeface="Arial"/>
                <a:cs typeface="Arial"/>
              </a:rPr>
              <a:t>responsable</a:t>
            </a:r>
            <a:r>
              <a:rPr dirty="0" sz="1050" spc="35">
                <a:latin typeface="Arial"/>
                <a:cs typeface="Arial"/>
              </a:rPr>
              <a:t> </a:t>
            </a:r>
            <a:r>
              <a:rPr dirty="0" sz="1050" spc="20">
                <a:latin typeface="Arial"/>
                <a:cs typeface="Arial"/>
              </a:rPr>
              <a:t>de</a:t>
            </a:r>
            <a:r>
              <a:rPr dirty="0" sz="1050" spc="30">
                <a:latin typeface="Arial"/>
                <a:cs typeface="Arial"/>
              </a:rPr>
              <a:t> </a:t>
            </a:r>
            <a:r>
              <a:rPr dirty="0" sz="1050" spc="45">
                <a:latin typeface="Arial"/>
                <a:cs typeface="Arial"/>
              </a:rPr>
              <a:t>l'acheminement</a:t>
            </a:r>
            <a:r>
              <a:rPr dirty="0" sz="1050" spc="30">
                <a:latin typeface="Arial"/>
                <a:cs typeface="Arial"/>
              </a:rPr>
              <a:t> </a:t>
            </a:r>
            <a:r>
              <a:rPr dirty="0" sz="1050" spc="20">
                <a:latin typeface="Arial"/>
                <a:cs typeface="Arial"/>
              </a:rPr>
              <a:t>des</a:t>
            </a:r>
            <a:r>
              <a:rPr dirty="0" sz="1050" spc="35">
                <a:latin typeface="Arial"/>
                <a:cs typeface="Arial"/>
              </a:rPr>
              <a:t> </a:t>
            </a:r>
            <a:r>
              <a:rPr dirty="0" sz="1050" spc="20">
                <a:latin typeface="Arial"/>
                <a:cs typeface="Arial"/>
              </a:rPr>
              <a:t>données</a:t>
            </a:r>
            <a:r>
              <a:rPr dirty="0" sz="1050" spc="30">
                <a:latin typeface="Arial"/>
                <a:cs typeface="Arial"/>
              </a:rPr>
              <a:t> </a:t>
            </a:r>
            <a:r>
              <a:rPr dirty="0" sz="1050" spc="45">
                <a:latin typeface="Arial"/>
                <a:cs typeface="Arial"/>
              </a:rPr>
              <a:t>entre </a:t>
            </a:r>
            <a:r>
              <a:rPr dirty="0" sz="1050" spc="60">
                <a:latin typeface="Arial"/>
                <a:cs typeface="Arial"/>
              </a:rPr>
              <a:t>diﬀérents</a:t>
            </a:r>
            <a:r>
              <a:rPr dirty="0" sz="1050" spc="35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réseaux.</a:t>
            </a:r>
            <a:r>
              <a:rPr dirty="0" sz="1050" spc="35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Elle</a:t>
            </a:r>
            <a:r>
              <a:rPr dirty="0" sz="1050" spc="35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utilise</a:t>
            </a:r>
            <a:r>
              <a:rPr dirty="0" sz="1050" spc="35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les</a:t>
            </a:r>
            <a:r>
              <a:rPr dirty="0" sz="1050" spc="40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adresses</a:t>
            </a:r>
            <a:r>
              <a:rPr dirty="0" sz="1050" spc="35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IP</a:t>
            </a:r>
            <a:r>
              <a:rPr dirty="0" sz="1050" spc="35">
                <a:latin typeface="Arial"/>
                <a:cs typeface="Arial"/>
              </a:rPr>
              <a:t> </a:t>
            </a:r>
            <a:r>
              <a:rPr dirty="0" sz="1050" spc="70">
                <a:latin typeface="Arial"/>
                <a:cs typeface="Arial"/>
              </a:rPr>
              <a:t>pour</a:t>
            </a:r>
            <a:r>
              <a:rPr dirty="0" sz="1050" spc="35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décider</a:t>
            </a:r>
            <a:r>
              <a:rPr dirty="0" sz="1050" spc="40">
                <a:latin typeface="Arial"/>
                <a:cs typeface="Arial"/>
              </a:rPr>
              <a:t> </a:t>
            </a:r>
            <a:r>
              <a:rPr dirty="0" sz="1050" spc="70">
                <a:latin typeface="Arial"/>
                <a:cs typeface="Arial"/>
              </a:rPr>
              <a:t>du</a:t>
            </a:r>
            <a:r>
              <a:rPr dirty="0" sz="1050" spc="35">
                <a:latin typeface="Arial"/>
                <a:cs typeface="Arial"/>
              </a:rPr>
              <a:t> </a:t>
            </a:r>
            <a:r>
              <a:rPr dirty="0" sz="1050" spc="50">
                <a:latin typeface="Arial"/>
                <a:cs typeface="Arial"/>
              </a:rPr>
              <a:t>chemin</a:t>
            </a:r>
            <a:r>
              <a:rPr dirty="0" sz="1050" spc="35">
                <a:latin typeface="Arial"/>
                <a:cs typeface="Arial"/>
              </a:rPr>
              <a:t> </a:t>
            </a:r>
            <a:r>
              <a:rPr dirty="0" sz="1050" spc="50">
                <a:latin typeface="Arial"/>
                <a:cs typeface="Arial"/>
              </a:rPr>
              <a:t>que</a:t>
            </a:r>
            <a:r>
              <a:rPr dirty="0" sz="1050" spc="35">
                <a:latin typeface="Arial"/>
                <a:cs typeface="Arial"/>
              </a:rPr>
              <a:t> </a:t>
            </a:r>
            <a:r>
              <a:rPr dirty="0" sz="1050" spc="60">
                <a:latin typeface="Arial"/>
                <a:cs typeface="Arial"/>
              </a:rPr>
              <a:t>prennent</a:t>
            </a:r>
            <a:r>
              <a:rPr dirty="0" sz="1050" spc="35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les</a:t>
            </a:r>
            <a:r>
              <a:rPr dirty="0" sz="1050" spc="40">
                <a:latin typeface="Arial"/>
                <a:cs typeface="Arial"/>
              </a:rPr>
              <a:t> </a:t>
            </a:r>
            <a:r>
              <a:rPr dirty="0" sz="1050" spc="-10">
                <a:latin typeface="Arial"/>
                <a:cs typeface="Arial"/>
              </a:rPr>
              <a:t>données </a:t>
            </a:r>
            <a:r>
              <a:rPr dirty="0" sz="1050">
                <a:latin typeface="Arial"/>
                <a:cs typeface="Arial"/>
              </a:rPr>
              <a:t>jusqu'à</a:t>
            </a:r>
            <a:r>
              <a:rPr dirty="0" sz="1050" spc="105">
                <a:latin typeface="Arial"/>
                <a:cs typeface="Arial"/>
              </a:rPr>
              <a:t> </a:t>
            </a:r>
            <a:r>
              <a:rPr dirty="0" sz="1050" spc="55">
                <a:latin typeface="Arial"/>
                <a:cs typeface="Arial"/>
              </a:rPr>
              <a:t>leur</a:t>
            </a:r>
            <a:r>
              <a:rPr dirty="0" sz="1050" spc="105">
                <a:latin typeface="Arial"/>
                <a:cs typeface="Arial"/>
              </a:rPr>
              <a:t> </a:t>
            </a:r>
            <a:r>
              <a:rPr dirty="0" sz="1050" spc="35">
                <a:latin typeface="Arial"/>
                <a:cs typeface="Arial"/>
              </a:rPr>
              <a:t>destination.</a:t>
            </a:r>
            <a:endParaRPr sz="1050">
              <a:latin typeface="Arial"/>
              <a:cs typeface="Arial"/>
            </a:endParaRPr>
          </a:p>
          <a:p>
            <a:pPr marL="353695">
              <a:lnSpc>
                <a:spcPct val="100000"/>
              </a:lnSpc>
              <a:spcBef>
                <a:spcPts val="219"/>
              </a:spcBef>
            </a:pPr>
            <a:r>
              <a:rPr dirty="0" sz="1050" b="1">
                <a:latin typeface="Noto Sans"/>
                <a:cs typeface="Noto Sans"/>
              </a:rPr>
              <a:t>Protocoles</a:t>
            </a:r>
            <a:r>
              <a:rPr dirty="0" sz="1050" spc="120" b="1">
                <a:latin typeface="Noto Sans"/>
                <a:cs typeface="Noto Sans"/>
              </a:rPr>
              <a:t> </a:t>
            </a:r>
            <a:r>
              <a:rPr dirty="0" sz="1050" b="1">
                <a:latin typeface="Noto Sans"/>
                <a:cs typeface="Noto Sans"/>
              </a:rPr>
              <a:t>utilisés</a:t>
            </a:r>
            <a:r>
              <a:rPr dirty="0" sz="1050" spc="120" b="1">
                <a:latin typeface="Noto Sans"/>
                <a:cs typeface="Noto Sans"/>
              </a:rPr>
              <a:t> </a:t>
            </a:r>
            <a:r>
              <a:rPr dirty="0" sz="1050">
                <a:latin typeface="Arial"/>
                <a:cs typeface="Arial"/>
              </a:rPr>
              <a:t>:</a:t>
            </a:r>
            <a:r>
              <a:rPr dirty="0" sz="1050" spc="10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IP</a:t>
            </a:r>
            <a:r>
              <a:rPr dirty="0" sz="1050" spc="95">
                <a:latin typeface="Arial"/>
                <a:cs typeface="Arial"/>
              </a:rPr>
              <a:t> </a:t>
            </a:r>
            <a:r>
              <a:rPr dirty="0" sz="1050" spc="55">
                <a:latin typeface="Arial"/>
                <a:cs typeface="Arial"/>
              </a:rPr>
              <a:t>(Internet</a:t>
            </a:r>
            <a:r>
              <a:rPr dirty="0" sz="1050" spc="10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Protocol),</a:t>
            </a:r>
            <a:r>
              <a:rPr dirty="0" sz="1050" spc="100">
                <a:latin typeface="Arial"/>
                <a:cs typeface="Arial"/>
              </a:rPr>
              <a:t> </a:t>
            </a:r>
            <a:r>
              <a:rPr dirty="0" sz="1050" spc="-20">
                <a:latin typeface="Arial"/>
                <a:cs typeface="Arial"/>
              </a:rPr>
              <a:t>ICMP,</a:t>
            </a:r>
            <a:r>
              <a:rPr dirty="0" sz="1050" spc="95">
                <a:latin typeface="Arial"/>
                <a:cs typeface="Arial"/>
              </a:rPr>
              <a:t> </a:t>
            </a:r>
            <a:r>
              <a:rPr dirty="0" sz="1050" spc="-65">
                <a:latin typeface="Arial"/>
                <a:cs typeface="Arial"/>
              </a:rPr>
              <a:t>ARP</a:t>
            </a:r>
            <a:r>
              <a:rPr dirty="0" sz="1050" spc="10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(Address</a:t>
            </a:r>
            <a:r>
              <a:rPr dirty="0" sz="1050" spc="10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Resolution</a:t>
            </a:r>
            <a:r>
              <a:rPr dirty="0" sz="1050" spc="9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Protocol),</a:t>
            </a:r>
            <a:r>
              <a:rPr dirty="0" sz="1050" spc="100">
                <a:latin typeface="Arial"/>
                <a:cs typeface="Arial"/>
              </a:rPr>
              <a:t> </a:t>
            </a:r>
            <a:r>
              <a:rPr dirty="0" sz="1050" spc="-20">
                <a:latin typeface="Arial"/>
                <a:cs typeface="Arial"/>
              </a:rPr>
              <a:t>etc.</a:t>
            </a:r>
            <a:endParaRPr sz="1050">
              <a:latin typeface="Arial"/>
              <a:cs typeface="Arial"/>
            </a:endParaRPr>
          </a:p>
          <a:p>
            <a:pPr marL="353695">
              <a:lnSpc>
                <a:spcPct val="100000"/>
              </a:lnSpc>
              <a:spcBef>
                <a:spcPts val="215"/>
              </a:spcBef>
            </a:pPr>
            <a:r>
              <a:rPr dirty="0" sz="1050" spc="10" b="1">
                <a:latin typeface="Noto Sans"/>
                <a:cs typeface="Noto Sans"/>
              </a:rPr>
              <a:t>Fonctions</a:t>
            </a:r>
            <a:r>
              <a:rPr dirty="0" sz="1050" spc="55" b="1">
                <a:latin typeface="Noto Sans"/>
                <a:cs typeface="Noto Sans"/>
              </a:rPr>
              <a:t> </a:t>
            </a:r>
            <a:r>
              <a:rPr dirty="0" sz="1050" spc="10">
                <a:latin typeface="Arial"/>
                <a:cs typeface="Arial"/>
              </a:rPr>
              <a:t>:</a:t>
            </a:r>
            <a:r>
              <a:rPr dirty="0" sz="1050" spc="40">
                <a:latin typeface="Arial"/>
                <a:cs typeface="Arial"/>
              </a:rPr>
              <a:t> </a:t>
            </a:r>
            <a:r>
              <a:rPr dirty="0" sz="1050" spc="50">
                <a:latin typeface="Arial"/>
                <a:cs typeface="Arial"/>
              </a:rPr>
              <a:t>Fragmentation</a:t>
            </a:r>
            <a:r>
              <a:rPr dirty="0" sz="1050" spc="35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des</a:t>
            </a:r>
            <a:r>
              <a:rPr dirty="0" sz="1050" spc="35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paquets,</a:t>
            </a:r>
            <a:r>
              <a:rPr dirty="0" sz="1050" spc="40">
                <a:latin typeface="Arial"/>
                <a:cs typeface="Arial"/>
              </a:rPr>
              <a:t> </a:t>
            </a:r>
            <a:r>
              <a:rPr dirty="0" sz="1050" spc="45">
                <a:latin typeface="Arial"/>
                <a:cs typeface="Arial"/>
              </a:rPr>
              <a:t>routage,</a:t>
            </a:r>
            <a:r>
              <a:rPr dirty="0" sz="1050" spc="35">
                <a:latin typeface="Arial"/>
                <a:cs typeface="Arial"/>
              </a:rPr>
              <a:t> </a:t>
            </a:r>
            <a:r>
              <a:rPr dirty="0" sz="1050" spc="50">
                <a:latin typeface="Arial"/>
                <a:cs typeface="Arial"/>
              </a:rPr>
              <a:t>contrôle</a:t>
            </a:r>
            <a:r>
              <a:rPr dirty="0" sz="1050" spc="40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de</a:t>
            </a:r>
            <a:r>
              <a:rPr dirty="0" sz="1050" spc="35">
                <a:latin typeface="Arial"/>
                <a:cs typeface="Arial"/>
              </a:rPr>
              <a:t> ﬂux.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90"/>
              </a:spcBef>
            </a:pPr>
            <a:endParaRPr sz="1050">
              <a:latin typeface="Arial"/>
              <a:cs typeface="Arial"/>
            </a:endParaRPr>
          </a:p>
          <a:p>
            <a:pPr marL="189865" indent="-17716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189865" algn="l"/>
              </a:tabLst>
            </a:pPr>
            <a:r>
              <a:rPr dirty="0" sz="1250" b="1">
                <a:latin typeface="Noto Sans"/>
                <a:cs typeface="Noto Sans"/>
              </a:rPr>
              <a:t>Les</a:t>
            </a:r>
            <a:r>
              <a:rPr dirty="0" sz="1250" spc="-30" b="1">
                <a:latin typeface="Noto Sans"/>
                <a:cs typeface="Noto Sans"/>
              </a:rPr>
              <a:t> </a:t>
            </a:r>
            <a:r>
              <a:rPr dirty="0" sz="1250" b="1">
                <a:latin typeface="Noto Sans"/>
                <a:cs typeface="Noto Sans"/>
              </a:rPr>
              <a:t>adresses</a:t>
            </a:r>
            <a:r>
              <a:rPr dirty="0" sz="1250" spc="-25" b="1">
                <a:latin typeface="Noto Sans"/>
                <a:cs typeface="Noto Sans"/>
              </a:rPr>
              <a:t> </a:t>
            </a:r>
            <a:r>
              <a:rPr dirty="0" sz="1250" b="1">
                <a:latin typeface="Noto Sans"/>
                <a:cs typeface="Noto Sans"/>
              </a:rPr>
              <a:t>MAC</a:t>
            </a:r>
            <a:r>
              <a:rPr dirty="0" sz="1250" spc="-30" b="1">
                <a:latin typeface="Noto Sans"/>
                <a:cs typeface="Noto Sans"/>
              </a:rPr>
              <a:t> </a:t>
            </a:r>
            <a:r>
              <a:rPr dirty="0" sz="1250" b="1">
                <a:latin typeface="Noto Sans"/>
                <a:cs typeface="Noto Sans"/>
              </a:rPr>
              <a:t>et</a:t>
            </a:r>
            <a:r>
              <a:rPr dirty="0" sz="1250" spc="-25" b="1">
                <a:latin typeface="Noto Sans"/>
                <a:cs typeface="Noto Sans"/>
              </a:rPr>
              <a:t> IP</a:t>
            </a:r>
            <a:endParaRPr sz="1250">
              <a:latin typeface="Noto Sans"/>
              <a:cs typeface="Noto Sans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689806" y="862826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4">
                <a:moveTo>
                  <a:pt x="28975" y="51206"/>
                </a:moveTo>
                <a:lnTo>
                  <a:pt x="22190" y="51206"/>
                </a:lnTo>
                <a:lnTo>
                  <a:pt x="18926" y="50556"/>
                </a:lnTo>
                <a:lnTo>
                  <a:pt x="0" y="28997"/>
                </a:lnTo>
                <a:lnTo>
                  <a:pt x="0" y="22207"/>
                </a:lnTo>
                <a:lnTo>
                  <a:pt x="22190" y="0"/>
                </a:lnTo>
                <a:lnTo>
                  <a:pt x="28975" y="0"/>
                </a:lnTo>
                <a:lnTo>
                  <a:pt x="51165" y="25603"/>
                </a:lnTo>
                <a:lnTo>
                  <a:pt x="51165" y="28997"/>
                </a:lnTo>
                <a:lnTo>
                  <a:pt x="28975" y="512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689806" y="881602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4">
                <a:moveTo>
                  <a:pt x="28975" y="51206"/>
                </a:moveTo>
                <a:lnTo>
                  <a:pt x="22190" y="51206"/>
                </a:lnTo>
                <a:lnTo>
                  <a:pt x="18926" y="50556"/>
                </a:lnTo>
                <a:lnTo>
                  <a:pt x="0" y="28998"/>
                </a:lnTo>
                <a:lnTo>
                  <a:pt x="0" y="22207"/>
                </a:lnTo>
                <a:lnTo>
                  <a:pt x="22190" y="0"/>
                </a:lnTo>
                <a:lnTo>
                  <a:pt x="28975" y="0"/>
                </a:lnTo>
                <a:lnTo>
                  <a:pt x="51165" y="25603"/>
                </a:lnTo>
                <a:lnTo>
                  <a:pt x="51165" y="28998"/>
                </a:lnTo>
                <a:lnTo>
                  <a:pt x="28975" y="512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/>
          <p:nvPr/>
        </p:nvSpPr>
        <p:spPr>
          <a:xfrm>
            <a:off x="489500" y="8523392"/>
            <a:ext cx="5532120" cy="934719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353695">
              <a:lnSpc>
                <a:spcPct val="100000"/>
              </a:lnSpc>
              <a:spcBef>
                <a:spcPts val="310"/>
              </a:spcBef>
            </a:pPr>
            <a:r>
              <a:rPr dirty="0" sz="1050" spc="10" b="1">
                <a:latin typeface="Noto Sans"/>
                <a:cs typeface="Noto Sans"/>
              </a:rPr>
              <a:t>Adresse</a:t>
            </a:r>
            <a:r>
              <a:rPr dirty="0" sz="1050" spc="60" b="1">
                <a:latin typeface="Noto Sans"/>
                <a:cs typeface="Noto Sans"/>
              </a:rPr>
              <a:t> </a:t>
            </a:r>
            <a:r>
              <a:rPr dirty="0" sz="1050" spc="20" b="1">
                <a:latin typeface="Noto Sans"/>
                <a:cs typeface="Noto Sans"/>
              </a:rPr>
              <a:t>MAC</a:t>
            </a:r>
            <a:r>
              <a:rPr dirty="0" sz="1050" spc="60" b="1">
                <a:latin typeface="Noto Sans"/>
                <a:cs typeface="Noto Sans"/>
              </a:rPr>
              <a:t> </a:t>
            </a:r>
            <a:r>
              <a:rPr dirty="0" sz="1050" spc="20">
                <a:latin typeface="Arial"/>
                <a:cs typeface="Arial"/>
              </a:rPr>
              <a:t>:</a:t>
            </a:r>
            <a:r>
              <a:rPr dirty="0" sz="1050" spc="40">
                <a:latin typeface="Arial"/>
                <a:cs typeface="Arial"/>
              </a:rPr>
              <a:t> </a:t>
            </a:r>
            <a:r>
              <a:rPr dirty="0" sz="1050" spc="20">
                <a:latin typeface="Arial"/>
                <a:cs typeface="Arial"/>
              </a:rPr>
              <a:t>Format</a:t>
            </a:r>
            <a:r>
              <a:rPr dirty="0" sz="1050" spc="35">
                <a:latin typeface="Arial"/>
                <a:cs typeface="Arial"/>
              </a:rPr>
              <a:t> </a:t>
            </a:r>
            <a:r>
              <a:rPr dirty="0" sz="1050" spc="20">
                <a:latin typeface="Arial"/>
                <a:cs typeface="Arial"/>
              </a:rPr>
              <a:t>standardisé</a:t>
            </a:r>
            <a:r>
              <a:rPr dirty="0" sz="1050" spc="40">
                <a:latin typeface="Arial"/>
                <a:cs typeface="Arial"/>
              </a:rPr>
              <a:t> </a:t>
            </a:r>
            <a:r>
              <a:rPr dirty="0" sz="1050" spc="20">
                <a:latin typeface="Arial"/>
                <a:cs typeface="Arial"/>
              </a:rPr>
              <a:t>en</a:t>
            </a:r>
            <a:r>
              <a:rPr dirty="0" sz="1050" spc="40">
                <a:latin typeface="Arial"/>
                <a:cs typeface="Arial"/>
              </a:rPr>
              <a:t> </a:t>
            </a:r>
            <a:r>
              <a:rPr dirty="0" sz="1050" spc="20">
                <a:latin typeface="Arial"/>
                <a:cs typeface="Arial"/>
              </a:rPr>
              <a:t>hexadécimal</a:t>
            </a:r>
            <a:r>
              <a:rPr dirty="0" sz="1050" spc="40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(ex.</a:t>
            </a:r>
            <a:r>
              <a:rPr dirty="0" sz="1050" spc="40">
                <a:latin typeface="Arial"/>
                <a:cs typeface="Arial"/>
              </a:rPr>
              <a:t> </a:t>
            </a:r>
            <a:r>
              <a:rPr dirty="0" sz="1050" spc="20">
                <a:latin typeface="Arial"/>
                <a:cs typeface="Arial"/>
              </a:rPr>
              <a:t>:</a:t>
            </a:r>
            <a:r>
              <a:rPr dirty="0" sz="1050" spc="40">
                <a:latin typeface="Arial"/>
                <a:cs typeface="Arial"/>
              </a:rPr>
              <a:t> </a:t>
            </a:r>
            <a:r>
              <a:rPr dirty="0" sz="850" spc="-10" b="1">
                <a:latin typeface="Courier New"/>
                <a:cs typeface="Courier New"/>
              </a:rPr>
              <a:t>`00:1A:2B:3C:4D:5E`</a:t>
            </a:r>
            <a:r>
              <a:rPr dirty="0" sz="1050" spc="-10">
                <a:latin typeface="Arial"/>
                <a:cs typeface="Arial"/>
              </a:rPr>
              <a:t>).</a:t>
            </a:r>
            <a:endParaRPr sz="1050">
              <a:latin typeface="Arial"/>
              <a:cs typeface="Arial"/>
            </a:endParaRPr>
          </a:p>
          <a:p>
            <a:pPr marL="353695">
              <a:lnSpc>
                <a:spcPct val="100000"/>
              </a:lnSpc>
              <a:spcBef>
                <a:spcPts val="220"/>
              </a:spcBef>
            </a:pPr>
            <a:r>
              <a:rPr dirty="0" sz="1050" spc="10" b="1">
                <a:latin typeface="Noto Sans"/>
                <a:cs typeface="Noto Sans"/>
              </a:rPr>
              <a:t>Adresse</a:t>
            </a:r>
            <a:r>
              <a:rPr dirty="0" sz="1050" spc="40" b="1">
                <a:latin typeface="Noto Sans"/>
                <a:cs typeface="Noto Sans"/>
              </a:rPr>
              <a:t> </a:t>
            </a:r>
            <a:r>
              <a:rPr dirty="0" sz="1050" spc="10" b="1">
                <a:latin typeface="Noto Sans"/>
                <a:cs typeface="Noto Sans"/>
              </a:rPr>
              <a:t>IP</a:t>
            </a:r>
            <a:r>
              <a:rPr dirty="0" sz="1050" spc="45" b="1">
                <a:latin typeface="Noto Sans"/>
                <a:cs typeface="Noto Sans"/>
              </a:rPr>
              <a:t> </a:t>
            </a:r>
            <a:r>
              <a:rPr dirty="0" sz="1050" spc="10">
                <a:latin typeface="Arial"/>
                <a:cs typeface="Arial"/>
              </a:rPr>
              <a:t>:</a:t>
            </a:r>
            <a:r>
              <a:rPr dirty="0" sz="1050" spc="20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Format</a:t>
            </a:r>
            <a:r>
              <a:rPr dirty="0" sz="1050" spc="25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en</a:t>
            </a:r>
            <a:r>
              <a:rPr dirty="0" sz="1050" spc="20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IPv4</a:t>
            </a:r>
            <a:r>
              <a:rPr dirty="0" sz="1050" spc="25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(32</a:t>
            </a:r>
            <a:r>
              <a:rPr dirty="0" sz="1050" spc="20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bits)</a:t>
            </a:r>
            <a:r>
              <a:rPr dirty="0" sz="1050" spc="25">
                <a:latin typeface="Arial"/>
                <a:cs typeface="Arial"/>
              </a:rPr>
              <a:t> </a:t>
            </a:r>
            <a:r>
              <a:rPr dirty="0" sz="1050" spc="55">
                <a:latin typeface="Arial"/>
                <a:cs typeface="Arial"/>
              </a:rPr>
              <a:t>et</a:t>
            </a:r>
            <a:r>
              <a:rPr dirty="0" sz="1050" spc="20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IPv6</a:t>
            </a:r>
            <a:r>
              <a:rPr dirty="0" sz="1050" spc="20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(128</a:t>
            </a:r>
            <a:r>
              <a:rPr dirty="0" sz="1050" spc="25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bits)</a:t>
            </a:r>
            <a:r>
              <a:rPr dirty="0" sz="1050" spc="20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;</a:t>
            </a:r>
            <a:r>
              <a:rPr dirty="0" sz="1050" spc="25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ex.</a:t>
            </a:r>
            <a:r>
              <a:rPr dirty="0" sz="1050" spc="20">
                <a:latin typeface="Arial"/>
                <a:cs typeface="Arial"/>
              </a:rPr>
              <a:t> </a:t>
            </a:r>
            <a:r>
              <a:rPr dirty="0" sz="850" spc="10" b="1">
                <a:latin typeface="Courier New"/>
                <a:cs typeface="Courier New"/>
              </a:rPr>
              <a:t>`192.168.1.1`</a:t>
            </a:r>
            <a:r>
              <a:rPr dirty="0" sz="850" spc="-195" b="1">
                <a:latin typeface="Courier New"/>
                <a:cs typeface="Courier New"/>
              </a:rPr>
              <a:t> </a:t>
            </a:r>
            <a:r>
              <a:rPr dirty="0" sz="1050" spc="10">
                <a:latin typeface="Arial"/>
                <a:cs typeface="Arial"/>
              </a:rPr>
              <a:t>en</a:t>
            </a:r>
            <a:r>
              <a:rPr dirty="0" sz="1050" spc="20">
                <a:latin typeface="Arial"/>
                <a:cs typeface="Arial"/>
              </a:rPr>
              <a:t> </a:t>
            </a:r>
            <a:r>
              <a:rPr dirty="0" sz="1050" spc="-10">
                <a:latin typeface="Arial"/>
                <a:cs typeface="Arial"/>
              </a:rPr>
              <a:t>IPv4.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90"/>
              </a:spcBef>
            </a:pP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250" b="1">
                <a:latin typeface="Noto Sans"/>
                <a:cs typeface="Noto Sans"/>
              </a:rPr>
              <a:t>3.</a:t>
            </a:r>
            <a:r>
              <a:rPr dirty="0" sz="1250" spc="-15" b="1">
                <a:latin typeface="Noto Sans"/>
                <a:cs typeface="Noto Sans"/>
              </a:rPr>
              <a:t> </a:t>
            </a:r>
            <a:r>
              <a:rPr dirty="0" sz="1250" b="1">
                <a:latin typeface="Noto Sans"/>
                <a:cs typeface="Noto Sans"/>
              </a:rPr>
              <a:t>Classes</a:t>
            </a:r>
            <a:r>
              <a:rPr dirty="0" sz="1250" spc="-15" b="1">
                <a:latin typeface="Noto Sans"/>
                <a:cs typeface="Noto Sans"/>
              </a:rPr>
              <a:t> </a:t>
            </a:r>
            <a:r>
              <a:rPr dirty="0" sz="1250" spc="-20" b="1">
                <a:latin typeface="Noto Sans"/>
                <a:cs typeface="Noto Sans"/>
              </a:rPr>
              <a:t>d'adresses</a:t>
            </a:r>
            <a:r>
              <a:rPr dirty="0" sz="1250" spc="-10" b="1">
                <a:latin typeface="Noto Sans"/>
                <a:cs typeface="Noto Sans"/>
              </a:rPr>
              <a:t> </a:t>
            </a:r>
            <a:r>
              <a:rPr dirty="0" sz="1250" b="1">
                <a:latin typeface="Noto Sans"/>
                <a:cs typeface="Noto Sans"/>
              </a:rPr>
              <a:t>IP</a:t>
            </a:r>
            <a:r>
              <a:rPr dirty="0" sz="1250" spc="-15" b="1">
                <a:latin typeface="Noto Sans"/>
                <a:cs typeface="Noto Sans"/>
              </a:rPr>
              <a:t> </a:t>
            </a:r>
            <a:r>
              <a:rPr dirty="0" sz="1250" b="1">
                <a:latin typeface="Noto Sans"/>
                <a:cs typeface="Noto Sans"/>
              </a:rPr>
              <a:t>en</a:t>
            </a:r>
            <a:r>
              <a:rPr dirty="0" sz="1250" spc="-10" b="1">
                <a:latin typeface="Noto Sans"/>
                <a:cs typeface="Noto Sans"/>
              </a:rPr>
              <a:t> </a:t>
            </a:r>
            <a:r>
              <a:rPr dirty="0" sz="1250" spc="-20" b="1">
                <a:latin typeface="Noto Sans"/>
                <a:cs typeface="Noto Sans"/>
              </a:rPr>
              <a:t>IPv4</a:t>
            </a:r>
            <a:endParaRPr sz="1250">
              <a:latin typeface="Noto Sans"/>
              <a:cs typeface="Noto Sans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468090" y="1647070"/>
            <a:ext cx="6626225" cy="1587500"/>
          </a:xfrm>
          <a:prstGeom prst="rect">
            <a:avLst/>
          </a:prstGeom>
          <a:solidFill>
            <a:srgbClr val="ECF9F1"/>
          </a:solidFill>
        </p:spPr>
        <p:txBody>
          <a:bodyPr wrap="square" lIns="0" tIns="120650" rIns="0" bIns="0" rtlCol="0" vert="horz">
            <a:spAutoFit/>
          </a:bodyPr>
          <a:lstStyle/>
          <a:p>
            <a:pPr marL="170180" marR="2070100">
              <a:lnSpc>
                <a:spcPct val="117300"/>
              </a:lnSpc>
              <a:spcBef>
                <a:spcPts val="950"/>
              </a:spcBef>
            </a:pPr>
            <a:r>
              <a:rPr dirty="0" sz="1050" spc="65">
                <a:latin typeface="Arial"/>
                <a:cs typeface="Arial"/>
              </a:rPr>
              <a:t>donner</a:t>
            </a:r>
            <a:r>
              <a:rPr dirty="0" sz="1050" spc="5">
                <a:latin typeface="Arial"/>
                <a:cs typeface="Arial"/>
              </a:rPr>
              <a:t> </a:t>
            </a:r>
            <a:r>
              <a:rPr dirty="0" sz="1050" spc="20">
                <a:latin typeface="Arial"/>
                <a:cs typeface="Arial"/>
              </a:rPr>
              <a:t>l'explication</a:t>
            </a:r>
            <a:r>
              <a:rPr dirty="0" sz="1050" spc="5">
                <a:latin typeface="Arial"/>
                <a:cs typeface="Arial"/>
              </a:rPr>
              <a:t> </a:t>
            </a:r>
            <a:r>
              <a:rPr dirty="0" sz="1050" spc="55">
                <a:latin typeface="Arial"/>
                <a:cs typeface="Arial"/>
              </a:rPr>
              <a:t>et</a:t>
            </a:r>
            <a:r>
              <a:rPr dirty="0" sz="1050" spc="5">
                <a:latin typeface="Arial"/>
                <a:cs typeface="Arial"/>
              </a:rPr>
              <a:t> </a:t>
            </a:r>
            <a:r>
              <a:rPr dirty="0" sz="1050" spc="20">
                <a:latin typeface="Arial"/>
                <a:cs typeface="Arial"/>
              </a:rPr>
              <a:t>avec</a:t>
            </a:r>
            <a:r>
              <a:rPr dirty="0" sz="1050" spc="5">
                <a:latin typeface="Arial"/>
                <a:cs typeface="Arial"/>
              </a:rPr>
              <a:t> </a:t>
            </a:r>
            <a:r>
              <a:rPr dirty="0" sz="1050" spc="20">
                <a:latin typeface="Arial"/>
                <a:cs typeface="Arial"/>
              </a:rPr>
              <a:t>des</a:t>
            </a:r>
            <a:r>
              <a:rPr dirty="0" sz="1050" spc="5">
                <a:latin typeface="Arial"/>
                <a:cs typeface="Arial"/>
              </a:rPr>
              <a:t> </a:t>
            </a:r>
            <a:r>
              <a:rPr dirty="0" sz="1050" spc="45">
                <a:latin typeface="Arial"/>
                <a:cs typeface="Arial"/>
              </a:rPr>
              <a:t>tableau</a:t>
            </a:r>
            <a:r>
              <a:rPr dirty="0" sz="1050" spc="5">
                <a:latin typeface="Arial"/>
                <a:cs typeface="Arial"/>
              </a:rPr>
              <a:t> </a:t>
            </a:r>
            <a:r>
              <a:rPr dirty="0" sz="1050" spc="55">
                <a:latin typeface="Arial"/>
                <a:cs typeface="Arial"/>
              </a:rPr>
              <a:t>et</a:t>
            </a:r>
            <a:r>
              <a:rPr dirty="0" sz="1050" spc="5">
                <a:latin typeface="Arial"/>
                <a:cs typeface="Arial"/>
              </a:rPr>
              <a:t> </a:t>
            </a:r>
            <a:r>
              <a:rPr dirty="0" sz="1050" spc="55">
                <a:latin typeface="Arial"/>
                <a:cs typeface="Arial"/>
              </a:rPr>
              <a:t>tous</a:t>
            </a:r>
            <a:r>
              <a:rPr dirty="0" sz="1050" spc="5">
                <a:latin typeface="Arial"/>
                <a:cs typeface="Arial"/>
              </a:rPr>
              <a:t> </a:t>
            </a:r>
            <a:r>
              <a:rPr dirty="0" sz="1050" spc="20">
                <a:latin typeface="Arial"/>
                <a:cs typeface="Arial"/>
              </a:rPr>
              <a:t>les</a:t>
            </a:r>
            <a:r>
              <a:rPr dirty="0" sz="1050" spc="5">
                <a:latin typeface="Arial"/>
                <a:cs typeface="Arial"/>
              </a:rPr>
              <a:t> </a:t>
            </a:r>
            <a:r>
              <a:rPr dirty="0" sz="1050" spc="45">
                <a:latin typeface="Arial"/>
                <a:cs typeface="Arial"/>
              </a:rPr>
              <a:t>éléments</a:t>
            </a:r>
            <a:r>
              <a:rPr dirty="0" sz="1050" spc="5">
                <a:latin typeface="Arial"/>
                <a:cs typeface="Arial"/>
              </a:rPr>
              <a:t> </a:t>
            </a:r>
            <a:r>
              <a:rPr dirty="0" sz="1050" spc="-10">
                <a:latin typeface="Arial"/>
                <a:cs typeface="Arial"/>
              </a:rPr>
              <a:t>suivant: </a:t>
            </a:r>
            <a:r>
              <a:rPr dirty="0" sz="1050">
                <a:latin typeface="Arial"/>
                <a:cs typeface="Arial"/>
              </a:rPr>
              <a:t>couche</a:t>
            </a:r>
            <a:r>
              <a:rPr dirty="0" sz="1050" spc="7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3</a:t>
            </a:r>
            <a:r>
              <a:rPr dirty="0" sz="1050" spc="70">
                <a:latin typeface="Arial"/>
                <a:cs typeface="Arial"/>
              </a:rPr>
              <a:t> </a:t>
            </a:r>
            <a:r>
              <a:rPr dirty="0" sz="1050" spc="50">
                <a:latin typeface="Arial"/>
                <a:cs typeface="Arial"/>
              </a:rPr>
              <a:t>modele</a:t>
            </a:r>
            <a:r>
              <a:rPr dirty="0" sz="1050" spc="70">
                <a:latin typeface="Arial"/>
                <a:cs typeface="Arial"/>
              </a:rPr>
              <a:t> </a:t>
            </a:r>
            <a:r>
              <a:rPr dirty="0" sz="1050" spc="-25">
                <a:latin typeface="Arial"/>
                <a:cs typeface="Arial"/>
              </a:rPr>
              <a:t>osi</a:t>
            </a:r>
            <a:endParaRPr sz="1050">
              <a:latin typeface="Arial"/>
              <a:cs typeface="Arial"/>
            </a:endParaRPr>
          </a:p>
          <a:p>
            <a:pPr marL="170180">
              <a:lnSpc>
                <a:spcPct val="100000"/>
              </a:lnSpc>
              <a:spcBef>
                <a:spcPts val="215"/>
              </a:spcBef>
            </a:pPr>
            <a:r>
              <a:rPr dirty="0" sz="1050">
                <a:latin typeface="Arial"/>
                <a:cs typeface="Arial"/>
              </a:rPr>
              <a:t>adresse</a:t>
            </a:r>
            <a:r>
              <a:rPr dirty="0" sz="1050" spc="145">
                <a:latin typeface="Arial"/>
                <a:cs typeface="Arial"/>
              </a:rPr>
              <a:t> </a:t>
            </a:r>
            <a:r>
              <a:rPr dirty="0" sz="1050" spc="45">
                <a:latin typeface="Arial"/>
                <a:cs typeface="Arial"/>
              </a:rPr>
              <a:t>mac/ip</a:t>
            </a:r>
            <a:endParaRPr sz="1050">
              <a:latin typeface="Arial"/>
              <a:cs typeface="Arial"/>
            </a:endParaRPr>
          </a:p>
          <a:p>
            <a:pPr marL="170180">
              <a:lnSpc>
                <a:spcPct val="100000"/>
              </a:lnSpc>
              <a:spcBef>
                <a:spcPts val="220"/>
              </a:spcBef>
            </a:pPr>
            <a:r>
              <a:rPr dirty="0" sz="1050">
                <a:latin typeface="Arial"/>
                <a:cs typeface="Arial"/>
              </a:rPr>
              <a:t>les</a:t>
            </a:r>
            <a:r>
              <a:rPr dirty="0" sz="1050" spc="3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classe</a:t>
            </a:r>
            <a:r>
              <a:rPr dirty="0" sz="1050" spc="4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des</a:t>
            </a:r>
            <a:r>
              <a:rPr dirty="0" sz="1050" spc="35">
                <a:latin typeface="Arial"/>
                <a:cs typeface="Arial"/>
              </a:rPr>
              <a:t> </a:t>
            </a:r>
            <a:r>
              <a:rPr dirty="0" sz="1050" spc="-10">
                <a:latin typeface="Arial"/>
                <a:cs typeface="Arial"/>
              </a:rPr>
              <a:t>adresse</a:t>
            </a:r>
            <a:endParaRPr sz="1050">
              <a:latin typeface="Arial"/>
              <a:cs typeface="Arial"/>
            </a:endParaRPr>
          </a:p>
          <a:p>
            <a:pPr marL="170180" marR="3783965">
              <a:lnSpc>
                <a:spcPct val="117300"/>
              </a:lnSpc>
            </a:pPr>
            <a:r>
              <a:rPr dirty="0" sz="1050" spc="65">
                <a:latin typeface="Arial"/>
                <a:cs typeface="Arial"/>
              </a:rPr>
              <a:t>comment</a:t>
            </a:r>
            <a:r>
              <a:rPr dirty="0" sz="1050" spc="10">
                <a:latin typeface="Arial"/>
                <a:cs typeface="Arial"/>
              </a:rPr>
              <a:t> </a:t>
            </a:r>
            <a:r>
              <a:rPr dirty="0" sz="1050" spc="60">
                <a:latin typeface="Arial"/>
                <a:cs typeface="Arial"/>
              </a:rPr>
              <a:t>identiﬁer</a:t>
            </a:r>
            <a:r>
              <a:rPr dirty="0" sz="1050" spc="10">
                <a:latin typeface="Arial"/>
                <a:cs typeface="Arial"/>
              </a:rPr>
              <a:t> </a:t>
            </a:r>
            <a:r>
              <a:rPr dirty="0" sz="1050" spc="50">
                <a:latin typeface="Arial"/>
                <a:cs typeface="Arial"/>
              </a:rPr>
              <a:t>ip</a:t>
            </a:r>
            <a:r>
              <a:rPr dirty="0" sz="1050" spc="10">
                <a:latin typeface="Arial"/>
                <a:cs typeface="Arial"/>
              </a:rPr>
              <a:t> </a:t>
            </a:r>
            <a:r>
              <a:rPr dirty="0" sz="1050" spc="55">
                <a:latin typeface="Arial"/>
                <a:cs typeface="Arial"/>
              </a:rPr>
              <a:t>et</a:t>
            </a:r>
            <a:r>
              <a:rPr dirty="0" sz="1050" spc="15">
                <a:latin typeface="Arial"/>
                <a:cs typeface="Arial"/>
              </a:rPr>
              <a:t> </a:t>
            </a:r>
            <a:r>
              <a:rPr dirty="0" sz="1050" spc="50">
                <a:latin typeface="Arial"/>
                <a:cs typeface="Arial"/>
              </a:rPr>
              <a:t>quel</a:t>
            </a:r>
            <a:r>
              <a:rPr dirty="0" sz="1050" spc="10">
                <a:latin typeface="Arial"/>
                <a:cs typeface="Arial"/>
              </a:rPr>
              <a:t> </a:t>
            </a:r>
            <a:r>
              <a:rPr dirty="0" sz="1050" spc="50">
                <a:latin typeface="Arial"/>
                <a:cs typeface="Arial"/>
              </a:rPr>
              <a:t>type</a:t>
            </a:r>
            <a:r>
              <a:rPr dirty="0" sz="1050" spc="1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est</a:t>
            </a:r>
            <a:r>
              <a:rPr dirty="0" sz="1050" spc="15">
                <a:latin typeface="Arial"/>
                <a:cs typeface="Arial"/>
              </a:rPr>
              <a:t> </a:t>
            </a:r>
            <a:r>
              <a:rPr dirty="0" sz="1050" spc="-20">
                <a:latin typeface="Arial"/>
                <a:cs typeface="Arial"/>
              </a:rPr>
              <a:t>elle </a:t>
            </a:r>
            <a:r>
              <a:rPr dirty="0" sz="1050" spc="45">
                <a:latin typeface="Arial"/>
                <a:cs typeface="Arial"/>
              </a:rPr>
              <a:t>convertision</a:t>
            </a:r>
            <a:r>
              <a:rPr dirty="0" sz="1050" spc="80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decimal</a:t>
            </a:r>
            <a:r>
              <a:rPr dirty="0" sz="1050" spc="85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vers</a:t>
            </a:r>
            <a:r>
              <a:rPr dirty="0" sz="1050" spc="85">
                <a:latin typeface="Arial"/>
                <a:cs typeface="Arial"/>
              </a:rPr>
              <a:t> </a:t>
            </a:r>
            <a:r>
              <a:rPr dirty="0" sz="1050" spc="35">
                <a:latin typeface="Arial"/>
                <a:cs typeface="Arial"/>
              </a:rPr>
              <a:t>binaire</a:t>
            </a:r>
            <a:endParaRPr sz="1050">
              <a:latin typeface="Arial"/>
              <a:cs typeface="Arial"/>
            </a:endParaRPr>
          </a:p>
          <a:p>
            <a:pPr marL="170180">
              <a:lnSpc>
                <a:spcPct val="100000"/>
              </a:lnSpc>
              <a:spcBef>
                <a:spcPts val="220"/>
              </a:spcBef>
            </a:pPr>
            <a:r>
              <a:rPr dirty="0" sz="1050" spc="10">
                <a:latin typeface="Arial"/>
                <a:cs typeface="Arial"/>
              </a:rPr>
              <a:t>les</a:t>
            </a:r>
            <a:r>
              <a:rPr dirty="0" sz="1050" spc="40">
                <a:latin typeface="Arial"/>
                <a:cs typeface="Arial"/>
              </a:rPr>
              <a:t> </a:t>
            </a:r>
            <a:r>
              <a:rPr dirty="0" sz="1050" spc="60">
                <a:latin typeface="Arial"/>
                <a:cs typeface="Arial"/>
              </a:rPr>
              <a:t>dommaine</a:t>
            </a:r>
            <a:r>
              <a:rPr dirty="0" sz="1050" spc="45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de</a:t>
            </a:r>
            <a:r>
              <a:rPr dirty="0" sz="1050" spc="45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collission</a:t>
            </a:r>
            <a:r>
              <a:rPr dirty="0" sz="1050" spc="45">
                <a:latin typeface="Arial"/>
                <a:cs typeface="Arial"/>
              </a:rPr>
              <a:t> </a:t>
            </a:r>
            <a:r>
              <a:rPr dirty="0" sz="1050" spc="55">
                <a:latin typeface="Arial"/>
                <a:cs typeface="Arial"/>
              </a:rPr>
              <a:t>entre</a:t>
            </a:r>
            <a:r>
              <a:rPr dirty="0" sz="1050" spc="45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2</a:t>
            </a:r>
            <a:r>
              <a:rPr dirty="0" sz="1050" spc="380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switch</a:t>
            </a:r>
            <a:r>
              <a:rPr dirty="0" sz="1050" spc="45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avec</a:t>
            </a:r>
            <a:r>
              <a:rPr dirty="0" sz="1050" spc="45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exemple</a:t>
            </a:r>
            <a:r>
              <a:rPr dirty="0" sz="1050" spc="40">
                <a:latin typeface="Arial"/>
                <a:cs typeface="Arial"/>
              </a:rPr>
              <a:t> </a:t>
            </a:r>
            <a:r>
              <a:rPr dirty="0" sz="1050" spc="55">
                <a:latin typeface="Arial"/>
                <a:cs typeface="Arial"/>
              </a:rPr>
              <a:t>et</a:t>
            </a:r>
            <a:r>
              <a:rPr dirty="0" sz="1050" spc="45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avec</a:t>
            </a:r>
            <a:r>
              <a:rPr dirty="0" sz="1050" spc="45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les</a:t>
            </a:r>
            <a:r>
              <a:rPr dirty="0" sz="1050" spc="45">
                <a:latin typeface="Arial"/>
                <a:cs typeface="Arial"/>
              </a:rPr>
              <a:t> </a:t>
            </a:r>
            <a:r>
              <a:rPr dirty="0" sz="1050" spc="-25">
                <a:latin typeface="Arial"/>
                <a:cs typeface="Arial"/>
              </a:rPr>
              <a:t>mac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468254" y="1305692"/>
            <a:ext cx="273050" cy="273685"/>
            <a:chOff x="468254" y="1305692"/>
            <a:chExt cx="273050" cy="273685"/>
          </a:xfrm>
        </p:grpSpPr>
        <p:pic>
          <p:nvPicPr>
            <p:cNvPr id="26" name="object 2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3366" y="1356899"/>
              <a:ext cx="102330" cy="102413"/>
            </a:xfrm>
            <a:prstGeom prst="rect">
              <a:avLst/>
            </a:prstGeom>
          </p:spPr>
        </p:pic>
        <p:sp>
          <p:nvSpPr>
            <p:cNvPr id="27" name="object 27" descr=""/>
            <p:cNvSpPr/>
            <p:nvPr/>
          </p:nvSpPr>
          <p:spPr>
            <a:xfrm>
              <a:off x="468254" y="1305692"/>
              <a:ext cx="273050" cy="273685"/>
            </a:xfrm>
            <a:custGeom>
              <a:avLst/>
              <a:gdLst/>
              <a:ahLst/>
              <a:cxnLst/>
              <a:rect l="l" t="t" r="r" b="b"/>
              <a:pathLst>
                <a:path w="273050" h="273684">
                  <a:moveTo>
                    <a:pt x="136276" y="273102"/>
                  </a:moveTo>
                  <a:lnTo>
                    <a:pt x="96669" y="267224"/>
                  </a:lnTo>
                  <a:lnTo>
                    <a:pt x="60474" y="250089"/>
                  </a:lnTo>
                  <a:lnTo>
                    <a:pt x="30805" y="223179"/>
                  </a:lnTo>
                  <a:lnTo>
                    <a:pt x="10222" y="188807"/>
                  </a:lnTo>
                  <a:lnTo>
                    <a:pt x="491" y="149936"/>
                  </a:lnTo>
                  <a:lnTo>
                    <a:pt x="0" y="143259"/>
                  </a:lnTo>
                  <a:lnTo>
                    <a:pt x="0" y="129843"/>
                  </a:lnTo>
                  <a:lnTo>
                    <a:pt x="7808" y="90555"/>
                  </a:lnTo>
                  <a:lnTo>
                    <a:pt x="26690" y="55200"/>
                  </a:lnTo>
                  <a:lnTo>
                    <a:pt x="54992" y="26876"/>
                  </a:lnTo>
                  <a:lnTo>
                    <a:pt x="90318" y="7978"/>
                  </a:lnTo>
                  <a:lnTo>
                    <a:pt x="129573" y="163"/>
                  </a:lnTo>
                  <a:lnTo>
                    <a:pt x="136276" y="0"/>
                  </a:lnTo>
                  <a:lnTo>
                    <a:pt x="142979" y="163"/>
                  </a:lnTo>
                  <a:lnTo>
                    <a:pt x="182235" y="7978"/>
                  </a:lnTo>
                  <a:lnTo>
                    <a:pt x="202264" y="17068"/>
                  </a:lnTo>
                  <a:lnTo>
                    <a:pt x="136276" y="17068"/>
                  </a:lnTo>
                  <a:lnTo>
                    <a:pt x="127887" y="17361"/>
                  </a:lnTo>
                  <a:lnTo>
                    <a:pt x="87493" y="27495"/>
                  </a:lnTo>
                  <a:lnTo>
                    <a:pt x="53036" y="50903"/>
                  </a:lnTo>
                  <a:lnTo>
                    <a:pt x="28692" y="84767"/>
                  </a:lnTo>
                  <a:lnTo>
                    <a:pt x="17459" y="124942"/>
                  </a:lnTo>
                  <a:lnTo>
                    <a:pt x="16936" y="133285"/>
                  </a:lnTo>
                  <a:lnTo>
                    <a:pt x="17002" y="141645"/>
                  </a:lnTo>
                  <a:lnTo>
                    <a:pt x="26026" y="182374"/>
                  </a:lnTo>
                  <a:lnTo>
                    <a:pt x="43019" y="211142"/>
                  </a:lnTo>
                  <a:lnTo>
                    <a:pt x="250528" y="211142"/>
                  </a:lnTo>
                  <a:lnTo>
                    <a:pt x="249723" y="212415"/>
                  </a:lnTo>
                  <a:lnTo>
                    <a:pt x="222835" y="242108"/>
                  </a:lnTo>
                  <a:lnTo>
                    <a:pt x="188490" y="262708"/>
                  </a:lnTo>
                  <a:lnTo>
                    <a:pt x="149650" y="272446"/>
                  </a:lnTo>
                  <a:lnTo>
                    <a:pt x="142979" y="272938"/>
                  </a:lnTo>
                  <a:lnTo>
                    <a:pt x="136276" y="273102"/>
                  </a:lnTo>
                  <a:close/>
                </a:path>
                <a:path w="273050" h="273684">
                  <a:moveTo>
                    <a:pt x="250528" y="211142"/>
                  </a:moveTo>
                  <a:lnTo>
                    <a:pt x="229534" y="211142"/>
                  </a:lnTo>
                  <a:lnTo>
                    <a:pt x="234543" y="204401"/>
                  </a:lnTo>
                  <a:lnTo>
                    <a:pt x="239045" y="197359"/>
                  </a:lnTo>
                  <a:lnTo>
                    <a:pt x="253659" y="158331"/>
                  </a:lnTo>
                  <a:lnTo>
                    <a:pt x="255617" y="133285"/>
                  </a:lnTo>
                  <a:lnTo>
                    <a:pt x="255094" y="124942"/>
                  </a:lnTo>
                  <a:lnTo>
                    <a:pt x="243861" y="84767"/>
                  </a:lnTo>
                  <a:lnTo>
                    <a:pt x="219517" y="50903"/>
                  </a:lnTo>
                  <a:lnTo>
                    <a:pt x="185060" y="27495"/>
                  </a:lnTo>
                  <a:lnTo>
                    <a:pt x="144666" y="17361"/>
                  </a:lnTo>
                  <a:lnTo>
                    <a:pt x="136276" y="17068"/>
                  </a:lnTo>
                  <a:lnTo>
                    <a:pt x="202264" y="17068"/>
                  </a:lnTo>
                  <a:lnTo>
                    <a:pt x="232755" y="39994"/>
                  </a:lnTo>
                  <a:lnTo>
                    <a:pt x="256608" y="72180"/>
                  </a:lnTo>
                  <a:lnTo>
                    <a:pt x="270096" y="109911"/>
                  </a:lnTo>
                  <a:lnTo>
                    <a:pt x="272553" y="129843"/>
                  </a:lnTo>
                  <a:lnTo>
                    <a:pt x="272553" y="143259"/>
                  </a:lnTo>
                  <a:lnTo>
                    <a:pt x="264802" y="182374"/>
                  </a:lnTo>
                  <a:lnTo>
                    <a:pt x="253311" y="206746"/>
                  </a:lnTo>
                  <a:lnTo>
                    <a:pt x="250528" y="211142"/>
                  </a:lnTo>
                  <a:close/>
                </a:path>
                <a:path w="273050" h="273684">
                  <a:moveTo>
                    <a:pt x="229534" y="211142"/>
                  </a:moveTo>
                  <a:lnTo>
                    <a:pt x="43019" y="211142"/>
                  </a:lnTo>
                  <a:lnTo>
                    <a:pt x="55047" y="196576"/>
                  </a:lnTo>
                  <a:lnTo>
                    <a:pt x="73773" y="183587"/>
                  </a:lnTo>
                  <a:lnTo>
                    <a:pt x="100444" y="174261"/>
                  </a:lnTo>
                  <a:lnTo>
                    <a:pt x="136276" y="170689"/>
                  </a:lnTo>
                  <a:lnTo>
                    <a:pt x="172131" y="174261"/>
                  </a:lnTo>
                  <a:lnTo>
                    <a:pt x="198792" y="183587"/>
                  </a:lnTo>
                  <a:lnTo>
                    <a:pt x="217509" y="196576"/>
                  </a:lnTo>
                  <a:lnTo>
                    <a:pt x="229534" y="211142"/>
                  </a:lnTo>
                  <a:close/>
                </a:path>
              </a:pathLst>
            </a:custGeom>
            <a:solidFill>
              <a:srgbClr val="33A266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8" name="object 28" descr=""/>
          <p:cNvGrpSpPr/>
          <p:nvPr/>
        </p:nvGrpSpPr>
        <p:grpSpPr>
          <a:xfrm>
            <a:off x="6532705" y="434011"/>
            <a:ext cx="587375" cy="161925"/>
            <a:chOff x="6532705" y="434011"/>
            <a:chExt cx="587375" cy="161925"/>
          </a:xfrm>
        </p:grpSpPr>
        <p:pic>
          <p:nvPicPr>
            <p:cNvPr id="29" name="object 29" descr="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17142" y="466904"/>
              <a:ext cx="402496" cy="110328"/>
            </a:xfrm>
            <a:prstGeom prst="rect">
              <a:avLst/>
            </a:prstGeom>
          </p:spPr>
        </p:pic>
        <p:pic>
          <p:nvPicPr>
            <p:cNvPr id="30" name="object 30" descr="">
              <a:hlinkClick r:id="rId3"/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32705" y="434011"/>
              <a:ext cx="159161" cy="161826"/>
            </a:xfrm>
            <a:prstGeom prst="rect">
              <a:avLst/>
            </a:prstGeom>
          </p:spPr>
        </p:pic>
      </p:grpSp>
      <p:sp>
        <p:nvSpPr>
          <p:cNvPr id="31" name="object 31" descr=""/>
          <p:cNvSpPr txBox="1"/>
          <p:nvPr/>
        </p:nvSpPr>
        <p:spPr>
          <a:xfrm>
            <a:off x="421280" y="10274039"/>
            <a:ext cx="4522470" cy="196215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950" spc="45">
                <a:latin typeface="Arial"/>
                <a:cs typeface="Arial"/>
              </a:rPr>
              <a:t>Printed</a:t>
            </a:r>
            <a:r>
              <a:rPr dirty="0" sz="950" spc="10">
                <a:latin typeface="Arial"/>
                <a:cs typeface="Arial"/>
              </a:rPr>
              <a:t> </a:t>
            </a:r>
            <a:r>
              <a:rPr dirty="0" sz="950" spc="50">
                <a:latin typeface="Arial"/>
                <a:cs typeface="Arial"/>
              </a:rPr>
              <a:t>using</a:t>
            </a:r>
            <a:r>
              <a:rPr dirty="0" sz="950" spc="10">
                <a:latin typeface="Arial"/>
                <a:cs typeface="Arial"/>
              </a:rPr>
              <a:t> </a:t>
            </a:r>
            <a:r>
              <a:rPr dirty="0" u="sng" sz="950">
                <a:solidFill>
                  <a:srgbClr val="3366D5"/>
                </a:solidFill>
                <a:uFill>
                  <a:solidFill>
                    <a:srgbClr val="3366D5"/>
                  </a:solidFill>
                </a:uFill>
                <a:latin typeface="Arial"/>
                <a:cs typeface="Arial"/>
                <a:hlinkClick r:id="rId6"/>
              </a:rPr>
              <a:t>Save</a:t>
            </a:r>
            <a:r>
              <a:rPr dirty="0" u="sng" sz="950" spc="15">
                <a:solidFill>
                  <a:srgbClr val="3366D5"/>
                </a:solidFill>
                <a:uFill>
                  <a:solidFill>
                    <a:srgbClr val="3366D5"/>
                  </a:solidFill>
                </a:uFill>
                <a:latin typeface="Arial"/>
                <a:cs typeface="Arial"/>
                <a:hlinkClick r:id="rId6"/>
              </a:rPr>
              <a:t> </a:t>
            </a:r>
            <a:r>
              <a:rPr dirty="0" u="sng" sz="950">
                <a:solidFill>
                  <a:srgbClr val="3366D5"/>
                </a:solidFill>
                <a:uFill>
                  <a:solidFill>
                    <a:srgbClr val="3366D5"/>
                  </a:solidFill>
                </a:uFill>
                <a:latin typeface="Arial"/>
                <a:cs typeface="Arial"/>
                <a:hlinkClick r:id="rId6"/>
              </a:rPr>
              <a:t>ChatGPT</a:t>
            </a:r>
            <a:r>
              <a:rPr dirty="0" u="sng" sz="950" spc="10">
                <a:solidFill>
                  <a:srgbClr val="3366D5"/>
                </a:solidFill>
                <a:uFill>
                  <a:solidFill>
                    <a:srgbClr val="3366D5"/>
                  </a:solidFill>
                </a:uFill>
                <a:latin typeface="Arial"/>
                <a:cs typeface="Arial"/>
                <a:hlinkClick r:id="rId6"/>
              </a:rPr>
              <a:t> </a:t>
            </a:r>
            <a:r>
              <a:rPr dirty="0" u="sng" sz="950">
                <a:solidFill>
                  <a:srgbClr val="3366D5"/>
                </a:solidFill>
                <a:uFill>
                  <a:solidFill>
                    <a:srgbClr val="3366D5"/>
                  </a:solidFill>
                </a:uFill>
                <a:latin typeface="Arial"/>
                <a:cs typeface="Arial"/>
                <a:hlinkClick r:id="rId6"/>
              </a:rPr>
              <a:t>as</a:t>
            </a:r>
            <a:r>
              <a:rPr dirty="0" u="sng" sz="950" spc="15">
                <a:solidFill>
                  <a:srgbClr val="3366D5"/>
                </a:solidFill>
                <a:uFill>
                  <a:solidFill>
                    <a:srgbClr val="3366D5"/>
                  </a:solidFill>
                </a:uFill>
                <a:latin typeface="Arial"/>
                <a:cs typeface="Arial"/>
                <a:hlinkClick r:id="rId6"/>
              </a:rPr>
              <a:t> </a:t>
            </a:r>
            <a:r>
              <a:rPr dirty="0" u="sng" sz="950" spc="-35">
                <a:solidFill>
                  <a:srgbClr val="3366D5"/>
                </a:solidFill>
                <a:uFill>
                  <a:solidFill>
                    <a:srgbClr val="3366D5"/>
                  </a:solidFill>
                </a:uFill>
                <a:latin typeface="Arial"/>
                <a:cs typeface="Arial"/>
                <a:hlinkClick r:id="rId6"/>
              </a:rPr>
              <a:t>PDF</a:t>
            </a:r>
            <a:r>
              <a:rPr dirty="0" u="none" sz="950" spc="-35">
                <a:latin typeface="Arial"/>
                <a:cs typeface="Arial"/>
              </a:rPr>
              <a:t>,</a:t>
            </a:r>
            <a:r>
              <a:rPr dirty="0" u="none" sz="950" spc="10">
                <a:latin typeface="Arial"/>
                <a:cs typeface="Arial"/>
              </a:rPr>
              <a:t> </a:t>
            </a:r>
            <a:r>
              <a:rPr dirty="0" u="none" sz="950" spc="55">
                <a:latin typeface="Arial"/>
                <a:cs typeface="Arial"/>
              </a:rPr>
              <a:t>powered</a:t>
            </a:r>
            <a:r>
              <a:rPr dirty="0" u="none" sz="950" spc="15">
                <a:latin typeface="Arial"/>
                <a:cs typeface="Arial"/>
              </a:rPr>
              <a:t> </a:t>
            </a:r>
            <a:r>
              <a:rPr dirty="0" u="none" sz="950">
                <a:latin typeface="Arial"/>
                <a:cs typeface="Arial"/>
              </a:rPr>
              <a:t>by</a:t>
            </a:r>
            <a:r>
              <a:rPr dirty="0" u="none" sz="950" spc="10">
                <a:latin typeface="Arial"/>
                <a:cs typeface="Arial"/>
              </a:rPr>
              <a:t> </a:t>
            </a:r>
            <a:r>
              <a:rPr dirty="0" u="none" sz="950">
                <a:latin typeface="Arial"/>
                <a:cs typeface="Arial"/>
              </a:rPr>
              <a:t>PDFCrowd</a:t>
            </a:r>
            <a:r>
              <a:rPr dirty="0" u="none" sz="950" spc="15">
                <a:latin typeface="Arial"/>
                <a:cs typeface="Arial"/>
              </a:rPr>
              <a:t> </a:t>
            </a:r>
            <a:r>
              <a:rPr dirty="0" u="sng" sz="950">
                <a:solidFill>
                  <a:srgbClr val="3366D5"/>
                </a:solidFill>
                <a:uFill>
                  <a:solidFill>
                    <a:srgbClr val="3366D5"/>
                  </a:solidFill>
                </a:uFill>
                <a:latin typeface="Arial"/>
                <a:cs typeface="Arial"/>
                <a:hlinkClick r:id="rId7"/>
              </a:rPr>
              <a:t>HTML</a:t>
            </a:r>
            <a:r>
              <a:rPr dirty="0" u="sng" sz="950" spc="10">
                <a:solidFill>
                  <a:srgbClr val="3366D5"/>
                </a:solidFill>
                <a:uFill>
                  <a:solidFill>
                    <a:srgbClr val="3366D5"/>
                  </a:solidFill>
                </a:uFill>
                <a:latin typeface="Arial"/>
                <a:cs typeface="Arial"/>
                <a:hlinkClick r:id="rId7"/>
              </a:rPr>
              <a:t> </a:t>
            </a:r>
            <a:r>
              <a:rPr dirty="0" u="sng" sz="950" spc="75">
                <a:solidFill>
                  <a:srgbClr val="3366D5"/>
                </a:solidFill>
                <a:uFill>
                  <a:solidFill>
                    <a:srgbClr val="3366D5"/>
                  </a:solidFill>
                </a:uFill>
                <a:latin typeface="Arial"/>
                <a:cs typeface="Arial"/>
                <a:hlinkClick r:id="rId7"/>
              </a:rPr>
              <a:t>to</a:t>
            </a:r>
            <a:r>
              <a:rPr dirty="0" u="sng" sz="950" spc="15">
                <a:solidFill>
                  <a:srgbClr val="3366D5"/>
                </a:solidFill>
                <a:uFill>
                  <a:solidFill>
                    <a:srgbClr val="3366D5"/>
                  </a:solidFill>
                </a:uFill>
                <a:latin typeface="Arial"/>
                <a:cs typeface="Arial"/>
                <a:hlinkClick r:id="rId7"/>
              </a:rPr>
              <a:t> </a:t>
            </a:r>
            <a:r>
              <a:rPr dirty="0" u="sng" sz="950" spc="-30">
                <a:solidFill>
                  <a:srgbClr val="3366D5"/>
                </a:solidFill>
                <a:uFill>
                  <a:solidFill>
                    <a:srgbClr val="3366D5"/>
                  </a:solidFill>
                </a:uFill>
                <a:latin typeface="Arial"/>
                <a:cs typeface="Arial"/>
                <a:hlinkClick r:id="rId7"/>
              </a:rPr>
              <a:t>PDF</a:t>
            </a:r>
            <a:r>
              <a:rPr dirty="0" u="sng" sz="950" spc="10">
                <a:solidFill>
                  <a:srgbClr val="3366D5"/>
                </a:solidFill>
                <a:uFill>
                  <a:solidFill>
                    <a:srgbClr val="3366D5"/>
                  </a:solidFill>
                </a:uFill>
                <a:latin typeface="Arial"/>
                <a:cs typeface="Arial"/>
                <a:hlinkClick r:id="rId7"/>
              </a:rPr>
              <a:t> </a:t>
            </a:r>
            <a:r>
              <a:rPr dirty="0" u="sng" sz="950" spc="-20">
                <a:solidFill>
                  <a:srgbClr val="3366D5"/>
                </a:solidFill>
                <a:uFill>
                  <a:solidFill>
                    <a:srgbClr val="3366D5"/>
                  </a:solidFill>
                </a:uFill>
                <a:latin typeface="Arial"/>
                <a:cs typeface="Arial"/>
                <a:hlinkClick r:id="rId7"/>
              </a:rPr>
              <a:t>API</a:t>
            </a:r>
            <a:r>
              <a:rPr dirty="0" u="none" sz="950" spc="-20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</p:txBody>
      </p:sp>
      <p:sp>
        <p:nvSpPr>
          <p:cNvPr id="32" name="object 3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dirty="0" spc="30"/>
              <a:t>1</a:t>
            </a:fld>
            <a:r>
              <a:rPr dirty="0" spc="30"/>
              <a:t>/</a:t>
            </a:r>
            <a:r>
              <a:rPr dirty="0" spc="30"/>
              <a:t>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502200" y="622934"/>
          <a:ext cx="6634480" cy="24041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8645"/>
                <a:gridCol w="1859280"/>
                <a:gridCol w="1108710"/>
                <a:gridCol w="1441450"/>
                <a:gridCol w="1552574"/>
              </a:tblGrid>
              <a:tr h="400685"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dirty="0" sz="950" spc="-10" b="1">
                          <a:latin typeface="Noto Sans"/>
                          <a:cs typeface="Noto Sans"/>
                        </a:rPr>
                        <a:t>Classe</a:t>
                      </a:r>
                      <a:endParaRPr sz="950">
                        <a:latin typeface="Noto Sans"/>
                        <a:cs typeface="Noto Sans"/>
                      </a:endParaRPr>
                    </a:p>
                  </a:txBody>
                  <a:tcPr marL="0" marR="0" marB="0" marT="1308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dirty="0" sz="950" b="1">
                          <a:latin typeface="Noto Sans"/>
                          <a:cs typeface="Noto Sans"/>
                        </a:rPr>
                        <a:t>Plage</a:t>
                      </a:r>
                      <a:r>
                        <a:rPr dirty="0" sz="950" spc="-50" b="1">
                          <a:latin typeface="Noto Sans"/>
                          <a:cs typeface="Noto Sans"/>
                        </a:rPr>
                        <a:t> </a:t>
                      </a:r>
                      <a:r>
                        <a:rPr dirty="0" sz="950" spc="-10" b="1">
                          <a:latin typeface="Noto Sans"/>
                          <a:cs typeface="Noto Sans"/>
                        </a:rPr>
                        <a:t>d'adresses</a:t>
                      </a:r>
                      <a:endParaRPr sz="950">
                        <a:latin typeface="Noto Sans"/>
                        <a:cs typeface="Noto Sans"/>
                      </a:endParaRPr>
                    </a:p>
                  </a:txBody>
                  <a:tcPr marL="0" marR="0" marB="0" marT="1308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77825" marR="223520" indent="-147955">
                        <a:lnSpc>
                          <a:spcPct val="112000"/>
                        </a:lnSpc>
                        <a:spcBef>
                          <a:spcPts val="220"/>
                        </a:spcBef>
                      </a:pPr>
                      <a:r>
                        <a:rPr dirty="0" sz="950" spc="-10" b="1">
                          <a:latin typeface="Noto Sans"/>
                          <a:cs typeface="Noto Sans"/>
                        </a:rPr>
                        <a:t>Adresse</a:t>
                      </a:r>
                      <a:r>
                        <a:rPr dirty="0" sz="950" spc="-25" b="1">
                          <a:latin typeface="Noto Sans"/>
                          <a:cs typeface="Noto Sans"/>
                        </a:rPr>
                        <a:t> de </a:t>
                      </a:r>
                      <a:r>
                        <a:rPr dirty="0" sz="950" spc="-10" b="1">
                          <a:latin typeface="Noto Sans"/>
                          <a:cs typeface="Noto Sans"/>
                        </a:rPr>
                        <a:t>début</a:t>
                      </a:r>
                      <a:endParaRPr sz="950">
                        <a:latin typeface="Noto Sans"/>
                        <a:cs typeface="Noto Sans"/>
                      </a:endParaRPr>
                    </a:p>
                  </a:txBody>
                  <a:tcPr marL="0" marR="0" marB="0" marT="279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0355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dirty="0" sz="950" spc="-10" b="1">
                          <a:latin typeface="Noto Sans"/>
                          <a:cs typeface="Noto Sans"/>
                        </a:rPr>
                        <a:t>Adresse</a:t>
                      </a:r>
                      <a:r>
                        <a:rPr dirty="0" sz="950" spc="-25" b="1">
                          <a:latin typeface="Noto Sans"/>
                          <a:cs typeface="Noto Sans"/>
                        </a:rPr>
                        <a:t> </a:t>
                      </a:r>
                      <a:r>
                        <a:rPr dirty="0" sz="950" b="1">
                          <a:latin typeface="Noto Sans"/>
                          <a:cs typeface="Noto Sans"/>
                        </a:rPr>
                        <a:t>de</a:t>
                      </a:r>
                      <a:r>
                        <a:rPr dirty="0" sz="950" spc="-20" b="1">
                          <a:latin typeface="Noto Sans"/>
                          <a:cs typeface="Noto Sans"/>
                        </a:rPr>
                        <a:t> </a:t>
                      </a:r>
                      <a:r>
                        <a:rPr dirty="0" sz="950" spc="-25" b="1">
                          <a:latin typeface="Noto Sans"/>
                          <a:cs typeface="Noto Sans"/>
                        </a:rPr>
                        <a:t>ﬁn</a:t>
                      </a:r>
                      <a:endParaRPr sz="950">
                        <a:latin typeface="Noto Sans"/>
                        <a:cs typeface="Noto Sans"/>
                      </a:endParaRPr>
                    </a:p>
                  </a:txBody>
                  <a:tcPr marL="0" marR="0" marB="0" marT="1308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dirty="0" sz="950" spc="-10" b="1">
                          <a:latin typeface="Noto Sans"/>
                          <a:cs typeface="Noto Sans"/>
                        </a:rPr>
                        <a:t>Utilisation</a:t>
                      </a:r>
                      <a:r>
                        <a:rPr dirty="0" sz="950" spc="30" b="1">
                          <a:latin typeface="Noto Sans"/>
                          <a:cs typeface="Noto Sans"/>
                        </a:rPr>
                        <a:t> </a:t>
                      </a:r>
                      <a:r>
                        <a:rPr dirty="0" sz="950" spc="-10" b="1">
                          <a:latin typeface="Noto Sans"/>
                          <a:cs typeface="Noto Sans"/>
                        </a:rPr>
                        <a:t>typique</a:t>
                      </a:r>
                      <a:endParaRPr sz="950">
                        <a:latin typeface="Noto Sans"/>
                        <a:cs typeface="Noto Sans"/>
                      </a:endParaRPr>
                    </a:p>
                  </a:txBody>
                  <a:tcPr marL="0" marR="0" marB="0" marT="1308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0198"/>
                      </a:srgbClr>
                    </a:solidFill>
                  </a:tcPr>
                </a:tc>
              </a:tr>
              <a:tr h="400685"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dirty="0" sz="950" spc="-50">
                          <a:latin typeface="Arial"/>
                          <a:cs typeface="Arial"/>
                        </a:rPr>
                        <a:t>A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1308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950" spc="-20" b="1">
                          <a:latin typeface="Courier New"/>
                          <a:cs typeface="Courier New"/>
                        </a:rPr>
                        <a:t>`0.0.0.0`</a:t>
                      </a:r>
                      <a:r>
                        <a:rPr dirty="0" sz="950" spc="-254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950" spc="-50">
                          <a:latin typeface="Arial"/>
                          <a:cs typeface="Arial"/>
                        </a:rPr>
                        <a:t>à</a:t>
                      </a:r>
                      <a:endParaRPr sz="950">
                        <a:latin typeface="Arial"/>
                        <a:cs typeface="Arial"/>
                      </a:endParaRPr>
                    </a:p>
                    <a:p>
                      <a:pPr marL="1047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950" spc="-10" b="1">
                          <a:latin typeface="Courier New"/>
                          <a:cs typeface="Courier New"/>
                        </a:rPr>
                        <a:t>`127.255.255.255`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B="0" marT="457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dirty="0" sz="950" spc="-10" b="1">
                          <a:latin typeface="Courier New"/>
                          <a:cs typeface="Courier New"/>
                        </a:rPr>
                        <a:t>`1.0.0.0`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B="0" marT="1308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dirty="0" sz="950" spc="-10" b="1">
                          <a:latin typeface="Courier New"/>
                          <a:cs typeface="Courier New"/>
                        </a:rPr>
                        <a:t>`126.255.255.255`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B="0" marT="1308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dirty="0" sz="950">
                          <a:latin typeface="Arial"/>
                          <a:cs typeface="Arial"/>
                        </a:rPr>
                        <a:t>Grandes</a:t>
                      </a:r>
                      <a:r>
                        <a:rPr dirty="0" sz="950" spc="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-10">
                          <a:latin typeface="Arial"/>
                          <a:cs typeface="Arial"/>
                        </a:rPr>
                        <a:t>entreprises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1308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0685"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dirty="0" sz="950" spc="-50">
                          <a:latin typeface="Arial"/>
                          <a:cs typeface="Arial"/>
                        </a:rPr>
                        <a:t>B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1308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950" spc="-20" b="1">
                          <a:latin typeface="Courier New"/>
                          <a:cs typeface="Courier New"/>
                        </a:rPr>
                        <a:t>`128.0.0.0`</a:t>
                      </a:r>
                      <a:r>
                        <a:rPr dirty="0" sz="950" spc="-24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950" spc="-50">
                          <a:latin typeface="Arial"/>
                          <a:cs typeface="Arial"/>
                        </a:rPr>
                        <a:t>à</a:t>
                      </a:r>
                      <a:endParaRPr sz="950">
                        <a:latin typeface="Arial"/>
                        <a:cs typeface="Arial"/>
                      </a:endParaRPr>
                    </a:p>
                    <a:p>
                      <a:pPr marL="1047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950" spc="-10" b="1">
                          <a:latin typeface="Courier New"/>
                          <a:cs typeface="Courier New"/>
                        </a:rPr>
                        <a:t>`191.255.255.255`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B="0" marT="457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dirty="0" sz="950" spc="-10" b="1">
                          <a:latin typeface="Courier New"/>
                          <a:cs typeface="Courier New"/>
                        </a:rPr>
                        <a:t>`128.0.0.0`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B="0" marT="1308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dirty="0" sz="950" spc="-10" b="1">
                          <a:latin typeface="Courier New"/>
                          <a:cs typeface="Courier New"/>
                        </a:rPr>
                        <a:t>`191.255.255.255`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B="0" marT="1308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dirty="0" sz="950" spc="-10">
                          <a:latin typeface="Arial"/>
                          <a:cs typeface="Arial"/>
                        </a:rPr>
                        <a:t>Réseaux</a:t>
                      </a:r>
                      <a:r>
                        <a:rPr dirty="0" sz="95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-10">
                          <a:latin typeface="Arial"/>
                          <a:cs typeface="Arial"/>
                        </a:rPr>
                        <a:t>moyens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1308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0685"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dirty="0" sz="950" spc="-50">
                          <a:latin typeface="Arial"/>
                          <a:cs typeface="Arial"/>
                        </a:rPr>
                        <a:t>C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1308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950" spc="-20" b="1">
                          <a:latin typeface="Courier New"/>
                          <a:cs typeface="Courier New"/>
                        </a:rPr>
                        <a:t>`192.0.0.0`</a:t>
                      </a:r>
                      <a:r>
                        <a:rPr dirty="0" sz="950" spc="-24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950" spc="-50">
                          <a:latin typeface="Arial"/>
                          <a:cs typeface="Arial"/>
                        </a:rPr>
                        <a:t>à</a:t>
                      </a:r>
                      <a:endParaRPr sz="950">
                        <a:latin typeface="Arial"/>
                        <a:cs typeface="Arial"/>
                      </a:endParaRPr>
                    </a:p>
                    <a:p>
                      <a:pPr marL="1047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950" spc="-10" b="1">
                          <a:latin typeface="Courier New"/>
                          <a:cs typeface="Courier New"/>
                        </a:rPr>
                        <a:t>`223.255.255.255`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B="0" marT="457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dirty="0" sz="950" spc="-10" b="1">
                          <a:latin typeface="Courier New"/>
                          <a:cs typeface="Courier New"/>
                        </a:rPr>
                        <a:t>`192.0.0.0`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B="0" marT="1308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dirty="0" sz="950" spc="-10" b="1">
                          <a:latin typeface="Courier New"/>
                          <a:cs typeface="Courier New"/>
                        </a:rPr>
                        <a:t>`223.255.255.255`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B="0" marT="1308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 marR="477520">
                        <a:lnSpc>
                          <a:spcPct val="112000"/>
                        </a:lnSpc>
                        <a:spcBef>
                          <a:spcPts val="220"/>
                        </a:spcBef>
                      </a:pPr>
                      <a:r>
                        <a:rPr dirty="0" sz="950">
                          <a:latin typeface="Arial"/>
                          <a:cs typeface="Arial"/>
                        </a:rPr>
                        <a:t>Petits</a:t>
                      </a:r>
                      <a:r>
                        <a:rPr dirty="0" sz="950" spc="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>
                          <a:latin typeface="Arial"/>
                          <a:cs typeface="Arial"/>
                        </a:rPr>
                        <a:t>réseaux</a:t>
                      </a:r>
                      <a:r>
                        <a:rPr dirty="0" sz="950" spc="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-25">
                          <a:latin typeface="Arial"/>
                          <a:cs typeface="Arial"/>
                        </a:rPr>
                        <a:t>ou </a:t>
                      </a:r>
                      <a:r>
                        <a:rPr dirty="0" sz="950" spc="-10">
                          <a:latin typeface="Arial"/>
                          <a:cs typeface="Arial"/>
                        </a:rPr>
                        <a:t>particuliers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279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0685"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dirty="0" sz="950" spc="-50">
                          <a:latin typeface="Arial"/>
                          <a:cs typeface="Arial"/>
                        </a:rPr>
                        <a:t>D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1308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950" spc="-20" b="1">
                          <a:latin typeface="Courier New"/>
                          <a:cs typeface="Courier New"/>
                        </a:rPr>
                        <a:t>`224.0.0.0`</a:t>
                      </a:r>
                      <a:r>
                        <a:rPr dirty="0" sz="950" spc="-24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950" spc="-50">
                          <a:latin typeface="Arial"/>
                          <a:cs typeface="Arial"/>
                        </a:rPr>
                        <a:t>à</a:t>
                      </a:r>
                      <a:endParaRPr sz="950">
                        <a:latin typeface="Arial"/>
                        <a:cs typeface="Arial"/>
                      </a:endParaRPr>
                    </a:p>
                    <a:p>
                      <a:pPr marL="1047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950" spc="-10" b="1">
                          <a:latin typeface="Courier New"/>
                          <a:cs typeface="Courier New"/>
                        </a:rPr>
                        <a:t>`239.255.255.255`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B="0" marT="457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dirty="0" sz="950" spc="-50">
                          <a:latin typeface="Arial"/>
                          <a:cs typeface="Arial"/>
                        </a:rPr>
                        <a:t>-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1308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dirty="0" sz="950" spc="-50">
                          <a:latin typeface="Arial"/>
                          <a:cs typeface="Arial"/>
                        </a:rPr>
                        <a:t>-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1308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dirty="0" sz="950" spc="-10">
                          <a:latin typeface="Arial"/>
                          <a:cs typeface="Arial"/>
                        </a:rPr>
                        <a:t>Multicast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1308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0685"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dirty="0" sz="950" spc="-50">
                          <a:latin typeface="Arial"/>
                          <a:cs typeface="Arial"/>
                        </a:rPr>
                        <a:t>E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1308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950" spc="-20" b="1">
                          <a:latin typeface="Courier New"/>
                          <a:cs typeface="Courier New"/>
                        </a:rPr>
                        <a:t>`240.0.0.0`</a:t>
                      </a:r>
                      <a:r>
                        <a:rPr dirty="0" sz="950" spc="-24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950" spc="-50">
                          <a:latin typeface="Arial"/>
                          <a:cs typeface="Arial"/>
                        </a:rPr>
                        <a:t>à</a:t>
                      </a:r>
                      <a:endParaRPr sz="950">
                        <a:latin typeface="Arial"/>
                        <a:cs typeface="Arial"/>
                      </a:endParaRPr>
                    </a:p>
                    <a:p>
                      <a:pPr marL="1047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950" spc="-10" b="1">
                          <a:latin typeface="Courier New"/>
                          <a:cs typeface="Courier New"/>
                        </a:rPr>
                        <a:t>`255.255.255.255`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B="0" marT="457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dirty="0" sz="950" spc="-50">
                          <a:latin typeface="Arial"/>
                          <a:cs typeface="Arial"/>
                        </a:rPr>
                        <a:t>-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1308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dirty="0" sz="950" spc="-50">
                          <a:latin typeface="Arial"/>
                          <a:cs typeface="Arial"/>
                        </a:rPr>
                        <a:t>-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1308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 marR="436880">
                        <a:lnSpc>
                          <a:spcPct val="112000"/>
                        </a:lnSpc>
                        <a:spcBef>
                          <a:spcPts val="220"/>
                        </a:spcBef>
                      </a:pPr>
                      <a:r>
                        <a:rPr dirty="0" sz="950" spc="-10">
                          <a:latin typeface="Arial"/>
                          <a:cs typeface="Arial"/>
                        </a:rPr>
                        <a:t>Réservé </a:t>
                      </a:r>
                      <a:r>
                        <a:rPr dirty="0" sz="950">
                          <a:latin typeface="Arial"/>
                          <a:cs typeface="Arial"/>
                        </a:rPr>
                        <a:t>à</a:t>
                      </a:r>
                      <a:r>
                        <a:rPr dirty="0" sz="95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>
                          <a:latin typeface="Arial"/>
                          <a:cs typeface="Arial"/>
                        </a:rPr>
                        <a:t>des</a:t>
                      </a:r>
                      <a:r>
                        <a:rPr dirty="0" sz="95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-25">
                          <a:latin typeface="Arial"/>
                          <a:cs typeface="Arial"/>
                        </a:rPr>
                        <a:t>ﬁns </a:t>
                      </a:r>
                      <a:r>
                        <a:rPr dirty="0" sz="950" spc="-10">
                          <a:latin typeface="Arial"/>
                          <a:cs typeface="Arial"/>
                        </a:rPr>
                        <a:t>expérimentales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279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3" name="object 3" descr=""/>
          <p:cNvGrpSpPr/>
          <p:nvPr/>
        </p:nvGrpSpPr>
        <p:grpSpPr>
          <a:xfrm>
            <a:off x="502200" y="5939907"/>
            <a:ext cx="6558280" cy="17145"/>
            <a:chOff x="502200" y="5939907"/>
            <a:chExt cx="6558280" cy="17145"/>
          </a:xfrm>
        </p:grpSpPr>
        <p:sp>
          <p:nvSpPr>
            <p:cNvPr id="4" name="object 4" descr=""/>
            <p:cNvSpPr/>
            <p:nvPr/>
          </p:nvSpPr>
          <p:spPr>
            <a:xfrm>
              <a:off x="502200" y="5939907"/>
              <a:ext cx="6558280" cy="8890"/>
            </a:xfrm>
            <a:custGeom>
              <a:avLst/>
              <a:gdLst/>
              <a:ahLst/>
              <a:cxnLst/>
              <a:rect l="l" t="t" r="r" b="b"/>
              <a:pathLst>
                <a:path w="6558280" h="8889">
                  <a:moveTo>
                    <a:pt x="6557687" y="8534"/>
                  </a:moveTo>
                  <a:lnTo>
                    <a:pt x="0" y="8534"/>
                  </a:lnTo>
                  <a:lnTo>
                    <a:pt x="0" y="0"/>
                  </a:lnTo>
                  <a:lnTo>
                    <a:pt x="6557687" y="0"/>
                  </a:lnTo>
                  <a:lnTo>
                    <a:pt x="6557687" y="8534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02196" y="5939916"/>
              <a:ext cx="6558280" cy="17145"/>
            </a:xfrm>
            <a:custGeom>
              <a:avLst/>
              <a:gdLst/>
              <a:ahLst/>
              <a:cxnLst/>
              <a:rect l="l" t="t" r="r" b="b"/>
              <a:pathLst>
                <a:path w="6558280" h="17145">
                  <a:moveTo>
                    <a:pt x="6557683" y="0"/>
                  </a:moveTo>
                  <a:lnTo>
                    <a:pt x="6549161" y="8534"/>
                  </a:lnTo>
                  <a:lnTo>
                    <a:pt x="0" y="8534"/>
                  </a:lnTo>
                  <a:lnTo>
                    <a:pt x="0" y="17068"/>
                  </a:lnTo>
                  <a:lnTo>
                    <a:pt x="6549161" y="17068"/>
                  </a:lnTo>
                  <a:lnTo>
                    <a:pt x="6557683" y="17068"/>
                  </a:lnTo>
                  <a:lnTo>
                    <a:pt x="6557683" y="8534"/>
                  </a:lnTo>
                  <a:lnTo>
                    <a:pt x="6557683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02200" y="5939907"/>
              <a:ext cx="8890" cy="17145"/>
            </a:xfrm>
            <a:custGeom>
              <a:avLst/>
              <a:gdLst/>
              <a:ahLst/>
              <a:cxnLst/>
              <a:rect l="l" t="t" r="r" b="b"/>
              <a:pathLst>
                <a:path w="8890" h="17145">
                  <a:moveTo>
                    <a:pt x="0" y="17068"/>
                  </a:moveTo>
                  <a:lnTo>
                    <a:pt x="0" y="0"/>
                  </a:lnTo>
                  <a:lnTo>
                    <a:pt x="8527" y="0"/>
                  </a:lnTo>
                  <a:lnTo>
                    <a:pt x="8527" y="8534"/>
                  </a:lnTo>
                  <a:lnTo>
                    <a:pt x="0" y="17068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502200" y="6767750"/>
          <a:ext cx="6634480" cy="1193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3930"/>
                <a:gridCol w="2191385"/>
                <a:gridCol w="2123440"/>
              </a:tblGrid>
              <a:tr h="238760">
                <a:tc>
                  <a:txBody>
                    <a:bodyPr/>
                    <a:lstStyle/>
                    <a:p>
                      <a:pPr marL="69913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950" b="1">
                          <a:latin typeface="Noto Sans"/>
                          <a:cs typeface="Noto Sans"/>
                        </a:rPr>
                        <a:t>Octet</a:t>
                      </a:r>
                      <a:r>
                        <a:rPr dirty="0" sz="950" spc="-50" b="1">
                          <a:latin typeface="Noto Sans"/>
                          <a:cs typeface="Noto Sans"/>
                        </a:rPr>
                        <a:t> </a:t>
                      </a:r>
                      <a:r>
                        <a:rPr dirty="0" sz="950" spc="-10" b="1">
                          <a:latin typeface="Noto Sans"/>
                          <a:cs typeface="Noto Sans"/>
                        </a:rPr>
                        <a:t>décimal</a:t>
                      </a:r>
                      <a:endParaRPr sz="950">
                        <a:latin typeface="Noto Sans"/>
                        <a:cs typeface="Noto Sans"/>
                      </a:endParaRPr>
                    </a:p>
                  </a:txBody>
                  <a:tcPr marL="0" marR="0" marB="0" marT="457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8516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950" b="1">
                          <a:latin typeface="Noto Sans"/>
                          <a:cs typeface="Noto Sans"/>
                        </a:rPr>
                        <a:t>Calcul</a:t>
                      </a:r>
                      <a:r>
                        <a:rPr dirty="0" sz="950" spc="-50" b="1">
                          <a:latin typeface="Noto Sans"/>
                          <a:cs typeface="Noto Sans"/>
                        </a:rPr>
                        <a:t> </a:t>
                      </a:r>
                      <a:r>
                        <a:rPr dirty="0" sz="950" spc="-10" b="1">
                          <a:latin typeface="Noto Sans"/>
                          <a:cs typeface="Noto Sans"/>
                        </a:rPr>
                        <a:t>binaire</a:t>
                      </a:r>
                      <a:endParaRPr sz="950">
                        <a:latin typeface="Noto Sans"/>
                        <a:cs typeface="Noto Sans"/>
                      </a:endParaRPr>
                    </a:p>
                  </a:txBody>
                  <a:tcPr marL="0" marR="0" marB="0" marT="457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6802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950" b="1">
                          <a:latin typeface="Noto Sans"/>
                          <a:cs typeface="Noto Sans"/>
                        </a:rPr>
                        <a:t>Octet</a:t>
                      </a:r>
                      <a:r>
                        <a:rPr dirty="0" sz="950" spc="-50" b="1">
                          <a:latin typeface="Noto Sans"/>
                          <a:cs typeface="Noto Sans"/>
                        </a:rPr>
                        <a:t> </a:t>
                      </a:r>
                      <a:r>
                        <a:rPr dirty="0" sz="950" spc="-10" b="1">
                          <a:latin typeface="Noto Sans"/>
                          <a:cs typeface="Noto Sans"/>
                        </a:rPr>
                        <a:t>binaire</a:t>
                      </a:r>
                      <a:endParaRPr sz="950">
                        <a:latin typeface="Noto Sans"/>
                        <a:cs typeface="Noto Sans"/>
                      </a:endParaRPr>
                    </a:p>
                  </a:txBody>
                  <a:tcPr marL="0" marR="0" marB="0" marT="457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0198"/>
                      </a:srgbClr>
                    </a:solidFill>
                  </a:tcPr>
                </a:tc>
              </a:tr>
              <a:tr h="238760"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950" spc="-25">
                          <a:latin typeface="Arial"/>
                          <a:cs typeface="Arial"/>
                        </a:rPr>
                        <a:t>192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457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950" spc="-10" b="1">
                          <a:latin typeface="Courier New"/>
                          <a:cs typeface="Courier New"/>
                        </a:rPr>
                        <a:t>`11000000`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B="0" marT="457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950" spc="-10" b="1">
                          <a:latin typeface="Courier New"/>
                          <a:cs typeface="Courier New"/>
                        </a:rPr>
                        <a:t>`11000000`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B="0" marT="457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8760"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950" spc="-25">
                          <a:latin typeface="Arial"/>
                          <a:cs typeface="Arial"/>
                        </a:rPr>
                        <a:t>168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457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950" spc="-10" b="1">
                          <a:latin typeface="Courier New"/>
                          <a:cs typeface="Courier New"/>
                        </a:rPr>
                        <a:t>`10101000`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B="0" marT="457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950" spc="-10" b="1">
                          <a:latin typeface="Courier New"/>
                          <a:cs typeface="Courier New"/>
                        </a:rPr>
                        <a:t>`10101000`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B="0" marT="457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8760"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950" spc="-50">
                          <a:latin typeface="Arial"/>
                          <a:cs typeface="Arial"/>
                        </a:rPr>
                        <a:t>1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457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950" spc="-10" b="1">
                          <a:latin typeface="Courier New"/>
                          <a:cs typeface="Courier New"/>
                        </a:rPr>
                        <a:t>`00000001`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B="0" marT="457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950" spc="-10" b="1">
                          <a:latin typeface="Courier New"/>
                          <a:cs typeface="Courier New"/>
                        </a:rPr>
                        <a:t>`00000001`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B="0" marT="457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8760"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950" spc="-50">
                          <a:latin typeface="Arial"/>
                          <a:cs typeface="Arial"/>
                        </a:rPr>
                        <a:t>1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457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950" spc="-10" b="1">
                          <a:latin typeface="Courier New"/>
                          <a:cs typeface="Courier New"/>
                        </a:rPr>
                        <a:t>`00000001`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B="0" marT="457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950" spc="-10" b="1">
                          <a:latin typeface="Courier New"/>
                          <a:cs typeface="Courier New"/>
                        </a:rPr>
                        <a:t>`00000001`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B="0" marT="457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8" name="object 8" descr=""/>
          <p:cNvGrpSpPr/>
          <p:nvPr/>
        </p:nvGrpSpPr>
        <p:grpSpPr>
          <a:xfrm>
            <a:off x="502200" y="8414902"/>
            <a:ext cx="6558280" cy="17145"/>
            <a:chOff x="502200" y="8414902"/>
            <a:chExt cx="6558280" cy="17145"/>
          </a:xfrm>
        </p:grpSpPr>
        <p:sp>
          <p:nvSpPr>
            <p:cNvPr id="9" name="object 9" descr=""/>
            <p:cNvSpPr/>
            <p:nvPr/>
          </p:nvSpPr>
          <p:spPr>
            <a:xfrm>
              <a:off x="502200" y="8414902"/>
              <a:ext cx="6558280" cy="8890"/>
            </a:xfrm>
            <a:custGeom>
              <a:avLst/>
              <a:gdLst/>
              <a:ahLst/>
              <a:cxnLst/>
              <a:rect l="l" t="t" r="r" b="b"/>
              <a:pathLst>
                <a:path w="6558280" h="8890">
                  <a:moveTo>
                    <a:pt x="6557687" y="8534"/>
                  </a:moveTo>
                  <a:lnTo>
                    <a:pt x="0" y="8534"/>
                  </a:lnTo>
                  <a:lnTo>
                    <a:pt x="0" y="0"/>
                  </a:lnTo>
                  <a:lnTo>
                    <a:pt x="6557687" y="0"/>
                  </a:lnTo>
                  <a:lnTo>
                    <a:pt x="6557687" y="8534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02196" y="8414905"/>
              <a:ext cx="6558280" cy="17145"/>
            </a:xfrm>
            <a:custGeom>
              <a:avLst/>
              <a:gdLst/>
              <a:ahLst/>
              <a:cxnLst/>
              <a:rect l="l" t="t" r="r" b="b"/>
              <a:pathLst>
                <a:path w="6558280" h="17145">
                  <a:moveTo>
                    <a:pt x="6557683" y="0"/>
                  </a:moveTo>
                  <a:lnTo>
                    <a:pt x="6549161" y="8534"/>
                  </a:lnTo>
                  <a:lnTo>
                    <a:pt x="0" y="8534"/>
                  </a:lnTo>
                  <a:lnTo>
                    <a:pt x="0" y="17068"/>
                  </a:lnTo>
                  <a:lnTo>
                    <a:pt x="6549161" y="17068"/>
                  </a:lnTo>
                  <a:lnTo>
                    <a:pt x="6557683" y="17068"/>
                  </a:lnTo>
                  <a:lnTo>
                    <a:pt x="6557683" y="8534"/>
                  </a:lnTo>
                  <a:lnTo>
                    <a:pt x="6557683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502200" y="8414902"/>
              <a:ext cx="8890" cy="17145"/>
            </a:xfrm>
            <a:custGeom>
              <a:avLst/>
              <a:gdLst/>
              <a:ahLst/>
              <a:cxnLst/>
              <a:rect l="l" t="t" r="r" b="b"/>
              <a:pathLst>
                <a:path w="8890" h="17145">
                  <a:moveTo>
                    <a:pt x="0" y="17068"/>
                  </a:moveTo>
                  <a:lnTo>
                    <a:pt x="0" y="0"/>
                  </a:lnTo>
                  <a:lnTo>
                    <a:pt x="8527" y="0"/>
                  </a:lnTo>
                  <a:lnTo>
                    <a:pt x="8527" y="8534"/>
                  </a:lnTo>
                  <a:lnTo>
                    <a:pt x="0" y="17068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1030908" y="430982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165" y="25603"/>
                </a:moveTo>
                <a:lnTo>
                  <a:pt x="51165" y="28997"/>
                </a:lnTo>
                <a:lnTo>
                  <a:pt x="50516" y="32262"/>
                </a:lnTo>
                <a:lnTo>
                  <a:pt x="49217" y="35399"/>
                </a:lnTo>
                <a:lnTo>
                  <a:pt x="47919" y="38536"/>
                </a:lnTo>
                <a:lnTo>
                  <a:pt x="35372" y="49256"/>
                </a:lnTo>
                <a:lnTo>
                  <a:pt x="32238" y="50555"/>
                </a:lnTo>
                <a:lnTo>
                  <a:pt x="28975" y="51205"/>
                </a:lnTo>
                <a:lnTo>
                  <a:pt x="25582" y="51206"/>
                </a:lnTo>
                <a:lnTo>
                  <a:pt x="22190" y="51205"/>
                </a:lnTo>
                <a:lnTo>
                  <a:pt x="18926" y="50555"/>
                </a:lnTo>
                <a:lnTo>
                  <a:pt x="15792" y="49256"/>
                </a:lnTo>
                <a:lnTo>
                  <a:pt x="12658" y="47957"/>
                </a:lnTo>
                <a:lnTo>
                  <a:pt x="0" y="28997"/>
                </a:lnTo>
                <a:lnTo>
                  <a:pt x="0" y="25603"/>
                </a:lnTo>
                <a:lnTo>
                  <a:pt x="0" y="22207"/>
                </a:lnTo>
                <a:lnTo>
                  <a:pt x="7493" y="7497"/>
                </a:lnTo>
                <a:lnTo>
                  <a:pt x="9891" y="5096"/>
                </a:lnTo>
                <a:lnTo>
                  <a:pt x="12658" y="3247"/>
                </a:lnTo>
                <a:lnTo>
                  <a:pt x="15792" y="1948"/>
                </a:lnTo>
                <a:lnTo>
                  <a:pt x="18926" y="649"/>
                </a:lnTo>
                <a:lnTo>
                  <a:pt x="22190" y="0"/>
                </a:lnTo>
                <a:lnTo>
                  <a:pt x="25582" y="0"/>
                </a:lnTo>
                <a:lnTo>
                  <a:pt x="28975" y="0"/>
                </a:lnTo>
                <a:lnTo>
                  <a:pt x="43672" y="7497"/>
                </a:lnTo>
                <a:lnTo>
                  <a:pt x="46071" y="9897"/>
                </a:lnTo>
                <a:lnTo>
                  <a:pt x="47919" y="12666"/>
                </a:lnTo>
                <a:lnTo>
                  <a:pt x="49217" y="15803"/>
                </a:lnTo>
                <a:lnTo>
                  <a:pt x="50516" y="18940"/>
                </a:lnTo>
                <a:lnTo>
                  <a:pt x="51165" y="22207"/>
                </a:lnTo>
                <a:lnTo>
                  <a:pt x="51165" y="25603"/>
                </a:lnTo>
                <a:close/>
              </a:path>
            </a:pathLst>
          </a:custGeom>
          <a:ln w="85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1030908" y="494137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165" y="25603"/>
                </a:moveTo>
                <a:lnTo>
                  <a:pt x="51165" y="28997"/>
                </a:lnTo>
                <a:lnTo>
                  <a:pt x="50516" y="32262"/>
                </a:lnTo>
                <a:lnTo>
                  <a:pt x="49217" y="35399"/>
                </a:lnTo>
                <a:lnTo>
                  <a:pt x="47919" y="38536"/>
                </a:lnTo>
                <a:lnTo>
                  <a:pt x="35372" y="49255"/>
                </a:lnTo>
                <a:lnTo>
                  <a:pt x="32238" y="50555"/>
                </a:lnTo>
                <a:lnTo>
                  <a:pt x="28975" y="51205"/>
                </a:lnTo>
                <a:lnTo>
                  <a:pt x="25582" y="51206"/>
                </a:lnTo>
                <a:lnTo>
                  <a:pt x="22190" y="51205"/>
                </a:lnTo>
                <a:lnTo>
                  <a:pt x="18926" y="50555"/>
                </a:lnTo>
                <a:lnTo>
                  <a:pt x="15792" y="49255"/>
                </a:lnTo>
                <a:lnTo>
                  <a:pt x="12658" y="47956"/>
                </a:lnTo>
                <a:lnTo>
                  <a:pt x="0" y="28997"/>
                </a:lnTo>
                <a:lnTo>
                  <a:pt x="0" y="25603"/>
                </a:lnTo>
                <a:lnTo>
                  <a:pt x="0" y="22207"/>
                </a:lnTo>
                <a:lnTo>
                  <a:pt x="7493" y="7497"/>
                </a:lnTo>
                <a:lnTo>
                  <a:pt x="9891" y="5096"/>
                </a:lnTo>
                <a:lnTo>
                  <a:pt x="12658" y="3246"/>
                </a:lnTo>
                <a:lnTo>
                  <a:pt x="15792" y="1947"/>
                </a:lnTo>
                <a:lnTo>
                  <a:pt x="18926" y="649"/>
                </a:lnTo>
                <a:lnTo>
                  <a:pt x="22190" y="0"/>
                </a:lnTo>
                <a:lnTo>
                  <a:pt x="25582" y="0"/>
                </a:lnTo>
                <a:lnTo>
                  <a:pt x="28975" y="0"/>
                </a:lnTo>
                <a:lnTo>
                  <a:pt x="43672" y="7497"/>
                </a:lnTo>
                <a:lnTo>
                  <a:pt x="46071" y="9897"/>
                </a:lnTo>
                <a:lnTo>
                  <a:pt x="47919" y="12666"/>
                </a:lnTo>
                <a:lnTo>
                  <a:pt x="49217" y="15803"/>
                </a:lnTo>
                <a:lnTo>
                  <a:pt x="50516" y="18940"/>
                </a:lnTo>
                <a:lnTo>
                  <a:pt x="51165" y="22207"/>
                </a:lnTo>
                <a:lnTo>
                  <a:pt x="51165" y="25603"/>
                </a:lnTo>
                <a:close/>
              </a:path>
            </a:pathLst>
          </a:custGeom>
          <a:ln w="85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1372011" y="512913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165" y="51206"/>
                </a:moveTo>
                <a:lnTo>
                  <a:pt x="0" y="51206"/>
                </a:lnTo>
                <a:lnTo>
                  <a:pt x="0" y="0"/>
                </a:lnTo>
                <a:lnTo>
                  <a:pt x="51165" y="0"/>
                </a:lnTo>
                <a:lnTo>
                  <a:pt x="51165" y="512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372011" y="531689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165" y="51206"/>
                </a:moveTo>
                <a:lnTo>
                  <a:pt x="0" y="51206"/>
                </a:lnTo>
                <a:lnTo>
                  <a:pt x="0" y="0"/>
                </a:lnTo>
                <a:lnTo>
                  <a:pt x="51165" y="0"/>
                </a:lnTo>
                <a:lnTo>
                  <a:pt x="51165" y="512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1372011" y="550464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165" y="51206"/>
                </a:moveTo>
                <a:lnTo>
                  <a:pt x="0" y="51206"/>
                </a:lnTo>
                <a:lnTo>
                  <a:pt x="0" y="0"/>
                </a:lnTo>
                <a:lnTo>
                  <a:pt x="51165" y="0"/>
                </a:lnTo>
                <a:lnTo>
                  <a:pt x="51165" y="512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1030908" y="569240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165" y="25603"/>
                </a:moveTo>
                <a:lnTo>
                  <a:pt x="51165" y="28998"/>
                </a:lnTo>
                <a:lnTo>
                  <a:pt x="50516" y="32263"/>
                </a:lnTo>
                <a:lnTo>
                  <a:pt x="49217" y="35400"/>
                </a:lnTo>
                <a:lnTo>
                  <a:pt x="47919" y="38537"/>
                </a:lnTo>
                <a:lnTo>
                  <a:pt x="35372" y="49256"/>
                </a:lnTo>
                <a:lnTo>
                  <a:pt x="32238" y="50555"/>
                </a:lnTo>
                <a:lnTo>
                  <a:pt x="28975" y="51205"/>
                </a:lnTo>
                <a:lnTo>
                  <a:pt x="25582" y="51206"/>
                </a:lnTo>
                <a:lnTo>
                  <a:pt x="22190" y="51205"/>
                </a:lnTo>
                <a:lnTo>
                  <a:pt x="1947" y="35400"/>
                </a:lnTo>
                <a:lnTo>
                  <a:pt x="649" y="32263"/>
                </a:lnTo>
                <a:lnTo>
                  <a:pt x="0" y="28998"/>
                </a:lnTo>
                <a:lnTo>
                  <a:pt x="0" y="25603"/>
                </a:lnTo>
                <a:lnTo>
                  <a:pt x="0" y="22207"/>
                </a:lnTo>
                <a:lnTo>
                  <a:pt x="649" y="18939"/>
                </a:lnTo>
                <a:lnTo>
                  <a:pt x="1947" y="15803"/>
                </a:lnTo>
                <a:lnTo>
                  <a:pt x="3245" y="12666"/>
                </a:lnTo>
                <a:lnTo>
                  <a:pt x="5094" y="9897"/>
                </a:lnTo>
                <a:lnTo>
                  <a:pt x="7493" y="7497"/>
                </a:lnTo>
                <a:lnTo>
                  <a:pt x="9891" y="5096"/>
                </a:lnTo>
                <a:lnTo>
                  <a:pt x="12658" y="3247"/>
                </a:lnTo>
                <a:lnTo>
                  <a:pt x="15792" y="1948"/>
                </a:lnTo>
                <a:lnTo>
                  <a:pt x="18926" y="648"/>
                </a:lnTo>
                <a:lnTo>
                  <a:pt x="22190" y="0"/>
                </a:lnTo>
                <a:lnTo>
                  <a:pt x="25582" y="0"/>
                </a:lnTo>
                <a:lnTo>
                  <a:pt x="28975" y="0"/>
                </a:lnTo>
                <a:lnTo>
                  <a:pt x="43672" y="7497"/>
                </a:lnTo>
                <a:lnTo>
                  <a:pt x="46071" y="9897"/>
                </a:lnTo>
                <a:lnTo>
                  <a:pt x="47919" y="12666"/>
                </a:lnTo>
                <a:lnTo>
                  <a:pt x="49217" y="15803"/>
                </a:lnTo>
                <a:lnTo>
                  <a:pt x="50516" y="18939"/>
                </a:lnTo>
                <a:lnTo>
                  <a:pt x="51165" y="22207"/>
                </a:lnTo>
                <a:lnTo>
                  <a:pt x="51165" y="25603"/>
                </a:lnTo>
                <a:close/>
              </a:path>
            </a:pathLst>
          </a:custGeom>
          <a:ln w="85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489500" y="3198653"/>
            <a:ext cx="6000750" cy="34899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9865" indent="-177165">
              <a:lnSpc>
                <a:spcPct val="100000"/>
              </a:lnSpc>
              <a:spcBef>
                <a:spcPts val="105"/>
              </a:spcBef>
              <a:buAutoNum type="arabicPeriod" startAt="4"/>
              <a:tabLst>
                <a:tab pos="189865" algn="l"/>
              </a:tabLst>
            </a:pPr>
            <a:r>
              <a:rPr dirty="0" sz="1250" b="1">
                <a:latin typeface="Noto Sans"/>
                <a:cs typeface="Noto Sans"/>
              </a:rPr>
              <a:t>Identiﬁcation</a:t>
            </a:r>
            <a:r>
              <a:rPr dirty="0" sz="1250" spc="-30" b="1">
                <a:latin typeface="Noto Sans"/>
                <a:cs typeface="Noto Sans"/>
              </a:rPr>
              <a:t> </a:t>
            </a:r>
            <a:r>
              <a:rPr dirty="0" sz="1250" b="1">
                <a:latin typeface="Noto Sans"/>
                <a:cs typeface="Noto Sans"/>
              </a:rPr>
              <a:t>des</a:t>
            </a:r>
            <a:r>
              <a:rPr dirty="0" sz="1250" spc="-25" b="1">
                <a:latin typeface="Noto Sans"/>
                <a:cs typeface="Noto Sans"/>
              </a:rPr>
              <a:t> </a:t>
            </a:r>
            <a:r>
              <a:rPr dirty="0" sz="1250" b="1">
                <a:latin typeface="Noto Sans"/>
                <a:cs typeface="Noto Sans"/>
              </a:rPr>
              <a:t>adresses</a:t>
            </a:r>
            <a:r>
              <a:rPr dirty="0" sz="1250" spc="-25" b="1">
                <a:latin typeface="Noto Sans"/>
                <a:cs typeface="Noto Sans"/>
              </a:rPr>
              <a:t> </a:t>
            </a:r>
            <a:r>
              <a:rPr dirty="0" sz="1250" b="1">
                <a:latin typeface="Noto Sans"/>
                <a:cs typeface="Noto Sans"/>
              </a:rPr>
              <a:t>IP</a:t>
            </a:r>
            <a:r>
              <a:rPr dirty="0" sz="1250" spc="-25" b="1">
                <a:latin typeface="Noto Sans"/>
                <a:cs typeface="Noto Sans"/>
              </a:rPr>
              <a:t> </a:t>
            </a:r>
            <a:r>
              <a:rPr dirty="0" sz="1250" b="1">
                <a:latin typeface="Noto Sans"/>
                <a:cs typeface="Noto Sans"/>
              </a:rPr>
              <a:t>et</a:t>
            </a:r>
            <a:r>
              <a:rPr dirty="0" sz="1250" spc="-25" b="1">
                <a:latin typeface="Noto Sans"/>
                <a:cs typeface="Noto Sans"/>
              </a:rPr>
              <a:t> </a:t>
            </a:r>
            <a:r>
              <a:rPr dirty="0" sz="1250" b="1">
                <a:latin typeface="Noto Sans"/>
                <a:cs typeface="Noto Sans"/>
              </a:rPr>
              <a:t>leur</a:t>
            </a:r>
            <a:r>
              <a:rPr dirty="0" sz="1250" spc="-25" b="1">
                <a:latin typeface="Noto Sans"/>
                <a:cs typeface="Noto Sans"/>
              </a:rPr>
              <a:t> </a:t>
            </a:r>
            <a:r>
              <a:rPr dirty="0" sz="1250" spc="-20" b="1">
                <a:latin typeface="Noto Sans"/>
                <a:cs typeface="Noto Sans"/>
              </a:rPr>
              <a:t>type</a:t>
            </a:r>
            <a:endParaRPr sz="1250">
              <a:latin typeface="Noto Sans"/>
              <a:cs typeface="Noto Sans"/>
            </a:endParaRPr>
          </a:p>
          <a:p>
            <a:pPr marL="12700">
              <a:lnSpc>
                <a:spcPct val="100000"/>
              </a:lnSpc>
              <a:spcBef>
                <a:spcPts val="1590"/>
              </a:spcBef>
            </a:pPr>
            <a:r>
              <a:rPr dirty="0" sz="1050">
                <a:latin typeface="Arial"/>
                <a:cs typeface="Arial"/>
              </a:rPr>
              <a:t>Pour</a:t>
            </a:r>
            <a:r>
              <a:rPr dirty="0" sz="1050" spc="45">
                <a:latin typeface="Arial"/>
                <a:cs typeface="Arial"/>
              </a:rPr>
              <a:t> </a:t>
            </a:r>
            <a:r>
              <a:rPr dirty="0" sz="1050" spc="60">
                <a:latin typeface="Arial"/>
                <a:cs typeface="Arial"/>
              </a:rPr>
              <a:t>identiﬁer</a:t>
            </a:r>
            <a:r>
              <a:rPr dirty="0" sz="1050" spc="45">
                <a:latin typeface="Arial"/>
                <a:cs typeface="Arial"/>
              </a:rPr>
              <a:t> </a:t>
            </a:r>
            <a:r>
              <a:rPr dirty="0" sz="1050" spc="55">
                <a:latin typeface="Arial"/>
                <a:cs typeface="Arial"/>
              </a:rPr>
              <a:t>une</a:t>
            </a:r>
            <a:r>
              <a:rPr dirty="0" sz="1050" spc="5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adresse</a:t>
            </a:r>
            <a:r>
              <a:rPr dirty="0" sz="1050" spc="4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IP</a:t>
            </a:r>
            <a:r>
              <a:rPr dirty="0" sz="1050" spc="50">
                <a:latin typeface="Arial"/>
                <a:cs typeface="Arial"/>
              </a:rPr>
              <a:t> </a:t>
            </a:r>
            <a:r>
              <a:rPr dirty="0" sz="1050" spc="55">
                <a:latin typeface="Arial"/>
                <a:cs typeface="Arial"/>
              </a:rPr>
              <a:t>et</a:t>
            </a:r>
            <a:r>
              <a:rPr dirty="0" sz="1050" spc="45">
                <a:latin typeface="Arial"/>
                <a:cs typeface="Arial"/>
              </a:rPr>
              <a:t> </a:t>
            </a:r>
            <a:r>
              <a:rPr dirty="0" sz="1050" spc="60">
                <a:latin typeface="Arial"/>
                <a:cs typeface="Arial"/>
              </a:rPr>
              <a:t>déterminer</a:t>
            </a:r>
            <a:r>
              <a:rPr dirty="0" sz="1050" spc="5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son</a:t>
            </a:r>
            <a:r>
              <a:rPr dirty="0" sz="1050" spc="45">
                <a:latin typeface="Arial"/>
                <a:cs typeface="Arial"/>
              </a:rPr>
              <a:t> </a:t>
            </a:r>
            <a:r>
              <a:rPr dirty="0" sz="1050" spc="50">
                <a:latin typeface="Arial"/>
                <a:cs typeface="Arial"/>
              </a:rPr>
              <a:t>type </a:t>
            </a:r>
            <a:r>
              <a:rPr dirty="0" sz="1050" spc="-50">
                <a:latin typeface="Arial"/>
                <a:cs typeface="Arial"/>
              </a:rPr>
              <a:t>: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90"/>
              </a:spcBef>
            </a:pPr>
            <a:endParaRPr sz="1050">
              <a:latin typeface="Arial"/>
              <a:cs typeface="Arial"/>
            </a:endParaRPr>
          </a:p>
          <a:p>
            <a:pPr lvl="1" marL="351790" indent="-148590">
              <a:lnSpc>
                <a:spcPct val="100000"/>
              </a:lnSpc>
              <a:buFont typeface="Arial"/>
              <a:buAutoNum type="arabicPeriod"/>
              <a:tabLst>
                <a:tab pos="351790" algn="l"/>
              </a:tabLst>
            </a:pPr>
            <a:r>
              <a:rPr dirty="0" sz="1050" b="1">
                <a:latin typeface="Noto Sans"/>
                <a:cs typeface="Noto Sans"/>
              </a:rPr>
              <a:t>Vériﬁez</a:t>
            </a:r>
            <a:r>
              <a:rPr dirty="0" sz="1050" spc="15" b="1">
                <a:latin typeface="Noto Sans"/>
                <a:cs typeface="Noto Sans"/>
              </a:rPr>
              <a:t> </a:t>
            </a:r>
            <a:r>
              <a:rPr dirty="0" sz="1050" b="1">
                <a:latin typeface="Noto Sans"/>
                <a:cs typeface="Noto Sans"/>
              </a:rPr>
              <a:t>la</a:t>
            </a:r>
            <a:r>
              <a:rPr dirty="0" sz="1050" spc="20" b="1">
                <a:latin typeface="Noto Sans"/>
                <a:cs typeface="Noto Sans"/>
              </a:rPr>
              <a:t> </a:t>
            </a:r>
            <a:r>
              <a:rPr dirty="0" sz="1050" b="1">
                <a:latin typeface="Noto Sans"/>
                <a:cs typeface="Noto Sans"/>
              </a:rPr>
              <a:t>classe</a:t>
            </a:r>
            <a:r>
              <a:rPr dirty="0" sz="1050" spc="20" b="1">
                <a:latin typeface="Noto Sans"/>
                <a:cs typeface="Noto Sans"/>
              </a:rPr>
              <a:t> </a:t>
            </a:r>
            <a:r>
              <a:rPr dirty="0" sz="1050" spc="-10" b="1">
                <a:latin typeface="Noto Sans"/>
                <a:cs typeface="Noto Sans"/>
              </a:rPr>
              <a:t>d'adresse</a:t>
            </a:r>
            <a:r>
              <a:rPr dirty="0" sz="1050" spc="20" b="1">
                <a:latin typeface="Noto Sans"/>
                <a:cs typeface="Noto Sans"/>
              </a:rPr>
              <a:t> </a:t>
            </a:r>
            <a:r>
              <a:rPr dirty="0" sz="1050" spc="-50">
                <a:latin typeface="Arial"/>
                <a:cs typeface="Arial"/>
              </a:rPr>
              <a:t>:</a:t>
            </a:r>
            <a:endParaRPr sz="1050">
              <a:latin typeface="Arial"/>
              <a:cs typeface="Arial"/>
            </a:endParaRPr>
          </a:p>
          <a:p>
            <a:pPr marL="694690">
              <a:lnSpc>
                <a:spcPct val="100000"/>
              </a:lnSpc>
              <a:spcBef>
                <a:spcPts val="825"/>
              </a:spcBef>
            </a:pPr>
            <a:r>
              <a:rPr dirty="0" sz="1050" spc="10">
                <a:latin typeface="Arial"/>
                <a:cs typeface="Arial"/>
              </a:rPr>
              <a:t>Par</a:t>
            </a:r>
            <a:r>
              <a:rPr dirty="0" sz="1050" spc="25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exemple,</a:t>
            </a:r>
            <a:r>
              <a:rPr dirty="0" sz="1050" spc="30">
                <a:latin typeface="Arial"/>
                <a:cs typeface="Arial"/>
              </a:rPr>
              <a:t> </a:t>
            </a:r>
            <a:r>
              <a:rPr dirty="0" sz="850" spc="10" b="1">
                <a:latin typeface="Courier New"/>
                <a:cs typeface="Courier New"/>
              </a:rPr>
              <a:t>`192.168.0.1`</a:t>
            </a:r>
            <a:r>
              <a:rPr dirty="0" sz="850" spc="-195" b="1">
                <a:latin typeface="Courier New"/>
                <a:cs typeface="Courier New"/>
              </a:rPr>
              <a:t> </a:t>
            </a:r>
            <a:r>
              <a:rPr dirty="0" sz="1050" spc="45">
                <a:latin typeface="Arial"/>
                <a:cs typeface="Arial"/>
              </a:rPr>
              <a:t>commence</a:t>
            </a:r>
            <a:r>
              <a:rPr dirty="0" sz="1050" spc="30">
                <a:latin typeface="Arial"/>
                <a:cs typeface="Arial"/>
              </a:rPr>
              <a:t> </a:t>
            </a:r>
            <a:r>
              <a:rPr dirty="0" sz="1050" spc="55">
                <a:latin typeface="Arial"/>
                <a:cs typeface="Arial"/>
              </a:rPr>
              <a:t>par</a:t>
            </a:r>
            <a:r>
              <a:rPr dirty="0" sz="1050" spc="30">
                <a:latin typeface="Arial"/>
                <a:cs typeface="Arial"/>
              </a:rPr>
              <a:t> </a:t>
            </a:r>
            <a:r>
              <a:rPr dirty="0" sz="850" spc="10" b="1">
                <a:latin typeface="Courier New"/>
                <a:cs typeface="Courier New"/>
              </a:rPr>
              <a:t>`192`</a:t>
            </a:r>
            <a:r>
              <a:rPr dirty="0" sz="1050" spc="10">
                <a:latin typeface="Arial"/>
                <a:cs typeface="Arial"/>
              </a:rPr>
              <a:t>,</a:t>
            </a:r>
            <a:r>
              <a:rPr dirty="0" sz="1050" spc="25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donc</a:t>
            </a:r>
            <a:r>
              <a:rPr dirty="0" sz="1050" spc="30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elle</a:t>
            </a:r>
            <a:r>
              <a:rPr dirty="0" sz="1050" spc="25">
                <a:latin typeface="Arial"/>
                <a:cs typeface="Arial"/>
              </a:rPr>
              <a:t> </a:t>
            </a:r>
            <a:r>
              <a:rPr dirty="0" sz="1050" spc="55">
                <a:latin typeface="Arial"/>
                <a:cs typeface="Arial"/>
              </a:rPr>
              <a:t>appartient</a:t>
            </a:r>
            <a:r>
              <a:rPr dirty="0" sz="1050" spc="30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à</a:t>
            </a:r>
            <a:r>
              <a:rPr dirty="0" sz="1050" spc="30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la</a:t>
            </a:r>
            <a:r>
              <a:rPr dirty="0" sz="1050" spc="25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classe</a:t>
            </a:r>
            <a:r>
              <a:rPr dirty="0" sz="1050" spc="30">
                <a:latin typeface="Arial"/>
                <a:cs typeface="Arial"/>
              </a:rPr>
              <a:t> </a:t>
            </a:r>
            <a:r>
              <a:rPr dirty="0" sz="1050" spc="-25">
                <a:latin typeface="Arial"/>
                <a:cs typeface="Arial"/>
              </a:rPr>
              <a:t>C.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1050">
              <a:latin typeface="Arial"/>
              <a:cs typeface="Arial"/>
            </a:endParaRPr>
          </a:p>
          <a:p>
            <a:pPr lvl="1" marL="351790" indent="-148590">
              <a:lnSpc>
                <a:spcPct val="100000"/>
              </a:lnSpc>
              <a:buFont typeface="Arial"/>
              <a:buAutoNum type="arabicPeriod" startAt="2"/>
              <a:tabLst>
                <a:tab pos="351790" algn="l"/>
              </a:tabLst>
            </a:pPr>
            <a:r>
              <a:rPr dirty="0" sz="1050" b="1">
                <a:latin typeface="Noto Sans"/>
                <a:cs typeface="Noto Sans"/>
              </a:rPr>
              <a:t>Déterminez</a:t>
            </a:r>
            <a:r>
              <a:rPr dirty="0" sz="1050" spc="40" b="1">
                <a:latin typeface="Noto Sans"/>
                <a:cs typeface="Noto Sans"/>
              </a:rPr>
              <a:t> </a:t>
            </a:r>
            <a:r>
              <a:rPr dirty="0" sz="1050" b="1">
                <a:latin typeface="Noto Sans"/>
                <a:cs typeface="Noto Sans"/>
              </a:rPr>
              <a:t>si</a:t>
            </a:r>
            <a:r>
              <a:rPr dirty="0" sz="1050" spc="40" b="1">
                <a:latin typeface="Noto Sans"/>
                <a:cs typeface="Noto Sans"/>
              </a:rPr>
              <a:t> </a:t>
            </a:r>
            <a:r>
              <a:rPr dirty="0" sz="1050" spc="-10" b="1">
                <a:latin typeface="Noto Sans"/>
                <a:cs typeface="Noto Sans"/>
              </a:rPr>
              <a:t>l'adresse</a:t>
            </a:r>
            <a:r>
              <a:rPr dirty="0" sz="1050" spc="40" b="1">
                <a:latin typeface="Noto Sans"/>
                <a:cs typeface="Noto Sans"/>
              </a:rPr>
              <a:t> </a:t>
            </a:r>
            <a:r>
              <a:rPr dirty="0" sz="1050" b="1">
                <a:latin typeface="Noto Sans"/>
                <a:cs typeface="Noto Sans"/>
              </a:rPr>
              <a:t>est</a:t>
            </a:r>
            <a:r>
              <a:rPr dirty="0" sz="1050" spc="40" b="1">
                <a:latin typeface="Noto Sans"/>
                <a:cs typeface="Noto Sans"/>
              </a:rPr>
              <a:t> </a:t>
            </a:r>
            <a:r>
              <a:rPr dirty="0" sz="1050" b="1">
                <a:latin typeface="Noto Sans"/>
                <a:cs typeface="Noto Sans"/>
              </a:rPr>
              <a:t>publique</a:t>
            </a:r>
            <a:r>
              <a:rPr dirty="0" sz="1050" spc="40" b="1">
                <a:latin typeface="Noto Sans"/>
                <a:cs typeface="Noto Sans"/>
              </a:rPr>
              <a:t> </a:t>
            </a:r>
            <a:r>
              <a:rPr dirty="0" sz="1050" b="1">
                <a:latin typeface="Noto Sans"/>
                <a:cs typeface="Noto Sans"/>
              </a:rPr>
              <a:t>ou</a:t>
            </a:r>
            <a:r>
              <a:rPr dirty="0" sz="1050" spc="45" b="1">
                <a:latin typeface="Noto Sans"/>
                <a:cs typeface="Noto Sans"/>
              </a:rPr>
              <a:t> </a:t>
            </a:r>
            <a:r>
              <a:rPr dirty="0" sz="1050" b="1">
                <a:latin typeface="Noto Sans"/>
                <a:cs typeface="Noto Sans"/>
              </a:rPr>
              <a:t>privée</a:t>
            </a:r>
            <a:r>
              <a:rPr dirty="0" sz="1050" spc="40" b="1">
                <a:latin typeface="Noto Sans"/>
                <a:cs typeface="Noto Sans"/>
              </a:rPr>
              <a:t> </a:t>
            </a:r>
            <a:r>
              <a:rPr dirty="0" sz="1050" spc="-50">
                <a:latin typeface="Arial"/>
                <a:cs typeface="Arial"/>
              </a:rPr>
              <a:t>:</a:t>
            </a:r>
            <a:endParaRPr sz="1050">
              <a:latin typeface="Arial"/>
              <a:cs typeface="Arial"/>
            </a:endParaRPr>
          </a:p>
          <a:p>
            <a:pPr marL="694690">
              <a:lnSpc>
                <a:spcPct val="100000"/>
              </a:lnSpc>
              <a:spcBef>
                <a:spcPts val="825"/>
              </a:spcBef>
            </a:pPr>
            <a:r>
              <a:rPr dirty="0" sz="1050" b="1">
                <a:latin typeface="Noto Sans"/>
                <a:cs typeface="Noto Sans"/>
              </a:rPr>
              <a:t>Plages</a:t>
            </a:r>
            <a:r>
              <a:rPr dirty="0" sz="1050" spc="45" b="1">
                <a:latin typeface="Noto Sans"/>
                <a:cs typeface="Noto Sans"/>
              </a:rPr>
              <a:t> </a:t>
            </a:r>
            <a:r>
              <a:rPr dirty="0" sz="1050" b="1">
                <a:latin typeface="Noto Sans"/>
                <a:cs typeface="Noto Sans"/>
              </a:rPr>
              <a:t>privées</a:t>
            </a:r>
            <a:r>
              <a:rPr dirty="0" sz="1050" spc="45" b="1">
                <a:latin typeface="Noto Sans"/>
                <a:cs typeface="Noto Sans"/>
              </a:rPr>
              <a:t> </a:t>
            </a:r>
            <a:r>
              <a:rPr dirty="0" sz="1050" spc="-50">
                <a:latin typeface="Arial"/>
                <a:cs typeface="Arial"/>
              </a:rPr>
              <a:t>:</a:t>
            </a:r>
            <a:endParaRPr sz="1050">
              <a:latin typeface="Arial"/>
              <a:cs typeface="Arial"/>
            </a:endParaRPr>
          </a:p>
          <a:p>
            <a:pPr marL="1035685" marR="2171700">
              <a:lnSpc>
                <a:spcPct val="117300"/>
              </a:lnSpc>
            </a:pPr>
            <a:r>
              <a:rPr dirty="0" sz="1050">
                <a:latin typeface="Arial"/>
                <a:cs typeface="Arial"/>
              </a:rPr>
              <a:t>Classe</a:t>
            </a:r>
            <a:r>
              <a:rPr dirty="0" sz="1050" spc="-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A :</a:t>
            </a:r>
            <a:r>
              <a:rPr dirty="0" sz="1050" spc="-5">
                <a:latin typeface="Arial"/>
                <a:cs typeface="Arial"/>
              </a:rPr>
              <a:t> </a:t>
            </a:r>
            <a:r>
              <a:rPr dirty="0" sz="850" b="1">
                <a:latin typeface="Courier New"/>
                <a:cs typeface="Courier New"/>
              </a:rPr>
              <a:t>`10.0.0.0`</a:t>
            </a:r>
            <a:r>
              <a:rPr dirty="0" sz="850" spc="-220" b="1">
                <a:latin typeface="Courier New"/>
                <a:cs typeface="Courier New"/>
              </a:rPr>
              <a:t> </a:t>
            </a:r>
            <a:r>
              <a:rPr dirty="0" sz="1050">
                <a:latin typeface="Arial"/>
                <a:cs typeface="Arial"/>
              </a:rPr>
              <a:t>à</a:t>
            </a:r>
            <a:r>
              <a:rPr dirty="0" sz="1050" spc="-5">
                <a:latin typeface="Arial"/>
                <a:cs typeface="Arial"/>
              </a:rPr>
              <a:t> </a:t>
            </a:r>
            <a:r>
              <a:rPr dirty="0" sz="850" spc="-10" b="1">
                <a:latin typeface="Courier New"/>
                <a:cs typeface="Courier New"/>
              </a:rPr>
              <a:t>`10.255.255.255` </a:t>
            </a:r>
            <a:r>
              <a:rPr dirty="0" sz="1050">
                <a:latin typeface="Arial"/>
                <a:cs typeface="Arial"/>
              </a:rPr>
              <a:t>Classe B</a:t>
            </a:r>
            <a:r>
              <a:rPr dirty="0" sz="1050" spc="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: </a:t>
            </a:r>
            <a:r>
              <a:rPr dirty="0" sz="850" b="1">
                <a:latin typeface="Courier New"/>
                <a:cs typeface="Courier New"/>
              </a:rPr>
              <a:t>`172.16.0.0`</a:t>
            </a:r>
            <a:r>
              <a:rPr dirty="0" sz="850" spc="-215" b="1">
                <a:latin typeface="Courier New"/>
                <a:cs typeface="Courier New"/>
              </a:rPr>
              <a:t> </a:t>
            </a:r>
            <a:r>
              <a:rPr dirty="0" sz="1050">
                <a:latin typeface="Arial"/>
                <a:cs typeface="Arial"/>
              </a:rPr>
              <a:t>à</a:t>
            </a:r>
            <a:r>
              <a:rPr dirty="0" sz="1050" spc="5">
                <a:latin typeface="Arial"/>
                <a:cs typeface="Arial"/>
              </a:rPr>
              <a:t> </a:t>
            </a:r>
            <a:r>
              <a:rPr dirty="0" sz="850" spc="-10" b="1">
                <a:latin typeface="Courier New"/>
                <a:cs typeface="Courier New"/>
              </a:rPr>
              <a:t>`172.31.255.255` </a:t>
            </a:r>
            <a:r>
              <a:rPr dirty="0" sz="1050">
                <a:latin typeface="Arial"/>
                <a:cs typeface="Arial"/>
              </a:rPr>
              <a:t>Classe</a:t>
            </a:r>
            <a:r>
              <a:rPr dirty="0" sz="1050" spc="5">
                <a:latin typeface="Arial"/>
                <a:cs typeface="Arial"/>
              </a:rPr>
              <a:t> </a:t>
            </a:r>
            <a:r>
              <a:rPr dirty="0" sz="1050" spc="-85">
                <a:latin typeface="Arial"/>
                <a:cs typeface="Arial"/>
              </a:rPr>
              <a:t>C</a:t>
            </a:r>
            <a:r>
              <a:rPr dirty="0" sz="1050" spc="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:</a:t>
            </a:r>
            <a:r>
              <a:rPr dirty="0" sz="1050" spc="5">
                <a:latin typeface="Arial"/>
                <a:cs typeface="Arial"/>
              </a:rPr>
              <a:t> </a:t>
            </a:r>
            <a:r>
              <a:rPr dirty="0" sz="850" b="1">
                <a:latin typeface="Courier New"/>
                <a:cs typeface="Courier New"/>
              </a:rPr>
              <a:t>`192.168.0.0`</a:t>
            </a:r>
            <a:r>
              <a:rPr dirty="0" sz="850" spc="-210" b="1">
                <a:latin typeface="Courier New"/>
                <a:cs typeface="Courier New"/>
              </a:rPr>
              <a:t> </a:t>
            </a:r>
            <a:r>
              <a:rPr dirty="0" sz="1050">
                <a:latin typeface="Arial"/>
                <a:cs typeface="Arial"/>
              </a:rPr>
              <a:t>à</a:t>
            </a:r>
            <a:r>
              <a:rPr dirty="0" sz="1050" spc="5">
                <a:latin typeface="Arial"/>
                <a:cs typeface="Arial"/>
              </a:rPr>
              <a:t> </a:t>
            </a:r>
            <a:r>
              <a:rPr dirty="0" sz="850" spc="-10" b="1">
                <a:latin typeface="Courier New"/>
                <a:cs typeface="Courier New"/>
              </a:rPr>
              <a:t>`192.168.255.255`</a:t>
            </a:r>
            <a:endParaRPr sz="850">
              <a:latin typeface="Courier New"/>
              <a:cs typeface="Courier New"/>
            </a:endParaRPr>
          </a:p>
          <a:p>
            <a:pPr marL="694690">
              <a:lnSpc>
                <a:spcPct val="100000"/>
              </a:lnSpc>
              <a:spcBef>
                <a:spcPts val="215"/>
              </a:spcBef>
            </a:pPr>
            <a:r>
              <a:rPr dirty="0" sz="1050">
                <a:latin typeface="Arial"/>
                <a:cs typeface="Arial"/>
              </a:rPr>
              <a:t>Une</a:t>
            </a:r>
            <a:r>
              <a:rPr dirty="0" sz="1050" spc="7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adresse</a:t>
            </a:r>
            <a:r>
              <a:rPr dirty="0" sz="1050" spc="8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en</a:t>
            </a:r>
            <a:r>
              <a:rPr dirty="0" sz="1050" spc="80">
                <a:latin typeface="Arial"/>
                <a:cs typeface="Arial"/>
              </a:rPr>
              <a:t> </a:t>
            </a:r>
            <a:r>
              <a:rPr dirty="0" sz="1050" spc="50">
                <a:latin typeface="Arial"/>
                <a:cs typeface="Arial"/>
              </a:rPr>
              <a:t>dehors</a:t>
            </a:r>
            <a:r>
              <a:rPr dirty="0" sz="1050" spc="8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de</a:t>
            </a:r>
            <a:r>
              <a:rPr dirty="0" sz="1050" spc="8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ces</a:t>
            </a:r>
            <a:r>
              <a:rPr dirty="0" sz="1050" spc="8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plages</a:t>
            </a:r>
            <a:r>
              <a:rPr dirty="0" sz="1050" spc="8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est</a:t>
            </a:r>
            <a:r>
              <a:rPr dirty="0" sz="1050" spc="80">
                <a:latin typeface="Arial"/>
                <a:cs typeface="Arial"/>
              </a:rPr>
              <a:t> </a:t>
            </a:r>
            <a:r>
              <a:rPr dirty="0" sz="1050" spc="-10" b="1">
                <a:latin typeface="Noto Sans"/>
                <a:cs typeface="Noto Sans"/>
              </a:rPr>
              <a:t>publique</a:t>
            </a:r>
            <a:r>
              <a:rPr dirty="0" sz="1050" spc="-10"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1050">
              <a:latin typeface="Arial"/>
              <a:cs typeface="Arial"/>
            </a:endParaRPr>
          </a:p>
          <a:p>
            <a:pPr marL="189865" indent="-177165">
              <a:lnSpc>
                <a:spcPct val="100000"/>
              </a:lnSpc>
              <a:buAutoNum type="arabicPeriod" startAt="5"/>
              <a:tabLst>
                <a:tab pos="189865" algn="l"/>
              </a:tabLst>
            </a:pPr>
            <a:r>
              <a:rPr dirty="0" sz="1250" b="1">
                <a:latin typeface="Noto Sans"/>
                <a:cs typeface="Noto Sans"/>
              </a:rPr>
              <a:t>Conversion</a:t>
            </a:r>
            <a:r>
              <a:rPr dirty="0" sz="1250" spc="-30" b="1">
                <a:latin typeface="Noto Sans"/>
                <a:cs typeface="Noto Sans"/>
              </a:rPr>
              <a:t> </a:t>
            </a:r>
            <a:r>
              <a:rPr dirty="0" sz="1250" spc="-20" b="1">
                <a:latin typeface="Noto Sans"/>
                <a:cs typeface="Noto Sans"/>
              </a:rPr>
              <a:t>d'une</a:t>
            </a:r>
            <a:r>
              <a:rPr dirty="0" sz="1250" spc="-25" b="1">
                <a:latin typeface="Noto Sans"/>
                <a:cs typeface="Noto Sans"/>
              </a:rPr>
              <a:t> </a:t>
            </a:r>
            <a:r>
              <a:rPr dirty="0" sz="1250" b="1">
                <a:latin typeface="Noto Sans"/>
                <a:cs typeface="Noto Sans"/>
              </a:rPr>
              <a:t>adresse</a:t>
            </a:r>
            <a:r>
              <a:rPr dirty="0" sz="1250" spc="-30" b="1">
                <a:latin typeface="Noto Sans"/>
                <a:cs typeface="Noto Sans"/>
              </a:rPr>
              <a:t> </a:t>
            </a:r>
            <a:r>
              <a:rPr dirty="0" sz="1250" b="1">
                <a:latin typeface="Noto Sans"/>
                <a:cs typeface="Noto Sans"/>
              </a:rPr>
              <a:t>IP</a:t>
            </a:r>
            <a:r>
              <a:rPr dirty="0" sz="1250" spc="-25" b="1">
                <a:latin typeface="Noto Sans"/>
                <a:cs typeface="Noto Sans"/>
              </a:rPr>
              <a:t> </a:t>
            </a:r>
            <a:r>
              <a:rPr dirty="0" sz="1250" b="1">
                <a:latin typeface="Noto Sans"/>
                <a:cs typeface="Noto Sans"/>
              </a:rPr>
              <a:t>de</a:t>
            </a:r>
            <a:r>
              <a:rPr dirty="0" sz="1250" spc="-30" b="1">
                <a:latin typeface="Noto Sans"/>
                <a:cs typeface="Noto Sans"/>
              </a:rPr>
              <a:t> </a:t>
            </a:r>
            <a:r>
              <a:rPr dirty="0" sz="1250" b="1">
                <a:latin typeface="Noto Sans"/>
                <a:cs typeface="Noto Sans"/>
              </a:rPr>
              <a:t>décimal</a:t>
            </a:r>
            <a:r>
              <a:rPr dirty="0" sz="1250" spc="-25" b="1">
                <a:latin typeface="Noto Sans"/>
                <a:cs typeface="Noto Sans"/>
              </a:rPr>
              <a:t> </a:t>
            </a:r>
            <a:r>
              <a:rPr dirty="0" sz="1250" b="1">
                <a:latin typeface="Noto Sans"/>
                <a:cs typeface="Noto Sans"/>
              </a:rPr>
              <a:t>à</a:t>
            </a:r>
            <a:r>
              <a:rPr dirty="0" sz="1250" spc="-30" b="1">
                <a:latin typeface="Noto Sans"/>
                <a:cs typeface="Noto Sans"/>
              </a:rPr>
              <a:t> </a:t>
            </a:r>
            <a:r>
              <a:rPr dirty="0" sz="1250" spc="-10" b="1">
                <a:latin typeface="Noto Sans"/>
                <a:cs typeface="Noto Sans"/>
              </a:rPr>
              <a:t>binaire</a:t>
            </a:r>
            <a:endParaRPr sz="1250">
              <a:latin typeface="Noto Sans"/>
              <a:cs typeface="Noto Sans"/>
            </a:endParaRPr>
          </a:p>
          <a:p>
            <a:pPr marL="12700">
              <a:lnSpc>
                <a:spcPct val="100000"/>
              </a:lnSpc>
              <a:spcBef>
                <a:spcPts val="1590"/>
              </a:spcBef>
            </a:pPr>
            <a:r>
              <a:rPr dirty="0" sz="1050" spc="20">
                <a:latin typeface="Arial"/>
                <a:cs typeface="Arial"/>
              </a:rPr>
              <a:t>Exemple : Convertir</a:t>
            </a:r>
            <a:r>
              <a:rPr dirty="0" sz="1050" spc="25">
                <a:latin typeface="Arial"/>
                <a:cs typeface="Arial"/>
              </a:rPr>
              <a:t> </a:t>
            </a:r>
            <a:r>
              <a:rPr dirty="0" sz="1050" spc="20">
                <a:latin typeface="Arial"/>
                <a:cs typeface="Arial"/>
              </a:rPr>
              <a:t>l'adresse IP </a:t>
            </a:r>
            <a:r>
              <a:rPr dirty="0" sz="850" spc="10" b="1">
                <a:latin typeface="Courier New"/>
                <a:cs typeface="Courier New"/>
              </a:rPr>
              <a:t>`192.168.1.1`</a:t>
            </a:r>
            <a:r>
              <a:rPr dirty="0" sz="850" spc="-195" b="1">
                <a:latin typeface="Courier New"/>
                <a:cs typeface="Courier New"/>
              </a:rPr>
              <a:t> </a:t>
            </a:r>
            <a:r>
              <a:rPr dirty="0" sz="1050" spc="20">
                <a:latin typeface="Arial"/>
                <a:cs typeface="Arial"/>
              </a:rPr>
              <a:t>en </a:t>
            </a:r>
            <a:r>
              <a:rPr dirty="0" sz="1050" spc="45">
                <a:latin typeface="Arial"/>
                <a:cs typeface="Arial"/>
              </a:rPr>
              <a:t>binaire</a:t>
            </a:r>
            <a:r>
              <a:rPr dirty="0" sz="1050" spc="25">
                <a:latin typeface="Arial"/>
                <a:cs typeface="Arial"/>
              </a:rPr>
              <a:t> </a:t>
            </a:r>
            <a:r>
              <a:rPr dirty="0" sz="1050" spc="-50">
                <a:latin typeface="Arial"/>
                <a:cs typeface="Arial"/>
              </a:rPr>
              <a:t>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689806" y="904645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4">
                <a:moveTo>
                  <a:pt x="28975" y="51205"/>
                </a:moveTo>
                <a:lnTo>
                  <a:pt x="22190" y="51205"/>
                </a:lnTo>
                <a:lnTo>
                  <a:pt x="18926" y="50554"/>
                </a:lnTo>
                <a:lnTo>
                  <a:pt x="0" y="28997"/>
                </a:lnTo>
                <a:lnTo>
                  <a:pt x="0" y="22207"/>
                </a:lnTo>
                <a:lnTo>
                  <a:pt x="22190" y="0"/>
                </a:lnTo>
                <a:lnTo>
                  <a:pt x="28975" y="0"/>
                </a:lnTo>
                <a:lnTo>
                  <a:pt x="51165" y="25603"/>
                </a:lnTo>
                <a:lnTo>
                  <a:pt x="51165" y="28997"/>
                </a:lnTo>
                <a:lnTo>
                  <a:pt x="28975" y="512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689806" y="960972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4">
                <a:moveTo>
                  <a:pt x="28975" y="51205"/>
                </a:moveTo>
                <a:lnTo>
                  <a:pt x="22190" y="51205"/>
                </a:lnTo>
                <a:lnTo>
                  <a:pt x="18926" y="50554"/>
                </a:lnTo>
                <a:lnTo>
                  <a:pt x="0" y="28997"/>
                </a:lnTo>
                <a:lnTo>
                  <a:pt x="0" y="22204"/>
                </a:lnTo>
                <a:lnTo>
                  <a:pt x="22190" y="0"/>
                </a:lnTo>
                <a:lnTo>
                  <a:pt x="28975" y="0"/>
                </a:lnTo>
                <a:lnTo>
                  <a:pt x="51165" y="25603"/>
                </a:lnTo>
                <a:lnTo>
                  <a:pt x="51165" y="28997"/>
                </a:lnTo>
                <a:lnTo>
                  <a:pt x="28975" y="512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489500" y="8146168"/>
            <a:ext cx="6570980" cy="176022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050">
                <a:latin typeface="Arial"/>
                <a:cs typeface="Arial"/>
              </a:rPr>
              <a:t>Donc,</a:t>
            </a:r>
            <a:r>
              <a:rPr dirty="0" sz="1050" spc="7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l'adresse</a:t>
            </a:r>
            <a:r>
              <a:rPr dirty="0" sz="1050" spc="7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IP</a:t>
            </a:r>
            <a:r>
              <a:rPr dirty="0" sz="1050" spc="70">
                <a:latin typeface="Arial"/>
                <a:cs typeface="Arial"/>
              </a:rPr>
              <a:t> </a:t>
            </a:r>
            <a:r>
              <a:rPr dirty="0" sz="850" b="1">
                <a:latin typeface="Courier New"/>
                <a:cs typeface="Courier New"/>
              </a:rPr>
              <a:t>`192.168.1.1`</a:t>
            </a:r>
            <a:r>
              <a:rPr dirty="0" sz="850" spc="-145" b="1">
                <a:latin typeface="Courier New"/>
                <a:cs typeface="Courier New"/>
              </a:rPr>
              <a:t> </a:t>
            </a:r>
            <a:r>
              <a:rPr dirty="0" sz="1050">
                <a:latin typeface="Arial"/>
                <a:cs typeface="Arial"/>
              </a:rPr>
              <a:t>en</a:t>
            </a:r>
            <a:r>
              <a:rPr dirty="0" sz="1050" spc="70">
                <a:latin typeface="Arial"/>
                <a:cs typeface="Arial"/>
              </a:rPr>
              <a:t> </a:t>
            </a:r>
            <a:r>
              <a:rPr dirty="0" sz="1050" spc="45">
                <a:latin typeface="Arial"/>
                <a:cs typeface="Arial"/>
              </a:rPr>
              <a:t>binaire</a:t>
            </a:r>
            <a:r>
              <a:rPr dirty="0" sz="1050" spc="7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est</a:t>
            </a:r>
            <a:r>
              <a:rPr dirty="0" sz="1050" spc="7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:</a:t>
            </a:r>
            <a:r>
              <a:rPr dirty="0" sz="1050" spc="70">
                <a:latin typeface="Arial"/>
                <a:cs typeface="Arial"/>
              </a:rPr>
              <a:t> </a:t>
            </a:r>
            <a:r>
              <a:rPr dirty="0" sz="850" spc="-10" b="1">
                <a:latin typeface="Courier New"/>
                <a:cs typeface="Courier New"/>
              </a:rPr>
              <a:t>`11000000.10101000.00000001.00000001`</a:t>
            </a:r>
            <a:r>
              <a:rPr dirty="0" sz="1050" spc="-10"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80"/>
              </a:spcBef>
            </a:pPr>
            <a:endParaRPr sz="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250" b="1">
                <a:latin typeface="Noto Sans"/>
                <a:cs typeface="Noto Sans"/>
              </a:rPr>
              <a:t>6.</a:t>
            </a:r>
            <a:r>
              <a:rPr dirty="0" sz="1250" spc="-30" b="1">
                <a:latin typeface="Noto Sans"/>
                <a:cs typeface="Noto Sans"/>
              </a:rPr>
              <a:t> </a:t>
            </a:r>
            <a:r>
              <a:rPr dirty="0" sz="1250" b="1">
                <a:latin typeface="Noto Sans"/>
                <a:cs typeface="Noto Sans"/>
              </a:rPr>
              <a:t>Domaines</a:t>
            </a:r>
            <a:r>
              <a:rPr dirty="0" sz="1250" spc="-25" b="1">
                <a:latin typeface="Noto Sans"/>
                <a:cs typeface="Noto Sans"/>
              </a:rPr>
              <a:t> </a:t>
            </a:r>
            <a:r>
              <a:rPr dirty="0" sz="1250" b="1">
                <a:latin typeface="Noto Sans"/>
                <a:cs typeface="Noto Sans"/>
              </a:rPr>
              <a:t>de</a:t>
            </a:r>
            <a:r>
              <a:rPr dirty="0" sz="1250" spc="-25" b="1">
                <a:latin typeface="Noto Sans"/>
                <a:cs typeface="Noto Sans"/>
              </a:rPr>
              <a:t> </a:t>
            </a:r>
            <a:r>
              <a:rPr dirty="0" sz="1250" b="1">
                <a:latin typeface="Noto Sans"/>
                <a:cs typeface="Noto Sans"/>
              </a:rPr>
              <a:t>collision</a:t>
            </a:r>
            <a:r>
              <a:rPr dirty="0" sz="1250" spc="-25" b="1">
                <a:latin typeface="Noto Sans"/>
                <a:cs typeface="Noto Sans"/>
              </a:rPr>
              <a:t> </a:t>
            </a:r>
            <a:r>
              <a:rPr dirty="0" sz="1250" b="1">
                <a:latin typeface="Noto Sans"/>
                <a:cs typeface="Noto Sans"/>
              </a:rPr>
              <a:t>entre</a:t>
            </a:r>
            <a:r>
              <a:rPr dirty="0" sz="1250" spc="-25" b="1">
                <a:latin typeface="Noto Sans"/>
                <a:cs typeface="Noto Sans"/>
              </a:rPr>
              <a:t> </a:t>
            </a:r>
            <a:r>
              <a:rPr dirty="0" sz="1250" b="1">
                <a:latin typeface="Noto Sans"/>
                <a:cs typeface="Noto Sans"/>
              </a:rPr>
              <a:t>deux</a:t>
            </a:r>
            <a:r>
              <a:rPr dirty="0" sz="1250" spc="-25" b="1">
                <a:latin typeface="Noto Sans"/>
                <a:cs typeface="Noto Sans"/>
              </a:rPr>
              <a:t> </a:t>
            </a:r>
            <a:r>
              <a:rPr dirty="0" sz="1250" spc="-10" b="1">
                <a:latin typeface="Noto Sans"/>
                <a:cs typeface="Noto Sans"/>
              </a:rPr>
              <a:t>switches</a:t>
            </a:r>
            <a:endParaRPr sz="1250">
              <a:latin typeface="Noto Sans"/>
              <a:cs typeface="Noto Sans"/>
            </a:endParaRPr>
          </a:p>
          <a:p>
            <a:pPr marL="353695" marR="5080">
              <a:lnSpc>
                <a:spcPct val="117300"/>
              </a:lnSpc>
              <a:spcBef>
                <a:spcPts val="1235"/>
              </a:spcBef>
            </a:pPr>
            <a:r>
              <a:rPr dirty="0" sz="1050" spc="10" b="1">
                <a:latin typeface="Noto Sans"/>
                <a:cs typeface="Noto Sans"/>
              </a:rPr>
              <a:t>Déﬁnition</a:t>
            </a:r>
            <a:r>
              <a:rPr dirty="0" sz="1050" spc="40" b="1">
                <a:latin typeface="Noto Sans"/>
                <a:cs typeface="Noto Sans"/>
              </a:rPr>
              <a:t> </a:t>
            </a:r>
            <a:r>
              <a:rPr dirty="0" sz="1050" spc="10">
                <a:latin typeface="Arial"/>
                <a:cs typeface="Arial"/>
              </a:rPr>
              <a:t>:</a:t>
            </a:r>
            <a:r>
              <a:rPr dirty="0" sz="1050" spc="25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Un</a:t>
            </a:r>
            <a:r>
              <a:rPr dirty="0" sz="1050" spc="25">
                <a:latin typeface="Arial"/>
                <a:cs typeface="Arial"/>
              </a:rPr>
              <a:t> </a:t>
            </a:r>
            <a:r>
              <a:rPr dirty="0" sz="1050" spc="10" b="1">
                <a:latin typeface="Noto Sans"/>
                <a:cs typeface="Noto Sans"/>
              </a:rPr>
              <a:t>domaine</a:t>
            </a:r>
            <a:r>
              <a:rPr dirty="0" sz="1050" spc="45" b="1">
                <a:latin typeface="Noto Sans"/>
                <a:cs typeface="Noto Sans"/>
              </a:rPr>
              <a:t> </a:t>
            </a:r>
            <a:r>
              <a:rPr dirty="0" sz="1050" spc="10" b="1">
                <a:latin typeface="Noto Sans"/>
                <a:cs typeface="Noto Sans"/>
              </a:rPr>
              <a:t>de</a:t>
            </a:r>
            <a:r>
              <a:rPr dirty="0" sz="1050" spc="40" b="1">
                <a:latin typeface="Noto Sans"/>
                <a:cs typeface="Noto Sans"/>
              </a:rPr>
              <a:t> </a:t>
            </a:r>
            <a:r>
              <a:rPr dirty="0" sz="1050" spc="10" b="1">
                <a:latin typeface="Noto Sans"/>
                <a:cs typeface="Noto Sans"/>
              </a:rPr>
              <a:t>collision</a:t>
            </a:r>
            <a:r>
              <a:rPr dirty="0" sz="1050" spc="45" b="1">
                <a:latin typeface="Noto Sans"/>
                <a:cs typeface="Noto Sans"/>
              </a:rPr>
              <a:t> </a:t>
            </a:r>
            <a:r>
              <a:rPr dirty="0" sz="1050" spc="10">
                <a:latin typeface="Arial"/>
                <a:cs typeface="Arial"/>
              </a:rPr>
              <a:t>est</a:t>
            </a:r>
            <a:r>
              <a:rPr dirty="0" sz="1050" spc="25">
                <a:latin typeface="Arial"/>
                <a:cs typeface="Arial"/>
              </a:rPr>
              <a:t> </a:t>
            </a:r>
            <a:r>
              <a:rPr dirty="0" sz="1050" spc="75">
                <a:latin typeface="Arial"/>
                <a:cs typeface="Arial"/>
              </a:rPr>
              <a:t>un</a:t>
            </a:r>
            <a:r>
              <a:rPr dirty="0" sz="1050" spc="25">
                <a:latin typeface="Arial"/>
                <a:cs typeface="Arial"/>
              </a:rPr>
              <a:t> </a:t>
            </a:r>
            <a:r>
              <a:rPr dirty="0" sz="1050" spc="55">
                <a:latin typeface="Arial"/>
                <a:cs typeface="Arial"/>
              </a:rPr>
              <a:t>segment</a:t>
            </a:r>
            <a:r>
              <a:rPr dirty="0" sz="1050" spc="20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de</a:t>
            </a:r>
            <a:r>
              <a:rPr dirty="0" sz="1050" spc="25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réseau</a:t>
            </a:r>
            <a:r>
              <a:rPr dirty="0" sz="1050" spc="25">
                <a:latin typeface="Arial"/>
                <a:cs typeface="Arial"/>
              </a:rPr>
              <a:t> </a:t>
            </a:r>
            <a:r>
              <a:rPr dirty="0" sz="1050" spc="65">
                <a:latin typeface="Arial"/>
                <a:cs typeface="Arial"/>
              </a:rPr>
              <a:t>où</a:t>
            </a:r>
            <a:r>
              <a:rPr dirty="0" sz="1050" spc="20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les</a:t>
            </a:r>
            <a:r>
              <a:rPr dirty="0" sz="1050" spc="25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données</a:t>
            </a:r>
            <a:r>
              <a:rPr dirty="0" sz="1050" spc="25">
                <a:latin typeface="Arial"/>
                <a:cs typeface="Arial"/>
              </a:rPr>
              <a:t> </a:t>
            </a:r>
            <a:r>
              <a:rPr dirty="0" sz="1050" spc="50">
                <a:latin typeface="Arial"/>
                <a:cs typeface="Arial"/>
              </a:rPr>
              <a:t>peuvent</a:t>
            </a:r>
            <a:r>
              <a:rPr dirty="0" sz="1050" spc="20">
                <a:latin typeface="Arial"/>
                <a:cs typeface="Arial"/>
              </a:rPr>
              <a:t> </a:t>
            </a:r>
            <a:r>
              <a:rPr dirty="0" sz="1050" spc="50">
                <a:latin typeface="Arial"/>
                <a:cs typeface="Arial"/>
              </a:rPr>
              <a:t>entrer </a:t>
            </a:r>
            <a:r>
              <a:rPr dirty="0" sz="1050" spc="10">
                <a:latin typeface="Arial"/>
                <a:cs typeface="Arial"/>
              </a:rPr>
              <a:t>en</a:t>
            </a:r>
            <a:r>
              <a:rPr dirty="0" sz="1050" spc="55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collision,</a:t>
            </a:r>
            <a:r>
              <a:rPr dirty="0" sz="1050" spc="60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c'est-</a:t>
            </a:r>
            <a:r>
              <a:rPr dirty="0" sz="1050">
                <a:latin typeface="Arial"/>
                <a:cs typeface="Arial"/>
              </a:rPr>
              <a:t>à-</a:t>
            </a:r>
            <a:r>
              <a:rPr dirty="0" sz="1050" spc="10">
                <a:latin typeface="Arial"/>
                <a:cs typeface="Arial"/>
              </a:rPr>
              <a:t>dire</a:t>
            </a:r>
            <a:r>
              <a:rPr dirty="0" sz="1050" spc="60">
                <a:latin typeface="Arial"/>
                <a:cs typeface="Arial"/>
              </a:rPr>
              <a:t> </a:t>
            </a:r>
            <a:r>
              <a:rPr dirty="0" sz="1050" spc="50">
                <a:latin typeface="Arial"/>
                <a:cs typeface="Arial"/>
              </a:rPr>
              <a:t>que</a:t>
            </a:r>
            <a:r>
              <a:rPr dirty="0" sz="1050" spc="60">
                <a:latin typeface="Arial"/>
                <a:cs typeface="Arial"/>
              </a:rPr>
              <a:t> </a:t>
            </a:r>
            <a:r>
              <a:rPr dirty="0" sz="1050" spc="50">
                <a:latin typeface="Arial"/>
                <a:cs typeface="Arial"/>
              </a:rPr>
              <a:t>deux</a:t>
            </a:r>
            <a:r>
              <a:rPr dirty="0" sz="1050" spc="55">
                <a:latin typeface="Arial"/>
                <a:cs typeface="Arial"/>
              </a:rPr>
              <a:t> </a:t>
            </a:r>
            <a:r>
              <a:rPr dirty="0" sz="1050" spc="50">
                <a:latin typeface="Arial"/>
                <a:cs typeface="Arial"/>
              </a:rPr>
              <a:t>périphériques</a:t>
            </a:r>
            <a:r>
              <a:rPr dirty="0" sz="1050" spc="60">
                <a:latin typeface="Arial"/>
                <a:cs typeface="Arial"/>
              </a:rPr>
              <a:t> </a:t>
            </a:r>
            <a:r>
              <a:rPr dirty="0" sz="1050" spc="50">
                <a:latin typeface="Arial"/>
                <a:cs typeface="Arial"/>
              </a:rPr>
              <a:t>peuvent</a:t>
            </a:r>
            <a:r>
              <a:rPr dirty="0" sz="1050" spc="60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envoyer</a:t>
            </a:r>
            <a:r>
              <a:rPr dirty="0" sz="1050" spc="60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des</a:t>
            </a:r>
            <a:r>
              <a:rPr dirty="0" sz="1050" spc="60">
                <a:latin typeface="Arial"/>
                <a:cs typeface="Arial"/>
              </a:rPr>
              <a:t> </a:t>
            </a:r>
            <a:r>
              <a:rPr dirty="0" sz="1050" spc="45">
                <a:latin typeface="Arial"/>
                <a:cs typeface="Arial"/>
              </a:rPr>
              <a:t>paquets</a:t>
            </a:r>
            <a:r>
              <a:rPr dirty="0" sz="1050" spc="55">
                <a:latin typeface="Arial"/>
                <a:cs typeface="Arial"/>
              </a:rPr>
              <a:t> simultanément,</a:t>
            </a:r>
            <a:r>
              <a:rPr dirty="0" sz="1050" spc="60">
                <a:latin typeface="Arial"/>
                <a:cs typeface="Arial"/>
              </a:rPr>
              <a:t> </a:t>
            </a:r>
            <a:r>
              <a:rPr dirty="0" sz="1050" spc="-25">
                <a:latin typeface="Arial"/>
                <a:cs typeface="Arial"/>
              </a:rPr>
              <a:t>ce </a:t>
            </a:r>
            <a:r>
              <a:rPr dirty="0" sz="1050" spc="60">
                <a:latin typeface="Arial"/>
                <a:cs typeface="Arial"/>
              </a:rPr>
              <a:t>qui</a:t>
            </a:r>
            <a:r>
              <a:rPr dirty="0" sz="1050" spc="15">
                <a:latin typeface="Arial"/>
                <a:cs typeface="Arial"/>
              </a:rPr>
              <a:t> </a:t>
            </a:r>
            <a:r>
              <a:rPr dirty="0" sz="1050" spc="50">
                <a:latin typeface="Arial"/>
                <a:cs typeface="Arial"/>
              </a:rPr>
              <a:t>engendre</a:t>
            </a:r>
            <a:r>
              <a:rPr dirty="0" sz="1050" spc="1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des</a:t>
            </a:r>
            <a:r>
              <a:rPr dirty="0" sz="1050" spc="20">
                <a:latin typeface="Arial"/>
                <a:cs typeface="Arial"/>
              </a:rPr>
              <a:t> </a:t>
            </a:r>
            <a:r>
              <a:rPr dirty="0" sz="1050" spc="-10">
                <a:latin typeface="Arial"/>
                <a:cs typeface="Arial"/>
              </a:rPr>
              <a:t>collisions.</a:t>
            </a:r>
            <a:endParaRPr sz="1050">
              <a:latin typeface="Arial"/>
              <a:cs typeface="Arial"/>
            </a:endParaRPr>
          </a:p>
          <a:p>
            <a:pPr marL="353695" marR="267335">
              <a:lnSpc>
                <a:spcPct val="117300"/>
              </a:lnSpc>
              <a:spcBef>
                <a:spcPts val="5"/>
              </a:spcBef>
            </a:pPr>
            <a:r>
              <a:rPr dirty="0" sz="1050" spc="10" b="1">
                <a:latin typeface="Noto Sans"/>
                <a:cs typeface="Noto Sans"/>
              </a:rPr>
              <a:t>Fonctionnement</a:t>
            </a:r>
            <a:r>
              <a:rPr dirty="0" sz="1050" spc="45" b="1">
                <a:latin typeface="Noto Sans"/>
                <a:cs typeface="Noto Sans"/>
              </a:rPr>
              <a:t> </a:t>
            </a:r>
            <a:r>
              <a:rPr dirty="0" sz="1050" spc="20" b="1">
                <a:latin typeface="Noto Sans"/>
                <a:cs typeface="Noto Sans"/>
              </a:rPr>
              <a:t>des</a:t>
            </a:r>
            <a:r>
              <a:rPr dirty="0" sz="1050" spc="45" b="1">
                <a:latin typeface="Noto Sans"/>
                <a:cs typeface="Noto Sans"/>
              </a:rPr>
              <a:t> </a:t>
            </a:r>
            <a:r>
              <a:rPr dirty="0" sz="1050" spc="10" b="1">
                <a:latin typeface="Noto Sans"/>
                <a:cs typeface="Noto Sans"/>
              </a:rPr>
              <a:t>switches</a:t>
            </a:r>
            <a:r>
              <a:rPr dirty="0" sz="1050" spc="45" b="1">
                <a:latin typeface="Noto Sans"/>
                <a:cs typeface="Noto Sans"/>
              </a:rPr>
              <a:t> </a:t>
            </a:r>
            <a:r>
              <a:rPr dirty="0" sz="1050" spc="20">
                <a:latin typeface="Arial"/>
                <a:cs typeface="Arial"/>
              </a:rPr>
              <a:t>:</a:t>
            </a:r>
            <a:r>
              <a:rPr dirty="0" sz="1050" spc="25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Les</a:t>
            </a:r>
            <a:r>
              <a:rPr dirty="0" sz="1050" spc="25">
                <a:latin typeface="Arial"/>
                <a:cs typeface="Arial"/>
              </a:rPr>
              <a:t> </a:t>
            </a:r>
            <a:r>
              <a:rPr dirty="0" sz="1050" spc="20">
                <a:latin typeface="Arial"/>
                <a:cs typeface="Arial"/>
              </a:rPr>
              <a:t>switches</a:t>
            </a:r>
            <a:r>
              <a:rPr dirty="0" sz="1050" spc="25">
                <a:latin typeface="Arial"/>
                <a:cs typeface="Arial"/>
              </a:rPr>
              <a:t> </a:t>
            </a:r>
            <a:r>
              <a:rPr dirty="0" sz="1050" spc="55">
                <a:latin typeface="Arial"/>
                <a:cs typeface="Arial"/>
              </a:rPr>
              <a:t>segmentent</a:t>
            </a:r>
            <a:r>
              <a:rPr dirty="0" sz="1050" spc="25">
                <a:latin typeface="Arial"/>
                <a:cs typeface="Arial"/>
              </a:rPr>
              <a:t> </a:t>
            </a:r>
            <a:r>
              <a:rPr dirty="0" sz="1050" spc="20">
                <a:latin typeface="Arial"/>
                <a:cs typeface="Arial"/>
              </a:rPr>
              <a:t>les</a:t>
            </a:r>
            <a:r>
              <a:rPr dirty="0" sz="1050" spc="25">
                <a:latin typeface="Arial"/>
                <a:cs typeface="Arial"/>
              </a:rPr>
              <a:t> </a:t>
            </a:r>
            <a:r>
              <a:rPr dirty="0" sz="1050" spc="20">
                <a:latin typeface="Arial"/>
                <a:cs typeface="Arial"/>
              </a:rPr>
              <a:t>domaines</a:t>
            </a:r>
            <a:r>
              <a:rPr dirty="0" sz="1050" spc="25">
                <a:latin typeface="Arial"/>
                <a:cs typeface="Arial"/>
              </a:rPr>
              <a:t> </a:t>
            </a:r>
            <a:r>
              <a:rPr dirty="0" sz="1050" spc="20">
                <a:latin typeface="Arial"/>
                <a:cs typeface="Arial"/>
              </a:rPr>
              <a:t>de</a:t>
            </a:r>
            <a:r>
              <a:rPr dirty="0" sz="1050" spc="25">
                <a:latin typeface="Arial"/>
                <a:cs typeface="Arial"/>
              </a:rPr>
              <a:t> </a:t>
            </a:r>
            <a:r>
              <a:rPr dirty="0" sz="1050" spc="20">
                <a:latin typeface="Arial"/>
                <a:cs typeface="Arial"/>
              </a:rPr>
              <a:t>collision. </a:t>
            </a:r>
            <a:r>
              <a:rPr dirty="0" sz="1050" spc="-10">
                <a:latin typeface="Arial"/>
                <a:cs typeface="Arial"/>
              </a:rPr>
              <a:t>Chaque </a:t>
            </a:r>
            <a:r>
              <a:rPr dirty="0" sz="1050" spc="75">
                <a:latin typeface="Arial"/>
                <a:cs typeface="Arial"/>
              </a:rPr>
              <a:t>port</a:t>
            </a:r>
            <a:r>
              <a:rPr dirty="0" sz="1050" spc="50">
                <a:latin typeface="Arial"/>
                <a:cs typeface="Arial"/>
              </a:rPr>
              <a:t> sur</a:t>
            </a:r>
            <a:r>
              <a:rPr dirty="0" sz="1050" spc="55">
                <a:latin typeface="Arial"/>
                <a:cs typeface="Arial"/>
              </a:rPr>
              <a:t> </a:t>
            </a:r>
            <a:r>
              <a:rPr dirty="0" sz="1050" spc="75">
                <a:latin typeface="Arial"/>
                <a:cs typeface="Arial"/>
              </a:rPr>
              <a:t>un</a:t>
            </a:r>
            <a:r>
              <a:rPr dirty="0" sz="1050" spc="55">
                <a:latin typeface="Arial"/>
                <a:cs typeface="Arial"/>
              </a:rPr>
              <a:t> </a:t>
            </a:r>
            <a:r>
              <a:rPr dirty="0" sz="1050" spc="20">
                <a:latin typeface="Arial"/>
                <a:cs typeface="Arial"/>
              </a:rPr>
              <a:t>switch</a:t>
            </a:r>
            <a:r>
              <a:rPr dirty="0" sz="1050" spc="50">
                <a:latin typeface="Arial"/>
                <a:cs typeface="Arial"/>
              </a:rPr>
              <a:t> </a:t>
            </a:r>
            <a:r>
              <a:rPr dirty="0" sz="1050" spc="20">
                <a:latin typeface="Arial"/>
                <a:cs typeface="Arial"/>
              </a:rPr>
              <a:t>représente</a:t>
            </a:r>
            <a:r>
              <a:rPr dirty="0" sz="1050" spc="55">
                <a:latin typeface="Arial"/>
                <a:cs typeface="Arial"/>
              </a:rPr>
              <a:t> </a:t>
            </a:r>
            <a:r>
              <a:rPr dirty="0" sz="1050" spc="75">
                <a:latin typeface="Arial"/>
                <a:cs typeface="Arial"/>
              </a:rPr>
              <a:t>un</a:t>
            </a:r>
            <a:r>
              <a:rPr dirty="0" sz="1050" spc="55">
                <a:latin typeface="Arial"/>
                <a:cs typeface="Arial"/>
              </a:rPr>
              <a:t> domaine </a:t>
            </a:r>
            <a:r>
              <a:rPr dirty="0" sz="1050" spc="20">
                <a:latin typeface="Arial"/>
                <a:cs typeface="Arial"/>
              </a:rPr>
              <a:t>de</a:t>
            </a:r>
            <a:r>
              <a:rPr dirty="0" sz="1050" spc="50">
                <a:latin typeface="Arial"/>
                <a:cs typeface="Arial"/>
              </a:rPr>
              <a:t> </a:t>
            </a:r>
            <a:r>
              <a:rPr dirty="0" sz="1050" spc="20">
                <a:latin typeface="Arial"/>
                <a:cs typeface="Arial"/>
              </a:rPr>
              <a:t>collision</a:t>
            </a:r>
            <a:r>
              <a:rPr dirty="0" sz="1050" spc="55">
                <a:latin typeface="Arial"/>
                <a:cs typeface="Arial"/>
              </a:rPr>
              <a:t> </a:t>
            </a:r>
            <a:r>
              <a:rPr dirty="0" sz="1050" spc="40">
                <a:latin typeface="Arial"/>
                <a:cs typeface="Arial"/>
              </a:rPr>
              <a:t>unique.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6532705" y="434011"/>
            <a:ext cx="587375" cy="161925"/>
            <a:chOff x="6532705" y="434011"/>
            <a:chExt cx="587375" cy="161925"/>
          </a:xfrm>
        </p:grpSpPr>
        <p:pic>
          <p:nvPicPr>
            <p:cNvPr id="23" name="object 23" descr="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17142" y="466904"/>
              <a:ext cx="402496" cy="110328"/>
            </a:xfrm>
            <a:prstGeom prst="rect">
              <a:avLst/>
            </a:prstGeom>
          </p:spPr>
        </p:pic>
        <p:pic>
          <p:nvPicPr>
            <p:cNvPr id="24" name="object 24" descr="">
              <a:hlinkClick r:id="rId2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32705" y="434011"/>
              <a:ext cx="159161" cy="161826"/>
            </a:xfrm>
            <a:prstGeom prst="rect">
              <a:avLst/>
            </a:prstGeom>
          </p:spPr>
        </p:pic>
      </p:grpSp>
      <p:sp>
        <p:nvSpPr>
          <p:cNvPr id="25" name="object 25" descr=""/>
          <p:cNvSpPr txBox="1"/>
          <p:nvPr/>
        </p:nvSpPr>
        <p:spPr>
          <a:xfrm>
            <a:off x="421280" y="10274039"/>
            <a:ext cx="4522470" cy="196215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950" spc="45">
                <a:latin typeface="Arial"/>
                <a:cs typeface="Arial"/>
              </a:rPr>
              <a:t>Printed</a:t>
            </a:r>
            <a:r>
              <a:rPr dirty="0" sz="950" spc="10">
                <a:latin typeface="Arial"/>
                <a:cs typeface="Arial"/>
              </a:rPr>
              <a:t> </a:t>
            </a:r>
            <a:r>
              <a:rPr dirty="0" sz="950" spc="50">
                <a:latin typeface="Arial"/>
                <a:cs typeface="Arial"/>
              </a:rPr>
              <a:t>using</a:t>
            </a:r>
            <a:r>
              <a:rPr dirty="0" sz="950" spc="10">
                <a:latin typeface="Arial"/>
                <a:cs typeface="Arial"/>
              </a:rPr>
              <a:t> </a:t>
            </a:r>
            <a:r>
              <a:rPr dirty="0" u="sng" sz="950">
                <a:solidFill>
                  <a:srgbClr val="3366D5"/>
                </a:solidFill>
                <a:uFill>
                  <a:solidFill>
                    <a:srgbClr val="3366D5"/>
                  </a:solidFill>
                </a:uFill>
                <a:latin typeface="Arial"/>
                <a:cs typeface="Arial"/>
                <a:hlinkClick r:id="rId5"/>
              </a:rPr>
              <a:t>Save</a:t>
            </a:r>
            <a:r>
              <a:rPr dirty="0" u="sng" sz="950" spc="15">
                <a:solidFill>
                  <a:srgbClr val="3366D5"/>
                </a:solidFill>
                <a:uFill>
                  <a:solidFill>
                    <a:srgbClr val="3366D5"/>
                  </a:solidFill>
                </a:uFill>
                <a:latin typeface="Arial"/>
                <a:cs typeface="Arial"/>
                <a:hlinkClick r:id="rId5"/>
              </a:rPr>
              <a:t> </a:t>
            </a:r>
            <a:r>
              <a:rPr dirty="0" u="sng" sz="950">
                <a:solidFill>
                  <a:srgbClr val="3366D5"/>
                </a:solidFill>
                <a:uFill>
                  <a:solidFill>
                    <a:srgbClr val="3366D5"/>
                  </a:solidFill>
                </a:uFill>
                <a:latin typeface="Arial"/>
                <a:cs typeface="Arial"/>
                <a:hlinkClick r:id="rId5"/>
              </a:rPr>
              <a:t>ChatGPT</a:t>
            </a:r>
            <a:r>
              <a:rPr dirty="0" u="sng" sz="950" spc="10">
                <a:solidFill>
                  <a:srgbClr val="3366D5"/>
                </a:solidFill>
                <a:uFill>
                  <a:solidFill>
                    <a:srgbClr val="3366D5"/>
                  </a:solidFill>
                </a:uFill>
                <a:latin typeface="Arial"/>
                <a:cs typeface="Arial"/>
                <a:hlinkClick r:id="rId5"/>
              </a:rPr>
              <a:t> </a:t>
            </a:r>
            <a:r>
              <a:rPr dirty="0" u="sng" sz="950">
                <a:solidFill>
                  <a:srgbClr val="3366D5"/>
                </a:solidFill>
                <a:uFill>
                  <a:solidFill>
                    <a:srgbClr val="3366D5"/>
                  </a:solidFill>
                </a:uFill>
                <a:latin typeface="Arial"/>
                <a:cs typeface="Arial"/>
                <a:hlinkClick r:id="rId5"/>
              </a:rPr>
              <a:t>as</a:t>
            </a:r>
            <a:r>
              <a:rPr dirty="0" u="sng" sz="950" spc="15">
                <a:solidFill>
                  <a:srgbClr val="3366D5"/>
                </a:solidFill>
                <a:uFill>
                  <a:solidFill>
                    <a:srgbClr val="3366D5"/>
                  </a:solidFill>
                </a:uFill>
                <a:latin typeface="Arial"/>
                <a:cs typeface="Arial"/>
                <a:hlinkClick r:id="rId5"/>
              </a:rPr>
              <a:t> </a:t>
            </a:r>
            <a:r>
              <a:rPr dirty="0" u="sng" sz="950" spc="-35">
                <a:solidFill>
                  <a:srgbClr val="3366D5"/>
                </a:solidFill>
                <a:uFill>
                  <a:solidFill>
                    <a:srgbClr val="3366D5"/>
                  </a:solidFill>
                </a:uFill>
                <a:latin typeface="Arial"/>
                <a:cs typeface="Arial"/>
                <a:hlinkClick r:id="rId5"/>
              </a:rPr>
              <a:t>PDF</a:t>
            </a:r>
            <a:r>
              <a:rPr dirty="0" u="none" sz="950" spc="-35">
                <a:latin typeface="Arial"/>
                <a:cs typeface="Arial"/>
              </a:rPr>
              <a:t>,</a:t>
            </a:r>
            <a:r>
              <a:rPr dirty="0" u="none" sz="950" spc="10">
                <a:latin typeface="Arial"/>
                <a:cs typeface="Arial"/>
              </a:rPr>
              <a:t> </a:t>
            </a:r>
            <a:r>
              <a:rPr dirty="0" u="none" sz="950" spc="55">
                <a:latin typeface="Arial"/>
                <a:cs typeface="Arial"/>
              </a:rPr>
              <a:t>powered</a:t>
            </a:r>
            <a:r>
              <a:rPr dirty="0" u="none" sz="950" spc="15">
                <a:latin typeface="Arial"/>
                <a:cs typeface="Arial"/>
              </a:rPr>
              <a:t> </a:t>
            </a:r>
            <a:r>
              <a:rPr dirty="0" u="none" sz="950">
                <a:latin typeface="Arial"/>
                <a:cs typeface="Arial"/>
              </a:rPr>
              <a:t>by</a:t>
            </a:r>
            <a:r>
              <a:rPr dirty="0" u="none" sz="950" spc="10">
                <a:latin typeface="Arial"/>
                <a:cs typeface="Arial"/>
              </a:rPr>
              <a:t> </a:t>
            </a:r>
            <a:r>
              <a:rPr dirty="0" u="none" sz="950">
                <a:latin typeface="Arial"/>
                <a:cs typeface="Arial"/>
              </a:rPr>
              <a:t>PDFCrowd</a:t>
            </a:r>
            <a:r>
              <a:rPr dirty="0" u="none" sz="950" spc="15">
                <a:latin typeface="Arial"/>
                <a:cs typeface="Arial"/>
              </a:rPr>
              <a:t> </a:t>
            </a:r>
            <a:r>
              <a:rPr dirty="0" u="sng" sz="950">
                <a:solidFill>
                  <a:srgbClr val="3366D5"/>
                </a:solidFill>
                <a:uFill>
                  <a:solidFill>
                    <a:srgbClr val="3366D5"/>
                  </a:solidFill>
                </a:uFill>
                <a:latin typeface="Arial"/>
                <a:cs typeface="Arial"/>
                <a:hlinkClick r:id="rId6"/>
              </a:rPr>
              <a:t>HTML</a:t>
            </a:r>
            <a:r>
              <a:rPr dirty="0" u="sng" sz="950" spc="10">
                <a:solidFill>
                  <a:srgbClr val="3366D5"/>
                </a:solidFill>
                <a:uFill>
                  <a:solidFill>
                    <a:srgbClr val="3366D5"/>
                  </a:solidFill>
                </a:uFill>
                <a:latin typeface="Arial"/>
                <a:cs typeface="Arial"/>
                <a:hlinkClick r:id="rId6"/>
              </a:rPr>
              <a:t> </a:t>
            </a:r>
            <a:r>
              <a:rPr dirty="0" u="sng" sz="950" spc="75">
                <a:solidFill>
                  <a:srgbClr val="3366D5"/>
                </a:solidFill>
                <a:uFill>
                  <a:solidFill>
                    <a:srgbClr val="3366D5"/>
                  </a:solidFill>
                </a:uFill>
                <a:latin typeface="Arial"/>
                <a:cs typeface="Arial"/>
                <a:hlinkClick r:id="rId6"/>
              </a:rPr>
              <a:t>to</a:t>
            </a:r>
            <a:r>
              <a:rPr dirty="0" u="sng" sz="950" spc="15">
                <a:solidFill>
                  <a:srgbClr val="3366D5"/>
                </a:solidFill>
                <a:uFill>
                  <a:solidFill>
                    <a:srgbClr val="3366D5"/>
                  </a:solidFill>
                </a:uFill>
                <a:latin typeface="Arial"/>
                <a:cs typeface="Arial"/>
                <a:hlinkClick r:id="rId6"/>
              </a:rPr>
              <a:t> </a:t>
            </a:r>
            <a:r>
              <a:rPr dirty="0" u="sng" sz="950" spc="-30">
                <a:solidFill>
                  <a:srgbClr val="3366D5"/>
                </a:solidFill>
                <a:uFill>
                  <a:solidFill>
                    <a:srgbClr val="3366D5"/>
                  </a:solidFill>
                </a:uFill>
                <a:latin typeface="Arial"/>
                <a:cs typeface="Arial"/>
                <a:hlinkClick r:id="rId6"/>
              </a:rPr>
              <a:t>PDF</a:t>
            </a:r>
            <a:r>
              <a:rPr dirty="0" u="sng" sz="950" spc="10">
                <a:solidFill>
                  <a:srgbClr val="3366D5"/>
                </a:solidFill>
                <a:uFill>
                  <a:solidFill>
                    <a:srgbClr val="3366D5"/>
                  </a:solidFill>
                </a:uFill>
                <a:latin typeface="Arial"/>
                <a:cs typeface="Arial"/>
                <a:hlinkClick r:id="rId6"/>
              </a:rPr>
              <a:t> </a:t>
            </a:r>
            <a:r>
              <a:rPr dirty="0" u="sng" sz="950" spc="-20">
                <a:solidFill>
                  <a:srgbClr val="3366D5"/>
                </a:solidFill>
                <a:uFill>
                  <a:solidFill>
                    <a:srgbClr val="3366D5"/>
                  </a:solidFill>
                </a:uFill>
                <a:latin typeface="Arial"/>
                <a:cs typeface="Arial"/>
                <a:hlinkClick r:id="rId6"/>
              </a:rPr>
              <a:t>API</a:t>
            </a:r>
            <a:r>
              <a:rPr dirty="0" u="none" sz="950" spc="-20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</p:txBody>
      </p:sp>
      <p:sp>
        <p:nvSpPr>
          <p:cNvPr id="26" name="object 2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dirty="0" spc="30"/>
              <a:t>1</a:t>
            </a:fld>
            <a:r>
              <a:rPr dirty="0" spc="30"/>
              <a:t>/</a:t>
            </a:r>
            <a:r>
              <a:rPr dirty="0" spc="30"/>
              <a:t>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502200" y="1263019"/>
          <a:ext cx="6634480" cy="716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74695"/>
                <a:gridCol w="3274695"/>
              </a:tblGrid>
              <a:tr h="238760">
                <a:tc>
                  <a:txBody>
                    <a:bodyPr/>
                    <a:lstStyle/>
                    <a:p>
                      <a:pPr marL="106172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950" b="1">
                          <a:latin typeface="Noto Sans"/>
                          <a:cs typeface="Noto Sans"/>
                        </a:rPr>
                        <a:t>Switch</a:t>
                      </a:r>
                      <a:r>
                        <a:rPr dirty="0" sz="950" spc="-40" b="1">
                          <a:latin typeface="Noto Sans"/>
                          <a:cs typeface="Noto Sans"/>
                        </a:rPr>
                        <a:t> </a:t>
                      </a:r>
                      <a:r>
                        <a:rPr dirty="0" sz="950" b="1">
                          <a:latin typeface="Noto Sans"/>
                          <a:cs typeface="Noto Sans"/>
                        </a:rPr>
                        <a:t>1</a:t>
                      </a:r>
                      <a:r>
                        <a:rPr dirty="0" sz="950" spc="-35" b="1">
                          <a:latin typeface="Noto Sans"/>
                          <a:cs typeface="Noto Sans"/>
                        </a:rPr>
                        <a:t> </a:t>
                      </a:r>
                      <a:r>
                        <a:rPr dirty="0" sz="950" b="1">
                          <a:latin typeface="Noto Sans"/>
                          <a:cs typeface="Noto Sans"/>
                        </a:rPr>
                        <a:t>-</a:t>
                      </a:r>
                      <a:r>
                        <a:rPr dirty="0" sz="950" spc="-35" b="1">
                          <a:latin typeface="Noto Sans"/>
                          <a:cs typeface="Noto Sans"/>
                        </a:rPr>
                        <a:t> </a:t>
                      </a:r>
                      <a:r>
                        <a:rPr dirty="0" sz="950" b="1">
                          <a:latin typeface="Noto Sans"/>
                          <a:cs typeface="Noto Sans"/>
                        </a:rPr>
                        <a:t>Port</a:t>
                      </a:r>
                      <a:r>
                        <a:rPr dirty="0" sz="950" spc="-35" b="1">
                          <a:latin typeface="Noto Sans"/>
                          <a:cs typeface="Noto Sans"/>
                        </a:rPr>
                        <a:t> </a:t>
                      </a:r>
                      <a:r>
                        <a:rPr dirty="0" sz="950" spc="-25" b="1">
                          <a:latin typeface="Noto Sans"/>
                          <a:cs typeface="Noto Sans"/>
                        </a:rPr>
                        <a:t>MAC</a:t>
                      </a:r>
                      <a:endParaRPr sz="950">
                        <a:latin typeface="Noto Sans"/>
                        <a:cs typeface="Noto Sans"/>
                      </a:endParaRPr>
                    </a:p>
                  </a:txBody>
                  <a:tcPr marL="0" marR="0" marB="0" marT="457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6172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950" b="1">
                          <a:latin typeface="Noto Sans"/>
                          <a:cs typeface="Noto Sans"/>
                        </a:rPr>
                        <a:t>Switch</a:t>
                      </a:r>
                      <a:r>
                        <a:rPr dirty="0" sz="950" spc="-40" b="1">
                          <a:latin typeface="Noto Sans"/>
                          <a:cs typeface="Noto Sans"/>
                        </a:rPr>
                        <a:t> </a:t>
                      </a:r>
                      <a:r>
                        <a:rPr dirty="0" sz="950" b="1">
                          <a:latin typeface="Noto Sans"/>
                          <a:cs typeface="Noto Sans"/>
                        </a:rPr>
                        <a:t>2</a:t>
                      </a:r>
                      <a:r>
                        <a:rPr dirty="0" sz="950" spc="-35" b="1">
                          <a:latin typeface="Noto Sans"/>
                          <a:cs typeface="Noto Sans"/>
                        </a:rPr>
                        <a:t> </a:t>
                      </a:r>
                      <a:r>
                        <a:rPr dirty="0" sz="950" b="1">
                          <a:latin typeface="Noto Sans"/>
                          <a:cs typeface="Noto Sans"/>
                        </a:rPr>
                        <a:t>-</a:t>
                      </a:r>
                      <a:r>
                        <a:rPr dirty="0" sz="950" spc="-35" b="1">
                          <a:latin typeface="Noto Sans"/>
                          <a:cs typeface="Noto Sans"/>
                        </a:rPr>
                        <a:t> </a:t>
                      </a:r>
                      <a:r>
                        <a:rPr dirty="0" sz="950" b="1">
                          <a:latin typeface="Noto Sans"/>
                          <a:cs typeface="Noto Sans"/>
                        </a:rPr>
                        <a:t>Port</a:t>
                      </a:r>
                      <a:r>
                        <a:rPr dirty="0" sz="950" spc="-35" b="1">
                          <a:latin typeface="Noto Sans"/>
                          <a:cs typeface="Noto Sans"/>
                        </a:rPr>
                        <a:t> </a:t>
                      </a:r>
                      <a:r>
                        <a:rPr dirty="0" sz="950" spc="-25" b="1">
                          <a:latin typeface="Noto Sans"/>
                          <a:cs typeface="Noto Sans"/>
                        </a:rPr>
                        <a:t>MAC</a:t>
                      </a:r>
                      <a:endParaRPr sz="950">
                        <a:latin typeface="Noto Sans"/>
                        <a:cs typeface="Noto Sans"/>
                      </a:endParaRPr>
                    </a:p>
                  </a:txBody>
                  <a:tcPr marL="0" marR="0" marB="0" marT="457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0198"/>
                      </a:srgbClr>
                    </a:solidFill>
                  </a:tcPr>
                </a:tc>
              </a:tr>
              <a:tr h="238760"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950">
                          <a:latin typeface="Arial"/>
                          <a:cs typeface="Arial"/>
                        </a:rPr>
                        <a:t>Port</a:t>
                      </a:r>
                      <a:r>
                        <a:rPr dirty="0" sz="950" spc="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950" spc="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950" spc="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-10" b="1">
                          <a:latin typeface="Courier New"/>
                          <a:cs typeface="Courier New"/>
                        </a:rPr>
                        <a:t>`00:11:22:33:44:55`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B="0" marT="457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950">
                          <a:latin typeface="Arial"/>
                          <a:cs typeface="Arial"/>
                        </a:rPr>
                        <a:t>Port</a:t>
                      </a:r>
                      <a:r>
                        <a:rPr dirty="0" sz="950" spc="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950" spc="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950" spc="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-10" b="1">
                          <a:latin typeface="Courier New"/>
                          <a:cs typeface="Courier New"/>
                        </a:rPr>
                        <a:t>`AA:BB:CC:DD:EE:FF`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B="0" marT="457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8760"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950">
                          <a:latin typeface="Arial"/>
                          <a:cs typeface="Arial"/>
                        </a:rPr>
                        <a:t>Port</a:t>
                      </a:r>
                      <a:r>
                        <a:rPr dirty="0" sz="950" spc="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950" spc="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950" spc="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-10" b="1">
                          <a:latin typeface="Courier New"/>
                          <a:cs typeface="Courier New"/>
                        </a:rPr>
                        <a:t>`66:77:88:99:AA:BB`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B="0" marT="457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950">
                          <a:latin typeface="Arial"/>
                          <a:cs typeface="Arial"/>
                        </a:rPr>
                        <a:t>Port</a:t>
                      </a:r>
                      <a:r>
                        <a:rPr dirty="0" sz="950" spc="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950" spc="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950" spc="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-10" b="1">
                          <a:latin typeface="Courier New"/>
                          <a:cs typeface="Courier New"/>
                        </a:rPr>
                        <a:t>`11:22:33:44:55:66`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B="0" marT="457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 descr=""/>
          <p:cNvSpPr txBox="1"/>
          <p:nvPr/>
        </p:nvSpPr>
        <p:spPr>
          <a:xfrm>
            <a:off x="489500" y="618769"/>
            <a:ext cx="4209415" cy="5651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050" b="1">
                <a:latin typeface="Noto Sans"/>
                <a:cs typeface="Noto Sans"/>
              </a:rPr>
              <a:t>Exemple</a:t>
            </a:r>
            <a:r>
              <a:rPr dirty="0" sz="1050" spc="40" b="1">
                <a:latin typeface="Noto Sans"/>
                <a:cs typeface="Noto Sans"/>
              </a:rPr>
              <a:t> </a:t>
            </a:r>
            <a:r>
              <a:rPr dirty="0" sz="1050" b="1">
                <a:latin typeface="Noto Sans"/>
                <a:cs typeface="Noto Sans"/>
              </a:rPr>
              <a:t>avec</a:t>
            </a:r>
            <a:r>
              <a:rPr dirty="0" sz="1050" spc="40" b="1">
                <a:latin typeface="Noto Sans"/>
                <a:cs typeface="Noto Sans"/>
              </a:rPr>
              <a:t> </a:t>
            </a:r>
            <a:r>
              <a:rPr dirty="0" sz="1050" b="1">
                <a:latin typeface="Noto Sans"/>
                <a:cs typeface="Noto Sans"/>
              </a:rPr>
              <a:t>deux</a:t>
            </a:r>
            <a:r>
              <a:rPr dirty="0" sz="1050" spc="40" b="1">
                <a:latin typeface="Noto Sans"/>
                <a:cs typeface="Noto Sans"/>
              </a:rPr>
              <a:t> </a:t>
            </a:r>
            <a:r>
              <a:rPr dirty="0" sz="1050" spc="-10" b="1">
                <a:latin typeface="Noto Sans"/>
                <a:cs typeface="Noto Sans"/>
              </a:rPr>
              <a:t>switches</a:t>
            </a:r>
            <a:endParaRPr sz="1050">
              <a:latin typeface="Noto Sans"/>
              <a:cs typeface="Noto Sans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1050">
              <a:latin typeface="Noto Sans"/>
              <a:cs typeface="Noto Sans"/>
            </a:endParaRPr>
          </a:p>
          <a:p>
            <a:pPr marL="12700">
              <a:lnSpc>
                <a:spcPct val="100000"/>
              </a:lnSpc>
            </a:pPr>
            <a:r>
              <a:rPr dirty="0" sz="1050" spc="55">
                <a:latin typeface="Arial"/>
                <a:cs typeface="Arial"/>
              </a:rPr>
              <a:t>Imaginons</a:t>
            </a:r>
            <a:r>
              <a:rPr dirty="0" sz="1050" spc="20">
                <a:latin typeface="Arial"/>
                <a:cs typeface="Arial"/>
              </a:rPr>
              <a:t> </a:t>
            </a:r>
            <a:r>
              <a:rPr dirty="0" sz="1050" spc="30">
                <a:latin typeface="Arial"/>
                <a:cs typeface="Arial"/>
              </a:rPr>
              <a:t>le</a:t>
            </a:r>
            <a:r>
              <a:rPr dirty="0" sz="1050" spc="25">
                <a:latin typeface="Arial"/>
                <a:cs typeface="Arial"/>
              </a:rPr>
              <a:t> </a:t>
            </a:r>
            <a:r>
              <a:rPr dirty="0" sz="1050" spc="30">
                <a:latin typeface="Arial"/>
                <a:cs typeface="Arial"/>
              </a:rPr>
              <a:t>schéma</a:t>
            </a:r>
            <a:r>
              <a:rPr dirty="0" sz="1050" spc="25">
                <a:latin typeface="Arial"/>
                <a:cs typeface="Arial"/>
              </a:rPr>
              <a:t> </a:t>
            </a:r>
            <a:r>
              <a:rPr dirty="0" sz="1050" spc="30">
                <a:latin typeface="Arial"/>
                <a:cs typeface="Arial"/>
              </a:rPr>
              <a:t>suivant</a:t>
            </a:r>
            <a:r>
              <a:rPr dirty="0" sz="1050" spc="25">
                <a:latin typeface="Arial"/>
                <a:cs typeface="Arial"/>
              </a:rPr>
              <a:t> </a:t>
            </a:r>
            <a:r>
              <a:rPr dirty="0" sz="1050" spc="20">
                <a:latin typeface="Arial"/>
                <a:cs typeface="Arial"/>
              </a:rPr>
              <a:t>avec</a:t>
            </a:r>
            <a:r>
              <a:rPr dirty="0" sz="1050" spc="25">
                <a:latin typeface="Arial"/>
                <a:cs typeface="Arial"/>
              </a:rPr>
              <a:t> </a:t>
            </a:r>
            <a:r>
              <a:rPr dirty="0" sz="1050" spc="50">
                <a:latin typeface="Arial"/>
                <a:cs typeface="Arial"/>
              </a:rPr>
              <a:t>deux</a:t>
            </a:r>
            <a:r>
              <a:rPr dirty="0" sz="1050" spc="20">
                <a:latin typeface="Arial"/>
                <a:cs typeface="Arial"/>
              </a:rPr>
              <a:t> </a:t>
            </a:r>
            <a:r>
              <a:rPr dirty="0" sz="1050" spc="30">
                <a:latin typeface="Arial"/>
                <a:cs typeface="Arial"/>
              </a:rPr>
              <a:t>switches</a:t>
            </a:r>
            <a:r>
              <a:rPr dirty="0" sz="1050" spc="25">
                <a:latin typeface="Arial"/>
                <a:cs typeface="Arial"/>
              </a:rPr>
              <a:t> </a:t>
            </a:r>
            <a:r>
              <a:rPr dirty="0" sz="1050" spc="30">
                <a:latin typeface="Arial"/>
                <a:cs typeface="Arial"/>
              </a:rPr>
              <a:t>interconnectés</a:t>
            </a:r>
            <a:r>
              <a:rPr dirty="0" sz="1050" spc="25">
                <a:latin typeface="Arial"/>
                <a:cs typeface="Arial"/>
              </a:rPr>
              <a:t> </a:t>
            </a:r>
            <a:r>
              <a:rPr dirty="0" sz="1050" spc="-50">
                <a:latin typeface="Arial"/>
                <a:cs typeface="Arial"/>
              </a:rPr>
              <a:t>:</a:t>
            </a:r>
            <a:endParaRPr sz="105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689806" y="220181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8975" y="51205"/>
                </a:moveTo>
                <a:lnTo>
                  <a:pt x="22190" y="51205"/>
                </a:lnTo>
                <a:lnTo>
                  <a:pt x="18926" y="50554"/>
                </a:lnTo>
                <a:lnTo>
                  <a:pt x="0" y="28997"/>
                </a:lnTo>
                <a:lnTo>
                  <a:pt x="0" y="22207"/>
                </a:lnTo>
                <a:lnTo>
                  <a:pt x="22190" y="0"/>
                </a:lnTo>
                <a:lnTo>
                  <a:pt x="28975" y="0"/>
                </a:lnTo>
                <a:lnTo>
                  <a:pt x="51165" y="25603"/>
                </a:lnTo>
                <a:lnTo>
                  <a:pt x="51165" y="28997"/>
                </a:lnTo>
                <a:lnTo>
                  <a:pt x="28975" y="512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689806" y="238956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8975" y="51205"/>
                </a:moveTo>
                <a:lnTo>
                  <a:pt x="22190" y="51205"/>
                </a:lnTo>
                <a:lnTo>
                  <a:pt x="18926" y="50554"/>
                </a:lnTo>
                <a:lnTo>
                  <a:pt x="0" y="28997"/>
                </a:lnTo>
                <a:lnTo>
                  <a:pt x="0" y="22207"/>
                </a:lnTo>
                <a:lnTo>
                  <a:pt x="22190" y="0"/>
                </a:lnTo>
                <a:lnTo>
                  <a:pt x="28975" y="0"/>
                </a:lnTo>
                <a:lnTo>
                  <a:pt x="51165" y="25603"/>
                </a:lnTo>
                <a:lnTo>
                  <a:pt x="51165" y="28997"/>
                </a:lnTo>
                <a:lnTo>
                  <a:pt x="28975" y="512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489500" y="2096938"/>
            <a:ext cx="6489700" cy="1160780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353695">
              <a:lnSpc>
                <a:spcPct val="100000"/>
              </a:lnSpc>
              <a:spcBef>
                <a:spcPts val="310"/>
              </a:spcBef>
            </a:pPr>
            <a:r>
              <a:rPr dirty="0" sz="1050" spc="20">
                <a:latin typeface="Arial"/>
                <a:cs typeface="Arial"/>
              </a:rPr>
              <a:t>Chaque</a:t>
            </a:r>
            <a:r>
              <a:rPr dirty="0" sz="1050" spc="15">
                <a:latin typeface="Arial"/>
                <a:cs typeface="Arial"/>
              </a:rPr>
              <a:t> </a:t>
            </a:r>
            <a:r>
              <a:rPr dirty="0" sz="1050" spc="20" b="1">
                <a:latin typeface="Noto Sans"/>
                <a:cs typeface="Noto Sans"/>
              </a:rPr>
              <a:t>port</a:t>
            </a:r>
            <a:r>
              <a:rPr dirty="0" sz="1050" spc="35" b="1">
                <a:latin typeface="Noto Sans"/>
                <a:cs typeface="Noto Sans"/>
              </a:rPr>
              <a:t> </a:t>
            </a:r>
            <a:r>
              <a:rPr dirty="0" sz="1050" spc="50">
                <a:latin typeface="Arial"/>
                <a:cs typeface="Arial"/>
              </a:rPr>
              <a:t>sur</a:t>
            </a:r>
            <a:r>
              <a:rPr dirty="0" sz="1050" spc="15">
                <a:latin typeface="Arial"/>
                <a:cs typeface="Arial"/>
              </a:rPr>
              <a:t> </a:t>
            </a:r>
            <a:r>
              <a:rPr dirty="0" sz="1050" spc="20">
                <a:latin typeface="Arial"/>
                <a:cs typeface="Arial"/>
              </a:rPr>
              <a:t>le</a:t>
            </a:r>
            <a:r>
              <a:rPr dirty="0" sz="1050" spc="15">
                <a:latin typeface="Arial"/>
                <a:cs typeface="Arial"/>
              </a:rPr>
              <a:t> </a:t>
            </a:r>
            <a:r>
              <a:rPr dirty="0" sz="1050" spc="20">
                <a:latin typeface="Arial"/>
                <a:cs typeface="Arial"/>
              </a:rPr>
              <a:t>switch</a:t>
            </a:r>
            <a:r>
              <a:rPr dirty="0" sz="1050" spc="15">
                <a:latin typeface="Arial"/>
                <a:cs typeface="Arial"/>
              </a:rPr>
              <a:t> </a:t>
            </a:r>
            <a:r>
              <a:rPr dirty="0" sz="1050" spc="20">
                <a:latin typeface="Arial"/>
                <a:cs typeface="Arial"/>
              </a:rPr>
              <a:t>représente</a:t>
            </a:r>
            <a:r>
              <a:rPr dirty="0" sz="1050" spc="15">
                <a:latin typeface="Arial"/>
                <a:cs typeface="Arial"/>
              </a:rPr>
              <a:t> </a:t>
            </a:r>
            <a:r>
              <a:rPr dirty="0" sz="1050" spc="75">
                <a:latin typeface="Arial"/>
                <a:cs typeface="Arial"/>
              </a:rPr>
              <a:t>un</a:t>
            </a:r>
            <a:r>
              <a:rPr dirty="0" sz="1050" spc="15">
                <a:latin typeface="Arial"/>
                <a:cs typeface="Arial"/>
              </a:rPr>
              <a:t> </a:t>
            </a:r>
            <a:r>
              <a:rPr dirty="0" sz="1050" spc="20" b="1">
                <a:latin typeface="Noto Sans"/>
                <a:cs typeface="Noto Sans"/>
              </a:rPr>
              <a:t>domaine</a:t>
            </a:r>
            <a:r>
              <a:rPr dirty="0" sz="1050" spc="35" b="1">
                <a:latin typeface="Noto Sans"/>
                <a:cs typeface="Noto Sans"/>
              </a:rPr>
              <a:t> </a:t>
            </a:r>
            <a:r>
              <a:rPr dirty="0" sz="1050" spc="20" b="1">
                <a:latin typeface="Noto Sans"/>
                <a:cs typeface="Noto Sans"/>
              </a:rPr>
              <a:t>de</a:t>
            </a:r>
            <a:r>
              <a:rPr dirty="0" sz="1050" spc="35" b="1">
                <a:latin typeface="Noto Sans"/>
                <a:cs typeface="Noto Sans"/>
              </a:rPr>
              <a:t> </a:t>
            </a:r>
            <a:r>
              <a:rPr dirty="0" sz="1050" spc="10" b="1">
                <a:latin typeface="Noto Sans"/>
                <a:cs typeface="Noto Sans"/>
              </a:rPr>
              <a:t>collision</a:t>
            </a:r>
            <a:r>
              <a:rPr dirty="0" sz="1050" spc="40" b="1">
                <a:latin typeface="Noto Sans"/>
                <a:cs typeface="Noto Sans"/>
              </a:rPr>
              <a:t> </a:t>
            </a:r>
            <a:r>
              <a:rPr dirty="0" sz="1050" spc="-10" b="1">
                <a:latin typeface="Noto Sans"/>
                <a:cs typeface="Noto Sans"/>
              </a:rPr>
              <a:t>unique</a:t>
            </a:r>
            <a:r>
              <a:rPr dirty="0" sz="1050" spc="-10"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  <a:p>
            <a:pPr marL="353695" marR="181610">
              <a:lnSpc>
                <a:spcPct val="117300"/>
              </a:lnSpc>
            </a:pPr>
            <a:r>
              <a:rPr dirty="0" sz="1050" spc="10">
                <a:latin typeface="Arial"/>
                <a:cs typeface="Arial"/>
              </a:rPr>
              <a:t>Par</a:t>
            </a:r>
            <a:r>
              <a:rPr dirty="0" sz="1050" spc="30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exemple,</a:t>
            </a:r>
            <a:r>
              <a:rPr dirty="0" sz="1050" spc="35">
                <a:latin typeface="Arial"/>
                <a:cs typeface="Arial"/>
              </a:rPr>
              <a:t> </a:t>
            </a:r>
            <a:r>
              <a:rPr dirty="0" sz="850" spc="10" b="1">
                <a:latin typeface="Courier New"/>
                <a:cs typeface="Courier New"/>
              </a:rPr>
              <a:t>`00:11:22:33:44:55`</a:t>
            </a:r>
            <a:r>
              <a:rPr dirty="0" sz="850" spc="-190" b="1">
                <a:latin typeface="Courier New"/>
                <a:cs typeface="Courier New"/>
              </a:rPr>
              <a:t> </a:t>
            </a:r>
            <a:r>
              <a:rPr dirty="0" sz="1050" spc="55">
                <a:latin typeface="Arial"/>
                <a:cs typeface="Arial"/>
              </a:rPr>
              <a:t>et</a:t>
            </a:r>
            <a:r>
              <a:rPr dirty="0" sz="1050" spc="35">
                <a:latin typeface="Arial"/>
                <a:cs typeface="Arial"/>
              </a:rPr>
              <a:t> </a:t>
            </a:r>
            <a:r>
              <a:rPr dirty="0" sz="850" spc="10" b="1">
                <a:latin typeface="Courier New"/>
                <a:cs typeface="Courier New"/>
              </a:rPr>
              <a:t>`AA:BB:CC:DD:EE:FF`</a:t>
            </a:r>
            <a:r>
              <a:rPr dirty="0" sz="850" spc="-185" b="1">
                <a:latin typeface="Courier New"/>
                <a:cs typeface="Courier New"/>
              </a:rPr>
              <a:t> </a:t>
            </a:r>
            <a:r>
              <a:rPr dirty="0" sz="1050" spc="55">
                <a:latin typeface="Arial"/>
                <a:cs typeface="Arial"/>
              </a:rPr>
              <a:t>sont</a:t>
            </a:r>
            <a:r>
              <a:rPr dirty="0" sz="1050" spc="30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dans</a:t>
            </a:r>
            <a:r>
              <a:rPr dirty="0" sz="1050" spc="35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des</a:t>
            </a:r>
            <a:r>
              <a:rPr dirty="0" sz="1050" spc="30">
                <a:latin typeface="Arial"/>
                <a:cs typeface="Arial"/>
              </a:rPr>
              <a:t> </a:t>
            </a:r>
            <a:r>
              <a:rPr dirty="0" sz="1050" spc="45">
                <a:latin typeface="Arial"/>
                <a:cs typeface="Arial"/>
              </a:rPr>
              <a:t>domaines</a:t>
            </a:r>
            <a:r>
              <a:rPr dirty="0" sz="1050" spc="35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de</a:t>
            </a:r>
            <a:r>
              <a:rPr dirty="0" sz="1050" spc="30">
                <a:latin typeface="Arial"/>
                <a:cs typeface="Arial"/>
              </a:rPr>
              <a:t> </a:t>
            </a:r>
            <a:r>
              <a:rPr dirty="0" sz="1050" spc="-10">
                <a:latin typeface="Arial"/>
                <a:cs typeface="Arial"/>
              </a:rPr>
              <a:t>collision </a:t>
            </a:r>
            <a:r>
              <a:rPr dirty="0" sz="1050" spc="50">
                <a:latin typeface="Arial"/>
                <a:cs typeface="Arial"/>
              </a:rPr>
              <a:t>diﬀérents,</a:t>
            </a:r>
            <a:r>
              <a:rPr dirty="0" sz="1050" spc="20">
                <a:latin typeface="Arial"/>
                <a:cs typeface="Arial"/>
              </a:rPr>
              <a:t> car ils</a:t>
            </a:r>
            <a:r>
              <a:rPr dirty="0" sz="1050" spc="25">
                <a:latin typeface="Arial"/>
                <a:cs typeface="Arial"/>
              </a:rPr>
              <a:t> </a:t>
            </a:r>
            <a:r>
              <a:rPr dirty="0" sz="1050" spc="55">
                <a:latin typeface="Arial"/>
                <a:cs typeface="Arial"/>
              </a:rPr>
              <a:t>sont</a:t>
            </a:r>
            <a:r>
              <a:rPr dirty="0" sz="1050" spc="20">
                <a:latin typeface="Arial"/>
                <a:cs typeface="Arial"/>
              </a:rPr>
              <a:t> </a:t>
            </a:r>
            <a:r>
              <a:rPr dirty="0" sz="1050" spc="50">
                <a:latin typeface="Arial"/>
                <a:cs typeface="Arial"/>
              </a:rPr>
              <a:t>sur</a:t>
            </a:r>
            <a:r>
              <a:rPr dirty="0" sz="1050" spc="25">
                <a:latin typeface="Arial"/>
                <a:cs typeface="Arial"/>
              </a:rPr>
              <a:t> </a:t>
            </a:r>
            <a:r>
              <a:rPr dirty="0" sz="1050" spc="20">
                <a:latin typeface="Arial"/>
                <a:cs typeface="Arial"/>
              </a:rPr>
              <a:t>des </a:t>
            </a:r>
            <a:r>
              <a:rPr dirty="0" sz="1050" spc="60">
                <a:latin typeface="Arial"/>
                <a:cs typeface="Arial"/>
              </a:rPr>
              <a:t>ports</a:t>
            </a:r>
            <a:r>
              <a:rPr dirty="0" sz="1050" spc="25">
                <a:latin typeface="Arial"/>
                <a:cs typeface="Arial"/>
              </a:rPr>
              <a:t> </a:t>
            </a:r>
            <a:r>
              <a:rPr dirty="0" sz="1050" spc="20">
                <a:latin typeface="Arial"/>
                <a:cs typeface="Arial"/>
              </a:rPr>
              <a:t>distincts </a:t>
            </a:r>
            <a:r>
              <a:rPr dirty="0" sz="1050" spc="70">
                <a:latin typeface="Arial"/>
                <a:cs typeface="Arial"/>
              </a:rPr>
              <a:t>du</a:t>
            </a:r>
            <a:r>
              <a:rPr dirty="0" sz="1050" spc="20">
                <a:latin typeface="Arial"/>
                <a:cs typeface="Arial"/>
              </a:rPr>
              <a:t> </a:t>
            </a:r>
            <a:r>
              <a:rPr dirty="0" sz="1050" spc="-10">
                <a:latin typeface="Arial"/>
                <a:cs typeface="Arial"/>
              </a:rPr>
              <a:t>switch.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050">
              <a:latin typeface="Arial"/>
              <a:cs typeface="Arial"/>
            </a:endParaRPr>
          </a:p>
          <a:p>
            <a:pPr marL="12700" marR="5080">
              <a:lnSpc>
                <a:spcPct val="128000"/>
              </a:lnSpc>
            </a:pPr>
            <a:r>
              <a:rPr dirty="0" sz="1050" spc="10" b="1">
                <a:latin typeface="Noto Sans"/>
                <a:cs typeface="Noto Sans"/>
              </a:rPr>
              <a:t>Conclusion</a:t>
            </a:r>
            <a:r>
              <a:rPr dirty="0" sz="1050" spc="55" b="1">
                <a:latin typeface="Noto Sans"/>
                <a:cs typeface="Noto Sans"/>
              </a:rPr>
              <a:t> </a:t>
            </a:r>
            <a:r>
              <a:rPr dirty="0" sz="1050" spc="10">
                <a:latin typeface="Arial"/>
                <a:cs typeface="Arial"/>
              </a:rPr>
              <a:t>:</a:t>
            </a:r>
            <a:r>
              <a:rPr dirty="0" sz="1050" spc="35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En</a:t>
            </a:r>
            <a:r>
              <a:rPr dirty="0" sz="1050" spc="35">
                <a:latin typeface="Arial"/>
                <a:cs typeface="Arial"/>
              </a:rPr>
              <a:t> </a:t>
            </a:r>
            <a:r>
              <a:rPr dirty="0" sz="1050" spc="50">
                <a:latin typeface="Arial"/>
                <a:cs typeface="Arial"/>
              </a:rPr>
              <a:t>utilisant</a:t>
            </a:r>
            <a:r>
              <a:rPr dirty="0" sz="1050" spc="35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des</a:t>
            </a:r>
            <a:r>
              <a:rPr dirty="0" sz="1050" spc="35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switches,</a:t>
            </a:r>
            <a:r>
              <a:rPr dirty="0" sz="1050" spc="35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chaque</a:t>
            </a:r>
            <a:r>
              <a:rPr dirty="0" sz="1050" spc="35">
                <a:latin typeface="Arial"/>
                <a:cs typeface="Arial"/>
              </a:rPr>
              <a:t> </a:t>
            </a:r>
            <a:r>
              <a:rPr dirty="0" sz="1050" spc="75">
                <a:latin typeface="Arial"/>
                <a:cs typeface="Arial"/>
              </a:rPr>
              <a:t>port</a:t>
            </a:r>
            <a:r>
              <a:rPr dirty="0" sz="1050" spc="35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est</a:t>
            </a:r>
            <a:r>
              <a:rPr dirty="0" sz="1050" spc="35">
                <a:latin typeface="Arial"/>
                <a:cs typeface="Arial"/>
              </a:rPr>
              <a:t> </a:t>
            </a:r>
            <a:r>
              <a:rPr dirty="0" sz="1050" spc="75">
                <a:latin typeface="Arial"/>
                <a:cs typeface="Arial"/>
              </a:rPr>
              <a:t>un</a:t>
            </a:r>
            <a:r>
              <a:rPr dirty="0" sz="1050" spc="35">
                <a:latin typeface="Arial"/>
                <a:cs typeface="Arial"/>
              </a:rPr>
              <a:t> </a:t>
            </a:r>
            <a:r>
              <a:rPr dirty="0" sz="1050" spc="55">
                <a:latin typeface="Arial"/>
                <a:cs typeface="Arial"/>
              </a:rPr>
              <a:t>domaine</a:t>
            </a:r>
            <a:r>
              <a:rPr dirty="0" sz="1050" spc="35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de</a:t>
            </a:r>
            <a:r>
              <a:rPr dirty="0" sz="1050" spc="35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collision</a:t>
            </a:r>
            <a:r>
              <a:rPr dirty="0" sz="1050" spc="35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isolé,</a:t>
            </a:r>
            <a:r>
              <a:rPr dirty="0" sz="1050" spc="35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ce</a:t>
            </a:r>
            <a:r>
              <a:rPr dirty="0" sz="1050" spc="35">
                <a:latin typeface="Arial"/>
                <a:cs typeface="Arial"/>
              </a:rPr>
              <a:t> </a:t>
            </a:r>
            <a:r>
              <a:rPr dirty="0" sz="1050" spc="60">
                <a:latin typeface="Arial"/>
                <a:cs typeface="Arial"/>
              </a:rPr>
              <a:t>qui</a:t>
            </a:r>
            <a:r>
              <a:rPr dirty="0" sz="1050" spc="35">
                <a:latin typeface="Arial"/>
                <a:cs typeface="Arial"/>
              </a:rPr>
              <a:t> </a:t>
            </a:r>
            <a:r>
              <a:rPr dirty="0" sz="1050" spc="60">
                <a:latin typeface="Arial"/>
                <a:cs typeface="Arial"/>
              </a:rPr>
              <a:t>réduit</a:t>
            </a:r>
            <a:r>
              <a:rPr dirty="0" sz="1050" spc="35">
                <a:latin typeface="Arial"/>
                <a:cs typeface="Arial"/>
              </a:rPr>
              <a:t> </a:t>
            </a:r>
            <a:r>
              <a:rPr dirty="0" sz="1050" spc="-25">
                <a:latin typeface="Arial"/>
                <a:cs typeface="Arial"/>
              </a:rPr>
              <a:t>les </a:t>
            </a:r>
            <a:r>
              <a:rPr dirty="0" sz="1050" spc="10">
                <a:latin typeface="Arial"/>
                <a:cs typeface="Arial"/>
              </a:rPr>
              <a:t>risques</a:t>
            </a:r>
            <a:r>
              <a:rPr dirty="0" sz="1050" spc="90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de</a:t>
            </a:r>
            <a:r>
              <a:rPr dirty="0" sz="1050" spc="95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collision</a:t>
            </a:r>
            <a:r>
              <a:rPr dirty="0" sz="1050" spc="95">
                <a:latin typeface="Arial"/>
                <a:cs typeface="Arial"/>
              </a:rPr>
              <a:t> </a:t>
            </a:r>
            <a:r>
              <a:rPr dirty="0" sz="1050" spc="50">
                <a:latin typeface="Arial"/>
                <a:cs typeface="Arial"/>
              </a:rPr>
              <a:t>sur</a:t>
            </a:r>
            <a:r>
              <a:rPr dirty="0" sz="1050" spc="95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le</a:t>
            </a:r>
            <a:r>
              <a:rPr dirty="0" sz="1050" spc="95">
                <a:latin typeface="Arial"/>
                <a:cs typeface="Arial"/>
              </a:rPr>
              <a:t> </a:t>
            </a:r>
            <a:r>
              <a:rPr dirty="0" sz="1050" spc="-10">
                <a:latin typeface="Arial"/>
                <a:cs typeface="Arial"/>
              </a:rPr>
              <a:t>réseau.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472624" y="4347294"/>
            <a:ext cx="262890" cy="265430"/>
          </a:xfrm>
          <a:custGeom>
            <a:avLst/>
            <a:gdLst/>
            <a:ahLst/>
            <a:cxnLst/>
            <a:rect l="l" t="t" r="r" b="b"/>
            <a:pathLst>
              <a:path w="262890" h="265429">
                <a:moveTo>
                  <a:pt x="84659" y="245110"/>
                </a:moveTo>
                <a:lnTo>
                  <a:pt x="74133" y="245110"/>
                </a:lnTo>
                <a:lnTo>
                  <a:pt x="63778" y="242570"/>
                </a:lnTo>
                <a:lnTo>
                  <a:pt x="28901" y="219710"/>
                </a:lnTo>
                <a:lnTo>
                  <a:pt x="14181" y="184150"/>
                </a:lnTo>
                <a:lnTo>
                  <a:pt x="13821" y="177800"/>
                </a:lnTo>
                <a:lnTo>
                  <a:pt x="14081" y="172720"/>
                </a:lnTo>
                <a:lnTo>
                  <a:pt x="14146" y="171450"/>
                </a:lnTo>
                <a:lnTo>
                  <a:pt x="14211" y="170180"/>
                </a:lnTo>
                <a:lnTo>
                  <a:pt x="15345" y="163830"/>
                </a:lnTo>
                <a:lnTo>
                  <a:pt x="17217" y="156210"/>
                </a:lnTo>
                <a:lnTo>
                  <a:pt x="10757" y="148590"/>
                </a:lnTo>
                <a:lnTo>
                  <a:pt x="5725" y="139700"/>
                </a:lnTo>
                <a:lnTo>
                  <a:pt x="2203" y="129540"/>
                </a:lnTo>
                <a:lnTo>
                  <a:pt x="269" y="119380"/>
                </a:lnTo>
                <a:lnTo>
                  <a:pt x="179" y="115570"/>
                </a:lnTo>
                <a:lnTo>
                  <a:pt x="59" y="110490"/>
                </a:lnTo>
                <a:lnTo>
                  <a:pt x="12784" y="72390"/>
                </a:lnTo>
                <a:lnTo>
                  <a:pt x="17200" y="66040"/>
                </a:lnTo>
                <a:lnTo>
                  <a:pt x="22173" y="62230"/>
                </a:lnTo>
                <a:lnTo>
                  <a:pt x="27664" y="57150"/>
                </a:lnTo>
                <a:lnTo>
                  <a:pt x="33597" y="53340"/>
                </a:lnTo>
                <a:lnTo>
                  <a:pt x="39886" y="49530"/>
                </a:lnTo>
                <a:lnTo>
                  <a:pt x="46477" y="48260"/>
                </a:lnTo>
                <a:lnTo>
                  <a:pt x="53315" y="45720"/>
                </a:lnTo>
                <a:lnTo>
                  <a:pt x="77739" y="12700"/>
                </a:lnTo>
                <a:lnTo>
                  <a:pt x="106744" y="0"/>
                </a:lnTo>
                <a:lnTo>
                  <a:pt x="124359" y="0"/>
                </a:lnTo>
                <a:lnTo>
                  <a:pt x="162362" y="16510"/>
                </a:lnTo>
                <a:lnTo>
                  <a:pt x="116625" y="16510"/>
                </a:lnTo>
                <a:lnTo>
                  <a:pt x="102752" y="19050"/>
                </a:lnTo>
                <a:lnTo>
                  <a:pt x="71848" y="45720"/>
                </a:lnTo>
                <a:lnTo>
                  <a:pt x="67750" y="62230"/>
                </a:lnTo>
                <a:lnTo>
                  <a:pt x="67665" y="63500"/>
                </a:lnTo>
                <a:lnTo>
                  <a:pt x="67581" y="64770"/>
                </a:lnTo>
                <a:lnTo>
                  <a:pt x="50035" y="64770"/>
                </a:lnTo>
                <a:lnTo>
                  <a:pt x="42174" y="68580"/>
                </a:lnTo>
                <a:lnTo>
                  <a:pt x="17833" y="105410"/>
                </a:lnTo>
                <a:lnTo>
                  <a:pt x="17515" y="114300"/>
                </a:lnTo>
                <a:lnTo>
                  <a:pt x="19113" y="124460"/>
                </a:lnTo>
                <a:lnTo>
                  <a:pt x="42325" y="154940"/>
                </a:lnTo>
                <a:lnTo>
                  <a:pt x="66943" y="168910"/>
                </a:lnTo>
                <a:lnTo>
                  <a:pt x="32059" y="168910"/>
                </a:lnTo>
                <a:lnTo>
                  <a:pt x="31323" y="177800"/>
                </a:lnTo>
                <a:lnTo>
                  <a:pt x="31873" y="184150"/>
                </a:lnTo>
                <a:lnTo>
                  <a:pt x="31983" y="185420"/>
                </a:lnTo>
                <a:lnTo>
                  <a:pt x="32093" y="186690"/>
                </a:lnTo>
                <a:lnTo>
                  <a:pt x="59118" y="222250"/>
                </a:lnTo>
                <a:lnTo>
                  <a:pt x="78003" y="227330"/>
                </a:lnTo>
                <a:lnTo>
                  <a:pt x="130057" y="227330"/>
                </a:lnTo>
                <a:lnTo>
                  <a:pt x="114842" y="236220"/>
                </a:lnTo>
                <a:lnTo>
                  <a:pt x="113267" y="236220"/>
                </a:lnTo>
                <a:lnTo>
                  <a:pt x="120397" y="241300"/>
                </a:lnTo>
                <a:lnTo>
                  <a:pt x="125612" y="243840"/>
                </a:lnTo>
                <a:lnTo>
                  <a:pt x="95160" y="243840"/>
                </a:lnTo>
                <a:lnTo>
                  <a:pt x="84659" y="245110"/>
                </a:lnTo>
                <a:close/>
              </a:path>
              <a:path w="262890" h="265429">
                <a:moveTo>
                  <a:pt x="102429" y="142240"/>
                </a:moveTo>
                <a:lnTo>
                  <a:pt x="90259" y="142240"/>
                </a:lnTo>
                <a:lnTo>
                  <a:pt x="90286" y="66040"/>
                </a:lnTo>
                <a:lnTo>
                  <a:pt x="90685" y="64770"/>
                </a:lnTo>
                <a:lnTo>
                  <a:pt x="92217" y="62230"/>
                </a:lnTo>
                <a:lnTo>
                  <a:pt x="93321" y="60960"/>
                </a:lnTo>
                <a:lnTo>
                  <a:pt x="148127" y="29210"/>
                </a:lnTo>
                <a:lnTo>
                  <a:pt x="149234" y="27940"/>
                </a:lnTo>
                <a:lnTo>
                  <a:pt x="143491" y="24130"/>
                </a:lnTo>
                <a:lnTo>
                  <a:pt x="137254" y="20320"/>
                </a:lnTo>
                <a:lnTo>
                  <a:pt x="116625" y="16510"/>
                </a:lnTo>
                <a:lnTo>
                  <a:pt x="162362" y="16510"/>
                </a:lnTo>
                <a:lnTo>
                  <a:pt x="167325" y="21590"/>
                </a:lnTo>
                <a:lnTo>
                  <a:pt x="193530" y="21590"/>
                </a:lnTo>
                <a:lnTo>
                  <a:pt x="208695" y="25400"/>
                </a:lnTo>
                <a:lnTo>
                  <a:pt x="218002" y="30480"/>
                </a:lnTo>
                <a:lnTo>
                  <a:pt x="226347" y="38100"/>
                </a:lnTo>
                <a:lnTo>
                  <a:pt x="176342" y="38100"/>
                </a:lnTo>
                <a:lnTo>
                  <a:pt x="162706" y="40640"/>
                </a:lnTo>
                <a:lnTo>
                  <a:pt x="156346" y="44450"/>
                </a:lnTo>
                <a:lnTo>
                  <a:pt x="102760" y="74930"/>
                </a:lnTo>
                <a:lnTo>
                  <a:pt x="102569" y="74930"/>
                </a:lnTo>
                <a:lnTo>
                  <a:pt x="102443" y="96520"/>
                </a:lnTo>
                <a:lnTo>
                  <a:pt x="102440" y="101600"/>
                </a:lnTo>
                <a:lnTo>
                  <a:pt x="126819" y="101600"/>
                </a:lnTo>
                <a:lnTo>
                  <a:pt x="102429" y="115570"/>
                </a:lnTo>
                <a:lnTo>
                  <a:pt x="102429" y="142240"/>
                </a:lnTo>
                <a:close/>
              </a:path>
              <a:path w="262890" h="265429">
                <a:moveTo>
                  <a:pt x="193530" y="21590"/>
                </a:moveTo>
                <a:lnTo>
                  <a:pt x="167325" y="21590"/>
                </a:lnTo>
                <a:lnTo>
                  <a:pt x="177827" y="20320"/>
                </a:lnTo>
                <a:lnTo>
                  <a:pt x="188353" y="20320"/>
                </a:lnTo>
                <a:lnTo>
                  <a:pt x="193530" y="21590"/>
                </a:lnTo>
                <a:close/>
              </a:path>
              <a:path w="262890" h="265429">
                <a:moveTo>
                  <a:pt x="248048" y="96520"/>
                </a:moveTo>
                <a:lnTo>
                  <a:pt x="230447" y="96520"/>
                </a:lnTo>
                <a:lnTo>
                  <a:pt x="231147" y="88900"/>
                </a:lnTo>
                <a:lnTo>
                  <a:pt x="230848" y="82550"/>
                </a:lnTo>
                <a:lnTo>
                  <a:pt x="209807" y="46990"/>
                </a:lnTo>
                <a:lnTo>
                  <a:pt x="190436" y="38100"/>
                </a:lnTo>
                <a:lnTo>
                  <a:pt x="226347" y="38100"/>
                </a:lnTo>
                <a:lnTo>
                  <a:pt x="247197" y="73660"/>
                </a:lnTo>
                <a:lnTo>
                  <a:pt x="248605" y="86360"/>
                </a:lnTo>
                <a:lnTo>
                  <a:pt x="248600" y="88900"/>
                </a:lnTo>
                <a:lnTo>
                  <a:pt x="248275" y="95250"/>
                </a:lnTo>
                <a:lnTo>
                  <a:pt x="248048" y="96520"/>
                </a:lnTo>
                <a:close/>
              </a:path>
              <a:path w="262890" h="265429">
                <a:moveTo>
                  <a:pt x="126819" y="101600"/>
                </a:moveTo>
                <a:lnTo>
                  <a:pt x="102440" y="101600"/>
                </a:lnTo>
                <a:lnTo>
                  <a:pt x="168478" y="63500"/>
                </a:lnTo>
                <a:lnTo>
                  <a:pt x="174543" y="63500"/>
                </a:lnTo>
                <a:lnTo>
                  <a:pt x="200621" y="78740"/>
                </a:lnTo>
                <a:lnTo>
                  <a:pt x="165835" y="78740"/>
                </a:lnTo>
                <a:lnTo>
                  <a:pt x="143429" y="92710"/>
                </a:lnTo>
                <a:lnTo>
                  <a:pt x="154587" y="99060"/>
                </a:lnTo>
                <a:lnTo>
                  <a:pt x="131253" y="99060"/>
                </a:lnTo>
                <a:lnTo>
                  <a:pt x="126819" y="101600"/>
                </a:lnTo>
                <a:close/>
              </a:path>
              <a:path w="262890" h="265429">
                <a:moveTo>
                  <a:pt x="122645" y="185420"/>
                </a:moveTo>
                <a:lnTo>
                  <a:pt x="96672" y="185420"/>
                </a:lnTo>
                <a:lnTo>
                  <a:pt x="119077" y="172720"/>
                </a:lnTo>
                <a:lnTo>
                  <a:pt x="53030" y="134620"/>
                </a:lnTo>
                <a:lnTo>
                  <a:pt x="51927" y="133350"/>
                </a:lnTo>
                <a:lnTo>
                  <a:pt x="50397" y="130810"/>
                </a:lnTo>
                <a:lnTo>
                  <a:pt x="49999" y="129540"/>
                </a:lnTo>
                <a:lnTo>
                  <a:pt x="50035" y="64770"/>
                </a:lnTo>
                <a:lnTo>
                  <a:pt x="67581" y="64770"/>
                </a:lnTo>
                <a:lnTo>
                  <a:pt x="67477" y="128270"/>
                </a:lnTo>
                <a:lnTo>
                  <a:pt x="67629" y="129540"/>
                </a:lnTo>
                <a:lnTo>
                  <a:pt x="67848" y="129540"/>
                </a:lnTo>
                <a:lnTo>
                  <a:pt x="90259" y="142240"/>
                </a:lnTo>
                <a:lnTo>
                  <a:pt x="102429" y="142240"/>
                </a:lnTo>
                <a:lnTo>
                  <a:pt x="102429" y="149860"/>
                </a:lnTo>
                <a:lnTo>
                  <a:pt x="131253" y="166370"/>
                </a:lnTo>
                <a:lnTo>
                  <a:pt x="155664" y="166370"/>
                </a:lnTo>
                <a:lnTo>
                  <a:pt x="122645" y="185420"/>
                </a:lnTo>
                <a:close/>
              </a:path>
              <a:path w="262890" h="265429">
                <a:moveTo>
                  <a:pt x="242820" y="200660"/>
                </a:moveTo>
                <a:lnTo>
                  <a:pt x="212472" y="200660"/>
                </a:lnTo>
                <a:lnTo>
                  <a:pt x="218921" y="196850"/>
                </a:lnTo>
                <a:lnTo>
                  <a:pt x="224865" y="193040"/>
                </a:lnTo>
                <a:lnTo>
                  <a:pt x="244941" y="157480"/>
                </a:lnTo>
                <a:lnTo>
                  <a:pt x="245043" y="151130"/>
                </a:lnTo>
                <a:lnTo>
                  <a:pt x="244151" y="143510"/>
                </a:lnTo>
                <a:lnTo>
                  <a:pt x="220181" y="110490"/>
                </a:lnTo>
                <a:lnTo>
                  <a:pt x="166468" y="78740"/>
                </a:lnTo>
                <a:lnTo>
                  <a:pt x="200621" y="78740"/>
                </a:lnTo>
                <a:lnTo>
                  <a:pt x="228873" y="95250"/>
                </a:lnTo>
                <a:lnTo>
                  <a:pt x="230447" y="96520"/>
                </a:lnTo>
                <a:lnTo>
                  <a:pt x="248048" y="96520"/>
                </a:lnTo>
                <a:lnTo>
                  <a:pt x="247140" y="101600"/>
                </a:lnTo>
                <a:lnTo>
                  <a:pt x="245269" y="107950"/>
                </a:lnTo>
                <a:lnTo>
                  <a:pt x="251727" y="116840"/>
                </a:lnTo>
                <a:lnTo>
                  <a:pt x="256758" y="125730"/>
                </a:lnTo>
                <a:lnTo>
                  <a:pt x="260282" y="135890"/>
                </a:lnTo>
                <a:lnTo>
                  <a:pt x="262217" y="146050"/>
                </a:lnTo>
                <a:lnTo>
                  <a:pt x="262339" y="151130"/>
                </a:lnTo>
                <a:lnTo>
                  <a:pt x="262460" y="156210"/>
                </a:lnTo>
                <a:lnTo>
                  <a:pt x="249722" y="193040"/>
                </a:lnTo>
                <a:lnTo>
                  <a:pt x="245306" y="198120"/>
                </a:lnTo>
                <a:lnTo>
                  <a:pt x="242820" y="200660"/>
                </a:lnTo>
                <a:close/>
              </a:path>
              <a:path w="262890" h="265429">
                <a:moveTo>
                  <a:pt x="155664" y="166370"/>
                </a:moveTo>
                <a:lnTo>
                  <a:pt x="131253" y="166370"/>
                </a:lnTo>
                <a:lnTo>
                  <a:pt x="160077" y="149860"/>
                </a:lnTo>
                <a:lnTo>
                  <a:pt x="160077" y="115570"/>
                </a:lnTo>
                <a:lnTo>
                  <a:pt x="131253" y="99060"/>
                </a:lnTo>
                <a:lnTo>
                  <a:pt x="154587" y="99060"/>
                </a:lnTo>
                <a:lnTo>
                  <a:pt x="196989" y="123190"/>
                </a:lnTo>
                <a:lnTo>
                  <a:pt x="172206" y="123190"/>
                </a:lnTo>
                <a:lnTo>
                  <a:pt x="172211" y="163830"/>
                </a:lnTo>
                <a:lnTo>
                  <a:pt x="160067" y="163830"/>
                </a:lnTo>
                <a:lnTo>
                  <a:pt x="155664" y="166370"/>
                </a:lnTo>
                <a:close/>
              </a:path>
              <a:path w="262890" h="265429">
                <a:moveTo>
                  <a:pt x="189598" y="248920"/>
                </a:moveTo>
                <a:lnTo>
                  <a:pt x="145204" y="248920"/>
                </a:lnTo>
                <a:lnTo>
                  <a:pt x="154971" y="247650"/>
                </a:lnTo>
                <a:lnTo>
                  <a:pt x="164271" y="245110"/>
                </a:lnTo>
                <a:lnTo>
                  <a:pt x="191237" y="217170"/>
                </a:lnTo>
                <a:lnTo>
                  <a:pt x="194437" y="204470"/>
                </a:lnTo>
                <a:lnTo>
                  <a:pt x="194559" y="203200"/>
                </a:lnTo>
                <a:lnTo>
                  <a:pt x="194681" y="201930"/>
                </a:lnTo>
                <a:lnTo>
                  <a:pt x="194803" y="200660"/>
                </a:lnTo>
                <a:lnTo>
                  <a:pt x="194925" y="199390"/>
                </a:lnTo>
                <a:lnTo>
                  <a:pt x="194983" y="135890"/>
                </a:lnTo>
                <a:lnTo>
                  <a:pt x="194612" y="135890"/>
                </a:lnTo>
                <a:lnTo>
                  <a:pt x="172206" y="123190"/>
                </a:lnTo>
                <a:lnTo>
                  <a:pt x="196989" y="123190"/>
                </a:lnTo>
                <a:lnTo>
                  <a:pt x="208147" y="129540"/>
                </a:lnTo>
                <a:lnTo>
                  <a:pt x="209472" y="130810"/>
                </a:lnTo>
                <a:lnTo>
                  <a:pt x="210570" y="132080"/>
                </a:lnTo>
                <a:lnTo>
                  <a:pt x="212090" y="134620"/>
                </a:lnTo>
                <a:lnTo>
                  <a:pt x="212484" y="135890"/>
                </a:lnTo>
                <a:lnTo>
                  <a:pt x="212472" y="200660"/>
                </a:lnTo>
                <a:lnTo>
                  <a:pt x="242820" y="200660"/>
                </a:lnTo>
                <a:lnTo>
                  <a:pt x="209192" y="219710"/>
                </a:lnTo>
                <a:lnTo>
                  <a:pt x="205150" y="228600"/>
                </a:lnTo>
                <a:lnTo>
                  <a:pt x="199655" y="237490"/>
                </a:lnTo>
                <a:lnTo>
                  <a:pt x="192821" y="246380"/>
                </a:lnTo>
                <a:lnTo>
                  <a:pt x="189598" y="248920"/>
                </a:lnTo>
                <a:close/>
              </a:path>
              <a:path w="262890" h="265429">
                <a:moveTo>
                  <a:pt x="130057" y="227330"/>
                </a:moveTo>
                <a:lnTo>
                  <a:pt x="87728" y="227330"/>
                </a:lnTo>
                <a:lnTo>
                  <a:pt x="97208" y="224790"/>
                </a:lnTo>
                <a:lnTo>
                  <a:pt x="106161" y="220980"/>
                </a:lnTo>
                <a:lnTo>
                  <a:pt x="159747" y="190500"/>
                </a:lnTo>
                <a:lnTo>
                  <a:pt x="159937" y="189230"/>
                </a:lnTo>
                <a:lnTo>
                  <a:pt x="159950" y="186690"/>
                </a:lnTo>
                <a:lnTo>
                  <a:pt x="160067" y="163830"/>
                </a:lnTo>
                <a:lnTo>
                  <a:pt x="172211" y="163830"/>
                </a:lnTo>
                <a:lnTo>
                  <a:pt x="172216" y="199390"/>
                </a:lnTo>
                <a:lnTo>
                  <a:pt x="171817" y="200660"/>
                </a:lnTo>
                <a:lnTo>
                  <a:pt x="170285" y="203200"/>
                </a:lnTo>
                <a:lnTo>
                  <a:pt x="169181" y="204470"/>
                </a:lnTo>
                <a:lnTo>
                  <a:pt x="130057" y="227330"/>
                </a:lnTo>
                <a:close/>
              </a:path>
              <a:path w="262890" h="265429">
                <a:moveTo>
                  <a:pt x="94028" y="201930"/>
                </a:moveTo>
                <a:lnTo>
                  <a:pt x="87963" y="201930"/>
                </a:lnTo>
                <a:lnTo>
                  <a:pt x="33634" y="170180"/>
                </a:lnTo>
                <a:lnTo>
                  <a:pt x="32059" y="168910"/>
                </a:lnTo>
                <a:lnTo>
                  <a:pt x="66943" y="168910"/>
                </a:lnTo>
                <a:lnTo>
                  <a:pt x="96038" y="185420"/>
                </a:lnTo>
                <a:lnTo>
                  <a:pt x="122645" y="185420"/>
                </a:lnTo>
                <a:lnTo>
                  <a:pt x="94028" y="201930"/>
                </a:lnTo>
                <a:close/>
              </a:path>
              <a:path w="262890" h="265429">
                <a:moveTo>
                  <a:pt x="155747" y="265430"/>
                </a:moveTo>
                <a:lnTo>
                  <a:pt x="138126" y="265430"/>
                </a:lnTo>
                <a:lnTo>
                  <a:pt x="124357" y="262890"/>
                </a:lnTo>
                <a:lnTo>
                  <a:pt x="95160" y="243840"/>
                </a:lnTo>
                <a:lnTo>
                  <a:pt x="125612" y="243840"/>
                </a:lnTo>
                <a:lnTo>
                  <a:pt x="128220" y="245110"/>
                </a:lnTo>
                <a:lnTo>
                  <a:pt x="136550" y="247650"/>
                </a:lnTo>
                <a:lnTo>
                  <a:pt x="145204" y="248920"/>
                </a:lnTo>
                <a:lnTo>
                  <a:pt x="189598" y="248920"/>
                </a:lnTo>
                <a:lnTo>
                  <a:pt x="184765" y="252730"/>
                </a:lnTo>
                <a:lnTo>
                  <a:pt x="175726" y="259080"/>
                </a:lnTo>
                <a:lnTo>
                  <a:pt x="165991" y="262890"/>
                </a:lnTo>
                <a:lnTo>
                  <a:pt x="155747" y="2654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689806" y="561559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8975" y="51205"/>
                </a:moveTo>
                <a:lnTo>
                  <a:pt x="22190" y="51205"/>
                </a:lnTo>
                <a:lnTo>
                  <a:pt x="18926" y="50552"/>
                </a:lnTo>
                <a:lnTo>
                  <a:pt x="0" y="28997"/>
                </a:lnTo>
                <a:lnTo>
                  <a:pt x="0" y="22207"/>
                </a:lnTo>
                <a:lnTo>
                  <a:pt x="22190" y="0"/>
                </a:lnTo>
                <a:lnTo>
                  <a:pt x="28975" y="0"/>
                </a:lnTo>
                <a:lnTo>
                  <a:pt x="51165" y="25603"/>
                </a:lnTo>
                <a:lnTo>
                  <a:pt x="51165" y="28997"/>
                </a:lnTo>
                <a:lnTo>
                  <a:pt x="28975" y="512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689806" y="580335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8975" y="51205"/>
                </a:moveTo>
                <a:lnTo>
                  <a:pt x="22190" y="51205"/>
                </a:lnTo>
                <a:lnTo>
                  <a:pt x="18926" y="50554"/>
                </a:lnTo>
                <a:lnTo>
                  <a:pt x="0" y="28997"/>
                </a:lnTo>
                <a:lnTo>
                  <a:pt x="0" y="22204"/>
                </a:lnTo>
                <a:lnTo>
                  <a:pt x="22190" y="0"/>
                </a:lnTo>
                <a:lnTo>
                  <a:pt x="28975" y="0"/>
                </a:lnTo>
                <a:lnTo>
                  <a:pt x="51165" y="25603"/>
                </a:lnTo>
                <a:lnTo>
                  <a:pt x="51165" y="28997"/>
                </a:lnTo>
                <a:lnTo>
                  <a:pt x="28975" y="512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489500" y="4751158"/>
            <a:ext cx="6485890" cy="30403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8000"/>
              </a:lnSpc>
              <a:spcBef>
                <a:spcPts val="95"/>
              </a:spcBef>
            </a:pPr>
            <a:r>
              <a:rPr dirty="0" sz="1050">
                <a:latin typeface="Arial"/>
                <a:cs typeface="Arial"/>
              </a:rPr>
              <a:t>Dans</a:t>
            </a:r>
            <a:r>
              <a:rPr dirty="0" sz="1050" spc="15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cet</a:t>
            </a:r>
            <a:r>
              <a:rPr dirty="0" sz="1050" spc="15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exemple,</a:t>
            </a:r>
            <a:r>
              <a:rPr dirty="0" sz="1050" spc="15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chaque</a:t>
            </a:r>
            <a:r>
              <a:rPr dirty="0" sz="1050" spc="155">
                <a:latin typeface="Arial"/>
                <a:cs typeface="Arial"/>
              </a:rPr>
              <a:t> </a:t>
            </a:r>
            <a:r>
              <a:rPr dirty="0" sz="1050" spc="75">
                <a:latin typeface="Arial"/>
                <a:cs typeface="Arial"/>
              </a:rPr>
              <a:t>port</a:t>
            </a:r>
            <a:r>
              <a:rPr dirty="0" sz="1050" spc="15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de</a:t>
            </a:r>
            <a:r>
              <a:rPr dirty="0" sz="1050" spc="15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chaque</a:t>
            </a:r>
            <a:r>
              <a:rPr dirty="0" sz="1050" spc="15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switch</a:t>
            </a:r>
            <a:r>
              <a:rPr dirty="0" sz="1050" spc="15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représente</a:t>
            </a:r>
            <a:r>
              <a:rPr dirty="0" sz="1050" spc="160">
                <a:latin typeface="Arial"/>
                <a:cs typeface="Arial"/>
              </a:rPr>
              <a:t> </a:t>
            </a:r>
            <a:r>
              <a:rPr dirty="0" sz="1050" spc="75">
                <a:latin typeface="Arial"/>
                <a:cs typeface="Arial"/>
              </a:rPr>
              <a:t>un</a:t>
            </a:r>
            <a:r>
              <a:rPr dirty="0" sz="1050" spc="155">
                <a:latin typeface="Arial"/>
                <a:cs typeface="Arial"/>
              </a:rPr>
              <a:t> </a:t>
            </a:r>
            <a:r>
              <a:rPr dirty="0" sz="1050" spc="55">
                <a:latin typeface="Arial"/>
                <a:cs typeface="Arial"/>
              </a:rPr>
              <a:t>domaine</a:t>
            </a:r>
            <a:r>
              <a:rPr dirty="0" sz="1050" spc="15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de</a:t>
            </a:r>
            <a:r>
              <a:rPr dirty="0" sz="1050" spc="15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collision</a:t>
            </a:r>
            <a:r>
              <a:rPr dirty="0" sz="1050" spc="15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distinct.</a:t>
            </a:r>
            <a:r>
              <a:rPr dirty="0" sz="1050" spc="155">
                <a:latin typeface="Arial"/>
                <a:cs typeface="Arial"/>
              </a:rPr>
              <a:t> </a:t>
            </a:r>
            <a:r>
              <a:rPr dirty="0" sz="1050" spc="-20">
                <a:latin typeface="Arial"/>
                <a:cs typeface="Arial"/>
              </a:rPr>
              <a:t>Si</a:t>
            </a:r>
            <a:r>
              <a:rPr dirty="0" sz="1050" spc="155">
                <a:latin typeface="Arial"/>
                <a:cs typeface="Arial"/>
              </a:rPr>
              <a:t> </a:t>
            </a:r>
            <a:r>
              <a:rPr dirty="0" sz="1050" spc="-20">
                <a:latin typeface="Arial"/>
                <a:cs typeface="Arial"/>
              </a:rPr>
              <a:t>nous </a:t>
            </a:r>
            <a:r>
              <a:rPr dirty="0" sz="1050" spc="10">
                <a:latin typeface="Arial"/>
                <a:cs typeface="Arial"/>
              </a:rPr>
              <a:t>avons</a:t>
            </a:r>
            <a:r>
              <a:rPr dirty="0" sz="1050" spc="85">
                <a:latin typeface="Arial"/>
                <a:cs typeface="Arial"/>
              </a:rPr>
              <a:t> </a:t>
            </a:r>
            <a:r>
              <a:rPr dirty="0" sz="1050" spc="50">
                <a:latin typeface="Arial"/>
                <a:cs typeface="Arial"/>
              </a:rPr>
              <a:t>deux</a:t>
            </a:r>
            <a:r>
              <a:rPr dirty="0" sz="1050" spc="90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switches</a:t>
            </a:r>
            <a:r>
              <a:rPr dirty="0" sz="1050" spc="90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connectés</a:t>
            </a:r>
            <a:r>
              <a:rPr dirty="0" sz="1050" spc="90">
                <a:latin typeface="Arial"/>
                <a:cs typeface="Arial"/>
              </a:rPr>
              <a:t> </a:t>
            </a:r>
            <a:r>
              <a:rPr dirty="0" sz="1050" spc="55">
                <a:latin typeface="Arial"/>
                <a:cs typeface="Arial"/>
              </a:rPr>
              <a:t>et</a:t>
            </a:r>
            <a:r>
              <a:rPr dirty="0" sz="1050" spc="90">
                <a:latin typeface="Arial"/>
                <a:cs typeface="Arial"/>
              </a:rPr>
              <a:t> </a:t>
            </a:r>
            <a:r>
              <a:rPr dirty="0" sz="1050" spc="50">
                <a:latin typeface="Arial"/>
                <a:cs typeface="Arial"/>
              </a:rPr>
              <a:t>que</a:t>
            </a:r>
            <a:r>
              <a:rPr dirty="0" sz="1050" spc="90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chaque</a:t>
            </a:r>
            <a:r>
              <a:rPr dirty="0" sz="1050" spc="90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switch</a:t>
            </a:r>
            <a:r>
              <a:rPr dirty="0" sz="1050" spc="90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dispose</a:t>
            </a:r>
            <a:r>
              <a:rPr dirty="0" sz="1050" spc="90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de</a:t>
            </a:r>
            <a:r>
              <a:rPr dirty="0" sz="1050" spc="90">
                <a:latin typeface="Arial"/>
                <a:cs typeface="Arial"/>
              </a:rPr>
              <a:t> </a:t>
            </a:r>
            <a:r>
              <a:rPr dirty="0" sz="1050" spc="50">
                <a:latin typeface="Arial"/>
                <a:cs typeface="Arial"/>
              </a:rPr>
              <a:t>deux</a:t>
            </a:r>
            <a:r>
              <a:rPr dirty="0" sz="1050" spc="90">
                <a:latin typeface="Arial"/>
                <a:cs typeface="Arial"/>
              </a:rPr>
              <a:t> </a:t>
            </a:r>
            <a:r>
              <a:rPr dirty="0" sz="1050" spc="60">
                <a:latin typeface="Arial"/>
                <a:cs typeface="Arial"/>
              </a:rPr>
              <a:t>ports</a:t>
            </a:r>
            <a:r>
              <a:rPr dirty="0" sz="1050" spc="90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utilisés,</a:t>
            </a:r>
            <a:r>
              <a:rPr dirty="0" sz="1050" spc="90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voici</a:t>
            </a:r>
            <a:r>
              <a:rPr dirty="0" sz="1050" spc="90">
                <a:latin typeface="Arial"/>
                <a:cs typeface="Arial"/>
              </a:rPr>
              <a:t> </a:t>
            </a:r>
            <a:r>
              <a:rPr dirty="0" sz="1050" spc="55">
                <a:latin typeface="Arial"/>
                <a:cs typeface="Arial"/>
              </a:rPr>
              <a:t>comment </a:t>
            </a:r>
            <a:r>
              <a:rPr dirty="0" sz="1050" spc="10">
                <a:latin typeface="Arial"/>
                <a:cs typeface="Arial"/>
              </a:rPr>
              <a:t>calculer</a:t>
            </a:r>
            <a:r>
              <a:rPr dirty="0" sz="1050" spc="60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le</a:t>
            </a:r>
            <a:r>
              <a:rPr dirty="0" sz="1050" spc="65">
                <a:latin typeface="Arial"/>
                <a:cs typeface="Arial"/>
              </a:rPr>
              <a:t> nombre </a:t>
            </a:r>
            <a:r>
              <a:rPr dirty="0" sz="1050" spc="60">
                <a:latin typeface="Arial"/>
                <a:cs typeface="Arial"/>
              </a:rPr>
              <a:t>total </a:t>
            </a:r>
            <a:r>
              <a:rPr dirty="0" sz="1050" spc="10">
                <a:latin typeface="Arial"/>
                <a:cs typeface="Arial"/>
              </a:rPr>
              <a:t>de</a:t>
            </a:r>
            <a:r>
              <a:rPr dirty="0" sz="1050" spc="65">
                <a:latin typeface="Arial"/>
                <a:cs typeface="Arial"/>
              </a:rPr>
              <a:t> </a:t>
            </a:r>
            <a:r>
              <a:rPr dirty="0" sz="1050" spc="45">
                <a:latin typeface="Arial"/>
                <a:cs typeface="Arial"/>
              </a:rPr>
              <a:t>domaines</a:t>
            </a:r>
            <a:r>
              <a:rPr dirty="0" sz="1050" spc="65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de</a:t>
            </a:r>
            <a:r>
              <a:rPr dirty="0" sz="1050" spc="65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collision</a:t>
            </a:r>
            <a:r>
              <a:rPr dirty="0" sz="1050" spc="60">
                <a:latin typeface="Arial"/>
                <a:cs typeface="Arial"/>
              </a:rPr>
              <a:t> </a:t>
            </a:r>
            <a:r>
              <a:rPr dirty="0" sz="1050" spc="-50">
                <a:latin typeface="Arial"/>
                <a:cs typeface="Arial"/>
              </a:rPr>
              <a:t>: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1050">
              <a:latin typeface="Arial"/>
              <a:cs typeface="Arial"/>
            </a:endParaRPr>
          </a:p>
          <a:p>
            <a:pPr marL="353695">
              <a:lnSpc>
                <a:spcPct val="100000"/>
              </a:lnSpc>
            </a:pPr>
            <a:r>
              <a:rPr dirty="0" sz="1050" b="1">
                <a:latin typeface="Noto Sans"/>
                <a:cs typeface="Noto Sans"/>
              </a:rPr>
              <a:t>Switch</a:t>
            </a:r>
            <a:r>
              <a:rPr dirty="0" sz="1050" spc="35" b="1">
                <a:latin typeface="Noto Sans"/>
                <a:cs typeface="Noto Sans"/>
              </a:rPr>
              <a:t> </a:t>
            </a:r>
            <a:r>
              <a:rPr dirty="0" sz="1050" b="1">
                <a:latin typeface="Noto Sans"/>
                <a:cs typeface="Noto Sans"/>
              </a:rPr>
              <a:t>1</a:t>
            </a:r>
            <a:r>
              <a:rPr dirty="0" sz="1050" spc="35" b="1">
                <a:latin typeface="Noto Sans"/>
                <a:cs typeface="Noto Sans"/>
              </a:rPr>
              <a:t> </a:t>
            </a:r>
            <a:r>
              <a:rPr dirty="0" sz="1050">
                <a:latin typeface="Arial"/>
                <a:cs typeface="Arial"/>
              </a:rPr>
              <a:t>:</a:t>
            </a:r>
            <a:r>
              <a:rPr dirty="0" sz="1050" spc="1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2</a:t>
            </a:r>
            <a:r>
              <a:rPr dirty="0" sz="1050" spc="15">
                <a:latin typeface="Arial"/>
                <a:cs typeface="Arial"/>
              </a:rPr>
              <a:t> </a:t>
            </a:r>
            <a:r>
              <a:rPr dirty="0" sz="1050" spc="60">
                <a:latin typeface="Arial"/>
                <a:cs typeface="Arial"/>
              </a:rPr>
              <a:t>ports</a:t>
            </a:r>
            <a:r>
              <a:rPr dirty="0" sz="1050" spc="1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=</a:t>
            </a:r>
            <a:r>
              <a:rPr dirty="0" sz="1050" spc="1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2</a:t>
            </a:r>
            <a:r>
              <a:rPr dirty="0" sz="1050" spc="15">
                <a:latin typeface="Arial"/>
                <a:cs typeface="Arial"/>
              </a:rPr>
              <a:t> </a:t>
            </a:r>
            <a:r>
              <a:rPr dirty="0" sz="1050" spc="45">
                <a:latin typeface="Arial"/>
                <a:cs typeface="Arial"/>
              </a:rPr>
              <a:t>domaines</a:t>
            </a:r>
            <a:r>
              <a:rPr dirty="0" sz="1050" spc="1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de</a:t>
            </a:r>
            <a:r>
              <a:rPr dirty="0" sz="1050" spc="15">
                <a:latin typeface="Arial"/>
                <a:cs typeface="Arial"/>
              </a:rPr>
              <a:t> </a:t>
            </a:r>
            <a:r>
              <a:rPr dirty="0" sz="1050" spc="-10">
                <a:latin typeface="Arial"/>
                <a:cs typeface="Arial"/>
              </a:rPr>
              <a:t>collision</a:t>
            </a:r>
            <a:endParaRPr sz="1050">
              <a:latin typeface="Arial"/>
              <a:cs typeface="Arial"/>
            </a:endParaRPr>
          </a:p>
          <a:p>
            <a:pPr marL="353695">
              <a:lnSpc>
                <a:spcPct val="100000"/>
              </a:lnSpc>
              <a:spcBef>
                <a:spcPts val="220"/>
              </a:spcBef>
            </a:pPr>
            <a:r>
              <a:rPr dirty="0" sz="1050" b="1">
                <a:latin typeface="Noto Sans"/>
                <a:cs typeface="Noto Sans"/>
              </a:rPr>
              <a:t>Switch</a:t>
            </a:r>
            <a:r>
              <a:rPr dirty="0" sz="1050" spc="35" b="1">
                <a:latin typeface="Noto Sans"/>
                <a:cs typeface="Noto Sans"/>
              </a:rPr>
              <a:t> </a:t>
            </a:r>
            <a:r>
              <a:rPr dirty="0" sz="1050" b="1">
                <a:latin typeface="Noto Sans"/>
                <a:cs typeface="Noto Sans"/>
              </a:rPr>
              <a:t>2</a:t>
            </a:r>
            <a:r>
              <a:rPr dirty="0" sz="1050" spc="35" b="1">
                <a:latin typeface="Noto Sans"/>
                <a:cs typeface="Noto Sans"/>
              </a:rPr>
              <a:t> </a:t>
            </a:r>
            <a:r>
              <a:rPr dirty="0" sz="1050">
                <a:latin typeface="Arial"/>
                <a:cs typeface="Arial"/>
              </a:rPr>
              <a:t>:</a:t>
            </a:r>
            <a:r>
              <a:rPr dirty="0" sz="1050" spc="1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2</a:t>
            </a:r>
            <a:r>
              <a:rPr dirty="0" sz="1050" spc="15">
                <a:latin typeface="Arial"/>
                <a:cs typeface="Arial"/>
              </a:rPr>
              <a:t> </a:t>
            </a:r>
            <a:r>
              <a:rPr dirty="0" sz="1050" spc="60">
                <a:latin typeface="Arial"/>
                <a:cs typeface="Arial"/>
              </a:rPr>
              <a:t>ports</a:t>
            </a:r>
            <a:r>
              <a:rPr dirty="0" sz="1050" spc="1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=</a:t>
            </a:r>
            <a:r>
              <a:rPr dirty="0" sz="1050" spc="1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2</a:t>
            </a:r>
            <a:r>
              <a:rPr dirty="0" sz="1050" spc="15">
                <a:latin typeface="Arial"/>
                <a:cs typeface="Arial"/>
              </a:rPr>
              <a:t> </a:t>
            </a:r>
            <a:r>
              <a:rPr dirty="0" sz="1050" spc="45">
                <a:latin typeface="Arial"/>
                <a:cs typeface="Arial"/>
              </a:rPr>
              <a:t>domaines</a:t>
            </a:r>
            <a:r>
              <a:rPr dirty="0" sz="1050" spc="1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de</a:t>
            </a:r>
            <a:r>
              <a:rPr dirty="0" sz="1050" spc="15">
                <a:latin typeface="Arial"/>
                <a:cs typeface="Arial"/>
              </a:rPr>
              <a:t> </a:t>
            </a:r>
            <a:r>
              <a:rPr dirty="0" sz="1050" spc="-10">
                <a:latin typeface="Arial"/>
                <a:cs typeface="Arial"/>
              </a:rPr>
              <a:t>collision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050">
              <a:latin typeface="Arial"/>
              <a:cs typeface="Arial"/>
            </a:endParaRPr>
          </a:p>
          <a:p>
            <a:pPr marL="12700" marR="206375">
              <a:lnSpc>
                <a:spcPct val="128000"/>
              </a:lnSpc>
            </a:pPr>
            <a:r>
              <a:rPr dirty="0" sz="1050" spc="10">
                <a:latin typeface="Arial"/>
                <a:cs typeface="Arial"/>
              </a:rPr>
              <a:t>Puisque</a:t>
            </a:r>
            <a:r>
              <a:rPr dirty="0" sz="1050" spc="60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chaque</a:t>
            </a:r>
            <a:r>
              <a:rPr dirty="0" sz="1050" spc="65">
                <a:latin typeface="Arial"/>
                <a:cs typeface="Arial"/>
              </a:rPr>
              <a:t> </a:t>
            </a:r>
            <a:r>
              <a:rPr dirty="0" sz="1050" spc="75">
                <a:latin typeface="Arial"/>
                <a:cs typeface="Arial"/>
              </a:rPr>
              <a:t>port</a:t>
            </a:r>
            <a:r>
              <a:rPr dirty="0" sz="1050" spc="65">
                <a:latin typeface="Arial"/>
                <a:cs typeface="Arial"/>
              </a:rPr>
              <a:t> </a:t>
            </a:r>
            <a:r>
              <a:rPr dirty="0" sz="1050" spc="50">
                <a:latin typeface="Arial"/>
                <a:cs typeface="Arial"/>
              </a:rPr>
              <a:t>sur</a:t>
            </a:r>
            <a:r>
              <a:rPr dirty="0" sz="1050" spc="65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chaque</a:t>
            </a:r>
            <a:r>
              <a:rPr dirty="0" sz="1050" spc="60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switch</a:t>
            </a:r>
            <a:r>
              <a:rPr dirty="0" sz="1050" spc="65">
                <a:latin typeface="Arial"/>
                <a:cs typeface="Arial"/>
              </a:rPr>
              <a:t> </a:t>
            </a:r>
            <a:r>
              <a:rPr dirty="0" sz="1050" spc="45">
                <a:latin typeface="Arial"/>
                <a:cs typeface="Arial"/>
              </a:rPr>
              <a:t>constitue</a:t>
            </a:r>
            <a:r>
              <a:rPr dirty="0" sz="1050" spc="65">
                <a:latin typeface="Arial"/>
                <a:cs typeface="Arial"/>
              </a:rPr>
              <a:t> </a:t>
            </a:r>
            <a:r>
              <a:rPr dirty="0" sz="1050" spc="75">
                <a:latin typeface="Arial"/>
                <a:cs typeface="Arial"/>
              </a:rPr>
              <a:t>un</a:t>
            </a:r>
            <a:r>
              <a:rPr dirty="0" sz="1050" spc="65">
                <a:latin typeface="Arial"/>
                <a:cs typeface="Arial"/>
              </a:rPr>
              <a:t> </a:t>
            </a:r>
            <a:r>
              <a:rPr dirty="0" sz="1050" spc="55">
                <a:latin typeface="Arial"/>
                <a:cs typeface="Arial"/>
              </a:rPr>
              <a:t>domaine</a:t>
            </a:r>
            <a:r>
              <a:rPr dirty="0" sz="1050" spc="60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de</a:t>
            </a:r>
            <a:r>
              <a:rPr dirty="0" sz="1050" spc="65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collision</a:t>
            </a:r>
            <a:r>
              <a:rPr dirty="0" sz="1050" spc="65">
                <a:latin typeface="Arial"/>
                <a:cs typeface="Arial"/>
              </a:rPr>
              <a:t> </a:t>
            </a:r>
            <a:r>
              <a:rPr dirty="0" sz="1050" spc="45">
                <a:latin typeface="Arial"/>
                <a:cs typeface="Arial"/>
              </a:rPr>
              <a:t>unique,</a:t>
            </a:r>
            <a:r>
              <a:rPr dirty="0" sz="1050" spc="65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le</a:t>
            </a:r>
            <a:r>
              <a:rPr dirty="0" sz="1050" spc="60">
                <a:latin typeface="Arial"/>
                <a:cs typeface="Arial"/>
              </a:rPr>
              <a:t> total</a:t>
            </a:r>
            <a:r>
              <a:rPr dirty="0" sz="1050" spc="65">
                <a:latin typeface="Arial"/>
                <a:cs typeface="Arial"/>
              </a:rPr>
              <a:t> </a:t>
            </a:r>
            <a:r>
              <a:rPr dirty="0" sz="1050" spc="70">
                <a:latin typeface="Arial"/>
                <a:cs typeface="Arial"/>
              </a:rPr>
              <a:t>pour</a:t>
            </a:r>
            <a:r>
              <a:rPr dirty="0" sz="1050" spc="65">
                <a:latin typeface="Arial"/>
                <a:cs typeface="Arial"/>
              </a:rPr>
              <a:t> </a:t>
            </a:r>
            <a:r>
              <a:rPr dirty="0" sz="1050" spc="-25">
                <a:latin typeface="Arial"/>
                <a:cs typeface="Arial"/>
              </a:rPr>
              <a:t>les </a:t>
            </a:r>
            <a:r>
              <a:rPr dirty="0" sz="1050" spc="50">
                <a:latin typeface="Arial"/>
                <a:cs typeface="Arial"/>
              </a:rPr>
              <a:t>deux</a:t>
            </a:r>
            <a:r>
              <a:rPr dirty="0" sz="1050" spc="100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switches</a:t>
            </a:r>
            <a:r>
              <a:rPr dirty="0" sz="1050" spc="100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connectés</a:t>
            </a:r>
            <a:r>
              <a:rPr dirty="0" sz="1050" spc="105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sera</a:t>
            </a:r>
            <a:r>
              <a:rPr dirty="0" sz="1050" spc="100">
                <a:latin typeface="Arial"/>
                <a:cs typeface="Arial"/>
              </a:rPr>
              <a:t> </a:t>
            </a:r>
            <a:r>
              <a:rPr dirty="0" sz="1050" spc="-50">
                <a:latin typeface="Arial"/>
                <a:cs typeface="Arial"/>
              </a:rPr>
              <a:t>:</a:t>
            </a:r>
            <a:endParaRPr sz="1050">
              <a:latin typeface="Arial"/>
              <a:cs typeface="Arial"/>
            </a:endParaRPr>
          </a:p>
          <a:p>
            <a:pPr algn="ctr" marL="97155">
              <a:lnSpc>
                <a:spcPct val="100000"/>
              </a:lnSpc>
              <a:spcBef>
                <a:spcPts val="1110"/>
              </a:spcBef>
            </a:pPr>
            <a:r>
              <a:rPr dirty="0" sz="1300">
                <a:latin typeface="Book Antiqua"/>
                <a:cs typeface="Book Antiqua"/>
              </a:rPr>
              <a:t>2</a:t>
            </a:r>
            <a:r>
              <a:rPr dirty="0" sz="1300" spc="-55">
                <a:latin typeface="Book Antiqua"/>
                <a:cs typeface="Book Antiqua"/>
              </a:rPr>
              <a:t> </a:t>
            </a:r>
            <a:r>
              <a:rPr dirty="0" sz="1300" spc="220">
                <a:latin typeface="Book Antiqua"/>
                <a:cs typeface="Book Antiqua"/>
              </a:rPr>
              <a:t>+</a:t>
            </a:r>
            <a:r>
              <a:rPr dirty="0" sz="1300" spc="-45">
                <a:latin typeface="Book Antiqua"/>
                <a:cs typeface="Book Antiqua"/>
              </a:rPr>
              <a:t> </a:t>
            </a:r>
            <a:r>
              <a:rPr dirty="0" sz="1300">
                <a:latin typeface="Book Antiqua"/>
                <a:cs typeface="Book Antiqua"/>
              </a:rPr>
              <a:t>2</a:t>
            </a:r>
            <a:r>
              <a:rPr dirty="0" sz="1300" spc="30">
                <a:latin typeface="Book Antiqua"/>
                <a:cs typeface="Book Antiqua"/>
              </a:rPr>
              <a:t> </a:t>
            </a:r>
            <a:r>
              <a:rPr dirty="0" sz="1300" spc="220">
                <a:latin typeface="Book Antiqua"/>
                <a:cs typeface="Book Antiqua"/>
              </a:rPr>
              <a:t>=</a:t>
            </a:r>
            <a:r>
              <a:rPr dirty="0" sz="1300" spc="30">
                <a:latin typeface="Book Antiqua"/>
                <a:cs typeface="Book Antiqua"/>
              </a:rPr>
              <a:t> </a:t>
            </a:r>
            <a:r>
              <a:rPr dirty="0" sz="1300">
                <a:latin typeface="Book Antiqua"/>
                <a:cs typeface="Book Antiqua"/>
              </a:rPr>
              <a:t>4</a:t>
            </a:r>
            <a:r>
              <a:rPr dirty="0" sz="1300" spc="-10">
                <a:latin typeface="Book Antiqua"/>
                <a:cs typeface="Book Antiqua"/>
              </a:rPr>
              <a:t> </a:t>
            </a:r>
            <a:r>
              <a:rPr dirty="0" sz="1300" spc="-45">
                <a:latin typeface="Book Antiqua"/>
                <a:cs typeface="Book Antiqua"/>
              </a:rPr>
              <a:t>domaines</a:t>
            </a:r>
            <a:r>
              <a:rPr dirty="0" sz="1300" spc="-5">
                <a:latin typeface="Book Antiqua"/>
                <a:cs typeface="Book Antiqua"/>
              </a:rPr>
              <a:t> </a:t>
            </a:r>
            <a:r>
              <a:rPr dirty="0" sz="1300" spc="-50">
                <a:latin typeface="Book Antiqua"/>
                <a:cs typeface="Book Antiqua"/>
              </a:rPr>
              <a:t>de</a:t>
            </a:r>
            <a:r>
              <a:rPr dirty="0" sz="1300" spc="-5">
                <a:latin typeface="Book Antiqua"/>
                <a:cs typeface="Book Antiqua"/>
              </a:rPr>
              <a:t> </a:t>
            </a:r>
            <a:r>
              <a:rPr dirty="0" sz="1300" spc="-10">
                <a:latin typeface="Book Antiqua"/>
                <a:cs typeface="Book Antiqua"/>
              </a:rPr>
              <a:t>collision</a:t>
            </a:r>
            <a:endParaRPr sz="13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dirty="0" sz="1250" spc="-10" b="1">
                <a:latin typeface="Noto Sans"/>
                <a:cs typeface="Noto Sans"/>
              </a:rPr>
              <a:t>Résumé</a:t>
            </a:r>
            <a:endParaRPr sz="1250">
              <a:latin typeface="Noto Sans"/>
              <a:cs typeface="Noto Sans"/>
            </a:endParaRPr>
          </a:p>
          <a:p>
            <a:pPr marL="12700">
              <a:lnSpc>
                <a:spcPct val="100000"/>
              </a:lnSpc>
              <a:spcBef>
                <a:spcPts val="1590"/>
              </a:spcBef>
            </a:pPr>
            <a:r>
              <a:rPr dirty="0" sz="1050" b="1">
                <a:latin typeface="Noto Sans"/>
                <a:cs typeface="Noto Sans"/>
              </a:rPr>
              <a:t>Total</a:t>
            </a:r>
            <a:r>
              <a:rPr dirty="0" sz="1050" spc="25" b="1">
                <a:latin typeface="Noto Sans"/>
                <a:cs typeface="Noto Sans"/>
              </a:rPr>
              <a:t> </a:t>
            </a:r>
            <a:r>
              <a:rPr dirty="0" sz="1050" b="1">
                <a:latin typeface="Noto Sans"/>
                <a:cs typeface="Noto Sans"/>
              </a:rPr>
              <a:t>des</a:t>
            </a:r>
            <a:r>
              <a:rPr dirty="0" sz="1050" spc="30" b="1">
                <a:latin typeface="Noto Sans"/>
                <a:cs typeface="Noto Sans"/>
              </a:rPr>
              <a:t> </a:t>
            </a:r>
            <a:r>
              <a:rPr dirty="0" sz="1050" b="1">
                <a:latin typeface="Noto Sans"/>
                <a:cs typeface="Noto Sans"/>
              </a:rPr>
              <a:t>domaines</a:t>
            </a:r>
            <a:r>
              <a:rPr dirty="0" sz="1050" spc="25" b="1">
                <a:latin typeface="Noto Sans"/>
                <a:cs typeface="Noto Sans"/>
              </a:rPr>
              <a:t> </a:t>
            </a:r>
            <a:r>
              <a:rPr dirty="0" sz="1050" b="1">
                <a:latin typeface="Noto Sans"/>
                <a:cs typeface="Noto Sans"/>
              </a:rPr>
              <a:t>de</a:t>
            </a:r>
            <a:r>
              <a:rPr dirty="0" sz="1050" spc="30" b="1">
                <a:latin typeface="Noto Sans"/>
                <a:cs typeface="Noto Sans"/>
              </a:rPr>
              <a:t> </a:t>
            </a:r>
            <a:r>
              <a:rPr dirty="0" sz="1050" b="1">
                <a:latin typeface="Noto Sans"/>
                <a:cs typeface="Noto Sans"/>
              </a:rPr>
              <a:t>collision</a:t>
            </a:r>
            <a:r>
              <a:rPr dirty="0" sz="1050" spc="30" b="1">
                <a:latin typeface="Noto Sans"/>
                <a:cs typeface="Noto Sans"/>
              </a:rPr>
              <a:t> </a:t>
            </a:r>
            <a:r>
              <a:rPr dirty="0" sz="1050">
                <a:latin typeface="Arial"/>
                <a:cs typeface="Arial"/>
              </a:rPr>
              <a:t>:</a:t>
            </a:r>
            <a:r>
              <a:rPr dirty="0" sz="1050" spc="5">
                <a:latin typeface="Arial"/>
                <a:cs typeface="Arial"/>
              </a:rPr>
              <a:t> </a:t>
            </a:r>
            <a:r>
              <a:rPr dirty="0" sz="1050" spc="-50">
                <a:latin typeface="Arial"/>
                <a:cs typeface="Arial"/>
              </a:rPr>
              <a:t>4</a:t>
            </a:r>
            <a:endParaRPr sz="1050">
              <a:latin typeface="Arial"/>
              <a:cs typeface="Arial"/>
            </a:endParaRPr>
          </a:p>
          <a:p>
            <a:pPr algn="ctr" marL="97155">
              <a:lnSpc>
                <a:spcPct val="100000"/>
              </a:lnSpc>
              <a:spcBef>
                <a:spcPts val="805"/>
              </a:spcBef>
            </a:pPr>
            <a:r>
              <a:rPr dirty="0" sz="800" spc="-10">
                <a:latin typeface="Arial"/>
                <a:cs typeface="Arial"/>
              </a:rPr>
              <a:t>ChatGPT</a:t>
            </a:r>
            <a:r>
              <a:rPr dirty="0" sz="800" spc="1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peut</a:t>
            </a:r>
            <a:r>
              <a:rPr dirty="0" sz="800" spc="114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faire</a:t>
            </a:r>
            <a:r>
              <a:rPr dirty="0" sz="800" spc="1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des</a:t>
            </a:r>
            <a:r>
              <a:rPr dirty="0" sz="800" spc="114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erreurs.</a:t>
            </a:r>
            <a:r>
              <a:rPr dirty="0" sz="800" spc="1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Envisagez</a:t>
            </a:r>
            <a:r>
              <a:rPr dirty="0" sz="800" spc="114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de</a:t>
            </a:r>
            <a:r>
              <a:rPr dirty="0" sz="800" spc="1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vériﬁer</a:t>
            </a:r>
            <a:r>
              <a:rPr dirty="0" sz="800" spc="114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les</a:t>
            </a:r>
            <a:r>
              <a:rPr dirty="0" sz="800" spc="1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informations</a:t>
            </a:r>
            <a:r>
              <a:rPr dirty="0" sz="800" spc="114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importantes.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68090" y="3746549"/>
            <a:ext cx="6626225" cy="461009"/>
          </a:xfrm>
          <a:prstGeom prst="rect">
            <a:avLst/>
          </a:prstGeom>
          <a:solidFill>
            <a:srgbClr val="ECF9F1"/>
          </a:solidFill>
        </p:spPr>
        <p:txBody>
          <a:bodyPr wrap="square" lIns="0" tIns="147955" rIns="0" bIns="0" rtlCol="0" vert="horz">
            <a:spAutoFit/>
          </a:bodyPr>
          <a:lstStyle/>
          <a:p>
            <a:pPr marL="170180">
              <a:lnSpc>
                <a:spcPct val="100000"/>
              </a:lnSpc>
              <a:spcBef>
                <a:spcPts val="1165"/>
              </a:spcBef>
            </a:pPr>
            <a:r>
              <a:rPr dirty="0" sz="1050" spc="50">
                <a:latin typeface="Arial"/>
                <a:cs typeface="Arial"/>
              </a:rPr>
              <a:t>combien</a:t>
            </a:r>
            <a:r>
              <a:rPr dirty="0" sz="1050" spc="40">
                <a:latin typeface="Arial"/>
                <a:cs typeface="Arial"/>
              </a:rPr>
              <a:t> </a:t>
            </a:r>
            <a:r>
              <a:rPr dirty="0" sz="1050" spc="20">
                <a:latin typeface="Arial"/>
                <a:cs typeface="Arial"/>
              </a:rPr>
              <a:t>de</a:t>
            </a:r>
            <a:r>
              <a:rPr dirty="0" sz="1050" spc="45">
                <a:latin typeface="Arial"/>
                <a:cs typeface="Arial"/>
              </a:rPr>
              <a:t> </a:t>
            </a:r>
            <a:r>
              <a:rPr dirty="0" sz="1050" spc="55">
                <a:latin typeface="Arial"/>
                <a:cs typeface="Arial"/>
              </a:rPr>
              <a:t>domaine</a:t>
            </a:r>
            <a:r>
              <a:rPr dirty="0" sz="1050" spc="40">
                <a:latin typeface="Arial"/>
                <a:cs typeface="Arial"/>
              </a:rPr>
              <a:t> </a:t>
            </a:r>
            <a:r>
              <a:rPr dirty="0" sz="1050" spc="20">
                <a:latin typeface="Arial"/>
                <a:cs typeface="Arial"/>
              </a:rPr>
              <a:t>ici</a:t>
            </a:r>
            <a:r>
              <a:rPr dirty="0" sz="1050" spc="45">
                <a:latin typeface="Arial"/>
                <a:cs typeface="Arial"/>
              </a:rPr>
              <a:t> </a:t>
            </a:r>
            <a:r>
              <a:rPr dirty="0" sz="1050" spc="20">
                <a:latin typeface="Arial"/>
                <a:cs typeface="Arial"/>
              </a:rPr>
              <a:t>dans</a:t>
            </a:r>
            <a:r>
              <a:rPr dirty="0" sz="1050" spc="40">
                <a:latin typeface="Arial"/>
                <a:cs typeface="Arial"/>
              </a:rPr>
              <a:t> </a:t>
            </a:r>
            <a:r>
              <a:rPr dirty="0" sz="1050" spc="20">
                <a:latin typeface="Arial"/>
                <a:cs typeface="Arial"/>
              </a:rPr>
              <a:t>le</a:t>
            </a:r>
            <a:r>
              <a:rPr dirty="0" sz="1050" spc="45">
                <a:latin typeface="Arial"/>
                <a:cs typeface="Arial"/>
              </a:rPr>
              <a:t> </a:t>
            </a:r>
            <a:r>
              <a:rPr dirty="0" sz="1050" spc="60">
                <a:latin typeface="Arial"/>
                <a:cs typeface="Arial"/>
              </a:rPr>
              <a:t>total</a:t>
            </a:r>
            <a:r>
              <a:rPr dirty="0" sz="1050" spc="40">
                <a:latin typeface="Arial"/>
                <a:cs typeface="Arial"/>
              </a:rPr>
              <a:t> </a:t>
            </a:r>
            <a:r>
              <a:rPr dirty="0" sz="1050" spc="20">
                <a:latin typeface="Arial"/>
                <a:cs typeface="Arial"/>
              </a:rPr>
              <a:t>en</a:t>
            </a:r>
            <a:r>
              <a:rPr dirty="0" sz="1050" spc="45">
                <a:latin typeface="Arial"/>
                <a:cs typeface="Arial"/>
              </a:rPr>
              <a:t> </a:t>
            </a:r>
            <a:r>
              <a:rPr dirty="0" sz="1050" spc="20">
                <a:latin typeface="Arial"/>
                <a:cs typeface="Arial"/>
              </a:rPr>
              <a:t>considerant</a:t>
            </a:r>
            <a:r>
              <a:rPr dirty="0" sz="1050" spc="40">
                <a:latin typeface="Arial"/>
                <a:cs typeface="Arial"/>
              </a:rPr>
              <a:t> </a:t>
            </a:r>
            <a:r>
              <a:rPr dirty="0" sz="1050" spc="20">
                <a:latin typeface="Arial"/>
                <a:cs typeface="Arial"/>
              </a:rPr>
              <a:t>les</a:t>
            </a:r>
            <a:r>
              <a:rPr dirty="0" sz="1050" spc="45">
                <a:latin typeface="Arial"/>
                <a:cs typeface="Arial"/>
              </a:rPr>
              <a:t> </a:t>
            </a:r>
            <a:r>
              <a:rPr dirty="0" sz="1050" spc="20">
                <a:latin typeface="Arial"/>
                <a:cs typeface="Arial"/>
              </a:rPr>
              <a:t>switch</a:t>
            </a:r>
            <a:r>
              <a:rPr dirty="0" sz="1050" spc="40">
                <a:latin typeface="Arial"/>
                <a:cs typeface="Arial"/>
              </a:rPr>
              <a:t> </a:t>
            </a:r>
            <a:r>
              <a:rPr dirty="0" sz="1050" spc="-10">
                <a:latin typeface="Arial"/>
                <a:cs typeface="Arial"/>
              </a:rPr>
              <a:t>connectés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468254" y="3405171"/>
            <a:ext cx="273050" cy="273685"/>
            <a:chOff x="468254" y="3405171"/>
            <a:chExt cx="273050" cy="273685"/>
          </a:xfrm>
        </p:grpSpPr>
        <p:pic>
          <p:nvPicPr>
            <p:cNvPr id="13" name="object 1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3366" y="3456378"/>
              <a:ext cx="102330" cy="102413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468254" y="3405171"/>
              <a:ext cx="273050" cy="273685"/>
            </a:xfrm>
            <a:custGeom>
              <a:avLst/>
              <a:gdLst/>
              <a:ahLst/>
              <a:cxnLst/>
              <a:rect l="l" t="t" r="r" b="b"/>
              <a:pathLst>
                <a:path w="273050" h="273685">
                  <a:moveTo>
                    <a:pt x="136276" y="273102"/>
                  </a:moveTo>
                  <a:lnTo>
                    <a:pt x="96669" y="267224"/>
                  </a:lnTo>
                  <a:lnTo>
                    <a:pt x="60474" y="250089"/>
                  </a:lnTo>
                  <a:lnTo>
                    <a:pt x="30805" y="223179"/>
                  </a:lnTo>
                  <a:lnTo>
                    <a:pt x="10222" y="188807"/>
                  </a:lnTo>
                  <a:lnTo>
                    <a:pt x="491" y="149936"/>
                  </a:lnTo>
                  <a:lnTo>
                    <a:pt x="0" y="143259"/>
                  </a:lnTo>
                  <a:lnTo>
                    <a:pt x="0" y="129843"/>
                  </a:lnTo>
                  <a:lnTo>
                    <a:pt x="7808" y="90555"/>
                  </a:lnTo>
                  <a:lnTo>
                    <a:pt x="26690" y="55200"/>
                  </a:lnTo>
                  <a:lnTo>
                    <a:pt x="54992" y="26876"/>
                  </a:lnTo>
                  <a:lnTo>
                    <a:pt x="90318" y="7978"/>
                  </a:lnTo>
                  <a:lnTo>
                    <a:pt x="129573" y="163"/>
                  </a:lnTo>
                  <a:lnTo>
                    <a:pt x="136276" y="0"/>
                  </a:lnTo>
                  <a:lnTo>
                    <a:pt x="142979" y="163"/>
                  </a:lnTo>
                  <a:lnTo>
                    <a:pt x="182235" y="7978"/>
                  </a:lnTo>
                  <a:lnTo>
                    <a:pt x="202264" y="17068"/>
                  </a:lnTo>
                  <a:lnTo>
                    <a:pt x="136276" y="17068"/>
                  </a:lnTo>
                  <a:lnTo>
                    <a:pt x="127887" y="17361"/>
                  </a:lnTo>
                  <a:lnTo>
                    <a:pt x="87493" y="27495"/>
                  </a:lnTo>
                  <a:lnTo>
                    <a:pt x="53036" y="50903"/>
                  </a:lnTo>
                  <a:lnTo>
                    <a:pt x="28692" y="84767"/>
                  </a:lnTo>
                  <a:lnTo>
                    <a:pt x="17459" y="124942"/>
                  </a:lnTo>
                  <a:lnTo>
                    <a:pt x="16936" y="133285"/>
                  </a:lnTo>
                  <a:lnTo>
                    <a:pt x="17002" y="141645"/>
                  </a:lnTo>
                  <a:lnTo>
                    <a:pt x="26026" y="182374"/>
                  </a:lnTo>
                  <a:lnTo>
                    <a:pt x="43019" y="211142"/>
                  </a:lnTo>
                  <a:lnTo>
                    <a:pt x="250528" y="211142"/>
                  </a:lnTo>
                  <a:lnTo>
                    <a:pt x="249723" y="212415"/>
                  </a:lnTo>
                  <a:lnTo>
                    <a:pt x="222835" y="242108"/>
                  </a:lnTo>
                  <a:lnTo>
                    <a:pt x="188490" y="262708"/>
                  </a:lnTo>
                  <a:lnTo>
                    <a:pt x="149650" y="272446"/>
                  </a:lnTo>
                  <a:lnTo>
                    <a:pt x="142979" y="272938"/>
                  </a:lnTo>
                  <a:lnTo>
                    <a:pt x="136276" y="273102"/>
                  </a:lnTo>
                  <a:close/>
                </a:path>
                <a:path w="273050" h="273685">
                  <a:moveTo>
                    <a:pt x="250528" y="211142"/>
                  </a:moveTo>
                  <a:lnTo>
                    <a:pt x="229534" y="211142"/>
                  </a:lnTo>
                  <a:lnTo>
                    <a:pt x="234543" y="204401"/>
                  </a:lnTo>
                  <a:lnTo>
                    <a:pt x="239045" y="197359"/>
                  </a:lnTo>
                  <a:lnTo>
                    <a:pt x="253659" y="158331"/>
                  </a:lnTo>
                  <a:lnTo>
                    <a:pt x="255617" y="133285"/>
                  </a:lnTo>
                  <a:lnTo>
                    <a:pt x="255094" y="124942"/>
                  </a:lnTo>
                  <a:lnTo>
                    <a:pt x="243861" y="84767"/>
                  </a:lnTo>
                  <a:lnTo>
                    <a:pt x="219517" y="50903"/>
                  </a:lnTo>
                  <a:lnTo>
                    <a:pt x="185060" y="27495"/>
                  </a:lnTo>
                  <a:lnTo>
                    <a:pt x="144666" y="17361"/>
                  </a:lnTo>
                  <a:lnTo>
                    <a:pt x="136276" y="17068"/>
                  </a:lnTo>
                  <a:lnTo>
                    <a:pt x="202264" y="17068"/>
                  </a:lnTo>
                  <a:lnTo>
                    <a:pt x="232755" y="39994"/>
                  </a:lnTo>
                  <a:lnTo>
                    <a:pt x="256608" y="72180"/>
                  </a:lnTo>
                  <a:lnTo>
                    <a:pt x="270096" y="109911"/>
                  </a:lnTo>
                  <a:lnTo>
                    <a:pt x="272553" y="129843"/>
                  </a:lnTo>
                  <a:lnTo>
                    <a:pt x="272553" y="143259"/>
                  </a:lnTo>
                  <a:lnTo>
                    <a:pt x="264802" y="182374"/>
                  </a:lnTo>
                  <a:lnTo>
                    <a:pt x="253311" y="206746"/>
                  </a:lnTo>
                  <a:lnTo>
                    <a:pt x="250528" y="211142"/>
                  </a:lnTo>
                  <a:close/>
                </a:path>
                <a:path w="273050" h="273685">
                  <a:moveTo>
                    <a:pt x="229534" y="211142"/>
                  </a:moveTo>
                  <a:lnTo>
                    <a:pt x="43019" y="211142"/>
                  </a:lnTo>
                  <a:lnTo>
                    <a:pt x="55047" y="196576"/>
                  </a:lnTo>
                  <a:lnTo>
                    <a:pt x="73773" y="183587"/>
                  </a:lnTo>
                  <a:lnTo>
                    <a:pt x="100444" y="174261"/>
                  </a:lnTo>
                  <a:lnTo>
                    <a:pt x="136276" y="170689"/>
                  </a:lnTo>
                  <a:lnTo>
                    <a:pt x="172131" y="174261"/>
                  </a:lnTo>
                  <a:lnTo>
                    <a:pt x="198792" y="183587"/>
                  </a:lnTo>
                  <a:lnTo>
                    <a:pt x="217509" y="196576"/>
                  </a:lnTo>
                  <a:lnTo>
                    <a:pt x="229534" y="211142"/>
                  </a:lnTo>
                  <a:close/>
                </a:path>
              </a:pathLst>
            </a:custGeom>
            <a:solidFill>
              <a:srgbClr val="33A266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 descr=""/>
          <p:cNvGrpSpPr/>
          <p:nvPr/>
        </p:nvGrpSpPr>
        <p:grpSpPr>
          <a:xfrm>
            <a:off x="6532705" y="434011"/>
            <a:ext cx="587375" cy="161925"/>
            <a:chOff x="6532705" y="434011"/>
            <a:chExt cx="587375" cy="161925"/>
          </a:xfrm>
        </p:grpSpPr>
        <p:pic>
          <p:nvPicPr>
            <p:cNvPr id="16" name="object 16" descr="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17142" y="466904"/>
              <a:ext cx="402496" cy="110328"/>
            </a:xfrm>
            <a:prstGeom prst="rect">
              <a:avLst/>
            </a:prstGeom>
          </p:spPr>
        </p:pic>
        <p:pic>
          <p:nvPicPr>
            <p:cNvPr id="17" name="object 17" descr="">
              <a:hlinkClick r:id="rId3"/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32705" y="434011"/>
              <a:ext cx="159161" cy="161826"/>
            </a:xfrm>
            <a:prstGeom prst="rect">
              <a:avLst/>
            </a:prstGeom>
          </p:spPr>
        </p:pic>
      </p:grpSp>
      <p:sp>
        <p:nvSpPr>
          <p:cNvPr id="18" name="object 18" descr=""/>
          <p:cNvSpPr txBox="1"/>
          <p:nvPr/>
        </p:nvSpPr>
        <p:spPr>
          <a:xfrm>
            <a:off x="421280" y="10274039"/>
            <a:ext cx="4522470" cy="196215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950" spc="45">
                <a:latin typeface="Arial"/>
                <a:cs typeface="Arial"/>
              </a:rPr>
              <a:t>Printed</a:t>
            </a:r>
            <a:r>
              <a:rPr dirty="0" sz="950" spc="10">
                <a:latin typeface="Arial"/>
                <a:cs typeface="Arial"/>
              </a:rPr>
              <a:t> </a:t>
            </a:r>
            <a:r>
              <a:rPr dirty="0" sz="950" spc="50">
                <a:latin typeface="Arial"/>
                <a:cs typeface="Arial"/>
              </a:rPr>
              <a:t>using</a:t>
            </a:r>
            <a:r>
              <a:rPr dirty="0" sz="950" spc="10">
                <a:latin typeface="Arial"/>
                <a:cs typeface="Arial"/>
              </a:rPr>
              <a:t> </a:t>
            </a:r>
            <a:r>
              <a:rPr dirty="0" u="sng" sz="950">
                <a:solidFill>
                  <a:srgbClr val="3366D5"/>
                </a:solidFill>
                <a:uFill>
                  <a:solidFill>
                    <a:srgbClr val="3366D5"/>
                  </a:solidFill>
                </a:uFill>
                <a:latin typeface="Arial"/>
                <a:cs typeface="Arial"/>
                <a:hlinkClick r:id="rId6"/>
              </a:rPr>
              <a:t>Save</a:t>
            </a:r>
            <a:r>
              <a:rPr dirty="0" u="sng" sz="950" spc="15">
                <a:solidFill>
                  <a:srgbClr val="3366D5"/>
                </a:solidFill>
                <a:uFill>
                  <a:solidFill>
                    <a:srgbClr val="3366D5"/>
                  </a:solidFill>
                </a:uFill>
                <a:latin typeface="Arial"/>
                <a:cs typeface="Arial"/>
                <a:hlinkClick r:id="rId6"/>
              </a:rPr>
              <a:t> </a:t>
            </a:r>
            <a:r>
              <a:rPr dirty="0" u="sng" sz="950">
                <a:solidFill>
                  <a:srgbClr val="3366D5"/>
                </a:solidFill>
                <a:uFill>
                  <a:solidFill>
                    <a:srgbClr val="3366D5"/>
                  </a:solidFill>
                </a:uFill>
                <a:latin typeface="Arial"/>
                <a:cs typeface="Arial"/>
                <a:hlinkClick r:id="rId6"/>
              </a:rPr>
              <a:t>ChatGPT</a:t>
            </a:r>
            <a:r>
              <a:rPr dirty="0" u="sng" sz="950" spc="10">
                <a:solidFill>
                  <a:srgbClr val="3366D5"/>
                </a:solidFill>
                <a:uFill>
                  <a:solidFill>
                    <a:srgbClr val="3366D5"/>
                  </a:solidFill>
                </a:uFill>
                <a:latin typeface="Arial"/>
                <a:cs typeface="Arial"/>
                <a:hlinkClick r:id="rId6"/>
              </a:rPr>
              <a:t> </a:t>
            </a:r>
            <a:r>
              <a:rPr dirty="0" u="sng" sz="950">
                <a:solidFill>
                  <a:srgbClr val="3366D5"/>
                </a:solidFill>
                <a:uFill>
                  <a:solidFill>
                    <a:srgbClr val="3366D5"/>
                  </a:solidFill>
                </a:uFill>
                <a:latin typeface="Arial"/>
                <a:cs typeface="Arial"/>
                <a:hlinkClick r:id="rId6"/>
              </a:rPr>
              <a:t>as</a:t>
            </a:r>
            <a:r>
              <a:rPr dirty="0" u="sng" sz="950" spc="15">
                <a:solidFill>
                  <a:srgbClr val="3366D5"/>
                </a:solidFill>
                <a:uFill>
                  <a:solidFill>
                    <a:srgbClr val="3366D5"/>
                  </a:solidFill>
                </a:uFill>
                <a:latin typeface="Arial"/>
                <a:cs typeface="Arial"/>
                <a:hlinkClick r:id="rId6"/>
              </a:rPr>
              <a:t> </a:t>
            </a:r>
            <a:r>
              <a:rPr dirty="0" u="sng" sz="950" spc="-35">
                <a:solidFill>
                  <a:srgbClr val="3366D5"/>
                </a:solidFill>
                <a:uFill>
                  <a:solidFill>
                    <a:srgbClr val="3366D5"/>
                  </a:solidFill>
                </a:uFill>
                <a:latin typeface="Arial"/>
                <a:cs typeface="Arial"/>
                <a:hlinkClick r:id="rId6"/>
              </a:rPr>
              <a:t>PDF</a:t>
            </a:r>
            <a:r>
              <a:rPr dirty="0" u="none" sz="950" spc="-35">
                <a:latin typeface="Arial"/>
                <a:cs typeface="Arial"/>
              </a:rPr>
              <a:t>,</a:t>
            </a:r>
            <a:r>
              <a:rPr dirty="0" u="none" sz="950" spc="10">
                <a:latin typeface="Arial"/>
                <a:cs typeface="Arial"/>
              </a:rPr>
              <a:t> </a:t>
            </a:r>
            <a:r>
              <a:rPr dirty="0" u="none" sz="950" spc="55">
                <a:latin typeface="Arial"/>
                <a:cs typeface="Arial"/>
              </a:rPr>
              <a:t>powered</a:t>
            </a:r>
            <a:r>
              <a:rPr dirty="0" u="none" sz="950" spc="15">
                <a:latin typeface="Arial"/>
                <a:cs typeface="Arial"/>
              </a:rPr>
              <a:t> </a:t>
            </a:r>
            <a:r>
              <a:rPr dirty="0" u="none" sz="950">
                <a:latin typeface="Arial"/>
                <a:cs typeface="Arial"/>
              </a:rPr>
              <a:t>by</a:t>
            </a:r>
            <a:r>
              <a:rPr dirty="0" u="none" sz="950" spc="10">
                <a:latin typeface="Arial"/>
                <a:cs typeface="Arial"/>
              </a:rPr>
              <a:t> </a:t>
            </a:r>
            <a:r>
              <a:rPr dirty="0" u="none" sz="950">
                <a:latin typeface="Arial"/>
                <a:cs typeface="Arial"/>
              </a:rPr>
              <a:t>PDFCrowd</a:t>
            </a:r>
            <a:r>
              <a:rPr dirty="0" u="none" sz="950" spc="15">
                <a:latin typeface="Arial"/>
                <a:cs typeface="Arial"/>
              </a:rPr>
              <a:t> </a:t>
            </a:r>
            <a:r>
              <a:rPr dirty="0" u="sng" sz="950">
                <a:solidFill>
                  <a:srgbClr val="3366D5"/>
                </a:solidFill>
                <a:uFill>
                  <a:solidFill>
                    <a:srgbClr val="3366D5"/>
                  </a:solidFill>
                </a:uFill>
                <a:latin typeface="Arial"/>
                <a:cs typeface="Arial"/>
                <a:hlinkClick r:id="rId7"/>
              </a:rPr>
              <a:t>HTML</a:t>
            </a:r>
            <a:r>
              <a:rPr dirty="0" u="sng" sz="950" spc="10">
                <a:solidFill>
                  <a:srgbClr val="3366D5"/>
                </a:solidFill>
                <a:uFill>
                  <a:solidFill>
                    <a:srgbClr val="3366D5"/>
                  </a:solidFill>
                </a:uFill>
                <a:latin typeface="Arial"/>
                <a:cs typeface="Arial"/>
                <a:hlinkClick r:id="rId7"/>
              </a:rPr>
              <a:t> </a:t>
            </a:r>
            <a:r>
              <a:rPr dirty="0" u="sng" sz="950" spc="75">
                <a:solidFill>
                  <a:srgbClr val="3366D5"/>
                </a:solidFill>
                <a:uFill>
                  <a:solidFill>
                    <a:srgbClr val="3366D5"/>
                  </a:solidFill>
                </a:uFill>
                <a:latin typeface="Arial"/>
                <a:cs typeface="Arial"/>
                <a:hlinkClick r:id="rId7"/>
              </a:rPr>
              <a:t>to</a:t>
            </a:r>
            <a:r>
              <a:rPr dirty="0" u="sng" sz="950" spc="15">
                <a:solidFill>
                  <a:srgbClr val="3366D5"/>
                </a:solidFill>
                <a:uFill>
                  <a:solidFill>
                    <a:srgbClr val="3366D5"/>
                  </a:solidFill>
                </a:uFill>
                <a:latin typeface="Arial"/>
                <a:cs typeface="Arial"/>
                <a:hlinkClick r:id="rId7"/>
              </a:rPr>
              <a:t> </a:t>
            </a:r>
            <a:r>
              <a:rPr dirty="0" u="sng" sz="950" spc="-30">
                <a:solidFill>
                  <a:srgbClr val="3366D5"/>
                </a:solidFill>
                <a:uFill>
                  <a:solidFill>
                    <a:srgbClr val="3366D5"/>
                  </a:solidFill>
                </a:uFill>
                <a:latin typeface="Arial"/>
                <a:cs typeface="Arial"/>
                <a:hlinkClick r:id="rId7"/>
              </a:rPr>
              <a:t>PDF</a:t>
            </a:r>
            <a:r>
              <a:rPr dirty="0" u="sng" sz="950" spc="10">
                <a:solidFill>
                  <a:srgbClr val="3366D5"/>
                </a:solidFill>
                <a:uFill>
                  <a:solidFill>
                    <a:srgbClr val="3366D5"/>
                  </a:solidFill>
                </a:uFill>
                <a:latin typeface="Arial"/>
                <a:cs typeface="Arial"/>
                <a:hlinkClick r:id="rId7"/>
              </a:rPr>
              <a:t> </a:t>
            </a:r>
            <a:r>
              <a:rPr dirty="0" u="sng" sz="950" spc="-20">
                <a:solidFill>
                  <a:srgbClr val="3366D5"/>
                </a:solidFill>
                <a:uFill>
                  <a:solidFill>
                    <a:srgbClr val="3366D5"/>
                  </a:solidFill>
                </a:uFill>
                <a:latin typeface="Arial"/>
                <a:cs typeface="Arial"/>
                <a:hlinkClick r:id="rId7"/>
              </a:rPr>
              <a:t>API</a:t>
            </a:r>
            <a:r>
              <a:rPr dirty="0" u="none" sz="950" spc="-20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</p:txBody>
      </p:sp>
      <p:sp>
        <p:nvSpPr>
          <p:cNvPr id="19" name="object 1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dirty="0" spc="30"/>
              <a:t>1</a:t>
            </a:fld>
            <a:r>
              <a:rPr dirty="0" spc="30"/>
              <a:t>/</a:t>
            </a:r>
            <a:r>
              <a:rPr dirty="0" spc="30"/>
              <a:t>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66D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Couche 3 et adresses IP</dc:title>
  <dcterms:created xsi:type="dcterms:W3CDTF">2024-11-11T09:57:06Z</dcterms:created>
  <dcterms:modified xsi:type="dcterms:W3CDTF">2024-11-11T09:57:06Z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2024-10-28T00:00:00Z</vt:filetime>
  </property>
  <property fmtid="{D5CDD505-2E9C-101B-9397-08002B2CF9AE}" pid="3" name="Creator">
    <vt:lpwstr>Pdfcrowd.com v20240430.121</vt:lpwstr>
  </property>
  <property fmtid="{D5CDD505-2E9C-101B-9397-08002B2CF9AE}" pid="4" name="LastSaved">
    <vt:filetime>2024-11-11T00:00:00Z</vt:filetime>
  </property>
  <property fmtid="{D5CDD505-2E9C-101B-9397-08002B2CF9AE}" pid="5" name="Producer">
    <vt:lpwstr>Skia/PDF</vt:lpwstr>
  </property>
</Properties>
</file>