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8F4E"/>
    <a:srgbClr val="FAB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411F0-C897-403B-9CA3-9DDC98A5A794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90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C90AB-C7CD-4BAF-935D-D107CB70CFF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6396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F56B-D086-478A-9ADB-0D30AEFFC8D4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47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A1E76-8218-4485-90AE-CB8EF2535199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89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1EADE-69C8-4F39-875F-40E225442E0E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63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2D961-1AF3-4885-AE4B-C870E263E3BB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785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48025-1F01-4643-9FC9-E95268418AD0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73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192FC-483D-4464-AF0B-DF6EDE3A7319}" type="datetime1">
              <a:rPr lang="fr-FR" smtClean="0"/>
              <a:t>18/02/2025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5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3EAC-A729-4B84-A081-C87F33EF1A7E}" type="datetime1">
              <a:rPr lang="fr-FR" smtClean="0"/>
              <a:t>18/02/2025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0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60BE8-F7BC-43FF-A1A4-793A47E541EE}" type="datetime1">
              <a:rPr lang="fr-FR" smtClean="0"/>
              <a:t>18/02/2025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97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EDC0-4F88-48B5-888C-9E911FA610DD}" type="datetime1">
              <a:rPr lang="fr-FR" smtClean="0"/>
              <a:t>18/02/2025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fr-FR"/>
              <a:t>UML - Diagramme d'activités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970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828DA72-7940-4368-8085-C0F9AD5E27F0}" type="datetime1">
              <a:rPr lang="fr-FR" smtClean="0"/>
              <a:t>18/02/2025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UML - Diagramme d'activités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608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7E9BD-A6B1-4336-9BE4-E06CEB180ADA}" type="datetime1">
              <a:rPr lang="fr-FR" smtClean="0"/>
              <a:t>18/02/2025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12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444C81-249B-43C7-8678-C4D0E68871C1}" type="datetime1">
              <a:rPr lang="fr-FR" smtClean="0"/>
              <a:t>18/02/2025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UML - Diagramme d'activités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E6C195-266C-4598-98C9-59D864C93F56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4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15F43-C09A-9E5C-CDD8-4A069616F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6600" b="1" dirty="0">
                <a:solidFill>
                  <a:schemeClr val="accent6"/>
                </a:solidFill>
              </a:rPr>
              <a:t>UML : Analyse et conception OO II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FDD91E-E1C5-D355-9334-96E766611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90" y="124985"/>
            <a:ext cx="2210108" cy="118126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F61273D-2807-43B8-F76F-AE3BCA349C41}"/>
              </a:ext>
            </a:extLst>
          </p:cNvPr>
          <p:cNvSpPr txBox="1"/>
          <p:nvPr/>
        </p:nvSpPr>
        <p:spPr>
          <a:xfrm>
            <a:off x="2657723" y="1042719"/>
            <a:ext cx="69375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7A8C8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Module</a:t>
            </a:r>
            <a:r>
              <a:rPr kumimoji="0" lang="fr-FR" sz="2800" b="1" i="0" u="none" strike="noStrike" kern="1200" cap="none" spc="0" normalizeH="0" baseline="0" noProof="0" dirty="0">
                <a:ln>
                  <a:noFill/>
                </a:ln>
                <a:solidFill>
                  <a:srgbClr val="58B6C0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800" b="1" i="0" u="none" strike="noStrike" kern="100" cap="none" spc="0" normalizeH="0" baseline="0" noProof="0" dirty="0">
                <a:ln>
                  <a:noFill/>
                </a:ln>
                <a:solidFill>
                  <a:srgbClr val="58B6C0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rial" panose="020B0604020202020204" pitchFamily="34" charset="0"/>
              </a:rPr>
              <a:t>Développement Orienté Objet Avancé</a:t>
            </a:r>
            <a:endParaRPr kumimoji="0" lang="fr-MA" sz="2800" b="1" i="0" u="none" strike="noStrike" kern="100" cap="none" spc="0" normalizeH="0" baseline="0" noProof="0" dirty="0">
              <a:ln>
                <a:noFill/>
              </a:ln>
              <a:solidFill>
                <a:srgbClr val="58B6C0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6AEC5E-EA8E-EB5A-6644-EE566D459CF4}"/>
              </a:ext>
            </a:extLst>
          </p:cNvPr>
          <p:cNvSpPr txBox="1"/>
          <p:nvPr/>
        </p:nvSpPr>
        <p:spPr>
          <a:xfrm>
            <a:off x="9233452" y="5426765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srgbClr val="7A8C8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Pr. Zineb MCHARFI</a:t>
            </a:r>
          </a:p>
        </p:txBody>
      </p:sp>
    </p:spTree>
    <p:extLst>
      <p:ext uri="{BB962C8B-B14F-4D97-AF65-F5344CB8AC3E}">
        <p14:creationId xmlns:p14="http://schemas.microsoft.com/office/powerpoint/2010/main" val="100617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601B7-BE37-90A6-E85B-0A6ABA6E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D07CA87-3DA9-6660-23D0-BB2712C1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66B065-BE40-2ADC-A6D8-376DF7A4C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630894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Fin locale</a:t>
            </a:r>
            <a:endParaRPr lang="fr-FR" sz="2000" dirty="0"/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Fin d’une branche uniquement et non pas tout le processus.</a:t>
            </a:r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1E4F848-7685-68A0-895A-D4C240BCE775}"/>
              </a:ext>
            </a:extLst>
          </p:cNvPr>
          <p:cNvSpPr/>
          <p:nvPr/>
        </p:nvSpPr>
        <p:spPr>
          <a:xfrm>
            <a:off x="5526623" y="3157933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D6F8B4C-9482-A7C1-51E6-4C6D232075C4}"/>
              </a:ext>
            </a:extLst>
          </p:cNvPr>
          <p:cNvCxnSpPr>
            <a:cxnSpLocks/>
          </p:cNvCxnSpPr>
          <p:nvPr/>
        </p:nvCxnSpPr>
        <p:spPr>
          <a:xfrm flipH="1">
            <a:off x="6094479" y="3693736"/>
            <a:ext cx="1521" cy="5976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6E695AC2-6C45-E448-48D4-CDEC7D951ABE}"/>
              </a:ext>
            </a:extLst>
          </p:cNvPr>
          <p:cNvSpPr/>
          <p:nvPr/>
        </p:nvSpPr>
        <p:spPr>
          <a:xfrm>
            <a:off x="5885757" y="4308270"/>
            <a:ext cx="417444" cy="407504"/>
          </a:xfrm>
          <a:prstGeom prst="flowChartSummingJunct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65C488CB-056D-646E-2246-1B59A2BC8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434C5A5E-B684-4C8F-B749-CC22AAD7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5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F6476-F5D7-73B3-6C73-4AC292879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E2A06B0D-3DBD-1243-8551-62D563F43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1B834C-460E-9F6E-4B7E-7ED412CAB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630894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Flots d’objet</a:t>
            </a:r>
            <a:endParaRPr lang="fr-FR" sz="2000" dirty="0"/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Objets produits ou consommés par une action.</a:t>
            </a:r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1FA7DC7-9DA5-53F9-CD25-355DFF696D0B}"/>
              </a:ext>
            </a:extLst>
          </p:cNvPr>
          <p:cNvSpPr/>
          <p:nvPr/>
        </p:nvSpPr>
        <p:spPr>
          <a:xfrm>
            <a:off x="4349830" y="3018786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FC7DD819-9466-344D-72EB-213FC1E87314}"/>
              </a:ext>
            </a:extLst>
          </p:cNvPr>
          <p:cNvCxnSpPr>
            <a:cxnSpLocks/>
          </p:cNvCxnSpPr>
          <p:nvPr/>
        </p:nvCxnSpPr>
        <p:spPr>
          <a:xfrm flipH="1">
            <a:off x="3424132" y="3289853"/>
            <a:ext cx="92659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AF0CDB2-6C9C-0A69-EBEE-8C559B282E93}"/>
              </a:ext>
            </a:extLst>
          </p:cNvPr>
          <p:cNvSpPr/>
          <p:nvPr/>
        </p:nvSpPr>
        <p:spPr>
          <a:xfrm>
            <a:off x="1626042" y="3031437"/>
            <a:ext cx="1798090" cy="542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Objet produit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C74D5E4-5519-2FBA-82A7-D19519B4D198}"/>
              </a:ext>
            </a:extLst>
          </p:cNvPr>
          <p:cNvSpPr/>
          <p:nvPr/>
        </p:nvSpPr>
        <p:spPr>
          <a:xfrm>
            <a:off x="1626042" y="4452732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2524480-B72E-4A9A-E3B4-49EDEB66873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764796" y="4723799"/>
            <a:ext cx="1037450" cy="0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D632208-D96C-1BB2-1208-E441BCF1F189}"/>
              </a:ext>
            </a:extLst>
          </p:cNvPr>
          <p:cNvSpPr/>
          <p:nvPr/>
        </p:nvSpPr>
        <p:spPr>
          <a:xfrm>
            <a:off x="3802246" y="4452732"/>
            <a:ext cx="1798090" cy="5421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Objet consommé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D40BEA0-38B8-E3FA-FFC9-40D50E7F16CC}"/>
              </a:ext>
            </a:extLst>
          </p:cNvPr>
          <p:cNvSpPr/>
          <p:nvPr/>
        </p:nvSpPr>
        <p:spPr>
          <a:xfrm>
            <a:off x="8994170" y="3018786"/>
            <a:ext cx="1798090" cy="54213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Enregistrer les informations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CED34C84-70D4-BC6A-EE6A-A6AD26DC0E65}"/>
              </a:ext>
            </a:extLst>
          </p:cNvPr>
          <p:cNvCxnSpPr>
            <a:cxnSpLocks/>
          </p:cNvCxnSpPr>
          <p:nvPr/>
        </p:nvCxnSpPr>
        <p:spPr>
          <a:xfrm flipH="1">
            <a:off x="8068472" y="3289853"/>
            <a:ext cx="926593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C46D3F7-EFF3-B53C-8DFF-52F6AF5FC8A7}"/>
              </a:ext>
            </a:extLst>
          </p:cNvPr>
          <p:cNvSpPr/>
          <p:nvPr/>
        </p:nvSpPr>
        <p:spPr>
          <a:xfrm>
            <a:off x="6270382" y="3031437"/>
            <a:ext cx="1798090" cy="54213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Réservation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6A08BBE-C924-9634-CBDE-6A2E68F1C0B0}"/>
              </a:ext>
            </a:extLst>
          </p:cNvPr>
          <p:cNvSpPr/>
          <p:nvPr/>
        </p:nvSpPr>
        <p:spPr>
          <a:xfrm>
            <a:off x="6725920" y="4452732"/>
            <a:ext cx="1582261" cy="542134"/>
          </a:xfrm>
          <a:prstGeom prst="round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Valider les informations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0D430F0-03D1-49A0-E437-C7483DB52F2E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8308181" y="4723799"/>
            <a:ext cx="1037450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7414F34-C2A3-DE1E-CCA1-648BA2312A12}"/>
              </a:ext>
            </a:extLst>
          </p:cNvPr>
          <p:cNvSpPr/>
          <p:nvPr/>
        </p:nvSpPr>
        <p:spPr>
          <a:xfrm>
            <a:off x="9345631" y="4452732"/>
            <a:ext cx="1798090" cy="54213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Compte client</a:t>
            </a:r>
          </a:p>
        </p:txBody>
      </p:sp>
      <p:sp>
        <p:nvSpPr>
          <p:cNvPr id="22" name="Espace réservé du pied de page 21">
            <a:extLst>
              <a:ext uri="{FF2B5EF4-FFF2-40B4-BE49-F238E27FC236}">
                <a16:creationId xmlns:a16="http://schemas.microsoft.com/office/drawing/2014/main" id="{A50782A0-9374-0413-BF65-16D5DE1C2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AEC0E747-15A0-F484-9202-0653C41A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18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55AFF-AD46-0161-03FB-D81046BDB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08CDD96-7A92-FAA2-A46B-75EF4162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B03EDA-85BA-85EC-4AFE-7FAD03D67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630894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Evénements</a:t>
            </a:r>
            <a:endParaRPr lang="fr-FR" sz="2000" dirty="0"/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Permettent de déclencher un traitement en dehors du processus en cours de modélisation.</a:t>
            </a:r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E4A0A7B0-3944-467E-8395-11C299959F02}"/>
              </a:ext>
            </a:extLst>
          </p:cNvPr>
          <p:cNvSpPr/>
          <p:nvPr/>
        </p:nvSpPr>
        <p:spPr>
          <a:xfrm>
            <a:off x="2106202" y="3309731"/>
            <a:ext cx="1977888" cy="636104"/>
          </a:xfrm>
          <a:prstGeom prst="homePlat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Signal envoyé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DDB0A9C3-707E-B0B1-D6FF-CF2BF7006917}"/>
              </a:ext>
            </a:extLst>
          </p:cNvPr>
          <p:cNvGrpSpPr/>
          <p:nvPr/>
        </p:nvGrpSpPr>
        <p:grpSpPr>
          <a:xfrm>
            <a:off x="2097159" y="4581940"/>
            <a:ext cx="1977888" cy="636104"/>
            <a:chOff x="2286000" y="4770783"/>
            <a:chExt cx="1977888" cy="636104"/>
          </a:xfrm>
        </p:grpSpPr>
        <p:sp>
          <p:nvSpPr>
            <p:cNvPr id="7" name="Flèche : chevron 6">
              <a:extLst>
                <a:ext uri="{FF2B5EF4-FFF2-40B4-BE49-F238E27FC236}">
                  <a16:creationId xmlns:a16="http://schemas.microsoft.com/office/drawing/2014/main" id="{14988407-3130-0360-F5BF-B057854E9897}"/>
                </a:ext>
              </a:extLst>
            </p:cNvPr>
            <p:cNvSpPr/>
            <p:nvPr/>
          </p:nvSpPr>
          <p:spPr>
            <a:xfrm>
              <a:off x="2286000" y="4770783"/>
              <a:ext cx="1977888" cy="636104"/>
            </a:xfrm>
            <a:prstGeom prst="chevron">
              <a:avLst>
                <a:gd name="adj" fmla="val 71875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2D0DC7-A587-6C2A-6F43-C56BC3622281}"/>
                </a:ext>
              </a:extLst>
            </p:cNvPr>
            <p:cNvSpPr/>
            <p:nvPr/>
          </p:nvSpPr>
          <p:spPr>
            <a:xfrm>
              <a:off x="3409122" y="4770783"/>
              <a:ext cx="854766" cy="63610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78DE0-4884-3B33-6D47-2FF55A426736}"/>
                </a:ext>
              </a:extLst>
            </p:cNvPr>
            <p:cNvSpPr/>
            <p:nvPr/>
          </p:nvSpPr>
          <p:spPr>
            <a:xfrm>
              <a:off x="3279913" y="4799697"/>
              <a:ext cx="327991" cy="5782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F82227C5-2055-FAA3-AE9A-BF208A77EA81}"/>
              </a:ext>
            </a:extLst>
          </p:cNvPr>
          <p:cNvSpPr txBox="1"/>
          <p:nvPr/>
        </p:nvSpPr>
        <p:spPr>
          <a:xfrm>
            <a:off x="2653748" y="4711148"/>
            <a:ext cx="1351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Signal reçu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1D4D117-EABC-832C-A6EF-C99BF16845B7}"/>
              </a:ext>
            </a:extLst>
          </p:cNvPr>
          <p:cNvSpPr txBox="1"/>
          <p:nvPr/>
        </p:nvSpPr>
        <p:spPr>
          <a:xfrm>
            <a:off x="5128591" y="4542799"/>
            <a:ext cx="402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Evénement à destination du processus étudié, </a:t>
            </a:r>
            <a:r>
              <a:rPr lang="fr-FR" b="1" u="sng" dirty="0"/>
              <a:t>déclenché par un élément externe.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80B5F0C8-1CC1-6D39-5340-CD3FCF85A95B}"/>
              </a:ext>
            </a:extLst>
          </p:cNvPr>
          <p:cNvSpPr txBox="1"/>
          <p:nvPr/>
        </p:nvSpPr>
        <p:spPr>
          <a:xfrm>
            <a:off x="5134557" y="3299792"/>
            <a:ext cx="4456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Evénement émis par le processus étudié et qui </a:t>
            </a:r>
            <a:r>
              <a:rPr lang="fr-FR" b="1" u="sng" dirty="0"/>
              <a:t>affecte l’environnement externe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4D0AB97-EE8F-9FFE-BCB3-4BD85061EB42}"/>
              </a:ext>
            </a:extLst>
          </p:cNvPr>
          <p:cNvCxnSpPr>
            <a:stCxn id="5" idx="3"/>
          </p:cNvCxnSpPr>
          <p:nvPr/>
        </p:nvCxnSpPr>
        <p:spPr>
          <a:xfrm flipV="1">
            <a:off x="4084090" y="3622957"/>
            <a:ext cx="805962" cy="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B31462E-7426-CFE5-72ED-FFC457440017}"/>
              </a:ext>
            </a:extLst>
          </p:cNvPr>
          <p:cNvCxnSpPr/>
          <p:nvPr/>
        </p:nvCxnSpPr>
        <p:spPr>
          <a:xfrm flipV="1">
            <a:off x="1629124" y="4903340"/>
            <a:ext cx="805962" cy="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pied de page 26">
            <a:extLst>
              <a:ext uri="{FF2B5EF4-FFF2-40B4-BE49-F238E27FC236}">
                <a16:creationId xmlns:a16="http://schemas.microsoft.com/office/drawing/2014/main" id="{CEBF70CC-2D3C-856B-8F07-34FFB88C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28" name="Espace réservé du numéro de diapositive 27">
            <a:extLst>
              <a:ext uri="{FF2B5EF4-FFF2-40B4-BE49-F238E27FC236}">
                <a16:creationId xmlns:a16="http://schemas.microsoft.com/office/drawing/2014/main" id="{8C908940-83D3-9581-4AEB-8CDDD05D3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153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2FB4-DD3A-44D9-B9B8-3CD566317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A5A7A37-70A9-480B-221C-78A93994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302EB9-7C60-0778-3E83-82E46546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4418937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Partitions/couloirs d’activité (</a:t>
            </a:r>
            <a:r>
              <a:rPr lang="fr-FR" b="1" u="sng" dirty="0" err="1">
                <a:solidFill>
                  <a:schemeClr val="accent6">
                    <a:lumMod val="75000"/>
                  </a:schemeClr>
                </a:solidFill>
              </a:rPr>
              <a:t>swimlanes</a:t>
            </a:r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2000" dirty="0"/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Permettent de montrer les responsabilités dans un processus.</a:t>
            </a:r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dirty="0"/>
              <a:t>Chaque activité est tracée dans le couloir de la ressource (système, rôle…) concernée.</a:t>
            </a:r>
            <a:endParaRPr lang="fr-FR" sz="2000" dirty="0"/>
          </a:p>
          <a:p>
            <a:pPr marL="358775" indent="0">
              <a:buNone/>
            </a:pP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64E3D30-C076-641A-078E-B11B2D6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705" y="1808924"/>
            <a:ext cx="5403411" cy="4512362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BB08026-0BA6-239E-8888-238B70A4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D09966-D279-8D10-DC34-1FDE9DDF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43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0B3277B-858A-128D-CD99-85B831663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D8E271-3896-2989-97C7-ABAC26FA6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5512242" cy="4214191"/>
          </a:xfrm>
        </p:spPr>
        <p:txBody>
          <a:bodyPr>
            <a:normAutofit/>
          </a:bodyPr>
          <a:lstStyle/>
          <a:p>
            <a:r>
              <a:rPr lang="fr-FR" dirty="0"/>
              <a:t>Répond à la question 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« Qu’est-ce qui se passe? »</a:t>
            </a:r>
            <a:endParaRPr lang="fr-FR" dirty="0"/>
          </a:p>
          <a:p>
            <a:r>
              <a:rPr lang="fr-FR" sz="2100" b="1" dirty="0">
                <a:solidFill>
                  <a:schemeClr val="accent3">
                    <a:lumMod val="75000"/>
                  </a:schemeClr>
                </a:solidFill>
              </a:rPr>
              <a:t>Utilisé par </a:t>
            </a:r>
            <a:r>
              <a:rPr lang="fr-FR" dirty="0"/>
              <a:t>: </a:t>
            </a:r>
            <a:r>
              <a:rPr lang="fr-MA" dirty="0"/>
              <a:t>PO, BA, Architecte, Développeur.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fr-MA" dirty="0"/>
              <a:t>Diagramme de comportement (dynamique).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fr-MA" dirty="0"/>
              <a:t>Créé en phase d’analyse.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fr-MA" dirty="0"/>
              <a:t>Aide à améliorer la compréhension du besoin et à expliciter le détail des étapes à accomplir.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fr-MA" dirty="0"/>
              <a:t>Peut être utilisé par informaticiens et non informaticiens.</a:t>
            </a:r>
          </a:p>
          <a:p>
            <a:pPr marL="268288" indent="-268288">
              <a:buFont typeface="Wingdings" panose="05000000000000000000" pitchFamily="2" charset="2"/>
              <a:buChar char="§"/>
            </a:pPr>
            <a:r>
              <a:rPr lang="fr-MA" dirty="0"/>
              <a:t>Permet de détailler un use case ou plusieurs combinés.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AA229DD-A2EB-EA30-8572-6365EB66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750C2E-4EF6-08E4-492C-CA69DCD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5A716C4-7D3A-11B7-D399-AA5927701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52" y="1808033"/>
            <a:ext cx="4756517" cy="44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A25E6-1EE4-7154-0B54-0B4FA7B7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C6FB882-F924-D86E-2FF2-9F37450E6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E3C00C-E1A9-2912-2EE0-18E7B970C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058400" cy="4214191"/>
          </a:xfrm>
        </p:spPr>
        <p:txBody>
          <a:bodyPr>
            <a:normAutofit/>
          </a:bodyPr>
          <a:lstStyle/>
          <a:p>
            <a:r>
              <a:rPr lang="fr-FR" sz="2200" b="1" u="sng" dirty="0">
                <a:solidFill>
                  <a:schemeClr val="accent6">
                    <a:lumMod val="75000"/>
                  </a:schemeClr>
                </a:solidFill>
              </a:rPr>
              <a:t>Départ/arrivée</a:t>
            </a:r>
          </a:p>
          <a:p>
            <a:endParaRPr lang="fr-FR" dirty="0"/>
          </a:p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Nœud de départ</a:t>
            </a:r>
            <a:r>
              <a:rPr lang="fr-FR" dirty="0"/>
              <a:t>		On peut avoir plusieurs nœuds de départ</a:t>
            </a:r>
          </a:p>
          <a:p>
            <a:endParaRPr lang="fr-FR" dirty="0"/>
          </a:p>
          <a:p>
            <a:endParaRPr lang="fr-FR" dirty="0"/>
          </a:p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Nœud de fin </a:t>
            </a:r>
            <a:r>
              <a:rPr lang="fr-FR" dirty="0"/>
              <a:t>			On peut avoir plusieurs nœuds d’arriver.</a:t>
            </a:r>
          </a:p>
          <a:p>
            <a:endParaRPr lang="fr-M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AF945C-3B60-8A83-103C-4641A04CE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659" y="2667372"/>
            <a:ext cx="1457528" cy="6287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9D478B2-BC1B-72C2-A562-E38DEA16E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661" y="4045227"/>
            <a:ext cx="1505160" cy="571580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CAF1F9A-26FF-FFBB-4248-B17147016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EEF5B3E-B865-68DD-53D1-5ACC0BC2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61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32959-395E-3D3E-3F7C-8C8D9574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C92E861F-4E29-0682-0BD1-8B0F3C41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F8D670-B512-46AA-DD29-7562FBA3E5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848678"/>
            <a:ext cx="10058400" cy="4472609"/>
          </a:xfrm>
        </p:spPr>
        <p:txBody>
          <a:bodyPr>
            <a:no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Action/Activité</a:t>
            </a:r>
            <a:endParaRPr lang="fr-FR" dirty="0"/>
          </a:p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Action : 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Une seule opération/étape. Ne peut pas être découpée en plus petit.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Modélisée par un rectangle aux coins arrondis, avec un titre.</a:t>
            </a:r>
          </a:p>
          <a:p>
            <a:pPr marL="358775" indent="0">
              <a:buNone/>
            </a:pPr>
            <a:endParaRPr lang="fr-FR" dirty="0"/>
          </a:p>
          <a:p>
            <a:pPr marL="358775" indent="0">
              <a:buNone/>
            </a:pPr>
            <a:endParaRPr lang="fr-FR" dirty="0"/>
          </a:p>
          <a:p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Activité :</a:t>
            </a:r>
            <a:r>
              <a:rPr lang="fr-FR" dirty="0"/>
              <a:t> 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Plusieurs opérations/étapes. Peut être découpée en plus petit.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Peut être représentée par son propre diagramme d’activités.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Même modélisation qu’une action.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082A19BE-F7E7-9141-B59F-1222ABA4CE41}"/>
              </a:ext>
            </a:extLst>
          </p:cNvPr>
          <p:cNvSpPr/>
          <p:nvPr/>
        </p:nvSpPr>
        <p:spPr>
          <a:xfrm>
            <a:off x="4601817" y="3747052"/>
            <a:ext cx="1659835" cy="705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CF2F63A-B2D6-6CAB-C89D-46A4559C6E20}"/>
              </a:ext>
            </a:extLst>
          </p:cNvPr>
          <p:cNvSpPr/>
          <p:nvPr/>
        </p:nvSpPr>
        <p:spPr>
          <a:xfrm>
            <a:off x="8819322" y="5160397"/>
            <a:ext cx="1659835" cy="705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Activité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ABF76B-E1FC-6813-8833-B9233B8C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5401" y="5664371"/>
            <a:ext cx="209579" cy="161948"/>
          </a:xfrm>
          <a:prstGeom prst="rect">
            <a:avLst/>
          </a:prstGeom>
        </p:spPr>
      </p:pic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D4E1FB-B94D-A39B-9DC6-E0675309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C2D48B0-75F5-525D-9EC0-9EF7B0DC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1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FA1F-AE84-9BAF-EF81-DA0E824C9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6A562A0-55C0-762D-9B02-657EF8A9E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97D49B-D949-0461-8267-B4EFE7261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058400" cy="4214191"/>
          </a:xfrm>
        </p:spPr>
        <p:txBody>
          <a:bodyPr>
            <a:normAutofit/>
          </a:bodyPr>
          <a:lstStyle/>
          <a:p>
            <a:r>
              <a:rPr lang="fr-FR" sz="2000" b="1" u="sng" dirty="0">
                <a:solidFill>
                  <a:schemeClr val="accent6">
                    <a:lumMod val="75000"/>
                  </a:schemeClr>
                </a:solidFill>
              </a:rPr>
              <a:t>Transition</a:t>
            </a:r>
            <a:endParaRPr lang="fr-FR" sz="2000" dirty="0"/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Passage d’une action à une autre</a:t>
            </a:r>
            <a:endParaRPr lang="fr-FR" sz="2000" dirty="0"/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F8EC6F1-C1A9-3A0E-D44D-290096471B4E}"/>
              </a:ext>
            </a:extLst>
          </p:cNvPr>
          <p:cNvSpPr/>
          <p:nvPr/>
        </p:nvSpPr>
        <p:spPr>
          <a:xfrm>
            <a:off x="3140765" y="3076161"/>
            <a:ext cx="1659835" cy="705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766F666-D25E-E893-D59C-F96F7D6B1B25}"/>
              </a:ext>
            </a:extLst>
          </p:cNvPr>
          <p:cNvSpPr/>
          <p:nvPr/>
        </p:nvSpPr>
        <p:spPr>
          <a:xfrm>
            <a:off x="6692346" y="3076161"/>
            <a:ext cx="1659835" cy="7056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2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FD6AD85-DD50-70C9-25AC-B90738589AC2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4800600" y="3429000"/>
            <a:ext cx="189174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BB392E-52C7-2D69-883A-C05A712129DD}"/>
              </a:ext>
            </a:extLst>
          </p:cNvPr>
          <p:cNvSpPr txBox="1"/>
          <p:nvPr/>
        </p:nvSpPr>
        <p:spPr>
          <a:xfrm>
            <a:off x="5049080" y="3597965"/>
            <a:ext cx="1401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Transition</a:t>
            </a:r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F0C46291-45A4-2FED-32AF-1B36AB99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1245C6C1-B202-7F09-32D1-AF1E72A38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22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6D5E-EBF7-43FF-03D5-2D7E3A3E7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F63953E-65C0-F490-FB28-BA1C6D17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D7E250-FCFA-7AF8-A733-B568567AD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5383033" cy="4214191"/>
          </a:xfrm>
        </p:spPr>
        <p:txBody>
          <a:bodyPr>
            <a:normAutofit/>
          </a:bodyPr>
          <a:lstStyle/>
          <a:p>
            <a:r>
              <a:rPr lang="fr-FR" sz="2000" b="1" u="sng" dirty="0">
                <a:solidFill>
                  <a:schemeClr val="accent6">
                    <a:lumMod val="75000"/>
                  </a:schemeClr>
                </a:solidFill>
              </a:rPr>
              <a:t>Décision (branche)</a:t>
            </a:r>
            <a:endParaRPr lang="fr-FR" sz="2000" dirty="0"/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Transition conditionnée.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Modélisée par un losange (diamant).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Un seul flux entrant, plusieurs flux sortants.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dirty="0"/>
              <a:t>Conditions booléennes (vrai/faux) ou autres (exemple: expression de garde [n &lt; 2] …)</a:t>
            </a:r>
            <a:endParaRPr lang="fr-FR" sz="2000" dirty="0"/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BEF2957-FA59-B713-3B4F-196564997366}"/>
              </a:ext>
            </a:extLst>
          </p:cNvPr>
          <p:cNvSpPr/>
          <p:nvPr/>
        </p:nvSpPr>
        <p:spPr>
          <a:xfrm>
            <a:off x="8269655" y="3063510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A96FD64-7BF5-2DD3-32C4-0F28BD9F3A57}"/>
              </a:ext>
            </a:extLst>
          </p:cNvPr>
          <p:cNvSpPr/>
          <p:nvPr/>
        </p:nvSpPr>
        <p:spPr>
          <a:xfrm>
            <a:off x="10088221" y="4767802"/>
            <a:ext cx="1095953" cy="549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2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128E6C8-BCEB-5A1F-0F93-FC8EADF7F8E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>
            <a:off x="8839032" y="3605644"/>
            <a:ext cx="1824" cy="4246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41A25A6-7D8A-ABBA-A173-FB017EC44C20}"/>
              </a:ext>
            </a:extLst>
          </p:cNvPr>
          <p:cNvSpPr txBox="1"/>
          <p:nvPr/>
        </p:nvSpPr>
        <p:spPr>
          <a:xfrm>
            <a:off x="9148969" y="3821595"/>
            <a:ext cx="5218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vrai</a:t>
            </a:r>
          </a:p>
        </p:txBody>
      </p:sp>
      <p:sp>
        <p:nvSpPr>
          <p:cNvPr id="12" name="Losange 11">
            <a:extLst>
              <a:ext uri="{FF2B5EF4-FFF2-40B4-BE49-F238E27FC236}">
                <a16:creationId xmlns:a16="http://schemas.microsoft.com/office/drawing/2014/main" id="{F81B0C2B-A9A0-84EF-9235-0FC6205E0FB6}"/>
              </a:ext>
            </a:extLst>
          </p:cNvPr>
          <p:cNvSpPr/>
          <p:nvPr/>
        </p:nvSpPr>
        <p:spPr>
          <a:xfrm>
            <a:off x="8661951" y="4030318"/>
            <a:ext cx="357809" cy="3776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ED174D1E-53BC-449E-D5DC-D9BAF82E4BB0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9019760" y="4219161"/>
            <a:ext cx="1616438" cy="5486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43CCAE-826A-FFFF-BF94-D8811F640935}"/>
              </a:ext>
            </a:extLst>
          </p:cNvPr>
          <p:cNvCxnSpPr>
            <a:stCxn id="12" idx="2"/>
          </p:cNvCxnSpPr>
          <p:nvPr/>
        </p:nvCxnSpPr>
        <p:spPr>
          <a:xfrm>
            <a:off x="8840856" y="4408004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60E8AEC-760F-FCDB-88A2-42ED57729345}"/>
              </a:ext>
            </a:extLst>
          </p:cNvPr>
          <p:cNvSpPr/>
          <p:nvPr/>
        </p:nvSpPr>
        <p:spPr>
          <a:xfrm>
            <a:off x="8292878" y="5068297"/>
            <a:ext cx="1095953" cy="549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36D2A03-D951-0A09-DF3F-F1863A6A6DB5}"/>
              </a:ext>
            </a:extLst>
          </p:cNvPr>
          <p:cNvSpPr txBox="1"/>
          <p:nvPr/>
        </p:nvSpPr>
        <p:spPr>
          <a:xfrm>
            <a:off x="8141466" y="4502761"/>
            <a:ext cx="673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Faux</a:t>
            </a:r>
          </a:p>
        </p:txBody>
      </p:sp>
      <p:sp>
        <p:nvSpPr>
          <p:cNvPr id="23" name="Espace réservé du pied de page 22">
            <a:extLst>
              <a:ext uri="{FF2B5EF4-FFF2-40B4-BE49-F238E27FC236}">
                <a16:creationId xmlns:a16="http://schemas.microsoft.com/office/drawing/2014/main" id="{3D2C841D-7947-8C8B-CEB1-A8E3DDD5C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24" name="Espace réservé du numéro de diapositive 23">
            <a:extLst>
              <a:ext uri="{FF2B5EF4-FFF2-40B4-BE49-F238E27FC236}">
                <a16:creationId xmlns:a16="http://schemas.microsoft.com/office/drawing/2014/main" id="{11085285-A860-C66A-0239-44DC2296F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955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7139F-C18C-8D7C-747B-46DC5D63A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2E607D6-9A03-7A93-FE01-511861BC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C145B3-E919-9B18-7E33-878E3D4406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5383033" cy="4214191"/>
          </a:xfrm>
        </p:spPr>
        <p:txBody>
          <a:bodyPr>
            <a:normAutofit/>
          </a:bodyPr>
          <a:lstStyle/>
          <a:p>
            <a:r>
              <a:rPr lang="fr-FR" sz="2000" b="1" u="sng" dirty="0">
                <a:solidFill>
                  <a:schemeClr val="accent6">
                    <a:lumMod val="75000"/>
                  </a:schemeClr>
                </a:solidFill>
              </a:rPr>
              <a:t>Convergence</a:t>
            </a:r>
            <a:endParaRPr lang="fr-FR" sz="2000" dirty="0"/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Modélisée par un losange avec plusieurs flux d’entrée, un seul flux de sortie.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Endroit ou deux chemins d’exécutio</a:t>
            </a:r>
            <a:r>
              <a:rPr lang="fr-FR" dirty="0"/>
              <a:t>n mutuellement exclusifs se rejoignent.</a:t>
            </a: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A partir du point de convergence, la suite du trajet est mutuelle.</a:t>
            </a:r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4639E3E-0470-2EF4-66AF-F06FFDFAD892}"/>
              </a:ext>
            </a:extLst>
          </p:cNvPr>
          <p:cNvSpPr/>
          <p:nvPr/>
        </p:nvSpPr>
        <p:spPr>
          <a:xfrm>
            <a:off x="8273000" y="1929171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3C7F026-5B69-7F9B-A5EF-570D477AE21B}"/>
              </a:ext>
            </a:extLst>
          </p:cNvPr>
          <p:cNvSpPr/>
          <p:nvPr/>
        </p:nvSpPr>
        <p:spPr>
          <a:xfrm>
            <a:off x="10088221" y="3515471"/>
            <a:ext cx="1095953" cy="549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2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19F8749-AF33-E229-1D03-A50568A704D0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8840856" y="2471305"/>
            <a:ext cx="1521" cy="306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AB540BF8-359E-2BE8-EA7A-3DB4DBAC9341}"/>
              </a:ext>
            </a:extLst>
          </p:cNvPr>
          <p:cNvSpPr/>
          <p:nvPr/>
        </p:nvSpPr>
        <p:spPr>
          <a:xfrm>
            <a:off x="8661951" y="2777987"/>
            <a:ext cx="357809" cy="3776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8E06BF2C-C7EB-26C3-69F3-D2FD0E3BD29D}"/>
              </a:ext>
            </a:extLst>
          </p:cNvPr>
          <p:cNvCxnSpPr>
            <a:cxnSpLocks/>
            <a:stCxn id="12" idx="3"/>
            <a:endCxn id="4" idx="0"/>
          </p:cNvCxnSpPr>
          <p:nvPr/>
        </p:nvCxnSpPr>
        <p:spPr>
          <a:xfrm>
            <a:off x="9019760" y="2966830"/>
            <a:ext cx="1616438" cy="5486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461CF7D-E917-8C2E-B9F1-64D42EAAD8F7}"/>
              </a:ext>
            </a:extLst>
          </p:cNvPr>
          <p:cNvCxnSpPr>
            <a:stCxn id="12" idx="2"/>
          </p:cNvCxnSpPr>
          <p:nvPr/>
        </p:nvCxnSpPr>
        <p:spPr>
          <a:xfrm>
            <a:off x="8840856" y="3155673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2C3E1A6-37A6-10C3-EB1A-01E631E3DDD8}"/>
              </a:ext>
            </a:extLst>
          </p:cNvPr>
          <p:cNvSpPr/>
          <p:nvPr/>
        </p:nvSpPr>
        <p:spPr>
          <a:xfrm>
            <a:off x="8292878" y="3815966"/>
            <a:ext cx="1095953" cy="549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3</a:t>
            </a:r>
          </a:p>
        </p:txBody>
      </p:sp>
      <p:sp>
        <p:nvSpPr>
          <p:cNvPr id="7" name="Losange 6">
            <a:extLst>
              <a:ext uri="{FF2B5EF4-FFF2-40B4-BE49-F238E27FC236}">
                <a16:creationId xmlns:a16="http://schemas.microsoft.com/office/drawing/2014/main" id="{450733A6-4AC7-046E-0F60-CF135C9C170D}"/>
              </a:ext>
            </a:extLst>
          </p:cNvPr>
          <p:cNvSpPr/>
          <p:nvPr/>
        </p:nvSpPr>
        <p:spPr>
          <a:xfrm>
            <a:off x="9783252" y="4654496"/>
            <a:ext cx="357809" cy="3776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9846175-5A37-A04C-2D2A-70C39B3725D2}"/>
              </a:ext>
            </a:extLst>
          </p:cNvPr>
          <p:cNvCxnSpPr>
            <a:cxnSpLocks/>
          </p:cNvCxnSpPr>
          <p:nvPr/>
        </p:nvCxnSpPr>
        <p:spPr>
          <a:xfrm flipH="1">
            <a:off x="9960635" y="5000062"/>
            <a:ext cx="1521" cy="5433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B595408C-CADF-F8DB-5928-D8BC4CAA3511}"/>
              </a:ext>
            </a:extLst>
          </p:cNvPr>
          <p:cNvCxnSpPr>
            <a:stCxn id="20" idx="2"/>
            <a:endCxn id="7" idx="1"/>
          </p:cNvCxnSpPr>
          <p:nvPr/>
        </p:nvCxnSpPr>
        <p:spPr>
          <a:xfrm rot="16200000" flipH="1">
            <a:off x="9073183" y="4133270"/>
            <a:ext cx="477740" cy="94239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7D4D726A-3E07-2A98-BED0-7004B3A6E177}"/>
              </a:ext>
            </a:extLst>
          </p:cNvPr>
          <p:cNvCxnSpPr>
            <a:stCxn id="4" idx="2"/>
            <a:endCxn id="7" idx="3"/>
          </p:cNvCxnSpPr>
          <p:nvPr/>
        </p:nvCxnSpPr>
        <p:spPr>
          <a:xfrm rot="5400000">
            <a:off x="9999513" y="4206653"/>
            <a:ext cx="778235" cy="49513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0D30B09B-10F7-EF7B-8CDD-BAE21D43A77F}"/>
              </a:ext>
            </a:extLst>
          </p:cNvPr>
          <p:cNvSpPr txBox="1"/>
          <p:nvPr/>
        </p:nvSpPr>
        <p:spPr>
          <a:xfrm>
            <a:off x="7828814" y="5215726"/>
            <a:ext cx="148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convergence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9A06EA0-380A-F200-CCD0-19A73C328B7A}"/>
              </a:ext>
            </a:extLst>
          </p:cNvPr>
          <p:cNvSpPr/>
          <p:nvPr/>
        </p:nvSpPr>
        <p:spPr>
          <a:xfrm>
            <a:off x="9399527" y="5550907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4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EC11F511-FCCC-8C86-501E-BB2B80FE56A1}"/>
              </a:ext>
            </a:extLst>
          </p:cNvPr>
          <p:cNvCxnSpPr>
            <a:stCxn id="17" idx="0"/>
          </p:cNvCxnSpPr>
          <p:nvPr/>
        </p:nvCxnSpPr>
        <p:spPr>
          <a:xfrm flipV="1">
            <a:off x="8569746" y="5032182"/>
            <a:ext cx="1071211" cy="183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space réservé du pied de page 23">
            <a:extLst>
              <a:ext uri="{FF2B5EF4-FFF2-40B4-BE49-F238E27FC236}">
                <a16:creationId xmlns:a16="http://schemas.microsoft.com/office/drawing/2014/main" id="{2046DDEE-7F7B-7C8D-4486-0C613C5E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D3529107-347B-13A1-6363-A93F5FC0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714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6303-91D5-5718-AC5F-3E04D311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1185E18B-CEB5-47D8-90EB-797382439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009299-180B-39C8-E222-75B0670C8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5383033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Itération</a:t>
            </a:r>
            <a:endParaRPr lang="fr-FR" sz="2000" dirty="0"/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Boucle sur une ou plusieurs actions.</a:t>
            </a:r>
          </a:p>
          <a:p>
            <a:pPr marL="358775" indent="0">
              <a:buNone/>
            </a:pPr>
            <a:endParaRPr lang="fr-FR" dirty="0"/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EF12A3C-9F0C-4D51-C45D-7D63E359BD62}"/>
              </a:ext>
            </a:extLst>
          </p:cNvPr>
          <p:cNvSpPr/>
          <p:nvPr/>
        </p:nvSpPr>
        <p:spPr>
          <a:xfrm>
            <a:off x="6712557" y="2704424"/>
            <a:ext cx="1138754" cy="54213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A722AE3-3DB7-22C5-5D89-EA445D2D360E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7280413" y="3246558"/>
            <a:ext cx="1521" cy="306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osange 11">
            <a:extLst>
              <a:ext uri="{FF2B5EF4-FFF2-40B4-BE49-F238E27FC236}">
                <a16:creationId xmlns:a16="http://schemas.microsoft.com/office/drawing/2014/main" id="{66E37B03-DCF3-C22D-E67A-E7FB46EDCBA4}"/>
              </a:ext>
            </a:extLst>
          </p:cNvPr>
          <p:cNvSpPr/>
          <p:nvPr/>
        </p:nvSpPr>
        <p:spPr>
          <a:xfrm>
            <a:off x="7101508" y="3553240"/>
            <a:ext cx="357809" cy="377686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ngle 15">
            <a:extLst>
              <a:ext uri="{FF2B5EF4-FFF2-40B4-BE49-F238E27FC236}">
                <a16:creationId xmlns:a16="http://schemas.microsoft.com/office/drawing/2014/main" id="{4118BEF6-FBCB-8FBA-0D4C-9ED2925A33FA}"/>
              </a:ext>
            </a:extLst>
          </p:cNvPr>
          <p:cNvCxnSpPr>
            <a:cxnSpLocks/>
            <a:stCxn id="12" idx="3"/>
            <a:endCxn id="2" idx="3"/>
          </p:cNvCxnSpPr>
          <p:nvPr/>
        </p:nvCxnSpPr>
        <p:spPr>
          <a:xfrm flipV="1">
            <a:off x="7459317" y="2975491"/>
            <a:ext cx="391994" cy="766592"/>
          </a:xfrm>
          <a:prstGeom prst="bentConnector3">
            <a:avLst>
              <a:gd name="adj1" fmla="val 26988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C10CE85D-4971-DB7F-E47A-095B8C459292}"/>
              </a:ext>
            </a:extLst>
          </p:cNvPr>
          <p:cNvCxnSpPr>
            <a:stCxn id="12" idx="2"/>
          </p:cNvCxnSpPr>
          <p:nvPr/>
        </p:nvCxnSpPr>
        <p:spPr>
          <a:xfrm>
            <a:off x="7280413" y="3930926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5F6A779-D8DB-02C9-EA67-CB048DD387E2}"/>
              </a:ext>
            </a:extLst>
          </p:cNvPr>
          <p:cNvSpPr/>
          <p:nvPr/>
        </p:nvSpPr>
        <p:spPr>
          <a:xfrm>
            <a:off x="6732435" y="4591219"/>
            <a:ext cx="1095953" cy="54963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Action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DC7906D-25E8-06FC-D18E-44E172D91ED1}"/>
              </a:ext>
            </a:extLst>
          </p:cNvPr>
          <p:cNvSpPr txBox="1"/>
          <p:nvPr/>
        </p:nvSpPr>
        <p:spPr>
          <a:xfrm>
            <a:off x="8468862" y="3183908"/>
            <a:ext cx="126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[condition]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3DC31FDD-E0F9-19C1-79AB-E9B2FE1C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9BD8CA19-12AB-C781-EC43-F0693CC6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005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02F67-617E-C4E3-8F77-D59587419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6505B215-0D48-0A0D-F790-6C5A89B1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>
                <a:solidFill>
                  <a:schemeClr val="accent2">
                    <a:lumMod val="75000"/>
                  </a:schemeClr>
                </a:solidFill>
              </a:rPr>
              <a:t>Diagramme d’activités - </a:t>
            </a:r>
            <a:r>
              <a:rPr lang="fr-FR" b="1" dirty="0">
                <a:solidFill>
                  <a:srgbClr val="F88F4E"/>
                </a:solidFill>
              </a:rPr>
              <a:t>Concepts</a:t>
            </a:r>
            <a:br>
              <a:rPr lang="fr-FR" sz="2800" dirty="0"/>
            </a:br>
            <a:r>
              <a:rPr lang="fr-FR" sz="2800" dirty="0"/>
              <a:t>					</a:t>
            </a:r>
            <a:endParaRPr lang="fr-MA" sz="2800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4DA9AC-2D8E-0681-C9FF-9D34CEDD7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18254"/>
            <a:ext cx="10630894" cy="4214191"/>
          </a:xfrm>
        </p:spPr>
        <p:txBody>
          <a:bodyPr>
            <a:normAutofit/>
          </a:bodyPr>
          <a:lstStyle/>
          <a:p>
            <a:r>
              <a:rPr lang="fr-FR" b="1" u="sng" dirty="0">
                <a:solidFill>
                  <a:schemeClr val="accent6">
                    <a:lumMod val="75000"/>
                  </a:schemeClr>
                </a:solidFill>
              </a:rPr>
              <a:t>Synchronisation: Fork/</a:t>
            </a:r>
            <a:r>
              <a:rPr lang="fr-FR" b="1" u="sng" dirty="0" err="1">
                <a:solidFill>
                  <a:schemeClr val="accent6">
                    <a:lumMod val="75000"/>
                  </a:schemeClr>
                </a:solidFill>
              </a:rPr>
              <a:t>Join</a:t>
            </a:r>
            <a:endParaRPr lang="fr-FR" sz="2000" dirty="0"/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Parallélisme entre les activités. </a:t>
            </a:r>
            <a:r>
              <a:rPr lang="fr-FR" dirty="0"/>
              <a:t>Aucun ordre d’exécution.</a:t>
            </a:r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Modélisation: barre pleine horizontale ou verticale.</a:t>
            </a:r>
          </a:p>
          <a:p>
            <a:pPr marL="701675" indent="-342900">
              <a:buFont typeface="Wingdings" panose="05000000000000000000" pitchFamily="2" charset="2"/>
              <a:buChar char="§"/>
            </a:pPr>
            <a:r>
              <a:rPr lang="fr-FR" sz="2000" dirty="0"/>
              <a:t>Seule condition: l’action après le </a:t>
            </a:r>
            <a:r>
              <a:rPr lang="fr-FR" dirty="0" err="1"/>
              <a:t>J</a:t>
            </a:r>
            <a:r>
              <a:rPr lang="fr-FR" sz="2000" dirty="0" err="1"/>
              <a:t>oin</a:t>
            </a:r>
            <a:r>
              <a:rPr lang="fr-FR" sz="2000" dirty="0"/>
              <a:t> ne peut s’exécuter que si les toutes les précédentes sont terminées.</a:t>
            </a:r>
          </a:p>
          <a:p>
            <a:pPr marL="358775" indent="0">
              <a:buNone/>
            </a:pP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Fork (parallélisme) :				</a:t>
            </a:r>
            <a:r>
              <a:rPr lang="fr-FR" sz="2000" b="1" dirty="0" err="1">
                <a:solidFill>
                  <a:schemeClr val="accent3">
                    <a:lumMod val="75000"/>
                  </a:schemeClr>
                </a:solidFill>
              </a:rPr>
              <a:t>Join</a:t>
            </a:r>
            <a:r>
              <a:rPr lang="fr-FR" sz="2000" b="1" dirty="0">
                <a:solidFill>
                  <a:schemeClr val="accent3">
                    <a:lumMod val="75000"/>
                  </a:schemeClr>
                </a:solidFill>
              </a:rPr>
              <a:t> (sy</a:t>
            </a:r>
            <a:r>
              <a:rPr lang="fr-FR" b="1" dirty="0">
                <a:solidFill>
                  <a:schemeClr val="accent3">
                    <a:lumMod val="75000"/>
                  </a:schemeClr>
                </a:solidFill>
              </a:rPr>
              <a:t>nchronisation)</a:t>
            </a:r>
            <a:endParaRPr lang="fr-FR" sz="2000" b="1" dirty="0">
              <a:solidFill>
                <a:schemeClr val="accent3">
                  <a:lumMod val="75000"/>
                </a:schemeClr>
              </a:solidFill>
            </a:endParaRPr>
          </a:p>
          <a:p>
            <a:pPr marL="715963" indent="-357188">
              <a:buFont typeface="Wingdings" panose="05000000000000000000" pitchFamily="2" charset="2"/>
              <a:buChar char="§"/>
            </a:pPr>
            <a:r>
              <a:rPr lang="fr-FR" sz="2000" dirty="0"/>
              <a:t>Un flux entrant plusieurs flux sortants.	Plusieurs flux entrants un flux sortant.</a:t>
            </a:r>
          </a:p>
          <a:p>
            <a:pPr marL="358775" indent="0">
              <a:buNone/>
            </a:pPr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C9CA70B-7BE5-9A21-E78D-FF6BC2D0A956}"/>
              </a:ext>
            </a:extLst>
          </p:cNvPr>
          <p:cNvCxnSpPr>
            <a:cxnSpLocks/>
          </p:cNvCxnSpPr>
          <p:nvPr/>
        </p:nvCxnSpPr>
        <p:spPr>
          <a:xfrm flipH="1">
            <a:off x="3344517" y="4974870"/>
            <a:ext cx="1521" cy="467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F82C254-1BBD-20EF-B500-FBD6426B4BF0}"/>
              </a:ext>
            </a:extLst>
          </p:cNvPr>
          <p:cNvCxnSpPr>
            <a:cxnSpLocks/>
          </p:cNvCxnSpPr>
          <p:nvPr/>
        </p:nvCxnSpPr>
        <p:spPr>
          <a:xfrm>
            <a:off x="2449996" y="5471492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A85337E-66C5-C2E9-BFF3-8A04728F32C7}"/>
              </a:ext>
            </a:extLst>
          </p:cNvPr>
          <p:cNvCxnSpPr>
            <a:cxnSpLocks/>
          </p:cNvCxnSpPr>
          <p:nvPr/>
        </p:nvCxnSpPr>
        <p:spPr>
          <a:xfrm>
            <a:off x="4128048" y="5470832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DF72241-BB16-2D95-BCAF-690A4D5A4F3C}"/>
              </a:ext>
            </a:extLst>
          </p:cNvPr>
          <p:cNvCxnSpPr/>
          <p:nvPr/>
        </p:nvCxnSpPr>
        <p:spPr>
          <a:xfrm>
            <a:off x="2116489" y="5471492"/>
            <a:ext cx="22970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09B2D67-C57A-F506-CBBE-2AFD19B2D846}"/>
              </a:ext>
            </a:extLst>
          </p:cNvPr>
          <p:cNvCxnSpPr>
            <a:cxnSpLocks/>
          </p:cNvCxnSpPr>
          <p:nvPr/>
        </p:nvCxnSpPr>
        <p:spPr>
          <a:xfrm flipH="1">
            <a:off x="9100290" y="5578510"/>
            <a:ext cx="1521" cy="4672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900FCE3-2478-D54C-0183-7F405BF136EF}"/>
              </a:ext>
            </a:extLst>
          </p:cNvPr>
          <p:cNvCxnSpPr>
            <a:cxnSpLocks/>
          </p:cNvCxnSpPr>
          <p:nvPr/>
        </p:nvCxnSpPr>
        <p:spPr>
          <a:xfrm>
            <a:off x="8178236" y="4918217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EAC711-7B27-079E-0A7D-24792BEBCF9B}"/>
              </a:ext>
            </a:extLst>
          </p:cNvPr>
          <p:cNvCxnSpPr>
            <a:cxnSpLocks/>
          </p:cNvCxnSpPr>
          <p:nvPr/>
        </p:nvCxnSpPr>
        <p:spPr>
          <a:xfrm>
            <a:off x="9856288" y="4917557"/>
            <a:ext cx="0" cy="6609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92CA1FF-813D-164D-62C3-10E3A9698AA7}"/>
              </a:ext>
            </a:extLst>
          </p:cNvPr>
          <p:cNvCxnSpPr/>
          <p:nvPr/>
        </p:nvCxnSpPr>
        <p:spPr>
          <a:xfrm>
            <a:off x="7844729" y="5594077"/>
            <a:ext cx="22970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14">
            <a:extLst>
              <a:ext uri="{FF2B5EF4-FFF2-40B4-BE49-F238E27FC236}">
                <a16:creationId xmlns:a16="http://schemas.microsoft.com/office/drawing/2014/main" id="{538CFE6D-DECB-8C52-A477-DB7BE123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UML - Diagramme d'activités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F61B84DF-7B04-D4D6-66B6-EE736EA2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C195-266C-4598-98C9-59D864C93F5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355489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Words>665</Words>
  <Application>Microsoft Office PowerPoint</Application>
  <PresentationFormat>Grand écran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Rétrospective</vt:lpstr>
      <vt:lpstr>UML : Analyse et conception OO II</vt:lpstr>
      <vt:lpstr>Diagramme d’activités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  <vt:lpstr>Diagramme d’activités - Concepts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MCHARFI ZINEB</dc:creator>
  <cp:lastModifiedBy>MCHARFI ZINEB</cp:lastModifiedBy>
  <cp:revision>172</cp:revision>
  <cp:lastPrinted>2025-02-18T06:51:34Z</cp:lastPrinted>
  <dcterms:created xsi:type="dcterms:W3CDTF">2025-02-10T17:15:27Z</dcterms:created>
  <dcterms:modified xsi:type="dcterms:W3CDTF">2025-02-18T10:04:07Z</dcterms:modified>
</cp:coreProperties>
</file>