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4" r:id="rId15"/>
    <p:sldId id="295" r:id="rId16"/>
    <p:sldId id="269" r:id="rId17"/>
    <p:sldId id="270" r:id="rId18"/>
    <p:sldId id="271" r:id="rId19"/>
    <p:sldId id="272" r:id="rId20"/>
    <p:sldId id="273" r:id="rId21"/>
    <p:sldId id="274" r:id="rId22"/>
    <p:sldId id="299" r:id="rId23"/>
    <p:sldId id="276" r:id="rId24"/>
    <p:sldId id="300" r:id="rId25"/>
    <p:sldId id="278" r:id="rId26"/>
    <p:sldId id="279" r:id="rId27"/>
    <p:sldId id="280" r:id="rId28"/>
    <p:sldId id="281" r:id="rId29"/>
    <p:sldId id="282" r:id="rId30"/>
    <p:sldId id="283" r:id="rId31"/>
    <p:sldId id="284" r:id="rId32"/>
    <p:sldId id="285" r:id="rId33"/>
    <p:sldId id="286" r:id="rId34"/>
    <p:sldId id="287" r:id="rId35"/>
    <p:sldId id="288" r:id="rId36"/>
    <p:sldId id="296" r:id="rId37"/>
    <p:sldId id="289" r:id="rId38"/>
    <p:sldId id="290" r:id="rId39"/>
    <p:sldId id="297" r:id="rId40"/>
    <p:sldId id="291" r:id="rId41"/>
    <p:sldId id="292" r:id="rId42"/>
    <p:sldId id="293" r:id="rId43"/>
    <p:sldId id="298" r:id="rId44"/>
  </p:sldIdLst>
  <p:sldSz cx="9144000" cy="6858000" type="screen4x3"/>
  <p:notesSz cx="6858000" cy="9144000"/>
  <p:embeddedFontLst>
    <p:embeddedFont>
      <p:font typeface="Segoe Light" pitchFamily="34" charset="0"/>
      <p:regular r:id="rId46"/>
      <p:italic r:id="rId47"/>
    </p:embeddedFont>
    <p:embeddedFont>
      <p:font typeface="Verdana" pitchFamily="34" charset="0"/>
      <p:regular r:id="rId48"/>
      <p:bold r:id="rId49"/>
      <p:italic r:id="rId50"/>
      <p:boldItalic r:id="rId51"/>
    </p:embeddedFont>
    <p:embeddedFont>
      <p:font typeface="Calibri" pitchFamily="34" charset="0"/>
      <p:regular r:id="rId52"/>
      <p:bold r:id="rId53"/>
      <p:italic r:id="rId54"/>
      <p:boldItalic r:id="rId55"/>
    </p:embeddedFont>
    <p:embeddedFont>
      <p:font typeface="Cordia New" pitchFamily="34" charset="-34"/>
      <p:regular r:id="rId56"/>
      <p:bold r:id="rId57"/>
      <p:italic r:id="rId58"/>
      <p:boldItalic r:id="rId59"/>
    </p:embeddedFont>
    <p:embeddedFont>
      <p:font typeface="SimSun" pitchFamily="2" charset="-122"/>
      <p:regular r:id="rId60"/>
    </p:embeddedFont>
    <p:embeddedFont>
      <p:font typeface="Segoe UI Light" pitchFamily="34" charset="0"/>
      <p:regular r:id="rId61"/>
    </p:embeddedFont>
    <p:embeddedFont>
      <p:font typeface="Segoe UI" pitchFamily="34" charset="0"/>
      <p:regular r:id="rId62"/>
      <p:bold r:id="rId63"/>
      <p:italic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90" autoAdjust="0"/>
    <p:restoredTop sz="63569" autoAdjust="0"/>
  </p:normalViewPr>
  <p:slideViewPr>
    <p:cSldViewPr>
      <p:cViewPr>
        <p:scale>
          <a:sx n="109" d="100"/>
          <a:sy n="109" d="100"/>
        </p:scale>
        <p:origin x="-2460" y="-17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CBA019-8C83-45FE-83BC-0F18B05BC12B}" type="datetimeFigureOut">
              <a:rPr lang="en-US" smtClean="0"/>
              <a:t>3/19/2013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D31C50-CDC9-4ACB-8497-662FA60375A1}" type="slidenum">
              <a:rPr lang="en-US" smtClean="0"/>
              <a:t>‹#›</a:t>
            </a:fld>
            <a:endParaRPr lang="en-US"/>
          </a:p>
        </p:txBody>
      </p:sp>
    </p:spTree>
    <p:extLst>
      <p:ext uri="{BB962C8B-B14F-4D97-AF65-F5344CB8AC3E}">
        <p14:creationId xmlns:p14="http://schemas.microsoft.com/office/powerpoint/2010/main" val="417465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60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60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Windows Server</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2012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outils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disponibles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Windows Server 2012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installer Windows Server 2012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la configuration post-installation de Windows Server 2012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exécuter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d'administration</a:t>
            </a:r>
            <a:r>
              <a:rPr lang="en-US" sz="1000" dirty="0" smtClean="0">
                <a:effectLst/>
                <a:latin typeface="Arial"/>
                <a:ea typeface="Times New Roman"/>
                <a:cs typeface="Segoe UI"/>
              </a:rPr>
              <a:t> de base à </a:t>
            </a:r>
            <a:r>
              <a:rPr lang="en-US" sz="1000" dirty="0" err="1" smtClean="0">
                <a:effectLst/>
                <a:latin typeface="Arial"/>
                <a:ea typeface="Times New Roman"/>
                <a:cs typeface="Segoe UI"/>
              </a:rPr>
              <a:t>l'aide</a:t>
            </a:r>
            <a:r>
              <a:rPr lang="en-US" sz="1000" dirty="0" smtClean="0">
                <a:effectLst/>
                <a:latin typeface="Arial"/>
                <a:ea typeface="Times New Roman"/>
                <a:cs typeface="Segoe UI"/>
              </a:rPr>
              <a:t> de Windows PowerShell</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SimSun"/>
                <a:cs typeface="Segoe UI"/>
              </a:rPr>
              <a:t>Documents de </a:t>
            </a:r>
            <a:r>
              <a:rPr lang="en-US" sz="1000" b="1" dirty="0" err="1" smtClean="0">
                <a:effectLst/>
                <a:latin typeface="Arial"/>
                <a:ea typeface="SimSun"/>
                <a:cs typeface="Segoe UI"/>
              </a:rPr>
              <a:t>cours</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Segoe UI"/>
              </a:rPr>
              <a:t>®</a:t>
            </a:r>
            <a:r>
              <a:rPr lang="en-US" sz="1000" dirty="0">
                <a:latin typeface="Arial"/>
                <a:ea typeface="SimSun"/>
                <a:cs typeface="Segoe UI"/>
              </a:rPr>
              <a:t> Office PowerPoint</a:t>
            </a:r>
            <a:r>
              <a:rPr lang="en-US" sz="1000" baseline="30000" dirty="0">
                <a:latin typeface="Arial"/>
                <a:ea typeface="SimSun"/>
                <a:cs typeface="Segoe UI"/>
              </a:rPr>
              <a:t>®</a:t>
            </a:r>
            <a:r>
              <a:rPr lang="en-US" sz="1000" dirty="0">
                <a:latin typeface="Arial"/>
                <a:ea typeface="SimSun"/>
                <a:cs typeface="Segoe UI"/>
              </a:rPr>
              <a:t> 22410B_01.pptx.</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Important</a:t>
            </a:r>
            <a:r>
              <a:rPr lang="en-US" sz="1000" dirty="0">
                <a:latin typeface="Arial"/>
                <a:ea typeface="SimSun"/>
                <a:cs typeface="Segoe UI"/>
              </a:rPr>
              <a:t> </a:t>
            </a:r>
            <a:r>
              <a:rPr lang="en-US" sz="1000" b="1" dirty="0">
                <a:latin typeface="Arial"/>
                <a:ea typeface="SimSun"/>
                <a:cs typeface="Segoe UI"/>
              </a:rPr>
              <a:t>:</a:t>
            </a:r>
            <a:r>
              <a:rPr lang="en-US" sz="1000" dirty="0">
                <a:latin typeface="Arial"/>
                <a:ea typeface="SimSun"/>
                <a:cs typeface="Segoe UI"/>
              </a:rPr>
              <a:t> Il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Office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a:t>
            </a:r>
            <a:r>
              <a:rPr lang="en-US" sz="1000">
                <a:latin typeface="Arial"/>
                <a:ea typeface="SimSun"/>
                <a:cs typeface="Segoe UI"/>
              </a:rPr>
              <a:t>pour </a:t>
            </a:r>
            <a:r>
              <a:rPr lang="en-US" sz="1000" smtClean="0">
                <a:latin typeface="Arial"/>
                <a:ea typeface="SimSun"/>
                <a:cs typeface="Segoe UI"/>
              </a:rPr>
              <a:t>afficher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de 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Préparation</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ndParaRPr>
          </a:p>
          <a:p>
            <a:pPr marL="342900" marR="0" lvl="0" indent="-342900">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endParaRPr lang="en-US" sz="1000" dirty="0" smtClean="0">
              <a:effectLst/>
              <a:latin typeface="Arial"/>
            </a:endParaRPr>
          </a:p>
          <a:p>
            <a:pPr marL="342900" marR="0" lvl="0" indent="-342900">
              <a:spcBef>
                <a:spcPts val="0"/>
              </a:spcBef>
              <a:spcAft>
                <a:spcPts val="995"/>
              </a:spcAft>
              <a:buFont typeface="Symbol"/>
              <a:buChar char=""/>
            </a:pPr>
            <a:r>
              <a:rPr lang="en-US" sz="1000" dirty="0" smtClean="0">
                <a:effectLst/>
                <a:latin typeface="Arial"/>
                <a:ea typeface="Times New Roman"/>
                <a:cs typeface="Segoe UI"/>
              </a:rPr>
              <a:t>passer en revue la section « </a:t>
            </a:r>
            <a:r>
              <a:rPr lang="en-US" sz="1000" dirty="0" err="1" smtClean="0">
                <a:effectLst/>
                <a:latin typeface="Arial"/>
                <a:ea typeface="Times New Roman"/>
                <a:cs typeface="Segoe UI"/>
              </a:rPr>
              <a:t>Contrôle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acquis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éléments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retenir</a:t>
            </a:r>
            <a:r>
              <a:rPr lang="en-US" sz="1000" dirty="0" smtClean="0">
                <a:effectLst/>
                <a:latin typeface="Arial"/>
                <a:ea typeface="Times New Roman"/>
                <a:cs typeface="Segoe UI"/>
              </a:rPr>
              <a:t> » et </a:t>
            </a:r>
            <a:r>
              <a:rPr lang="en-US" sz="1000" dirty="0" err="1" smtClean="0">
                <a:effectLst/>
                <a:latin typeface="Arial"/>
                <a:ea typeface="Times New Roman"/>
                <a:cs typeface="Segoe UI"/>
              </a:rPr>
              <a:t>réfléchir</a:t>
            </a:r>
            <a:r>
              <a:rPr lang="en-US" sz="1000" dirty="0" smtClean="0">
                <a:effectLst/>
                <a:latin typeface="Arial"/>
                <a:ea typeface="Times New Roman"/>
                <a:cs typeface="Segoe UI"/>
              </a:rPr>
              <a:t> à la </a:t>
            </a:r>
            <a:r>
              <a:rPr lang="en-US" sz="1000" dirty="0" err="1" smtClean="0">
                <a:effectLst/>
                <a:latin typeface="Arial"/>
                <a:ea typeface="Times New Roman"/>
                <a:cs typeface="Segoe UI"/>
              </a:rPr>
              <a:t>façon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l'utiliser</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stagiaires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puissent</a:t>
            </a:r>
            <a:r>
              <a:rPr lang="en-US" sz="1000" dirty="0" smtClean="0">
                <a:effectLst/>
                <a:latin typeface="Arial"/>
                <a:ea typeface="Times New Roman"/>
                <a:cs typeface="Segoe UI"/>
              </a:rPr>
              <a:t> </a:t>
            </a:r>
            <a:r>
              <a:rPr lang="en-US" sz="1000" dirty="0" err="1" smtClean="0">
                <a:effectLst/>
                <a:latin typeface="Arial"/>
                <a:ea typeface="Times New Roman"/>
                <a:cs typeface="Segoe UI"/>
              </a:rPr>
              <a:t>approfondir</a:t>
            </a:r>
            <a:r>
              <a:rPr lang="en-US" sz="1000" dirty="0" smtClean="0">
                <a:effectLst/>
                <a:latin typeface="Arial"/>
                <a:ea typeface="Times New Roman"/>
                <a:cs typeface="Segoe UI"/>
              </a:rPr>
              <a:t> </a:t>
            </a:r>
            <a:r>
              <a:rPr lang="en-US" sz="1000" dirty="0" err="1" smtClean="0">
                <a:effectLst/>
                <a:latin typeface="Arial"/>
                <a:ea typeface="Times New Roman"/>
                <a:cs typeface="Segoe UI"/>
              </a:rPr>
              <a:t>leurs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connaissances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mettre</a:t>
            </a:r>
            <a:r>
              <a:rPr lang="en-US" sz="1000" dirty="0" smtClean="0">
                <a:effectLst/>
                <a:latin typeface="Arial"/>
                <a:ea typeface="Times New Roman"/>
                <a:cs typeface="Segoe UI"/>
              </a:rPr>
              <a:t> en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cadre de </a:t>
            </a:r>
            <a:r>
              <a:rPr lang="en-US" sz="1000" dirty="0" err="1" smtClean="0">
                <a:effectLst/>
                <a:latin typeface="Arial"/>
                <a:ea typeface="Times New Roman"/>
                <a:cs typeface="Segoe UI"/>
              </a:rPr>
              <a:t>leur</a:t>
            </a:r>
            <a:r>
              <a:rPr lang="en-US" sz="1000" dirty="0" smtClean="0">
                <a:effectLst/>
                <a:latin typeface="Arial"/>
                <a:ea typeface="Times New Roman"/>
                <a:cs typeface="Segoe UI"/>
              </a:rPr>
              <a:t> </a:t>
            </a:r>
            <a:r>
              <a:rPr lang="en-US" sz="1000" dirty="0" err="1" smtClean="0">
                <a:effectLst/>
                <a:latin typeface="Arial"/>
                <a:ea typeface="Times New Roman"/>
                <a:cs typeface="Segoe UI"/>
              </a:rPr>
              <a:t>fonction</a:t>
            </a:r>
            <a:r>
              <a:rPr lang="en-US" sz="1000" dirty="0" smtClean="0">
                <a:effectLst/>
                <a:latin typeface="Arial"/>
                <a:ea typeface="Times New Roman"/>
                <a:cs typeface="Segoe UI"/>
              </a:rPr>
              <a:t>.</a:t>
            </a:r>
            <a:endParaRPr lang="en-US" sz="1000" dirty="0">
              <a:effectLst/>
              <a:latin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78487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10</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789455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Montrez</a:t>
            </a:r>
            <a:r>
              <a:rPr lang="en-US" sz="1000" dirty="0">
                <a:latin typeface="Arial"/>
                <a:ea typeface="SimSun"/>
                <a:cs typeface="Segoe UI"/>
              </a:rPr>
              <a:t> </a:t>
            </a:r>
            <a:r>
              <a:rPr lang="en-US" sz="1000" dirty="0" err="1">
                <a:latin typeface="Arial"/>
                <a:ea typeface="SimSun"/>
                <a:cs typeface="Segoe UI"/>
              </a:rPr>
              <a:t>différentes</a:t>
            </a:r>
            <a:r>
              <a:rPr lang="en-US" sz="1000" dirty="0">
                <a:latin typeface="Arial"/>
                <a:ea typeface="SimSun"/>
                <a:cs typeface="Segoe UI"/>
              </a:rPr>
              <a:t> </a:t>
            </a:r>
            <a:r>
              <a:rPr lang="en-US" sz="1000" dirty="0" err="1">
                <a:latin typeface="Arial"/>
                <a:ea typeface="SimSun"/>
                <a:cs typeface="Segoe UI"/>
              </a:rPr>
              <a:t>fenêtres</a:t>
            </a:r>
            <a:r>
              <a:rPr lang="en-US" sz="1000" dirty="0">
                <a:latin typeface="Arial"/>
                <a:ea typeface="SimSun"/>
                <a:cs typeface="Segoe UI"/>
              </a:rPr>
              <a:t> du </a:t>
            </a:r>
            <a:r>
              <a:rPr lang="en-US" sz="1000" dirty="0" err="1">
                <a:latin typeface="Arial"/>
                <a:ea typeface="SimSun"/>
                <a:cs typeface="Segoe UI"/>
              </a:rPr>
              <a:t>Gestionnaire</a:t>
            </a:r>
            <a:r>
              <a:rPr lang="en-US" sz="1000" dirty="0">
                <a:latin typeface="Arial"/>
                <a:ea typeface="SimSun"/>
                <a:cs typeface="Segoe UI"/>
              </a:rPr>
              <a:t> de </a:t>
            </a:r>
            <a:r>
              <a:rPr lang="en-US" sz="1000" dirty="0" err="1">
                <a:latin typeface="Arial"/>
                <a:ea typeface="SimSun"/>
                <a:cs typeface="Segoe UI"/>
              </a:rPr>
              <a:t>serveur</a:t>
            </a:r>
            <a:r>
              <a:rPr lang="en-US" sz="1000" dirty="0">
                <a:latin typeface="Arial"/>
                <a:ea typeface="SimSun"/>
                <a:cs typeface="Segoe UI"/>
              </a:rPr>
              <a:t> pour </a:t>
            </a:r>
            <a:r>
              <a:rPr lang="en-US" sz="1000" dirty="0" err="1">
                <a:latin typeface="Arial"/>
                <a:ea typeface="SimSun"/>
                <a:cs typeface="Segoe UI"/>
              </a:rPr>
              <a:t>illustrer</a:t>
            </a:r>
            <a:r>
              <a:rPr lang="en-US" sz="1000" dirty="0">
                <a:latin typeface="Arial"/>
                <a:ea typeface="SimSun"/>
                <a:cs typeface="Segoe UI"/>
              </a:rPr>
              <a:t> les points de la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diapositive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11</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749615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chaque outil d'administration et sa fonction.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12</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851913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l'objet</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Soulignez</a:t>
            </a:r>
            <a:r>
              <a:rPr lang="en-US" sz="1000" dirty="0">
                <a:latin typeface="Arial"/>
                <a:ea typeface="SimSun"/>
                <a:cs typeface="Segoe UI"/>
              </a:rPr>
              <a:t> les points </a:t>
            </a:r>
            <a:r>
              <a:rPr lang="en-US" sz="1000" dirty="0" err="1">
                <a:latin typeface="Arial"/>
                <a:ea typeface="SimSun"/>
                <a:cs typeface="Segoe UI"/>
              </a:rPr>
              <a:t>suivants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Bien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 style </a:t>
            </a:r>
            <a:r>
              <a:rPr lang="en-US" sz="1000" dirty="0" err="1" smtClean="0">
                <a:effectLst/>
                <a:latin typeface="Arial"/>
                <a:ea typeface="Times New Roman"/>
                <a:cs typeface="Segoe UI"/>
              </a:rPr>
              <a:t>visuel</a:t>
            </a:r>
            <a:r>
              <a:rPr lang="en-US" sz="1000" dirty="0" smtClean="0">
                <a:effectLst/>
                <a:latin typeface="Arial"/>
                <a:ea typeface="Times New Roman"/>
                <a:cs typeface="Segoe UI"/>
              </a:rPr>
              <a:t> </a:t>
            </a:r>
            <a:r>
              <a:rPr lang="en-US" sz="1000" dirty="0" err="1" smtClean="0">
                <a:effectLst/>
                <a:latin typeface="Arial"/>
                <a:ea typeface="Times New Roman"/>
                <a:cs typeface="Segoe UI"/>
              </a:rPr>
              <a:t>diffère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nombreux</a:t>
            </a:r>
            <a:r>
              <a:rPr lang="en-US" sz="1000" dirty="0" smtClean="0">
                <a:effectLst/>
                <a:latin typeface="Arial"/>
                <a:ea typeface="Times New Roman"/>
                <a:cs typeface="Segoe UI"/>
              </a:rPr>
              <a:t> Assistants </a:t>
            </a:r>
            <a:r>
              <a:rPr lang="en-US" sz="1000" dirty="0" err="1" smtClean="0">
                <a:effectLst/>
                <a:latin typeface="Arial"/>
                <a:ea typeface="Times New Roman"/>
                <a:cs typeface="Segoe UI"/>
              </a:rPr>
              <a:t>ont</a:t>
            </a:r>
            <a:r>
              <a:rPr lang="en-US" sz="1000" dirty="0" smtClean="0">
                <a:effectLst/>
                <a:latin typeface="Arial"/>
                <a:ea typeface="Times New Roman"/>
                <a:cs typeface="Segoe UI"/>
              </a:rPr>
              <a:t> le </a:t>
            </a:r>
            <a:r>
              <a:rPr lang="en-US" sz="1000" dirty="0" err="1" smtClean="0">
                <a:effectLst/>
                <a:latin typeface="Arial"/>
                <a:ea typeface="Times New Roman"/>
                <a:cs typeface="Segoe UI"/>
              </a:rPr>
              <a:t>même</a:t>
            </a:r>
            <a:r>
              <a:rPr lang="en-US" sz="1000" dirty="0" smtClean="0">
                <a:effectLst/>
                <a:latin typeface="Arial"/>
                <a:ea typeface="Times New Roman"/>
                <a:cs typeface="Segoe UI"/>
              </a:rPr>
              <a:t> </a:t>
            </a:r>
            <a:r>
              <a:rPr lang="en-US" sz="1000" dirty="0" err="1" smtClean="0">
                <a:effectLst/>
                <a:latin typeface="Arial"/>
                <a:ea typeface="Times New Roman"/>
                <a:cs typeface="Segoe UI"/>
              </a:rPr>
              <a:t>contenu</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Lorsque</a:t>
            </a:r>
            <a:r>
              <a:rPr lang="en-US" sz="1000" dirty="0" smtClean="0">
                <a:effectLst/>
                <a:latin typeface="Arial"/>
                <a:ea typeface="Times New Roman"/>
                <a:cs typeface="Segoe UI"/>
              </a:rPr>
              <a:t>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ajoutez</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rôles</a:t>
            </a:r>
            <a:r>
              <a:rPr lang="en-US" sz="1000" dirty="0" smtClean="0">
                <a:effectLst/>
                <a:latin typeface="Arial"/>
                <a:ea typeface="Times New Roman"/>
                <a:cs typeface="Segoe UI"/>
              </a:rPr>
              <a:t> avec Windows Server 2012, </a:t>
            </a:r>
            <a:r>
              <a:rPr lang="en-US" sz="1000" dirty="0" err="1" smtClean="0">
                <a:effectLst/>
                <a:latin typeface="Arial"/>
                <a:ea typeface="Times New Roman"/>
                <a:cs typeface="Segoe UI"/>
              </a:rPr>
              <a:t>soulignez</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autres</a:t>
            </a:r>
            <a:r>
              <a:rPr lang="en-US" sz="1000" dirty="0" smtClean="0">
                <a:effectLst/>
                <a:latin typeface="Arial"/>
                <a:ea typeface="Times New Roman"/>
                <a:cs typeface="Segoe UI"/>
              </a:rPr>
              <a:t> </a:t>
            </a:r>
            <a:r>
              <a:rPr lang="en-US" sz="1000" dirty="0" err="1" smtClean="0">
                <a:effectLst/>
                <a:latin typeface="Arial"/>
                <a:ea typeface="Times New Roman"/>
                <a:cs typeface="Segoe UI"/>
              </a:rPr>
              <a:t>composants</a:t>
            </a:r>
            <a:r>
              <a:rPr lang="en-US" sz="1000" dirty="0" smtClean="0">
                <a:effectLst/>
                <a:latin typeface="Arial"/>
                <a:ea typeface="Times New Roman"/>
                <a:cs typeface="Segoe UI"/>
              </a:rPr>
              <a:t> </a:t>
            </a:r>
            <a:r>
              <a:rPr lang="en-US" sz="1000" dirty="0" err="1" smtClean="0">
                <a:effectLst/>
                <a:latin typeface="Arial"/>
                <a:ea typeface="Times New Roman"/>
                <a:cs typeface="Segoe UI"/>
              </a:rPr>
              <a:t>nécessaires</a:t>
            </a:r>
            <a:r>
              <a:rPr lang="en-US" sz="1000" dirty="0" smtClean="0">
                <a:effectLst/>
                <a:latin typeface="Arial"/>
                <a:ea typeface="Times New Roman"/>
                <a:cs typeface="Segoe UI"/>
              </a:rPr>
              <a:t> </a:t>
            </a:r>
            <a:r>
              <a:rPr lang="en-US" sz="1000" dirty="0" err="1" smtClean="0">
                <a:effectLst/>
                <a:latin typeface="Arial"/>
                <a:ea typeface="Times New Roman"/>
                <a:cs typeface="Segoe UI"/>
              </a:rPr>
              <a:t>seront</a:t>
            </a:r>
            <a:r>
              <a:rPr lang="en-US" sz="1000" dirty="0" smtClean="0">
                <a:effectLst/>
                <a:latin typeface="Arial"/>
                <a:ea typeface="Times New Roman"/>
                <a:cs typeface="Segoe UI"/>
              </a:rPr>
              <a:t> </a:t>
            </a:r>
            <a:r>
              <a:rPr lang="en-US" sz="1000" dirty="0" err="1" smtClean="0">
                <a:effectLst/>
                <a:latin typeface="Arial"/>
                <a:ea typeface="Times New Roman"/>
                <a:cs typeface="Segoe UI"/>
              </a:rPr>
              <a:t>ajoutés</a:t>
            </a:r>
            <a:r>
              <a:rPr lang="en-US" sz="1000" dirty="0" smtClean="0">
                <a:effectLst/>
                <a:latin typeface="Arial"/>
                <a:ea typeface="Times New Roman"/>
                <a:cs typeface="Segoe UI"/>
              </a:rPr>
              <a:t> </a:t>
            </a:r>
            <a:r>
              <a:rPr lang="en-US" sz="1000" dirty="0" err="1" smtClean="0">
                <a:effectLst/>
                <a:latin typeface="Arial"/>
                <a:ea typeface="Times New Roman"/>
                <a:cs typeface="Segoe UI"/>
              </a:rPr>
              <a:t>automatiquement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Lorsque</a:t>
            </a:r>
            <a:r>
              <a:rPr lang="en-US" sz="1000" dirty="0" smtClean="0">
                <a:effectLst/>
                <a:latin typeface="Arial"/>
                <a:ea typeface="Times New Roman"/>
                <a:cs typeface="Segoe UI"/>
              </a:rPr>
              <a:t>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affichez</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événements</a:t>
            </a:r>
            <a:r>
              <a:rPr lang="en-US" sz="1000" dirty="0" smtClean="0">
                <a:effectLst/>
                <a:latin typeface="Arial"/>
                <a:ea typeface="Times New Roman"/>
                <a:cs typeface="Segoe UI"/>
              </a:rPr>
              <a:t> DNS, </a:t>
            </a:r>
            <a:r>
              <a:rPr lang="en-US" sz="1000" dirty="0" err="1" smtClean="0">
                <a:effectLst/>
                <a:latin typeface="Arial"/>
                <a:ea typeface="Times New Roman"/>
                <a:cs typeface="Segoe UI"/>
              </a:rPr>
              <a:t>décrivez</a:t>
            </a:r>
            <a:r>
              <a:rPr lang="en-US" sz="1000" dirty="0" smtClean="0">
                <a:effectLst/>
                <a:latin typeface="Arial"/>
                <a:ea typeface="Times New Roman"/>
                <a:cs typeface="Segoe UI"/>
              </a:rPr>
              <a:t> </a:t>
            </a:r>
            <a:r>
              <a:rPr lang="en-US" sz="1000" dirty="0" err="1" smtClean="0">
                <a:effectLst/>
                <a:latin typeface="Arial"/>
                <a:ea typeface="Times New Roman"/>
                <a:cs typeface="Segoe UI"/>
              </a:rPr>
              <a:t>ce</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dirty="0" err="1" smtClean="0">
                <a:effectLst/>
                <a:latin typeface="Arial"/>
                <a:ea typeface="Times New Roman"/>
                <a:cs typeface="Segoe UI"/>
              </a:rPr>
              <a:t>ces</a:t>
            </a:r>
            <a:r>
              <a:rPr lang="en-US" sz="1000" dirty="0" smtClean="0">
                <a:effectLst/>
                <a:latin typeface="Arial"/>
                <a:ea typeface="Times New Roman"/>
                <a:cs typeface="Segoe UI"/>
              </a:rPr>
              <a:t> </a:t>
            </a:r>
            <a:r>
              <a:rPr lang="en-US" sz="1000" dirty="0" err="1" smtClean="0">
                <a:effectLst/>
                <a:latin typeface="Arial"/>
                <a:ea typeface="Times New Roman"/>
                <a:cs typeface="Segoe UI"/>
              </a:rPr>
              <a:t>boîtes</a:t>
            </a:r>
            <a:r>
              <a:rPr lang="en-US" sz="1000" dirty="0" smtClean="0">
                <a:effectLst/>
                <a:latin typeface="Arial"/>
                <a:ea typeface="Times New Roman"/>
                <a:cs typeface="Segoe UI"/>
              </a:rPr>
              <a:t> de dialogue </a:t>
            </a:r>
            <a:r>
              <a:rPr lang="en-US" sz="1000" dirty="0" err="1" smtClean="0">
                <a:effectLst/>
                <a:latin typeface="Arial"/>
                <a:ea typeface="Times New Roman"/>
                <a:cs typeface="Segoe UI"/>
              </a:rPr>
              <a:t>afficheraient</a:t>
            </a:r>
            <a:r>
              <a:rPr lang="en-US" sz="1000" dirty="0" smtClean="0">
                <a:effectLst/>
                <a:latin typeface="Arial"/>
                <a:ea typeface="Times New Roman"/>
                <a:cs typeface="Segoe UI"/>
              </a:rPr>
              <a:t> </a:t>
            </a:r>
            <a:r>
              <a:rPr lang="en-US" sz="1000" dirty="0" err="1" smtClean="0">
                <a:effectLst/>
                <a:latin typeface="Arial"/>
                <a:ea typeface="Times New Roman"/>
                <a:cs typeface="Segoe UI"/>
              </a:rPr>
              <a:t>si</a:t>
            </a:r>
            <a:r>
              <a:rPr lang="en-US" sz="1000" dirty="0" smtClean="0">
                <a:effectLst/>
                <a:latin typeface="Arial"/>
                <a:ea typeface="Times New Roman"/>
                <a:cs typeface="Segoe UI"/>
              </a:rPr>
              <a:t> un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DNS </a:t>
            </a:r>
            <a:r>
              <a:rPr lang="en-US" sz="1000" dirty="0" err="1" smtClean="0">
                <a:effectLst/>
                <a:latin typeface="Arial"/>
                <a:ea typeface="Times New Roman"/>
                <a:cs typeface="Segoe UI"/>
              </a:rPr>
              <a:t>était</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un </a:t>
            </a:r>
            <a:r>
              <a:rPr lang="en-US" sz="1000" dirty="0" err="1" smtClean="0">
                <a:effectLst/>
                <a:latin typeface="Arial"/>
                <a:ea typeface="Times New Roman"/>
                <a:cs typeface="Segoe UI"/>
              </a:rPr>
              <a:t>état</a:t>
            </a:r>
            <a:r>
              <a:rPr lang="en-US" sz="1000" dirty="0" smtClean="0">
                <a:effectLst/>
                <a:latin typeface="Arial"/>
                <a:ea typeface="Times New Roman"/>
                <a:cs typeface="Segoe UI"/>
              </a:rPr>
              <a:t> </a:t>
            </a:r>
            <a:r>
              <a:rPr lang="en-US" sz="1000" dirty="0" err="1" smtClean="0">
                <a:effectLst/>
                <a:latin typeface="Arial"/>
                <a:ea typeface="Times New Roman"/>
                <a:cs typeface="Segoe UI"/>
              </a:rPr>
              <a:t>d'intégrité</a:t>
            </a:r>
            <a:r>
              <a:rPr lang="en-US" sz="1000" dirty="0" smtClean="0">
                <a:effectLst/>
                <a:latin typeface="Arial"/>
                <a:ea typeface="Times New Roman"/>
                <a:cs typeface="Segoe UI"/>
              </a:rPr>
              <a:t> non </a:t>
            </a:r>
            <a:r>
              <a:rPr lang="en-US" sz="1000" dirty="0" err="1" smtClean="0">
                <a:effectLst/>
                <a:latin typeface="Arial"/>
                <a:ea typeface="Times New Roman"/>
                <a:cs typeface="Segoe UI"/>
              </a:rPr>
              <a:t>conforme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Best Practices Analyzer </a:t>
            </a:r>
            <a:r>
              <a:rPr lang="en-US" sz="1000" dirty="0" err="1" smtClean="0">
                <a:effectLst/>
                <a:latin typeface="Arial"/>
                <a:ea typeface="Times New Roman"/>
                <a:cs typeface="Segoe UI"/>
              </a:rPr>
              <a:t>montrera</a:t>
            </a:r>
            <a:r>
              <a:rPr lang="en-US" sz="1000" dirty="0" smtClean="0">
                <a:effectLst/>
                <a:latin typeface="Arial"/>
                <a:ea typeface="Times New Roman"/>
                <a:cs typeface="Segoe UI"/>
              </a:rPr>
              <a:t> </a:t>
            </a:r>
            <a:r>
              <a:rPr lang="en-US" sz="1000" dirty="0" err="1" smtClean="0">
                <a:effectLst/>
                <a:latin typeface="Arial"/>
                <a:ea typeface="Times New Roman"/>
                <a:cs typeface="Segoe UI"/>
              </a:rPr>
              <a:t>uniquement</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résultats</a:t>
            </a:r>
            <a:r>
              <a:rPr lang="en-US" sz="1000" dirty="0" smtClean="0">
                <a:effectLst/>
                <a:latin typeface="Arial"/>
                <a:ea typeface="Times New Roman"/>
                <a:cs typeface="Segoe UI"/>
              </a:rPr>
              <a:t> </a:t>
            </a:r>
            <a:r>
              <a:rPr lang="en-US" sz="1000" dirty="0" err="1" smtClean="0">
                <a:effectLst/>
                <a:latin typeface="Arial"/>
                <a:ea typeface="Times New Roman"/>
                <a:cs typeface="Segoe UI"/>
              </a:rPr>
              <a:t>s'il</a:t>
            </a:r>
            <a:r>
              <a:rPr lang="en-US" sz="1000" dirty="0" smtClean="0">
                <a:effectLst/>
                <a:latin typeface="Arial"/>
                <a:ea typeface="Times New Roman"/>
                <a:cs typeface="Segoe UI"/>
              </a:rPr>
              <a:t> a </a:t>
            </a:r>
            <a:r>
              <a:rPr lang="en-US" sz="1000" dirty="0" err="1" smtClean="0">
                <a:effectLst/>
                <a:latin typeface="Arial"/>
                <a:ea typeface="Times New Roman"/>
                <a:cs typeface="Segoe UI"/>
              </a:rPr>
              <a:t>été</a:t>
            </a:r>
            <a:r>
              <a:rPr lang="en-US" sz="1000" dirty="0" smtClean="0">
                <a:effectLst/>
                <a:latin typeface="Arial"/>
                <a:ea typeface="Times New Roman"/>
                <a:cs typeface="Segoe UI"/>
              </a:rPr>
              <a:t> </a:t>
            </a:r>
            <a:r>
              <a:rPr lang="en-US" sz="1000" dirty="0" err="1" smtClean="0">
                <a:effectLst/>
                <a:latin typeface="Arial"/>
                <a:ea typeface="Times New Roman"/>
                <a:cs typeface="Segoe UI"/>
              </a:rPr>
              <a:t>exécuté</a:t>
            </a:r>
            <a:r>
              <a:rPr lang="en-US" sz="1000" dirty="0" smtClean="0">
                <a:effectLst/>
                <a:latin typeface="Arial"/>
                <a:ea typeface="Times New Roman"/>
                <a:cs typeface="Segoe UI"/>
              </a:rPr>
              <a:t> </a:t>
            </a:r>
            <a:r>
              <a:rPr lang="en-US" sz="1000" dirty="0" err="1" smtClean="0">
                <a:effectLst/>
                <a:latin typeface="Arial"/>
                <a:ea typeface="Times New Roman"/>
                <a:cs typeface="Segoe UI"/>
              </a:rPr>
              <a:t>précédemment</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Lorsque</a:t>
            </a:r>
            <a:r>
              <a:rPr lang="en-US" sz="1000" dirty="0" smtClean="0">
                <a:effectLst/>
                <a:latin typeface="Arial"/>
                <a:ea typeface="Times New Roman"/>
                <a:cs typeface="Segoe UI"/>
              </a:rPr>
              <a:t>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utilisez</a:t>
            </a:r>
            <a:r>
              <a:rPr lang="en-US" sz="1000" dirty="0" smtClean="0">
                <a:effectLst/>
                <a:latin typeface="Arial"/>
                <a:ea typeface="Times New Roman"/>
                <a:cs typeface="Segoe UI"/>
              </a:rPr>
              <a:t> le menu </a:t>
            </a:r>
            <a:r>
              <a:rPr lang="en-US" sz="1000" dirty="0" err="1" smtClean="0">
                <a:effectLst/>
                <a:latin typeface="Arial"/>
                <a:ea typeface="Times New Roman"/>
                <a:cs typeface="Segoe UI"/>
              </a:rPr>
              <a:t>Démarrer</a:t>
            </a:r>
            <a:r>
              <a:rPr lang="en-US" sz="1000" dirty="0" smtClean="0">
                <a:effectLst/>
                <a:latin typeface="Arial"/>
                <a:ea typeface="Times New Roman"/>
                <a:cs typeface="Segoe UI"/>
              </a:rPr>
              <a:t>, </a:t>
            </a:r>
            <a:r>
              <a:rPr lang="en-US" sz="1000" dirty="0" err="1" smtClean="0">
                <a:effectLst/>
                <a:latin typeface="Arial"/>
                <a:ea typeface="Times New Roman"/>
                <a:cs typeface="Segoe UI"/>
              </a:rPr>
              <a:t>expliquez</a:t>
            </a:r>
            <a:r>
              <a:rPr lang="en-US" sz="1000" dirty="0" smtClean="0">
                <a:effectLst/>
                <a:latin typeface="Arial"/>
                <a:ea typeface="Times New Roman"/>
                <a:cs typeface="Segoe UI"/>
              </a:rPr>
              <a:t> comment </a:t>
            </a:r>
            <a:r>
              <a:rPr lang="en-US" sz="1000" dirty="0" err="1" smtClean="0">
                <a:effectLst/>
                <a:latin typeface="Arial"/>
                <a:ea typeface="Times New Roman"/>
                <a:cs typeface="Segoe UI"/>
              </a:rPr>
              <a:t>épingler</a:t>
            </a:r>
            <a:r>
              <a:rPr lang="en-US" sz="1000" dirty="0" smtClean="0">
                <a:effectLst/>
                <a:latin typeface="Arial"/>
                <a:ea typeface="Times New Roman"/>
                <a:cs typeface="Segoe UI"/>
              </a:rPr>
              <a:t> des consoles </a:t>
            </a:r>
            <a:r>
              <a:rPr lang="en-US" sz="1000" dirty="0" err="1" smtClean="0">
                <a:effectLst/>
                <a:latin typeface="Arial"/>
                <a:ea typeface="Times New Roman"/>
                <a:cs typeface="Segoe UI"/>
              </a:rPr>
              <a:t>particulières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menu </a:t>
            </a:r>
            <a:r>
              <a:rPr lang="en-US" sz="1000" dirty="0" err="1" smtClean="0">
                <a:effectLst/>
                <a:latin typeface="Arial"/>
                <a:ea typeface="Times New Roman"/>
                <a:cs typeface="Segoe UI"/>
              </a:rPr>
              <a:t>Démarrer</a:t>
            </a:r>
            <a:r>
              <a:rPr lang="en-US" sz="1000" dirty="0" smtClean="0">
                <a:effectLst/>
                <a:latin typeface="Arial"/>
                <a:ea typeface="Times New Roman"/>
                <a:cs typeface="Segoe UI"/>
              </a:rPr>
              <a:t> </a:t>
            </a:r>
            <a:r>
              <a:rPr lang="en-US" sz="1000" dirty="0" err="1" smtClean="0">
                <a:effectLst/>
                <a:latin typeface="Arial"/>
                <a:ea typeface="Times New Roman"/>
                <a:cs typeface="Segoe UI"/>
              </a:rPr>
              <a:t>ou</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barre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Présentez</a:t>
            </a:r>
            <a:r>
              <a:rPr lang="en-US" sz="1000" dirty="0" smtClean="0">
                <a:effectLst/>
                <a:latin typeface="Arial"/>
                <a:ea typeface="Times New Roman"/>
                <a:cs typeface="Segoe UI"/>
              </a:rPr>
              <a:t> </a:t>
            </a:r>
            <a:r>
              <a:rPr lang="en-US" sz="1000" dirty="0" err="1" smtClean="0">
                <a:effectLst/>
                <a:latin typeface="Arial"/>
                <a:ea typeface="Times New Roman"/>
                <a:cs typeface="Segoe UI"/>
              </a:rPr>
              <a:t>d'autres</a:t>
            </a:r>
            <a:r>
              <a:rPr lang="en-US" sz="1000" dirty="0" smtClean="0">
                <a:effectLst/>
                <a:latin typeface="Arial"/>
                <a:ea typeface="Times New Roman"/>
                <a:cs typeface="Segoe UI"/>
              </a:rPr>
              <a:t> </a:t>
            </a:r>
            <a:r>
              <a:rPr lang="en-US" sz="1000" dirty="0" err="1" smtClean="0">
                <a:effectLst/>
                <a:latin typeface="Arial"/>
                <a:ea typeface="Times New Roman"/>
                <a:cs typeface="Segoe UI"/>
              </a:rPr>
              <a:t>méthodes</a:t>
            </a:r>
            <a:r>
              <a:rPr lang="en-US" sz="1000" dirty="0" smtClean="0">
                <a:effectLst/>
                <a:latin typeface="Arial"/>
                <a:ea typeface="Times New Roman"/>
                <a:cs typeface="Segoe UI"/>
              </a:rPr>
              <a:t> </a:t>
            </a:r>
            <a:r>
              <a:rPr lang="en-US" sz="1000" dirty="0" err="1" smtClean="0">
                <a:effectLst/>
                <a:latin typeface="Arial"/>
                <a:ea typeface="Times New Roman"/>
                <a:cs typeface="Segoe UI"/>
              </a:rPr>
              <a:t>permettant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d'arrêter</a:t>
            </a:r>
            <a:r>
              <a:rPr lang="en-US" sz="1000" dirty="0" smtClean="0">
                <a:effectLst/>
                <a:latin typeface="Arial"/>
                <a:ea typeface="Times New Roman"/>
                <a:cs typeface="Segoe UI"/>
              </a:rPr>
              <a:t> 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Windows Server 2012.</a:t>
            </a:r>
            <a:endParaRPr lang="en-US" sz="1000" dirty="0" smtClean="0">
              <a:effectLst/>
              <a:latin typeface="Arial"/>
              <a:ea typeface="Times New Roman"/>
              <a:cs typeface="Times New Roman"/>
            </a:endParaRPr>
          </a:p>
          <a:p>
            <a:pPr>
              <a:lnSpc>
                <a:spcPct val="115000"/>
              </a:lnSpc>
              <a:spcBef>
                <a:spcPts val="900"/>
              </a:spcBef>
              <a:spcAft>
                <a:spcPts val="3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S'il</a:t>
            </a:r>
            <a:r>
              <a:rPr lang="en-US" sz="1000" dirty="0">
                <a:latin typeface="Arial"/>
                <a:ea typeface="SimSun"/>
                <a:cs typeface="Arial"/>
              </a:rPr>
              <a:t> y a lieu, </a:t>
            </a:r>
            <a:r>
              <a:rPr lang="en-US" sz="1000" dirty="0" err="1">
                <a:latin typeface="Arial"/>
                <a:ea typeface="SimSun"/>
                <a:cs typeface="Arial"/>
              </a:rPr>
              <a:t>démarrez</a:t>
            </a:r>
            <a:r>
              <a:rPr lang="en-US" sz="1000" dirty="0">
                <a:latin typeface="Arial"/>
                <a:ea typeface="SimSun"/>
                <a:cs typeface="Arial"/>
              </a:rPr>
              <a:t> 22410B-LON-DC1. </a:t>
            </a:r>
            <a:r>
              <a:rPr lang="en-US" sz="1000" dirty="0" err="1">
                <a:latin typeface="Arial"/>
                <a:ea typeface="SimSun"/>
                <a:cs typeface="Arial"/>
              </a:rPr>
              <a:t>Connectez-vous</a:t>
            </a:r>
            <a:r>
              <a:rPr lang="en-US" sz="1000" dirty="0">
                <a:latin typeface="Arial"/>
                <a:ea typeface="SimSun"/>
                <a:cs typeface="Arial"/>
              </a:rPr>
              <a:t> en </a:t>
            </a:r>
            <a:r>
              <a:rPr lang="en-US" sz="1000" dirty="0" err="1">
                <a:latin typeface="Arial"/>
                <a:ea typeface="SimSun"/>
                <a:cs typeface="Arial"/>
              </a:rPr>
              <a:t>tant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b="1" dirty="0" err="1">
                <a:latin typeface="Arial"/>
                <a:ea typeface="SimSun"/>
                <a:cs typeface="Arial"/>
              </a:rPr>
              <a:t>Adatum</a:t>
            </a:r>
            <a:r>
              <a:rPr lang="en-US" sz="1000" b="1" dirty="0">
                <a:latin typeface="Arial"/>
                <a:ea typeface="SimSun"/>
                <a:cs typeface="Arial"/>
              </a:rPr>
              <a:t>\</a:t>
            </a:r>
            <a:r>
              <a:rPr lang="en-US" sz="1000" b="1" dirty="0" err="1">
                <a:latin typeface="Arial"/>
                <a:ea typeface="SimSun"/>
                <a:cs typeface="Arial"/>
              </a:rPr>
              <a:t>Administrateur</a:t>
            </a:r>
            <a:r>
              <a:rPr lang="en-US" sz="1000" dirty="0">
                <a:latin typeface="Arial"/>
                <a:ea typeface="SimSun"/>
                <a:cs typeface="Arial"/>
              </a:rPr>
              <a:t> </a:t>
            </a:r>
            <a:r>
              <a:rPr lang="en-US" sz="1000" dirty="0" smtClean="0">
                <a:latin typeface="Arial"/>
                <a:ea typeface="SimSun"/>
                <a:cs typeface="Arial"/>
              </a:rPr>
              <a:t>avec le mot </a:t>
            </a:r>
            <a:r>
              <a:rPr lang="en-US" sz="1000" dirty="0">
                <a:latin typeface="Arial"/>
                <a:ea typeface="SimSun"/>
                <a:cs typeface="Arial"/>
              </a:rPr>
              <a:t>de </a:t>
            </a:r>
            <a:r>
              <a:rPr lang="en-US" sz="1000" dirty="0" err="1">
                <a:latin typeface="Arial"/>
                <a:ea typeface="SimSun"/>
                <a:cs typeface="Arial"/>
              </a:rPr>
              <a:t>passe</a:t>
            </a:r>
            <a:r>
              <a:rPr lang="en-US" sz="1000" dirty="0">
                <a:latin typeface="Arial"/>
                <a:ea typeface="SimSun"/>
                <a:cs typeface="Arial"/>
              </a:rPr>
              <a:t> </a:t>
            </a:r>
            <a:r>
              <a:rPr lang="en-US" sz="1000" b="1" dirty="0">
                <a:latin typeface="Arial"/>
                <a:ea typeface="SimSun"/>
                <a:cs typeface="Arial"/>
              </a:rPr>
              <a:t>Pa$$w0rd</a:t>
            </a:r>
            <a:r>
              <a:rPr lang="en-US" sz="1000" dirty="0">
                <a:latin typeface="Arial"/>
                <a:ea typeface="SimSun"/>
                <a:cs typeface="Arial"/>
              </a:rPr>
              <a:t>.</a:t>
            </a:r>
          </a:p>
          <a:p>
            <a:pPr>
              <a:lnSpc>
                <a:spcPct val="115000"/>
              </a:lnSpc>
              <a:spcAft>
                <a:spcPts val="10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smtClean="0">
                <a:effectLst/>
                <a:latin typeface="Arial"/>
                <a:ea typeface="SimSun"/>
                <a:cs typeface="Segoe UI"/>
              </a:rPr>
              <a:t>Se connecter à Windows Server 2012 et </a:t>
            </a:r>
            <a:r>
              <a:rPr lang="en-US" sz="1000" b="1" dirty="0" err="1" smtClean="0">
                <a:effectLst/>
                <a:latin typeface="Arial"/>
                <a:ea typeface="SimSun"/>
                <a:cs typeface="Segoe UI"/>
              </a:rPr>
              <a:t>afficher</a:t>
            </a:r>
            <a:r>
              <a:rPr lang="en-US" sz="1000" b="1" dirty="0" smtClean="0">
                <a:effectLst/>
                <a:latin typeface="Arial"/>
                <a:ea typeface="SimSun"/>
                <a:cs typeface="Segoe UI"/>
              </a:rPr>
              <a:t> le Bureau de Windows Server 2012</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Connectez-vous</a:t>
            </a:r>
            <a:r>
              <a:rPr lang="en-US" sz="1000" dirty="0" smtClean="0">
                <a:effectLst/>
                <a:latin typeface="Arial"/>
                <a:ea typeface="Times New Roman"/>
                <a:cs typeface="Segoe UI"/>
              </a:rPr>
              <a:t> au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LON-DC1</a:t>
            </a:r>
            <a:r>
              <a:rPr lang="en-US" sz="1000" dirty="0" smtClean="0">
                <a:effectLst/>
                <a:latin typeface="Arial"/>
                <a:ea typeface="Times New Roman"/>
                <a:cs typeface="Segoe UI"/>
              </a:rPr>
              <a:t> à </a:t>
            </a:r>
            <a:r>
              <a:rPr lang="en-US" sz="1000" dirty="0" err="1" smtClean="0">
                <a:effectLst/>
                <a:latin typeface="Arial"/>
                <a:ea typeface="Times New Roman"/>
                <a:cs typeface="Segoe UI"/>
              </a:rPr>
              <a:t>l'aide</a:t>
            </a:r>
            <a:r>
              <a:rPr lang="en-US" sz="1000" dirty="0" smtClean="0">
                <a:effectLst/>
                <a:latin typeface="Arial"/>
                <a:ea typeface="Times New Roman"/>
                <a:cs typeface="Segoe UI"/>
              </a:rPr>
              <a:t> du </a:t>
            </a:r>
            <a:r>
              <a:rPr lang="en-US" sz="1000" dirty="0" err="1" smtClean="0">
                <a:effectLst/>
                <a:latin typeface="Arial"/>
                <a:ea typeface="Times New Roman"/>
                <a:cs typeface="Segoe UI"/>
              </a:rPr>
              <a:t>compte</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et du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Fermer</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fermer</a:t>
            </a:r>
            <a:r>
              <a:rPr lang="en-US" sz="1000" dirty="0" smtClean="0">
                <a:effectLst/>
                <a:latin typeface="Arial"/>
                <a:ea typeface="Times New Roman"/>
                <a:cs typeface="Segoe UI"/>
              </a:rPr>
              <a:t> la console du </a:t>
            </a:r>
            <a:r>
              <a:rPr lang="en-US" sz="1000" dirty="0" err="1" smtClean="0">
                <a:effectLst/>
                <a:latin typeface="Arial"/>
                <a:ea typeface="Times New Roman"/>
                <a:cs typeface="Segoe UI"/>
              </a:rPr>
              <a:t>Gestionnaire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err="1" smtClean="0">
                <a:effectLst/>
                <a:latin typeface="Arial"/>
                <a:ea typeface="SimSun"/>
                <a:cs typeface="Segoe UI"/>
              </a:rPr>
              <a:t>Ajouter</a:t>
            </a:r>
            <a:r>
              <a:rPr lang="en-US" sz="1000" b="1" dirty="0" smtClean="0">
                <a:effectLst/>
                <a:latin typeface="Arial"/>
                <a:ea typeface="SimSun"/>
                <a:cs typeface="Segoe UI"/>
              </a:rPr>
              <a:t> </a:t>
            </a:r>
            <a:r>
              <a:rPr lang="en-US" sz="1000" b="1" dirty="0" err="1" smtClean="0">
                <a:effectLst/>
                <a:latin typeface="Arial"/>
                <a:ea typeface="SimSun"/>
                <a:cs typeface="Segoe UI"/>
              </a:rPr>
              <a:t>une</a:t>
            </a:r>
            <a:r>
              <a:rPr lang="en-US" sz="1000" b="1" dirty="0" smtClean="0">
                <a:effectLst/>
                <a:latin typeface="Arial"/>
                <a:ea typeface="SimSun"/>
                <a:cs typeface="Segoe UI"/>
              </a:rPr>
              <a:t> </a:t>
            </a:r>
            <a:r>
              <a:rPr lang="en-US" sz="1000" b="1" dirty="0" err="1" smtClean="0">
                <a:effectLst/>
                <a:latin typeface="Arial"/>
                <a:ea typeface="SimSun"/>
                <a:cs typeface="Segoe UI"/>
              </a:rPr>
              <a:t>fonctionnalité</a:t>
            </a:r>
            <a:r>
              <a:rPr lang="en-US" sz="1000" b="1" dirty="0" smtClean="0">
                <a:effectLst/>
                <a:latin typeface="Arial"/>
                <a:ea typeface="SimSun"/>
                <a:cs typeface="Segoe UI"/>
              </a:rPr>
              <a:t> en </a:t>
            </a:r>
            <a:r>
              <a:rPr lang="en-US" sz="1000" b="1" dirty="0" err="1" smtClean="0">
                <a:effectLst/>
                <a:latin typeface="Arial"/>
                <a:ea typeface="SimSun"/>
                <a:cs typeface="Segoe UI"/>
              </a:rPr>
              <a:t>utilisant</a:t>
            </a:r>
            <a:r>
              <a:rPr lang="en-US" sz="1000" b="1" dirty="0" smtClean="0">
                <a:effectLst/>
                <a:latin typeface="Arial"/>
                <a:ea typeface="SimSun"/>
                <a:cs typeface="Segoe UI"/>
              </a:rPr>
              <a:t> </a:t>
            </a:r>
            <a:r>
              <a:rPr lang="en-US" sz="1000" b="1" dirty="0" err="1" smtClean="0">
                <a:effectLst/>
                <a:latin typeface="Arial"/>
                <a:ea typeface="SimSun"/>
                <a:cs typeface="Segoe UI"/>
              </a:rPr>
              <a:t>l'Assistant</a:t>
            </a:r>
            <a:r>
              <a:rPr lang="en-US" sz="1000" b="1" dirty="0" smtClean="0">
                <a:effectLst/>
                <a:latin typeface="Arial"/>
                <a:ea typeface="SimSun"/>
                <a:cs typeface="Segoe UI"/>
              </a:rPr>
              <a:t> </a:t>
            </a:r>
            <a:r>
              <a:rPr lang="en-US" sz="1000" b="1" dirty="0" err="1" smtClean="0">
                <a:effectLst/>
                <a:latin typeface="Arial"/>
                <a:ea typeface="SimSun"/>
                <a:cs typeface="Segoe UI"/>
              </a:rPr>
              <a:t>Ajout</a:t>
            </a:r>
            <a:r>
              <a:rPr lang="en-US" sz="1000" b="1" dirty="0" smtClean="0">
                <a:effectLst/>
                <a:latin typeface="Arial"/>
                <a:ea typeface="SimSun"/>
                <a:cs typeface="Segoe UI"/>
              </a:rPr>
              <a:t> de </a:t>
            </a:r>
            <a:r>
              <a:rPr lang="en-US" sz="1000" b="1" dirty="0" err="1" smtClean="0">
                <a:effectLst/>
                <a:latin typeface="Arial"/>
                <a:ea typeface="SimSun"/>
                <a:cs typeface="Segoe UI"/>
              </a:rPr>
              <a:t>rôles</a:t>
            </a:r>
            <a:r>
              <a:rPr lang="en-US" sz="1000" b="1" dirty="0" smtClean="0">
                <a:effectLst/>
                <a:latin typeface="Arial"/>
                <a:ea typeface="SimSun"/>
                <a:cs typeface="Segoe UI"/>
              </a:rPr>
              <a:t> et de </a:t>
            </a:r>
            <a:r>
              <a:rPr lang="en-US" sz="1000" b="1" dirty="0" err="1" smtClean="0">
                <a:effectLst/>
                <a:latin typeface="Arial"/>
                <a:ea typeface="SimSun"/>
                <a:cs typeface="Segoe UI"/>
              </a:rPr>
              <a:t>fonctionnalités</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barre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 de Windows Server 2012,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l'icône</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Gestionnaire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serveurs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console du </a:t>
            </a:r>
            <a:r>
              <a:rPr lang="en-US" sz="1000" dirty="0" err="1" smtClean="0">
                <a:effectLst/>
                <a:latin typeface="Arial"/>
                <a:ea typeface="Times New Roman"/>
                <a:cs typeface="Segoe UI"/>
              </a:rPr>
              <a:t>Gestionnaire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Gérer</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rôles</a:t>
            </a:r>
            <a:r>
              <a:rPr lang="en-US" sz="1000" b="1" dirty="0" smtClean="0">
                <a:effectLst/>
                <a:latin typeface="Arial"/>
                <a:ea typeface="Times New Roman"/>
                <a:cs typeface="Times New Roman"/>
              </a:rPr>
              <a:t> et </a:t>
            </a:r>
            <a:r>
              <a:rPr lang="en-US" sz="1000" b="1" dirty="0" err="1" smtClean="0">
                <a:effectLst/>
                <a:latin typeface="Arial"/>
                <a:ea typeface="Times New Roman"/>
                <a:cs typeface="Times New Roman"/>
              </a:rPr>
              <a:t>fonctionnalités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l'Assistant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Ajout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rôles</a:t>
            </a:r>
            <a:r>
              <a:rPr lang="en-US" sz="1000" dirty="0" smtClean="0">
                <a:effectLst/>
                <a:latin typeface="Arial"/>
                <a:ea typeface="Times New Roman"/>
                <a:cs typeface="Segoe UI"/>
              </a:rPr>
              <a:t> et de </a:t>
            </a:r>
            <a:r>
              <a:rPr lang="en-US" sz="1000" dirty="0" err="1" smtClean="0">
                <a:effectLst/>
                <a:latin typeface="Arial"/>
                <a:ea typeface="Times New Roman"/>
                <a:cs typeface="Segoe UI"/>
              </a:rPr>
              <a:t>fonctionnalités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smtClean="0">
                <a:effectLst/>
                <a:latin typeface="Arial"/>
                <a:ea typeface="Times New Roman"/>
                <a:cs typeface="Times New Roman"/>
              </a:rPr>
              <a:t>Avant de commencer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13</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07601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page </a:t>
            </a:r>
            <a:r>
              <a:rPr lang="en-US" sz="1000" b="1" dirty="0" err="1" smtClean="0">
                <a:solidFill>
                  <a:prstClr val="black"/>
                </a:solidFill>
                <a:latin typeface="Arial"/>
                <a:ea typeface="Times New Roman"/>
                <a:cs typeface="Times New Roman"/>
              </a:rPr>
              <a:t>Sélectionner</a:t>
            </a:r>
            <a:r>
              <a:rPr lang="en-US" sz="1000"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le </a:t>
            </a:r>
            <a:r>
              <a:rPr lang="en-US" sz="1000" b="1" dirty="0">
                <a:solidFill>
                  <a:prstClr val="black"/>
                </a:solidFill>
                <a:latin typeface="Arial"/>
                <a:ea typeface="Times New Roman"/>
                <a:cs typeface="Times New Roman"/>
              </a:rPr>
              <a:t>type </a:t>
            </a:r>
            <a:r>
              <a:rPr lang="en-US" sz="1000" b="1" dirty="0" err="1">
                <a:solidFill>
                  <a:prstClr val="black"/>
                </a:solidFill>
                <a:latin typeface="Arial"/>
                <a:ea typeface="Times New Roman"/>
                <a:cs typeface="Times New Roman"/>
              </a:rPr>
              <a:t>d'installation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Installation </a:t>
            </a:r>
            <a:r>
              <a:rPr lang="en-US" sz="1000" b="1" dirty="0" err="1">
                <a:solidFill>
                  <a:prstClr val="black"/>
                </a:solidFill>
                <a:latin typeface="Arial"/>
                <a:ea typeface="Times New Roman"/>
                <a:cs typeface="Times New Roman"/>
              </a:rPr>
              <a:t>basée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sur</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rôle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fonctionnalité</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le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de destination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du pool de </a:t>
            </a:r>
            <a:r>
              <a:rPr lang="en-US" sz="1000" b="1" dirty="0" err="1">
                <a:solidFill>
                  <a:prstClr val="black"/>
                </a:solidFill>
                <a:latin typeface="Arial"/>
                <a:ea typeface="Times New Roman"/>
                <a:cs typeface="Times New Roman"/>
              </a:rPr>
              <a:t>serveurs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vérifiez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LON-DC1.Adatum.com</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est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sélectionné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rôles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serveurs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sélectionnez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télécopie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a:solidFill>
                  <a:prstClr val="black"/>
                </a:solidFill>
                <a:latin typeface="Arial"/>
                <a:ea typeface="Times New Roman"/>
                <a:cs typeface="Times New Roman"/>
              </a:rPr>
              <a:t>Assistant </a:t>
            </a:r>
            <a:r>
              <a:rPr lang="en-US" sz="1000" b="1" dirty="0" err="1">
                <a:solidFill>
                  <a:prstClr val="black"/>
                </a:solidFill>
                <a:latin typeface="Arial"/>
                <a:ea typeface="Times New Roman"/>
                <a:cs typeface="Times New Roman"/>
              </a:rPr>
              <a:t>Ajout</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rôles</a:t>
            </a:r>
            <a:r>
              <a:rPr lang="en-US" sz="1000" b="1" dirty="0">
                <a:solidFill>
                  <a:prstClr val="black"/>
                </a:solidFill>
                <a:latin typeface="Arial"/>
                <a:ea typeface="Times New Roman"/>
                <a:cs typeface="Times New Roman"/>
              </a:rPr>
              <a:t> et de </a:t>
            </a:r>
            <a:r>
              <a:rPr lang="en-US" sz="1000" b="1" dirty="0" err="1">
                <a:solidFill>
                  <a:prstClr val="black"/>
                </a:solidFill>
                <a:latin typeface="Arial"/>
                <a:ea typeface="Times New Roman"/>
                <a:cs typeface="Times New Roman"/>
              </a:rPr>
              <a:t>fonctionnalités</a:t>
            </a:r>
            <a:r>
              <a:rPr lang="en-US" sz="1000" dirty="0">
                <a:solidFill>
                  <a:prstClr val="black"/>
                </a:solidFill>
                <a:latin typeface="Arial"/>
                <a:ea typeface="Times New Roman"/>
                <a:cs typeface="Segoe UI"/>
              </a:rPr>
              <a:t> qui </a:t>
            </a:r>
            <a:r>
              <a:rPr lang="en-US" sz="1000" dirty="0" err="1">
                <a:solidFill>
                  <a:prstClr val="black"/>
                </a:solidFill>
                <a:latin typeface="Arial"/>
                <a:ea typeface="Times New Roman"/>
                <a:cs typeface="Segoe UI"/>
              </a:rPr>
              <a:t>s'ouvre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Ajouter</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des </a:t>
            </a:r>
            <a:r>
              <a:rPr lang="en-US" sz="1000" b="1" dirty="0" err="1">
                <a:solidFill>
                  <a:prstClr val="black"/>
                </a:solidFill>
                <a:latin typeface="Arial"/>
                <a:ea typeface="Times New Roman"/>
                <a:cs typeface="Times New Roman"/>
              </a:rPr>
              <a:t>fonctionnalités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rôles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serveurs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fonctionnalités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sélectionnez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BranchCache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télécopie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a:solidFill>
                  <a:prstClr val="black"/>
                </a:solidFill>
                <a:latin typeface="Arial"/>
                <a:ea typeface="Times New Roman"/>
                <a:cs typeface="Times New Roman"/>
              </a:rPr>
              <a:t>Services </a:t>
            </a:r>
            <a:r>
              <a:rPr lang="en-US" sz="1000" b="1" dirty="0" err="1">
                <a:solidFill>
                  <a:prstClr val="black"/>
                </a:solidFill>
                <a:latin typeface="Arial"/>
                <a:ea typeface="Times New Roman"/>
                <a:cs typeface="Times New Roman"/>
              </a:rPr>
              <a:t>d'impression</a:t>
            </a:r>
            <a:r>
              <a:rPr lang="en-US" sz="1000" b="1" dirty="0">
                <a:solidFill>
                  <a:prstClr val="black"/>
                </a:solidFill>
                <a:latin typeface="Arial"/>
                <a:ea typeface="Times New Roman"/>
                <a:cs typeface="Times New Roman"/>
              </a:rPr>
              <a:t> et de </a:t>
            </a:r>
            <a:r>
              <a:rPr lang="en-US" sz="1000" b="1" dirty="0" err="1">
                <a:solidFill>
                  <a:prstClr val="black"/>
                </a:solidFill>
                <a:latin typeface="Arial"/>
                <a:ea typeface="Times New Roman"/>
                <a:cs typeface="Times New Roman"/>
              </a:rPr>
              <a:t>numérisation</a:t>
            </a:r>
            <a:r>
              <a:rPr lang="en-US" sz="1000" b="1" dirty="0">
                <a:solidFill>
                  <a:prstClr val="black"/>
                </a:solidFill>
                <a:latin typeface="Arial"/>
                <a:ea typeface="Times New Roman"/>
                <a:cs typeface="Times New Roman"/>
              </a:rPr>
              <a:t> de document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des services de </a:t>
            </a:r>
            <a:r>
              <a:rPr lang="en-US" sz="1000" b="1" dirty="0" err="1">
                <a:solidFill>
                  <a:prstClr val="black"/>
                </a:solidFill>
                <a:latin typeface="Arial"/>
                <a:ea typeface="Times New Roman"/>
                <a:cs typeface="Times New Roman"/>
              </a:rPr>
              <a:t>rôle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a:solidFill>
                  <a:prstClr val="black"/>
                </a:solidFill>
                <a:latin typeface="Arial"/>
                <a:ea typeface="Times New Roman"/>
                <a:cs typeface="Times New Roman"/>
              </a:rPr>
              <a:t>Confirmation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Redémarrer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automatiquement</a:t>
            </a:r>
            <a:r>
              <a:rPr lang="en-US" sz="1000" b="1" dirty="0">
                <a:solidFill>
                  <a:prstClr val="black"/>
                </a:solidFill>
                <a:latin typeface="Arial"/>
                <a:ea typeface="Times New Roman"/>
                <a:cs typeface="Times New Roman"/>
              </a:rPr>
              <a:t> le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de destination, </a:t>
            </a:r>
            <a:r>
              <a:rPr lang="en-US" sz="1000" b="1" dirty="0" err="1">
                <a:solidFill>
                  <a:prstClr val="black"/>
                </a:solidFill>
                <a:latin typeface="Arial"/>
                <a:ea typeface="Times New Roman"/>
                <a:cs typeface="Times New Roman"/>
              </a:rPr>
              <a:t>si</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nécessaire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Oui</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Installer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a:solidFill>
                  <a:prstClr val="black"/>
                </a:solidFill>
                <a:latin typeface="Arial"/>
                <a:ea typeface="Times New Roman"/>
                <a:cs typeface="Times New Roman"/>
              </a:rPr>
              <a:t>Progression de </a:t>
            </a:r>
            <a:r>
              <a:rPr lang="en-US" sz="1000" b="1" dirty="0" err="1">
                <a:solidFill>
                  <a:prstClr val="black"/>
                </a:solidFill>
                <a:latin typeface="Arial"/>
                <a:ea typeface="Times New Roman"/>
                <a:cs typeface="Times New Roman"/>
              </a:rPr>
              <a:t>l'installation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Fermer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l'icône</a:t>
            </a:r>
            <a:r>
              <a:rPr lang="en-US" sz="1000" dirty="0">
                <a:solidFill>
                  <a:prstClr val="black"/>
                </a:solidFill>
                <a:latin typeface="Arial"/>
                <a:ea typeface="Times New Roman"/>
                <a:cs typeface="Segoe UI"/>
              </a:rPr>
              <a:t> en </a:t>
            </a:r>
            <a:r>
              <a:rPr lang="en-US" sz="1000" dirty="0" err="1">
                <a:solidFill>
                  <a:prstClr val="black"/>
                </a:solidFill>
                <a:latin typeface="Arial"/>
                <a:ea typeface="Times New Roman"/>
                <a:cs typeface="Segoe UI"/>
              </a:rPr>
              <a:t>forme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drapeau</a:t>
            </a:r>
            <a:r>
              <a:rPr lang="en-US" sz="1000" dirty="0">
                <a:solidFill>
                  <a:prstClr val="black"/>
                </a:solidFill>
                <a:latin typeface="Arial"/>
                <a:ea typeface="Times New Roman"/>
                <a:cs typeface="Segoe UI"/>
              </a:rPr>
              <a:t> en regard de </a:t>
            </a:r>
            <a:r>
              <a:rPr lang="en-US" sz="1000" b="1" dirty="0">
                <a:solidFill>
                  <a:prstClr val="black"/>
                </a:solidFill>
                <a:latin typeface="Arial"/>
                <a:ea typeface="Times New Roman"/>
                <a:cs typeface="Times New Roman"/>
              </a:rPr>
              <a:t>Tableau de </a:t>
            </a:r>
            <a:r>
              <a:rPr lang="en-US" sz="1000" b="1" dirty="0" err="1">
                <a:solidFill>
                  <a:prstClr val="black"/>
                </a:solidFill>
                <a:latin typeface="Arial"/>
                <a:ea typeface="Times New Roman"/>
                <a:cs typeface="Times New Roman"/>
              </a:rPr>
              <a:t>bord</a:t>
            </a:r>
            <a:r>
              <a:rPr lang="en-US" sz="1000" b="1" dirty="0">
                <a:solidFill>
                  <a:prstClr val="black"/>
                </a:solidFill>
                <a:latin typeface="Arial"/>
                <a:ea typeface="Times New Roman"/>
                <a:cs typeface="Times New Roman"/>
              </a:rPr>
              <a:t> du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de </a:t>
            </a:r>
            <a:r>
              <a:rPr lang="en-US" sz="1000" b="1" dirty="0" err="1" smtClean="0">
                <a:solidFill>
                  <a:prstClr val="black"/>
                </a:solidFill>
                <a:latin typeface="Arial"/>
                <a:ea typeface="Times New Roman"/>
                <a:cs typeface="Times New Roman"/>
              </a:rPr>
              <a:t>serveur</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et </a:t>
            </a:r>
            <a:r>
              <a:rPr lang="en-US" sz="1000" dirty="0" err="1">
                <a:solidFill>
                  <a:prstClr val="black"/>
                </a:solidFill>
                <a:latin typeface="Arial"/>
                <a:ea typeface="Times New Roman"/>
                <a:cs typeface="Segoe UI"/>
              </a:rPr>
              <a:t>passez</a:t>
            </a:r>
            <a:r>
              <a:rPr lang="en-US" sz="1000" dirty="0">
                <a:solidFill>
                  <a:prstClr val="black"/>
                </a:solidFill>
                <a:latin typeface="Arial"/>
                <a:ea typeface="Times New Roman"/>
                <a:cs typeface="Segoe UI"/>
              </a:rPr>
              <a:t> en revue les messages.</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SimSun"/>
                <a:cs typeface="Arial"/>
              </a:rPr>
              <a:t>Remarque : </a:t>
            </a: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pouvez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fermer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cette</a:t>
            </a:r>
            <a:r>
              <a:rPr lang="en-US" sz="1000" dirty="0">
                <a:solidFill>
                  <a:prstClr val="black"/>
                </a:solidFill>
                <a:latin typeface="Arial"/>
                <a:ea typeface="SimSun"/>
                <a:cs typeface="Arial"/>
              </a:rPr>
              <a:t> console sans </a:t>
            </a:r>
            <a:r>
              <a:rPr lang="en-US" sz="1000" dirty="0" err="1">
                <a:solidFill>
                  <a:prstClr val="black"/>
                </a:solidFill>
                <a:latin typeface="Arial"/>
                <a:ea typeface="SimSun"/>
                <a:cs typeface="Arial"/>
              </a:rPr>
              <a:t>terminer</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tâche</a:t>
            </a:r>
            <a:r>
              <a:rPr lang="en-US" sz="1000" dirty="0">
                <a:solidFill>
                  <a:prstClr val="black"/>
                </a:solidFill>
                <a:latin typeface="Arial"/>
                <a:ea typeface="SimSun"/>
                <a:cs typeface="Arial"/>
              </a:rPr>
              <a:t>.</a:t>
            </a:r>
          </a:p>
          <a:p>
            <a:pPr>
              <a:lnSpc>
                <a:spcPts val="1300"/>
              </a:lnSpc>
              <a:spcBef>
                <a:spcPts val="900"/>
              </a:spcBef>
              <a:spcAft>
                <a:spcPts val="300"/>
              </a:spcAft>
            </a:pPr>
            <a:r>
              <a:rPr lang="en-US" sz="1000" b="1" dirty="0" err="1" smtClean="0">
                <a:solidFill>
                  <a:prstClr val="black"/>
                </a:solidFill>
                <a:latin typeface="Arial"/>
                <a:ea typeface="SimSun"/>
                <a:cs typeface="Segoe UI"/>
              </a:rPr>
              <a:t>Afficher</a:t>
            </a:r>
            <a:r>
              <a:rPr lang="en-US" sz="1000" b="1" dirty="0" smtClean="0">
                <a:solidFill>
                  <a:prstClr val="black"/>
                </a:solidFill>
                <a:latin typeface="Arial"/>
                <a:ea typeface="SimSun"/>
                <a:cs typeface="Segoe UI"/>
              </a:rPr>
              <a:t> </a:t>
            </a:r>
            <a:r>
              <a:rPr lang="en-US" sz="1000" b="1" dirty="0">
                <a:solidFill>
                  <a:prstClr val="black"/>
                </a:solidFill>
                <a:latin typeface="Arial"/>
                <a:ea typeface="SimSun"/>
                <a:cs typeface="Segoe UI"/>
              </a:rPr>
              <a:t>les </a:t>
            </a:r>
            <a:r>
              <a:rPr lang="en-US" sz="1000" b="1" dirty="0" err="1">
                <a:solidFill>
                  <a:prstClr val="black"/>
                </a:solidFill>
                <a:latin typeface="Arial"/>
                <a:ea typeface="SimSun"/>
                <a:cs typeface="Segoe UI"/>
              </a:rPr>
              <a:t>événements</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associés</a:t>
            </a:r>
            <a:r>
              <a:rPr lang="en-US" sz="1000" b="1" dirty="0">
                <a:solidFill>
                  <a:prstClr val="black"/>
                </a:solidFill>
                <a:latin typeface="Arial"/>
                <a:ea typeface="SimSun"/>
                <a:cs typeface="Segoe UI"/>
              </a:rPr>
              <a:t> à </a:t>
            </a:r>
            <a:r>
              <a:rPr lang="en-US" sz="1000" b="1">
                <a:solidFill>
                  <a:prstClr val="black"/>
                </a:solidFill>
                <a:latin typeface="Arial"/>
                <a:ea typeface="SimSun"/>
                <a:cs typeface="Segoe UI"/>
              </a:rPr>
              <a:t>un </a:t>
            </a:r>
            <a:r>
              <a:rPr lang="en-US" sz="1000" b="1" smtClean="0">
                <a:solidFill>
                  <a:prstClr val="black"/>
                </a:solidFill>
                <a:latin typeface="Arial"/>
                <a:ea typeface="SimSun"/>
                <a:cs typeface="Segoe UI"/>
              </a:rPr>
              <a:t>rôle</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console du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serveur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nœud</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Tableau de </a:t>
            </a:r>
            <a:r>
              <a:rPr lang="en-US" sz="1000" b="1" dirty="0" err="1">
                <a:solidFill>
                  <a:prstClr val="black"/>
                </a:solidFill>
                <a:latin typeface="Arial"/>
                <a:ea typeface="Times New Roman"/>
                <a:cs typeface="Times New Roman"/>
              </a:rPr>
              <a:t>bord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dirty="0" err="1">
                <a:solidFill>
                  <a:prstClr val="black"/>
                </a:solidFill>
                <a:latin typeface="Arial"/>
                <a:ea typeface="Times New Roman"/>
                <a:cs typeface="Times New Roman"/>
              </a:rPr>
              <a:t>Rôles</a:t>
            </a:r>
            <a:r>
              <a:rPr lang="en-US" sz="1000" dirty="0">
                <a:solidFill>
                  <a:prstClr val="black"/>
                </a:solidFill>
                <a:latin typeface="Arial"/>
                <a:ea typeface="Times New Roman"/>
                <a:cs typeface="Times New Roman"/>
              </a:rPr>
              <a:t> et </a:t>
            </a:r>
            <a:r>
              <a:rPr lang="en-US" sz="1000" dirty="0" err="1">
                <a:solidFill>
                  <a:prstClr val="black"/>
                </a:solidFill>
                <a:latin typeface="Arial"/>
                <a:ea typeface="Times New Roman"/>
                <a:cs typeface="Times New Roman"/>
              </a:rPr>
              <a:t>groupes</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serveurs</a:t>
            </a:r>
            <a:r>
              <a:rPr lang="en-US" sz="1000" dirty="0">
                <a:solidFill>
                  <a:prstClr val="black"/>
                </a:solidFill>
                <a:latin typeface="Arial"/>
                <a:ea typeface="Times New Roman"/>
                <a:cs typeface="Segoe UI"/>
              </a:rPr>
              <a:t>, sous </a:t>
            </a:r>
            <a:r>
              <a:rPr lang="en-US" sz="1000" b="1" dirty="0">
                <a:solidFill>
                  <a:prstClr val="black"/>
                </a:solidFill>
                <a:latin typeface="Arial"/>
                <a:ea typeface="Times New Roman"/>
                <a:cs typeface="Times New Roman"/>
              </a:rPr>
              <a:t>DNS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Événements</a:t>
            </a:r>
            <a:r>
              <a:rPr lang="en-US" sz="1000" dirty="0" smtClean="0">
                <a:solidFill>
                  <a:prstClr val="black"/>
                </a:solidFill>
                <a:latin typeface="Arial"/>
                <a:ea typeface="Times New Roman"/>
                <a:cs typeface="Segoe UI"/>
              </a:rPr>
              <a:t>.</a:t>
            </a:r>
          </a:p>
          <a:p>
            <a:pPr marL="34290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a:solidFill>
                  <a:prstClr val="black"/>
                </a:solidFill>
                <a:latin typeface="Arial"/>
                <a:ea typeface="Times New Roman"/>
                <a:cs typeface="Times New Roman"/>
              </a:rPr>
              <a:t>DNS - </a:t>
            </a:r>
            <a:r>
              <a:rPr lang="en-US" sz="1000" b="1" dirty="0" err="1">
                <a:solidFill>
                  <a:prstClr val="black"/>
                </a:solidFill>
                <a:latin typeface="Arial"/>
                <a:ea typeface="Times New Roman"/>
                <a:cs typeface="Times New Roman"/>
              </a:rPr>
              <a:t>Événements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Affichage</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détails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remplacez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période</a:t>
            </a: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par </a:t>
            </a:r>
            <a:r>
              <a:rPr lang="en-US" sz="1000" b="1" dirty="0" smtClean="0">
                <a:solidFill>
                  <a:prstClr val="black"/>
                </a:solidFill>
                <a:latin typeface="Arial"/>
                <a:ea typeface="Times New Roman"/>
                <a:cs typeface="Times New Roman"/>
              </a:rPr>
              <a:t>12</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heures</a:t>
            </a:r>
            <a:r>
              <a:rPr lang="en-US" sz="1000" dirty="0">
                <a:solidFill>
                  <a:prstClr val="black"/>
                </a:solidFill>
                <a:latin typeface="Arial"/>
                <a:ea typeface="Times New Roman"/>
                <a:cs typeface="Segoe UI"/>
              </a:rPr>
              <a:t> et </a:t>
            </a:r>
            <a:r>
              <a:rPr lang="en-US" sz="1000" b="1" dirty="0">
                <a:solidFill>
                  <a:prstClr val="black"/>
                </a:solidFill>
                <a:latin typeface="Arial"/>
                <a:ea typeface="Times New Roman"/>
                <a:cs typeface="Times New Roman"/>
              </a:rPr>
              <a:t>Sources </a:t>
            </a:r>
            <a:r>
              <a:rPr lang="en-US" sz="1000" b="1" dirty="0" err="1">
                <a:solidFill>
                  <a:prstClr val="black"/>
                </a:solidFill>
                <a:latin typeface="Arial"/>
                <a:ea typeface="Times New Roman"/>
                <a:cs typeface="Times New Roman"/>
              </a:rPr>
              <a:t>d'événement</a:t>
            </a:r>
            <a:r>
              <a:rPr lang="en-US" sz="1000" dirty="0">
                <a:solidFill>
                  <a:prstClr val="black"/>
                </a:solidFill>
                <a:latin typeface="Arial"/>
                <a:ea typeface="Times New Roman"/>
                <a:cs typeface="Segoe UI"/>
              </a:rPr>
              <a:t> par </a:t>
            </a:r>
            <a:r>
              <a:rPr lang="en-US" sz="1000" b="1" dirty="0" err="1">
                <a:solidFill>
                  <a:prstClr val="black"/>
                </a:solidFill>
                <a:latin typeface="Arial"/>
                <a:ea typeface="Times New Roman"/>
                <a:cs typeface="Times New Roman"/>
              </a:rPr>
              <a:t>Tous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14</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522075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err="1" smtClean="0">
                <a:solidFill>
                  <a:prstClr val="black"/>
                </a:solidFill>
                <a:latin typeface="Arial"/>
                <a:ea typeface="SimSun"/>
                <a:cs typeface="Segoe UI"/>
              </a:rPr>
              <a:t>Exécuter</a:t>
            </a:r>
            <a:r>
              <a:rPr lang="en-US" sz="1000" b="1" dirty="0" smtClean="0">
                <a:solidFill>
                  <a:prstClr val="black"/>
                </a:solidFill>
                <a:latin typeface="Arial"/>
                <a:ea typeface="SimSun"/>
                <a:cs typeface="Segoe UI"/>
              </a:rPr>
              <a:t> </a:t>
            </a:r>
            <a:r>
              <a:rPr lang="en-US" sz="1000" b="1" dirty="0">
                <a:solidFill>
                  <a:prstClr val="black"/>
                </a:solidFill>
                <a:latin typeface="Arial"/>
                <a:ea typeface="SimSun"/>
                <a:cs typeface="Segoe UI"/>
              </a:rPr>
              <a:t>Best Practice Analyzer pour un </a:t>
            </a:r>
            <a:r>
              <a:rPr lang="en-US" sz="1000" b="1" dirty="0" err="1">
                <a:solidFill>
                  <a:prstClr val="black"/>
                </a:solidFill>
                <a:latin typeface="Arial"/>
                <a:ea typeface="SimSun"/>
                <a:cs typeface="Segoe UI"/>
              </a:rPr>
              <a:t>rôle</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dirty="0" err="1">
                <a:solidFill>
                  <a:prstClr val="black"/>
                </a:solidFill>
                <a:latin typeface="Arial"/>
                <a:ea typeface="Times New Roman"/>
                <a:cs typeface="Times New Roman"/>
              </a:rPr>
              <a:t>Rôles</a:t>
            </a:r>
            <a:r>
              <a:rPr lang="en-US" sz="1000" dirty="0">
                <a:solidFill>
                  <a:prstClr val="black"/>
                </a:solidFill>
                <a:latin typeface="Arial"/>
                <a:ea typeface="Times New Roman"/>
                <a:cs typeface="Times New Roman"/>
              </a:rPr>
              <a:t> et </a:t>
            </a:r>
            <a:r>
              <a:rPr lang="en-US" sz="1000" dirty="0" err="1">
                <a:solidFill>
                  <a:prstClr val="black"/>
                </a:solidFill>
                <a:latin typeface="Arial"/>
                <a:ea typeface="Times New Roman"/>
                <a:cs typeface="Times New Roman"/>
              </a:rPr>
              <a:t>groupes</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serveurs</a:t>
            </a:r>
            <a:r>
              <a:rPr lang="en-US" sz="1000" dirty="0">
                <a:solidFill>
                  <a:prstClr val="black"/>
                </a:solidFill>
                <a:latin typeface="Arial"/>
                <a:ea typeface="Times New Roman"/>
                <a:cs typeface="Segoe UI"/>
              </a:rPr>
              <a:t>, sous </a:t>
            </a:r>
            <a:r>
              <a:rPr lang="en-US" sz="1000" b="1" dirty="0">
                <a:solidFill>
                  <a:prstClr val="black"/>
                </a:solidFill>
                <a:latin typeface="Arial"/>
                <a:ea typeface="Times New Roman"/>
                <a:cs typeface="Times New Roman"/>
              </a:rPr>
              <a:t>DNS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Résultats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BPA</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a:solidFill>
                  <a:prstClr val="black"/>
                </a:solidFill>
                <a:latin typeface="Arial"/>
                <a:ea typeface="Times New Roman"/>
                <a:cs typeface="Times New Roman"/>
              </a:rPr>
              <a:t>DNS - </a:t>
            </a:r>
            <a:r>
              <a:rPr lang="en-US" sz="1000" b="1" dirty="0" err="1">
                <a:solidFill>
                  <a:prstClr val="black"/>
                </a:solidFill>
                <a:latin typeface="Arial"/>
                <a:ea typeface="Times New Roman"/>
                <a:cs typeface="Times New Roman"/>
              </a:rPr>
              <a:t>Résultats</a:t>
            </a:r>
            <a:r>
              <a:rPr lang="en-US" sz="1000" b="1" dirty="0">
                <a:solidFill>
                  <a:prstClr val="black"/>
                </a:solidFill>
                <a:latin typeface="Arial"/>
                <a:ea typeface="Times New Roman"/>
                <a:cs typeface="Times New Roman"/>
              </a:rPr>
              <a:t> BPA </a:t>
            </a:r>
            <a:r>
              <a:rPr lang="en-US" sz="1000" b="1" dirty="0" err="1">
                <a:solidFill>
                  <a:prstClr val="black"/>
                </a:solidFill>
                <a:latin typeface="Arial"/>
                <a:ea typeface="Times New Roman"/>
                <a:cs typeface="Times New Roman"/>
              </a:rPr>
              <a:t>Affichage</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détails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menu </a:t>
            </a:r>
            <a:r>
              <a:rPr lang="en-US" sz="1000" dirty="0" err="1">
                <a:solidFill>
                  <a:prstClr val="black"/>
                </a:solidFill>
                <a:latin typeface="Arial"/>
                <a:ea typeface="Times New Roman"/>
                <a:cs typeface="Segoe UI"/>
              </a:rPr>
              <a:t>déroulant</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Niveaux</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gravité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Tous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Répertorier</a:t>
            </a:r>
            <a:r>
              <a:rPr lang="en-US" sz="1000" b="1" dirty="0">
                <a:solidFill>
                  <a:prstClr val="black"/>
                </a:solidFill>
                <a:latin typeface="Arial"/>
                <a:ea typeface="SimSun"/>
                <a:cs typeface="Segoe UI"/>
              </a:rPr>
              <a:t> les </a:t>
            </a:r>
            <a:r>
              <a:rPr lang="en-US" sz="1000" b="1" dirty="0" err="1">
                <a:solidFill>
                  <a:prstClr val="black"/>
                </a:solidFill>
                <a:latin typeface="Arial"/>
                <a:ea typeface="SimSun"/>
                <a:cs typeface="Segoe UI"/>
              </a:rPr>
              <a:t>outils</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disponibles</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dans</a:t>
            </a:r>
            <a:r>
              <a:rPr lang="en-US" sz="1000" b="1" dirty="0">
                <a:solidFill>
                  <a:prstClr val="black"/>
                </a:solidFill>
                <a:latin typeface="Arial"/>
                <a:ea typeface="SimSun"/>
                <a:cs typeface="Segoe UI"/>
              </a:rPr>
              <a:t> le </a:t>
            </a:r>
            <a:r>
              <a:rPr lang="en-US" sz="1000" b="1" dirty="0" err="1">
                <a:solidFill>
                  <a:prstClr val="black"/>
                </a:solidFill>
                <a:latin typeface="Arial"/>
                <a:ea typeface="SimSun"/>
                <a:cs typeface="Segoe UI"/>
              </a:rPr>
              <a:t>Gestionnaire</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serveur</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console du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serveur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menu </a:t>
            </a:r>
            <a:r>
              <a:rPr lang="en-US" sz="1000" b="1" dirty="0" err="1">
                <a:solidFill>
                  <a:prstClr val="black"/>
                </a:solidFill>
                <a:latin typeface="Arial"/>
                <a:ea typeface="Times New Roman"/>
                <a:cs typeface="Times New Roman"/>
              </a:rPr>
              <a:t>Outils</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examinez</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outils</a:t>
            </a: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qui </a:t>
            </a:r>
            <a:r>
              <a:rPr lang="en-US" sz="1000" dirty="0" err="1" smtClean="0">
                <a:solidFill>
                  <a:prstClr val="black"/>
                </a:solidFill>
                <a:latin typeface="Arial"/>
                <a:ea typeface="Times New Roman"/>
                <a:cs typeface="Segoe UI"/>
              </a:rPr>
              <a:t>sont</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installés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LON-DC1</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Maintenez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enfoncées</a:t>
            </a:r>
            <a:r>
              <a:rPr lang="en-US" sz="1000" dirty="0">
                <a:solidFill>
                  <a:prstClr val="black"/>
                </a:solidFill>
                <a:latin typeface="Arial"/>
                <a:ea typeface="Times New Roman"/>
                <a:cs typeface="Segoe UI"/>
              </a:rPr>
              <a:t> les touches </a:t>
            </a:r>
            <a:r>
              <a:rPr lang="en-US" sz="1000" b="1" dirty="0">
                <a:solidFill>
                  <a:prstClr val="black"/>
                </a:solidFill>
                <a:latin typeface="Arial"/>
                <a:ea typeface="Times New Roman"/>
                <a:cs typeface="Times New Roman"/>
              </a:rPr>
              <a:t>Alt</a:t>
            </a:r>
            <a:r>
              <a:rPr lang="en-US" sz="1000" dirty="0">
                <a:solidFill>
                  <a:prstClr val="black"/>
                </a:solidFill>
                <a:latin typeface="Arial"/>
                <a:ea typeface="Times New Roman"/>
                <a:cs typeface="Segoe UI"/>
              </a:rPr>
              <a:t> et </a:t>
            </a:r>
            <a:r>
              <a:rPr lang="en-US" sz="1000" b="1" dirty="0">
                <a:solidFill>
                  <a:prstClr val="black"/>
                </a:solidFill>
                <a:latin typeface="Arial"/>
                <a:ea typeface="Times New Roman"/>
                <a:cs typeface="Times New Roman"/>
              </a:rPr>
              <a:t>Début</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ouvrir</a:t>
            </a:r>
            <a:r>
              <a:rPr lang="en-US" sz="1000" dirty="0">
                <a:solidFill>
                  <a:prstClr val="black"/>
                </a:solidFill>
                <a:latin typeface="Arial"/>
                <a:ea typeface="Times New Roman"/>
                <a:cs typeface="Segoe UI"/>
              </a:rPr>
              <a:t> le menu </a:t>
            </a:r>
            <a:r>
              <a:rPr lang="en-US" sz="1000" dirty="0" err="1">
                <a:solidFill>
                  <a:prstClr val="black"/>
                </a:solidFill>
                <a:latin typeface="Arial"/>
                <a:ea typeface="Times New Roman"/>
                <a:cs typeface="Segoe UI"/>
              </a:rPr>
              <a:t>Démarrer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Déconnecter</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l'utilisateur</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actuellement</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connecté</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menu </a:t>
            </a:r>
            <a:r>
              <a:rPr lang="en-US" sz="1000" dirty="0" err="1">
                <a:solidFill>
                  <a:prstClr val="black"/>
                </a:solidFill>
                <a:latin typeface="Arial"/>
                <a:ea typeface="Times New Roman"/>
                <a:cs typeface="Segoe UI"/>
              </a:rPr>
              <a:t>Démarrer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Administrateur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Se </a:t>
            </a:r>
            <a:r>
              <a:rPr lang="en-US" sz="1000" b="1" dirty="0" err="1">
                <a:solidFill>
                  <a:prstClr val="black"/>
                </a:solidFill>
                <a:latin typeface="Arial"/>
                <a:ea typeface="Times New Roman"/>
                <a:cs typeface="Times New Roman"/>
              </a:rPr>
              <a:t>déconnecter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Reconnectez-vous</a:t>
            </a:r>
            <a:r>
              <a:rPr lang="en-US" sz="1000" dirty="0">
                <a:solidFill>
                  <a:prstClr val="black"/>
                </a:solidFill>
                <a:latin typeface="Arial"/>
                <a:ea typeface="Times New Roman"/>
                <a:cs typeface="Segoe UI"/>
              </a:rPr>
              <a:t> à </a:t>
            </a:r>
            <a:r>
              <a:rPr lang="en-US" sz="1000" b="1" dirty="0">
                <a:solidFill>
                  <a:prstClr val="black"/>
                </a:solidFill>
                <a:latin typeface="Arial"/>
                <a:ea typeface="Times New Roman"/>
                <a:cs typeface="Times New Roman"/>
              </a:rPr>
              <a:t>LON-DC1</a:t>
            </a:r>
            <a:r>
              <a:rPr lang="en-US" sz="1000" dirty="0">
                <a:solidFill>
                  <a:prstClr val="black"/>
                </a:solidFill>
                <a:latin typeface="Arial"/>
                <a:ea typeface="Times New Roman"/>
                <a:cs typeface="Segoe UI"/>
              </a:rPr>
              <a:t> à </a:t>
            </a:r>
            <a:r>
              <a:rPr lang="en-US" sz="1000" dirty="0" err="1">
                <a:solidFill>
                  <a:prstClr val="black"/>
                </a:solidFill>
                <a:latin typeface="Arial"/>
                <a:ea typeface="Times New Roman"/>
                <a:cs typeface="Segoe UI"/>
              </a:rPr>
              <a:t>l'aide</a:t>
            </a:r>
            <a:r>
              <a:rPr lang="en-US" sz="1000" dirty="0">
                <a:solidFill>
                  <a:prstClr val="black"/>
                </a:solidFill>
                <a:latin typeface="Arial"/>
                <a:ea typeface="Times New Roman"/>
                <a:cs typeface="Segoe UI"/>
              </a:rPr>
              <a:t> du </a:t>
            </a:r>
            <a:r>
              <a:rPr lang="en-US" sz="1000" dirty="0" err="1">
                <a:solidFill>
                  <a:prstClr val="black"/>
                </a:solidFill>
                <a:latin typeface="Arial"/>
                <a:ea typeface="Times New Roman"/>
                <a:cs typeface="Segoe UI"/>
              </a:rPr>
              <a:t>compte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Administrateur</a:t>
            </a:r>
            <a:r>
              <a:rPr lang="en-US" sz="1000" dirty="0">
                <a:solidFill>
                  <a:prstClr val="black"/>
                </a:solidFill>
                <a:latin typeface="Arial"/>
                <a:ea typeface="Times New Roman"/>
                <a:cs typeface="Segoe UI"/>
              </a:rPr>
              <a:t> et du mot de </a:t>
            </a:r>
            <a:r>
              <a:rPr lang="en-US" sz="1000" dirty="0" err="1">
                <a:solidFill>
                  <a:prstClr val="black"/>
                </a:solidFill>
                <a:latin typeface="Arial"/>
                <a:ea typeface="Times New Roman"/>
                <a:cs typeface="Segoe UI"/>
              </a:rPr>
              <a:t>passe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Redémarrer</a:t>
            </a:r>
            <a:r>
              <a:rPr lang="en-US" sz="1000" b="1" dirty="0">
                <a:solidFill>
                  <a:prstClr val="black"/>
                </a:solidFill>
                <a:latin typeface="Arial"/>
                <a:ea typeface="SimSun"/>
                <a:cs typeface="Segoe UI"/>
              </a:rPr>
              <a:t> Windows Server 2012</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l'icône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Windows PowerShell,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6088" lvl="0">
              <a:lnSpc>
                <a:spcPts val="1000"/>
              </a:lnSpc>
              <a:spcBef>
                <a:spcPts val="600"/>
              </a:spcBef>
              <a:spcAft>
                <a:spcPts val="600"/>
              </a:spcAft>
            </a:pPr>
            <a:r>
              <a:rPr lang="en-US" sz="1000" b="1" dirty="0">
                <a:solidFill>
                  <a:prstClr val="black"/>
                </a:solidFill>
                <a:latin typeface="Arial"/>
                <a:ea typeface="Times New Roman"/>
                <a:cs typeface="Times New Roman"/>
              </a:rPr>
              <a:t>Shutdown /r /t 15</a:t>
            </a:r>
            <a:endParaRPr lang="en-US" b="1" dirty="0"/>
          </a:p>
        </p:txBody>
      </p:sp>
      <p:sp>
        <p:nvSpPr>
          <p:cNvPr id="4" name="Slide Number Placeholder 3"/>
          <p:cNvSpPr>
            <a:spLocks noGrp="1"/>
          </p:cNvSpPr>
          <p:nvPr>
            <p:ph type="sldNum" sz="quarter" idx="10"/>
          </p:nvPr>
        </p:nvSpPr>
        <p:spPr/>
        <p:txBody>
          <a:bodyPr/>
          <a:lstStyle/>
          <a:p>
            <a:fld id="{42D31C50-CDC9-4ACB-8497-662FA60375A1}" type="slidenum">
              <a:rPr lang="en-US" smtClean="0"/>
              <a:t>15</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948648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la configuration de la </a:t>
            </a:r>
            <a:r>
              <a:rPr lang="en-US" sz="1000" dirty="0" err="1">
                <a:latin typeface="Arial"/>
                <a:ea typeface="SimSun"/>
                <a:cs typeface="Segoe UI"/>
              </a:rPr>
              <a:t>récupération</a:t>
            </a:r>
            <a:r>
              <a:rPr lang="en-US" sz="1000" dirty="0">
                <a:latin typeface="Arial"/>
                <a:ea typeface="SimSun"/>
                <a:cs typeface="Segoe UI"/>
              </a:rPr>
              <a:t> des services et </a:t>
            </a:r>
            <a:r>
              <a:rPr lang="en-US" sz="1000" dirty="0" err="1">
                <a:latin typeface="Arial"/>
                <a:ea typeface="SimSun"/>
                <a:cs typeface="Segoe UI"/>
              </a:rPr>
              <a:t>pourquoi</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convient</a:t>
            </a:r>
            <a:r>
              <a:rPr lang="en-US" sz="1000" dirty="0">
                <a:latin typeface="Arial"/>
                <a:ea typeface="SimSun"/>
                <a:cs typeface="Segoe UI"/>
              </a:rPr>
              <a:t> </a:t>
            </a:r>
            <a:r>
              <a:rPr lang="en-US" sz="1000" dirty="0" err="1">
                <a:latin typeface="Arial"/>
                <a:ea typeface="SimSun"/>
                <a:cs typeface="Segoe UI"/>
              </a:rPr>
              <a:t>d'éviter</a:t>
            </a:r>
            <a:r>
              <a:rPr lang="en-US" sz="1000" dirty="0">
                <a:latin typeface="Arial"/>
                <a:ea typeface="SimSun"/>
                <a:cs typeface="Segoe UI"/>
              </a:rPr>
              <a:t> </a:t>
            </a:r>
            <a:r>
              <a:rPr lang="en-US" sz="1000" dirty="0" err="1">
                <a:latin typeface="Arial"/>
                <a:ea typeface="SimSun"/>
                <a:cs typeface="Segoe UI"/>
              </a:rPr>
              <a:t>d'avoir</a:t>
            </a:r>
            <a:r>
              <a:rPr lang="en-US" sz="1000" dirty="0">
                <a:latin typeface="Arial"/>
                <a:ea typeface="SimSun"/>
                <a:cs typeface="Segoe UI"/>
              </a:rPr>
              <a:t> des services qui </a:t>
            </a:r>
            <a:r>
              <a:rPr lang="en-US" sz="1000" dirty="0" err="1">
                <a:latin typeface="Arial"/>
                <a:ea typeface="SimSun"/>
                <a:cs typeface="Segoe UI"/>
              </a:rPr>
              <a:t>redémarrent</a:t>
            </a:r>
            <a:r>
              <a:rPr lang="en-US" sz="1000" dirty="0">
                <a:latin typeface="Arial"/>
                <a:ea typeface="SimSun"/>
                <a:cs typeface="Segoe UI"/>
              </a:rPr>
              <a:t> sans </a:t>
            </a:r>
            <a:r>
              <a:rPr lang="en-US" sz="1000" dirty="0" err="1">
                <a:latin typeface="Arial"/>
                <a:ea typeface="SimSun"/>
                <a:cs typeface="Segoe UI"/>
              </a:rPr>
              <a:t>arrêt</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Rappelez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d'être </a:t>
            </a:r>
            <a:r>
              <a:rPr lang="en-US" sz="1000" dirty="0" err="1">
                <a:latin typeface="Arial"/>
                <a:ea typeface="SimSun"/>
                <a:cs typeface="Segoe UI"/>
              </a:rPr>
              <a:t>prudents</a:t>
            </a:r>
            <a:r>
              <a:rPr lang="en-US" sz="1000" dirty="0">
                <a:latin typeface="Arial"/>
                <a:ea typeface="SimSun"/>
                <a:cs typeface="Segoe UI"/>
              </a:rPr>
              <a:t> avec </a:t>
            </a:r>
            <a:r>
              <a:rPr lang="en-US" sz="1000" dirty="0" err="1">
                <a:latin typeface="Arial"/>
                <a:ea typeface="SimSun"/>
                <a:cs typeface="Segoe UI"/>
              </a:rPr>
              <a:t>l'option</a:t>
            </a:r>
            <a:r>
              <a:rPr lang="en-US" sz="1000" dirty="0">
                <a:latin typeface="Arial"/>
                <a:ea typeface="SimSun"/>
                <a:cs typeface="Segoe UI"/>
              </a:rPr>
              <a:t> de </a:t>
            </a:r>
            <a:r>
              <a:rPr lang="en-US" sz="1000" dirty="0" err="1">
                <a:latin typeface="Arial"/>
                <a:ea typeface="SimSun"/>
                <a:cs typeface="Segoe UI"/>
              </a:rPr>
              <a:t>redémarrage</a:t>
            </a:r>
            <a:r>
              <a:rPr lang="en-US" sz="1000" dirty="0">
                <a:latin typeface="Arial"/>
                <a:ea typeface="SimSun"/>
                <a:cs typeface="Segoe UI"/>
              </a:rPr>
              <a:t> de </a:t>
            </a:r>
            <a:r>
              <a:rPr lang="en-US" sz="1000" dirty="0" err="1">
                <a:latin typeface="Arial"/>
                <a:ea typeface="SimSun"/>
                <a:cs typeface="Segoe UI"/>
              </a:rPr>
              <a:t>l'ordinateur</a:t>
            </a:r>
            <a:r>
              <a:rPr lang="en-US" sz="1000" dirty="0">
                <a:latin typeface="Arial"/>
                <a:ea typeface="SimSun"/>
                <a:cs typeface="Segoe UI"/>
              </a:rPr>
              <a:t>, car un service </a:t>
            </a:r>
            <a:r>
              <a:rPr lang="en-US" sz="1000" dirty="0" smtClean="0">
                <a:latin typeface="Arial"/>
                <a:ea typeface="SimSun"/>
                <a:cs typeface="Segoe UI"/>
              </a:rPr>
              <a:t>qui </a:t>
            </a:r>
            <a:r>
              <a:rPr lang="en-US" sz="1000" dirty="0" err="1" smtClean="0">
                <a:latin typeface="Arial"/>
                <a:ea typeface="SimSun"/>
                <a:cs typeface="Segoe UI"/>
              </a:rPr>
              <a:t>présente</a:t>
            </a:r>
            <a:r>
              <a:rPr lang="en-US" sz="1000" dirty="0" smtClean="0">
                <a:latin typeface="Arial"/>
                <a:ea typeface="SimSun"/>
                <a:cs typeface="Segoe UI"/>
              </a:rPr>
              <a:t> </a:t>
            </a:r>
            <a:r>
              <a:rPr lang="en-US" sz="1000" dirty="0">
                <a:latin typeface="Arial"/>
                <a:ea typeface="SimSun"/>
                <a:cs typeface="Segoe UI"/>
              </a:rPr>
              <a:t>des </a:t>
            </a:r>
            <a:r>
              <a:rPr lang="en-US" sz="1000" dirty="0" err="1">
                <a:latin typeface="Arial"/>
                <a:ea typeface="SimSun"/>
                <a:cs typeface="Segoe UI"/>
              </a:rPr>
              <a:t>défaillances</a:t>
            </a:r>
            <a:r>
              <a:rPr lang="en-US" sz="1000" dirty="0">
                <a:latin typeface="Arial"/>
                <a:ea typeface="SimSun"/>
                <a:cs typeface="Segoe UI"/>
              </a:rPr>
              <a:t> </a:t>
            </a:r>
            <a:r>
              <a:rPr lang="en-US" sz="1000" dirty="0" err="1">
                <a:latin typeface="Arial"/>
                <a:ea typeface="SimSun"/>
                <a:cs typeface="Segoe UI"/>
              </a:rPr>
              <a:t>répétées</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déclencher</a:t>
            </a:r>
            <a:r>
              <a:rPr lang="en-US" sz="1000" dirty="0">
                <a:latin typeface="Arial"/>
                <a:ea typeface="SimSun"/>
                <a:cs typeface="Segoe UI"/>
              </a:rPr>
              <a:t> un cycle de </a:t>
            </a:r>
            <a:r>
              <a:rPr lang="en-US" sz="1000" dirty="0" err="1">
                <a:latin typeface="Arial"/>
                <a:ea typeface="SimSun"/>
                <a:cs typeface="Segoe UI"/>
              </a:rPr>
              <a:t>redémarrage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avantages</a:t>
            </a:r>
            <a:r>
              <a:rPr lang="en-US" sz="1000" dirty="0">
                <a:latin typeface="Arial"/>
                <a:ea typeface="SimSun"/>
                <a:cs typeface="Segoe UI"/>
              </a:rPr>
              <a:t> des </a:t>
            </a:r>
            <a:r>
              <a:rPr lang="en-US" sz="1000" dirty="0" err="1">
                <a:latin typeface="Arial"/>
                <a:ea typeface="SimSun"/>
                <a:cs typeface="Segoe UI"/>
              </a:rPr>
              <a:t>comptes</a:t>
            </a:r>
            <a:r>
              <a:rPr lang="en-US" sz="1000" dirty="0">
                <a:latin typeface="Arial"/>
                <a:ea typeface="SimSun"/>
                <a:cs typeface="Segoe UI"/>
              </a:rPr>
              <a:t> de service </a:t>
            </a:r>
            <a:r>
              <a:rPr lang="en-US" sz="1000" dirty="0" err="1">
                <a:latin typeface="Arial"/>
                <a:ea typeface="SimSun"/>
                <a:cs typeface="Segoe UI"/>
              </a:rPr>
              <a:t>administrés</a:t>
            </a:r>
            <a:r>
              <a:rPr lang="en-US" sz="1000" dirty="0">
                <a:latin typeface="Arial"/>
                <a:ea typeface="SimSun"/>
                <a:cs typeface="Segoe UI"/>
              </a:rPr>
              <a:t> par rapport aux </a:t>
            </a:r>
            <a:r>
              <a:rPr lang="en-US" sz="1000" dirty="0" err="1">
                <a:latin typeface="Arial"/>
                <a:ea typeface="SimSun"/>
                <a:cs typeface="Segoe UI"/>
              </a:rPr>
              <a:t>comptes</a:t>
            </a:r>
            <a:r>
              <a:rPr lang="en-US" sz="1000" dirty="0">
                <a:latin typeface="Arial"/>
                <a:ea typeface="SimSun"/>
                <a:cs typeface="Segoe UI"/>
              </a:rPr>
              <a:t> de service </a:t>
            </a:r>
            <a:r>
              <a:rPr lang="en-US" sz="1000" dirty="0" err="1">
                <a:latin typeface="Arial"/>
                <a:ea typeface="SimSun"/>
                <a:cs typeface="Segoe UI"/>
              </a:rPr>
              <a:t>traditionnels</a:t>
            </a:r>
            <a:r>
              <a:rPr lang="en-US" sz="1000" dirty="0">
                <a:latin typeface="Arial"/>
                <a:ea typeface="SimSun"/>
                <a:cs typeface="Segoe UI"/>
              </a:rPr>
              <a:t>. </a:t>
            </a:r>
            <a:r>
              <a:rPr lang="en-US" sz="1000" dirty="0" err="1">
                <a:latin typeface="Arial"/>
                <a:ea typeface="SimSun"/>
                <a:cs typeface="Segoe UI"/>
              </a:rPr>
              <a:t>Demandez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méthode</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utilisent</a:t>
            </a:r>
            <a:r>
              <a:rPr lang="en-US" sz="1000" dirty="0">
                <a:latin typeface="Arial"/>
                <a:ea typeface="SimSun"/>
                <a:cs typeface="Segoe UI"/>
              </a:rPr>
              <a:t> </a:t>
            </a:r>
            <a:r>
              <a:rPr lang="en-US" sz="1000" dirty="0" err="1">
                <a:latin typeface="Arial"/>
                <a:ea typeface="SimSun"/>
                <a:cs typeface="Segoe UI"/>
              </a:rPr>
              <a:t>actuellement</a:t>
            </a:r>
            <a:r>
              <a:rPr lang="en-US" sz="1000" dirty="0">
                <a:latin typeface="Arial"/>
                <a:ea typeface="SimSun"/>
                <a:cs typeface="Segoe UI"/>
              </a:rPr>
              <a:t> en </a:t>
            </a:r>
            <a:r>
              <a:rPr lang="en-US" sz="1000" dirty="0" err="1">
                <a:latin typeface="Arial"/>
                <a:ea typeface="SimSun"/>
                <a:cs typeface="Segoe UI"/>
              </a:rPr>
              <a:t>ce</a:t>
            </a:r>
            <a:r>
              <a:rPr lang="en-US" sz="1000" dirty="0">
                <a:latin typeface="Arial"/>
                <a:ea typeface="SimSun"/>
                <a:cs typeface="Segoe UI"/>
              </a:rPr>
              <a:t> qui </a:t>
            </a:r>
            <a:r>
              <a:rPr lang="en-US" sz="1000" dirty="0" err="1">
                <a:latin typeface="Arial"/>
                <a:ea typeface="SimSun"/>
                <a:cs typeface="Segoe UI"/>
              </a:rPr>
              <a:t>concerne</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comptes</a:t>
            </a:r>
            <a:r>
              <a:rPr lang="en-US" sz="1000" dirty="0" smtClean="0">
                <a:latin typeface="Arial"/>
                <a:ea typeface="SimSun"/>
                <a:cs typeface="Segoe UI"/>
              </a:rPr>
              <a:t> </a:t>
            </a:r>
            <a:r>
              <a:rPr lang="en-US" sz="1000" dirty="0">
                <a:latin typeface="Arial"/>
                <a:ea typeface="SimSun"/>
                <a:cs typeface="Segoe UI"/>
              </a:rPr>
              <a:t>de service.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montre</a:t>
            </a:r>
            <a:r>
              <a:rPr lang="en-US" sz="1000" dirty="0">
                <a:latin typeface="Arial"/>
                <a:ea typeface="SimSun"/>
                <a:cs typeface="Segoe UI"/>
              </a:rPr>
              <a:t> les </a:t>
            </a:r>
            <a:r>
              <a:rPr lang="en-US" sz="1000" dirty="0" err="1">
                <a:latin typeface="Arial"/>
                <a:ea typeface="SimSun"/>
                <a:cs typeface="Segoe UI"/>
              </a:rPr>
              <a:t>propriétés</a:t>
            </a:r>
            <a:r>
              <a:rPr lang="en-US" sz="1000" dirty="0">
                <a:latin typeface="Arial"/>
                <a:ea typeface="SimSun"/>
                <a:cs typeface="Segoe UI"/>
              </a:rPr>
              <a:t> du service </a:t>
            </a:r>
            <a:r>
              <a:rPr lang="en-US" sz="1000" dirty="0" err="1">
                <a:latin typeface="Arial"/>
                <a:ea typeface="SimSun"/>
                <a:cs typeface="Segoe UI"/>
              </a:rPr>
              <a:t>Serveur</a:t>
            </a:r>
            <a:r>
              <a:rPr lang="en-US" sz="1000" dirty="0">
                <a:latin typeface="Arial"/>
                <a:ea typeface="SimSun"/>
                <a:cs typeface="Segoe UI"/>
              </a:rPr>
              <a:t> DNS accessible à </a:t>
            </a:r>
            <a:r>
              <a:rPr lang="en-US" sz="1000" dirty="0" err="1">
                <a:latin typeface="Arial"/>
                <a:ea typeface="SimSun"/>
                <a:cs typeface="Segoe UI"/>
              </a:rPr>
              <a:t>partir</a:t>
            </a:r>
            <a:r>
              <a:rPr lang="en-US" sz="1000" dirty="0">
                <a:latin typeface="Arial"/>
                <a:ea typeface="SimSun"/>
                <a:cs typeface="Segoe UI"/>
              </a:rPr>
              <a:t> de la console Services.</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l'avantage</a:t>
            </a:r>
            <a:r>
              <a:rPr lang="en-US" sz="1000" dirty="0">
                <a:latin typeface="Arial"/>
                <a:ea typeface="SimSun"/>
                <a:cs typeface="Segoe UI"/>
              </a:rPr>
              <a:t> d'un </a:t>
            </a:r>
            <a:r>
              <a:rPr lang="en-US" sz="1000" dirty="0" err="1">
                <a:latin typeface="Arial"/>
                <a:ea typeface="SimSun"/>
                <a:cs typeface="Segoe UI"/>
              </a:rPr>
              <a:t>compte</a:t>
            </a:r>
            <a:r>
              <a:rPr lang="en-US" sz="1000" dirty="0">
                <a:latin typeface="Arial"/>
                <a:ea typeface="SimSun"/>
                <a:cs typeface="Segoe UI"/>
              </a:rPr>
              <a:t> de service </a:t>
            </a:r>
            <a:r>
              <a:rPr lang="en-US" sz="1000" dirty="0" err="1">
                <a:latin typeface="Arial"/>
                <a:ea typeface="SimSun"/>
                <a:cs typeface="Segoe UI"/>
              </a:rPr>
              <a:t>administré</a:t>
            </a:r>
            <a:r>
              <a:rPr lang="en-US" sz="1000" dirty="0">
                <a:latin typeface="Arial"/>
                <a:ea typeface="SimSun"/>
                <a:cs typeface="Segoe UI"/>
              </a:rPr>
              <a:t> par rapport à un </a:t>
            </a:r>
            <a:r>
              <a:rPr lang="en-US" sz="1000" dirty="0" err="1">
                <a:latin typeface="Arial"/>
                <a:ea typeface="SimSun"/>
                <a:cs typeface="Segoe UI"/>
              </a:rPr>
              <a:t>compte</a:t>
            </a:r>
            <a:r>
              <a:rPr lang="en-US" sz="1000" dirty="0">
                <a:latin typeface="Arial"/>
                <a:ea typeface="SimSun"/>
                <a:cs typeface="Segoe UI"/>
              </a:rPr>
              <a:t> de service </a:t>
            </a:r>
            <a:r>
              <a:rPr lang="en-US" sz="1000" dirty="0" err="1">
                <a:latin typeface="Arial"/>
                <a:ea typeface="SimSun"/>
                <a:cs typeface="Segoe UI"/>
              </a:rPr>
              <a:t>traditionnel</a:t>
            </a:r>
            <a:r>
              <a:rPr lang="en-US" sz="1000" dirty="0">
                <a:latin typeface="Arial"/>
                <a:ea typeface="SimSun"/>
                <a:cs typeface="Segoe UI"/>
              </a:rPr>
              <a:t>, </a:t>
            </a:r>
            <a:r>
              <a:rPr lang="en-US" sz="1000" dirty="0" err="1">
                <a:latin typeface="Arial"/>
                <a:ea typeface="SimSun"/>
                <a:cs typeface="Segoe UI"/>
              </a:rPr>
              <a:t>basé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L'avantage</a:t>
            </a:r>
            <a:r>
              <a:rPr lang="en-US" sz="1000" dirty="0">
                <a:latin typeface="Arial"/>
                <a:ea typeface="SimSun"/>
                <a:cs typeface="Segoe UI"/>
              </a:rPr>
              <a:t> d'un </a:t>
            </a:r>
            <a:r>
              <a:rPr lang="en-US" sz="1000" dirty="0" err="1">
                <a:latin typeface="Arial"/>
                <a:ea typeface="SimSun"/>
                <a:cs typeface="Segoe UI"/>
              </a:rPr>
              <a:t>compte</a:t>
            </a:r>
            <a:r>
              <a:rPr lang="en-US" sz="1000" dirty="0">
                <a:latin typeface="Arial"/>
                <a:ea typeface="SimSun"/>
                <a:cs typeface="Segoe UI"/>
              </a:rPr>
              <a:t> de service </a:t>
            </a:r>
            <a:r>
              <a:rPr lang="en-US" sz="1000" dirty="0" err="1">
                <a:latin typeface="Arial"/>
                <a:ea typeface="SimSun"/>
                <a:cs typeface="Segoe UI"/>
              </a:rPr>
              <a:t>administré</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n'êtes</a:t>
            </a:r>
            <a:r>
              <a:rPr lang="en-US" sz="1000" dirty="0">
                <a:latin typeface="Arial"/>
                <a:ea typeface="SimSun"/>
                <a:cs typeface="Segoe UI"/>
              </a:rPr>
              <a:t> pas </a:t>
            </a:r>
            <a:r>
              <a:rPr lang="en-US" sz="1000" dirty="0" err="1">
                <a:latin typeface="Arial"/>
                <a:ea typeface="SimSun"/>
                <a:cs typeface="Segoe UI"/>
              </a:rPr>
              <a:t>tenu</a:t>
            </a:r>
            <a:r>
              <a:rPr lang="en-US" sz="1000" dirty="0">
                <a:latin typeface="Arial"/>
                <a:ea typeface="SimSun"/>
                <a:cs typeface="Segoe UI"/>
              </a:rPr>
              <a:t> de </a:t>
            </a:r>
            <a:r>
              <a:rPr lang="en-US" sz="1000" dirty="0" err="1">
                <a:latin typeface="Arial"/>
                <a:ea typeface="SimSun"/>
                <a:cs typeface="Segoe UI"/>
              </a:rPr>
              <a:t>gérer</a:t>
            </a:r>
            <a:r>
              <a:rPr lang="en-US" sz="1000" dirty="0">
                <a:latin typeface="Arial"/>
                <a:ea typeface="SimSun"/>
                <a:cs typeface="Segoe UI"/>
              </a:rPr>
              <a:t> les mots de </a:t>
            </a:r>
            <a:r>
              <a:rPr lang="en-US" sz="1000" dirty="0" err="1">
                <a:latin typeface="Arial"/>
                <a:ea typeface="SimSun"/>
                <a:cs typeface="Segoe UI"/>
              </a:rPr>
              <a:t>passe</a:t>
            </a:r>
            <a:r>
              <a:rPr lang="en-US" sz="1000" dirty="0">
                <a:latin typeface="Arial"/>
                <a:ea typeface="SimSun"/>
                <a:cs typeface="Segoe UI"/>
              </a:rPr>
              <a:t> pour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compte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16</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4259259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Demandez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la </a:t>
            </a:r>
            <a:r>
              <a:rPr lang="en-US" sz="1000" dirty="0" err="1">
                <a:latin typeface="Arial"/>
                <a:ea typeface="SimSun"/>
                <a:cs typeface="Segoe UI"/>
              </a:rPr>
              <a:t>fréquence</a:t>
            </a:r>
            <a:r>
              <a:rPr lang="en-US" sz="1000" dirty="0">
                <a:latin typeface="Arial"/>
                <a:ea typeface="SimSun"/>
                <a:cs typeface="Segoe UI"/>
              </a:rPr>
              <a:t> à </a:t>
            </a:r>
            <a:r>
              <a:rPr lang="en-US" sz="1000" dirty="0" err="1">
                <a:latin typeface="Arial"/>
                <a:ea typeface="SimSun"/>
                <a:cs typeface="Segoe UI"/>
              </a:rPr>
              <a:t>laquelle</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effectuent</a:t>
            </a:r>
            <a:r>
              <a:rPr lang="en-US" sz="1000" dirty="0">
                <a:latin typeface="Arial"/>
                <a:ea typeface="SimSun"/>
                <a:cs typeface="Segoe UI"/>
              </a:rPr>
              <a:t> la </a:t>
            </a:r>
            <a:r>
              <a:rPr lang="en-US" sz="1000" dirty="0" err="1">
                <a:latin typeface="Arial"/>
                <a:ea typeface="SimSun"/>
                <a:cs typeface="Segoe UI"/>
              </a:rPr>
              <a:t>gestion</a:t>
            </a:r>
            <a:r>
              <a:rPr lang="en-US" sz="1000" dirty="0">
                <a:latin typeface="Arial"/>
                <a:ea typeface="SimSun"/>
                <a:cs typeface="Segoe UI"/>
              </a:rPr>
              <a:t> de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quand</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connectés</a:t>
            </a:r>
            <a:r>
              <a:rPr lang="en-US" sz="1000" dirty="0">
                <a:latin typeface="Arial"/>
                <a:ea typeface="SimSun"/>
                <a:cs typeface="Segoe UI"/>
              </a:rPr>
              <a:t> </a:t>
            </a:r>
            <a:r>
              <a:rPr lang="en-US" sz="1000" dirty="0" err="1">
                <a:latin typeface="Arial"/>
                <a:ea typeface="SimSun"/>
                <a:cs typeface="Segoe UI"/>
              </a:rPr>
              <a:t>localement</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d'un clavier et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souris</a:t>
            </a:r>
            <a:r>
              <a:rPr lang="en-US" sz="1000" dirty="0">
                <a:latin typeface="Arial"/>
                <a:ea typeface="SimSun"/>
                <a:cs typeface="Segoe UI"/>
              </a:rPr>
              <a:t>, par rapport à la </a:t>
            </a:r>
            <a:r>
              <a:rPr lang="en-US" sz="1000" dirty="0" err="1">
                <a:latin typeface="Arial"/>
                <a:ea typeface="SimSun"/>
                <a:cs typeface="Segoe UI"/>
              </a:rPr>
              <a:t>fréquence</a:t>
            </a:r>
            <a:r>
              <a:rPr lang="en-US" sz="1000" dirty="0">
                <a:latin typeface="Arial"/>
                <a:ea typeface="SimSun"/>
                <a:cs typeface="Segoe UI"/>
              </a:rPr>
              <a:t> à </a:t>
            </a:r>
            <a:r>
              <a:rPr lang="en-US" sz="1000" err="1">
                <a:latin typeface="Arial"/>
                <a:ea typeface="SimSun"/>
                <a:cs typeface="Segoe UI"/>
              </a:rPr>
              <a:t>laquelle</a:t>
            </a:r>
            <a:r>
              <a:rPr lang="en-US" sz="1000">
                <a:latin typeface="Arial"/>
                <a:ea typeface="SimSun"/>
                <a:cs typeface="Segoe UI"/>
              </a:rPr>
              <a:t> </a:t>
            </a:r>
            <a:r>
              <a:rPr lang="en-US" sz="1000" smtClean="0">
                <a:latin typeface="Arial"/>
                <a:ea typeface="SimSun"/>
                <a:cs typeface="Segoe UI"/>
              </a:rPr>
              <a:t>ils effectuent </a:t>
            </a:r>
            <a:r>
              <a:rPr lang="en-US" sz="1000" dirty="0">
                <a:latin typeface="Arial"/>
                <a:ea typeface="SimSun"/>
                <a:cs typeface="Segoe UI"/>
              </a:rPr>
              <a:t>la </a:t>
            </a:r>
            <a:r>
              <a:rPr lang="en-US" sz="1000" dirty="0" err="1">
                <a:latin typeface="Arial"/>
                <a:ea typeface="SimSun"/>
                <a:cs typeface="Segoe UI"/>
              </a:rPr>
              <a:t>gestion</a:t>
            </a:r>
            <a:r>
              <a:rPr lang="en-US" sz="1000" dirty="0">
                <a:latin typeface="Arial"/>
                <a:ea typeface="SimSun"/>
                <a:cs typeface="Segoe UI"/>
              </a:rPr>
              <a:t> de </a:t>
            </a:r>
            <a:r>
              <a:rPr lang="en-US" sz="1000" dirty="0" err="1">
                <a:latin typeface="Arial"/>
                <a:ea typeface="SimSun"/>
                <a:cs typeface="Segoe UI"/>
              </a:rPr>
              <a:t>serveur</a:t>
            </a:r>
            <a:r>
              <a:rPr lang="en-US" sz="1000" dirty="0">
                <a:latin typeface="Arial"/>
                <a:ea typeface="SimSun"/>
                <a:cs typeface="Segoe UI"/>
              </a:rPr>
              <a:t> à distance.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Demandez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quelles</a:t>
            </a:r>
            <a:r>
              <a:rPr lang="en-US" sz="1000" dirty="0">
                <a:latin typeface="Arial"/>
                <a:ea typeface="SimSun"/>
                <a:cs typeface="Segoe UI"/>
              </a:rPr>
              <a:t> technologies de </a:t>
            </a:r>
            <a:r>
              <a:rPr lang="en-US" sz="1000" dirty="0" err="1">
                <a:latin typeface="Arial"/>
                <a:ea typeface="SimSun"/>
                <a:cs typeface="Segoe UI"/>
              </a:rPr>
              <a:t>gestion</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utilisent</a:t>
            </a:r>
            <a:r>
              <a:rPr lang="en-US" sz="1000" dirty="0">
                <a:latin typeface="Arial"/>
                <a:ea typeface="SimSun"/>
                <a:cs typeface="Segoe UI"/>
              </a:rPr>
              <a:t> le plus </a:t>
            </a:r>
            <a:r>
              <a:rPr lang="en-US" sz="1000" dirty="0" err="1">
                <a:latin typeface="Arial"/>
                <a:ea typeface="SimSun"/>
                <a:cs typeface="Segoe UI"/>
              </a:rPr>
              <a:t>souvent</a:t>
            </a:r>
            <a:r>
              <a:rPr lang="en-US" sz="1000" dirty="0">
                <a:latin typeface="Arial"/>
                <a:ea typeface="SimSun"/>
                <a:cs typeface="Segoe UI"/>
              </a:rPr>
              <a:t>. </a:t>
            </a:r>
            <a:r>
              <a:rPr lang="en-US" sz="1000" dirty="0" err="1">
                <a:latin typeface="Arial"/>
                <a:ea typeface="SimSun"/>
                <a:cs typeface="Segoe UI"/>
              </a:rPr>
              <a:t>Demandez-leur</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avantages</a:t>
            </a:r>
            <a:r>
              <a:rPr lang="en-US" sz="1000" dirty="0" smtClean="0">
                <a:latin typeface="Arial"/>
                <a:ea typeface="SimSun"/>
                <a:cs typeface="Segoe UI"/>
              </a:rPr>
              <a:t> </a:t>
            </a:r>
            <a:r>
              <a:rPr lang="en-US" sz="1000" dirty="0">
                <a:latin typeface="Arial"/>
                <a:ea typeface="SimSun"/>
                <a:cs typeface="Segoe UI"/>
              </a:rPr>
              <a:t>et les </a:t>
            </a:r>
            <a:r>
              <a:rPr lang="en-US" sz="1000" dirty="0" err="1">
                <a:latin typeface="Arial"/>
                <a:ea typeface="SimSun"/>
                <a:cs typeface="Segoe UI"/>
              </a:rPr>
              <a:t>inconvénients</a:t>
            </a:r>
            <a:r>
              <a:rPr lang="en-US" sz="1000" dirty="0">
                <a:latin typeface="Arial"/>
                <a:ea typeface="SimSun"/>
                <a:cs typeface="Segoe UI"/>
              </a:rPr>
              <a:t> de </a:t>
            </a:r>
            <a:r>
              <a:rPr lang="en-US" sz="1000" dirty="0" err="1">
                <a:latin typeface="Arial"/>
                <a:ea typeface="SimSun"/>
                <a:cs typeface="Segoe UI"/>
              </a:rPr>
              <a:t>ces</a:t>
            </a:r>
            <a:r>
              <a:rPr lang="en-US" sz="1000" dirty="0">
                <a:latin typeface="Arial"/>
                <a:ea typeface="SimSun"/>
                <a:cs typeface="Segoe UI"/>
              </a:rPr>
              <a:t> technologies.</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17</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74693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2D31C50-CDC9-4ACB-8497-662FA60375A1}" type="slidenum">
              <a:rPr lang="en-US" smtClean="0"/>
              <a:t>18</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429928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Demandez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méthode</a:t>
            </a:r>
            <a:r>
              <a:rPr lang="en-US" sz="1000" dirty="0">
                <a:latin typeface="Arial"/>
                <a:ea typeface="SimSun"/>
                <a:cs typeface="Segoe UI"/>
              </a:rPr>
              <a:t> de </a:t>
            </a:r>
            <a:r>
              <a:rPr lang="en-US" sz="1000" dirty="0" err="1">
                <a:latin typeface="Arial"/>
                <a:ea typeface="SimSun"/>
                <a:cs typeface="Segoe UI"/>
              </a:rPr>
              <a:t>déploiement</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utilisent</a:t>
            </a:r>
            <a:r>
              <a:rPr lang="en-US" sz="1000" dirty="0">
                <a:latin typeface="Arial"/>
                <a:ea typeface="SimSun"/>
                <a:cs typeface="Segoe UI"/>
              </a:rPr>
              <a:t> le plus </a:t>
            </a:r>
            <a:r>
              <a:rPr lang="en-US" sz="1000" dirty="0" err="1">
                <a:latin typeface="Arial"/>
                <a:ea typeface="SimSun"/>
                <a:cs typeface="Segoe UI"/>
              </a:rPr>
              <a:t>souvent</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organisation</a:t>
            </a:r>
            <a:r>
              <a:rPr lang="en-US" sz="1000" dirty="0">
                <a:latin typeface="Arial"/>
                <a:ea typeface="SimSun"/>
                <a:cs typeface="Segoe UI"/>
              </a:rPr>
              <a:t>. La </a:t>
            </a:r>
            <a:r>
              <a:rPr lang="en-US" sz="1000" dirty="0" err="1">
                <a:latin typeface="Arial"/>
                <a:ea typeface="SimSun"/>
                <a:cs typeface="Segoe UI"/>
              </a:rPr>
              <a:t>réponse</a:t>
            </a:r>
            <a:r>
              <a:rPr lang="en-US" sz="1000" dirty="0">
                <a:latin typeface="Arial"/>
                <a:ea typeface="SimSun"/>
                <a:cs typeface="Segoe UI"/>
              </a:rPr>
              <a:t> </a:t>
            </a:r>
            <a:r>
              <a:rPr lang="en-US" sz="1000" dirty="0" err="1">
                <a:latin typeface="Arial"/>
                <a:ea typeface="SimSun"/>
                <a:cs typeface="Segoe UI"/>
              </a:rPr>
              <a:t>différera</a:t>
            </a:r>
            <a:r>
              <a:rPr lang="en-US" sz="1000" dirty="0">
                <a:latin typeface="Arial"/>
                <a:ea typeface="SimSun"/>
                <a:cs typeface="Segoe UI"/>
              </a:rPr>
              <a:t> </a:t>
            </a:r>
            <a:r>
              <a:rPr lang="en-US" sz="1000" dirty="0" err="1">
                <a:latin typeface="Arial"/>
                <a:ea typeface="SimSun"/>
                <a:cs typeface="Segoe UI"/>
              </a:rPr>
              <a:t>probablement</a:t>
            </a:r>
            <a:r>
              <a:rPr lang="en-US" sz="1000" dirty="0">
                <a:latin typeface="Arial"/>
                <a:ea typeface="SimSun"/>
                <a:cs typeface="Segoe UI"/>
              </a:rPr>
              <a:t> entre clients et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Demandez-leur</a:t>
            </a:r>
            <a:r>
              <a:rPr lang="en-US" sz="1000" dirty="0">
                <a:latin typeface="Arial"/>
                <a:ea typeface="SimSun"/>
                <a:cs typeface="Segoe UI"/>
              </a:rPr>
              <a:t> </a:t>
            </a:r>
            <a:r>
              <a:rPr lang="en-US" sz="1000" dirty="0" err="1">
                <a:latin typeface="Arial"/>
                <a:ea typeface="SimSun"/>
                <a:cs typeface="Segoe UI"/>
              </a:rPr>
              <a:t>s'ils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smtClean="0">
                <a:latin typeface="Arial"/>
                <a:ea typeface="SimSun"/>
                <a:cs typeface="Segoe UI"/>
              </a:rPr>
              <a:t>déjà </a:t>
            </a:r>
            <a:r>
              <a:rPr lang="en-US" sz="1000" dirty="0" err="1" smtClean="0">
                <a:latin typeface="Arial"/>
                <a:ea typeface="SimSun"/>
                <a:cs typeface="Segoe UI"/>
              </a:rPr>
              <a:t>déployé</a:t>
            </a:r>
            <a:r>
              <a:rPr lang="en-US" sz="1000" dirty="0" smtClean="0">
                <a:latin typeface="Arial"/>
                <a:ea typeface="SimSun"/>
                <a:cs typeface="Segoe UI"/>
              </a:rPr>
              <a:t> </a:t>
            </a:r>
            <a:r>
              <a:rPr lang="en-US" sz="1000" dirty="0">
                <a:latin typeface="Arial"/>
                <a:ea typeface="SimSun"/>
                <a:cs typeface="Segoe UI"/>
              </a:rPr>
              <a:t>Windows Server 2012, et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oui</a:t>
            </a:r>
            <a:r>
              <a:rPr lang="en-US" sz="1000" dirty="0">
                <a:latin typeface="Arial"/>
                <a:ea typeface="SimSun"/>
                <a:cs typeface="Segoe UI"/>
              </a:rPr>
              <a:t>, </a:t>
            </a: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méthode</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utilisée</a:t>
            </a:r>
            <a:r>
              <a:rPr lang="en-US" sz="1000" dirty="0">
                <a:latin typeface="Arial"/>
                <a:ea typeface="SimSun"/>
                <a:cs typeface="Segoe UI"/>
              </a:rPr>
              <a:t> pour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déploiement</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autre</a:t>
            </a:r>
            <a:r>
              <a:rPr lang="en-US" sz="1000" dirty="0">
                <a:latin typeface="Arial"/>
                <a:ea typeface="SimSun"/>
                <a:cs typeface="Segoe UI"/>
              </a:rPr>
              <a:t> </a:t>
            </a:r>
            <a:r>
              <a:rPr lang="en-US" sz="1000" dirty="0" err="1">
                <a:latin typeface="Arial"/>
                <a:ea typeface="SimSun"/>
                <a:cs typeface="Segoe UI"/>
              </a:rPr>
              <a:t>méthode</a:t>
            </a:r>
            <a:r>
              <a:rPr lang="en-US" sz="1000" dirty="0">
                <a:latin typeface="Arial"/>
                <a:ea typeface="SimSun"/>
                <a:cs typeface="Segoe UI"/>
              </a:rPr>
              <a:t> </a:t>
            </a:r>
            <a:r>
              <a:rPr lang="en-US" sz="1000" dirty="0" err="1">
                <a:latin typeface="Arial"/>
                <a:ea typeface="SimSun"/>
                <a:cs typeface="Segoe UI"/>
              </a:rPr>
              <a:t>est-il</a:t>
            </a:r>
            <a:r>
              <a:rPr lang="en-US" sz="1000" dirty="0">
                <a:latin typeface="Arial"/>
                <a:ea typeface="SimSun"/>
                <a:cs typeface="Segoe UI"/>
              </a:rPr>
              <a:t> possible </a:t>
            </a:r>
            <a:r>
              <a:rPr lang="en-US" sz="1000" dirty="0" err="1">
                <a:latin typeface="Arial"/>
                <a:ea typeface="SimSun"/>
                <a:cs typeface="Segoe UI"/>
              </a:rPr>
              <a:t>d'utiliser</a:t>
            </a:r>
            <a:r>
              <a:rPr lang="en-US" sz="1000" dirty="0">
                <a:latin typeface="Arial"/>
                <a:ea typeface="SimSun"/>
                <a:cs typeface="Segoe UI"/>
              </a:rPr>
              <a:t> pour </a:t>
            </a:r>
            <a:r>
              <a:rPr lang="en-US" sz="1000" dirty="0" err="1">
                <a:latin typeface="Arial"/>
                <a:ea typeface="SimSun"/>
                <a:cs typeface="Segoe UI"/>
              </a:rPr>
              <a:t>déployer</a:t>
            </a:r>
            <a:r>
              <a:rPr lang="en-US" sz="1000" dirty="0">
                <a:latin typeface="Arial"/>
                <a:ea typeface="SimSun"/>
                <a:cs typeface="Segoe UI"/>
              </a:rPr>
              <a:t> Windows Server 2012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Windows Server 2012 pour </a:t>
            </a:r>
            <a:r>
              <a:rPr lang="en-US" sz="1000" dirty="0" err="1">
                <a:latin typeface="Arial"/>
                <a:ea typeface="SimSun"/>
                <a:cs typeface="Segoe UI"/>
              </a:rPr>
              <a:t>démarrer</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vhd</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vhdx</a:t>
            </a:r>
            <a:r>
              <a:rPr lang="en-US" sz="1000" dirty="0">
                <a:latin typeface="Arial"/>
                <a:ea typeface="SimSun"/>
                <a:cs typeface="Segoe UI"/>
              </a:rPr>
              <a:t>. Le </a:t>
            </a:r>
            <a:r>
              <a:rPr lang="en-US" sz="1000" dirty="0" err="1">
                <a:latin typeface="Arial"/>
                <a:ea typeface="SimSun"/>
                <a:cs typeface="Segoe UI"/>
              </a:rPr>
              <a:t>déploiement</a:t>
            </a:r>
            <a:r>
              <a:rPr lang="en-US" sz="1000" dirty="0">
                <a:latin typeface="Arial"/>
                <a:ea typeface="SimSun"/>
                <a:cs typeface="Segoe UI"/>
              </a:rPr>
              <a:t> </a:t>
            </a:r>
            <a:r>
              <a:rPr lang="en-US" sz="1000" dirty="0" err="1">
                <a:latin typeface="Arial"/>
                <a:ea typeface="SimSun"/>
                <a:cs typeface="Segoe UI"/>
              </a:rPr>
              <a:t>implique</a:t>
            </a:r>
            <a:r>
              <a:rPr lang="en-US" sz="1000" dirty="0">
                <a:latin typeface="Arial"/>
                <a:ea typeface="SimSun"/>
                <a:cs typeface="Segoe UI"/>
              </a:rPr>
              <a:t> la </a:t>
            </a:r>
            <a:r>
              <a:rPr lang="en-US" sz="1000" dirty="0" err="1">
                <a:latin typeface="Arial"/>
                <a:ea typeface="SimSun"/>
                <a:cs typeface="Segoe UI"/>
              </a:rPr>
              <a:t>copie</a:t>
            </a:r>
            <a:r>
              <a:rPr lang="en-US" sz="1000" dirty="0">
                <a:latin typeface="Arial"/>
                <a:ea typeface="SimSun"/>
                <a:cs typeface="Segoe UI"/>
              </a:rPr>
              <a:t> du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vhd</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d'un </a:t>
            </a:r>
            <a:r>
              <a:rPr lang="en-US" sz="1000" dirty="0" err="1">
                <a:latin typeface="Arial"/>
                <a:ea typeface="SimSun"/>
                <a:cs typeface="Segoe UI"/>
              </a:rPr>
              <a:t>partage</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d'un </a:t>
            </a:r>
            <a:r>
              <a:rPr lang="en-US" sz="1000" dirty="0" err="1">
                <a:latin typeface="Arial"/>
                <a:ea typeface="SimSun"/>
                <a:cs typeface="Segoe UI"/>
              </a:rPr>
              <a:t>média</a:t>
            </a:r>
            <a:r>
              <a:rPr lang="en-US" sz="1000" dirty="0">
                <a:latin typeface="Arial"/>
                <a:ea typeface="SimSun"/>
                <a:cs typeface="Segoe UI"/>
              </a:rPr>
              <a:t> local.</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19</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73579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Ce module présente aux stagiaires les différentes éditions de Windows Server 2012, les nouveaux outils de gestion de Windows Server 2012, la procédure d'installation de Windows Server 2012, la procédure post-déploiement, les tâches et la façon d'exécuter les tâches d'administration de base.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2</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44821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2D31C50-CDC9-4ACB-8497-662FA60375A1}" type="slidenum">
              <a:rPr lang="en-US" smtClean="0"/>
              <a:t>20</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2495856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Rappelez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configuration </a:t>
            </a:r>
            <a:r>
              <a:rPr lang="en-US" sz="1000" dirty="0" err="1">
                <a:latin typeface="Arial"/>
                <a:ea typeface="SimSun"/>
                <a:cs typeface="Segoe UI"/>
              </a:rPr>
              <a:t>matérielle</a:t>
            </a:r>
            <a:r>
              <a:rPr lang="en-US" sz="1000" dirty="0">
                <a:latin typeface="Arial"/>
                <a:ea typeface="SimSun"/>
                <a:cs typeface="Segoe UI"/>
              </a:rPr>
              <a:t> </a:t>
            </a:r>
            <a:r>
              <a:rPr lang="en-US" sz="1000" dirty="0" err="1">
                <a:latin typeface="Arial"/>
                <a:ea typeface="SimSun"/>
                <a:cs typeface="Segoe UI"/>
              </a:rPr>
              <a:t>minimale</a:t>
            </a:r>
            <a:r>
              <a:rPr lang="en-US" sz="1000" dirty="0">
                <a:latin typeface="Arial"/>
                <a:ea typeface="SimSun"/>
                <a:cs typeface="Segoe UI"/>
              </a:rPr>
              <a:t> </a:t>
            </a:r>
            <a:r>
              <a:rPr lang="en-US" sz="1000" dirty="0" err="1">
                <a:latin typeface="Arial"/>
                <a:ea typeface="SimSun"/>
                <a:cs typeface="Segoe UI"/>
              </a:rPr>
              <a:t>requise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pour le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a:t>
            </a:r>
            <a:r>
              <a:rPr lang="en-US" sz="1000" dirty="0" err="1">
                <a:latin typeface="Arial"/>
                <a:ea typeface="SimSun"/>
                <a:cs typeface="Segoe UI"/>
              </a:rPr>
              <a:t>lui-même</a:t>
            </a:r>
            <a:r>
              <a:rPr lang="en-US" sz="1000" dirty="0">
                <a:latin typeface="Arial"/>
                <a:ea typeface="SimSun"/>
                <a:cs typeface="Segoe UI"/>
              </a:rPr>
              <a:t>, et ne </a:t>
            </a:r>
            <a:r>
              <a:rPr lang="en-US" sz="1000" dirty="0" err="1">
                <a:latin typeface="Arial"/>
                <a:ea typeface="SimSun"/>
                <a:cs typeface="Segoe UI"/>
              </a:rPr>
              <a:t>comprend</a:t>
            </a:r>
            <a:r>
              <a:rPr lang="en-US" sz="1000" dirty="0">
                <a:latin typeface="Arial"/>
                <a:ea typeface="SimSun"/>
                <a:cs typeface="Segoe UI"/>
              </a:rPr>
              <a:t> </a:t>
            </a:r>
            <a:r>
              <a:rPr lang="en-US" sz="1000" dirty="0" err="1">
                <a:latin typeface="Arial"/>
                <a:ea typeface="SimSun"/>
                <a:cs typeface="Segoe UI"/>
              </a:rPr>
              <a:t>aucune</a:t>
            </a:r>
            <a:r>
              <a:rPr lang="en-US" sz="1000" dirty="0">
                <a:latin typeface="Arial"/>
                <a:ea typeface="SimSun"/>
                <a:cs typeface="Segoe UI"/>
              </a:rPr>
              <a:t> application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pourraient</a:t>
            </a:r>
            <a:r>
              <a:rPr lang="en-US" sz="1000" dirty="0">
                <a:latin typeface="Arial"/>
                <a:ea typeface="SimSun"/>
                <a:cs typeface="Segoe UI"/>
              </a:rPr>
              <a:t> </a:t>
            </a:r>
            <a:r>
              <a:rPr lang="en-US" sz="1000" dirty="0" err="1">
                <a:latin typeface="Arial"/>
                <a:ea typeface="SimSun"/>
                <a:cs typeface="Segoe UI"/>
              </a:rPr>
              <a:t>vouloir</a:t>
            </a:r>
            <a:r>
              <a:rPr lang="en-US" sz="1000" dirty="0">
                <a:latin typeface="Arial"/>
                <a:ea typeface="SimSun"/>
                <a:cs typeface="Segoe UI"/>
              </a:rPr>
              <a:t> </a:t>
            </a:r>
            <a:r>
              <a:rPr lang="en-US" sz="1000" dirty="0" err="1">
                <a:latin typeface="Arial"/>
                <a:ea typeface="SimSun"/>
                <a:cs typeface="Segoe UI"/>
              </a:rPr>
              <a:t>déployer</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La configuration </a:t>
            </a:r>
            <a:r>
              <a:rPr lang="en-US" sz="1000" dirty="0" err="1">
                <a:latin typeface="Arial"/>
                <a:ea typeface="SimSun"/>
                <a:cs typeface="Segoe UI"/>
              </a:rPr>
              <a:t>matérielle</a:t>
            </a:r>
            <a:r>
              <a:rPr lang="en-US" sz="1000" dirty="0">
                <a:latin typeface="Arial"/>
                <a:ea typeface="SimSun"/>
                <a:cs typeface="Segoe UI"/>
              </a:rPr>
              <a:t> </a:t>
            </a:r>
            <a:r>
              <a:rPr lang="en-US" sz="1000" dirty="0" err="1">
                <a:latin typeface="Arial"/>
                <a:ea typeface="SimSun"/>
                <a:cs typeface="Segoe UI"/>
              </a:rPr>
              <a:t>requise</a:t>
            </a:r>
            <a:r>
              <a:rPr lang="en-US" sz="1000" dirty="0">
                <a:latin typeface="Arial"/>
                <a:ea typeface="SimSun"/>
                <a:cs typeface="Segoe UI"/>
              </a:rPr>
              <a:t> </a:t>
            </a:r>
            <a:r>
              <a:rPr lang="en-US" sz="1000" dirty="0" err="1">
                <a:latin typeface="Arial"/>
                <a:ea typeface="SimSun"/>
                <a:cs typeface="Segoe UI"/>
              </a:rPr>
              <a:t>varie</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selon</a:t>
            </a:r>
            <a:r>
              <a:rPr lang="en-US" sz="1000" dirty="0">
                <a:latin typeface="Arial"/>
                <a:ea typeface="SimSun"/>
                <a:cs typeface="Segoe UI"/>
              </a:rPr>
              <a:t> le </a:t>
            </a:r>
            <a:r>
              <a:rPr lang="en-US" sz="1000" dirty="0" err="1">
                <a:latin typeface="Arial"/>
                <a:ea typeface="SimSun"/>
                <a:cs typeface="Segoe UI"/>
              </a:rPr>
              <a:t>rôle</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de base de </a:t>
            </a:r>
            <a:r>
              <a:rPr lang="en-US" sz="1000" dirty="0" err="1">
                <a:latin typeface="Arial"/>
                <a:ea typeface="SimSun"/>
                <a:cs typeface="Segoe UI"/>
              </a:rPr>
              <a:t>données</a:t>
            </a:r>
            <a:r>
              <a:rPr lang="en-US" sz="1000" dirty="0">
                <a:latin typeface="Arial"/>
                <a:ea typeface="SimSun"/>
                <a:cs typeface="Segoe UI"/>
              </a:rPr>
              <a:t> SQL Server a </a:t>
            </a:r>
            <a:r>
              <a:rPr lang="en-US" sz="1000" dirty="0" err="1">
                <a:latin typeface="Arial"/>
                <a:ea typeface="SimSun"/>
                <a:cs typeface="Segoe UI"/>
              </a:rPr>
              <a:t>besoin</a:t>
            </a:r>
            <a:r>
              <a:rPr lang="en-US" sz="1000" dirty="0">
                <a:latin typeface="Arial"/>
                <a:ea typeface="SimSun"/>
                <a:cs typeface="Segoe UI"/>
              </a:rPr>
              <a:t> d'un </a:t>
            </a:r>
            <a:r>
              <a:rPr lang="en-US" sz="1000" dirty="0" err="1">
                <a:latin typeface="Arial"/>
                <a:ea typeface="SimSun"/>
                <a:cs typeface="Segoe UI"/>
              </a:rPr>
              <a:t>processeur</a:t>
            </a:r>
            <a:r>
              <a:rPr lang="en-US" sz="1000" dirty="0">
                <a:latin typeface="Arial"/>
                <a:ea typeface="SimSun"/>
                <a:cs typeface="Segoe UI"/>
              </a:rPr>
              <a:t> plus puissant et de plus de RAM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fonctionnant</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Pourquoi</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a-t-</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de plus </a:t>
            </a:r>
            <a:r>
              <a:rPr lang="en-US" sz="1000" dirty="0" err="1">
                <a:latin typeface="Arial"/>
                <a:ea typeface="SimSun"/>
                <a:cs typeface="Segoe UI"/>
              </a:rPr>
              <a:t>d'espace</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dur</a:t>
            </a:r>
            <a:r>
              <a:rPr lang="en-US" sz="1000" dirty="0">
                <a:latin typeface="Arial"/>
                <a:ea typeface="SimSun"/>
                <a:cs typeface="Segoe UI"/>
              </a:rPr>
              <a:t> </a:t>
            </a:r>
            <a:r>
              <a:rPr lang="en-US" sz="1000" dirty="0" err="1">
                <a:latin typeface="Arial"/>
                <a:ea typeface="SimSun"/>
                <a:cs typeface="Segoe UI"/>
              </a:rPr>
              <a:t>s'il</a:t>
            </a:r>
            <a:r>
              <a:rPr lang="en-US" sz="1000" dirty="0">
                <a:latin typeface="Arial"/>
                <a:ea typeface="SimSun"/>
                <a:cs typeface="Segoe UI"/>
              </a:rPr>
              <a:t> </a:t>
            </a:r>
            <a:r>
              <a:rPr lang="en-US" sz="1000" dirty="0" err="1">
                <a:latin typeface="Arial"/>
                <a:ea typeface="SimSun"/>
                <a:cs typeface="Segoe UI"/>
              </a:rPr>
              <a:t>possède</a:t>
            </a:r>
            <a:r>
              <a:rPr lang="en-US" sz="1000" dirty="0">
                <a:latin typeface="Arial"/>
                <a:ea typeface="SimSun"/>
                <a:cs typeface="Segoe UI"/>
              </a:rPr>
              <a:t> plus de 16 Go de RAM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Un </a:t>
            </a:r>
            <a:r>
              <a:rPr lang="en-US" sz="1000" dirty="0" err="1">
                <a:latin typeface="Arial"/>
                <a:ea typeface="SimSun"/>
                <a:cs typeface="Segoe UI"/>
              </a:rPr>
              <a:t>serveur</a:t>
            </a:r>
            <a:r>
              <a:rPr lang="en-US" sz="1000" dirty="0">
                <a:latin typeface="Arial"/>
                <a:ea typeface="SimSun"/>
                <a:cs typeface="Segoe UI"/>
              </a:rPr>
              <a:t> a </a:t>
            </a:r>
            <a:r>
              <a:rPr lang="en-US" sz="1000" dirty="0" err="1">
                <a:latin typeface="Arial"/>
                <a:ea typeface="SimSun"/>
                <a:cs typeface="Segoe UI"/>
              </a:rPr>
              <a:t>besoin</a:t>
            </a:r>
            <a:r>
              <a:rPr lang="en-US" sz="1000" dirty="0">
                <a:latin typeface="Arial"/>
                <a:ea typeface="SimSun"/>
                <a:cs typeface="Segoe UI"/>
              </a:rPr>
              <a:t> de plus </a:t>
            </a:r>
            <a:r>
              <a:rPr lang="en-US" sz="1000" dirty="0" err="1">
                <a:latin typeface="Arial"/>
                <a:ea typeface="SimSun"/>
                <a:cs typeface="Segoe UI"/>
              </a:rPr>
              <a:t>d'espace</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dur</a:t>
            </a:r>
            <a:r>
              <a:rPr lang="en-US" sz="1000" dirty="0">
                <a:latin typeface="Arial"/>
                <a:ea typeface="SimSun"/>
                <a:cs typeface="Segoe UI"/>
              </a:rPr>
              <a:t> </a:t>
            </a:r>
            <a:r>
              <a:rPr lang="en-US" sz="1000" dirty="0" err="1">
                <a:latin typeface="Arial"/>
                <a:ea typeface="SimSun"/>
                <a:cs typeface="Segoe UI"/>
              </a:rPr>
              <a:t>parce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requiert</a:t>
            </a:r>
            <a:r>
              <a:rPr lang="en-US" sz="1000" dirty="0">
                <a:latin typeface="Arial"/>
                <a:ea typeface="SimSun"/>
                <a:cs typeface="Segoe UI"/>
              </a:rPr>
              <a:t> un </a:t>
            </a:r>
            <a:r>
              <a:rPr lang="en-US" sz="1000" dirty="0" err="1">
                <a:latin typeface="Arial"/>
                <a:ea typeface="SimSun"/>
                <a:cs typeface="Segoe UI"/>
              </a:rPr>
              <a:t>espace</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supplémentaire</a:t>
            </a:r>
            <a:r>
              <a:rPr lang="en-US" sz="1000" dirty="0">
                <a:latin typeface="Arial"/>
                <a:ea typeface="SimSun"/>
                <a:cs typeface="Segoe UI"/>
              </a:rPr>
              <a:t> pour la </a:t>
            </a:r>
            <a:r>
              <a:rPr lang="en-US" sz="1000" dirty="0" err="1">
                <a:latin typeface="Arial"/>
                <a:ea typeface="SimSun"/>
                <a:cs typeface="Segoe UI"/>
              </a:rPr>
              <a:t>mémoire</a:t>
            </a:r>
            <a:r>
              <a:rPr lang="en-US" sz="1000" dirty="0">
                <a:latin typeface="Arial"/>
                <a:ea typeface="SimSun"/>
                <a:cs typeface="Segoe UI"/>
              </a:rPr>
              <a:t> </a:t>
            </a:r>
            <a:r>
              <a:rPr lang="en-US" sz="1000" dirty="0" err="1">
                <a:latin typeface="Arial"/>
                <a:ea typeface="SimSun"/>
                <a:cs typeface="Segoe UI"/>
              </a:rPr>
              <a:t>virtuelle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21</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806708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lvl="0" eaLnBrk="0" fontAlgn="base" hangingPunct="0">
              <a:spcBef>
                <a:spcPct val="0"/>
              </a:spcBef>
              <a:spcAft>
                <a:spcPct val="60000"/>
              </a:spcAft>
            </a:pPr>
            <a:r>
              <a:rPr lang="fr-FR" sz="1000" dirty="0">
                <a:solidFill>
                  <a:srgbClr val="000000"/>
                </a:solidFill>
                <a:latin typeface="Arial" charset="0"/>
              </a:rPr>
              <a:t>Ceci est une diapositive animée avec sept écrans. Le premier écran est affiché lors du chargement de la diapositive. Cliquez six fois pour voir les six autres écrans. Les écrans sont :</a:t>
            </a:r>
          </a:p>
          <a:p>
            <a:pPr marL="228600" lvl="0" indent="-228600" eaLnBrk="0" fontAlgn="base" hangingPunct="0">
              <a:spcBef>
                <a:spcPct val="0"/>
              </a:spcBef>
              <a:spcAft>
                <a:spcPct val="60000"/>
              </a:spcAft>
              <a:buFont typeface="+mj-lt"/>
              <a:buAutoNum type="arabicPeriod"/>
            </a:pPr>
            <a:r>
              <a:rPr lang="fr-FR" sz="1000" dirty="0">
                <a:solidFill>
                  <a:srgbClr val="000000"/>
                </a:solidFill>
                <a:latin typeface="Arial" charset="0"/>
              </a:rPr>
              <a:t>Écran 1 : Choisissez la langue d'installation, le format monétaire, le format horaire et la méthode d'entrée au clavier.</a:t>
            </a:r>
          </a:p>
          <a:p>
            <a:pPr marL="228600" lvl="0" indent="-228600" eaLnBrk="0" fontAlgn="base" hangingPunct="0">
              <a:spcBef>
                <a:spcPct val="0"/>
              </a:spcBef>
              <a:spcAft>
                <a:spcPct val="60000"/>
              </a:spcAft>
              <a:buFont typeface="+mj-lt"/>
              <a:buAutoNum type="arabicPeriod"/>
            </a:pPr>
            <a:r>
              <a:rPr lang="fr-FR" sz="1000" dirty="0">
                <a:solidFill>
                  <a:srgbClr val="000000"/>
                </a:solidFill>
                <a:latin typeface="Arial" charset="0"/>
              </a:rPr>
              <a:t>Écran 2 : Cliquez sur Installer maintenant ou choisissez de réparer votre ordinateur.</a:t>
            </a:r>
          </a:p>
          <a:p>
            <a:pPr marL="228600" lvl="0" indent="-228600" eaLnBrk="0" fontAlgn="base" hangingPunct="0">
              <a:spcBef>
                <a:spcPct val="0"/>
              </a:spcBef>
              <a:spcAft>
                <a:spcPct val="60000"/>
              </a:spcAft>
              <a:buFont typeface="+mj-lt"/>
              <a:buAutoNum type="arabicPeriod"/>
            </a:pPr>
            <a:r>
              <a:rPr lang="fr-FR" sz="1000" dirty="0">
                <a:solidFill>
                  <a:srgbClr val="000000"/>
                </a:solidFill>
                <a:latin typeface="Arial" charset="0"/>
              </a:rPr>
              <a:t>Écran 3 : Sélectionnez le système d'exploitation que vous voulez installer.</a:t>
            </a:r>
          </a:p>
          <a:p>
            <a:pPr marL="228600" lvl="0" indent="-228600" eaLnBrk="0" fontAlgn="base" hangingPunct="0">
              <a:spcBef>
                <a:spcPct val="0"/>
              </a:spcBef>
              <a:spcAft>
                <a:spcPct val="60000"/>
              </a:spcAft>
              <a:buFont typeface="+mj-lt"/>
              <a:buAutoNum type="arabicPeriod"/>
            </a:pPr>
            <a:r>
              <a:rPr lang="fr-FR" sz="1000" dirty="0">
                <a:solidFill>
                  <a:srgbClr val="000000"/>
                </a:solidFill>
                <a:latin typeface="Arial" charset="0"/>
              </a:rPr>
              <a:t>Écran 4 : Passez en revue et acceptez les termes du contrat de licence.</a:t>
            </a:r>
          </a:p>
          <a:p>
            <a:pPr marL="228600" lvl="0" indent="-228600" eaLnBrk="0" fontAlgn="base" hangingPunct="0">
              <a:spcBef>
                <a:spcPct val="0"/>
              </a:spcBef>
              <a:spcAft>
                <a:spcPct val="60000"/>
              </a:spcAft>
              <a:buFont typeface="+mj-lt"/>
              <a:buAutoNum type="arabicPeriod"/>
            </a:pPr>
            <a:r>
              <a:rPr lang="fr-FR" sz="1000" dirty="0">
                <a:solidFill>
                  <a:srgbClr val="000000"/>
                </a:solidFill>
                <a:latin typeface="Arial" charset="0"/>
              </a:rPr>
              <a:t>Écran 5 : Sélectionnez le type d'installation, Mise à niveau ou Personnalisé.</a:t>
            </a:r>
          </a:p>
          <a:p>
            <a:pPr marL="228600" lvl="0" indent="-228600" eaLnBrk="0" fontAlgn="base" hangingPunct="0">
              <a:spcBef>
                <a:spcPct val="0"/>
              </a:spcBef>
              <a:spcAft>
                <a:spcPct val="60000"/>
              </a:spcAft>
              <a:buFont typeface="+mj-lt"/>
              <a:buAutoNum type="arabicPeriod"/>
            </a:pPr>
            <a:r>
              <a:rPr lang="fr-FR" sz="1000" dirty="0">
                <a:solidFill>
                  <a:srgbClr val="000000"/>
                </a:solidFill>
                <a:latin typeface="Arial" charset="0"/>
              </a:rPr>
              <a:t>Écran 6 : Sélectionnez l'emplacement d'installation.</a:t>
            </a:r>
          </a:p>
          <a:p>
            <a:pPr marL="228600" lvl="0" indent="-228600" eaLnBrk="0" fontAlgn="base" hangingPunct="0">
              <a:spcBef>
                <a:spcPct val="0"/>
              </a:spcBef>
              <a:spcAft>
                <a:spcPct val="60000"/>
              </a:spcAft>
              <a:buFont typeface="+mj-lt"/>
              <a:buAutoNum type="arabicPeriod"/>
            </a:pPr>
            <a:r>
              <a:rPr lang="fr-FR" sz="1000" dirty="0">
                <a:solidFill>
                  <a:srgbClr val="000000"/>
                </a:solidFill>
                <a:latin typeface="Arial" charset="0"/>
              </a:rPr>
              <a:t>Écran 7 : Fournissez le mot de passe pour le compte Administrateur local.</a:t>
            </a:r>
          </a:p>
          <a:p>
            <a:pPr>
              <a:lnSpc>
                <a:spcPct val="115000"/>
              </a:lnSpc>
              <a:spcAft>
                <a:spcPts val="1000"/>
              </a:spcAft>
            </a:pPr>
            <a:endParaRPr lang="en-US" sz="1000" dirty="0">
              <a:latin typeface="Arial"/>
              <a:ea typeface="SimSun"/>
              <a:cs typeface="Segoe UI"/>
            </a:endParaRPr>
          </a:p>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animée</a:t>
            </a:r>
            <a:r>
              <a:rPr lang="en-US" sz="1000" dirty="0">
                <a:latin typeface="Arial"/>
                <a:ea typeface="SimSun"/>
                <a:cs typeface="Segoe UI"/>
              </a:rPr>
              <a:t> pour </a:t>
            </a:r>
            <a:r>
              <a:rPr lang="en-US" sz="1000" dirty="0" err="1">
                <a:latin typeface="Arial"/>
                <a:ea typeface="SimSun"/>
                <a:cs typeface="Segoe UI"/>
              </a:rPr>
              <a:t>illustrer</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partie</a:t>
            </a:r>
            <a:r>
              <a:rPr lang="en-US" sz="1000" dirty="0">
                <a:latin typeface="Arial"/>
                <a:ea typeface="SimSun"/>
                <a:cs typeface="Segoe UI"/>
              </a:rPr>
              <a:t> du </a:t>
            </a:r>
            <a:r>
              <a:rPr lang="en-US" sz="1000" dirty="0" err="1">
                <a:latin typeface="Arial"/>
                <a:ea typeface="SimSun"/>
                <a:cs typeface="Segoe UI"/>
              </a:rPr>
              <a:t>processus</a:t>
            </a:r>
            <a:r>
              <a:rPr lang="en-US" sz="1000" dirty="0">
                <a:latin typeface="Arial"/>
                <a:ea typeface="SimSun"/>
                <a:cs typeface="Segoe UI"/>
              </a:rPr>
              <a:t> </a:t>
            </a:r>
            <a:r>
              <a:rPr lang="en-US" sz="1000" dirty="0" err="1">
                <a:latin typeface="Arial"/>
                <a:ea typeface="SimSun"/>
                <a:cs typeface="Segoe UI"/>
              </a:rPr>
              <a:t>d'installation</a:t>
            </a:r>
            <a:r>
              <a:rPr lang="en-US" sz="1000" dirty="0">
                <a:latin typeface="Arial"/>
                <a:ea typeface="SimSun"/>
                <a:cs typeface="Segoe UI"/>
              </a:rPr>
              <a:t> de Windows Server 2012.</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a:latin typeface="Arial"/>
                <a:ea typeface="Times New Roman"/>
                <a:cs typeface="Segoe UI"/>
              </a:rPr>
              <a:t>Insistez</a:t>
            </a:r>
            <a:r>
              <a:rPr lang="en-US" sz="1000" dirty="0">
                <a:latin typeface="Arial"/>
                <a:ea typeface="Times New Roman"/>
                <a:cs typeface="Segoe UI"/>
              </a:rPr>
              <a:t> </a:t>
            </a:r>
            <a:r>
              <a:rPr lang="en-US" sz="1000" dirty="0" err="1">
                <a:latin typeface="Arial"/>
                <a:ea typeface="Times New Roman"/>
                <a:cs typeface="Segoe UI"/>
              </a:rPr>
              <a:t>sur</a:t>
            </a:r>
            <a:r>
              <a:rPr lang="en-US" sz="1000" dirty="0">
                <a:latin typeface="Arial"/>
                <a:ea typeface="Times New Roman"/>
                <a:cs typeface="Segoe UI"/>
              </a:rPr>
              <a:t> le fait </a:t>
            </a:r>
            <a:r>
              <a:rPr lang="en-US" sz="1000" dirty="0" err="1">
                <a:latin typeface="Arial"/>
                <a:ea typeface="Times New Roman"/>
                <a:cs typeface="Segoe UI"/>
              </a:rPr>
              <a:t>que</a:t>
            </a:r>
            <a:r>
              <a:rPr lang="en-US" sz="1000" dirty="0">
                <a:latin typeface="Arial"/>
                <a:ea typeface="Times New Roman"/>
                <a:cs typeface="Segoe UI"/>
              </a:rPr>
              <a:t> </a:t>
            </a:r>
            <a:r>
              <a:rPr lang="en-US" sz="1000" dirty="0" err="1">
                <a:latin typeface="Arial"/>
                <a:ea typeface="Times New Roman"/>
                <a:cs typeface="Segoe UI"/>
              </a:rPr>
              <a:t>seul</a:t>
            </a:r>
            <a:r>
              <a:rPr lang="en-US" sz="1000" dirty="0">
                <a:latin typeface="Arial"/>
                <a:ea typeface="Times New Roman"/>
                <a:cs typeface="Segoe UI"/>
              </a:rPr>
              <a:t> un </a:t>
            </a:r>
            <a:r>
              <a:rPr lang="en-US" sz="1000" dirty="0" err="1">
                <a:latin typeface="Arial"/>
                <a:ea typeface="Times New Roman"/>
                <a:cs typeface="Segoe UI"/>
              </a:rPr>
              <a:t>nombre</a:t>
            </a:r>
            <a:r>
              <a:rPr lang="en-US" sz="1000" dirty="0">
                <a:latin typeface="Arial"/>
                <a:ea typeface="Times New Roman"/>
                <a:cs typeface="Segoe UI"/>
              </a:rPr>
              <a:t> </a:t>
            </a:r>
            <a:r>
              <a:rPr lang="en-US" sz="1000" dirty="0" err="1">
                <a:latin typeface="Arial"/>
                <a:ea typeface="Times New Roman"/>
                <a:cs typeface="Segoe UI"/>
              </a:rPr>
              <a:t>réduit</a:t>
            </a:r>
            <a:r>
              <a:rPr lang="en-US" sz="1000" dirty="0">
                <a:latin typeface="Arial"/>
                <a:ea typeface="Times New Roman"/>
                <a:cs typeface="Segoe UI"/>
              </a:rPr>
              <a:t> de </a:t>
            </a:r>
            <a:r>
              <a:rPr lang="en-US" sz="1000" dirty="0" err="1">
                <a:latin typeface="Arial"/>
                <a:ea typeface="Times New Roman"/>
                <a:cs typeface="Segoe UI"/>
              </a:rPr>
              <a:t>choix</a:t>
            </a:r>
            <a:r>
              <a:rPr lang="en-US" sz="1000" dirty="0">
                <a:latin typeface="Arial"/>
                <a:ea typeface="Times New Roman"/>
                <a:cs typeface="Segoe UI"/>
              </a:rPr>
              <a:t> </a:t>
            </a:r>
            <a:r>
              <a:rPr lang="en-US" sz="1000" dirty="0" err="1">
                <a:latin typeface="Arial"/>
                <a:ea typeface="Times New Roman"/>
                <a:cs typeface="Segoe UI"/>
              </a:rPr>
              <a:t>sont</a:t>
            </a:r>
            <a:r>
              <a:rPr lang="en-US" sz="1000" dirty="0">
                <a:latin typeface="Arial"/>
                <a:ea typeface="Times New Roman"/>
                <a:cs typeface="Segoe UI"/>
              </a:rPr>
              <a:t> </a:t>
            </a:r>
            <a:r>
              <a:rPr lang="en-US" sz="1000" dirty="0" err="1">
                <a:latin typeface="Arial"/>
                <a:ea typeface="Times New Roman"/>
                <a:cs typeface="Segoe UI"/>
              </a:rPr>
              <a:t>requis</a:t>
            </a:r>
            <a:r>
              <a:rPr lang="en-US" sz="1000" dirty="0">
                <a:latin typeface="Arial"/>
                <a:ea typeface="Times New Roman"/>
                <a:cs typeface="Segoe UI"/>
              </a:rPr>
              <a:t> pour </a:t>
            </a:r>
            <a:r>
              <a:rPr lang="en-US" sz="1000" dirty="0" err="1">
                <a:latin typeface="Arial"/>
                <a:ea typeface="Times New Roman"/>
                <a:cs typeface="Segoe UI"/>
              </a:rPr>
              <a:t>déployer</a:t>
            </a:r>
            <a:r>
              <a:rPr lang="en-US" sz="1000" dirty="0">
                <a:latin typeface="Arial"/>
                <a:ea typeface="Times New Roman"/>
                <a:cs typeface="Segoe UI"/>
              </a:rPr>
              <a:t> Windows Server 2012. </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latin typeface="Arial"/>
                <a:ea typeface="Times New Roman"/>
                <a:cs typeface="Segoe UI"/>
              </a:rPr>
              <a:t>Rappelez</a:t>
            </a:r>
            <a:r>
              <a:rPr lang="en-US" sz="1000" dirty="0">
                <a:latin typeface="Arial"/>
                <a:ea typeface="Times New Roman"/>
                <a:cs typeface="Segoe UI"/>
              </a:rPr>
              <a:t> aux </a:t>
            </a:r>
            <a:r>
              <a:rPr lang="en-US" sz="1000" dirty="0" err="1">
                <a:latin typeface="Arial"/>
                <a:ea typeface="Times New Roman"/>
                <a:cs typeface="Segoe UI"/>
              </a:rPr>
              <a:t>stagiaires</a:t>
            </a:r>
            <a:r>
              <a:rPr lang="en-US" sz="1000" dirty="0">
                <a:latin typeface="Arial"/>
                <a:ea typeface="Times New Roman"/>
                <a:cs typeface="Segoe UI"/>
              </a:rPr>
              <a:t> </a:t>
            </a:r>
            <a:r>
              <a:rPr lang="en-US" sz="1000" dirty="0" err="1">
                <a:latin typeface="Arial"/>
                <a:ea typeface="Times New Roman"/>
                <a:cs typeface="Segoe UI"/>
              </a:rPr>
              <a:t>que</a:t>
            </a:r>
            <a:r>
              <a:rPr lang="en-US" sz="1000" dirty="0">
                <a:latin typeface="Arial"/>
                <a:ea typeface="Times New Roman"/>
                <a:cs typeface="Segoe UI"/>
              </a:rPr>
              <a:t> </a:t>
            </a:r>
            <a:r>
              <a:rPr lang="en-US" sz="1000" dirty="0" err="1">
                <a:latin typeface="Arial"/>
                <a:ea typeface="Times New Roman"/>
                <a:cs typeface="Segoe UI"/>
              </a:rPr>
              <a:t>dans</a:t>
            </a:r>
            <a:r>
              <a:rPr lang="en-US" sz="1000" dirty="0">
                <a:latin typeface="Arial"/>
                <a:ea typeface="Times New Roman"/>
                <a:cs typeface="Segoe UI"/>
              </a:rPr>
              <a:t> </a:t>
            </a:r>
            <a:r>
              <a:rPr lang="en-US" sz="1000" dirty="0" err="1">
                <a:latin typeface="Arial"/>
                <a:ea typeface="Times New Roman"/>
                <a:cs typeface="Segoe UI"/>
              </a:rPr>
              <a:t>presque</a:t>
            </a:r>
            <a:r>
              <a:rPr lang="en-US" sz="1000" dirty="0">
                <a:latin typeface="Arial"/>
                <a:ea typeface="Times New Roman"/>
                <a:cs typeface="Segoe UI"/>
              </a:rPr>
              <a:t> </a:t>
            </a:r>
            <a:r>
              <a:rPr lang="en-US" sz="1000" dirty="0" err="1">
                <a:latin typeface="Arial"/>
                <a:ea typeface="Times New Roman"/>
                <a:cs typeface="Segoe UI"/>
              </a:rPr>
              <a:t>tous</a:t>
            </a:r>
            <a:r>
              <a:rPr lang="en-US" sz="1000" dirty="0">
                <a:latin typeface="Arial"/>
                <a:ea typeface="Times New Roman"/>
                <a:cs typeface="Segoe UI"/>
              </a:rPr>
              <a:t> les </a:t>
            </a:r>
            <a:r>
              <a:rPr lang="en-US" sz="1000" dirty="0" err="1">
                <a:latin typeface="Arial"/>
                <a:ea typeface="Times New Roman"/>
                <a:cs typeface="Segoe UI"/>
              </a:rPr>
              <a:t>cas</a:t>
            </a:r>
            <a:r>
              <a:rPr lang="en-US" sz="1000" dirty="0">
                <a:latin typeface="Arial"/>
                <a:ea typeface="Times New Roman"/>
                <a:cs typeface="Segoe UI"/>
              </a:rPr>
              <a:t> </a:t>
            </a:r>
            <a:r>
              <a:rPr lang="en-US" sz="1000" dirty="0" err="1">
                <a:latin typeface="Arial"/>
                <a:ea typeface="Times New Roman"/>
                <a:cs typeface="Segoe UI"/>
              </a:rPr>
              <a:t>ils</a:t>
            </a:r>
            <a:r>
              <a:rPr lang="en-US" sz="1000" dirty="0">
                <a:latin typeface="Arial"/>
                <a:ea typeface="Times New Roman"/>
                <a:cs typeface="Segoe UI"/>
              </a:rPr>
              <a:t> </a:t>
            </a:r>
            <a:r>
              <a:rPr lang="en-US" sz="1000" dirty="0" err="1">
                <a:latin typeface="Arial"/>
                <a:ea typeface="Times New Roman"/>
                <a:cs typeface="Segoe UI"/>
              </a:rPr>
              <a:t>utiliseront</a:t>
            </a:r>
            <a:r>
              <a:rPr lang="en-US" sz="1000" dirty="0">
                <a:latin typeface="Arial"/>
                <a:ea typeface="Times New Roman"/>
                <a:cs typeface="Segoe UI"/>
              </a:rPr>
              <a:t> </a:t>
            </a:r>
            <a:r>
              <a:rPr lang="en-US" sz="1000" dirty="0" err="1">
                <a:latin typeface="Arial"/>
                <a:ea typeface="Times New Roman"/>
                <a:cs typeface="Segoe UI"/>
              </a:rPr>
              <a:t>l'option</a:t>
            </a:r>
            <a:r>
              <a:rPr lang="en-US" sz="1000" dirty="0">
                <a:latin typeface="Arial"/>
                <a:ea typeface="Times New Roman"/>
                <a:cs typeface="Segoe UI"/>
              </a:rPr>
              <a:t> </a:t>
            </a:r>
            <a:r>
              <a:rPr lang="en-US" sz="1000" dirty="0" err="1">
                <a:latin typeface="Arial"/>
                <a:ea typeface="Times New Roman"/>
                <a:cs typeface="Segoe UI"/>
              </a:rPr>
              <a:t>d'installation</a:t>
            </a:r>
            <a:r>
              <a:rPr lang="en-US" sz="1000" dirty="0">
                <a:latin typeface="Arial"/>
                <a:ea typeface="Times New Roman"/>
                <a:cs typeface="Segoe UI"/>
              </a:rPr>
              <a:t> </a:t>
            </a:r>
            <a:r>
              <a:rPr lang="en-US" sz="1000" dirty="0" err="1">
                <a:latin typeface="Arial"/>
                <a:ea typeface="Times New Roman"/>
                <a:cs typeface="Segoe UI"/>
              </a:rPr>
              <a:t>Personnalisé</a:t>
            </a:r>
            <a:r>
              <a:rPr lang="en-US" sz="1000" dirty="0">
                <a:latin typeface="Arial"/>
                <a:ea typeface="Times New Roman"/>
                <a:cs typeface="Segoe UI"/>
              </a:rPr>
              <a:t> </a:t>
            </a:r>
            <a:r>
              <a:rPr lang="en-US" sz="1000" dirty="0" err="1">
                <a:latin typeface="Arial"/>
                <a:ea typeface="Times New Roman"/>
                <a:cs typeface="Segoe UI"/>
              </a:rPr>
              <a:t>plutôt</a:t>
            </a:r>
            <a:r>
              <a:rPr lang="en-US" sz="1000" dirty="0">
                <a:latin typeface="Arial"/>
                <a:ea typeface="Times New Roman"/>
                <a:cs typeface="Segoe UI"/>
              </a:rPr>
              <a:t> </a:t>
            </a:r>
            <a:r>
              <a:rPr lang="en-US" sz="1000" dirty="0" err="1">
                <a:latin typeface="Arial"/>
                <a:ea typeface="Times New Roman"/>
                <a:cs typeface="Segoe UI"/>
              </a:rPr>
              <a:t>que</a:t>
            </a:r>
            <a:r>
              <a:rPr lang="en-US" sz="1000" dirty="0">
                <a:latin typeface="Arial"/>
                <a:ea typeface="Times New Roman"/>
                <a:cs typeface="Segoe UI"/>
              </a:rPr>
              <a:t> </a:t>
            </a:r>
            <a:r>
              <a:rPr lang="en-US" sz="1000" dirty="0" err="1">
                <a:latin typeface="Arial"/>
                <a:ea typeface="Times New Roman"/>
                <a:cs typeface="Segoe UI"/>
              </a:rPr>
              <a:t>l'option</a:t>
            </a:r>
            <a:r>
              <a:rPr lang="en-US" sz="1000" dirty="0">
                <a:latin typeface="Arial"/>
                <a:ea typeface="Times New Roman"/>
                <a:cs typeface="Segoe UI"/>
              </a:rPr>
              <a:t> </a:t>
            </a:r>
            <a:r>
              <a:rPr lang="en-US" sz="1000" dirty="0" err="1">
                <a:latin typeface="Arial"/>
                <a:ea typeface="Times New Roman"/>
                <a:cs typeface="Segoe UI"/>
              </a:rPr>
              <a:t>Mise</a:t>
            </a:r>
            <a:r>
              <a:rPr lang="en-US" sz="1000" dirty="0">
                <a:latin typeface="Arial"/>
                <a:ea typeface="Times New Roman"/>
                <a:cs typeface="Segoe UI"/>
              </a:rPr>
              <a:t> à </a:t>
            </a:r>
            <a:r>
              <a:rPr lang="en-US" sz="1000" dirty="0" err="1">
                <a:latin typeface="Arial"/>
                <a:ea typeface="Times New Roman"/>
                <a:cs typeface="Segoe UI"/>
              </a:rPr>
              <a:t>niveau</a:t>
            </a:r>
            <a:r>
              <a:rPr lang="en-US" sz="1000" dirty="0">
                <a:latin typeface="Arial"/>
                <a:ea typeface="Times New Roman"/>
                <a:cs typeface="Segoe UI"/>
              </a:rPr>
              <a:t>. </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latin typeface="Arial"/>
                <a:ea typeface="Times New Roman"/>
                <a:cs typeface="Segoe UI"/>
              </a:rPr>
              <a:t>Rappelez-leur</a:t>
            </a:r>
            <a:r>
              <a:rPr lang="en-US" sz="1000" dirty="0">
                <a:latin typeface="Arial"/>
                <a:ea typeface="Times New Roman"/>
                <a:cs typeface="Segoe UI"/>
              </a:rPr>
              <a:t> </a:t>
            </a:r>
            <a:r>
              <a:rPr lang="en-US" sz="1000" dirty="0" err="1">
                <a:latin typeface="Arial"/>
                <a:ea typeface="Times New Roman"/>
                <a:cs typeface="Segoe UI"/>
              </a:rPr>
              <a:t>que</a:t>
            </a:r>
            <a:r>
              <a:rPr lang="en-US" sz="1000" dirty="0">
                <a:latin typeface="Arial"/>
                <a:ea typeface="Times New Roman"/>
                <a:cs typeface="Segoe UI"/>
              </a:rPr>
              <a:t> les </a:t>
            </a:r>
            <a:r>
              <a:rPr lang="en-US" sz="1000" dirty="0" err="1">
                <a:latin typeface="Arial"/>
                <a:ea typeface="Times New Roman"/>
                <a:cs typeface="Segoe UI"/>
              </a:rPr>
              <a:t>mises</a:t>
            </a:r>
            <a:r>
              <a:rPr lang="en-US" sz="1000" dirty="0">
                <a:latin typeface="Arial"/>
                <a:ea typeface="Times New Roman"/>
                <a:cs typeface="Segoe UI"/>
              </a:rPr>
              <a:t> à </a:t>
            </a:r>
            <a:r>
              <a:rPr lang="en-US" sz="1000" dirty="0" err="1">
                <a:latin typeface="Arial"/>
                <a:ea typeface="Times New Roman"/>
                <a:cs typeface="Segoe UI"/>
              </a:rPr>
              <a:t>niveau</a:t>
            </a:r>
            <a:r>
              <a:rPr lang="en-US" sz="1000" dirty="0">
                <a:latin typeface="Arial"/>
                <a:ea typeface="Times New Roman"/>
                <a:cs typeface="Segoe UI"/>
              </a:rPr>
              <a:t> </a:t>
            </a:r>
            <a:r>
              <a:rPr lang="en-US" sz="1000" dirty="0" err="1">
                <a:latin typeface="Arial"/>
                <a:ea typeface="Times New Roman"/>
                <a:cs typeface="Segoe UI"/>
              </a:rPr>
              <a:t>doivent</a:t>
            </a:r>
            <a:r>
              <a:rPr lang="en-US" sz="1000" dirty="0">
                <a:latin typeface="Arial"/>
                <a:ea typeface="Times New Roman"/>
                <a:cs typeface="Segoe UI"/>
              </a:rPr>
              <a:t> </a:t>
            </a:r>
            <a:r>
              <a:rPr lang="en-US" sz="1000" dirty="0" err="1">
                <a:latin typeface="Arial"/>
                <a:ea typeface="Times New Roman"/>
                <a:cs typeface="Segoe UI"/>
              </a:rPr>
              <a:t>être</a:t>
            </a:r>
            <a:r>
              <a:rPr lang="en-US" sz="1000" dirty="0">
                <a:latin typeface="Arial"/>
                <a:ea typeface="Times New Roman"/>
                <a:cs typeface="Segoe UI"/>
              </a:rPr>
              <a:t> </a:t>
            </a:r>
            <a:r>
              <a:rPr lang="en-US" sz="1000" dirty="0" err="1">
                <a:latin typeface="Arial"/>
                <a:ea typeface="Times New Roman"/>
                <a:cs typeface="Segoe UI"/>
              </a:rPr>
              <a:t>lancées</a:t>
            </a:r>
            <a:r>
              <a:rPr lang="en-US" sz="1000" dirty="0">
                <a:latin typeface="Arial"/>
                <a:ea typeface="Times New Roman"/>
                <a:cs typeface="Segoe UI"/>
              </a:rPr>
              <a:t> au </a:t>
            </a:r>
            <a:r>
              <a:rPr lang="en-US" sz="1000" dirty="0" err="1">
                <a:latin typeface="Arial"/>
                <a:ea typeface="Times New Roman"/>
                <a:cs typeface="Segoe UI"/>
              </a:rPr>
              <a:t>sein</a:t>
            </a:r>
            <a:r>
              <a:rPr lang="en-US" sz="1000" dirty="0">
                <a:latin typeface="Arial"/>
                <a:ea typeface="Times New Roman"/>
                <a:cs typeface="Segoe UI"/>
              </a:rPr>
              <a:t> du </a:t>
            </a:r>
            <a:r>
              <a:rPr lang="en-US" sz="1000" dirty="0" err="1">
                <a:latin typeface="Arial"/>
                <a:ea typeface="Times New Roman"/>
                <a:cs typeface="Segoe UI"/>
              </a:rPr>
              <a:t>système</a:t>
            </a:r>
            <a:r>
              <a:rPr lang="en-US" sz="1000" dirty="0">
                <a:latin typeface="Arial"/>
                <a:ea typeface="Times New Roman"/>
                <a:cs typeface="Segoe UI"/>
              </a:rPr>
              <a:t> </a:t>
            </a:r>
            <a:r>
              <a:rPr lang="en-US" sz="1000" dirty="0" err="1">
                <a:latin typeface="Arial"/>
                <a:ea typeface="Times New Roman"/>
                <a:cs typeface="Segoe UI"/>
              </a:rPr>
              <a:t>d'exploitation</a:t>
            </a:r>
            <a:r>
              <a:rPr lang="en-US" sz="1000" dirty="0">
                <a:latin typeface="Arial"/>
                <a:ea typeface="Times New Roman"/>
                <a:cs typeface="Segoe UI"/>
              </a:rPr>
              <a:t> Windows Server, </a:t>
            </a:r>
            <a:r>
              <a:rPr lang="en-US" sz="1000" dirty="0" err="1">
                <a:latin typeface="Arial"/>
                <a:ea typeface="Times New Roman"/>
                <a:cs typeface="Segoe UI"/>
              </a:rPr>
              <a:t>mais</a:t>
            </a:r>
            <a:r>
              <a:rPr lang="en-US" sz="1000" dirty="0">
                <a:latin typeface="Arial"/>
                <a:ea typeface="Times New Roman"/>
                <a:cs typeface="Segoe UI"/>
              </a:rPr>
              <a:t> </a:t>
            </a:r>
            <a:r>
              <a:rPr lang="en-US" sz="1000" dirty="0" err="1">
                <a:latin typeface="Arial"/>
                <a:ea typeface="Times New Roman"/>
                <a:cs typeface="Segoe UI"/>
              </a:rPr>
              <a:t>qu'ils</a:t>
            </a:r>
            <a:r>
              <a:rPr lang="en-US" sz="1000" dirty="0">
                <a:latin typeface="Arial"/>
                <a:ea typeface="Times New Roman"/>
                <a:cs typeface="Segoe UI"/>
              </a:rPr>
              <a:t> </a:t>
            </a:r>
            <a:r>
              <a:rPr lang="en-US" sz="1000" dirty="0" err="1">
                <a:latin typeface="Arial"/>
                <a:ea typeface="Times New Roman"/>
                <a:cs typeface="Segoe UI"/>
              </a:rPr>
              <a:t>peuvent</a:t>
            </a:r>
            <a:r>
              <a:rPr lang="en-US" sz="1000" dirty="0">
                <a:latin typeface="Arial"/>
                <a:ea typeface="Times New Roman"/>
                <a:cs typeface="Segoe UI"/>
              </a:rPr>
              <a:t> lancer </a:t>
            </a:r>
            <a:r>
              <a:rPr lang="en-US" sz="1000" dirty="0" err="1">
                <a:latin typeface="Arial"/>
                <a:ea typeface="Times New Roman"/>
                <a:cs typeface="Segoe UI"/>
              </a:rPr>
              <a:t>une</a:t>
            </a:r>
            <a:r>
              <a:rPr lang="en-US" sz="1000" dirty="0">
                <a:latin typeface="Arial"/>
                <a:ea typeface="Times New Roman"/>
                <a:cs typeface="Segoe UI"/>
              </a:rPr>
              <a:t> nouvelle installation à </a:t>
            </a:r>
            <a:r>
              <a:rPr lang="en-US" sz="1000" dirty="0" err="1">
                <a:latin typeface="Arial"/>
                <a:ea typeface="Times New Roman"/>
                <a:cs typeface="Segoe UI"/>
              </a:rPr>
              <a:t>partir</a:t>
            </a:r>
            <a:r>
              <a:rPr lang="en-US" sz="1000" dirty="0">
                <a:latin typeface="Arial"/>
                <a:ea typeface="Times New Roman"/>
                <a:cs typeface="Segoe UI"/>
              </a:rPr>
              <a:t> d'un </a:t>
            </a:r>
            <a:r>
              <a:rPr lang="en-US" sz="1000" dirty="0" err="1">
                <a:latin typeface="Arial"/>
                <a:ea typeface="Times New Roman"/>
                <a:cs typeface="Segoe UI"/>
              </a:rPr>
              <a:t>média</a:t>
            </a:r>
            <a:r>
              <a:rPr lang="en-US" sz="1000" dirty="0">
                <a:latin typeface="Arial"/>
                <a:ea typeface="Times New Roman"/>
                <a:cs typeface="Segoe UI"/>
              </a:rPr>
              <a:t> de </a:t>
            </a:r>
            <a:r>
              <a:rPr lang="en-US" sz="1000" dirty="0" err="1">
                <a:latin typeface="Arial"/>
                <a:ea typeface="Times New Roman"/>
                <a:cs typeface="Segoe UI"/>
              </a:rPr>
              <a:t>démarrage</a:t>
            </a:r>
            <a:r>
              <a:rPr lang="en-US" sz="1000" dirty="0">
                <a:latin typeface="Arial"/>
                <a:ea typeface="Times New Roman"/>
                <a:cs typeface="Segoe UI"/>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D9920D8-7138-493A-9F79-EC5FE439D321}" type="slidenum">
              <a:rPr lang="en-CA" smtClean="0"/>
              <a:t>22</a:t>
            </a:fld>
            <a:endParaRPr lang="en-CA" dirty="0"/>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22410B</a:t>
            </a:r>
            <a:endParaRPr lang="en-US" sz="1200" b="1" dirty="0">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147228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2D31C50-CDC9-4ACB-8497-662FA60375A1}" type="slidenum">
              <a:rPr lang="en-US" smtClean="0"/>
              <a:t>23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701245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animée</a:t>
            </a:r>
            <a:r>
              <a:rPr lang="en-US" sz="1000" dirty="0">
                <a:latin typeface="Arial"/>
                <a:ea typeface="SimSun"/>
                <a:cs typeface="Segoe UI"/>
              </a:rPr>
              <a:t> pour </a:t>
            </a:r>
            <a:r>
              <a:rPr lang="en-US" sz="1000" dirty="0" err="1">
                <a:latin typeface="Arial"/>
                <a:ea typeface="SimSun"/>
                <a:cs typeface="Segoe UI"/>
              </a:rPr>
              <a:t>présenter</a:t>
            </a:r>
            <a:r>
              <a:rPr lang="en-US" sz="1000" dirty="0">
                <a:latin typeface="Arial"/>
                <a:ea typeface="SimSun"/>
                <a:cs typeface="Segoe UI"/>
              </a:rPr>
              <a:t> les </a:t>
            </a:r>
            <a:r>
              <a:rPr lang="en-US" sz="1000" dirty="0" err="1">
                <a:latin typeface="Arial"/>
                <a:ea typeface="SimSun"/>
                <a:cs typeface="Segoe UI"/>
              </a:rPr>
              <a:t>propriétés</a:t>
            </a:r>
            <a:r>
              <a:rPr lang="en-US" sz="1000" dirty="0">
                <a:latin typeface="Arial"/>
                <a:ea typeface="SimSun"/>
                <a:cs typeface="Segoe UI"/>
              </a:rPr>
              <a:t> </a:t>
            </a:r>
            <a:r>
              <a:rPr lang="en-US" sz="1000" dirty="0" err="1">
                <a:latin typeface="Arial"/>
                <a:ea typeface="SimSun"/>
                <a:cs typeface="Segoe UI"/>
              </a:rPr>
              <a:t>soulignées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la </a:t>
            </a:r>
            <a:r>
              <a:rPr lang="en-US" sz="1000" dirty="0" err="1">
                <a:latin typeface="Arial"/>
                <a:ea typeface="SimSun"/>
                <a:cs typeface="Segoe UI"/>
              </a:rPr>
              <a:t>diapositive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Cliquez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pour </a:t>
            </a:r>
            <a:r>
              <a:rPr lang="en-US" sz="1000" dirty="0" err="1">
                <a:latin typeface="Arial"/>
                <a:ea typeface="SimSun"/>
                <a:cs typeface="Segoe UI"/>
              </a:rPr>
              <a:t>chacune</a:t>
            </a:r>
            <a:r>
              <a:rPr lang="en-US" sz="1000" dirty="0">
                <a:latin typeface="Arial"/>
                <a:ea typeface="SimSun"/>
                <a:cs typeface="Segoe UI"/>
              </a:rPr>
              <a:t> des </a:t>
            </a:r>
            <a:r>
              <a:rPr lang="en-US" sz="1000" dirty="0" err="1">
                <a:latin typeface="Arial"/>
                <a:ea typeface="SimSun"/>
                <a:cs typeface="Segoe UI"/>
              </a:rPr>
              <a:t>propriétés</a:t>
            </a:r>
            <a:r>
              <a:rPr lang="en-US" sz="1000" dirty="0">
                <a:latin typeface="Arial"/>
                <a:ea typeface="SimSun"/>
                <a:cs typeface="Segoe UI"/>
              </a:rPr>
              <a:t> ci-</a:t>
            </a:r>
            <a:r>
              <a:rPr lang="en-US" sz="1000" dirty="0" err="1">
                <a:latin typeface="Arial"/>
                <a:ea typeface="SimSun"/>
                <a:cs typeface="Segoe UI"/>
              </a:rPr>
              <a:t>dessous</a:t>
            </a:r>
            <a:r>
              <a:rPr lang="en-US" sz="1000" dirty="0">
                <a:latin typeface="Arial"/>
                <a:ea typeface="SimSun"/>
                <a:cs typeface="Segoe UI"/>
              </a:rPr>
              <a:t> (</a:t>
            </a:r>
            <a:r>
              <a:rPr lang="en-US" sz="1000" dirty="0" err="1">
                <a:latin typeface="Arial"/>
                <a:ea typeface="SimSun"/>
                <a:cs typeface="Segoe UI"/>
              </a:rPr>
              <a:t>sept</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au total), qui </a:t>
            </a:r>
            <a:r>
              <a:rPr lang="en-US" sz="1000" dirty="0" err="1">
                <a:latin typeface="Arial"/>
                <a:ea typeface="SimSun"/>
                <a:cs typeface="Segoe UI"/>
              </a:rPr>
              <a:t>apparaissent</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l'ordre</a:t>
            </a:r>
            <a:r>
              <a:rPr lang="en-US" sz="1000" dirty="0">
                <a:latin typeface="Arial"/>
                <a:ea typeface="SimSun"/>
                <a:cs typeface="Segoe UI"/>
              </a:rPr>
              <a:t> </a:t>
            </a:r>
            <a:r>
              <a:rPr lang="en-US" sz="1000" dirty="0" err="1">
                <a:latin typeface="Arial"/>
                <a:ea typeface="SimSun"/>
                <a:cs typeface="Segoe UI"/>
              </a:rPr>
              <a:t>suivant</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Nom de </a:t>
            </a:r>
            <a:r>
              <a:rPr lang="en-US" sz="1000" dirty="0" err="1">
                <a:latin typeface="Arial"/>
                <a:ea typeface="Times New Roman"/>
                <a:cs typeface="Segoe UI"/>
              </a:rPr>
              <a:t>l'ordinateur</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latin typeface="Arial"/>
                <a:ea typeface="Times New Roman"/>
                <a:cs typeface="Segoe UI"/>
              </a:rPr>
              <a:t>Domaine</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Pare-</a:t>
            </a:r>
            <a:r>
              <a:rPr lang="en-US" sz="1000" dirty="0" err="1">
                <a:latin typeface="Arial"/>
                <a:ea typeface="Times New Roman"/>
                <a:cs typeface="Segoe UI"/>
              </a:rPr>
              <a:t>feu</a:t>
            </a:r>
            <a:r>
              <a:rPr lang="en-US" sz="1000" dirty="0">
                <a:latin typeface="Arial"/>
                <a:ea typeface="Times New Roman"/>
                <a:cs typeface="Segoe UI"/>
              </a:rPr>
              <a:t> Windows</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Bureau à distance</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latin typeface="Arial"/>
                <a:ea typeface="Times New Roman"/>
                <a:cs typeface="Segoe UI"/>
              </a:rPr>
              <a:t>Connexion</a:t>
            </a:r>
            <a:r>
              <a:rPr lang="en-US" sz="1000" dirty="0">
                <a:latin typeface="Arial"/>
                <a:ea typeface="Times New Roman"/>
                <a:cs typeface="Segoe UI"/>
              </a:rPr>
              <a:t> au </a:t>
            </a:r>
            <a:r>
              <a:rPr lang="en-US" sz="1000" dirty="0" err="1">
                <a:latin typeface="Arial"/>
                <a:ea typeface="Times New Roman"/>
                <a:cs typeface="Segoe UI"/>
              </a:rPr>
              <a:t>réseau</a:t>
            </a:r>
            <a:r>
              <a:rPr lang="en-US" sz="1000" dirty="0">
                <a:latin typeface="Arial"/>
                <a:ea typeface="Times New Roman"/>
                <a:cs typeface="Segoe UI"/>
              </a:rPr>
              <a:t> local</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(les </a:t>
            </a:r>
            <a:r>
              <a:rPr lang="en-US" sz="1000" dirty="0" err="1">
                <a:latin typeface="Arial"/>
                <a:ea typeface="Times New Roman"/>
                <a:cs typeface="Segoe UI"/>
              </a:rPr>
              <a:t>trois</a:t>
            </a:r>
            <a:r>
              <a:rPr lang="en-US" sz="1000" dirty="0">
                <a:latin typeface="Arial"/>
                <a:ea typeface="Times New Roman"/>
                <a:cs typeface="Segoe UI"/>
              </a:rPr>
              <a:t> ensemble) </a:t>
            </a:r>
            <a:r>
              <a:rPr lang="en-US" sz="1000" dirty="0" err="1">
                <a:latin typeface="Arial"/>
                <a:ea typeface="Times New Roman"/>
                <a:cs typeface="Segoe UI"/>
              </a:rPr>
              <a:t>Dernières</a:t>
            </a:r>
            <a:r>
              <a:rPr lang="en-US" sz="1000" dirty="0">
                <a:latin typeface="Arial"/>
                <a:ea typeface="Times New Roman"/>
                <a:cs typeface="Segoe UI"/>
              </a:rPr>
              <a:t> </a:t>
            </a:r>
            <a:r>
              <a:rPr lang="en-US" sz="1000" dirty="0" err="1">
                <a:latin typeface="Arial"/>
                <a:ea typeface="Times New Roman"/>
                <a:cs typeface="Segoe UI"/>
              </a:rPr>
              <a:t>mises</a:t>
            </a:r>
            <a:r>
              <a:rPr lang="en-US" sz="1000" dirty="0">
                <a:latin typeface="Arial"/>
                <a:ea typeface="Times New Roman"/>
                <a:cs typeface="Segoe UI"/>
              </a:rPr>
              <a:t> à jour </a:t>
            </a:r>
            <a:r>
              <a:rPr lang="en-US" sz="1000" dirty="0" err="1">
                <a:latin typeface="Arial"/>
                <a:ea typeface="Times New Roman"/>
                <a:cs typeface="Segoe UI"/>
              </a:rPr>
              <a:t>installées</a:t>
            </a:r>
            <a:r>
              <a:rPr lang="en-US" sz="1000" dirty="0">
                <a:latin typeface="Arial"/>
                <a:ea typeface="Times New Roman"/>
                <a:cs typeface="Segoe UI"/>
              </a:rPr>
              <a:t>, Windows Update, </a:t>
            </a:r>
            <a:r>
              <a:rPr lang="en-US" sz="1000" dirty="0" err="1">
                <a:latin typeface="Arial"/>
                <a:ea typeface="Times New Roman"/>
                <a:cs typeface="Segoe UI"/>
              </a:rPr>
              <a:t>Dernière</a:t>
            </a:r>
            <a:r>
              <a:rPr lang="en-US" sz="1000" dirty="0">
                <a:latin typeface="Arial"/>
                <a:ea typeface="Times New Roman"/>
                <a:cs typeface="Segoe UI"/>
              </a:rPr>
              <a:t> </a:t>
            </a:r>
            <a:r>
              <a:rPr lang="en-US" sz="1000" dirty="0" err="1">
                <a:latin typeface="Arial"/>
                <a:ea typeface="Times New Roman"/>
                <a:cs typeface="Segoe UI"/>
              </a:rPr>
              <a:t>recherche</a:t>
            </a:r>
            <a:r>
              <a:rPr lang="en-US" sz="1000" dirty="0">
                <a:latin typeface="Arial"/>
                <a:ea typeface="Times New Roman"/>
                <a:cs typeface="Segoe UI"/>
              </a:rPr>
              <a:t> de </a:t>
            </a:r>
            <a:r>
              <a:rPr lang="en-US" sz="1000" dirty="0" err="1">
                <a:latin typeface="Arial"/>
                <a:ea typeface="Times New Roman"/>
                <a:cs typeface="Segoe UI"/>
              </a:rPr>
              <a:t>mises</a:t>
            </a:r>
            <a:r>
              <a:rPr lang="en-US" sz="1000" dirty="0">
                <a:latin typeface="Arial"/>
                <a:ea typeface="Times New Roman"/>
                <a:cs typeface="Segoe UI"/>
              </a:rPr>
              <a:t> à jour</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latin typeface="Arial"/>
                <a:ea typeface="Times New Roman"/>
                <a:cs typeface="Segoe UI"/>
              </a:rPr>
              <a:t>Fuseau</a:t>
            </a:r>
            <a:r>
              <a:rPr lang="en-US" sz="1000" dirty="0">
                <a:latin typeface="Arial"/>
                <a:ea typeface="Times New Roman"/>
                <a:cs typeface="Segoe UI"/>
              </a:rPr>
              <a:t> </a:t>
            </a:r>
            <a:r>
              <a:rPr lang="en-US" sz="1000" dirty="0" err="1">
                <a:latin typeface="Arial"/>
                <a:ea typeface="Times New Roman"/>
                <a:cs typeface="Segoe UI"/>
              </a:rPr>
              <a:t>horaire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D9920D8-7138-493A-9F79-EC5FE439D321}" type="slidenum">
              <a:rPr lang="en-CA" smtClean="0"/>
              <a:t>24</a:t>
            </a:fld>
            <a:endParaRPr lang="en-CA" dirty="0"/>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22410B</a:t>
            </a:r>
            <a:endParaRPr lang="en-US" sz="1200" b="1" dirty="0">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37839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fr-FR" sz="1000" dirty="0">
                <a:latin typeface="Arial"/>
                <a:ea typeface="SimSun"/>
                <a:cs typeface="Segoe UI"/>
              </a:rPr>
              <a:t>Référez-vous à la diapositive qui montre une capture d'écran du nœud Serveur local pour la console </a:t>
            </a:r>
            <a:r>
              <a:rPr lang="fr-FR" sz="1000" dirty="0" smtClean="0">
                <a:latin typeface="Arial"/>
                <a:ea typeface="SimSun"/>
                <a:cs typeface="Segoe UI"/>
              </a:rPr>
              <a:t>du Gestionnaire </a:t>
            </a:r>
            <a:r>
              <a:rPr lang="fr-FR" sz="1000" dirty="0">
                <a:latin typeface="Arial"/>
                <a:ea typeface="SimSun"/>
                <a:cs typeface="Segoe UI"/>
              </a:rPr>
              <a:t>de serveur. Dans le nœud Serveur local, la connexion au réseau local et l'adresse IP s'affichent. Notez également que le statut de l'association de cartes réseau est affiché.</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25</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4202817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Affichez</a:t>
            </a:r>
            <a:r>
              <a:rPr lang="en-US" sz="1000" dirty="0">
                <a:latin typeface="Arial"/>
                <a:ea typeface="SimSun"/>
                <a:cs typeface="Segoe UI"/>
              </a:rPr>
              <a:t> la </a:t>
            </a:r>
            <a:r>
              <a:rPr lang="en-US" sz="1000" dirty="0" err="1">
                <a:latin typeface="Arial"/>
                <a:ea typeface="SimSun"/>
                <a:cs typeface="Segoe UI"/>
              </a:rPr>
              <a:t>boîte</a:t>
            </a:r>
            <a:r>
              <a:rPr lang="en-US" sz="1000" dirty="0">
                <a:latin typeface="Arial"/>
                <a:ea typeface="SimSun"/>
                <a:cs typeface="Segoe UI"/>
              </a:rPr>
              <a:t> de dialogue </a:t>
            </a:r>
            <a:r>
              <a:rPr lang="en-US" sz="1000" b="1" dirty="0">
                <a:latin typeface="Arial"/>
                <a:ea typeface="SimSun"/>
                <a:cs typeface="Arial"/>
              </a:rPr>
              <a:t>Modification du nom </a:t>
            </a:r>
            <a:r>
              <a:rPr lang="en-US" sz="1000" b="1" dirty="0" err="1">
                <a:latin typeface="Arial"/>
                <a:ea typeface="SimSun"/>
                <a:cs typeface="Arial"/>
              </a:rPr>
              <a:t>ou</a:t>
            </a:r>
            <a:r>
              <a:rPr lang="en-US" sz="1000" b="1" dirty="0">
                <a:latin typeface="Arial"/>
                <a:ea typeface="SimSun"/>
                <a:cs typeface="Arial"/>
              </a:rPr>
              <a:t> du </a:t>
            </a:r>
            <a:r>
              <a:rPr lang="en-US" sz="1000" b="1" dirty="0" err="1">
                <a:latin typeface="Arial"/>
                <a:ea typeface="SimSun"/>
                <a:cs typeface="Arial"/>
              </a:rPr>
              <a:t>domaine</a:t>
            </a:r>
            <a:r>
              <a:rPr lang="en-US" sz="1000" b="1" dirty="0">
                <a:latin typeface="Arial"/>
                <a:ea typeface="SimSun"/>
                <a:cs typeface="Arial"/>
              </a:rPr>
              <a:t> de </a:t>
            </a:r>
            <a:r>
              <a:rPr lang="en-US" sz="1000" b="1" dirty="0" err="1">
                <a:latin typeface="Arial"/>
                <a:ea typeface="SimSun"/>
                <a:cs typeface="Arial"/>
              </a:rPr>
              <a:t>l'ordinateur</a:t>
            </a:r>
            <a:r>
              <a:rPr lang="en-US" sz="1000" dirty="0">
                <a:latin typeface="Arial"/>
                <a:ea typeface="SimSun"/>
                <a:cs typeface="Segoe UI"/>
              </a:rPr>
              <a:t> et </a:t>
            </a:r>
            <a:r>
              <a:rPr lang="en-US" sz="1000" dirty="0" err="1">
                <a:latin typeface="Arial"/>
                <a:ea typeface="SimSun"/>
                <a:cs typeface="Segoe UI"/>
              </a:rPr>
              <a:t>passez</a:t>
            </a:r>
            <a:r>
              <a:rPr lang="en-US" sz="1000" dirty="0">
                <a:latin typeface="Arial"/>
                <a:ea typeface="SimSun"/>
                <a:cs typeface="Segoe UI"/>
              </a:rPr>
              <a:t> en revue </a:t>
            </a:r>
            <a:r>
              <a:rPr lang="en-US" sz="1000" dirty="0" smtClean="0">
                <a:latin typeface="Arial"/>
                <a:ea typeface="SimSun"/>
                <a:cs typeface="Segoe UI"/>
              </a:rPr>
              <a:t>la </a:t>
            </a:r>
            <a:r>
              <a:rPr lang="en-US" sz="1000" dirty="0" err="1" smtClean="0">
                <a:latin typeface="Arial"/>
                <a:ea typeface="SimSun"/>
                <a:cs typeface="Segoe UI"/>
              </a:rPr>
              <a:t>liste</a:t>
            </a:r>
            <a:r>
              <a:rPr lang="en-US" sz="1000" dirty="0" smtClean="0">
                <a:latin typeface="Arial"/>
                <a:ea typeface="SimSun"/>
                <a:cs typeface="Segoe UI"/>
              </a:rPr>
              <a:t> </a:t>
            </a:r>
            <a:r>
              <a:rPr lang="en-US" sz="1000" dirty="0">
                <a:latin typeface="Arial"/>
                <a:ea typeface="SimSun"/>
                <a:cs typeface="Segoe UI"/>
              </a:rPr>
              <a:t>des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nécessaires</a:t>
            </a:r>
            <a:r>
              <a:rPr lang="en-US" sz="1000" dirty="0">
                <a:latin typeface="Arial"/>
                <a:ea typeface="SimSun"/>
                <a:cs typeface="Segoe UI"/>
              </a:rPr>
              <a:t> pour la </a:t>
            </a:r>
            <a:r>
              <a:rPr lang="en-US" sz="1000" dirty="0" err="1">
                <a:latin typeface="Arial"/>
                <a:ea typeface="SimSun"/>
                <a:cs typeface="Segoe UI"/>
              </a:rPr>
              <a:t>jonction</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26</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631570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scénarios</a:t>
            </a:r>
            <a:r>
              <a:rPr lang="en-US" sz="1000" dirty="0">
                <a:latin typeface="Arial"/>
                <a:ea typeface="SimSun"/>
                <a:cs typeface="Segoe UI"/>
              </a:rPr>
              <a:t> pour la </a:t>
            </a:r>
            <a:r>
              <a:rPr lang="en-US" sz="1000" dirty="0" err="1">
                <a:latin typeface="Arial"/>
                <a:ea typeface="SimSun"/>
                <a:cs typeface="Segoe UI"/>
              </a:rPr>
              <a:t>jonction</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a:t>
            </a:r>
            <a:r>
              <a:rPr lang="en-US" sz="1000" dirty="0" err="1">
                <a:latin typeface="Arial"/>
                <a:ea typeface="SimSun"/>
                <a:cs typeface="Segoe UI"/>
              </a:rPr>
              <a:t>Demandez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comment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pourraient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propres</a:t>
            </a:r>
            <a:r>
              <a:rPr lang="en-US" sz="1000" dirty="0">
                <a:latin typeface="Arial"/>
                <a:ea typeface="SimSun"/>
                <a:cs typeface="Segoe UI"/>
              </a:rPr>
              <a:t> </a:t>
            </a:r>
            <a:r>
              <a:rPr lang="en-US" sz="1000" dirty="0" err="1">
                <a:latin typeface="Arial"/>
                <a:ea typeface="SimSun"/>
                <a:cs typeface="Segoe UI"/>
              </a:rPr>
              <a:t>environnements</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issus</a:t>
            </a:r>
            <a:r>
              <a:rPr lang="en-US" sz="1000" dirty="0">
                <a:latin typeface="Arial"/>
                <a:ea typeface="SimSun"/>
                <a:cs typeface="Segoe UI"/>
              </a:rPr>
              <a:t> </a:t>
            </a:r>
            <a:r>
              <a:rPr lang="en-US" sz="1000" dirty="0" err="1">
                <a:latin typeface="Arial"/>
                <a:ea typeface="SimSun"/>
                <a:cs typeface="Segoe UI"/>
              </a:rPr>
              <a:t>d'organisations</a:t>
            </a:r>
            <a:r>
              <a:rPr lang="en-US" sz="1000" dirty="0">
                <a:latin typeface="Arial"/>
                <a:ea typeface="SimSun"/>
                <a:cs typeface="Segoe UI"/>
              </a:rPr>
              <a:t> </a:t>
            </a:r>
            <a:r>
              <a:rPr lang="en-US" sz="1000" dirty="0" err="1">
                <a:latin typeface="Arial"/>
                <a:ea typeface="SimSun"/>
                <a:cs typeface="Segoe UI"/>
              </a:rPr>
              <a:t>dépourvues</a:t>
            </a:r>
            <a:r>
              <a:rPr lang="en-US" sz="1000" dirty="0">
                <a:latin typeface="Arial"/>
                <a:ea typeface="SimSun"/>
                <a:cs typeface="Segoe UI"/>
              </a:rPr>
              <a:t> de </a:t>
            </a:r>
            <a:r>
              <a:rPr lang="en-US" sz="1000" dirty="0" err="1">
                <a:latin typeface="Arial"/>
                <a:ea typeface="SimSun"/>
                <a:cs typeface="Segoe UI"/>
              </a:rPr>
              <a:t>filiales</a:t>
            </a:r>
            <a:r>
              <a:rPr lang="en-US" sz="1000" dirty="0">
                <a:latin typeface="Arial"/>
                <a:ea typeface="SimSun"/>
                <a:cs typeface="Segoe UI"/>
              </a:rPr>
              <a:t> </a:t>
            </a:r>
            <a:r>
              <a:rPr lang="en-US" sz="1000" dirty="0" err="1">
                <a:latin typeface="Arial"/>
                <a:ea typeface="SimSun"/>
                <a:cs typeface="Segoe UI"/>
              </a:rPr>
              <a:t>considèreront</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moins</a:t>
            </a:r>
            <a:r>
              <a:rPr lang="en-US" sz="1000" dirty="0">
                <a:latin typeface="Arial"/>
                <a:ea typeface="SimSun"/>
                <a:cs typeface="Segoe UI"/>
              </a:rPr>
              <a:t> utile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smtClean="0">
                <a:latin typeface="Arial"/>
                <a:ea typeface="SimSun"/>
                <a:cs typeface="Segoe UI"/>
              </a:rPr>
              <a:t>issus</a:t>
            </a:r>
            <a:r>
              <a:rPr lang="en-US" sz="1000" dirty="0" smtClean="0">
                <a:latin typeface="Arial"/>
                <a:ea typeface="SimSun"/>
                <a:cs typeface="Segoe UI"/>
              </a:rPr>
              <a:t> </a:t>
            </a:r>
            <a:r>
              <a:rPr lang="en-US" sz="1000" dirty="0" err="1" smtClean="0">
                <a:latin typeface="Arial"/>
                <a:ea typeface="SimSun"/>
                <a:cs typeface="Segoe UI"/>
              </a:rPr>
              <a:t>d'organisations</a:t>
            </a:r>
            <a:r>
              <a:rPr lang="en-US" sz="1000" dirty="0" smtClean="0">
                <a:latin typeface="Arial"/>
                <a:ea typeface="SimSun"/>
                <a:cs typeface="Segoe UI"/>
              </a:rPr>
              <a:t> </a:t>
            </a:r>
            <a:r>
              <a:rPr lang="en-US" sz="1000" dirty="0" err="1">
                <a:latin typeface="Arial"/>
                <a:ea typeface="SimSun"/>
                <a:cs typeface="Segoe UI"/>
              </a:rPr>
              <a:t>dotées</a:t>
            </a:r>
            <a:r>
              <a:rPr lang="en-US" sz="1000" dirty="0">
                <a:latin typeface="Arial"/>
                <a:ea typeface="SimSun"/>
                <a:cs typeface="Segoe UI"/>
              </a:rPr>
              <a:t> de </a:t>
            </a:r>
            <a:r>
              <a:rPr lang="en-US" sz="1000" dirty="0" err="1">
                <a:latin typeface="Arial"/>
                <a:ea typeface="SimSun"/>
                <a:cs typeface="Segoe UI"/>
              </a:rPr>
              <a:t>filiales</a:t>
            </a:r>
            <a:r>
              <a:rPr lang="en-US" sz="1000" dirty="0">
                <a:latin typeface="Arial"/>
                <a:ea typeface="SimSun"/>
                <a:cs typeface="Segoe UI"/>
              </a:rPr>
              <a:t> </a:t>
            </a:r>
            <a:r>
              <a:rPr lang="en-US" sz="1000" dirty="0" err="1">
                <a:latin typeface="Arial"/>
                <a:ea typeface="SimSun"/>
                <a:cs typeface="Segoe UI"/>
              </a:rPr>
              <a:t>distantes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quelle</a:t>
            </a:r>
            <a:r>
              <a:rPr lang="en-US" sz="1000" dirty="0">
                <a:latin typeface="Arial"/>
                <a:ea typeface="SimSun"/>
                <a:cs typeface="Segoe UI"/>
              </a:rPr>
              <a:t> situation </a:t>
            </a:r>
            <a:r>
              <a:rPr lang="en-US" sz="1000" dirty="0" err="1">
                <a:latin typeface="Arial"/>
                <a:ea typeface="SimSun"/>
                <a:cs typeface="Segoe UI"/>
              </a:rPr>
              <a:t>préfèreriez-vous</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jonction</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jonction</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domaine</a:t>
            </a:r>
            <a:r>
              <a:rPr lang="en-US" sz="1000" dirty="0" smtClean="0">
                <a:latin typeface="Arial"/>
                <a:ea typeface="SimSun"/>
                <a:cs typeface="Segoe UI"/>
              </a:rPr>
              <a:t> </a:t>
            </a:r>
            <a:r>
              <a:rPr lang="en-US" sz="1000" dirty="0">
                <a:latin typeface="Arial"/>
                <a:ea typeface="SimSun"/>
                <a:cs typeface="Segoe UI"/>
              </a:rPr>
              <a:t>standard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effectueriez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jonction</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du </a:t>
            </a:r>
            <a:r>
              <a:rPr lang="en-US" sz="1000" dirty="0" err="1">
                <a:latin typeface="Arial"/>
                <a:ea typeface="SimSun"/>
                <a:cs typeface="Segoe UI"/>
              </a:rPr>
              <a:t>déploiement</a:t>
            </a:r>
            <a:r>
              <a:rPr lang="en-US" sz="1000" dirty="0">
                <a:latin typeface="Arial"/>
                <a:ea typeface="SimSun"/>
                <a:cs typeface="Segoe UI"/>
              </a:rPr>
              <a:t> d'un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site distant </a:t>
            </a:r>
            <a:r>
              <a:rPr lang="en-US" sz="1000" dirty="0" err="1">
                <a:latin typeface="Arial"/>
                <a:ea typeface="SimSun"/>
                <a:cs typeface="Segoe UI"/>
              </a:rPr>
              <a:t>doté</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connectivité</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intermittente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27</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2792378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D</a:t>
            </a:r>
            <a:r>
              <a:rPr lang="en-US" sz="1000">
                <a:solidFill>
                  <a:srgbClr val="000000"/>
                </a:solidFill>
                <a:latin typeface="Arial"/>
                <a:ea typeface="SimSun"/>
                <a:cs typeface="Segoe UI"/>
              </a:rPr>
              <a:t>ébattez du processus d'activation standard. Interrogez les stagiaires au sujet de la dernière fois où ils </a:t>
            </a:r>
            <a:r>
              <a:rPr lang="en-US" sz="1000" smtClean="0">
                <a:solidFill>
                  <a:srgbClr val="000000"/>
                </a:solidFill>
                <a:latin typeface="Arial"/>
                <a:ea typeface="SimSun"/>
                <a:cs typeface="Segoe UI"/>
              </a:rPr>
              <a:t>ont effectué </a:t>
            </a:r>
            <a:r>
              <a:rPr lang="en-US" sz="1000">
                <a:solidFill>
                  <a:srgbClr val="000000"/>
                </a:solidFill>
                <a:latin typeface="Arial"/>
                <a:ea typeface="SimSun"/>
                <a:cs typeface="Segoe UI"/>
              </a:rPr>
              <a:t>une activation par téléphone. Demandez aux stagiaires s'ils ont déjà rencontré des problèmes d'activation et comment ils ont résolu ces problèmes. Demandez aux stagiaires s'ils utilisent des technologies d'activation automatique quelconques dans leur environnement.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28</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2132466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Débattez</a:t>
            </a:r>
            <a:r>
              <a:rPr lang="en-US" sz="1000" dirty="0">
                <a:latin typeface="Arial"/>
                <a:ea typeface="SimSun"/>
                <a:cs typeface="Segoe UI"/>
              </a:rPr>
              <a:t> avec les </a:t>
            </a:r>
            <a:r>
              <a:rPr lang="en-US" sz="1000" dirty="0" err="1">
                <a:latin typeface="Arial"/>
                <a:ea typeface="SimSun"/>
                <a:cs typeface="Segoe UI"/>
              </a:rPr>
              <a:t>stagiaires</a:t>
            </a:r>
            <a:r>
              <a:rPr lang="en-US" sz="1000" dirty="0">
                <a:latin typeface="Arial"/>
                <a:ea typeface="SimSun"/>
                <a:cs typeface="Segoe UI"/>
              </a:rPr>
              <a:t> des </a:t>
            </a:r>
            <a:r>
              <a:rPr lang="en-US" sz="1000" dirty="0" err="1">
                <a:latin typeface="Arial"/>
                <a:ea typeface="SimSun"/>
                <a:cs typeface="Segoe UI"/>
              </a:rPr>
              <a:t>fonctionnalités</a:t>
            </a:r>
            <a:r>
              <a:rPr lang="en-US" sz="1000" dirty="0">
                <a:latin typeface="Arial"/>
                <a:ea typeface="SimSun"/>
                <a:cs typeface="Segoe UI"/>
              </a:rPr>
              <a:t> de sconfig.cmd.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Sconfig</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un </a:t>
            </a:r>
            <a:r>
              <a:rPr lang="en-US" sz="1000" dirty="0" err="1">
                <a:latin typeface="Arial"/>
                <a:ea typeface="SimSun"/>
                <a:cs typeface="Segoe UI"/>
              </a:rPr>
              <a:t>outil</a:t>
            </a:r>
            <a:r>
              <a:rPr lang="en-US" sz="1000" dirty="0">
                <a:latin typeface="Arial"/>
                <a:ea typeface="SimSun"/>
                <a:cs typeface="Segoe UI"/>
              </a:rPr>
              <a:t> en </a:t>
            </a:r>
            <a:r>
              <a:rPr lang="en-US" sz="1000" dirty="0" err="1">
                <a:latin typeface="Arial"/>
                <a:ea typeface="SimSun"/>
                <a:cs typeface="Segoe UI"/>
              </a:rPr>
              <a:t>ligne</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piloté</a:t>
            </a:r>
            <a:r>
              <a:rPr lang="en-US" sz="1000" dirty="0">
                <a:latin typeface="Arial"/>
                <a:ea typeface="SimSun"/>
                <a:cs typeface="Segoe UI"/>
              </a:rPr>
              <a:t> par menu qui </a:t>
            </a:r>
            <a:r>
              <a:rPr lang="en-US" sz="1000" dirty="0" err="1">
                <a:latin typeface="Arial"/>
                <a:ea typeface="SimSun"/>
                <a:cs typeface="Segoe UI"/>
              </a:rPr>
              <a:t>présente</a:t>
            </a:r>
            <a:r>
              <a:rPr lang="en-US" sz="1000" dirty="0">
                <a:latin typeface="Arial"/>
                <a:ea typeface="SimSun"/>
                <a:cs typeface="Segoe UI"/>
              </a:rPr>
              <a:t> des options de menu </a:t>
            </a:r>
            <a:r>
              <a:rPr lang="en-US" sz="1000" dirty="0" err="1">
                <a:latin typeface="Arial"/>
                <a:ea typeface="SimSun"/>
                <a:cs typeface="Segoe UI"/>
              </a:rPr>
              <a:t>dans</a:t>
            </a:r>
            <a:r>
              <a:rPr lang="en-US" sz="1000" dirty="0">
                <a:latin typeface="Arial"/>
                <a:ea typeface="SimSun"/>
                <a:cs typeface="Segoe UI"/>
              </a:rPr>
              <a:t> un format </a:t>
            </a:r>
            <a:r>
              <a:rPr lang="en-US" sz="1000" dirty="0" err="1">
                <a:latin typeface="Arial"/>
                <a:ea typeface="SimSun"/>
                <a:cs typeface="Segoe UI"/>
              </a:rPr>
              <a:t>numérique</a:t>
            </a:r>
            <a:r>
              <a:rPr lang="en-US" sz="1000" dirty="0">
                <a:latin typeface="Arial"/>
                <a:ea typeface="SimSun"/>
                <a:cs typeface="Segoe UI"/>
              </a:rPr>
              <a:t>. Les </a:t>
            </a:r>
            <a:r>
              <a:rPr lang="en-US" sz="1000" dirty="0" err="1">
                <a:latin typeface="Arial"/>
                <a:ea typeface="SimSun"/>
                <a:cs typeface="Segoe UI"/>
              </a:rPr>
              <a:t>administrateurs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exécuter</a:t>
            </a:r>
            <a:r>
              <a:rPr lang="en-US" sz="1000" dirty="0">
                <a:latin typeface="Arial"/>
                <a:ea typeface="SimSun"/>
                <a:cs typeface="Segoe UI"/>
              </a:rPr>
              <a:t> des </a:t>
            </a:r>
            <a:r>
              <a:rPr lang="en-US" sz="1000" dirty="0" err="1">
                <a:latin typeface="Arial"/>
                <a:ea typeface="SimSun"/>
                <a:cs typeface="Segoe UI"/>
              </a:rPr>
              <a:t>commandes</a:t>
            </a:r>
            <a:r>
              <a:rPr lang="en-US" sz="1000" dirty="0">
                <a:latin typeface="Arial"/>
                <a:ea typeface="SimSun"/>
                <a:cs typeface="Segoe UI"/>
              </a:rPr>
              <a:t> et </a:t>
            </a:r>
            <a:r>
              <a:rPr lang="en-US" sz="1000" dirty="0" err="1">
                <a:latin typeface="Arial"/>
                <a:ea typeface="SimSun"/>
                <a:cs typeface="Segoe UI"/>
              </a:rPr>
              <a:t>effectuer</a:t>
            </a:r>
            <a:r>
              <a:rPr lang="en-US" sz="1000" dirty="0">
                <a:latin typeface="Arial"/>
                <a:ea typeface="SimSun"/>
                <a:cs typeface="Segoe UI"/>
              </a:rPr>
              <a:t> des configurations en </a:t>
            </a:r>
            <a:r>
              <a:rPr lang="en-US" sz="1000" dirty="0" err="1">
                <a:latin typeface="Arial"/>
                <a:ea typeface="SimSun"/>
                <a:cs typeface="Segoe UI"/>
              </a:rPr>
              <a:t>fonction</a:t>
            </a:r>
            <a:r>
              <a:rPr lang="en-US" sz="1000" dirty="0">
                <a:latin typeface="Arial"/>
                <a:ea typeface="SimSun"/>
                <a:cs typeface="Segoe UI"/>
              </a:rPr>
              <a:t> des options de menu </a:t>
            </a:r>
            <a:r>
              <a:rPr lang="en-US" sz="1000" dirty="0" err="1">
                <a:latin typeface="Arial"/>
                <a:ea typeface="SimSun"/>
                <a:cs typeface="Segoe UI"/>
              </a:rPr>
              <a:t>numérotées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Cet</a:t>
            </a:r>
            <a:r>
              <a:rPr lang="en-US" sz="1000" dirty="0">
                <a:latin typeface="Arial"/>
                <a:ea typeface="SimSun"/>
                <a:cs typeface="Segoe UI"/>
              </a:rPr>
              <a:t> </a:t>
            </a:r>
            <a:r>
              <a:rPr lang="en-US" sz="1000" dirty="0" err="1">
                <a:latin typeface="Arial"/>
                <a:ea typeface="SimSun"/>
                <a:cs typeface="Segoe UI"/>
              </a:rPr>
              <a:t>outil</a:t>
            </a:r>
            <a:r>
              <a:rPr lang="en-US" sz="1000" dirty="0">
                <a:latin typeface="Arial"/>
                <a:ea typeface="SimSun"/>
                <a:cs typeface="Segoe UI"/>
              </a:rPr>
              <a:t> </a:t>
            </a:r>
            <a:r>
              <a:rPr lang="en-US" sz="1000" dirty="0" err="1">
                <a:latin typeface="Arial"/>
                <a:ea typeface="SimSun"/>
                <a:cs typeface="Segoe UI"/>
              </a:rPr>
              <a:t>simplifie</a:t>
            </a:r>
            <a:r>
              <a:rPr lang="en-US" sz="1000" dirty="0">
                <a:latin typeface="Arial"/>
                <a:ea typeface="SimSun"/>
                <a:cs typeface="Segoe UI"/>
              </a:rPr>
              <a:t> le </a:t>
            </a:r>
            <a:r>
              <a:rPr lang="en-US" sz="1000" dirty="0" err="1">
                <a:latin typeface="Arial"/>
                <a:ea typeface="SimSun"/>
                <a:cs typeface="Segoe UI"/>
              </a:rPr>
              <a:t>processus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des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d'administration</a:t>
            </a:r>
            <a:r>
              <a:rPr lang="en-US" sz="1000" dirty="0">
                <a:latin typeface="Arial"/>
                <a:ea typeface="SimSun"/>
                <a:cs typeface="Segoe UI"/>
              </a:rPr>
              <a:t> de base </a:t>
            </a:r>
            <a:r>
              <a:rPr lang="en-US" sz="1000" dirty="0" err="1">
                <a:latin typeface="Arial"/>
                <a:ea typeface="SimSun"/>
                <a:cs typeface="Segoe UI"/>
              </a:rPr>
              <a:t>courantes</a:t>
            </a:r>
            <a:r>
              <a:rPr lang="en-US" sz="1000" dirty="0">
                <a:latin typeface="Arial"/>
                <a:ea typeface="SimSun"/>
                <a:cs typeface="Segoe UI"/>
              </a:rPr>
              <a:t> </a:t>
            </a:r>
            <a:r>
              <a:rPr lang="en-US" sz="1000" err="1">
                <a:latin typeface="Arial"/>
                <a:ea typeface="SimSun"/>
                <a:cs typeface="Segoe UI"/>
              </a:rPr>
              <a:t>sur</a:t>
            </a:r>
            <a:r>
              <a:rPr lang="en-US" sz="1000">
                <a:latin typeface="Arial"/>
                <a:ea typeface="SimSun"/>
                <a:cs typeface="Segoe UI"/>
              </a:rPr>
              <a:t> </a:t>
            </a:r>
            <a:r>
              <a:rPr lang="en-US" sz="1000" smtClean="0">
                <a:latin typeface="Arial"/>
                <a:ea typeface="SimSun"/>
                <a:cs typeface="Segoe UI"/>
              </a:rPr>
              <a:t>une installation </a:t>
            </a:r>
            <a:r>
              <a:rPr lang="en-US" sz="1000" dirty="0" err="1">
                <a:latin typeface="Arial"/>
                <a:ea typeface="SimSun"/>
                <a:cs typeface="Segoe UI"/>
              </a:rPr>
              <a:t>minimale</a:t>
            </a:r>
            <a:r>
              <a:rPr lang="en-US" sz="1000" dirty="0">
                <a:latin typeface="Arial"/>
                <a:ea typeface="SimSun"/>
                <a:cs typeface="Segoe UI"/>
              </a:rPr>
              <a:t>, chose qui </a:t>
            </a:r>
            <a:r>
              <a:rPr lang="en-US" sz="1000" dirty="0" err="1">
                <a:latin typeface="Arial"/>
                <a:ea typeface="SimSun"/>
                <a:cs typeface="Segoe UI"/>
              </a:rPr>
              <a:t>constituait</a:t>
            </a:r>
            <a:r>
              <a:rPr lang="en-US" sz="1000" dirty="0">
                <a:latin typeface="Arial"/>
                <a:ea typeface="SimSun"/>
                <a:cs typeface="Segoe UI"/>
              </a:rPr>
              <a:t> un </a:t>
            </a:r>
            <a:r>
              <a:rPr lang="en-US" sz="1000" dirty="0" err="1">
                <a:latin typeface="Arial"/>
                <a:ea typeface="SimSun"/>
                <a:cs typeface="Segoe UI"/>
              </a:rPr>
              <a:t>problème</a:t>
            </a:r>
            <a:r>
              <a:rPr lang="en-US" sz="1000" dirty="0">
                <a:latin typeface="Arial"/>
                <a:ea typeface="SimSun"/>
                <a:cs typeface="Segoe UI"/>
              </a:rPr>
              <a:t> pour de </a:t>
            </a:r>
            <a:r>
              <a:rPr lang="en-US" sz="1000" dirty="0" err="1">
                <a:latin typeface="Arial"/>
                <a:ea typeface="SimSun"/>
                <a:cs typeface="Segoe UI"/>
              </a:rPr>
              <a:t>nombreux</a:t>
            </a:r>
            <a:r>
              <a:rPr lang="en-US" sz="1000" dirty="0">
                <a:latin typeface="Arial"/>
                <a:ea typeface="SimSun"/>
                <a:cs typeface="Segoe UI"/>
              </a:rPr>
              <a:t> </a:t>
            </a:r>
            <a:r>
              <a:rPr lang="en-US" sz="1000" err="1">
                <a:latin typeface="Arial"/>
                <a:ea typeface="SimSun"/>
                <a:cs typeface="Segoe UI"/>
              </a:rPr>
              <a:t>administrateurs</a:t>
            </a:r>
            <a:r>
              <a:rPr lang="en-US" sz="1000">
                <a:latin typeface="Arial"/>
                <a:ea typeface="SimSun"/>
                <a:cs typeface="Segoe UI"/>
              </a:rPr>
              <a:t> </a:t>
            </a:r>
            <a:r>
              <a:rPr lang="en-US" sz="1000" smtClean="0">
                <a:latin typeface="Arial"/>
                <a:ea typeface="SimSun"/>
                <a:cs typeface="Segoe UI"/>
              </a:rPr>
              <a:t>avec la</a:t>
            </a:r>
            <a:r>
              <a:rPr lang="en-US" sz="1000" dirty="0" smtClean="0">
                <a:latin typeface="Arial"/>
                <a:ea typeface="SimSun"/>
                <a:cs typeface="Segoe UI"/>
              </a:rPr>
              <a:t> version </a:t>
            </a:r>
            <a:r>
              <a:rPr lang="en-US" sz="1000" dirty="0" err="1" smtClean="0">
                <a:latin typeface="Arial"/>
                <a:ea typeface="SimSun"/>
                <a:cs typeface="Segoe UI"/>
              </a:rPr>
              <a:t>d'installation</a:t>
            </a:r>
            <a:r>
              <a:rPr lang="en-US" sz="1000" dirty="0" smtClean="0">
                <a:latin typeface="Arial"/>
                <a:ea typeface="SimSun"/>
                <a:cs typeface="Segoe UI"/>
              </a:rPr>
              <a:t> </a:t>
            </a:r>
            <a:r>
              <a:rPr lang="en-US" sz="1000" dirty="0" err="1">
                <a:latin typeface="Arial"/>
                <a:ea typeface="SimSun"/>
                <a:cs typeface="Segoe UI"/>
              </a:rPr>
              <a:t>minimale</a:t>
            </a:r>
            <a:r>
              <a:rPr lang="en-US" sz="1000" dirty="0">
                <a:latin typeface="Arial"/>
                <a:ea typeface="SimSun"/>
                <a:cs typeface="Segoe UI"/>
              </a:rPr>
              <a:t> qui </a:t>
            </a:r>
            <a:r>
              <a:rPr lang="en-US" sz="1000" dirty="0" err="1">
                <a:latin typeface="Arial"/>
                <a:ea typeface="SimSun"/>
                <a:cs typeface="Segoe UI"/>
              </a:rPr>
              <a:t>était</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avec Windows Server 2008.</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29</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74623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2D31C50-CDC9-4ACB-8497-662FA60375A1}" type="slidenum">
              <a:rPr lang="en-US" smtClean="0"/>
              <a:t>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88012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30</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782438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2D31C50-CDC9-4ACB-8497-662FA60375A1}" type="slidenum">
              <a:rPr lang="en-US" smtClean="0"/>
              <a:t>31</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936233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Segoe UI"/>
              </a:rPr>
              <a:t>En </a:t>
            </a:r>
            <a:r>
              <a:rPr lang="en-US" sz="1000" dirty="0" err="1">
                <a:latin typeface="Arial"/>
                <a:ea typeface="SimSun"/>
                <a:cs typeface="Segoe UI"/>
              </a:rPr>
              <a:t>présentant</a:t>
            </a:r>
            <a:r>
              <a:rPr lang="en-US" sz="1000" dirty="0">
                <a:latin typeface="Arial"/>
                <a:ea typeface="SimSun"/>
                <a:cs typeface="Segoe UI"/>
              </a:rPr>
              <a:t> Windows PowerShell, </a:t>
            </a:r>
            <a:r>
              <a:rPr lang="en-US" sz="1000" dirty="0" err="1">
                <a:latin typeface="Arial"/>
                <a:ea typeface="SimSun"/>
                <a:cs typeface="Segoe UI"/>
              </a:rPr>
              <a:t>rappelez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devraient</a:t>
            </a:r>
            <a:r>
              <a:rPr lang="en-US" sz="1000" dirty="0">
                <a:latin typeface="Arial"/>
                <a:ea typeface="SimSun"/>
                <a:cs typeface="Segoe UI"/>
              </a:rPr>
              <a:t> </a:t>
            </a:r>
            <a:r>
              <a:rPr lang="en-US" sz="1000" dirty="0" err="1">
                <a:latin typeface="Arial"/>
                <a:ea typeface="SimSun"/>
                <a:cs typeface="Segoe UI"/>
              </a:rPr>
              <a:t>envisager</a:t>
            </a:r>
            <a:r>
              <a:rPr lang="en-US" sz="1000" dirty="0">
                <a:latin typeface="Arial"/>
                <a:ea typeface="SimSun"/>
                <a:cs typeface="Segoe UI"/>
              </a:rPr>
              <a:t> </a:t>
            </a:r>
            <a:r>
              <a:rPr lang="en-US" sz="1000" dirty="0" err="1">
                <a:latin typeface="Arial"/>
                <a:ea typeface="SimSun"/>
                <a:cs typeface="Segoe UI"/>
              </a:rPr>
              <a:t>d'automatiser</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tâches</a:t>
            </a:r>
            <a:r>
              <a:rPr lang="en-US" sz="1000" dirty="0" smtClean="0">
                <a:latin typeface="Arial"/>
                <a:ea typeface="SimSun"/>
                <a:cs typeface="Segoe UI"/>
              </a:rPr>
              <a:t> </a:t>
            </a:r>
            <a:r>
              <a:rPr lang="en-US" sz="1000" dirty="0" err="1">
                <a:latin typeface="Arial"/>
                <a:ea typeface="SimSun"/>
                <a:cs typeface="Segoe UI"/>
              </a:rPr>
              <a:t>répétitives</a:t>
            </a:r>
            <a:r>
              <a:rPr lang="en-US" sz="1000" dirty="0">
                <a:latin typeface="Arial"/>
                <a:ea typeface="SimSun"/>
                <a:cs typeface="Segoe UI"/>
              </a:rPr>
              <a:t> car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laissera</a:t>
            </a:r>
            <a:r>
              <a:rPr lang="en-US" sz="1000" dirty="0">
                <a:latin typeface="Arial"/>
                <a:ea typeface="SimSun"/>
                <a:cs typeface="Segoe UI"/>
              </a:rPr>
              <a:t> plus de temps pour </a:t>
            </a:r>
            <a:r>
              <a:rPr lang="en-US" sz="1000" dirty="0" err="1">
                <a:latin typeface="Arial"/>
                <a:ea typeface="SimSun"/>
                <a:cs typeface="Segoe UI"/>
              </a:rPr>
              <a:t>effectuer</a:t>
            </a:r>
            <a:r>
              <a:rPr lang="en-US" sz="1000" dirty="0">
                <a:latin typeface="Arial"/>
                <a:ea typeface="SimSun"/>
                <a:cs typeface="Segoe UI"/>
              </a:rPr>
              <a:t> des </a:t>
            </a:r>
            <a:r>
              <a:rPr lang="en-US" sz="1000" dirty="0" err="1">
                <a:latin typeface="Arial"/>
                <a:ea typeface="SimSun"/>
                <a:cs typeface="Segoe UI"/>
              </a:rPr>
              <a:t>tâches</a:t>
            </a:r>
            <a:r>
              <a:rPr lang="en-US" sz="1000" dirty="0">
                <a:latin typeface="Arial"/>
                <a:ea typeface="SimSun"/>
                <a:cs typeface="Segoe UI"/>
              </a:rPr>
              <a:t> non </a:t>
            </a:r>
            <a:r>
              <a:rPr lang="en-US" sz="1000" dirty="0" err="1">
                <a:latin typeface="Arial"/>
                <a:ea typeface="SimSun"/>
                <a:cs typeface="Segoe UI"/>
              </a:rPr>
              <a:t>répétitives</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stagiaires</a:t>
            </a:r>
            <a:r>
              <a:rPr lang="en-US" sz="1000" dirty="0" smtClean="0">
                <a:latin typeface="Arial"/>
                <a:ea typeface="SimSun"/>
                <a:cs typeface="Segoe UI"/>
              </a:rPr>
              <a:t> </a:t>
            </a:r>
            <a:r>
              <a:rPr lang="en-US" sz="1000" dirty="0" err="1">
                <a:latin typeface="Arial"/>
                <a:ea typeface="SimSun"/>
                <a:cs typeface="Segoe UI"/>
              </a:rPr>
              <a:t>devront</a:t>
            </a:r>
            <a:r>
              <a:rPr lang="en-US" sz="1000" dirty="0">
                <a:latin typeface="Arial"/>
                <a:ea typeface="SimSun"/>
                <a:cs typeface="Segoe UI"/>
              </a:rPr>
              <a:t> essayer </a:t>
            </a:r>
            <a:r>
              <a:rPr lang="en-US" sz="1000" dirty="0" err="1">
                <a:latin typeface="Arial"/>
                <a:ea typeface="SimSun"/>
                <a:cs typeface="Segoe UI"/>
              </a:rPr>
              <a:t>d'automatiser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tâche</a:t>
            </a:r>
            <a:r>
              <a:rPr lang="en-US" sz="1000" dirty="0">
                <a:latin typeface="Arial"/>
                <a:ea typeface="SimSun"/>
                <a:cs typeface="Segoe UI"/>
              </a:rPr>
              <a:t> </a:t>
            </a:r>
            <a:r>
              <a:rPr lang="en-US" sz="1000" dirty="0" err="1">
                <a:latin typeface="Arial"/>
                <a:ea typeface="SimSun"/>
                <a:cs typeface="Segoe UI"/>
              </a:rPr>
              <a:t>quelconque</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nombreuses</a:t>
            </a:r>
            <a:r>
              <a:rPr lang="en-US" sz="1000" dirty="0" smtClean="0">
                <a:latin typeface="Arial"/>
                <a:ea typeface="SimSun"/>
                <a:cs typeface="Segoe UI"/>
              </a:rPr>
              <a:t> </a:t>
            </a:r>
            <a:r>
              <a:rPr lang="en-US" sz="1000" dirty="0" err="1" smtClean="0">
                <a:latin typeface="Arial"/>
                <a:ea typeface="SimSun"/>
                <a:cs typeface="Segoe UI"/>
              </a:rPr>
              <a:t>fois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32</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246958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applets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courantes</a:t>
            </a:r>
            <a:r>
              <a:rPr lang="en-US" sz="1000" dirty="0">
                <a:latin typeface="Arial"/>
                <a:ea typeface="SimSun"/>
                <a:cs typeface="Segoe UI"/>
              </a:rPr>
              <a:t> </a:t>
            </a:r>
            <a:r>
              <a:rPr lang="en-US" sz="1000" dirty="0" err="1">
                <a:latin typeface="Arial"/>
                <a:ea typeface="SimSun"/>
                <a:cs typeface="Segoe UI"/>
              </a:rPr>
              <a:t>d'administration</a:t>
            </a:r>
            <a:r>
              <a:rPr lang="en-US" sz="1000" dirty="0">
                <a:latin typeface="Arial"/>
                <a:ea typeface="SimSun"/>
                <a:cs typeface="Segoe UI"/>
              </a:rPr>
              <a:t> de </a:t>
            </a:r>
            <a:r>
              <a:rPr lang="en-US" sz="1000" dirty="0" err="1">
                <a:latin typeface="Arial"/>
                <a:ea typeface="SimSun"/>
                <a:cs typeface="Segoe UI"/>
              </a:rPr>
              <a:t>systèmes</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comment </a:t>
            </a:r>
            <a:r>
              <a:rPr lang="en-US" sz="1000" dirty="0" err="1">
                <a:latin typeface="Arial"/>
                <a:ea typeface="SimSun"/>
                <a:cs typeface="Segoe UI"/>
              </a:rPr>
              <a:t>ces</a:t>
            </a:r>
            <a:r>
              <a:rPr lang="en-US" sz="1000" dirty="0">
                <a:latin typeface="Arial"/>
                <a:ea typeface="SimSun"/>
                <a:cs typeface="Segoe UI"/>
              </a:rPr>
              <a:t> applets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des </a:t>
            </a:r>
            <a:r>
              <a:rPr lang="en-US" sz="1000" dirty="0" err="1">
                <a:latin typeface="Arial"/>
                <a:ea typeface="SimSun"/>
                <a:cs typeface="Segoe UI"/>
              </a:rPr>
              <a:t>serveurs</a:t>
            </a:r>
            <a:r>
              <a:rPr lang="en-US" sz="1000" dirty="0">
                <a:latin typeface="Arial"/>
                <a:ea typeface="SimSun"/>
                <a:cs typeface="Segoe UI"/>
              </a:rPr>
              <a:t> avec installation </a:t>
            </a:r>
            <a:r>
              <a:rPr lang="en-US" sz="1000" dirty="0" err="1">
                <a:latin typeface="Arial"/>
                <a:ea typeface="SimSun"/>
                <a:cs typeface="Segoe UI"/>
              </a:rPr>
              <a:t>minimale</a:t>
            </a:r>
            <a:r>
              <a:rPr lang="en-US" sz="1000" dirty="0">
                <a:latin typeface="Arial"/>
                <a:ea typeface="SimSun"/>
                <a:cs typeface="Segoe UI"/>
              </a:rPr>
              <a:t> et des </a:t>
            </a:r>
            <a:r>
              <a:rPr lang="en-US" sz="1000" dirty="0" err="1">
                <a:latin typeface="Arial"/>
                <a:ea typeface="SimSun"/>
                <a:cs typeface="Segoe UI"/>
              </a:rPr>
              <a:t>serveurs</a:t>
            </a:r>
            <a:r>
              <a:rPr lang="en-US" sz="1000" dirty="0">
                <a:latin typeface="Arial"/>
                <a:ea typeface="SimSun"/>
                <a:cs typeface="Segoe UI"/>
              </a:rPr>
              <a:t> avec interface </a:t>
            </a:r>
            <a:r>
              <a:rPr lang="en-US" sz="1000" dirty="0" err="1">
                <a:latin typeface="Arial"/>
                <a:ea typeface="SimSun"/>
                <a:cs typeface="Segoe UI"/>
              </a:rPr>
              <a:t>graphique</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complète</a:t>
            </a:r>
            <a:r>
              <a:rPr lang="en-US" sz="1000" dirty="0">
                <a:latin typeface="Arial"/>
                <a:ea typeface="SimSun"/>
                <a:cs typeface="Segoe UI"/>
              </a:rPr>
              <a:t>, et </a:t>
            </a:r>
            <a:r>
              <a:rPr lang="en-US" sz="1000" dirty="0" err="1">
                <a:latin typeface="Arial"/>
                <a:ea typeface="SimSun"/>
                <a:cs typeface="Segoe UI"/>
              </a:rPr>
              <a:t>qu'elles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souvent</a:t>
            </a:r>
            <a:r>
              <a:rPr lang="en-US" sz="1000" dirty="0">
                <a:latin typeface="Arial"/>
                <a:ea typeface="SimSun"/>
                <a:cs typeface="Segoe UI"/>
              </a:rPr>
              <a:t> plus </a:t>
            </a:r>
            <a:r>
              <a:rPr lang="en-US" sz="1000" dirty="0" err="1">
                <a:latin typeface="Arial"/>
                <a:ea typeface="SimSun"/>
                <a:cs typeface="Segoe UI"/>
              </a:rPr>
              <a:t>rapides</a:t>
            </a:r>
            <a:r>
              <a:rPr lang="en-US" sz="1000" dirty="0">
                <a:latin typeface="Arial"/>
                <a:ea typeface="SimSun"/>
                <a:cs typeface="Segoe UI"/>
              </a:rPr>
              <a:t> à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d'ouvrir</a:t>
            </a:r>
            <a:r>
              <a:rPr lang="en-US" sz="1000" dirty="0">
                <a:latin typeface="Arial"/>
                <a:ea typeface="SimSun"/>
                <a:cs typeface="Segoe UI"/>
              </a:rPr>
              <a:t> </a:t>
            </a:r>
            <a:r>
              <a:rPr lang="en-US" sz="1000" dirty="0" smtClean="0">
                <a:latin typeface="Arial"/>
                <a:ea typeface="SimSun"/>
                <a:cs typeface="Segoe UI"/>
              </a:rPr>
              <a:t>la console </a:t>
            </a:r>
            <a:r>
              <a:rPr lang="en-US" sz="1000" dirty="0">
                <a:latin typeface="Arial"/>
                <a:ea typeface="SimSun"/>
                <a:cs typeface="Segoe UI"/>
              </a:rPr>
              <a:t>Services, le </a:t>
            </a:r>
            <a:r>
              <a:rPr lang="en-US" sz="1000" dirty="0" err="1">
                <a:latin typeface="Arial"/>
                <a:ea typeface="SimSun"/>
                <a:cs typeface="Segoe UI"/>
              </a:rPr>
              <a:t>Gestionnaire</a:t>
            </a:r>
            <a:r>
              <a:rPr lang="en-US" sz="1000" dirty="0">
                <a:latin typeface="Arial"/>
                <a:ea typeface="SimSun"/>
                <a:cs typeface="Segoe UI"/>
              </a:rPr>
              <a:t> des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l'Assistant</a:t>
            </a:r>
            <a:r>
              <a:rPr lang="en-US" sz="1000" dirty="0">
                <a:latin typeface="Arial"/>
                <a:ea typeface="SimSun"/>
                <a:cs typeface="Segoe UI"/>
              </a:rPr>
              <a:t> </a:t>
            </a:r>
            <a:r>
              <a:rPr lang="en-US" sz="1000" dirty="0" err="1">
                <a:latin typeface="Arial"/>
                <a:ea typeface="SimSun"/>
                <a:cs typeface="Segoe UI"/>
              </a:rPr>
              <a:t>Ajout</a:t>
            </a:r>
            <a:r>
              <a:rPr lang="en-US" sz="1000" dirty="0">
                <a:latin typeface="Arial"/>
                <a:ea typeface="SimSun"/>
                <a:cs typeface="Segoe UI"/>
              </a:rPr>
              <a:t> de </a:t>
            </a:r>
            <a:r>
              <a:rPr lang="en-US" sz="1000" dirty="0" err="1">
                <a:latin typeface="Arial"/>
                <a:ea typeface="SimSun"/>
                <a:cs typeface="Segoe UI"/>
              </a:rPr>
              <a:t>rôles</a:t>
            </a:r>
            <a:r>
              <a:rPr lang="en-US" sz="1000" dirty="0">
                <a:latin typeface="Arial"/>
                <a:ea typeface="SimSun"/>
                <a:cs typeface="Segoe UI"/>
              </a:rPr>
              <a:t> et de </a:t>
            </a:r>
            <a:r>
              <a:rPr lang="en-US" sz="1000" dirty="0" err="1">
                <a:latin typeface="Arial"/>
                <a:ea typeface="SimSun"/>
                <a:cs typeface="Segoe UI"/>
              </a:rPr>
              <a:t>fonctionnalités</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33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2449796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avantages</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de </a:t>
            </a:r>
            <a:r>
              <a:rPr lang="en-US" sz="1000" dirty="0" err="1">
                <a:latin typeface="Arial"/>
                <a:ea typeface="SimSun"/>
                <a:cs typeface="Segoe UI"/>
              </a:rPr>
              <a:t>l'environnement</a:t>
            </a:r>
            <a:r>
              <a:rPr lang="en-US" sz="1000" dirty="0">
                <a:latin typeface="Arial"/>
                <a:ea typeface="SimSun"/>
                <a:cs typeface="Segoe UI"/>
              </a:rPr>
              <a:t> Windows PowerShell ISE par rapport </a:t>
            </a:r>
            <a:r>
              <a:rPr lang="en-US" sz="1000" dirty="0" smtClean="0">
                <a:latin typeface="Arial"/>
                <a:ea typeface="SimSun"/>
                <a:cs typeface="Segoe UI"/>
              </a:rPr>
              <a:t>à </a:t>
            </a:r>
            <a:r>
              <a:rPr lang="en-US" sz="1000" dirty="0" err="1" smtClean="0">
                <a:latin typeface="Arial"/>
                <a:ea typeface="SimSun"/>
                <a:cs typeface="Segoe UI"/>
              </a:rPr>
              <a:t>l'utilisation</a:t>
            </a:r>
            <a:r>
              <a:rPr lang="en-US" sz="1000" dirty="0" smtClean="0">
                <a:latin typeface="Arial"/>
                <a:ea typeface="SimSun"/>
                <a:cs typeface="Segoe UI"/>
              </a:rPr>
              <a:t> </a:t>
            </a:r>
            <a:r>
              <a:rPr lang="en-US" sz="1000" dirty="0">
                <a:latin typeface="Arial"/>
                <a:ea typeface="SimSun"/>
                <a:cs typeface="Segoe UI"/>
              </a:rPr>
              <a:t>de la </a:t>
            </a:r>
            <a:r>
              <a:rPr lang="en-US" sz="1000" dirty="0" err="1">
                <a:latin typeface="Arial"/>
                <a:ea typeface="SimSun"/>
                <a:cs typeface="Segoe UI"/>
              </a:rPr>
              <a:t>fenêtre</a:t>
            </a:r>
            <a:r>
              <a:rPr lang="en-US" sz="1000" dirty="0">
                <a:latin typeface="Arial"/>
                <a:ea typeface="SimSun"/>
                <a:cs typeface="Segoe UI"/>
              </a:rPr>
              <a:t> Windows PowerShell </a:t>
            </a:r>
            <a:r>
              <a:rPr lang="en-US" sz="1000" dirty="0" err="1">
                <a:latin typeface="Arial"/>
                <a:ea typeface="SimSun"/>
                <a:cs typeface="Segoe UI"/>
              </a:rPr>
              <a:t>normale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34</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500286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Au </a:t>
            </a:r>
            <a:r>
              <a:rPr lang="en-US" sz="1000" dirty="0" err="1">
                <a:latin typeface="Arial"/>
                <a:ea typeface="SimSun"/>
                <a:cs typeface="Segoe UI"/>
              </a:rPr>
              <a:t>cours</a:t>
            </a:r>
            <a:r>
              <a:rPr lang="en-US" sz="1000" dirty="0">
                <a:latin typeface="Arial"/>
                <a:ea typeface="SimSun"/>
                <a:cs typeface="Segoe UI"/>
              </a:rPr>
              <a:t> de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les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présentées</a:t>
            </a:r>
            <a:r>
              <a:rPr lang="en-US" sz="1000" dirty="0">
                <a:latin typeface="Arial"/>
                <a:ea typeface="SimSun"/>
                <a:cs typeface="Segoe UI"/>
              </a:rPr>
              <a:t> après </a:t>
            </a:r>
            <a:r>
              <a:rPr lang="en-US" sz="1000" dirty="0" err="1">
                <a:latin typeface="Arial"/>
                <a:ea typeface="SimSun"/>
                <a:cs typeface="Segoe UI"/>
              </a:rPr>
              <a:t>l'exécution</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comment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modifieriez</a:t>
            </a:r>
            <a:r>
              <a:rPr lang="en-US" sz="1000" dirty="0">
                <a:latin typeface="Arial"/>
                <a:ea typeface="SimSun"/>
                <a:cs typeface="Segoe UI"/>
              </a:rPr>
              <a:t> les </a:t>
            </a:r>
            <a:r>
              <a:rPr lang="en-US" sz="1000" dirty="0" err="1">
                <a:latin typeface="Arial"/>
                <a:ea typeface="SimSun"/>
                <a:cs typeface="Segoe UI"/>
              </a:rPr>
              <a:t>commandes</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des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différentes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S'il</a:t>
            </a:r>
            <a:r>
              <a:rPr lang="en-US" sz="1000" dirty="0">
                <a:latin typeface="Arial"/>
                <a:ea typeface="SimSun"/>
                <a:cs typeface="Arial"/>
              </a:rPr>
              <a:t> y a lieu, </a:t>
            </a:r>
            <a:r>
              <a:rPr lang="en-US" sz="1000" dirty="0" err="1">
                <a:latin typeface="Arial"/>
                <a:ea typeface="SimSun"/>
                <a:cs typeface="Arial"/>
              </a:rPr>
              <a:t>démarrez</a:t>
            </a:r>
            <a:r>
              <a:rPr lang="en-US" sz="1000" dirty="0">
                <a:latin typeface="Arial"/>
                <a:ea typeface="SimSun"/>
                <a:cs typeface="Arial"/>
              </a:rPr>
              <a:t> 22410B-LON-DC1. </a:t>
            </a:r>
            <a:r>
              <a:rPr lang="en-US" sz="1000" dirty="0" err="1">
                <a:latin typeface="Arial"/>
                <a:ea typeface="SimSun"/>
                <a:cs typeface="Arial"/>
              </a:rPr>
              <a:t>Connectez-vous</a:t>
            </a:r>
            <a:r>
              <a:rPr lang="en-US" sz="1000" dirty="0">
                <a:latin typeface="Arial"/>
                <a:ea typeface="SimSun"/>
                <a:cs typeface="Arial"/>
              </a:rPr>
              <a:t> en </a:t>
            </a:r>
            <a:r>
              <a:rPr lang="en-US" sz="1000" dirty="0" err="1">
                <a:latin typeface="Arial"/>
                <a:ea typeface="SimSun"/>
                <a:cs typeface="Arial"/>
              </a:rPr>
              <a:t>tant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b="1" dirty="0" err="1">
                <a:latin typeface="Arial"/>
                <a:ea typeface="SimSun"/>
                <a:cs typeface="Arial"/>
              </a:rPr>
              <a:t>Adatum</a:t>
            </a:r>
            <a:r>
              <a:rPr lang="en-US" sz="1000" b="1" dirty="0">
                <a:latin typeface="Arial"/>
                <a:ea typeface="SimSun"/>
                <a:cs typeface="Arial"/>
              </a:rPr>
              <a:t>\</a:t>
            </a:r>
            <a:r>
              <a:rPr lang="en-US" sz="1000" b="1" dirty="0" err="1">
                <a:latin typeface="Arial"/>
                <a:ea typeface="SimSun"/>
                <a:cs typeface="Arial"/>
              </a:rPr>
              <a:t>Administrateur</a:t>
            </a:r>
            <a:r>
              <a:rPr lang="en-US" sz="1000" dirty="0">
                <a:latin typeface="Arial"/>
                <a:ea typeface="SimSun"/>
                <a:cs typeface="Arial"/>
              </a:rPr>
              <a:t> </a:t>
            </a:r>
            <a:r>
              <a:rPr lang="en-US" sz="1000" dirty="0" smtClean="0">
                <a:latin typeface="Arial"/>
                <a:ea typeface="SimSun"/>
                <a:cs typeface="Arial"/>
              </a:rPr>
              <a:t>avec le mot </a:t>
            </a:r>
            <a:r>
              <a:rPr lang="en-US" sz="1000" dirty="0">
                <a:latin typeface="Arial"/>
                <a:ea typeface="SimSun"/>
                <a:cs typeface="Arial"/>
              </a:rPr>
              <a:t>de </a:t>
            </a:r>
            <a:r>
              <a:rPr lang="en-US" sz="1000" dirty="0" err="1">
                <a:latin typeface="Arial"/>
                <a:ea typeface="SimSun"/>
                <a:cs typeface="Arial"/>
              </a:rPr>
              <a:t>passe</a:t>
            </a:r>
            <a:r>
              <a:rPr lang="en-US" sz="1000" dirty="0">
                <a:latin typeface="Arial"/>
                <a:ea typeface="SimSun"/>
                <a:cs typeface="Arial"/>
              </a:rPr>
              <a:t> </a:t>
            </a:r>
            <a:r>
              <a:rPr lang="en-US" sz="1000" b="1" dirty="0">
                <a:latin typeface="Arial"/>
                <a:ea typeface="SimSun"/>
                <a:cs typeface="Arial"/>
              </a:rPr>
              <a:t>Pa$$w0rd</a:t>
            </a:r>
            <a:r>
              <a:rPr lang="en-US" sz="1000" dirty="0">
                <a:latin typeface="Arial"/>
                <a:ea typeface="SimSun"/>
                <a:cs typeface="Arial"/>
              </a:rPr>
              <a:t>.</a:t>
            </a:r>
          </a:p>
          <a:p>
            <a:pPr>
              <a:lnSpc>
                <a:spcPct val="115000"/>
              </a:lnSpc>
              <a:spcAft>
                <a:spcPts val="10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Utiliser</a:t>
            </a:r>
            <a:r>
              <a:rPr lang="en-US" sz="1000" b="1" dirty="0" smtClean="0">
                <a:effectLst/>
                <a:latin typeface="Arial"/>
                <a:ea typeface="SimSun"/>
                <a:cs typeface="Segoe UI"/>
              </a:rPr>
              <a:t> Windows PowerShell pour </a:t>
            </a:r>
            <a:r>
              <a:rPr lang="en-US" sz="1000" b="1" dirty="0" err="1" smtClean="0">
                <a:effectLst/>
                <a:latin typeface="Arial"/>
                <a:ea typeface="SimSun"/>
                <a:cs typeface="Segoe UI"/>
              </a:rPr>
              <a:t>afficher</a:t>
            </a:r>
            <a:r>
              <a:rPr lang="en-US" sz="1000" b="1" dirty="0" smtClean="0">
                <a:effectLst/>
                <a:latin typeface="Arial"/>
                <a:ea typeface="SimSun"/>
                <a:cs typeface="Segoe UI"/>
              </a:rPr>
              <a:t> les services et les </a:t>
            </a:r>
            <a:r>
              <a:rPr lang="en-US" sz="1000" b="1" dirty="0" err="1" smtClean="0">
                <a:effectLst/>
                <a:latin typeface="Arial"/>
                <a:ea typeface="SimSun"/>
                <a:cs typeface="Segoe UI"/>
              </a:rPr>
              <a:t>processus</a:t>
            </a:r>
            <a:r>
              <a:rPr lang="en-US" sz="1000" b="1" dirty="0" smtClean="0">
                <a:effectLst/>
                <a:latin typeface="Arial"/>
                <a:ea typeface="SimSun"/>
                <a:cs typeface="Segoe UI"/>
              </a:rPr>
              <a:t> en </a:t>
            </a:r>
            <a:r>
              <a:rPr lang="en-US" sz="1000" b="1" dirty="0" err="1" smtClean="0">
                <a:effectLst/>
                <a:latin typeface="Arial"/>
                <a:ea typeface="SimSun"/>
                <a:cs typeface="Segoe UI"/>
              </a:rPr>
              <a:t>cours</a:t>
            </a:r>
            <a:r>
              <a:rPr lang="en-US" sz="1000" b="1" dirty="0" smtClean="0">
                <a:effectLst/>
                <a:latin typeface="Arial"/>
                <a:ea typeface="SimSun"/>
                <a:cs typeface="Segoe UI"/>
              </a:rPr>
              <a:t> </a:t>
            </a:r>
            <a:r>
              <a:rPr lang="en-US" sz="1000" b="1" dirty="0" err="1" smtClean="0">
                <a:effectLst/>
                <a:latin typeface="Arial"/>
                <a:ea typeface="SimSun"/>
                <a:cs typeface="Segoe UI"/>
              </a:rPr>
              <a:t>d'exécution</a:t>
            </a:r>
            <a:r>
              <a:rPr lang="en-US" sz="1000" b="1" dirty="0" smtClean="0">
                <a:effectLst/>
                <a:latin typeface="Arial"/>
                <a:ea typeface="SimSun"/>
                <a:cs typeface="Segoe UI"/>
              </a:rPr>
              <a:t> </a:t>
            </a:r>
            <a:r>
              <a:rPr lang="en-US" sz="1000" b="1" dirty="0" err="1" smtClean="0">
                <a:effectLst/>
                <a:latin typeface="Arial"/>
                <a:ea typeface="SimSun"/>
                <a:cs typeface="Segoe UI"/>
              </a:rPr>
              <a:t>sur</a:t>
            </a:r>
            <a:r>
              <a:rPr lang="en-US" sz="1000" b="1" dirty="0" smtClean="0">
                <a:effectLst/>
                <a:latin typeface="Arial"/>
                <a:ea typeface="SimSun"/>
                <a:cs typeface="Segoe UI"/>
              </a:rPr>
              <a:t> un </a:t>
            </a:r>
            <a:r>
              <a:rPr lang="en-US" sz="1000" b="1" dirty="0" err="1" smtClean="0">
                <a:effectLst/>
                <a:latin typeface="Arial"/>
                <a:ea typeface="SimSun"/>
                <a:cs typeface="Segoe UI"/>
              </a:rPr>
              <a:t>serveur</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LON-DC1,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barre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l'icône</a:t>
            </a:r>
            <a:r>
              <a:rPr lang="en-US" sz="1000" dirty="0" smtClean="0">
                <a:effectLst/>
                <a:latin typeface="Arial"/>
                <a:ea typeface="Times New Roman"/>
                <a:cs typeface="Segoe UI"/>
              </a:rPr>
              <a:t> Windows PowerShell.</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À </a:t>
            </a:r>
            <a:r>
              <a:rPr lang="en-US" sz="1000" dirty="0" err="1" smtClean="0">
                <a:effectLst/>
                <a:latin typeface="Arial"/>
                <a:ea typeface="Times New Roman"/>
                <a:cs typeface="Segoe UI"/>
              </a:rPr>
              <a:t>l'invite</a:t>
            </a:r>
            <a:r>
              <a:rPr lang="en-US" sz="1000" dirty="0" smtClean="0">
                <a:effectLst/>
                <a:latin typeface="Arial"/>
                <a:ea typeface="Times New Roman"/>
                <a:cs typeface="Segoe UI"/>
              </a:rPr>
              <a:t> Windows PowerShell, </a:t>
            </a:r>
            <a:r>
              <a:rPr lang="en-US" sz="1000" dirty="0" err="1" smtClean="0">
                <a:effectLst/>
                <a:latin typeface="Arial"/>
                <a:ea typeface="Times New Roman"/>
                <a:cs typeface="Segoe UI"/>
              </a:rPr>
              <a:t>exécutez</a:t>
            </a:r>
            <a:r>
              <a:rPr lang="en-US" sz="1000" dirty="0" smtClean="0">
                <a:effectLst/>
                <a:latin typeface="Arial"/>
                <a:ea typeface="Times New Roman"/>
                <a:cs typeface="Segoe UI"/>
              </a:rPr>
              <a:t> la </a:t>
            </a:r>
            <a:r>
              <a:rPr lang="en-US" sz="1000" dirty="0" err="1" smtClean="0">
                <a:effectLst/>
                <a:latin typeface="Arial"/>
                <a:ea typeface="Times New Roman"/>
                <a:cs typeface="Segoe UI"/>
              </a:rPr>
              <a:t>commande</a:t>
            </a:r>
            <a:r>
              <a:rPr lang="en-US" sz="1000" dirty="0" smtClean="0">
                <a:effectLst/>
                <a:latin typeface="Arial"/>
                <a:ea typeface="Times New Roman"/>
                <a:cs typeface="Segoe UI"/>
              </a:rPr>
              <a:t> </a:t>
            </a:r>
            <a:r>
              <a:rPr lang="en-US" sz="1000" dirty="0" err="1" smtClean="0">
                <a:effectLst/>
                <a:latin typeface="Arial"/>
                <a:ea typeface="Times New Roman"/>
                <a:cs typeface="Segoe UI"/>
              </a:rPr>
              <a:t>suivante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449263">
              <a:lnSpc>
                <a:spcPct val="115000"/>
              </a:lnSpc>
              <a:spcAft>
                <a:spcPts val="995"/>
              </a:spcAft>
            </a:pPr>
            <a:r>
              <a:rPr lang="en-US" sz="1000" b="1" dirty="0" smtClean="0">
                <a:effectLst/>
                <a:latin typeface="Arial"/>
                <a:ea typeface="Times New Roman"/>
                <a:cs typeface="Times New Roman"/>
              </a:rPr>
              <a:t>Get-Service | where-object {$_.status -</a:t>
            </a:r>
            <a:r>
              <a:rPr lang="en-US" sz="1000" b="1" dirty="0" err="1" smtClean="0">
                <a:effectLst/>
                <a:latin typeface="Arial"/>
                <a:ea typeface="Times New Roman"/>
                <a:cs typeface="Times New Roman"/>
              </a:rPr>
              <a:t>eq</a:t>
            </a:r>
            <a:r>
              <a:rPr lang="en-US" sz="1000" b="1" dirty="0" smtClean="0">
                <a:effectLst/>
                <a:latin typeface="Arial"/>
                <a:ea typeface="Times New Roman"/>
                <a:cs typeface="Times New Roman"/>
              </a:rPr>
              <a:t> “Running”}</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Segoe UI"/>
              </a:rPr>
              <a:t>Pour </a:t>
            </a:r>
            <a:r>
              <a:rPr lang="en-US" sz="1000" dirty="0" err="1" smtClean="0">
                <a:effectLst/>
                <a:latin typeface="Arial"/>
                <a:ea typeface="Times New Roman"/>
                <a:cs typeface="Segoe UI"/>
              </a:rPr>
              <a:t>afficher</a:t>
            </a:r>
            <a:r>
              <a:rPr lang="en-US" sz="1000" dirty="0" smtClean="0">
                <a:effectLst/>
                <a:latin typeface="Arial"/>
                <a:ea typeface="Times New Roman"/>
                <a:cs typeface="Segoe UI"/>
              </a:rPr>
              <a:t> </a:t>
            </a:r>
            <a:r>
              <a:rPr lang="en-US" sz="1000" dirty="0" err="1" smtClean="0">
                <a:effectLst/>
                <a:latin typeface="Arial"/>
                <a:ea typeface="Times New Roman"/>
                <a:cs typeface="Segoe UI"/>
              </a:rPr>
              <a:t>toutes</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commandes</a:t>
            </a:r>
            <a:r>
              <a:rPr lang="en-US" sz="1000" dirty="0" smtClean="0">
                <a:effectLst/>
                <a:latin typeface="Arial"/>
                <a:ea typeface="Times New Roman"/>
                <a:cs typeface="Segoe UI"/>
              </a:rPr>
              <a:t> </a:t>
            </a:r>
            <a:r>
              <a:rPr lang="en-US" sz="1000" dirty="0" err="1" smtClean="0">
                <a:effectLst/>
                <a:latin typeface="Arial"/>
                <a:ea typeface="Times New Roman"/>
                <a:cs typeface="Segoe UI"/>
              </a:rPr>
              <a:t>associées</a:t>
            </a:r>
            <a:r>
              <a:rPr lang="en-US" sz="1000" dirty="0" smtClean="0">
                <a:effectLst/>
                <a:latin typeface="Arial"/>
                <a:ea typeface="Times New Roman"/>
                <a:cs typeface="Segoe UI"/>
              </a:rPr>
              <a:t> à la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des services, à </a:t>
            </a:r>
            <a:r>
              <a:rPr lang="en-US" sz="1000" dirty="0" err="1" smtClean="0">
                <a:effectLst/>
                <a:latin typeface="Arial"/>
                <a:ea typeface="Times New Roman"/>
                <a:cs typeface="Segoe UI"/>
              </a:rPr>
              <a:t>l'invite</a:t>
            </a:r>
            <a:r>
              <a:rPr lang="en-US" sz="1000" dirty="0" smtClean="0">
                <a:effectLst/>
                <a:latin typeface="Arial"/>
                <a:ea typeface="Times New Roman"/>
                <a:cs typeface="Segoe UI"/>
              </a:rPr>
              <a:t> Windows PowerShell, </a:t>
            </a:r>
            <a:r>
              <a:rPr lang="en-US" sz="1000" dirty="0" err="1" smtClean="0">
                <a:effectLst/>
                <a:latin typeface="Arial"/>
                <a:ea typeface="Times New Roman"/>
                <a:cs typeface="Segoe UI"/>
              </a:rPr>
              <a:t>exécutez</a:t>
            </a:r>
            <a:r>
              <a:rPr lang="en-US" sz="1000" dirty="0" smtClean="0">
                <a:effectLst/>
                <a:latin typeface="Arial"/>
                <a:ea typeface="Times New Roman"/>
                <a:cs typeface="Segoe UI"/>
              </a:rPr>
              <a:t> la </a:t>
            </a:r>
            <a:r>
              <a:rPr lang="en-US" sz="1000" dirty="0" err="1" smtClean="0">
                <a:effectLst/>
                <a:latin typeface="Arial"/>
                <a:ea typeface="Times New Roman"/>
                <a:cs typeface="Segoe UI"/>
              </a:rPr>
              <a:t>commande</a:t>
            </a:r>
            <a:r>
              <a:rPr lang="en-US" sz="1000" dirty="0" smtClean="0">
                <a:effectLst/>
                <a:latin typeface="Arial"/>
                <a:ea typeface="Times New Roman"/>
                <a:cs typeface="Segoe UI"/>
              </a:rPr>
              <a:t> </a:t>
            </a:r>
            <a:r>
              <a:rPr lang="en-US" sz="1000" dirty="0" err="1" smtClean="0">
                <a:effectLst/>
                <a:latin typeface="Arial"/>
                <a:ea typeface="Times New Roman"/>
                <a:cs typeface="Segoe UI"/>
              </a:rPr>
              <a:t>suivante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444500">
              <a:lnSpc>
                <a:spcPct val="115000"/>
              </a:lnSpc>
              <a:spcAft>
                <a:spcPts val="995"/>
              </a:spcAft>
            </a:pPr>
            <a:r>
              <a:rPr lang="en-US" sz="1000" b="1" dirty="0" smtClean="0">
                <a:effectLst/>
                <a:latin typeface="Arial"/>
                <a:ea typeface="Times New Roman"/>
                <a:cs typeface="Times New Roman"/>
              </a:rPr>
              <a:t>Get-Command -Noun Service</a:t>
            </a: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Segoe UI"/>
              </a:rPr>
              <a:t>Pour </a:t>
            </a:r>
            <a:r>
              <a:rPr lang="en-US" sz="1000" dirty="0" err="1" smtClean="0">
                <a:effectLst/>
                <a:latin typeface="Arial"/>
                <a:ea typeface="Times New Roman"/>
                <a:cs typeface="Segoe UI"/>
              </a:rPr>
              <a:t>afficher</a:t>
            </a:r>
            <a:r>
              <a:rPr lang="en-US" sz="1000" dirty="0" smtClean="0">
                <a:effectLst/>
                <a:latin typeface="Arial"/>
                <a:ea typeface="Times New Roman"/>
                <a:cs typeface="Segoe UI"/>
              </a:rPr>
              <a:t> la </a:t>
            </a:r>
            <a:r>
              <a:rPr lang="en-US" sz="1000" dirty="0" err="1" smtClean="0">
                <a:effectLst/>
                <a:latin typeface="Arial"/>
                <a:ea typeface="Times New Roman"/>
                <a:cs typeface="Segoe UI"/>
              </a:rPr>
              <a:t>liste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processus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d'exécution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le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l'invite</a:t>
            </a:r>
            <a:r>
              <a:rPr lang="en-US" sz="1000" dirty="0" smtClean="0">
                <a:effectLst/>
                <a:latin typeface="Arial"/>
                <a:ea typeface="Times New Roman"/>
                <a:cs typeface="Segoe UI"/>
              </a:rPr>
              <a:t> Windows PowerShell, </a:t>
            </a:r>
            <a:r>
              <a:rPr lang="en-US" sz="1000" dirty="0" err="1" smtClean="0">
                <a:effectLst/>
                <a:latin typeface="Arial"/>
                <a:ea typeface="Times New Roman"/>
                <a:cs typeface="Segoe UI"/>
              </a:rPr>
              <a:t>exécutez</a:t>
            </a:r>
            <a:r>
              <a:rPr lang="en-US" sz="1000" dirty="0" smtClean="0">
                <a:effectLst/>
                <a:latin typeface="Arial"/>
                <a:ea typeface="Times New Roman"/>
                <a:cs typeface="Segoe UI"/>
              </a:rPr>
              <a:t> la </a:t>
            </a:r>
            <a:r>
              <a:rPr lang="en-US" sz="1000" dirty="0" err="1" smtClean="0">
                <a:effectLst/>
                <a:latin typeface="Arial"/>
                <a:ea typeface="Times New Roman"/>
                <a:cs typeface="Segoe UI"/>
              </a:rPr>
              <a:t>commande</a:t>
            </a:r>
            <a:r>
              <a:rPr lang="en-US" sz="1000" dirty="0" smtClean="0">
                <a:effectLst/>
                <a:latin typeface="Arial"/>
                <a:ea typeface="Times New Roman"/>
                <a:cs typeface="Segoe UI"/>
              </a:rPr>
              <a:t> </a:t>
            </a:r>
            <a:r>
              <a:rPr lang="en-US" sz="1000" dirty="0" err="1" smtClean="0">
                <a:effectLst/>
                <a:latin typeface="Arial"/>
                <a:ea typeface="Times New Roman"/>
                <a:cs typeface="Segoe UI"/>
              </a:rPr>
              <a:t>suivante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449263">
              <a:lnSpc>
                <a:spcPct val="115000"/>
              </a:lnSpc>
              <a:spcAft>
                <a:spcPts val="995"/>
              </a:spcAft>
            </a:pPr>
            <a:r>
              <a:rPr lang="en-US" sz="1000" b="1" dirty="0" smtClean="0">
                <a:effectLst/>
                <a:latin typeface="Arial"/>
                <a:ea typeface="Times New Roman"/>
                <a:cs typeface="Times New Roman"/>
              </a:rPr>
              <a:t>Get-Process</a:t>
            </a:r>
          </a:p>
          <a:p>
            <a:pPr marL="342900" marR="0" lvl="0" indent="-342900">
              <a:lnSpc>
                <a:spcPct val="115000"/>
              </a:lnSpc>
              <a:spcBef>
                <a:spcPts val="0"/>
              </a:spcBef>
              <a:spcAft>
                <a:spcPts val="995"/>
              </a:spcAft>
              <a:buFont typeface="+mj-lt"/>
              <a:buAutoNum type="arabicPeriod" startAt="5"/>
            </a:pPr>
            <a:r>
              <a:rPr lang="en-US" sz="1000" dirty="0" smtClean="0">
                <a:effectLst/>
                <a:latin typeface="Arial"/>
                <a:ea typeface="Times New Roman"/>
                <a:cs typeface="Segoe UI"/>
              </a:rPr>
              <a:t>Pour </a:t>
            </a:r>
            <a:r>
              <a:rPr lang="en-US" sz="1000" dirty="0" err="1" smtClean="0">
                <a:effectLst/>
                <a:latin typeface="Arial"/>
                <a:ea typeface="Times New Roman"/>
                <a:cs typeface="Segoe UI"/>
              </a:rPr>
              <a:t>afficher</a:t>
            </a:r>
            <a:r>
              <a:rPr lang="en-US" sz="1000" dirty="0" smtClean="0">
                <a:effectLst/>
                <a:latin typeface="Arial"/>
                <a:ea typeface="Times New Roman"/>
                <a:cs typeface="Segoe UI"/>
              </a:rPr>
              <a:t> </a:t>
            </a:r>
            <a:r>
              <a:rPr lang="en-US" sz="1000" dirty="0" err="1" smtClean="0">
                <a:effectLst/>
                <a:latin typeface="Arial"/>
                <a:ea typeface="Times New Roman"/>
                <a:cs typeface="Segoe UI"/>
              </a:rPr>
              <a:t>toutes</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commandes</a:t>
            </a:r>
            <a:r>
              <a:rPr lang="en-US" sz="1000" dirty="0" smtClean="0">
                <a:effectLst/>
                <a:latin typeface="Arial"/>
                <a:ea typeface="Times New Roman"/>
                <a:cs typeface="Segoe UI"/>
              </a:rPr>
              <a:t> </a:t>
            </a:r>
            <a:r>
              <a:rPr lang="en-US" sz="1000" dirty="0" err="1" smtClean="0">
                <a:effectLst/>
                <a:latin typeface="Arial"/>
                <a:ea typeface="Times New Roman"/>
                <a:cs typeface="Segoe UI"/>
              </a:rPr>
              <a:t>associées</a:t>
            </a:r>
            <a:r>
              <a:rPr lang="en-US" sz="1000" dirty="0" smtClean="0">
                <a:effectLst/>
                <a:latin typeface="Arial"/>
                <a:ea typeface="Times New Roman"/>
                <a:cs typeface="Segoe UI"/>
              </a:rPr>
              <a:t> à la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processus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l'invite</a:t>
            </a:r>
            <a:r>
              <a:rPr lang="en-US" sz="1000" dirty="0" smtClean="0">
                <a:effectLst/>
                <a:latin typeface="Arial"/>
                <a:ea typeface="Times New Roman"/>
                <a:cs typeface="Segoe UI"/>
              </a:rPr>
              <a:t> Windows PowerShell, </a:t>
            </a:r>
            <a:r>
              <a:rPr lang="en-US" sz="1000" dirty="0" err="1" smtClean="0">
                <a:effectLst/>
                <a:latin typeface="Arial"/>
                <a:ea typeface="Times New Roman"/>
                <a:cs typeface="Segoe UI"/>
              </a:rPr>
              <a:t>exécutez</a:t>
            </a:r>
            <a:r>
              <a:rPr lang="en-US" sz="1000" dirty="0" smtClean="0">
                <a:effectLst/>
                <a:latin typeface="Arial"/>
                <a:ea typeface="Times New Roman"/>
                <a:cs typeface="Segoe UI"/>
              </a:rPr>
              <a:t> la </a:t>
            </a:r>
            <a:r>
              <a:rPr lang="en-US" sz="1000" dirty="0" err="1" smtClean="0">
                <a:effectLst/>
                <a:latin typeface="Arial"/>
                <a:ea typeface="Times New Roman"/>
                <a:cs typeface="Segoe UI"/>
              </a:rPr>
              <a:t>commande</a:t>
            </a:r>
            <a:r>
              <a:rPr lang="en-US" sz="1000" dirty="0" smtClean="0">
                <a:effectLst/>
                <a:latin typeface="Arial"/>
                <a:ea typeface="Times New Roman"/>
                <a:cs typeface="Segoe UI"/>
              </a:rPr>
              <a:t> </a:t>
            </a:r>
            <a:r>
              <a:rPr lang="en-US" sz="1000" dirty="0" err="1" smtClean="0">
                <a:effectLst/>
                <a:latin typeface="Arial"/>
                <a:ea typeface="Times New Roman"/>
                <a:cs typeface="Segoe UI"/>
              </a:rPr>
              <a:t>suivante</a:t>
            </a:r>
            <a:r>
              <a:rPr lang="en-US" sz="1000" dirty="0" smtClean="0">
                <a:effectLst/>
                <a:latin typeface="Arial"/>
                <a:ea typeface="Times New Roman"/>
                <a:cs typeface="Segoe UI"/>
              </a:rPr>
              <a:t> : </a:t>
            </a:r>
            <a:endParaRPr lang="en-US" sz="1000" dirty="0" smtClean="0">
              <a:effectLst/>
              <a:latin typeface="Arial"/>
              <a:ea typeface="Times New Roman"/>
              <a:cs typeface="Times New Roman"/>
            </a:endParaRPr>
          </a:p>
          <a:p>
            <a:pPr marL="449263">
              <a:lnSpc>
                <a:spcPct val="115000"/>
              </a:lnSpc>
              <a:spcAft>
                <a:spcPts val="995"/>
              </a:spcAft>
            </a:pPr>
            <a:r>
              <a:rPr lang="en-US" sz="1000" b="1" dirty="0" smtClean="0">
                <a:effectLst/>
                <a:latin typeface="Arial"/>
                <a:ea typeface="Times New Roman"/>
                <a:cs typeface="Times New Roman"/>
              </a:rPr>
              <a:t>Get-Help Process</a:t>
            </a:r>
          </a:p>
          <a:p>
            <a:pPr marL="342900" marR="0" lvl="0" indent="-342900">
              <a:lnSpc>
                <a:spcPct val="115000"/>
              </a:lnSpc>
              <a:spcBef>
                <a:spcPts val="0"/>
              </a:spcBef>
              <a:spcAft>
                <a:spcPts val="995"/>
              </a:spcAft>
              <a:buFont typeface="+mj-lt"/>
              <a:buAutoNum type="arabicPeriod" startAt="6"/>
            </a:pPr>
            <a:r>
              <a:rPr lang="en-US" sz="1000" dirty="0" smtClean="0">
                <a:effectLst/>
                <a:latin typeface="Arial"/>
                <a:ea typeface="Times New Roman"/>
                <a:cs typeface="Segoe UI"/>
              </a:rPr>
              <a:t>Pour </a:t>
            </a:r>
            <a:r>
              <a:rPr lang="en-US" sz="1000" dirty="0" err="1" smtClean="0">
                <a:effectLst/>
                <a:latin typeface="Arial"/>
                <a:ea typeface="Times New Roman"/>
                <a:cs typeface="Segoe UI"/>
              </a:rPr>
              <a:t>afficher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informations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détaillées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l'applet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commande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Start-Process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l'invite</a:t>
            </a:r>
            <a:r>
              <a:rPr lang="en-US" sz="1000" dirty="0" smtClean="0">
                <a:effectLst/>
                <a:latin typeface="Arial"/>
                <a:ea typeface="Times New Roman"/>
                <a:cs typeface="Segoe UI"/>
              </a:rPr>
              <a:t> Windows PowerShell, </a:t>
            </a:r>
            <a:r>
              <a:rPr lang="en-US" sz="1000" dirty="0" err="1" smtClean="0">
                <a:effectLst/>
                <a:latin typeface="Arial"/>
                <a:ea typeface="Times New Roman"/>
                <a:cs typeface="Segoe UI"/>
              </a:rPr>
              <a:t>exécutez</a:t>
            </a:r>
            <a:r>
              <a:rPr lang="en-US" sz="1000" dirty="0" smtClean="0">
                <a:effectLst/>
                <a:latin typeface="Arial"/>
                <a:ea typeface="Times New Roman"/>
                <a:cs typeface="Segoe UI"/>
              </a:rPr>
              <a:t> la </a:t>
            </a:r>
            <a:r>
              <a:rPr lang="en-US" sz="1000" dirty="0" err="1" smtClean="0">
                <a:effectLst/>
                <a:latin typeface="Arial"/>
                <a:ea typeface="Times New Roman"/>
                <a:cs typeface="Segoe UI"/>
              </a:rPr>
              <a:t>commande</a:t>
            </a:r>
            <a:r>
              <a:rPr lang="en-US" sz="1000" dirty="0" smtClean="0">
                <a:effectLst/>
                <a:latin typeface="Arial"/>
                <a:ea typeface="Times New Roman"/>
                <a:cs typeface="Segoe UI"/>
              </a:rPr>
              <a:t> </a:t>
            </a:r>
            <a:r>
              <a:rPr lang="en-US" sz="1000" dirty="0" err="1" smtClean="0">
                <a:effectLst/>
                <a:latin typeface="Arial"/>
                <a:ea typeface="Times New Roman"/>
                <a:cs typeface="Segoe UI"/>
              </a:rPr>
              <a:t>suivante</a:t>
            </a:r>
            <a:r>
              <a:rPr lang="en-US" sz="1000" dirty="0" smtClean="0">
                <a:effectLst/>
                <a:latin typeface="Arial"/>
                <a:ea typeface="Times New Roman"/>
                <a:cs typeface="Segoe UI"/>
              </a:rPr>
              <a:t> </a:t>
            </a:r>
            <a:r>
              <a:rPr lang="en-US" sz="1000" smtClean="0">
                <a:effectLst/>
                <a:latin typeface="Arial"/>
                <a:ea typeface="Times New Roman"/>
                <a:cs typeface="Segoe UI"/>
              </a:rPr>
              <a:t>: </a:t>
            </a:r>
          </a:p>
          <a:p>
            <a:pPr marL="446088">
              <a:lnSpc>
                <a:spcPct val="115000"/>
              </a:lnSpc>
              <a:spcAft>
                <a:spcPts val="995"/>
              </a:spcAft>
            </a:pPr>
            <a:r>
              <a:rPr lang="en-US" sz="1000" b="1">
                <a:solidFill>
                  <a:prstClr val="black"/>
                </a:solidFill>
                <a:latin typeface="Arial"/>
                <a:ea typeface="Times New Roman"/>
                <a:cs typeface="Times New Roman"/>
              </a:rPr>
              <a:t>Get-Help -Full </a:t>
            </a:r>
            <a:r>
              <a:rPr lang="en-US" sz="1000" b="1" smtClean="0">
                <a:solidFill>
                  <a:prstClr val="black"/>
                </a:solidFill>
                <a:latin typeface="Arial"/>
                <a:ea typeface="Times New Roman"/>
                <a:cs typeface="Times New Roman"/>
              </a:rPr>
              <a:t>Start-Process</a:t>
            </a:r>
            <a:endParaRPr lang="en-US" sz="1000" b="1" dirty="0" smtClean="0">
              <a:effectLst/>
              <a:latin typeface="Arial"/>
              <a:ea typeface="Times New Roman"/>
              <a:cs typeface="Times New Roman"/>
            </a:endParaRPr>
          </a:p>
          <a:p>
            <a:pPr>
              <a:lnSpc>
                <a:spcPct val="115000"/>
              </a:lnSpc>
              <a:spcBef>
                <a:spcPts val="600"/>
              </a:spcBef>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35</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682849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smtClean="0">
                <a:solidFill>
                  <a:srgbClr val="000000"/>
                </a:solidFill>
                <a:latin typeface="Arial"/>
                <a:ea typeface="Times New Roman"/>
                <a:cs typeface="Segoe UI"/>
              </a:rPr>
              <a:t>Dans </a:t>
            </a:r>
            <a:r>
              <a:rPr lang="en-US" sz="1000">
                <a:solidFill>
                  <a:srgbClr val="000000"/>
                </a:solidFill>
                <a:latin typeface="Arial"/>
                <a:ea typeface="Times New Roman"/>
                <a:cs typeface="Segoe UI"/>
              </a:rPr>
              <a:t>la barre des tâches, cliquez avec le bouton droit sur l'icône </a:t>
            </a:r>
            <a:r>
              <a:rPr lang="en-US" sz="1000" b="1">
                <a:solidFill>
                  <a:prstClr val="black"/>
                </a:solidFill>
                <a:latin typeface="Arial"/>
                <a:ea typeface="Times New Roman"/>
                <a:cs typeface="Times New Roman"/>
              </a:rPr>
              <a:t>Windows PowerShell</a:t>
            </a:r>
            <a:r>
              <a:rPr lang="en-US" sz="1000">
                <a:solidFill>
                  <a:srgbClr val="000000"/>
                </a:solidFill>
                <a:latin typeface="Arial"/>
                <a:ea typeface="Times New Roman"/>
                <a:cs typeface="Segoe UI"/>
              </a:rPr>
              <a:t>, puis cliquez sur </a:t>
            </a:r>
            <a:r>
              <a:rPr lang="en-US" sz="1000" b="1">
                <a:solidFill>
                  <a:prstClr val="black"/>
                </a:solidFill>
                <a:latin typeface="Arial"/>
                <a:ea typeface="Times New Roman"/>
                <a:cs typeface="Times New Roman"/>
              </a:rPr>
              <a:t>Exécuter en tant qu'administrateur</a:t>
            </a:r>
            <a:r>
              <a:rPr lang="en-US" sz="1000">
                <a:solidFill>
                  <a:srgbClr val="000000"/>
                </a:solidFill>
                <a:latin typeface="Arial"/>
                <a:ea typeface="Times New Roman"/>
                <a:cs typeface="Segoe UI"/>
              </a:rPr>
              <a:t>. Débattez avec les stagiaires des raisons pour lesquelles vous pourriez avoir besoin d'exécuter une session </a:t>
            </a:r>
            <a:r>
              <a:rPr lang="en-US" sz="1000">
                <a:solidFill>
                  <a:prstClr val="black"/>
                </a:solidFill>
                <a:latin typeface="Arial"/>
                <a:ea typeface="Times New Roman"/>
                <a:cs typeface="Segoe UI"/>
              </a:rPr>
              <a:t>Windows </a:t>
            </a:r>
            <a:r>
              <a:rPr lang="en-US" sz="1000">
                <a:solidFill>
                  <a:srgbClr val="000000"/>
                </a:solidFill>
                <a:latin typeface="Arial"/>
                <a:ea typeface="Times New Roman"/>
                <a:cs typeface="Segoe UI"/>
              </a:rPr>
              <a:t>PowerShell utilisant cette option.</a:t>
            </a:r>
            <a:endParaRPr lang="en-US"/>
          </a:p>
        </p:txBody>
      </p:sp>
      <p:sp>
        <p:nvSpPr>
          <p:cNvPr id="4" name="Slide Number Placeholder 3"/>
          <p:cNvSpPr>
            <a:spLocks noGrp="1"/>
          </p:cNvSpPr>
          <p:nvPr>
            <p:ph type="sldNum" sz="quarter" idx="10"/>
          </p:nvPr>
        </p:nvSpPr>
        <p:spPr/>
        <p:txBody>
          <a:bodyPr/>
          <a:lstStyle/>
          <a:p>
            <a:fld id="{42D31C50-CDC9-4ACB-8497-662FA60375A1}" type="slidenum">
              <a:rPr lang="en-US" smtClean="0"/>
              <a:t>36</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933959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S'il</a:t>
            </a:r>
            <a:r>
              <a:rPr lang="en-US" sz="1000" dirty="0">
                <a:latin typeface="Arial"/>
                <a:ea typeface="SimSun"/>
                <a:cs typeface="Arial"/>
              </a:rPr>
              <a:t> y a lieu, </a:t>
            </a:r>
            <a:r>
              <a:rPr lang="en-US" sz="1000" dirty="0" err="1">
                <a:latin typeface="Arial"/>
                <a:ea typeface="SimSun"/>
                <a:cs typeface="Arial"/>
              </a:rPr>
              <a:t>démarrez</a:t>
            </a:r>
            <a:r>
              <a:rPr lang="en-US" sz="1000" dirty="0">
                <a:latin typeface="Arial"/>
                <a:ea typeface="SimSun"/>
                <a:cs typeface="Arial"/>
              </a:rPr>
              <a:t> 22410B-LON-DC1. </a:t>
            </a:r>
            <a:r>
              <a:rPr lang="en-US" sz="1000" dirty="0" err="1">
                <a:latin typeface="Arial"/>
                <a:ea typeface="SimSun"/>
                <a:cs typeface="Arial"/>
              </a:rPr>
              <a:t>Connectez-vous</a:t>
            </a:r>
            <a:r>
              <a:rPr lang="en-US" sz="1000" dirty="0">
                <a:latin typeface="Arial"/>
                <a:ea typeface="SimSun"/>
                <a:cs typeface="Arial"/>
              </a:rPr>
              <a:t> en </a:t>
            </a:r>
            <a:r>
              <a:rPr lang="en-US" sz="1000" dirty="0" err="1">
                <a:latin typeface="Arial"/>
                <a:ea typeface="SimSun"/>
                <a:cs typeface="Arial"/>
              </a:rPr>
              <a:t>tant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b="1" dirty="0" err="1">
                <a:latin typeface="Arial"/>
                <a:ea typeface="SimSun"/>
                <a:cs typeface="Arial"/>
              </a:rPr>
              <a:t>Adatum</a:t>
            </a:r>
            <a:r>
              <a:rPr lang="en-US" sz="1000" b="1" dirty="0">
                <a:latin typeface="Arial"/>
                <a:ea typeface="SimSun"/>
                <a:cs typeface="Arial"/>
              </a:rPr>
              <a:t>\</a:t>
            </a:r>
            <a:r>
              <a:rPr lang="en-US" sz="1000" b="1" dirty="0" err="1">
                <a:latin typeface="Arial"/>
                <a:ea typeface="SimSun"/>
                <a:cs typeface="Arial"/>
              </a:rPr>
              <a:t>Administrateur</a:t>
            </a:r>
            <a:r>
              <a:rPr lang="en-US" sz="1000" dirty="0">
                <a:latin typeface="Arial"/>
                <a:ea typeface="SimSun"/>
                <a:cs typeface="Arial"/>
              </a:rPr>
              <a:t> avec </a:t>
            </a:r>
            <a:r>
              <a:rPr lang="en-US" sz="1000" dirty="0" smtClean="0">
                <a:latin typeface="Arial"/>
                <a:ea typeface="SimSun"/>
                <a:cs typeface="Arial"/>
              </a:rPr>
              <a:t>le mot </a:t>
            </a:r>
            <a:r>
              <a:rPr lang="en-US" sz="1000" dirty="0">
                <a:latin typeface="Arial"/>
                <a:ea typeface="SimSun"/>
                <a:cs typeface="Arial"/>
              </a:rPr>
              <a:t>de </a:t>
            </a:r>
            <a:r>
              <a:rPr lang="en-US" sz="1000" dirty="0" err="1">
                <a:latin typeface="Arial"/>
                <a:ea typeface="SimSun"/>
                <a:cs typeface="Arial"/>
              </a:rPr>
              <a:t>passe</a:t>
            </a:r>
            <a:r>
              <a:rPr lang="en-US" sz="1000" dirty="0">
                <a:latin typeface="Arial"/>
                <a:ea typeface="SimSun"/>
                <a:cs typeface="Arial"/>
              </a:rPr>
              <a:t> </a:t>
            </a:r>
            <a:r>
              <a:rPr lang="en-US" sz="1000" b="1" dirty="0">
                <a:latin typeface="Arial"/>
                <a:ea typeface="SimSun"/>
                <a:cs typeface="Arial"/>
              </a:rPr>
              <a:t>Pa$$w0rd</a:t>
            </a:r>
            <a:r>
              <a:rPr lang="en-US" sz="1000" dirty="0">
                <a:latin typeface="Arial"/>
                <a:ea typeface="SimSun"/>
                <a:cs typeface="Arial"/>
              </a:rPr>
              <a:t>.</a:t>
            </a:r>
          </a:p>
          <a:p>
            <a:pPr>
              <a:lnSpc>
                <a:spcPct val="115000"/>
              </a:lnSpc>
              <a:spcAft>
                <a:spcPts val="10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Utiliser</a:t>
            </a:r>
            <a:r>
              <a:rPr lang="en-US" sz="1000" b="1" dirty="0" smtClean="0">
                <a:effectLst/>
                <a:latin typeface="Arial"/>
                <a:ea typeface="SimSun"/>
                <a:cs typeface="Segoe UI"/>
              </a:rPr>
              <a:t> Windows PowerShell ISE pour importer le module </a:t>
            </a:r>
            <a:r>
              <a:rPr lang="en-US" sz="1000" b="1" dirty="0" err="1" smtClean="0">
                <a:effectLst/>
                <a:latin typeface="Arial"/>
                <a:ea typeface="SimSun"/>
                <a:cs typeface="Segoe UI"/>
              </a:rPr>
              <a:t>ServerManager</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Assurez-vous</a:t>
            </a:r>
            <a:r>
              <a:rPr lang="en-US" sz="1000" dirty="0" smtClean="0">
                <a:effectLst/>
                <a:latin typeface="Arial"/>
                <a:ea typeface="Times New Roman"/>
                <a:cs typeface="Times New Roman"/>
              </a:rPr>
              <a:t> d'être </a:t>
            </a:r>
            <a:r>
              <a:rPr lang="en-US" sz="1000" dirty="0" err="1" smtClean="0">
                <a:effectLst/>
                <a:latin typeface="Arial"/>
                <a:ea typeface="Times New Roman"/>
                <a:cs typeface="Times New Roman"/>
              </a:rPr>
              <a:t>connecté</a:t>
            </a:r>
            <a:r>
              <a:rPr lang="en-US" sz="1000" dirty="0" smtClean="0">
                <a:effectLst/>
                <a:latin typeface="Arial"/>
                <a:ea typeface="Times New Roman"/>
                <a:cs typeface="Times New Roman"/>
              </a:rPr>
              <a:t> à LON-DC1 en </a:t>
            </a:r>
            <a:r>
              <a:rPr lang="en-US" sz="1000" dirty="0" err="1" smtClean="0">
                <a:effectLst/>
                <a:latin typeface="Arial"/>
                <a:ea typeface="Times New Roman"/>
                <a:cs typeface="Times New Roman"/>
              </a:rPr>
              <a:t>tant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qu'Administrateur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Gestionnaire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serveur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Outils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Windows PowerShell ISE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À </a:t>
            </a:r>
            <a:r>
              <a:rPr lang="en-US" sz="1000" dirty="0" err="1" smtClean="0">
                <a:effectLst/>
                <a:latin typeface="Arial"/>
                <a:ea typeface="Times New Roman"/>
                <a:cs typeface="Times New Roman"/>
              </a:rPr>
              <a:t>l'invite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Import-Module </a:t>
            </a:r>
            <a:r>
              <a:rPr lang="en-US" sz="1000" b="1" dirty="0" err="1" smtClean="0">
                <a:effectLst/>
                <a:latin typeface="Arial"/>
                <a:ea typeface="Times New Roman"/>
                <a:cs typeface="Times New Roman"/>
              </a:rPr>
              <a:t>ServerManager</a:t>
            </a:r>
            <a:r>
              <a:rPr lang="en-US" sz="1000" dirty="0" smtClean="0">
                <a:effectLst/>
                <a:latin typeface="Arial"/>
                <a:ea typeface="Times New Roman"/>
                <a:cs typeface="Times New Roman"/>
              </a:rPr>
              <a:t>,</a:t>
            </a:r>
            <a:r>
              <a:rPr lang="en-US" sz="1000" b="1"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appuyez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Entrée. </a:t>
            </a:r>
            <a:r>
              <a:rPr lang="en-US" sz="1000" dirty="0" err="1" smtClean="0">
                <a:effectLst/>
                <a:latin typeface="Arial"/>
                <a:ea typeface="Times New Roman"/>
                <a:cs typeface="Times New Roman"/>
              </a:rPr>
              <a:t>Ceci</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illustrera</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fonctionnalité</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permettant</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compléter</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commandes</a:t>
            </a:r>
            <a:r>
              <a:rPr lang="en-US" sz="1000" dirty="0" smtClean="0">
                <a:effectLst/>
                <a:latin typeface="Arial"/>
                <a:ea typeface="Times New Roman"/>
                <a:cs typeface="Times New Roman"/>
              </a:rPr>
              <a:t> de Windows PowerShell ISE.</a:t>
            </a:r>
          </a:p>
          <a:p>
            <a:pPr>
              <a:lnSpc>
                <a:spcPts val="1300"/>
              </a:lnSpc>
              <a:spcBef>
                <a:spcPts val="900"/>
              </a:spcBef>
              <a:spcAft>
                <a:spcPts val="300"/>
              </a:spcAft>
            </a:pPr>
            <a:r>
              <a:rPr lang="en-US" sz="1000" b="1" dirty="0" err="1" smtClean="0">
                <a:effectLst/>
                <a:latin typeface="Arial"/>
                <a:ea typeface="SimSun"/>
                <a:cs typeface="Segoe UI"/>
              </a:rPr>
              <a:t>Afficher</a:t>
            </a:r>
            <a:r>
              <a:rPr lang="en-US" sz="1000" b="1" dirty="0" smtClean="0">
                <a:effectLst/>
                <a:latin typeface="Arial"/>
                <a:ea typeface="SimSun"/>
                <a:cs typeface="Segoe UI"/>
              </a:rPr>
              <a:t> les applets de </a:t>
            </a:r>
            <a:r>
              <a:rPr lang="en-US" sz="1000" b="1" dirty="0" err="1" smtClean="0">
                <a:effectLst/>
                <a:latin typeface="Arial"/>
                <a:ea typeface="SimSun"/>
                <a:cs typeface="Segoe UI"/>
              </a:rPr>
              <a:t>commande</a:t>
            </a:r>
            <a:r>
              <a:rPr lang="en-US" sz="1000" b="1" dirty="0" smtClean="0">
                <a:effectLst/>
                <a:latin typeface="Arial"/>
                <a:ea typeface="SimSun"/>
                <a:cs typeface="Segoe UI"/>
              </a:rPr>
              <a:t> </a:t>
            </a:r>
            <a:r>
              <a:rPr lang="en-US" sz="1000" b="1" dirty="0" err="1" smtClean="0">
                <a:effectLst/>
                <a:latin typeface="Arial"/>
                <a:ea typeface="SimSun"/>
                <a:cs typeface="Segoe UI"/>
              </a:rPr>
              <a:t>proposées</a:t>
            </a:r>
            <a:r>
              <a:rPr lang="en-US" sz="1000" b="1" dirty="0" smtClean="0">
                <a:effectLst/>
                <a:latin typeface="Arial"/>
                <a:ea typeface="SimSun"/>
                <a:cs typeface="Segoe UI"/>
              </a:rPr>
              <a:t> </a:t>
            </a:r>
            <a:r>
              <a:rPr lang="en-US" sz="1000" b="1" dirty="0" err="1" smtClean="0">
                <a:effectLst/>
                <a:latin typeface="Arial"/>
                <a:ea typeface="SimSun"/>
                <a:cs typeface="Segoe UI"/>
              </a:rPr>
              <a:t>dans</a:t>
            </a:r>
            <a:r>
              <a:rPr lang="en-US" sz="1000" b="1" dirty="0" smtClean="0">
                <a:effectLst/>
                <a:latin typeface="Arial"/>
                <a:ea typeface="SimSun"/>
                <a:cs typeface="Segoe UI"/>
              </a:rPr>
              <a:t> le module </a:t>
            </a:r>
            <a:r>
              <a:rPr lang="en-US" sz="1000" b="1" dirty="0" err="1" smtClean="0">
                <a:effectLst/>
                <a:latin typeface="Arial"/>
                <a:ea typeface="SimSun"/>
                <a:cs typeface="Segoe UI"/>
              </a:rPr>
              <a:t>ServerManager</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volet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Commandes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utilisez</a:t>
            </a:r>
            <a:r>
              <a:rPr lang="en-US" sz="1000" dirty="0" smtClean="0">
                <a:effectLst/>
                <a:latin typeface="Arial"/>
                <a:ea typeface="Times New Roman"/>
                <a:cs typeface="Times New Roman"/>
              </a:rPr>
              <a:t> le menu </a:t>
            </a:r>
            <a:r>
              <a:rPr lang="en-US" sz="1000" dirty="0" err="1" smtClean="0">
                <a:effectLst/>
                <a:latin typeface="Arial"/>
                <a:ea typeface="Times New Roman"/>
                <a:cs typeface="Times New Roman"/>
              </a:rPr>
              <a:t>déroulant</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Modules</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sélectionner</a:t>
            </a:r>
            <a:r>
              <a:rPr lang="en-US" sz="1000" dirty="0" smtClean="0">
                <a:effectLst/>
                <a:latin typeface="Arial"/>
                <a:ea typeface="Times New Roman"/>
                <a:cs typeface="Times New Roman"/>
              </a:rPr>
              <a:t> le module </a:t>
            </a:r>
            <a:r>
              <a:rPr lang="en-US" sz="1000" b="1" dirty="0" err="1" smtClean="0">
                <a:effectLst/>
                <a:latin typeface="Arial"/>
                <a:ea typeface="Times New Roman"/>
                <a:cs typeface="Times New Roman"/>
              </a:rPr>
              <a:t>ServerManager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Décrivez</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fonctions</a:t>
            </a:r>
            <a:r>
              <a:rPr lang="en-US" sz="1000" dirty="0" smtClean="0">
                <a:effectLst/>
                <a:latin typeface="Arial"/>
                <a:ea typeface="Times New Roman"/>
                <a:cs typeface="Times New Roman"/>
              </a:rPr>
              <a:t> des applets de </a:t>
            </a:r>
            <a:r>
              <a:rPr lang="en-US" sz="1000" dirty="0" err="1" smtClean="0">
                <a:effectLst/>
                <a:latin typeface="Arial"/>
                <a:ea typeface="Times New Roman"/>
                <a:cs typeface="Times New Roman"/>
              </a:rPr>
              <a:t>commande</a:t>
            </a:r>
            <a:r>
              <a:rPr lang="en-US" sz="1000" dirty="0" smtClean="0">
                <a:effectLst/>
                <a:latin typeface="Arial"/>
                <a:ea typeface="Times New Roman"/>
                <a:cs typeface="Times New Roman"/>
              </a:rPr>
              <a:t> Windows PowerShell </a:t>
            </a:r>
            <a:r>
              <a:rPr lang="en-US" sz="1000" dirty="0" err="1" smtClean="0">
                <a:effectLst/>
                <a:latin typeface="Arial"/>
                <a:ea typeface="Times New Roman"/>
                <a:cs typeface="Times New Roman"/>
              </a:rPr>
              <a:t>répertoriés</a:t>
            </a:r>
            <a:r>
              <a:rPr lang="en-US" sz="1000" dirty="0" smtClean="0">
                <a:effectLst/>
                <a:latin typeface="Arial"/>
                <a:ea typeface="Times New Roman"/>
                <a:cs typeface="Times New Roman"/>
              </a:rPr>
              <a:t>.</a:t>
            </a:r>
          </a:p>
          <a:p>
            <a:pPr>
              <a:lnSpc>
                <a:spcPts val="1300"/>
              </a:lnSpc>
              <a:spcBef>
                <a:spcPts val="900"/>
              </a:spcBef>
              <a:spcAft>
                <a:spcPts val="300"/>
              </a:spcAft>
            </a:pPr>
            <a:r>
              <a:rPr lang="en-US" sz="1000" b="1" dirty="0" err="1" smtClean="0">
                <a:effectLst/>
                <a:latin typeface="Arial"/>
                <a:ea typeface="SimSun"/>
                <a:cs typeface="Segoe UI"/>
              </a:rPr>
              <a:t>Utiliser</a:t>
            </a:r>
            <a:r>
              <a:rPr lang="en-US" sz="1000" b="1" dirty="0" smtClean="0">
                <a:effectLst/>
                <a:latin typeface="Arial"/>
                <a:ea typeface="SimSun"/>
                <a:cs typeface="Segoe UI"/>
              </a:rPr>
              <a:t> </a:t>
            </a:r>
            <a:r>
              <a:rPr lang="en-US" sz="1000" b="1" dirty="0" err="1" smtClean="0">
                <a:effectLst/>
                <a:latin typeface="Arial"/>
                <a:ea typeface="SimSun"/>
                <a:cs typeface="Segoe UI"/>
              </a:rPr>
              <a:t>l'applet</a:t>
            </a:r>
            <a:r>
              <a:rPr lang="en-US" sz="1000" b="1" dirty="0" smtClean="0">
                <a:effectLst/>
                <a:latin typeface="Arial"/>
                <a:ea typeface="SimSun"/>
                <a:cs typeface="Segoe UI"/>
              </a:rPr>
              <a:t> de </a:t>
            </a:r>
            <a:r>
              <a:rPr lang="en-US" sz="1000" b="1" dirty="0" err="1" smtClean="0">
                <a:effectLst/>
                <a:latin typeface="Arial"/>
                <a:ea typeface="SimSun"/>
                <a:cs typeface="Segoe UI"/>
              </a:rPr>
              <a:t>commande</a:t>
            </a:r>
            <a:r>
              <a:rPr lang="en-US" sz="1000" b="1" dirty="0" smtClean="0">
                <a:effectLst/>
                <a:latin typeface="Arial"/>
                <a:ea typeface="SimSun"/>
                <a:cs typeface="Segoe UI"/>
              </a:rPr>
              <a:t> Get-</a:t>
            </a:r>
            <a:r>
              <a:rPr lang="en-US" sz="1000" b="1" dirty="0" err="1" smtClean="0">
                <a:effectLst/>
                <a:latin typeface="Arial"/>
                <a:ea typeface="SimSun"/>
                <a:cs typeface="Segoe UI"/>
              </a:rPr>
              <a:t>WindowsFeature</a:t>
            </a:r>
            <a:r>
              <a:rPr lang="en-US" sz="1000" b="1" dirty="0" smtClean="0">
                <a:effectLst/>
                <a:latin typeface="Arial"/>
                <a:ea typeface="SimSun"/>
                <a:cs typeface="Segoe UI"/>
              </a:rPr>
              <a:t> à </a:t>
            </a:r>
            <a:r>
              <a:rPr lang="en-US" sz="1000" b="1" dirty="0" err="1" smtClean="0">
                <a:effectLst/>
                <a:latin typeface="Arial"/>
                <a:ea typeface="SimSun"/>
                <a:cs typeface="Segoe UI"/>
              </a:rPr>
              <a:t>partir</a:t>
            </a:r>
            <a:r>
              <a:rPr lang="en-US" sz="1000" b="1" dirty="0" smtClean="0">
                <a:effectLst/>
                <a:latin typeface="Arial"/>
                <a:ea typeface="SimSun"/>
                <a:cs typeface="Segoe UI"/>
              </a:rPr>
              <a:t> de Windows PowerShell ISE</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WindowsFeature</a:t>
            </a:r>
            <a:r>
              <a:rPr lang="en-US" sz="1000" dirty="0" smtClean="0">
                <a:effectLst/>
                <a:latin typeface="Arial"/>
                <a:ea typeface="Times New Roman"/>
                <a:cs typeface="Times New Roman"/>
              </a:rPr>
              <a:t>,</a:t>
            </a:r>
            <a:r>
              <a:rPr lang="en-US" sz="1000" b="1"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Afficher</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détails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champ </a:t>
            </a:r>
            <a:r>
              <a:rPr lang="en-US" sz="1000" b="1" dirty="0" err="1" smtClean="0">
                <a:effectLst/>
                <a:latin typeface="Arial"/>
                <a:ea typeface="Times New Roman"/>
                <a:cs typeface="Times New Roman"/>
              </a:rPr>
              <a:t>ComputerName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LON-DC1</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Exécuter</a:t>
            </a:r>
            <a:r>
              <a:rPr lang="en-US" sz="1000" dirty="0" smtClean="0">
                <a:effectLst/>
                <a:latin typeface="Arial"/>
                <a:ea typeface="Times New Roman"/>
                <a:cs typeface="Times New Roman"/>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37</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915461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SimSun"/>
                <a:cs typeface="Arial"/>
              </a:rPr>
              <a:t>Avant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commencent</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a:t>
            </a:r>
            <a:r>
              <a:rPr lang="en-US" sz="1000" dirty="0" err="1">
                <a:latin typeface="Arial"/>
                <a:ea typeface="SimSun"/>
                <a:cs typeface="Arial"/>
              </a:rPr>
              <a:t>affichez</a:t>
            </a:r>
            <a:r>
              <a:rPr lang="en-US" sz="1000" dirty="0">
                <a:latin typeface="Arial"/>
                <a:ea typeface="SimSun"/>
                <a:cs typeface="Arial"/>
              </a:rPr>
              <a:t> </a:t>
            </a:r>
            <a:r>
              <a:rPr lang="en-US" sz="1000" dirty="0" smtClean="0">
                <a:latin typeface="Arial"/>
                <a:ea typeface="SimSun"/>
                <a:cs typeface="Arial"/>
              </a:rPr>
              <a:t>la </a:t>
            </a:r>
            <a:r>
              <a:rPr lang="en-US" sz="1000" dirty="0" err="1" smtClean="0">
                <a:latin typeface="Arial"/>
                <a:ea typeface="SimSun"/>
                <a:cs typeface="Arial"/>
              </a:rPr>
              <a:t>diapositive</a:t>
            </a:r>
            <a:r>
              <a:rPr lang="en-US" sz="1000" dirty="0" smtClean="0">
                <a:latin typeface="Arial"/>
                <a:ea typeface="SimSun"/>
                <a:cs typeface="Arial"/>
              </a:rPr>
              <a:t> </a:t>
            </a:r>
            <a:r>
              <a:rPr lang="en-US" sz="1000" dirty="0" err="1">
                <a:latin typeface="Arial"/>
                <a:ea typeface="SimSun"/>
                <a:cs typeface="Arial"/>
              </a:rPr>
              <a:t>suivante</a:t>
            </a:r>
            <a:r>
              <a:rPr lang="en-US" sz="1000" dirty="0">
                <a:latin typeface="Arial"/>
                <a:ea typeface="SimSun"/>
                <a:cs typeface="Arial"/>
              </a:rPr>
              <a:t>. Avant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à la </a:t>
            </a:r>
            <a:r>
              <a:rPr lang="en-US" sz="1000" dirty="0" err="1">
                <a:latin typeface="Arial"/>
                <a:ea typeface="SimSun"/>
                <a:cs typeface="Arial"/>
              </a:rPr>
              <a:t>classe</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a:t>
            </a:r>
            <a:r>
              <a:rPr lang="en-US" sz="1000" dirty="0" err="1">
                <a:latin typeface="Arial"/>
                <a:ea typeface="SimSun"/>
                <a:cs typeface="Arial"/>
              </a:rPr>
              <a:t>associé</a:t>
            </a:r>
            <a:r>
              <a:rPr lang="en-US" sz="1000" dirty="0">
                <a:latin typeface="Arial"/>
                <a:ea typeface="SimSun"/>
                <a:cs typeface="Arial"/>
              </a:rPr>
              <a:t> à </a:t>
            </a:r>
            <a:r>
              <a:rPr lang="en-US" sz="1000" dirty="0" err="1">
                <a:latin typeface="Arial"/>
                <a:ea typeface="SimSun"/>
                <a:cs typeface="Arial"/>
              </a:rPr>
              <a:t>l'exercice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scénarios</a:t>
            </a:r>
            <a:r>
              <a:rPr lang="en-US" sz="1000" dirty="0" smtClean="0">
                <a:latin typeface="Arial"/>
                <a:ea typeface="SimSun"/>
                <a:cs typeface="Arial"/>
              </a:rPr>
              <a:t> </a:t>
            </a:r>
            <a:r>
              <a:rPr lang="en-US" sz="1000" dirty="0" err="1">
                <a:latin typeface="Arial"/>
                <a:ea typeface="SimSun"/>
                <a:cs typeface="Arial"/>
              </a:rPr>
              <a:t>fournissent</a:t>
            </a:r>
            <a:r>
              <a:rPr lang="en-US" sz="1000" dirty="0">
                <a:latin typeface="Arial"/>
                <a:ea typeface="SimSun"/>
                <a:cs typeface="Arial"/>
              </a:rPr>
              <a:t> le </a:t>
            </a:r>
            <a:r>
              <a:rPr lang="en-US" sz="1000" dirty="0" err="1">
                <a:latin typeface="Arial"/>
                <a:ea typeface="SimSun"/>
                <a:cs typeface="Arial"/>
              </a:rPr>
              <a:t>contexte</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des </a:t>
            </a:r>
            <a:r>
              <a:rPr lang="en-US" sz="1000" dirty="0" err="1">
                <a:latin typeface="Arial"/>
                <a:ea typeface="SimSun"/>
                <a:cs typeface="Arial"/>
              </a:rPr>
              <a:t>exercices</a:t>
            </a:r>
            <a:r>
              <a:rPr lang="en-US" sz="1000" dirty="0">
                <a:latin typeface="Arial"/>
                <a:ea typeface="SimSun"/>
                <a:cs typeface="Arial"/>
              </a:rPr>
              <a:t>, et </a:t>
            </a:r>
            <a:r>
              <a:rPr lang="en-US" sz="1000" dirty="0" err="1">
                <a:latin typeface="Arial"/>
                <a:ea typeface="SimSun"/>
                <a:cs typeface="Arial"/>
              </a:rPr>
              <a:t>contribuent</a:t>
            </a:r>
            <a:r>
              <a:rPr lang="en-US" sz="1000" dirty="0">
                <a:latin typeface="Arial"/>
                <a:ea typeface="SimSun"/>
                <a:cs typeface="Arial"/>
              </a:rPr>
              <a:t> à </a:t>
            </a:r>
            <a:r>
              <a:rPr lang="en-US" sz="1000" dirty="0" err="1">
                <a:latin typeface="Arial"/>
                <a:ea typeface="SimSun"/>
                <a:cs typeface="Arial"/>
              </a:rPr>
              <a:t>faciliter</a:t>
            </a:r>
            <a:r>
              <a:rPr lang="en-US" sz="1000" dirty="0">
                <a:latin typeface="Arial"/>
                <a:ea typeface="SimSun"/>
                <a:cs typeface="Arial"/>
              </a:rPr>
              <a:t> la discussion à la fin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répondre</a:t>
            </a:r>
            <a:r>
              <a:rPr lang="en-US" sz="1000" dirty="0">
                <a:latin typeface="Arial"/>
                <a:ea typeface="SimSun"/>
                <a:cs typeface="Arial"/>
              </a:rPr>
              <a:t> aux questions </a:t>
            </a:r>
            <a:r>
              <a:rPr lang="en-US" sz="1000" dirty="0" smtClean="0">
                <a:latin typeface="Arial"/>
                <a:ea typeface="SimSun"/>
                <a:cs typeface="Arial"/>
              </a:rPr>
              <a:t>de discussion </a:t>
            </a:r>
            <a:r>
              <a:rPr lang="en-US" sz="1000" dirty="0">
                <a:latin typeface="Arial"/>
                <a:ea typeface="SimSun"/>
                <a:cs typeface="Arial"/>
              </a:rPr>
              <a:t>après le dernier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d'atelier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a:t>
            </a: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a:t>
            </a:r>
            <a:r>
              <a:rPr lang="en-US" sz="1000" b="1" dirty="0" err="1">
                <a:solidFill>
                  <a:srgbClr val="000000"/>
                </a:solidFill>
                <a:latin typeface="Arial"/>
                <a:ea typeface="SimSun"/>
                <a:cs typeface="Segoe UI"/>
              </a:rPr>
              <a:t>Déploiement</a:t>
            </a:r>
            <a:r>
              <a:rPr lang="en-US" sz="1000" b="1" dirty="0">
                <a:solidFill>
                  <a:srgbClr val="000000"/>
                </a:solidFill>
                <a:latin typeface="Arial"/>
                <a:ea typeface="SimSun"/>
                <a:cs typeface="Segoe UI"/>
              </a:rPr>
              <a:t> de Windows Server 2012</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Le premier </a:t>
            </a:r>
            <a:r>
              <a:rPr lang="en-US" sz="1000" dirty="0" err="1">
                <a:latin typeface="Arial"/>
                <a:ea typeface="SimSun"/>
                <a:cs typeface="Segoe UI"/>
              </a:rPr>
              <a:t>serveur</a:t>
            </a:r>
            <a:r>
              <a:rPr lang="en-US" sz="1000" dirty="0">
                <a:latin typeface="Arial"/>
                <a:ea typeface="SimSun"/>
                <a:cs typeface="Segoe UI"/>
              </a:rPr>
              <a:t> Windows Server 2012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installez</a:t>
            </a:r>
            <a:r>
              <a:rPr lang="en-US" sz="1000" dirty="0">
                <a:latin typeface="Arial"/>
                <a:ea typeface="SimSun"/>
                <a:cs typeface="Segoe UI"/>
              </a:rPr>
              <a:t> pour le service marketing </a:t>
            </a:r>
            <a:r>
              <a:rPr lang="en-US" sz="1000" dirty="0" err="1">
                <a:latin typeface="Arial"/>
                <a:ea typeface="SimSun"/>
                <a:cs typeface="Segoe UI"/>
              </a:rPr>
              <a:t>hébergera</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instance du </a:t>
            </a:r>
            <a:r>
              <a:rPr lang="en-US" sz="1000" dirty="0" err="1">
                <a:latin typeface="Arial"/>
                <a:ea typeface="SimSun"/>
                <a:cs typeface="Segoe UI"/>
              </a:rPr>
              <a:t>moteur</a:t>
            </a:r>
            <a:r>
              <a:rPr lang="en-US" sz="1000" dirty="0">
                <a:latin typeface="Arial"/>
                <a:ea typeface="SimSun"/>
                <a:cs typeface="Segoe UI"/>
              </a:rPr>
              <a:t> de base de </a:t>
            </a:r>
            <a:r>
              <a:rPr lang="en-US" sz="1000" dirty="0" err="1">
                <a:latin typeface="Arial"/>
                <a:ea typeface="SimSun"/>
                <a:cs typeface="Segoe UI"/>
              </a:rPr>
              <a:t>données</a:t>
            </a:r>
            <a:r>
              <a:rPr lang="en-US" sz="1000" dirty="0">
                <a:latin typeface="Arial"/>
                <a:ea typeface="SimSun"/>
                <a:cs typeface="Segoe UI"/>
              </a:rPr>
              <a:t> SQL Server 2012.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souhaitez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de </a:t>
            </a:r>
            <a:r>
              <a:rPr lang="en-US" sz="1000" dirty="0" err="1">
                <a:latin typeface="Arial"/>
                <a:ea typeface="SimSun"/>
                <a:cs typeface="Segoe UI"/>
              </a:rPr>
              <a:t>sorte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dispose de </a:t>
            </a:r>
            <a:r>
              <a:rPr lang="en-US" sz="1000" dirty="0" err="1">
                <a:latin typeface="Arial"/>
                <a:ea typeface="SimSun"/>
                <a:cs typeface="Segoe UI"/>
              </a:rPr>
              <a:t>l'interface</a:t>
            </a:r>
            <a:r>
              <a:rPr lang="en-US" sz="1000" dirty="0">
                <a:latin typeface="Arial"/>
                <a:ea typeface="SimSun"/>
                <a:cs typeface="Segoe UI"/>
              </a:rPr>
              <a:t> </a:t>
            </a:r>
            <a:r>
              <a:rPr lang="en-US" sz="1000" dirty="0" err="1">
                <a:latin typeface="Arial"/>
                <a:ea typeface="SimSun"/>
                <a:cs typeface="Segoe UI"/>
              </a:rPr>
              <a:t>graphique</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complète</a:t>
            </a:r>
            <a:r>
              <a:rPr lang="en-US" sz="1000" dirty="0">
                <a:latin typeface="Arial"/>
                <a:ea typeface="SimSun"/>
                <a:cs typeface="Segoe UI"/>
              </a:rPr>
              <a:t>, car </a:t>
            </a:r>
            <a:r>
              <a:rPr lang="en-US" sz="1000" dirty="0" err="1">
                <a:latin typeface="Arial"/>
                <a:ea typeface="SimSun"/>
                <a:cs typeface="Segoe UI"/>
              </a:rPr>
              <a:t>ceci</a:t>
            </a:r>
            <a:r>
              <a:rPr lang="en-US" sz="1000" dirty="0">
                <a:latin typeface="Arial"/>
                <a:ea typeface="SimSun"/>
                <a:cs typeface="Segoe UI"/>
              </a:rPr>
              <a:t> </a:t>
            </a:r>
            <a:r>
              <a:rPr lang="en-US" sz="1000" dirty="0" err="1">
                <a:latin typeface="Arial"/>
                <a:ea typeface="SimSun"/>
                <a:cs typeface="Segoe UI"/>
              </a:rPr>
              <a:t>permettra</a:t>
            </a:r>
            <a:r>
              <a:rPr lang="en-US" sz="1000" dirty="0">
                <a:latin typeface="Arial"/>
                <a:ea typeface="SimSun"/>
                <a:cs typeface="Segoe UI"/>
              </a:rPr>
              <a:t> au </a:t>
            </a:r>
            <a:r>
              <a:rPr lang="en-US" sz="1000" dirty="0" err="1">
                <a:latin typeface="Arial"/>
                <a:ea typeface="SimSun"/>
                <a:cs typeface="Segoe UI"/>
              </a:rPr>
              <a:t>fournisseur</a:t>
            </a:r>
            <a:r>
              <a:rPr lang="en-US" sz="1000" dirty="0">
                <a:latin typeface="Arial"/>
                <a:ea typeface="SimSun"/>
                <a:cs typeface="Segoe UI"/>
              </a:rPr>
              <a:t> de </a:t>
            </a:r>
            <a:r>
              <a:rPr lang="en-US" sz="1000" dirty="0" err="1">
                <a:latin typeface="Arial"/>
                <a:ea typeface="SimSun"/>
                <a:cs typeface="Segoe UI"/>
              </a:rPr>
              <a:t>l'application</a:t>
            </a:r>
            <a:r>
              <a:rPr lang="en-US" sz="1000" dirty="0">
                <a:latin typeface="Arial"/>
                <a:ea typeface="SimSun"/>
                <a:cs typeface="Segoe UI"/>
              </a:rPr>
              <a:t> </a:t>
            </a:r>
            <a:r>
              <a:rPr lang="en-US" sz="1000" dirty="0" err="1">
                <a:latin typeface="Arial"/>
                <a:ea typeface="SimSun"/>
                <a:cs typeface="Segoe UI"/>
              </a:rPr>
              <a:t>d'exécuter</a:t>
            </a:r>
            <a:r>
              <a:rPr lang="en-US" sz="1000" dirty="0">
                <a:latin typeface="Arial"/>
                <a:ea typeface="SimSun"/>
                <a:cs typeface="Segoe UI"/>
              </a:rPr>
              <a:t> les </a:t>
            </a:r>
            <a:r>
              <a:rPr lang="en-US" sz="1000" dirty="0" err="1">
                <a:latin typeface="Arial"/>
                <a:ea typeface="SimSun"/>
                <a:cs typeface="Segoe UI"/>
              </a:rPr>
              <a:t>outils</a:t>
            </a:r>
            <a:r>
              <a:rPr lang="en-US" sz="1000" dirty="0">
                <a:latin typeface="Arial"/>
                <a:ea typeface="SimSun"/>
                <a:cs typeface="Segoe UI"/>
              </a:rPr>
              <a:t> de support </a:t>
            </a:r>
            <a:r>
              <a:rPr lang="en-US" sz="1000" dirty="0" err="1">
                <a:latin typeface="Arial"/>
                <a:ea typeface="SimSun"/>
                <a:cs typeface="Segoe UI"/>
              </a:rPr>
              <a:t>directement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au lieu de </a:t>
            </a:r>
            <a:r>
              <a:rPr lang="en-US" sz="1000" dirty="0" err="1">
                <a:latin typeface="Arial"/>
                <a:ea typeface="SimSun"/>
                <a:cs typeface="Segoe UI"/>
              </a:rPr>
              <a:t>requérir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connexion</a:t>
            </a:r>
            <a:r>
              <a:rPr lang="en-US" sz="1000" dirty="0">
                <a:latin typeface="Arial"/>
                <a:ea typeface="SimSun"/>
                <a:cs typeface="Segoe UI"/>
              </a:rPr>
              <a:t> à distance.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 premier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installez</a:t>
            </a:r>
            <a:r>
              <a:rPr lang="en-US" sz="1000" dirty="0">
                <a:latin typeface="Arial"/>
                <a:ea typeface="SimSun"/>
                <a:cs typeface="Segoe UI"/>
              </a:rPr>
              <a:t> pour la nouvelle application marketing </a:t>
            </a:r>
            <a:r>
              <a:rPr lang="en-US" sz="1000" dirty="0" err="1">
                <a:latin typeface="Arial"/>
                <a:ea typeface="SimSun"/>
                <a:cs typeface="Segoe UI"/>
              </a:rPr>
              <a:t>est</a:t>
            </a:r>
            <a:r>
              <a:rPr lang="en-US" sz="1000" dirty="0">
                <a:latin typeface="Arial"/>
                <a:ea typeface="SimSun"/>
                <a:cs typeface="Segoe UI"/>
              </a:rPr>
              <a:t> pour </a:t>
            </a:r>
            <a:r>
              <a:rPr lang="en-US" sz="1000" dirty="0" err="1">
                <a:latin typeface="Arial"/>
                <a:ea typeface="SimSun"/>
                <a:cs typeface="Segoe UI"/>
              </a:rPr>
              <a:t>une</a:t>
            </a:r>
            <a:r>
              <a:rPr lang="en-US" sz="1000" dirty="0">
                <a:latin typeface="Arial"/>
                <a:ea typeface="SimSun"/>
                <a:cs typeface="Segoe UI"/>
              </a:rPr>
              <a:t> base de </a:t>
            </a:r>
            <a:r>
              <a:rPr lang="en-US" sz="1000" dirty="0" err="1">
                <a:latin typeface="Arial"/>
                <a:ea typeface="SimSun"/>
                <a:cs typeface="Segoe UI"/>
              </a:rPr>
              <a:t>données</a:t>
            </a:r>
            <a:r>
              <a:rPr lang="en-US" sz="1000" dirty="0">
                <a:latin typeface="Arial"/>
                <a:ea typeface="SimSun"/>
                <a:cs typeface="Segoe UI"/>
              </a:rPr>
              <a:t> SQL Server 2012.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disposera</a:t>
            </a:r>
            <a:r>
              <a:rPr lang="en-US" sz="1000" dirty="0">
                <a:latin typeface="Arial"/>
                <a:ea typeface="SimSun"/>
                <a:cs typeface="Segoe UI"/>
              </a:rPr>
              <a:t> de </a:t>
            </a:r>
            <a:r>
              <a:rPr lang="en-US" sz="1000" dirty="0" err="1">
                <a:latin typeface="Arial"/>
                <a:ea typeface="SimSun"/>
                <a:cs typeface="Segoe UI"/>
              </a:rPr>
              <a:t>l'interface</a:t>
            </a:r>
            <a:r>
              <a:rPr lang="en-US" sz="1000" dirty="0">
                <a:latin typeface="Arial"/>
                <a:ea typeface="SimSun"/>
                <a:cs typeface="Segoe UI"/>
              </a:rPr>
              <a:t> </a:t>
            </a:r>
            <a:r>
              <a:rPr lang="en-US" sz="1000" dirty="0" err="1">
                <a:latin typeface="Arial"/>
                <a:ea typeface="SimSun"/>
                <a:cs typeface="Segoe UI"/>
              </a:rPr>
              <a:t>graphique</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complète</a:t>
            </a:r>
            <a:r>
              <a:rPr lang="en-US" sz="1000" dirty="0">
                <a:latin typeface="Arial"/>
                <a:ea typeface="SimSun"/>
                <a:cs typeface="Segoe UI"/>
              </a:rPr>
              <a:t> pour </a:t>
            </a:r>
            <a:r>
              <a:rPr lang="en-US" sz="1000" dirty="0" err="1">
                <a:latin typeface="Arial"/>
                <a:ea typeface="SimSun"/>
                <a:cs typeface="Segoe UI"/>
              </a:rPr>
              <a:t>permettre</a:t>
            </a:r>
            <a:r>
              <a:rPr lang="en-US" sz="1000" dirty="0">
                <a:latin typeface="Arial"/>
                <a:ea typeface="SimSun"/>
                <a:cs typeface="Segoe UI"/>
              </a:rPr>
              <a:t> au </a:t>
            </a:r>
            <a:r>
              <a:rPr lang="en-US" sz="1000" dirty="0" err="1">
                <a:latin typeface="Arial"/>
                <a:ea typeface="SimSun"/>
                <a:cs typeface="Segoe UI"/>
              </a:rPr>
              <a:t>fournisseur</a:t>
            </a:r>
            <a:r>
              <a:rPr lang="en-US" sz="1000" dirty="0">
                <a:latin typeface="Arial"/>
                <a:ea typeface="SimSun"/>
                <a:cs typeface="Segoe UI"/>
              </a:rPr>
              <a:t> de </a:t>
            </a:r>
            <a:r>
              <a:rPr lang="en-US" sz="1000" dirty="0" err="1">
                <a:latin typeface="Arial"/>
                <a:ea typeface="SimSun"/>
                <a:cs typeface="Segoe UI"/>
              </a:rPr>
              <a:t>l'application</a:t>
            </a:r>
            <a:r>
              <a:rPr lang="en-US" sz="1000" dirty="0">
                <a:latin typeface="Arial"/>
                <a:ea typeface="SimSun"/>
                <a:cs typeface="Segoe UI"/>
              </a:rPr>
              <a:t> </a:t>
            </a:r>
            <a:r>
              <a:rPr lang="en-US" sz="1000" dirty="0" err="1">
                <a:latin typeface="Arial"/>
                <a:ea typeface="SimSun"/>
                <a:cs typeface="Segoe UI"/>
              </a:rPr>
              <a:t>d'exécuter</a:t>
            </a:r>
            <a:r>
              <a:rPr lang="en-US" sz="1000" dirty="0">
                <a:latin typeface="Arial"/>
                <a:ea typeface="SimSun"/>
                <a:cs typeface="Segoe UI"/>
              </a:rPr>
              <a:t> les </a:t>
            </a:r>
            <a:r>
              <a:rPr lang="en-US" sz="1000" dirty="0" err="1">
                <a:latin typeface="Arial"/>
                <a:ea typeface="SimSun"/>
                <a:cs typeface="Segoe UI"/>
              </a:rPr>
              <a:t>outils</a:t>
            </a:r>
            <a:r>
              <a:rPr lang="en-US" sz="1000" dirty="0">
                <a:latin typeface="Arial"/>
                <a:ea typeface="SimSun"/>
                <a:cs typeface="Segoe UI"/>
              </a:rPr>
              <a:t> de support </a:t>
            </a:r>
            <a:r>
              <a:rPr lang="en-US" sz="1000" dirty="0" err="1">
                <a:latin typeface="Arial"/>
                <a:ea typeface="SimSun"/>
                <a:cs typeface="Segoe UI"/>
              </a:rPr>
              <a:t>directement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Configuration de </a:t>
            </a:r>
            <a:r>
              <a:rPr lang="en-US" sz="1000" b="1" dirty="0" err="1">
                <a:solidFill>
                  <a:srgbClr val="000000"/>
                </a:solidFill>
                <a:latin typeface="Arial"/>
                <a:ea typeface="SimSun"/>
                <a:cs typeface="Segoe UI"/>
              </a:rPr>
              <a:t>l'installation</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minimale</a:t>
            </a:r>
            <a:r>
              <a:rPr lang="en-US" sz="1000" b="1" dirty="0">
                <a:solidFill>
                  <a:srgbClr val="000000"/>
                </a:solidFill>
                <a:latin typeface="Arial"/>
                <a:ea typeface="SimSun"/>
                <a:cs typeface="Segoe UI"/>
              </a:rPr>
              <a:t> de Windows Server 2012</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La </a:t>
            </a:r>
            <a:r>
              <a:rPr lang="en-US" sz="1000" dirty="0" err="1">
                <a:latin typeface="Arial"/>
                <a:ea typeface="SimSun"/>
                <a:cs typeface="Segoe UI"/>
              </a:rPr>
              <a:t>couche</a:t>
            </a:r>
            <a:r>
              <a:rPr lang="en-US" sz="1000" dirty="0">
                <a:latin typeface="Arial"/>
                <a:ea typeface="SimSun"/>
                <a:cs typeface="Segoe UI"/>
              </a:rPr>
              <a:t> Web de </a:t>
            </a:r>
            <a:r>
              <a:rPr lang="en-US" sz="1000" dirty="0" err="1">
                <a:latin typeface="Arial"/>
                <a:ea typeface="SimSun"/>
                <a:cs typeface="Segoe UI"/>
              </a:rPr>
              <a:t>l'application</a:t>
            </a:r>
            <a:r>
              <a:rPr lang="en-US" sz="1000" dirty="0">
                <a:latin typeface="Arial"/>
                <a:ea typeface="SimSun"/>
                <a:cs typeface="Segoe UI"/>
              </a:rPr>
              <a:t> marketing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application .NET. Pour </a:t>
            </a:r>
            <a:r>
              <a:rPr lang="en-US" sz="1000" dirty="0" err="1">
                <a:latin typeface="Arial"/>
                <a:ea typeface="SimSun"/>
                <a:cs typeface="Segoe UI"/>
              </a:rPr>
              <a:t>réduire</a:t>
            </a:r>
            <a:r>
              <a:rPr lang="en-US" sz="1000" dirty="0">
                <a:latin typeface="Arial"/>
                <a:ea typeface="SimSun"/>
                <a:cs typeface="Segoe UI"/>
              </a:rPr>
              <a:t> au maximum </a:t>
            </a:r>
            <a:r>
              <a:rPr lang="en-US" sz="1000" dirty="0" err="1">
                <a:latin typeface="Arial"/>
                <a:ea typeface="SimSun"/>
                <a:cs typeface="Segoe UI"/>
              </a:rPr>
              <a:t>l'encombrement</a:t>
            </a:r>
            <a:r>
              <a:rPr lang="en-US" sz="1000" dirty="0">
                <a:latin typeface="Arial"/>
                <a:ea typeface="SimSun"/>
                <a:cs typeface="Segoe UI"/>
              </a:rPr>
              <a:t> du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et </a:t>
            </a:r>
            <a:r>
              <a:rPr lang="en-US" sz="1000" dirty="0" err="1">
                <a:latin typeface="Arial"/>
                <a:ea typeface="SimSun"/>
                <a:cs typeface="Segoe UI"/>
              </a:rPr>
              <a:t>réduire</a:t>
            </a:r>
            <a:r>
              <a:rPr lang="en-US" sz="1000" dirty="0">
                <a:latin typeface="Arial"/>
                <a:ea typeface="SimSun"/>
                <a:cs typeface="Segoe UI"/>
              </a:rPr>
              <a:t> la </a:t>
            </a:r>
            <a:r>
              <a:rPr lang="en-US" sz="1000" dirty="0" err="1">
                <a:latin typeface="Arial"/>
                <a:ea typeface="SimSun"/>
                <a:cs typeface="Segoe UI"/>
              </a:rPr>
              <a:t>nécessité</a:t>
            </a:r>
            <a:r>
              <a:rPr lang="en-US" sz="1000" dirty="0">
                <a:latin typeface="Arial"/>
                <a:ea typeface="SimSun"/>
                <a:cs typeface="Segoe UI"/>
              </a:rPr>
              <a:t> </a:t>
            </a:r>
            <a:r>
              <a:rPr lang="en-US" sz="1000" dirty="0" err="1">
                <a:latin typeface="Arial"/>
                <a:ea typeface="SimSun"/>
                <a:cs typeface="Segoe UI"/>
              </a:rPr>
              <a:t>d'appliquer</a:t>
            </a:r>
            <a:r>
              <a:rPr lang="en-US" sz="1000" dirty="0">
                <a:latin typeface="Arial"/>
                <a:ea typeface="SimSun"/>
                <a:cs typeface="Segoe UI"/>
              </a:rPr>
              <a:t> des </a:t>
            </a:r>
            <a:r>
              <a:rPr lang="en-US" sz="1000" dirty="0" err="1">
                <a:latin typeface="Arial"/>
                <a:ea typeface="SimSun"/>
                <a:cs typeface="Segoe UI"/>
              </a:rPr>
              <a:t>mises</a:t>
            </a:r>
            <a:r>
              <a:rPr lang="en-US" sz="1000" dirty="0">
                <a:latin typeface="Arial"/>
                <a:ea typeface="SimSun"/>
                <a:cs typeface="Segoe UI"/>
              </a:rPr>
              <a:t> à jour </a:t>
            </a:r>
            <a:r>
              <a:rPr lang="en-US" sz="1000" dirty="0" err="1">
                <a:latin typeface="Arial"/>
                <a:ea typeface="SimSun"/>
                <a:cs typeface="Segoe UI"/>
              </a:rPr>
              <a:t>logicielles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choisi</a:t>
            </a:r>
            <a:r>
              <a:rPr lang="en-US" sz="1000" dirty="0">
                <a:latin typeface="Arial"/>
                <a:ea typeface="SimSun"/>
                <a:cs typeface="Segoe UI"/>
              </a:rPr>
              <a:t> </a:t>
            </a:r>
            <a:r>
              <a:rPr lang="en-US" sz="1000" dirty="0" err="1">
                <a:latin typeface="Arial"/>
                <a:ea typeface="SimSun"/>
                <a:cs typeface="Segoe UI"/>
              </a:rPr>
              <a:t>d'héberger</a:t>
            </a:r>
            <a:r>
              <a:rPr lang="en-US" sz="1000" dirty="0">
                <a:latin typeface="Arial"/>
                <a:ea typeface="SimSun"/>
                <a:cs typeface="Segoe UI"/>
              </a:rPr>
              <a:t> le </a:t>
            </a:r>
            <a:r>
              <a:rPr lang="en-US" sz="1000" dirty="0" err="1">
                <a:latin typeface="Arial"/>
                <a:ea typeface="SimSun"/>
                <a:cs typeface="Segoe UI"/>
              </a:rPr>
              <a:t>composant</a:t>
            </a:r>
            <a:r>
              <a:rPr lang="en-US" sz="1000" dirty="0">
                <a:latin typeface="Arial"/>
                <a:ea typeface="SimSun"/>
                <a:cs typeface="Segoe UI"/>
              </a:rPr>
              <a:t> IIS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qui </a:t>
            </a:r>
            <a:r>
              <a:rPr lang="en-US" sz="1000" dirty="0" err="1">
                <a:latin typeface="Arial"/>
                <a:ea typeface="SimSun"/>
                <a:cs typeface="Segoe UI"/>
              </a:rPr>
              <a:t>exécute</a:t>
            </a:r>
            <a:r>
              <a:rPr lang="en-US" sz="1000" dirty="0">
                <a:latin typeface="Arial"/>
                <a:ea typeface="SimSun"/>
                <a:cs typeface="Segoe UI"/>
              </a:rPr>
              <a:t> </a:t>
            </a:r>
            <a:r>
              <a:rPr lang="en-US" sz="1000" dirty="0" err="1">
                <a:latin typeface="Arial"/>
                <a:ea typeface="SimSun"/>
                <a:cs typeface="Segoe UI"/>
              </a:rPr>
              <a:t>l'option</a:t>
            </a:r>
            <a:r>
              <a:rPr lang="en-US" sz="1000" dirty="0">
                <a:latin typeface="Arial"/>
                <a:ea typeface="SimSun"/>
                <a:cs typeface="Segoe UI"/>
              </a:rPr>
              <a:t> </a:t>
            </a:r>
            <a:r>
              <a:rPr lang="en-US" sz="1000" dirty="0" err="1">
                <a:latin typeface="Arial"/>
                <a:ea typeface="SimSun"/>
                <a:cs typeface="Segoe UI"/>
              </a:rPr>
              <a:t>d'installation</a:t>
            </a:r>
            <a:r>
              <a:rPr lang="en-US" sz="1000" dirty="0">
                <a:latin typeface="Arial"/>
                <a:ea typeface="SimSun"/>
                <a:cs typeface="Segoe UI"/>
              </a:rPr>
              <a:t> </a:t>
            </a:r>
            <a:r>
              <a:rPr lang="en-US" sz="1000" dirty="0" err="1">
                <a:latin typeface="Arial"/>
                <a:ea typeface="SimSun"/>
                <a:cs typeface="Segoe UI"/>
              </a:rPr>
              <a:t>minimale</a:t>
            </a:r>
            <a:r>
              <a:rPr lang="en-US" sz="1000" dirty="0">
                <a:latin typeface="Arial"/>
                <a:ea typeface="SimSun"/>
                <a:cs typeface="Segoe UI"/>
              </a:rPr>
              <a:t> du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 Server 2012.</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permettre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qui </a:t>
            </a:r>
            <a:r>
              <a:rPr lang="en-US" sz="1000" dirty="0" err="1">
                <a:latin typeface="Arial"/>
                <a:ea typeface="SimSun"/>
                <a:cs typeface="Segoe UI"/>
              </a:rPr>
              <a:t>exécute</a:t>
            </a:r>
            <a:r>
              <a:rPr lang="en-US" sz="1000" dirty="0">
                <a:latin typeface="Arial"/>
                <a:ea typeface="SimSun"/>
                <a:cs typeface="Segoe UI"/>
              </a:rPr>
              <a:t> Windows Server 2012 avec </a:t>
            </a:r>
            <a:r>
              <a:rPr lang="en-US" sz="1000" dirty="0" err="1">
                <a:latin typeface="Arial"/>
                <a:ea typeface="SimSun"/>
                <a:cs typeface="Segoe UI"/>
              </a:rPr>
              <a:t>l'option</a:t>
            </a:r>
            <a:r>
              <a:rPr lang="en-US" sz="1000" dirty="0">
                <a:latin typeface="Arial"/>
                <a:ea typeface="SimSun"/>
                <a:cs typeface="Segoe UI"/>
              </a:rPr>
              <a:t> </a:t>
            </a:r>
            <a:r>
              <a:rPr lang="en-US" sz="1000" dirty="0" err="1">
                <a:latin typeface="Arial"/>
                <a:ea typeface="SimSun"/>
                <a:cs typeface="Segoe UI"/>
              </a:rPr>
              <a:t>d'installation</a:t>
            </a:r>
            <a:r>
              <a:rPr lang="en-US" sz="1000" dirty="0">
                <a:latin typeface="Arial"/>
                <a:ea typeface="SimSun"/>
                <a:cs typeface="Segoe UI"/>
              </a:rPr>
              <a:t> </a:t>
            </a:r>
            <a:r>
              <a:rPr lang="en-US" sz="1000" dirty="0" err="1">
                <a:latin typeface="Arial"/>
                <a:ea typeface="SimSun"/>
                <a:cs typeface="Segoe UI"/>
              </a:rPr>
              <a:t>minimale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b="1" dirty="0">
                <a:latin typeface="Arial"/>
                <a:ea typeface="SimSun"/>
                <a:cs typeface="Segoe UI"/>
              </a:rPr>
              <a:t>Note de </a:t>
            </a:r>
            <a:r>
              <a:rPr lang="en-US" sz="1000" b="1" dirty="0" err="1">
                <a:latin typeface="Arial"/>
                <a:ea typeface="SimSun"/>
                <a:cs typeface="Segoe UI"/>
              </a:rPr>
              <a:t>l'instructeur</a:t>
            </a:r>
            <a:r>
              <a:rPr lang="en-US" sz="1000" b="1" dirty="0">
                <a:latin typeface="Arial"/>
                <a:ea typeface="SimSun"/>
                <a:cs typeface="Segoe UI"/>
              </a:rPr>
              <a:t> : </a:t>
            </a:r>
            <a:r>
              <a:rPr lang="en-US" sz="1000" dirty="0">
                <a:latin typeface="Arial"/>
                <a:ea typeface="SimSun"/>
                <a:cs typeface="Segoe UI"/>
              </a:rPr>
              <a:t>Les </a:t>
            </a:r>
            <a:r>
              <a:rPr lang="en-US" sz="1000" dirty="0" err="1">
                <a:latin typeface="Arial"/>
                <a:ea typeface="SimSun"/>
                <a:cs typeface="Segoe UI"/>
              </a:rPr>
              <a:t>stagiaires</a:t>
            </a:r>
            <a:r>
              <a:rPr lang="en-US" sz="1000" dirty="0">
                <a:latin typeface="Arial"/>
                <a:ea typeface="SimSun"/>
                <a:cs typeface="Segoe UI"/>
              </a:rPr>
              <a:t> de </a:t>
            </a:r>
            <a:r>
              <a:rPr lang="en-US" sz="1000" dirty="0" err="1">
                <a:latin typeface="Arial"/>
                <a:ea typeface="SimSun"/>
                <a:cs typeface="Segoe UI"/>
              </a:rPr>
              <a:t>niveau</a:t>
            </a:r>
            <a:r>
              <a:rPr lang="en-US" sz="1000" dirty="0">
                <a:latin typeface="Arial"/>
                <a:ea typeface="SimSun"/>
                <a:cs typeface="Segoe UI"/>
              </a:rPr>
              <a:t> </a:t>
            </a:r>
            <a:r>
              <a:rPr lang="en-US" sz="1000" dirty="0" err="1">
                <a:latin typeface="Arial"/>
                <a:ea typeface="SimSun"/>
                <a:cs typeface="Segoe UI"/>
              </a:rPr>
              <a:t>avancé</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choisir</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des </a:t>
            </a:r>
            <a:r>
              <a:rPr lang="en-US" sz="1000" dirty="0" err="1">
                <a:latin typeface="Arial"/>
                <a:ea typeface="SimSun"/>
                <a:cs typeface="Segoe UI"/>
              </a:rPr>
              <a:t>commandes</a:t>
            </a:r>
            <a:r>
              <a:rPr lang="en-US" sz="1000" dirty="0">
                <a:latin typeface="Arial"/>
                <a:ea typeface="SimSun"/>
                <a:cs typeface="Segoe UI"/>
              </a:rPr>
              <a:t> de </a:t>
            </a:r>
            <a:r>
              <a:rPr lang="en-US" sz="1000" dirty="0" err="1">
                <a:latin typeface="Arial"/>
                <a:ea typeface="SimSun"/>
                <a:cs typeface="Segoe UI"/>
              </a:rPr>
              <a:t>ligne</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appropriées</a:t>
            </a:r>
            <a:r>
              <a:rPr lang="en-US" sz="1000" dirty="0">
                <a:latin typeface="Arial"/>
                <a:ea typeface="SimSun"/>
                <a:cs typeface="Segoe UI"/>
              </a:rPr>
              <a:t> à la place de sconfig.cmd pour </a:t>
            </a:r>
            <a:r>
              <a:rPr lang="en-US" sz="1000" dirty="0" err="1">
                <a:latin typeface="Arial"/>
                <a:ea typeface="SimSun"/>
                <a:cs typeface="Segoe UI"/>
              </a:rPr>
              <a:t>effectuer</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tâches</a:t>
            </a:r>
            <a:r>
              <a:rPr lang="en-US" sz="1000" dirty="0">
                <a:latin typeface="Arial"/>
                <a:ea typeface="SimSun"/>
                <a:cs typeface="Segoe UI"/>
              </a:rPr>
              <a:t> de configuration.</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3 : </a:t>
            </a:r>
            <a:r>
              <a:rPr lang="en-US" sz="1000" b="1" dirty="0" err="1">
                <a:solidFill>
                  <a:srgbClr val="000000"/>
                </a:solidFill>
                <a:latin typeface="Arial"/>
                <a:ea typeface="SimSun"/>
                <a:cs typeface="Segoe UI"/>
              </a:rPr>
              <a:t>Gestion</a:t>
            </a:r>
            <a:r>
              <a:rPr lang="en-US" sz="1000" b="1" dirty="0">
                <a:solidFill>
                  <a:srgbClr val="000000"/>
                </a:solidFill>
                <a:latin typeface="Arial"/>
                <a:ea typeface="SimSun"/>
                <a:cs typeface="Segoe UI"/>
              </a:rPr>
              <a:t> des </a:t>
            </a:r>
            <a:r>
              <a:rPr lang="en-US" sz="1000" b="1" dirty="0" err="1">
                <a:solidFill>
                  <a:srgbClr val="000000"/>
                </a:solidFill>
                <a:latin typeface="Arial"/>
                <a:ea typeface="SimSun"/>
                <a:cs typeface="Segoe UI"/>
              </a:rPr>
              <a:t>serveurs</a:t>
            </a:r>
            <a:endParaRPr lang="en-US" sz="1000" b="1" dirty="0">
              <a:latin typeface="Arial"/>
              <a:ea typeface="SimSun"/>
              <a:cs typeface="Arial"/>
            </a:endParaRPr>
          </a:p>
          <a:p>
            <a:pPr lvl="0">
              <a:lnSpc>
                <a:spcPct val="115000"/>
              </a:lnSpc>
              <a:spcAft>
                <a:spcPts val="1000"/>
              </a:spcAft>
            </a:pPr>
            <a:r>
              <a:rPr lang="en-US" sz="1000" dirty="0">
                <a:latin typeface="Arial"/>
                <a:ea typeface="SimSun"/>
                <a:cs typeface="Segoe UI"/>
              </a:rPr>
              <a:t>Après le </a:t>
            </a:r>
            <a:r>
              <a:rPr lang="en-US" sz="1000" dirty="0" err="1">
                <a:latin typeface="Arial"/>
                <a:ea typeface="SimSun"/>
                <a:cs typeface="Segoe UI"/>
              </a:rPr>
              <a:t>déploiement</a:t>
            </a:r>
            <a:r>
              <a:rPr lang="en-US" sz="1000" dirty="0">
                <a:latin typeface="Arial"/>
                <a:ea typeface="SimSun"/>
                <a:cs typeface="Segoe UI"/>
              </a:rPr>
              <a:t> des </a:t>
            </a:r>
            <a:r>
              <a:rPr lang="en-US" sz="1000" dirty="0" err="1">
                <a:latin typeface="Arial"/>
                <a:ea typeface="SimSun"/>
                <a:cs typeface="Segoe UI"/>
              </a:rPr>
              <a:t>serveurs</a:t>
            </a:r>
            <a:r>
              <a:rPr lang="en-US" sz="1000" dirty="0">
                <a:latin typeface="Arial"/>
                <a:ea typeface="SimSun"/>
                <a:cs typeface="Segoe UI"/>
              </a:rPr>
              <a:t> LON-SVR3 et LON-CORE pour </a:t>
            </a:r>
            <a:r>
              <a:rPr lang="en-US" sz="1000" dirty="0" err="1">
                <a:latin typeface="Arial"/>
                <a:ea typeface="SimSun"/>
                <a:cs typeface="Segoe UI"/>
              </a:rPr>
              <a:t>héberger</a:t>
            </a:r>
            <a:r>
              <a:rPr lang="en-US" sz="1000" dirty="0">
                <a:latin typeface="Arial"/>
                <a:ea typeface="SimSun"/>
                <a:cs typeface="Segoe UI"/>
              </a:rPr>
              <a:t> </a:t>
            </a:r>
            <a:r>
              <a:rPr lang="en-US" sz="1000" dirty="0" err="1">
                <a:latin typeface="Arial"/>
                <a:ea typeface="SimSun"/>
                <a:cs typeface="Segoe UI"/>
              </a:rPr>
              <a:t>l'application</a:t>
            </a:r>
            <a:r>
              <a:rPr lang="en-US" sz="1000" dirty="0">
                <a:latin typeface="Arial"/>
                <a:ea typeface="SimSun"/>
                <a:cs typeface="Segoe UI"/>
              </a:rPr>
              <a:t> marketing,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installer des </a:t>
            </a:r>
            <a:r>
              <a:rPr lang="en-US" sz="1000" dirty="0" err="1">
                <a:latin typeface="Arial"/>
                <a:ea typeface="SimSun"/>
                <a:cs typeface="Segoe UI"/>
              </a:rPr>
              <a:t>rôles</a:t>
            </a:r>
            <a:r>
              <a:rPr lang="en-US" sz="1000" dirty="0">
                <a:latin typeface="Arial"/>
                <a:ea typeface="SimSun"/>
                <a:cs typeface="Segoe UI"/>
              </a:rPr>
              <a:t> et des </a:t>
            </a:r>
            <a:r>
              <a:rPr lang="en-US" sz="1000" dirty="0" err="1">
                <a:latin typeface="Arial"/>
                <a:ea typeface="SimSun"/>
                <a:cs typeface="Segoe UI"/>
              </a:rPr>
              <a:t>fonctionnalités</a:t>
            </a:r>
            <a:r>
              <a:rPr lang="en-US" sz="1000" dirty="0">
                <a:latin typeface="Arial"/>
                <a:ea typeface="SimSun"/>
                <a:cs typeface="Segoe UI"/>
              </a:rPr>
              <a:t> de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appropriés</a:t>
            </a:r>
            <a:r>
              <a:rPr lang="en-US" sz="1000" dirty="0">
                <a:latin typeface="Arial"/>
                <a:ea typeface="SimSun"/>
                <a:cs typeface="Segoe UI"/>
              </a:rPr>
              <a:t> pour </a:t>
            </a:r>
            <a:r>
              <a:rPr lang="en-US" sz="1000" dirty="0" err="1">
                <a:latin typeface="Arial"/>
                <a:ea typeface="SimSun"/>
                <a:cs typeface="Segoe UI"/>
              </a:rPr>
              <a:t>prendre</a:t>
            </a:r>
            <a:r>
              <a:rPr lang="en-US" sz="1000" dirty="0">
                <a:latin typeface="Arial"/>
                <a:ea typeface="SimSun"/>
                <a:cs typeface="Segoe UI"/>
              </a:rPr>
              <a:t> en charge </a:t>
            </a:r>
            <a:r>
              <a:rPr lang="en-US" sz="1000" dirty="0" err="1">
                <a:latin typeface="Arial"/>
                <a:ea typeface="SimSun"/>
                <a:cs typeface="Segoe UI"/>
              </a:rPr>
              <a:t>l'application</a:t>
            </a:r>
            <a:r>
              <a:rPr lang="en-US" sz="1000" dirty="0">
                <a:latin typeface="Arial"/>
                <a:ea typeface="SimSun"/>
                <a:cs typeface="Segoe UI"/>
              </a:rPr>
              <a:t>. En </a:t>
            </a:r>
            <a:r>
              <a:rPr lang="en-US" sz="1000" dirty="0" err="1">
                <a:latin typeface="Arial"/>
                <a:ea typeface="SimSun"/>
                <a:cs typeface="Segoe UI"/>
              </a:rPr>
              <a:t>gardant</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en tête,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installerez</a:t>
            </a:r>
            <a:r>
              <a:rPr lang="en-US" sz="1000" dirty="0">
                <a:latin typeface="Arial"/>
                <a:ea typeface="SimSun"/>
                <a:cs typeface="Segoe UI"/>
              </a:rPr>
              <a:t> la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Sauvegarde</a:t>
            </a:r>
            <a:r>
              <a:rPr lang="en-US" sz="1000" dirty="0">
                <a:latin typeface="Arial"/>
                <a:ea typeface="SimSun"/>
                <a:cs typeface="Segoe UI"/>
              </a:rPr>
              <a:t> Windows Server </a:t>
            </a:r>
            <a:r>
              <a:rPr lang="en-US" sz="1000" dirty="0" err="1">
                <a:latin typeface="Arial"/>
                <a:ea typeface="SimSun"/>
                <a:cs typeface="Segoe UI"/>
              </a:rPr>
              <a:t>sur</a:t>
            </a:r>
            <a:r>
              <a:rPr lang="en-US" sz="1000" dirty="0">
                <a:latin typeface="Arial"/>
                <a:ea typeface="SimSun"/>
                <a:cs typeface="Segoe UI"/>
              </a:rPr>
              <a:t> LON-SVR3 </a:t>
            </a:r>
            <a:r>
              <a:rPr lang="en-US" sz="1000" dirty="0" smtClean="0">
                <a:latin typeface="Arial"/>
                <a:ea typeface="SimSun"/>
                <a:cs typeface="Segoe UI"/>
              </a:rPr>
              <a:t>et LON-CORE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installerez</a:t>
            </a:r>
            <a:r>
              <a:rPr lang="en-US" sz="1000" dirty="0">
                <a:latin typeface="Arial"/>
                <a:ea typeface="SimSun"/>
                <a:cs typeface="Segoe UI"/>
              </a:rPr>
              <a:t> le </a:t>
            </a:r>
            <a:r>
              <a:rPr lang="en-US" sz="1000" dirty="0" err="1">
                <a:latin typeface="Arial"/>
                <a:ea typeface="SimSun"/>
                <a:cs typeface="Segoe UI"/>
              </a:rPr>
              <a:t>rôle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Web </a:t>
            </a:r>
            <a:r>
              <a:rPr lang="en-US" sz="1000" dirty="0" err="1">
                <a:latin typeface="Arial"/>
                <a:ea typeface="SimSun"/>
                <a:cs typeface="Segoe UI"/>
              </a:rPr>
              <a:t>sur</a:t>
            </a:r>
            <a:r>
              <a:rPr lang="en-US" sz="1000" dirty="0">
                <a:latin typeface="Arial"/>
                <a:ea typeface="SimSun"/>
                <a:cs typeface="Segoe UI"/>
              </a:rPr>
              <a:t> LON-CORE</a:t>
            </a:r>
            <a:r>
              <a:rPr lang="en-US" sz="1000" dirty="0" smtClean="0">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devez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également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configurer</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le service </a:t>
            </a:r>
            <a:r>
              <a:rPr lang="en-US" sz="1000" dirty="0">
                <a:solidFill>
                  <a:prstClr val="black"/>
                </a:solidFill>
                <a:latin typeface="Arial"/>
                <a:ea typeface="SimSun"/>
                <a:cs typeface="Segoe UI"/>
              </a:rPr>
              <a:t>de publication World Wide Web </a:t>
            </a:r>
            <a:r>
              <a:rPr lang="en-US" sz="1000" dirty="0" err="1">
                <a:solidFill>
                  <a:prstClr val="black"/>
                </a:solidFill>
                <a:latin typeface="Arial"/>
                <a:ea typeface="SimSun"/>
                <a:cs typeface="Segoe UI"/>
              </a:rPr>
              <a:t>sur</a:t>
            </a:r>
            <a:r>
              <a:rPr lang="en-US" sz="1000" dirty="0">
                <a:solidFill>
                  <a:prstClr val="black"/>
                </a:solidFill>
                <a:latin typeface="Arial"/>
                <a:ea typeface="SimSun"/>
                <a:cs typeface="Segoe UI"/>
              </a:rPr>
              <a:t> LON-CORE</a:t>
            </a:r>
            <a:r>
              <a:rPr lang="en-US" sz="1000" dirty="0" smtClean="0">
                <a:solidFill>
                  <a:prstClr val="black"/>
                </a:solidFill>
                <a:latin typeface="Arial"/>
                <a:ea typeface="SimSun"/>
                <a:cs typeface="Segoe UI"/>
              </a:rPr>
              <a:t>.</a:t>
            </a:r>
            <a:endParaRPr lang="en-US" sz="1000" dirty="0">
              <a:latin typeface="Arial"/>
              <a:ea typeface="SimSun"/>
              <a:cs typeface="Arial"/>
            </a:endParaRPr>
          </a:p>
          <a:p>
            <a:pPr>
              <a:lnSpc>
                <a:spcPct val="115000"/>
              </a:lnSpc>
              <a:spcAft>
                <a:spcPts val="1000"/>
              </a:spcAft>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38</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1395946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smtClean="0">
                <a:solidFill>
                  <a:srgbClr val="000000"/>
                </a:solidFill>
                <a:latin typeface="Arial"/>
                <a:ea typeface="SimSun"/>
                <a:cs typeface="Segoe UI"/>
              </a:rPr>
              <a:t>Exercice</a:t>
            </a:r>
            <a:r>
              <a:rPr lang="en-US" sz="1000" b="1" dirty="0">
                <a:solidFill>
                  <a:srgbClr val="000000"/>
                </a:solidFill>
                <a:latin typeface="Arial"/>
                <a:ea typeface="SimSun"/>
                <a:cs typeface="Segoe UI"/>
              </a:rPr>
              <a:t> 4 : </a:t>
            </a:r>
            <a:r>
              <a:rPr lang="en-US" sz="1000" b="1" dirty="0" err="1">
                <a:solidFill>
                  <a:srgbClr val="000000"/>
                </a:solidFill>
                <a:latin typeface="Arial"/>
                <a:ea typeface="SimSun"/>
                <a:cs typeface="Segoe UI"/>
              </a:rPr>
              <a:t>Utilisation</a:t>
            </a:r>
            <a:r>
              <a:rPr lang="en-US" sz="1000" b="1" dirty="0">
                <a:solidFill>
                  <a:srgbClr val="000000"/>
                </a:solidFill>
                <a:latin typeface="Arial"/>
                <a:ea typeface="SimSun"/>
                <a:cs typeface="Segoe UI"/>
              </a:rPr>
              <a:t> de Windows PowerShell pour </a:t>
            </a:r>
            <a:r>
              <a:rPr lang="en-US" sz="1000" b="1" dirty="0" err="1">
                <a:solidFill>
                  <a:srgbClr val="000000"/>
                </a:solidFill>
                <a:latin typeface="Arial"/>
                <a:ea typeface="SimSun"/>
                <a:cs typeface="Segoe UI"/>
              </a:rPr>
              <a:t>gérer</a:t>
            </a:r>
            <a:r>
              <a:rPr lang="en-US" sz="1000" b="1" dirty="0">
                <a:solidFill>
                  <a:srgbClr val="000000"/>
                </a:solidFill>
                <a:latin typeface="Arial"/>
                <a:ea typeface="SimSun"/>
                <a:cs typeface="Segoe UI"/>
              </a:rPr>
              <a:t> les </a:t>
            </a:r>
            <a:r>
              <a:rPr lang="en-US" sz="1000" b="1" dirty="0" err="1">
                <a:solidFill>
                  <a:srgbClr val="000000"/>
                </a:solidFill>
                <a:latin typeface="Arial"/>
                <a:ea typeface="SimSun"/>
                <a:cs typeface="Segoe UI"/>
              </a:rPr>
              <a:t>serveurs</a:t>
            </a:r>
            <a:r>
              <a:rPr lang="en-US" sz="1000" b="1" dirty="0">
                <a:solidFill>
                  <a:srgbClr val="000000"/>
                </a:solidFill>
                <a:latin typeface="Arial"/>
                <a:ea typeface="SimSun"/>
                <a:cs typeface="Segoe UI"/>
              </a:rPr>
              <a:t> </a:t>
            </a:r>
            <a:endParaRPr lang="en-US" sz="1000" b="1" dirty="0">
              <a:solidFill>
                <a:prstClr val="black"/>
              </a:solidFill>
              <a:latin typeface="Arial"/>
              <a:ea typeface="SimSun"/>
              <a:cs typeface="Arial"/>
            </a:endParaRPr>
          </a:p>
          <a:p>
            <a:pPr lvl="0">
              <a:lnSpc>
                <a:spcPct val="115000"/>
              </a:lnSpc>
              <a:spcAft>
                <a:spcPts val="1000"/>
              </a:spcAft>
            </a:pPr>
            <a:r>
              <a:rPr lang="en-US" sz="1000" dirty="0">
                <a:solidFill>
                  <a:prstClr val="black"/>
                </a:solidFill>
                <a:latin typeface="Arial"/>
                <a:ea typeface="SimSun"/>
                <a:cs typeface="Segoe UI"/>
              </a:rPr>
              <a:t>Le </a:t>
            </a:r>
            <a:r>
              <a:rPr lang="en-US" sz="1000" dirty="0" err="1">
                <a:solidFill>
                  <a:prstClr val="black"/>
                </a:solidFill>
                <a:latin typeface="Arial"/>
                <a:ea typeface="SimSun"/>
                <a:cs typeface="Segoe UI"/>
              </a:rPr>
              <a:t>fournisseur</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l'application</a:t>
            </a:r>
            <a:r>
              <a:rPr lang="en-US" sz="1000" dirty="0">
                <a:solidFill>
                  <a:prstClr val="black"/>
                </a:solidFill>
                <a:latin typeface="Arial"/>
                <a:ea typeface="SimSun"/>
                <a:cs typeface="Segoe UI"/>
              </a:rPr>
              <a:t> marketing a </a:t>
            </a:r>
            <a:r>
              <a:rPr lang="en-US" sz="1000" dirty="0" err="1">
                <a:solidFill>
                  <a:prstClr val="black"/>
                </a:solidFill>
                <a:latin typeface="Arial"/>
                <a:ea typeface="SimSun"/>
                <a:cs typeface="Segoe UI"/>
              </a:rPr>
              <a:t>indiqué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qu'il</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peut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fournir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quelques</a:t>
            </a:r>
            <a:r>
              <a:rPr lang="en-US" sz="1000" dirty="0">
                <a:solidFill>
                  <a:prstClr val="black"/>
                </a:solidFill>
                <a:latin typeface="Arial"/>
                <a:ea typeface="SimSun"/>
                <a:cs typeface="Segoe UI"/>
              </a:rPr>
              <a:t> scripts Windows PowerShell pour </a:t>
            </a:r>
            <a:r>
              <a:rPr lang="en-US" sz="1000" dirty="0" err="1">
                <a:solidFill>
                  <a:prstClr val="black"/>
                </a:solidFill>
                <a:latin typeface="Arial"/>
                <a:ea typeface="SimSun"/>
                <a:cs typeface="Segoe UI"/>
              </a:rPr>
              <a:t>configurer</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serveur</a:t>
            </a:r>
            <a:r>
              <a:rPr lang="en-US" sz="1000" dirty="0">
                <a:solidFill>
                  <a:prstClr val="black"/>
                </a:solidFill>
                <a:latin typeface="Arial"/>
                <a:ea typeface="SimSun"/>
                <a:cs typeface="Segoe UI"/>
              </a:rPr>
              <a:t> Web qui </a:t>
            </a:r>
            <a:r>
              <a:rPr lang="en-US" sz="1000" dirty="0" err="1">
                <a:solidFill>
                  <a:prstClr val="black"/>
                </a:solidFill>
                <a:latin typeface="Arial"/>
                <a:ea typeface="SimSun"/>
                <a:cs typeface="Segoe UI"/>
              </a:rPr>
              <a:t>héberge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l'application</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devez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vérifier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l'administration</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à distance </a:t>
            </a:r>
            <a:r>
              <a:rPr lang="en-US" sz="1000" dirty="0" err="1">
                <a:solidFill>
                  <a:prstClr val="black"/>
                </a:solidFill>
                <a:latin typeface="Arial"/>
                <a:ea typeface="SimSun"/>
                <a:cs typeface="Segoe UI"/>
              </a:rPr>
              <a:t>est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opérationnelle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avant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d'exécuter</a:t>
            </a:r>
            <a:r>
              <a:rPr lang="en-US" sz="1000" dirty="0">
                <a:solidFill>
                  <a:prstClr val="black"/>
                </a:solidFill>
                <a:latin typeface="Arial"/>
                <a:ea typeface="SimSun"/>
                <a:cs typeface="Segoe UI"/>
              </a:rPr>
              <a:t> les scripts.</a:t>
            </a:r>
            <a:endParaRPr lang="en-US" dirty="0"/>
          </a:p>
        </p:txBody>
      </p:sp>
      <p:sp>
        <p:nvSpPr>
          <p:cNvPr id="4" name="Slide Number Placeholder 3"/>
          <p:cNvSpPr>
            <a:spLocks noGrp="1"/>
          </p:cNvSpPr>
          <p:nvPr>
            <p:ph type="sldNum" sz="quarter" idx="10"/>
          </p:nvPr>
        </p:nvSpPr>
        <p:spPr/>
        <p:txBody>
          <a:bodyPr/>
          <a:lstStyle/>
          <a:p>
            <a:fld id="{42D31C50-CDC9-4ACB-8497-662FA60375A1}" type="slidenum">
              <a:rPr lang="en-US" smtClean="0"/>
              <a:t>39</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4184545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Discutez</a:t>
            </a:r>
            <a:r>
              <a:rPr lang="en-US" sz="1000" dirty="0">
                <a:latin typeface="Arial"/>
                <a:ea typeface="SimSun"/>
                <a:cs typeface="Segoe UI"/>
              </a:rPr>
              <a:t> avec les </a:t>
            </a:r>
            <a:r>
              <a:rPr lang="en-US" sz="1000" dirty="0" err="1">
                <a:latin typeface="Arial"/>
                <a:ea typeface="SimSun"/>
                <a:cs typeface="Segoe UI"/>
              </a:rPr>
              <a:t>stagiaires</a:t>
            </a:r>
            <a:r>
              <a:rPr lang="en-US" sz="1000" dirty="0">
                <a:latin typeface="Arial"/>
                <a:ea typeface="SimSun"/>
                <a:cs typeface="Segoe UI"/>
              </a:rPr>
              <a:t> du </a:t>
            </a:r>
            <a:r>
              <a:rPr lang="en-US" sz="1000" dirty="0" err="1">
                <a:latin typeface="Arial"/>
                <a:ea typeface="SimSun"/>
                <a:cs typeface="Segoe UI"/>
              </a:rPr>
              <a:t>besoin</a:t>
            </a:r>
            <a:r>
              <a:rPr lang="en-US" sz="1000" dirty="0">
                <a:latin typeface="Arial"/>
                <a:ea typeface="SimSun"/>
                <a:cs typeface="Segoe UI"/>
              </a:rPr>
              <a:t> de disposer de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déployés</a:t>
            </a:r>
            <a:r>
              <a:rPr lang="en-US" sz="1000" dirty="0">
                <a:latin typeface="Arial"/>
                <a:ea typeface="SimSun"/>
                <a:cs typeface="Segoe UI"/>
              </a:rPr>
              <a:t> </a:t>
            </a:r>
            <a:r>
              <a:rPr lang="en-US" sz="1000" dirty="0" err="1">
                <a:latin typeface="Arial"/>
                <a:ea typeface="SimSun"/>
                <a:cs typeface="Segoe UI"/>
              </a:rPr>
              <a:t>localement</a:t>
            </a:r>
            <a:r>
              <a:rPr lang="en-US" sz="1000" dirty="0">
                <a:latin typeface="Arial"/>
                <a:ea typeface="SimSun"/>
                <a:cs typeface="Segoe UI"/>
              </a:rPr>
              <a:t>, et du </a:t>
            </a:r>
            <a:r>
              <a:rPr lang="en-US" sz="1000" dirty="0" err="1">
                <a:latin typeface="Arial"/>
                <a:ea typeface="SimSun"/>
                <a:cs typeface="Segoe UI"/>
              </a:rPr>
              <a:t>rôle</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jouent</a:t>
            </a:r>
            <a:r>
              <a:rPr lang="en-US" sz="1000" dirty="0">
                <a:latin typeface="Arial"/>
                <a:ea typeface="SimSun"/>
                <a:cs typeface="Segoe UI"/>
              </a:rPr>
              <a:t> </a:t>
            </a:r>
            <a:r>
              <a:rPr lang="en-US" sz="1000" dirty="0" err="1">
                <a:latin typeface="Arial"/>
                <a:ea typeface="SimSun"/>
                <a:cs typeface="Segoe UI"/>
              </a:rPr>
              <a:t>maintenant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organisations</a:t>
            </a:r>
            <a:r>
              <a:rPr lang="en-US" sz="1000" dirty="0">
                <a:latin typeface="Arial"/>
                <a:ea typeface="SimSun"/>
                <a:cs typeface="Segoe UI"/>
              </a:rPr>
              <a:t> </a:t>
            </a:r>
            <a:r>
              <a:rPr lang="en-US" sz="1000" dirty="0" err="1">
                <a:latin typeface="Arial"/>
                <a:ea typeface="SimSun"/>
                <a:cs typeface="Segoe UI"/>
              </a:rPr>
              <a:t>déplacent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partie</a:t>
            </a:r>
            <a:r>
              <a:rPr lang="en-US" sz="1000" dirty="0">
                <a:latin typeface="Arial"/>
                <a:ea typeface="SimSun"/>
                <a:cs typeface="Segoe UI"/>
              </a:rPr>
              <a:t> de </a:t>
            </a:r>
            <a:r>
              <a:rPr lang="en-US" sz="1000" dirty="0" err="1">
                <a:latin typeface="Arial"/>
                <a:ea typeface="SimSun"/>
                <a:cs typeface="Segoe UI"/>
              </a:rPr>
              <a:t>leur</a:t>
            </a:r>
            <a:r>
              <a:rPr lang="en-US" sz="1000" dirty="0">
                <a:latin typeface="Arial"/>
                <a:ea typeface="SimSun"/>
                <a:cs typeface="Segoe UI"/>
              </a:rPr>
              <a:t> infrastructure </a:t>
            </a:r>
            <a:r>
              <a:rPr lang="en-US" sz="1000" dirty="0" err="1">
                <a:latin typeface="Arial"/>
                <a:ea typeface="SimSun"/>
                <a:cs typeface="Segoe UI"/>
              </a:rPr>
              <a:t>vers</a:t>
            </a:r>
            <a:r>
              <a:rPr lang="en-US" sz="1000" dirty="0">
                <a:latin typeface="Arial"/>
                <a:ea typeface="SimSun"/>
                <a:cs typeface="Segoe UI"/>
              </a:rPr>
              <a:t> le cloud computing.</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la </a:t>
            </a:r>
            <a:r>
              <a:rPr lang="en-US" sz="1000" dirty="0" err="1">
                <a:latin typeface="Arial"/>
                <a:ea typeface="SimSun"/>
                <a:cs typeface="Segoe UI"/>
              </a:rPr>
              <a:t>différence</a:t>
            </a:r>
            <a:r>
              <a:rPr lang="en-US" sz="1000" dirty="0">
                <a:latin typeface="Arial"/>
                <a:ea typeface="SimSun"/>
                <a:cs typeface="Segoe UI"/>
              </a:rPr>
              <a:t> entre un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et client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La </a:t>
            </a:r>
            <a:r>
              <a:rPr lang="en-US" sz="1000" dirty="0" err="1">
                <a:latin typeface="Arial"/>
                <a:ea typeface="SimSun"/>
                <a:cs typeface="Segoe UI"/>
              </a:rPr>
              <a:t>différence</a:t>
            </a:r>
            <a:r>
              <a:rPr lang="en-US" sz="1000" dirty="0">
                <a:latin typeface="Arial"/>
                <a:ea typeface="SimSun"/>
                <a:cs typeface="Segoe UI"/>
              </a:rPr>
              <a:t> entre le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d'un </a:t>
            </a:r>
            <a:r>
              <a:rPr lang="en-US" sz="1000" dirty="0" err="1">
                <a:latin typeface="Arial"/>
                <a:ea typeface="SimSun"/>
                <a:cs typeface="Segoe UI"/>
              </a:rPr>
              <a:t>serveur</a:t>
            </a:r>
            <a:r>
              <a:rPr lang="en-US" sz="1000" dirty="0">
                <a:latin typeface="Arial"/>
                <a:ea typeface="SimSun"/>
                <a:cs typeface="Segoe UI"/>
              </a:rPr>
              <a:t> et </a:t>
            </a:r>
            <a:r>
              <a:rPr lang="en-US" sz="1000" dirty="0" err="1">
                <a:latin typeface="Arial"/>
                <a:ea typeface="SimSun"/>
                <a:cs typeface="Segoe UI"/>
              </a:rPr>
              <a:t>celui</a:t>
            </a:r>
            <a:r>
              <a:rPr lang="en-US" sz="1000" dirty="0">
                <a:latin typeface="Arial"/>
                <a:ea typeface="SimSun"/>
                <a:cs typeface="Segoe UI"/>
              </a:rPr>
              <a:t> d'un client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i="1" dirty="0" err="1">
                <a:latin typeface="Arial"/>
                <a:ea typeface="SimSun"/>
                <a:cs typeface="Arial"/>
              </a:rPr>
              <a:t>serveur</a:t>
            </a:r>
            <a:r>
              <a:rPr lang="en-US" sz="1000" dirty="0">
                <a:latin typeface="Arial"/>
                <a:ea typeface="SimSun"/>
                <a:cs typeface="Segoe UI"/>
              </a:rPr>
              <a:t> </a:t>
            </a:r>
            <a:r>
              <a:rPr lang="en-US" sz="1000" dirty="0" err="1">
                <a:latin typeface="Arial"/>
                <a:ea typeface="SimSun"/>
                <a:cs typeface="Segoe UI"/>
              </a:rPr>
              <a:t>fournit</a:t>
            </a:r>
            <a:r>
              <a:rPr lang="en-US" sz="1000" dirty="0">
                <a:latin typeface="Arial"/>
                <a:ea typeface="SimSun"/>
                <a:cs typeface="Segoe UI"/>
              </a:rPr>
              <a:t> des </a:t>
            </a:r>
            <a:r>
              <a:rPr lang="en-US" sz="1000" dirty="0" err="1">
                <a:latin typeface="Arial"/>
                <a:ea typeface="SimSun"/>
                <a:cs typeface="Segoe UI"/>
              </a:rPr>
              <a:t>ressources</a:t>
            </a:r>
            <a:r>
              <a:rPr lang="en-US" sz="1000" dirty="0">
                <a:latin typeface="Arial"/>
                <a:ea typeface="SimSun"/>
                <a:cs typeface="Segoe UI"/>
              </a:rPr>
              <a:t> à de </a:t>
            </a:r>
            <a:r>
              <a:rPr lang="en-US" sz="1000" dirty="0" err="1">
                <a:latin typeface="Arial"/>
                <a:ea typeface="SimSun"/>
                <a:cs typeface="Segoe UI"/>
              </a:rPr>
              <a:t>nombreux</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i="1" dirty="0" err="1">
                <a:latin typeface="Arial"/>
                <a:ea typeface="SimSun"/>
                <a:cs typeface="Arial"/>
              </a:rPr>
              <a:t>système</a:t>
            </a:r>
            <a:r>
              <a:rPr lang="en-US" sz="1000" i="1" dirty="0">
                <a:latin typeface="Arial"/>
                <a:ea typeface="SimSun"/>
                <a:cs typeface="Arial"/>
              </a:rPr>
              <a:t> </a:t>
            </a:r>
            <a:r>
              <a:rPr lang="en-US" sz="1000" i="1" dirty="0" err="1">
                <a:latin typeface="Arial"/>
                <a:ea typeface="SimSun"/>
                <a:cs typeface="Arial"/>
              </a:rPr>
              <a:t>d'exploitation</a:t>
            </a:r>
            <a:r>
              <a:rPr lang="en-US" sz="1000" i="1" dirty="0">
                <a:latin typeface="Arial"/>
                <a:ea typeface="SimSun"/>
                <a:cs typeface="Arial"/>
              </a:rPr>
              <a:t> client</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par un </a:t>
            </a:r>
            <a:r>
              <a:rPr lang="en-US" sz="1000" dirty="0" err="1">
                <a:latin typeface="Arial"/>
                <a:ea typeface="SimSun"/>
                <a:cs typeface="Segoe UI"/>
              </a:rPr>
              <a:t>seul</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à la </a:t>
            </a:r>
            <a:r>
              <a:rPr lang="en-US" sz="1000" dirty="0" err="1">
                <a:latin typeface="Arial"/>
                <a:ea typeface="SimSun"/>
                <a:cs typeface="Segoe UI"/>
              </a:rPr>
              <a:t>fois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Comment le </a:t>
            </a:r>
            <a:r>
              <a:rPr lang="en-US" sz="1000" dirty="0" err="1">
                <a:latin typeface="Arial"/>
                <a:ea typeface="SimSun"/>
                <a:cs typeface="Segoe UI"/>
              </a:rPr>
              <a:t>rôle</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 a-t-</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évolué</a:t>
            </a:r>
            <a:r>
              <a:rPr lang="en-US" sz="1000" dirty="0">
                <a:latin typeface="Arial"/>
                <a:ea typeface="SimSun"/>
                <a:cs typeface="Segoe UI"/>
              </a:rPr>
              <a:t> au </a:t>
            </a:r>
            <a:r>
              <a:rPr lang="en-US" sz="1000" dirty="0" err="1">
                <a:latin typeface="Arial"/>
                <a:ea typeface="SimSun"/>
                <a:cs typeface="Segoe UI"/>
              </a:rPr>
              <a:t>fil</a:t>
            </a:r>
            <a:r>
              <a:rPr lang="en-US" sz="1000" dirty="0">
                <a:latin typeface="Arial"/>
                <a:ea typeface="SimSun"/>
                <a:cs typeface="Segoe UI"/>
              </a:rPr>
              <a:t> du temps </a:t>
            </a:r>
            <a:r>
              <a:rPr lang="en-US" sz="1000" dirty="0" err="1">
                <a:latin typeface="Arial"/>
                <a:ea typeface="SimSun"/>
                <a:cs typeface="Segoe UI"/>
              </a:rPr>
              <a:t>depuis</a:t>
            </a:r>
            <a:r>
              <a:rPr lang="en-US" sz="1000" dirty="0">
                <a:latin typeface="Arial"/>
                <a:ea typeface="SimSun"/>
                <a:cs typeface="Segoe UI"/>
              </a:rPr>
              <a:t> le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a:t>
            </a:r>
            <a:r>
              <a:rPr lang="en-US" sz="1000" dirty="0" smtClean="0">
                <a:latin typeface="Arial"/>
                <a:ea typeface="SimSun"/>
                <a:cs typeface="Segoe UI"/>
              </a:rPr>
              <a:t>Microsoft Windows</a:t>
            </a:r>
            <a:r>
              <a:rPr lang="en-US" sz="1000" dirty="0">
                <a:latin typeface="Arial"/>
                <a:ea typeface="SimSun"/>
                <a:cs typeface="Segoe UI"/>
              </a:rPr>
              <a:t> NT 4.0 </a:t>
            </a:r>
            <a:r>
              <a:rPr lang="en-US" sz="1000" dirty="0" err="1">
                <a:latin typeface="Arial"/>
                <a:ea typeface="SimSun"/>
                <a:cs typeface="Segoe UI"/>
              </a:rPr>
              <a:t>jusqu'à</a:t>
            </a:r>
            <a:r>
              <a:rPr lang="en-US" sz="1000" dirty="0">
                <a:latin typeface="Arial"/>
                <a:ea typeface="SimSun"/>
                <a:cs typeface="Segoe UI"/>
              </a:rPr>
              <a:t> Windows Server 2012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réponses</a:t>
            </a:r>
            <a:r>
              <a:rPr lang="en-US" sz="1000" dirty="0">
                <a:latin typeface="Arial"/>
                <a:ea typeface="SimSun"/>
                <a:cs typeface="Segoe UI"/>
              </a:rPr>
              <a:t> </a:t>
            </a:r>
            <a:r>
              <a:rPr lang="en-US" sz="1000" dirty="0" err="1">
                <a:latin typeface="Arial"/>
                <a:ea typeface="SimSun"/>
                <a:cs typeface="Segoe UI"/>
              </a:rPr>
              <a:t>varient</a:t>
            </a:r>
            <a:r>
              <a:rPr lang="en-US" sz="1000" dirty="0">
                <a:latin typeface="Arial"/>
                <a:ea typeface="SimSun"/>
                <a:cs typeface="Segoe UI"/>
              </a:rPr>
              <a:t>. </a:t>
            </a:r>
            <a:r>
              <a:rPr lang="en-US" sz="1000" dirty="0" err="1">
                <a:latin typeface="Arial"/>
                <a:ea typeface="SimSun"/>
                <a:cs typeface="Segoe UI"/>
              </a:rPr>
              <a:t>Sollicitez</a:t>
            </a:r>
            <a:r>
              <a:rPr lang="en-US" sz="1000" dirty="0">
                <a:latin typeface="Arial"/>
                <a:ea typeface="SimSun"/>
                <a:cs typeface="Segoe UI"/>
              </a:rPr>
              <a:t> la </a:t>
            </a:r>
            <a:r>
              <a:rPr lang="en-US" sz="1000" dirty="0" err="1">
                <a:latin typeface="Arial"/>
                <a:ea typeface="SimSun"/>
                <a:cs typeface="Segoe UI"/>
              </a:rPr>
              <a:t>réaction</a:t>
            </a:r>
            <a:r>
              <a:rPr lang="en-US" sz="1000" dirty="0">
                <a:latin typeface="Arial"/>
                <a:ea typeface="SimSun"/>
                <a:cs typeface="Segoe UI"/>
              </a:rPr>
              <a:t> des </a:t>
            </a:r>
            <a:r>
              <a:rPr lang="en-US" sz="1000" dirty="0" err="1">
                <a:latin typeface="Arial"/>
                <a:ea typeface="SimSun"/>
                <a:cs typeface="Segoe UI"/>
              </a:rPr>
              <a:t>stagiaires</a:t>
            </a:r>
            <a:r>
              <a:rPr lang="en-US" sz="1000" dirty="0">
                <a:latin typeface="Arial"/>
                <a:ea typeface="SimSun"/>
                <a:cs typeface="Segoe UI"/>
              </a:rPr>
              <a:t> au </a:t>
            </a:r>
            <a:r>
              <a:rPr lang="en-US" sz="1000" dirty="0" err="1">
                <a:latin typeface="Arial"/>
                <a:ea typeface="SimSun"/>
                <a:cs typeface="Segoe UI"/>
              </a:rPr>
              <a:t>sujet</a:t>
            </a:r>
            <a:r>
              <a:rPr lang="en-US" sz="1000" dirty="0">
                <a:latin typeface="Arial"/>
                <a:ea typeface="SimSun"/>
                <a:cs typeface="Segoe UI"/>
              </a:rPr>
              <a:t> de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expérience</a:t>
            </a:r>
            <a:r>
              <a:rPr lang="en-US" sz="1000" dirty="0">
                <a:latin typeface="Arial"/>
                <a:ea typeface="SimSun"/>
                <a:cs typeface="Segoe UI"/>
              </a:rPr>
              <a:t> avec </a:t>
            </a:r>
            <a:r>
              <a:rPr lang="en-US" sz="1000" dirty="0" err="1">
                <a:latin typeface="Arial"/>
                <a:ea typeface="SimSun"/>
                <a:cs typeface="Segoe UI"/>
              </a:rPr>
              <a:t>différentes</a:t>
            </a:r>
            <a:r>
              <a:rPr lang="en-US" sz="1000" dirty="0">
                <a:latin typeface="Arial"/>
                <a:ea typeface="SimSun"/>
                <a:cs typeface="Segoe UI"/>
              </a:rPr>
              <a:t> versions de Windows Server.</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4</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270691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2D31C50-CDC9-4ACB-8497-662FA60375A1}" type="slidenum">
              <a:rPr lang="en-US" smtClean="0"/>
              <a:t>40</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2307280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Quelle</a:t>
            </a:r>
            <a:r>
              <a:rPr lang="en-US" sz="1000" dirty="0">
                <a:latin typeface="Arial"/>
                <a:ea typeface="SimSun"/>
                <a:cs typeface="Arial"/>
              </a:rPr>
              <a:t> </a:t>
            </a:r>
            <a:r>
              <a:rPr lang="en-US" sz="1000" dirty="0" err="1">
                <a:latin typeface="Arial"/>
                <a:ea typeface="SimSun"/>
                <a:cs typeface="Arial"/>
              </a:rPr>
              <a:t>plage</a:t>
            </a:r>
            <a:r>
              <a:rPr lang="en-US" sz="1000" dirty="0">
                <a:latin typeface="Arial"/>
                <a:ea typeface="SimSun"/>
                <a:cs typeface="Arial"/>
              </a:rPr>
              <a:t> </a:t>
            </a:r>
            <a:r>
              <a:rPr lang="en-US" sz="1000" dirty="0" err="1">
                <a:latin typeface="Arial"/>
                <a:ea typeface="SimSun"/>
                <a:cs typeface="Arial"/>
              </a:rPr>
              <a:t>d'adresses</a:t>
            </a:r>
            <a:r>
              <a:rPr lang="en-US" sz="1000" dirty="0">
                <a:latin typeface="Arial"/>
                <a:ea typeface="SimSun"/>
                <a:cs typeface="Arial"/>
              </a:rPr>
              <a:t> IP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utilisée</a:t>
            </a:r>
            <a:r>
              <a:rPr lang="en-US" sz="1000" dirty="0">
                <a:latin typeface="Arial"/>
                <a:ea typeface="SimSun"/>
                <a:cs typeface="Arial"/>
              </a:rPr>
              <a:t> par les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La </a:t>
            </a:r>
            <a:r>
              <a:rPr lang="en-US" sz="1000" dirty="0" err="1">
                <a:latin typeface="Arial"/>
                <a:ea typeface="SimSun"/>
                <a:cs typeface="Arial"/>
              </a:rPr>
              <a:t>plage</a:t>
            </a:r>
            <a:r>
              <a:rPr lang="en-US" sz="1000" dirty="0">
                <a:latin typeface="Arial"/>
                <a:ea typeface="SimSun"/>
                <a:cs typeface="Arial"/>
              </a:rPr>
              <a:t> </a:t>
            </a:r>
            <a:r>
              <a:rPr lang="en-US" sz="1000" dirty="0" err="1">
                <a:latin typeface="Arial"/>
                <a:ea typeface="SimSun"/>
                <a:cs typeface="Arial"/>
              </a:rPr>
              <a:t>d'adresses</a:t>
            </a:r>
            <a:r>
              <a:rPr lang="en-US" sz="1000" dirty="0">
                <a:latin typeface="Arial"/>
                <a:ea typeface="SimSun"/>
                <a:cs typeface="Arial"/>
              </a:rPr>
              <a:t> IP </a:t>
            </a:r>
            <a:r>
              <a:rPr lang="en-US" sz="1000" dirty="0" err="1">
                <a:latin typeface="Arial"/>
                <a:ea typeface="SimSun"/>
                <a:cs typeface="Arial"/>
              </a:rPr>
              <a:t>utilisée</a:t>
            </a:r>
            <a:r>
              <a:rPr lang="en-US" sz="1000" dirty="0">
                <a:latin typeface="Arial"/>
                <a:ea typeface="SimSun"/>
                <a:cs typeface="Arial"/>
              </a:rPr>
              <a:t> par les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172.16.0.0 à 172.16.255.255.</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Pourquoi</a:t>
            </a:r>
            <a:r>
              <a:rPr lang="en-US" sz="1000" dirty="0">
                <a:latin typeface="Arial"/>
                <a:ea typeface="SimSun"/>
                <a:cs typeface="Arial"/>
              </a:rPr>
              <a:t> </a:t>
            </a:r>
            <a:r>
              <a:rPr lang="en-US" sz="1000" dirty="0" err="1">
                <a:latin typeface="Arial"/>
                <a:ea typeface="SimSun"/>
                <a:cs typeface="Arial"/>
              </a:rPr>
              <a:t>devez-vous</a:t>
            </a:r>
            <a:r>
              <a:rPr lang="en-US" sz="1000" dirty="0">
                <a:latin typeface="Arial"/>
                <a:ea typeface="SimSun"/>
                <a:cs typeface="Arial"/>
              </a:rPr>
              <a:t> </a:t>
            </a:r>
            <a:r>
              <a:rPr lang="en-US" sz="1000" dirty="0" err="1">
                <a:latin typeface="Arial"/>
                <a:ea typeface="SimSun"/>
                <a:cs typeface="Arial"/>
              </a:rPr>
              <a:t>définir</a:t>
            </a:r>
            <a:r>
              <a:rPr lang="en-US" sz="1000" dirty="0">
                <a:latin typeface="Arial"/>
                <a:ea typeface="SimSun"/>
                <a:cs typeface="Arial"/>
              </a:rPr>
              <a:t> </a:t>
            </a:r>
            <a:r>
              <a:rPr lang="en-US" sz="1000" dirty="0" err="1">
                <a:latin typeface="Arial"/>
                <a:ea typeface="SimSun"/>
                <a:cs typeface="Arial"/>
              </a:rPr>
              <a:t>l'adresse</a:t>
            </a:r>
            <a:r>
              <a:rPr lang="en-US" sz="1000" dirty="0">
                <a:latin typeface="Arial"/>
                <a:ea typeface="SimSun"/>
                <a:cs typeface="Arial"/>
              </a:rPr>
              <a:t> du </a:t>
            </a:r>
            <a:r>
              <a:rPr lang="en-US" sz="1000" dirty="0" err="1">
                <a:latin typeface="Arial"/>
                <a:ea typeface="SimSun"/>
                <a:cs typeface="Arial"/>
              </a:rPr>
              <a:t>serveur</a:t>
            </a:r>
            <a:r>
              <a:rPr lang="en-US" sz="1000" dirty="0">
                <a:latin typeface="Arial"/>
                <a:ea typeface="SimSun"/>
                <a:cs typeface="Arial"/>
              </a:rPr>
              <a:t> DNS </a:t>
            </a:r>
            <a:r>
              <a:rPr lang="en-US" sz="1000" dirty="0" err="1">
                <a:latin typeface="Arial"/>
                <a:ea typeface="SimSun"/>
                <a:cs typeface="Arial"/>
              </a:rPr>
              <a:t>avant</a:t>
            </a:r>
            <a:r>
              <a:rPr lang="en-US" sz="1000" dirty="0">
                <a:latin typeface="Arial"/>
                <a:ea typeface="SimSun"/>
                <a:cs typeface="Arial"/>
              </a:rPr>
              <a:t> de </a:t>
            </a:r>
            <a:r>
              <a:rPr lang="en-US" sz="1000" dirty="0" err="1">
                <a:latin typeface="Arial"/>
                <a:ea typeface="SimSun"/>
                <a:cs typeface="Arial"/>
              </a:rPr>
              <a:t>joindre</a:t>
            </a:r>
            <a:r>
              <a:rPr lang="en-US" sz="1000" dirty="0">
                <a:latin typeface="Arial"/>
                <a:ea typeface="SimSun"/>
                <a:cs typeface="Arial"/>
              </a:rPr>
              <a:t> le </a:t>
            </a:r>
            <a:r>
              <a:rPr lang="en-US" sz="1000" dirty="0" err="1">
                <a:latin typeface="Arial"/>
                <a:ea typeface="SimSun"/>
                <a:cs typeface="Arial"/>
              </a:rPr>
              <a:t>domaine</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Le </a:t>
            </a:r>
            <a:r>
              <a:rPr lang="en-US" sz="1000" dirty="0" err="1">
                <a:latin typeface="Arial"/>
                <a:ea typeface="SimSun"/>
                <a:cs typeface="Arial"/>
              </a:rPr>
              <a:t>serveur</a:t>
            </a:r>
            <a:r>
              <a:rPr lang="en-US" sz="1000" dirty="0">
                <a:latin typeface="Arial"/>
                <a:ea typeface="SimSun"/>
                <a:cs typeface="Arial"/>
              </a:rPr>
              <a:t> DNS </a:t>
            </a:r>
            <a:r>
              <a:rPr lang="en-US" sz="1000" dirty="0" err="1">
                <a:latin typeface="Arial"/>
                <a:ea typeface="SimSun"/>
                <a:cs typeface="Arial"/>
              </a:rPr>
              <a:t>permet</a:t>
            </a:r>
            <a:r>
              <a:rPr lang="en-US" sz="1000" dirty="0">
                <a:latin typeface="Arial"/>
                <a:ea typeface="SimSun"/>
                <a:cs typeface="Arial"/>
              </a:rPr>
              <a:t> à </a:t>
            </a:r>
            <a:r>
              <a:rPr lang="en-US" sz="1000" dirty="0" err="1">
                <a:latin typeface="Arial"/>
                <a:ea typeface="SimSun"/>
                <a:cs typeface="Arial"/>
              </a:rPr>
              <a:t>l'ordinateur</a:t>
            </a:r>
            <a:r>
              <a:rPr lang="en-US" sz="1000" dirty="0">
                <a:latin typeface="Arial"/>
                <a:ea typeface="SimSun"/>
                <a:cs typeface="Arial"/>
              </a:rPr>
              <a:t> de </a:t>
            </a:r>
            <a:r>
              <a:rPr lang="en-US" sz="1000" dirty="0" err="1">
                <a:latin typeface="Arial"/>
                <a:ea typeface="SimSun"/>
                <a:cs typeface="Arial"/>
              </a:rPr>
              <a:t>localiser</a:t>
            </a:r>
            <a:r>
              <a:rPr lang="en-US" sz="1000" dirty="0">
                <a:latin typeface="Arial"/>
                <a:ea typeface="SimSun"/>
                <a:cs typeface="Arial"/>
              </a:rPr>
              <a:t> le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lorsqu'il</a:t>
            </a:r>
            <a:r>
              <a:rPr lang="en-US" sz="1000" dirty="0">
                <a:latin typeface="Arial"/>
                <a:ea typeface="SimSun"/>
                <a:cs typeface="Arial"/>
              </a:rPr>
              <a:t> </a:t>
            </a:r>
            <a:r>
              <a:rPr lang="en-US" sz="1000" dirty="0" err="1">
                <a:latin typeface="Arial"/>
                <a:ea typeface="SimSun"/>
                <a:cs typeface="Arial"/>
              </a:rPr>
              <a:t>effectue</a:t>
            </a:r>
            <a:r>
              <a:rPr lang="en-US" sz="1000" dirty="0">
                <a:latin typeface="Arial"/>
                <a:ea typeface="SimSun"/>
                <a:cs typeface="Arial"/>
              </a:rPr>
              <a:t> </a:t>
            </a:r>
            <a:r>
              <a:rPr lang="en-US" sz="1000" dirty="0" err="1">
                <a:latin typeface="Arial"/>
                <a:ea typeface="SimSun"/>
                <a:cs typeface="Arial"/>
              </a:rPr>
              <a:t>l'opération</a:t>
            </a:r>
            <a:r>
              <a:rPr lang="en-US" sz="1000" dirty="0">
                <a:latin typeface="Arial"/>
                <a:ea typeface="SimSun"/>
                <a:cs typeface="Arial"/>
              </a:rPr>
              <a:t> </a:t>
            </a:r>
            <a:r>
              <a:rPr lang="en-US" sz="1000" dirty="0" smtClean="0">
                <a:latin typeface="Arial"/>
                <a:ea typeface="SimSun"/>
                <a:cs typeface="Arial"/>
              </a:rPr>
              <a:t>de </a:t>
            </a:r>
            <a:r>
              <a:rPr lang="en-US" sz="1000" dirty="0" err="1" smtClean="0">
                <a:latin typeface="Arial"/>
                <a:ea typeface="SimSun"/>
                <a:cs typeface="Arial"/>
              </a:rPr>
              <a:t>jonction</a:t>
            </a:r>
            <a:r>
              <a:rPr lang="en-US" sz="1000" dirty="0" smtClean="0">
                <a:latin typeface="Arial"/>
                <a:ea typeface="SimSun"/>
                <a:cs typeface="Arial"/>
              </a:rPr>
              <a:t> </a:t>
            </a:r>
            <a:r>
              <a:rPr lang="en-US" sz="1000" dirty="0">
                <a:latin typeface="Arial"/>
                <a:ea typeface="SimSun"/>
                <a:cs typeface="Arial"/>
              </a:rPr>
              <a:t>de </a:t>
            </a:r>
            <a:r>
              <a:rPr lang="en-US" sz="1000" dirty="0" err="1">
                <a:latin typeface="Arial"/>
                <a:ea typeface="SimSun"/>
                <a:cs typeface="Arial"/>
              </a:rPr>
              <a:t>domaine</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Outre</a:t>
            </a:r>
            <a:r>
              <a:rPr lang="en-US" sz="1000" dirty="0">
                <a:latin typeface="Arial"/>
                <a:ea typeface="SimSun"/>
                <a:cs typeface="Arial"/>
              </a:rPr>
              <a:t> </a:t>
            </a:r>
            <a:r>
              <a:rPr lang="en-US" sz="1000" b="1" dirty="0">
                <a:latin typeface="Arial"/>
                <a:ea typeface="SimSun"/>
                <a:cs typeface="Arial"/>
              </a:rPr>
              <a:t>sconfig.cmd</a:t>
            </a:r>
            <a:r>
              <a:rPr lang="en-US" sz="1000" dirty="0">
                <a:latin typeface="Arial"/>
                <a:ea typeface="SimSun"/>
                <a:cs typeface="Arial"/>
              </a:rPr>
              <a:t>, </a:t>
            </a:r>
            <a:r>
              <a:rPr lang="en-US" sz="1000" dirty="0" err="1">
                <a:latin typeface="Arial"/>
                <a:ea typeface="SimSun"/>
                <a:cs typeface="Arial"/>
              </a:rPr>
              <a:t>quel</a:t>
            </a:r>
            <a:r>
              <a:rPr lang="en-US" sz="1000" dirty="0">
                <a:latin typeface="Arial"/>
                <a:ea typeface="SimSun"/>
                <a:cs typeface="Arial"/>
              </a:rPr>
              <a:t> </a:t>
            </a:r>
            <a:r>
              <a:rPr lang="en-US" sz="1000" dirty="0" err="1">
                <a:latin typeface="Arial"/>
                <a:ea typeface="SimSun"/>
                <a:cs typeface="Arial"/>
              </a:rPr>
              <a:t>autre</a:t>
            </a:r>
            <a:r>
              <a:rPr lang="en-US" sz="1000" dirty="0">
                <a:latin typeface="Arial"/>
                <a:ea typeface="SimSun"/>
                <a:cs typeface="Arial"/>
              </a:rPr>
              <a:t> </a:t>
            </a:r>
            <a:r>
              <a:rPr lang="en-US" sz="1000" dirty="0" err="1">
                <a:latin typeface="Arial"/>
                <a:ea typeface="SimSun"/>
                <a:cs typeface="Arial"/>
              </a:rPr>
              <a:t>outil</a:t>
            </a:r>
            <a:r>
              <a:rPr lang="en-US" sz="1000" dirty="0">
                <a:latin typeface="Arial"/>
                <a:ea typeface="SimSun"/>
                <a:cs typeface="Arial"/>
              </a:rPr>
              <a:t> </a:t>
            </a:r>
            <a:r>
              <a:rPr lang="en-US" sz="1000" dirty="0" err="1">
                <a:latin typeface="Arial"/>
                <a:ea typeface="SimSun"/>
                <a:cs typeface="Arial"/>
              </a:rPr>
              <a:t>pouvez-vous</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pour </a:t>
            </a:r>
            <a:r>
              <a:rPr lang="en-US" sz="1000" dirty="0" err="1">
                <a:latin typeface="Arial"/>
                <a:ea typeface="SimSun"/>
                <a:cs typeface="Arial"/>
              </a:rPr>
              <a:t>renommer</a:t>
            </a:r>
            <a:r>
              <a:rPr lang="en-US" sz="1000" dirty="0">
                <a:latin typeface="Arial"/>
                <a:ea typeface="SimSun"/>
                <a:cs typeface="Arial"/>
              </a:rPr>
              <a:t> 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exécutant</a:t>
            </a:r>
            <a:r>
              <a:rPr lang="en-US" sz="1000" dirty="0">
                <a:latin typeface="Arial"/>
                <a:ea typeface="SimSun"/>
                <a:cs typeface="Arial"/>
              </a:rPr>
              <a:t> </a:t>
            </a:r>
            <a:r>
              <a:rPr lang="en-US" sz="1000" dirty="0" err="1">
                <a:latin typeface="Arial"/>
                <a:ea typeface="SimSun"/>
                <a:cs typeface="Arial"/>
              </a:rPr>
              <a:t>l'installation</a:t>
            </a:r>
            <a:r>
              <a:rPr lang="en-US" sz="1000" dirty="0">
                <a:latin typeface="Arial"/>
                <a:ea typeface="SimSun"/>
                <a:cs typeface="Arial"/>
              </a:rPr>
              <a:t> </a:t>
            </a:r>
            <a:r>
              <a:rPr lang="en-US" sz="1000" dirty="0" err="1">
                <a:latin typeface="Arial"/>
                <a:ea typeface="SimSun"/>
                <a:cs typeface="Arial"/>
              </a:rPr>
              <a:t>minimale</a:t>
            </a:r>
            <a:r>
              <a:rPr lang="en-US" sz="1000" dirty="0">
                <a:latin typeface="Arial"/>
                <a:ea typeface="SimSun"/>
                <a:cs typeface="Arial"/>
              </a:rPr>
              <a:t> du </a:t>
            </a:r>
            <a:r>
              <a:rPr lang="en-US" sz="1000" dirty="0" err="1">
                <a:latin typeface="Arial"/>
                <a:ea typeface="SimSun"/>
                <a:cs typeface="Arial"/>
              </a:rPr>
              <a:t>système</a:t>
            </a:r>
            <a:r>
              <a:rPr lang="en-US" sz="1000" dirty="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la </a:t>
            </a:r>
            <a:r>
              <a:rPr lang="en-US" sz="1000" dirty="0" err="1">
                <a:latin typeface="Arial"/>
                <a:ea typeface="SimSun"/>
                <a:cs typeface="Arial"/>
              </a:rPr>
              <a:t>commande</a:t>
            </a:r>
            <a:r>
              <a:rPr lang="en-US" sz="1000" dirty="0">
                <a:latin typeface="Arial"/>
                <a:ea typeface="SimSun"/>
                <a:cs typeface="Arial"/>
              </a:rPr>
              <a:t> </a:t>
            </a:r>
            <a:r>
              <a:rPr lang="en-US" sz="1000" b="1" dirty="0" err="1">
                <a:latin typeface="Arial"/>
                <a:ea typeface="SimSun"/>
                <a:cs typeface="Arial"/>
              </a:rPr>
              <a:t>netdom</a:t>
            </a:r>
            <a:r>
              <a:rPr lang="en-US" sz="1000" b="1" dirty="0">
                <a:latin typeface="Arial"/>
                <a:ea typeface="SimSun"/>
                <a:cs typeface="Arial"/>
              </a:rPr>
              <a:t> </a:t>
            </a:r>
            <a:r>
              <a:rPr lang="en-US" sz="1000" b="1" dirty="0" err="1">
                <a:latin typeface="Arial"/>
                <a:ea typeface="SimSun"/>
                <a:cs typeface="Arial"/>
              </a:rPr>
              <a:t>renamecomputer</a:t>
            </a:r>
            <a:r>
              <a:rPr lang="en-US" sz="1000" b="1" dirty="0">
                <a:latin typeface="Arial"/>
                <a:ea typeface="SimSun"/>
                <a:cs typeface="Arial"/>
              </a:rPr>
              <a:t> %</a:t>
            </a:r>
            <a:r>
              <a:rPr lang="en-US" sz="1000" b="1" dirty="0" err="1">
                <a:latin typeface="Arial"/>
                <a:ea typeface="SimSun"/>
                <a:cs typeface="Arial"/>
              </a:rPr>
              <a:t>nom_ordinateur</a:t>
            </a:r>
            <a:r>
              <a:rPr lang="en-US" sz="1000" b="1" dirty="0">
                <a:latin typeface="Arial"/>
                <a:ea typeface="SimSun"/>
                <a:cs typeface="Arial"/>
              </a:rPr>
              <a:t>% /</a:t>
            </a:r>
            <a:r>
              <a:rPr lang="en-US" sz="1000" b="1" dirty="0" err="1">
                <a:latin typeface="Arial"/>
                <a:ea typeface="SimSun"/>
                <a:cs typeface="Arial"/>
              </a:rPr>
              <a:t>newname</a:t>
            </a:r>
            <a:r>
              <a:rPr lang="en-US" sz="1000" b="1" dirty="0">
                <a:latin typeface="Arial"/>
                <a:ea typeface="SimSun"/>
                <a:cs typeface="Arial"/>
              </a:rPr>
              <a:t>:</a:t>
            </a:r>
            <a:r>
              <a:rPr lang="en-US" sz="1000" dirty="0">
                <a:latin typeface="Arial"/>
                <a:ea typeface="SimSun"/>
                <a:cs typeface="Arial"/>
              </a:rPr>
              <a:t> </a:t>
            </a:r>
            <a:r>
              <a:rPr lang="en-US" sz="1000" dirty="0" smtClean="0">
                <a:latin typeface="Arial"/>
                <a:ea typeface="SimSun"/>
                <a:cs typeface="Arial"/>
              </a:rPr>
              <a:t>pour </a:t>
            </a:r>
            <a:r>
              <a:rPr lang="en-US" sz="1000" dirty="0" err="1" smtClean="0">
                <a:latin typeface="Arial"/>
                <a:ea typeface="SimSun"/>
                <a:cs typeface="Arial"/>
              </a:rPr>
              <a:t>renommer</a:t>
            </a:r>
            <a:r>
              <a:rPr lang="en-US" sz="1000" dirty="0" smtClean="0">
                <a:latin typeface="Arial"/>
                <a:ea typeface="SimSun"/>
                <a:cs typeface="Arial"/>
              </a:rPr>
              <a:t> </a:t>
            </a:r>
            <a:r>
              <a:rPr lang="en-US" sz="1000" dirty="0">
                <a:latin typeface="Arial"/>
                <a:ea typeface="SimSun"/>
                <a:cs typeface="Arial"/>
              </a:rPr>
              <a:t>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exécutant</a:t>
            </a:r>
            <a:r>
              <a:rPr lang="en-US" sz="1000" dirty="0">
                <a:latin typeface="Arial"/>
                <a:ea typeface="SimSun"/>
                <a:cs typeface="Arial"/>
              </a:rPr>
              <a:t> </a:t>
            </a:r>
            <a:r>
              <a:rPr lang="en-US" sz="1000" dirty="0" err="1">
                <a:latin typeface="Arial"/>
                <a:ea typeface="SimSun"/>
                <a:cs typeface="Arial"/>
              </a:rPr>
              <a:t>l'installation</a:t>
            </a:r>
            <a:r>
              <a:rPr lang="en-US" sz="1000" dirty="0">
                <a:latin typeface="Arial"/>
                <a:ea typeface="SimSun"/>
                <a:cs typeface="Arial"/>
              </a:rPr>
              <a:t> </a:t>
            </a:r>
            <a:r>
              <a:rPr lang="en-US" sz="1000" dirty="0" err="1">
                <a:latin typeface="Arial"/>
                <a:ea typeface="SimSun"/>
                <a:cs typeface="Arial"/>
              </a:rPr>
              <a:t>minimale</a:t>
            </a:r>
            <a:r>
              <a:rPr lang="en-US" sz="1000" dirty="0">
                <a:latin typeface="Arial"/>
                <a:ea typeface="SimSun"/>
                <a:cs typeface="Arial"/>
              </a:rPr>
              <a:t> du </a:t>
            </a:r>
            <a:r>
              <a:rPr lang="en-US" sz="1000" dirty="0" err="1">
                <a:latin typeface="Arial"/>
                <a:ea typeface="SimSun"/>
                <a:cs typeface="Arial"/>
              </a:rPr>
              <a:t>système</a:t>
            </a:r>
            <a:r>
              <a:rPr lang="en-US" sz="1000" dirty="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42D31C50-CDC9-4ACB-8497-662FA60375A1}" type="slidenum">
              <a:rPr lang="en-US" smtClean="0"/>
              <a:t>41</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0651780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SimSun"/>
                <a:cs typeface="Segoe UI"/>
              </a:rPr>
              <a:t>Questions de </a:t>
            </a:r>
            <a:r>
              <a:rPr lang="en-US" sz="1000" b="1" dirty="0" err="1">
                <a:solidFill>
                  <a:prstClr val="black"/>
                </a:solidFill>
                <a:latin typeface="Arial"/>
                <a:ea typeface="SimSun"/>
                <a:cs typeface="Segoe UI"/>
              </a:rPr>
              <a:t>contrôle</a:t>
            </a:r>
            <a:r>
              <a:rPr lang="en-US" sz="1000" b="1" dirty="0">
                <a:solidFill>
                  <a:prstClr val="black"/>
                </a:solidFill>
                <a:latin typeface="Arial"/>
                <a:ea typeface="SimSun"/>
                <a:cs typeface="Segoe UI"/>
              </a:rPr>
              <a:t> des </a:t>
            </a:r>
            <a:r>
              <a:rPr lang="en-US" sz="1000" b="1" dirty="0" err="1">
                <a:solidFill>
                  <a:prstClr val="black"/>
                </a:solidFill>
                <a:latin typeface="Arial"/>
                <a:ea typeface="SimSun"/>
                <a:cs typeface="Segoe UI"/>
              </a:rPr>
              <a:t>acquis</a:t>
            </a:r>
            <a:r>
              <a:rPr lang="en-US" sz="1000" b="1" dirty="0">
                <a:solidFill>
                  <a:prstClr val="black"/>
                </a:solidFill>
                <a:latin typeface="Arial"/>
                <a:ea typeface="SimSun"/>
                <a:cs typeface="Segoe UI"/>
              </a:rPr>
              <a:t> </a:t>
            </a:r>
          </a:p>
          <a:p>
            <a:pPr lvl="0">
              <a:lnSpc>
                <a:spcPct val="115000"/>
              </a:lnSpc>
              <a:spcAft>
                <a:spcPts val="1000"/>
              </a:spcAft>
            </a:pPr>
            <a:r>
              <a:rPr lang="en-US" sz="1000" dirty="0" err="1">
                <a:solidFill>
                  <a:srgbClr val="000000"/>
                </a:solidFill>
                <a:latin typeface="Arial"/>
                <a:ea typeface="SimSun"/>
                <a:cs typeface="Segoe UI"/>
              </a:rPr>
              <a:t>Indiquez</a:t>
            </a:r>
            <a:r>
              <a:rPr lang="en-US" sz="1000" dirty="0">
                <a:solidFill>
                  <a:srgbClr val="000000"/>
                </a:solidFill>
                <a:latin typeface="Arial"/>
                <a:ea typeface="SimSun"/>
                <a:cs typeface="Segoe UI"/>
              </a:rPr>
              <a:t> aux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la section </a:t>
            </a:r>
            <a:r>
              <a:rPr lang="en-US" sz="1000" dirty="0" err="1">
                <a:solidFill>
                  <a:srgbClr val="000000"/>
                </a:solidFill>
                <a:latin typeface="Arial"/>
                <a:ea typeface="SimSun"/>
                <a:cs typeface="Segoe UI"/>
              </a:rPr>
              <a:t>appropriée</a:t>
            </a:r>
            <a:r>
              <a:rPr lang="en-US" sz="1000" dirty="0">
                <a:solidFill>
                  <a:srgbClr val="000000"/>
                </a:solidFill>
                <a:latin typeface="Arial"/>
                <a:ea typeface="SimSun"/>
                <a:cs typeface="Segoe UI"/>
              </a:rPr>
              <a:t> du </a:t>
            </a:r>
            <a:r>
              <a:rPr lang="en-US" sz="1000" dirty="0" err="1">
                <a:solidFill>
                  <a:srgbClr val="000000"/>
                </a:solidFill>
                <a:latin typeface="Arial"/>
                <a:ea typeface="SimSun"/>
                <a:cs typeface="Segoe UI"/>
              </a:rPr>
              <a:t>cours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afin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qu'ils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puissent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répondre</a:t>
            </a:r>
            <a:r>
              <a:rPr lang="en-US" sz="1000" dirty="0">
                <a:solidFill>
                  <a:srgbClr val="000000"/>
                </a:solidFill>
                <a:latin typeface="Arial"/>
                <a:ea typeface="SimSun"/>
                <a:cs typeface="Segoe UI"/>
              </a:rPr>
              <a:t> aux questions </a:t>
            </a:r>
            <a:r>
              <a:rPr lang="en-US" sz="1000" dirty="0" err="1">
                <a:solidFill>
                  <a:srgbClr val="000000"/>
                </a:solidFill>
                <a:latin typeface="Arial"/>
                <a:ea typeface="SimSun"/>
                <a:cs typeface="Segoe UI"/>
              </a:rPr>
              <a:t>contenues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cette</a:t>
            </a:r>
            <a:r>
              <a:rPr lang="en-US" sz="1000" dirty="0">
                <a:solidFill>
                  <a:srgbClr val="000000"/>
                </a:solidFill>
                <a:latin typeface="Arial"/>
                <a:ea typeface="SimSun"/>
                <a:cs typeface="Segoe UI"/>
              </a:rPr>
              <a:t> section.</a:t>
            </a:r>
            <a:endParaRPr lang="en-US" sz="1000" dirty="0"/>
          </a:p>
          <a:p>
            <a:pPr>
              <a:lnSpc>
                <a:spcPct val="115000"/>
              </a:lnSpc>
            </a:pPr>
            <a:r>
              <a:rPr lang="en-US" sz="1000" b="1" dirty="0" smtClean="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l'avantage</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Windows PowerShell pour </a:t>
            </a:r>
            <a:r>
              <a:rPr lang="en-US" sz="1000" dirty="0" err="1">
                <a:latin typeface="Arial"/>
                <a:ea typeface="SimSun"/>
                <a:cs typeface="Segoe UI"/>
              </a:rPr>
              <a:t>automatiser</a:t>
            </a:r>
            <a:r>
              <a:rPr lang="en-US" sz="1000" dirty="0">
                <a:latin typeface="Arial"/>
                <a:ea typeface="SimSun"/>
                <a:cs typeface="Segoe UI"/>
              </a:rPr>
              <a:t> des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courantes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L'automatisation</a:t>
            </a:r>
            <a:r>
              <a:rPr lang="en-US" sz="1000" dirty="0">
                <a:latin typeface="Arial"/>
                <a:ea typeface="SimSun"/>
                <a:cs typeface="Segoe UI"/>
              </a:rPr>
              <a:t> des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courantes</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 Windows PowerShell </a:t>
            </a:r>
            <a:r>
              <a:rPr lang="en-US" sz="1000" dirty="0" err="1">
                <a:latin typeface="Arial"/>
                <a:ea typeface="SimSun"/>
                <a:cs typeface="Segoe UI"/>
              </a:rPr>
              <a:t>permet</a:t>
            </a:r>
            <a:r>
              <a:rPr lang="en-US" sz="1000" dirty="0">
                <a:latin typeface="Arial"/>
                <a:ea typeface="SimSun"/>
                <a:cs typeface="Segoe UI"/>
              </a:rPr>
              <a:t> de </a:t>
            </a:r>
            <a:r>
              <a:rPr lang="en-US" sz="1000" dirty="0" err="1">
                <a:latin typeface="Arial"/>
                <a:ea typeface="SimSun"/>
                <a:cs typeface="Segoe UI"/>
              </a:rPr>
              <a:t>consacrer</a:t>
            </a:r>
            <a:r>
              <a:rPr lang="en-US" sz="1000" dirty="0">
                <a:latin typeface="Arial"/>
                <a:ea typeface="SimSun"/>
                <a:cs typeface="Segoe UI"/>
              </a:rPr>
              <a:t> </a:t>
            </a:r>
            <a:r>
              <a:rPr lang="en-US" sz="1000" dirty="0" err="1">
                <a:latin typeface="Arial"/>
                <a:ea typeface="SimSun"/>
                <a:cs typeface="Segoe UI"/>
              </a:rPr>
              <a:t>davantage</a:t>
            </a:r>
            <a:r>
              <a:rPr lang="en-US" sz="1000" dirty="0">
                <a:latin typeface="Arial"/>
                <a:ea typeface="SimSun"/>
                <a:cs typeface="Segoe UI"/>
              </a:rPr>
              <a:t> </a:t>
            </a:r>
            <a:r>
              <a:rPr lang="en-US" sz="1000" dirty="0" smtClean="0">
                <a:latin typeface="Arial"/>
                <a:ea typeface="SimSun"/>
                <a:cs typeface="Segoe UI"/>
              </a:rPr>
              <a:t>de temps </a:t>
            </a:r>
            <a:r>
              <a:rPr lang="en-US" sz="1000" dirty="0">
                <a:latin typeface="Arial"/>
                <a:ea typeface="SimSun"/>
                <a:cs typeface="Segoe UI"/>
              </a:rPr>
              <a:t>à la </a:t>
            </a:r>
            <a:r>
              <a:rPr lang="en-US" sz="1000" dirty="0" err="1">
                <a:latin typeface="Arial"/>
                <a:ea typeface="SimSun"/>
                <a:cs typeface="Segoe UI"/>
              </a:rPr>
              <a:t>planification</a:t>
            </a:r>
            <a:r>
              <a:rPr lang="en-US" sz="1000" dirty="0">
                <a:latin typeface="Arial"/>
                <a:ea typeface="SimSun"/>
                <a:cs typeface="Segoe UI"/>
              </a:rPr>
              <a:t> et à </a:t>
            </a:r>
            <a:r>
              <a:rPr lang="en-US" sz="1000" dirty="0" err="1">
                <a:latin typeface="Arial"/>
                <a:ea typeface="SimSun"/>
                <a:cs typeface="Segoe UI"/>
              </a:rPr>
              <a:t>l'exécution</a:t>
            </a:r>
            <a:r>
              <a:rPr lang="en-US" sz="1000" dirty="0">
                <a:latin typeface="Arial"/>
                <a:ea typeface="SimSun"/>
                <a:cs typeface="Segoe UI"/>
              </a:rPr>
              <a:t> des </a:t>
            </a:r>
            <a:r>
              <a:rPr lang="en-US" sz="1000" dirty="0" err="1">
                <a:latin typeface="Arial"/>
                <a:ea typeface="SimSun"/>
                <a:cs typeface="Segoe UI"/>
              </a:rPr>
              <a:t>tâches</a:t>
            </a:r>
            <a:r>
              <a:rPr lang="en-US" sz="1000" dirty="0">
                <a:latin typeface="Arial"/>
                <a:ea typeface="SimSun"/>
                <a:cs typeface="Segoe UI"/>
              </a:rPr>
              <a:t> de </a:t>
            </a:r>
            <a:r>
              <a:rPr lang="en-US" sz="1000" dirty="0" err="1">
                <a:latin typeface="Arial"/>
                <a:ea typeface="SimSun"/>
                <a:cs typeface="Segoe UI"/>
              </a:rPr>
              <a:t>résolution</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Quels</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les </a:t>
            </a:r>
            <a:r>
              <a:rPr lang="en-US" sz="1000" dirty="0" err="1">
                <a:latin typeface="Arial"/>
                <a:ea typeface="SimSun"/>
                <a:cs typeface="Arial"/>
              </a:rPr>
              <a:t>avantages</a:t>
            </a:r>
            <a:r>
              <a:rPr lang="en-US" sz="1000" dirty="0">
                <a:latin typeface="Arial"/>
                <a:ea typeface="SimSun"/>
                <a:cs typeface="Arial"/>
              </a:rPr>
              <a:t> d'un </a:t>
            </a:r>
            <a:r>
              <a:rPr lang="en-US" sz="1000" dirty="0" err="1">
                <a:latin typeface="Arial"/>
                <a:ea typeface="SimSun"/>
                <a:cs typeface="Arial"/>
              </a:rPr>
              <a:t>déploiement</a:t>
            </a:r>
            <a:r>
              <a:rPr lang="en-US" sz="1000" dirty="0">
                <a:latin typeface="Arial"/>
                <a:ea typeface="SimSun"/>
                <a:cs typeface="Arial"/>
              </a:rPr>
              <a:t> avec installation </a:t>
            </a:r>
            <a:r>
              <a:rPr lang="en-US" sz="1000" dirty="0" err="1">
                <a:latin typeface="Arial"/>
                <a:ea typeface="SimSun"/>
                <a:cs typeface="Arial"/>
              </a:rPr>
              <a:t>minimale</a:t>
            </a:r>
            <a:r>
              <a:rPr lang="en-US" sz="1000" dirty="0">
                <a:latin typeface="Arial"/>
                <a:ea typeface="SimSun"/>
                <a:cs typeface="Arial"/>
              </a:rPr>
              <a:t> par rapport au </a:t>
            </a:r>
            <a:r>
              <a:rPr lang="en-US" sz="1000" dirty="0" err="1">
                <a:latin typeface="Arial"/>
                <a:ea typeface="SimSun"/>
                <a:cs typeface="Arial"/>
              </a:rPr>
              <a:t>déploiement</a:t>
            </a:r>
            <a:r>
              <a:rPr lang="en-US" sz="1000" dirty="0">
                <a:latin typeface="Arial"/>
                <a:ea typeface="SimSun"/>
                <a:cs typeface="Arial"/>
              </a:rPr>
              <a:t> </a:t>
            </a:r>
            <a:r>
              <a:rPr lang="en-US" sz="1000" dirty="0" err="1">
                <a:latin typeface="Arial"/>
                <a:ea typeface="SimSun"/>
                <a:cs typeface="Arial"/>
              </a:rPr>
              <a:t>complet</a:t>
            </a:r>
            <a:r>
              <a:rPr lang="en-US" sz="1000" dirty="0">
                <a:latin typeface="Arial"/>
                <a:ea typeface="SimSun"/>
                <a:cs typeface="Arial"/>
              </a:rPr>
              <a:t> de </a:t>
            </a:r>
            <a:r>
              <a:rPr lang="en-US" sz="1000" dirty="0" err="1">
                <a:latin typeface="Arial"/>
                <a:ea typeface="SimSun"/>
                <a:cs typeface="Arial"/>
              </a:rPr>
              <a:t>l'interface</a:t>
            </a:r>
            <a:r>
              <a:rPr lang="en-US" sz="1000" dirty="0">
                <a:latin typeface="Arial"/>
                <a:ea typeface="SimSun"/>
                <a:cs typeface="Arial"/>
              </a:rPr>
              <a:t> </a:t>
            </a:r>
            <a:r>
              <a:rPr lang="en-US" sz="1000" dirty="0" err="1">
                <a:latin typeface="Arial"/>
                <a:ea typeface="SimSun"/>
                <a:cs typeface="Arial"/>
              </a:rPr>
              <a:t>graphique</a:t>
            </a:r>
            <a:r>
              <a:rPr lang="en-US" sz="1000" dirty="0">
                <a:latin typeface="Arial"/>
                <a:ea typeface="SimSun"/>
                <a:cs typeface="Arial"/>
              </a:rPr>
              <a:t> </a:t>
            </a:r>
            <a:r>
              <a:rPr lang="en-US" sz="1000" dirty="0" err="1">
                <a:latin typeface="Arial"/>
                <a:ea typeface="SimSun"/>
                <a:cs typeface="Arial"/>
              </a:rPr>
              <a:t>utilisateur</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Les </a:t>
            </a:r>
            <a:r>
              <a:rPr lang="en-US" sz="1000" dirty="0" err="1">
                <a:latin typeface="Arial"/>
                <a:ea typeface="SimSun"/>
                <a:cs typeface="Arial"/>
              </a:rPr>
              <a:t>avantages</a:t>
            </a:r>
            <a:r>
              <a:rPr lang="en-US" sz="1000" dirty="0">
                <a:latin typeface="Arial"/>
                <a:ea typeface="SimSun"/>
                <a:cs typeface="Arial"/>
              </a:rPr>
              <a:t> </a:t>
            </a:r>
            <a:r>
              <a:rPr lang="en-US" sz="1000" dirty="0" err="1">
                <a:latin typeface="Arial"/>
                <a:ea typeface="SimSun"/>
                <a:cs typeface="Arial"/>
              </a:rPr>
              <a:t>tiennent</a:t>
            </a:r>
            <a:r>
              <a:rPr lang="en-US" sz="1000" dirty="0">
                <a:latin typeface="Arial"/>
                <a:ea typeface="SimSun"/>
                <a:cs typeface="Arial"/>
              </a:rPr>
              <a:t> au fait </a:t>
            </a:r>
            <a:r>
              <a:rPr lang="en-US" sz="1000" dirty="0" err="1">
                <a:latin typeface="Arial"/>
                <a:ea typeface="SimSun"/>
                <a:cs typeface="Arial"/>
              </a:rPr>
              <a:t>que</a:t>
            </a:r>
            <a:r>
              <a:rPr lang="en-US" sz="1000" dirty="0">
                <a:latin typeface="Arial"/>
                <a:ea typeface="SimSun"/>
                <a:cs typeface="Arial"/>
              </a:rPr>
              <a:t> le </a:t>
            </a:r>
            <a:r>
              <a:rPr lang="en-US" sz="1000" dirty="0" err="1">
                <a:latin typeface="Arial"/>
                <a:ea typeface="SimSun"/>
                <a:cs typeface="Arial"/>
              </a:rPr>
              <a:t>système</a:t>
            </a:r>
            <a:r>
              <a:rPr lang="en-US" sz="1000" dirty="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 </a:t>
            </a:r>
            <a:r>
              <a:rPr lang="en-US" sz="1000" dirty="0" err="1">
                <a:latin typeface="Arial"/>
                <a:ea typeface="SimSun"/>
                <a:cs typeface="Arial"/>
              </a:rPr>
              <a:t>requerra</a:t>
            </a:r>
            <a:r>
              <a:rPr lang="en-US" sz="1000" dirty="0">
                <a:latin typeface="Arial"/>
                <a:ea typeface="SimSun"/>
                <a:cs typeface="Arial"/>
              </a:rPr>
              <a:t> </a:t>
            </a:r>
            <a:r>
              <a:rPr lang="en-US" sz="1000" dirty="0" err="1">
                <a:latin typeface="Arial"/>
                <a:ea typeface="SimSun"/>
                <a:cs typeface="Arial"/>
              </a:rPr>
              <a:t>moins</a:t>
            </a:r>
            <a:r>
              <a:rPr lang="en-US" sz="1000" dirty="0">
                <a:latin typeface="Arial"/>
                <a:ea typeface="SimSun"/>
                <a:cs typeface="Arial"/>
              </a:rPr>
              <a:t> de </a:t>
            </a:r>
            <a:r>
              <a:rPr lang="en-US" sz="1000" dirty="0" err="1">
                <a:latin typeface="Arial"/>
                <a:ea typeface="SimSun"/>
                <a:cs typeface="Arial"/>
              </a:rPr>
              <a:t>mises</a:t>
            </a:r>
            <a:r>
              <a:rPr lang="en-US" sz="1000" dirty="0">
                <a:latin typeface="Arial"/>
                <a:ea typeface="SimSun"/>
                <a:cs typeface="Arial"/>
              </a:rPr>
              <a:t> à jour et </a:t>
            </a:r>
            <a:r>
              <a:rPr lang="en-US" sz="1000" dirty="0" err="1">
                <a:latin typeface="Arial"/>
                <a:ea typeface="SimSun"/>
                <a:cs typeface="Arial"/>
              </a:rPr>
              <a:t>moins</a:t>
            </a:r>
            <a:r>
              <a:rPr lang="en-US" sz="1000" dirty="0">
                <a:latin typeface="Arial"/>
                <a:ea typeface="SimSun"/>
                <a:cs typeface="Arial"/>
              </a:rPr>
              <a:t> </a:t>
            </a:r>
            <a:r>
              <a:rPr lang="en-US" sz="1000" dirty="0" smtClean="0">
                <a:latin typeface="Arial"/>
                <a:ea typeface="SimSun"/>
                <a:cs typeface="Arial"/>
              </a:rPr>
              <a:t>de </a:t>
            </a:r>
            <a:r>
              <a:rPr lang="en-US" sz="1000" dirty="0" err="1" smtClean="0">
                <a:latin typeface="Arial"/>
                <a:ea typeface="SimSun"/>
                <a:cs typeface="Arial"/>
              </a:rPr>
              <a:t>ressources</a:t>
            </a:r>
            <a:r>
              <a:rPr lang="en-US" sz="1000" dirty="0" smtClean="0">
                <a:latin typeface="Arial"/>
                <a:ea typeface="SimSun"/>
                <a:cs typeface="Arial"/>
              </a:rPr>
              <a:t> </a:t>
            </a:r>
            <a:r>
              <a:rPr lang="en-US" sz="1000" dirty="0" err="1">
                <a:latin typeface="Arial"/>
                <a:ea typeface="SimSun"/>
                <a:cs typeface="Arial"/>
              </a:rPr>
              <a:t>matérielles</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Quel</a:t>
            </a:r>
            <a:r>
              <a:rPr lang="en-US" sz="1000" dirty="0">
                <a:latin typeface="Arial"/>
                <a:ea typeface="SimSun"/>
                <a:cs typeface="Arial"/>
              </a:rPr>
              <a:t> </a:t>
            </a:r>
            <a:r>
              <a:rPr lang="en-US" sz="1000" dirty="0" err="1">
                <a:latin typeface="Arial"/>
                <a:ea typeface="SimSun"/>
                <a:cs typeface="Arial"/>
              </a:rPr>
              <a:t>outil</a:t>
            </a:r>
            <a:r>
              <a:rPr lang="en-US" sz="1000" dirty="0">
                <a:latin typeface="Arial"/>
                <a:ea typeface="SimSun"/>
                <a:cs typeface="Arial"/>
              </a:rPr>
              <a:t> </a:t>
            </a:r>
            <a:r>
              <a:rPr lang="en-US" sz="1000" dirty="0" err="1">
                <a:latin typeface="Arial"/>
                <a:ea typeface="SimSun"/>
                <a:cs typeface="Arial"/>
              </a:rPr>
              <a:t>permet</a:t>
            </a:r>
            <a:r>
              <a:rPr lang="en-US" sz="1000" dirty="0">
                <a:latin typeface="Arial"/>
                <a:ea typeface="SimSun"/>
                <a:cs typeface="Arial"/>
              </a:rPr>
              <a:t> de </a:t>
            </a:r>
            <a:r>
              <a:rPr lang="en-US" sz="1000" dirty="0" err="1">
                <a:latin typeface="Arial"/>
                <a:ea typeface="SimSun"/>
                <a:cs typeface="Arial"/>
              </a:rPr>
              <a:t>déterminer</a:t>
            </a:r>
            <a:r>
              <a:rPr lang="en-US" sz="1000" dirty="0">
                <a:latin typeface="Arial"/>
                <a:ea typeface="SimSun"/>
                <a:cs typeface="Arial"/>
              </a:rPr>
              <a:t> </a:t>
            </a:r>
            <a:r>
              <a:rPr lang="en-US" sz="1000" dirty="0" err="1">
                <a:latin typeface="Arial"/>
                <a:ea typeface="SimSun"/>
                <a:cs typeface="Arial"/>
              </a:rPr>
              <a:t>quelles</a:t>
            </a:r>
            <a:r>
              <a:rPr lang="en-US" sz="1000" dirty="0">
                <a:latin typeface="Arial"/>
                <a:ea typeface="SimSun"/>
                <a:cs typeface="Arial"/>
              </a:rPr>
              <a:t> applets de </a:t>
            </a:r>
            <a:r>
              <a:rPr lang="en-US" sz="1000" dirty="0" err="1">
                <a:latin typeface="Arial"/>
                <a:ea typeface="SimSun"/>
                <a:cs typeface="Arial"/>
              </a:rPr>
              <a:t>commande</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contenues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un module </a:t>
            </a:r>
            <a:r>
              <a:rPr lang="en-US" sz="1000" dirty="0" smtClean="0">
                <a:latin typeface="Arial"/>
                <a:ea typeface="SimSun"/>
                <a:cs typeface="Arial"/>
              </a:rPr>
              <a:t>Windows PowerShell</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Windows PowerShell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l'environnement</a:t>
            </a:r>
            <a:r>
              <a:rPr lang="en-US" sz="1000" dirty="0">
                <a:latin typeface="Arial"/>
                <a:ea typeface="SimSun"/>
                <a:cs typeface="Arial"/>
              </a:rPr>
              <a:t> Windows PowerShell ISE pour </a:t>
            </a:r>
            <a:r>
              <a:rPr lang="en-US" sz="1000" dirty="0" err="1">
                <a:latin typeface="Arial"/>
                <a:ea typeface="SimSun"/>
                <a:cs typeface="Arial"/>
              </a:rPr>
              <a:t>déterminer</a:t>
            </a:r>
            <a:r>
              <a:rPr lang="en-US" sz="1000" dirty="0">
                <a:latin typeface="Arial"/>
                <a:ea typeface="SimSun"/>
                <a:cs typeface="Arial"/>
              </a:rPr>
              <a:t> </a:t>
            </a:r>
            <a:r>
              <a:rPr lang="en-US" sz="1000" dirty="0" err="1">
                <a:latin typeface="Arial"/>
                <a:ea typeface="SimSun"/>
                <a:cs typeface="Arial"/>
              </a:rPr>
              <a:t>quelles</a:t>
            </a:r>
            <a:r>
              <a:rPr lang="en-US" sz="1000" dirty="0">
                <a:latin typeface="Arial"/>
                <a:ea typeface="SimSun"/>
                <a:cs typeface="Arial"/>
              </a:rPr>
              <a:t> applets de </a:t>
            </a:r>
            <a:r>
              <a:rPr lang="en-US" sz="1000" dirty="0" err="1">
                <a:latin typeface="Arial"/>
                <a:ea typeface="SimSun"/>
                <a:cs typeface="Arial"/>
              </a:rPr>
              <a:t>commande</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contenues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un module Windows PowerShell.</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Quel</a:t>
            </a:r>
            <a:r>
              <a:rPr lang="en-US" sz="1000" dirty="0">
                <a:latin typeface="Arial"/>
                <a:ea typeface="SimSun"/>
                <a:cs typeface="Arial"/>
              </a:rPr>
              <a:t> </a:t>
            </a:r>
            <a:r>
              <a:rPr lang="en-US" sz="1000" dirty="0" err="1">
                <a:latin typeface="Arial"/>
                <a:ea typeface="SimSun"/>
                <a:cs typeface="Arial"/>
              </a:rPr>
              <a:t>rôle</a:t>
            </a:r>
            <a:r>
              <a:rPr lang="en-US" sz="1000" dirty="0">
                <a:latin typeface="Arial"/>
                <a:ea typeface="SimSun"/>
                <a:cs typeface="Arial"/>
              </a:rPr>
              <a:t> </a:t>
            </a:r>
            <a:r>
              <a:rPr lang="en-US" sz="1000" dirty="0" err="1">
                <a:latin typeface="Arial"/>
                <a:ea typeface="SimSun"/>
                <a:cs typeface="Arial"/>
              </a:rPr>
              <a:t>pouvez-vous</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pour </a:t>
            </a:r>
            <a:r>
              <a:rPr lang="en-US" sz="1000" dirty="0" err="1">
                <a:latin typeface="Arial"/>
                <a:ea typeface="SimSun"/>
                <a:cs typeface="Arial"/>
              </a:rPr>
              <a:t>gérer</a:t>
            </a:r>
            <a:r>
              <a:rPr lang="en-US" sz="1000" dirty="0">
                <a:latin typeface="Arial"/>
                <a:ea typeface="SimSun"/>
                <a:cs typeface="Arial"/>
              </a:rPr>
              <a:t> KMS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Le </a:t>
            </a:r>
            <a:r>
              <a:rPr lang="en-US" sz="1000" dirty="0" err="1">
                <a:latin typeface="Arial"/>
                <a:ea typeface="SimSun"/>
                <a:cs typeface="Arial"/>
              </a:rPr>
              <a:t>rôle</a:t>
            </a:r>
            <a:r>
              <a:rPr lang="en-US" sz="1000" dirty="0">
                <a:latin typeface="Arial"/>
                <a:ea typeface="SimSun"/>
                <a:cs typeface="Arial"/>
              </a:rPr>
              <a:t> Services </a:t>
            </a:r>
            <a:r>
              <a:rPr lang="en-US" sz="1000" dirty="0" err="1">
                <a:latin typeface="Arial"/>
                <a:ea typeface="SimSun"/>
                <a:cs typeface="Arial"/>
              </a:rPr>
              <a:t>d'activation</a:t>
            </a:r>
            <a:r>
              <a:rPr lang="en-US" sz="1000" dirty="0">
                <a:latin typeface="Arial"/>
                <a:ea typeface="SimSun"/>
                <a:cs typeface="Arial"/>
              </a:rPr>
              <a:t> en volume </a:t>
            </a:r>
            <a:r>
              <a:rPr lang="en-US" sz="1000" dirty="0" err="1">
                <a:latin typeface="Arial"/>
                <a:ea typeface="SimSun"/>
                <a:cs typeface="Arial"/>
              </a:rPr>
              <a:t>permet</a:t>
            </a:r>
            <a:r>
              <a:rPr lang="en-US" sz="1000" dirty="0">
                <a:latin typeface="Arial"/>
                <a:ea typeface="SimSun"/>
                <a:cs typeface="Arial"/>
              </a:rPr>
              <a:t> de </a:t>
            </a:r>
            <a:r>
              <a:rPr lang="en-US" sz="1000" dirty="0" err="1">
                <a:latin typeface="Arial"/>
                <a:ea typeface="SimSun"/>
                <a:cs typeface="Arial"/>
              </a:rPr>
              <a:t>gérer</a:t>
            </a:r>
            <a:r>
              <a:rPr lang="en-US" sz="1000" dirty="0">
                <a:latin typeface="Arial"/>
                <a:ea typeface="SimSun"/>
                <a:cs typeface="Arial"/>
              </a:rPr>
              <a:t> KMS.</a:t>
            </a:r>
          </a:p>
          <a:p>
            <a:pPr>
              <a:lnSpc>
                <a:spcPct val="115000"/>
              </a:lnSpc>
              <a:spcAft>
                <a:spcPts val="1000"/>
              </a:spcAft>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42</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694019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fr-FR" sz="1000" b="1" dirty="0">
                <a:latin typeface="Arial"/>
                <a:ea typeface="SimSun"/>
                <a:cs typeface="Arial"/>
              </a:rPr>
              <a:t>Problèmes courants et conseils relatifs à la résolution des problèmes</a:t>
            </a:r>
          </a:p>
          <a:p>
            <a:pPr lvl="0">
              <a:lnSpc>
                <a:spcPct val="115000"/>
              </a:lnSpc>
              <a:spcAft>
                <a:spcPts val="1000"/>
              </a:spcAft>
            </a:pPr>
            <a:r>
              <a:rPr lang="en-US" sz="1000" b="1" err="1" smtClean="0">
                <a:solidFill>
                  <a:prstClr val="black"/>
                </a:solidFill>
                <a:latin typeface="Arial"/>
                <a:ea typeface="SimSun"/>
                <a:cs typeface="Arial"/>
              </a:rPr>
              <a:t>Problème</a:t>
            </a:r>
            <a:r>
              <a:rPr lang="en-US" sz="1000" b="1" smtClean="0">
                <a:solidFill>
                  <a:prstClr val="black"/>
                </a:solidFill>
                <a:latin typeface="Arial"/>
                <a:ea typeface="SimSun"/>
                <a:cs typeface="Arial"/>
              </a:rPr>
              <a:t> courant : </a:t>
            </a:r>
            <a:r>
              <a:rPr lang="en-US" sz="1000" dirty="0" err="1">
                <a:solidFill>
                  <a:prstClr val="black"/>
                </a:solidFill>
                <a:latin typeface="Arial"/>
                <a:ea typeface="SimSun"/>
                <a:cs typeface="Arial"/>
              </a:rPr>
              <a:t>Échec</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connexions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WinRM</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err="1">
                <a:solidFill>
                  <a:prstClr val="black"/>
                </a:solidFill>
                <a:latin typeface="Arial"/>
                <a:ea typeface="SimSun"/>
                <a:cs typeface="Arial"/>
              </a:rPr>
              <a:t>Vérifiez</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paramètres</a:t>
            </a:r>
            <a:r>
              <a:rPr lang="en-US" sz="1000" dirty="0">
                <a:solidFill>
                  <a:prstClr val="black"/>
                </a:solidFill>
                <a:latin typeface="Arial"/>
                <a:ea typeface="SimSun"/>
                <a:cs typeface="Arial"/>
              </a:rPr>
              <a:t> du pare-</a:t>
            </a:r>
            <a:r>
              <a:rPr lang="en-US" sz="1000" dirty="0" err="1">
                <a:solidFill>
                  <a:prstClr val="black"/>
                </a:solidFill>
                <a:latin typeface="Arial"/>
                <a:ea typeface="SimSun"/>
                <a:cs typeface="Arial"/>
              </a:rPr>
              <a:t>feu</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Vérifiez</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la configuration </a:t>
            </a:r>
            <a:r>
              <a:rPr lang="en-US" sz="1000" dirty="0" err="1">
                <a:solidFill>
                  <a:prstClr val="black"/>
                </a:solidFill>
                <a:latin typeface="Arial"/>
                <a:ea typeface="SimSun"/>
                <a:cs typeface="Arial"/>
              </a:rPr>
              <a:t>WinRM</a:t>
            </a:r>
            <a:r>
              <a:rPr lang="en-US" sz="1000" dirty="0">
                <a:solidFill>
                  <a:prstClr val="black"/>
                </a:solidFill>
                <a:latin typeface="Arial"/>
                <a:ea typeface="SimSun"/>
                <a:cs typeface="Arial"/>
              </a:rPr>
              <a:t>.</a:t>
            </a:r>
          </a:p>
          <a:p>
            <a:pPr lvl="0">
              <a:lnSpc>
                <a:spcPct val="115000"/>
              </a:lnSpc>
              <a:spcAft>
                <a:spcPts val="1000"/>
              </a:spcAft>
            </a:pPr>
            <a:r>
              <a:rPr lang="en-US" sz="1000" b="1" err="1">
                <a:solidFill>
                  <a:prstClr val="black"/>
                </a:solidFill>
                <a:latin typeface="Arial"/>
                <a:ea typeface="SimSun"/>
                <a:cs typeface="Arial"/>
              </a:rPr>
              <a:t>Problème</a:t>
            </a:r>
            <a:r>
              <a:rPr lang="en-US" sz="1000" b="1">
                <a:solidFill>
                  <a:prstClr val="black"/>
                </a:solidFill>
                <a:latin typeface="Arial"/>
                <a:ea typeface="SimSun"/>
                <a:cs typeface="Arial"/>
              </a:rPr>
              <a:t> </a:t>
            </a:r>
            <a:r>
              <a:rPr lang="en-US" sz="1000" b="1" smtClean="0">
                <a:solidFill>
                  <a:prstClr val="black"/>
                </a:solidFill>
                <a:latin typeface="Arial"/>
                <a:ea typeface="SimSun"/>
                <a:cs typeface="Arial"/>
              </a:rPr>
              <a:t>courant : </a:t>
            </a:r>
            <a:r>
              <a:rPr lang="en-US" sz="1000" dirty="0">
                <a:solidFill>
                  <a:prstClr val="black"/>
                </a:solidFill>
                <a:latin typeface="Arial"/>
                <a:ea typeface="SimSun"/>
                <a:cs typeface="Arial"/>
              </a:rPr>
              <a:t>Applets de </a:t>
            </a:r>
            <a:r>
              <a:rPr lang="en-US" sz="1000" dirty="0" err="1">
                <a:solidFill>
                  <a:prstClr val="black"/>
                </a:solidFill>
                <a:latin typeface="Arial"/>
                <a:ea typeface="SimSun"/>
                <a:cs typeface="Arial"/>
              </a:rPr>
              <a:t>commande</a:t>
            </a:r>
            <a:r>
              <a:rPr lang="en-US" sz="1000" dirty="0">
                <a:solidFill>
                  <a:prstClr val="black"/>
                </a:solidFill>
                <a:latin typeface="Arial"/>
                <a:ea typeface="SimSun"/>
                <a:cs typeface="Arial"/>
              </a:rPr>
              <a:t> Windows PowerShell non </a:t>
            </a:r>
            <a:r>
              <a:rPr lang="en-US" sz="1000" dirty="0" err="1">
                <a:solidFill>
                  <a:prstClr val="black"/>
                </a:solidFill>
                <a:latin typeface="Arial"/>
                <a:ea typeface="SimSun"/>
                <a:cs typeface="Arial"/>
              </a:rPr>
              <a:t>disponibles</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err="1">
                <a:solidFill>
                  <a:prstClr val="black"/>
                </a:solidFill>
                <a:latin typeface="Arial"/>
                <a:ea typeface="SimSun"/>
                <a:cs typeface="Arial"/>
              </a:rPr>
              <a:t>Assurez-vous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les modules Windows PowerShell </a:t>
            </a:r>
            <a:r>
              <a:rPr lang="en-US" sz="1000" dirty="0" err="1">
                <a:solidFill>
                  <a:prstClr val="black"/>
                </a:solidFill>
                <a:latin typeface="Arial"/>
                <a:ea typeface="SimSun"/>
                <a:cs typeface="Arial"/>
              </a:rPr>
              <a:t>appropriés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tels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Gestionnaire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serveur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sont</a:t>
            </a:r>
            <a:r>
              <a:rPr lang="en-US" sz="1000" dirty="0">
                <a:solidFill>
                  <a:prstClr val="black"/>
                </a:solidFill>
                <a:latin typeface="Arial"/>
                <a:ea typeface="SimSun"/>
                <a:cs typeface="Arial"/>
              </a:rPr>
              <a:t> chargés.</a:t>
            </a:r>
          </a:p>
          <a:p>
            <a:pPr lvl="0">
              <a:lnSpc>
                <a:spcPct val="115000"/>
              </a:lnSpc>
              <a:spcAft>
                <a:spcPts val="1000"/>
              </a:spcAft>
            </a:pPr>
            <a:r>
              <a:rPr lang="en-US" sz="1000" b="1" err="1">
                <a:solidFill>
                  <a:prstClr val="black"/>
                </a:solidFill>
                <a:latin typeface="Arial"/>
                <a:ea typeface="SimSun"/>
                <a:cs typeface="Arial"/>
              </a:rPr>
              <a:t>Problème</a:t>
            </a:r>
            <a:r>
              <a:rPr lang="en-US" sz="1000" b="1">
                <a:solidFill>
                  <a:prstClr val="black"/>
                </a:solidFill>
                <a:latin typeface="Arial"/>
                <a:ea typeface="SimSun"/>
                <a:cs typeface="Arial"/>
              </a:rPr>
              <a:t> </a:t>
            </a:r>
            <a:r>
              <a:rPr lang="en-US" sz="1000" b="1" smtClean="0">
                <a:solidFill>
                  <a:prstClr val="black"/>
                </a:solidFill>
                <a:latin typeface="Arial"/>
                <a:ea typeface="SimSun"/>
                <a:cs typeface="Arial"/>
              </a:rPr>
              <a:t>courant : </a:t>
            </a:r>
            <a:r>
              <a:rPr lang="en-US" sz="1000" dirty="0">
                <a:solidFill>
                  <a:prstClr val="black"/>
                </a:solidFill>
                <a:latin typeface="Arial"/>
                <a:ea typeface="SimSun"/>
                <a:cs typeface="Arial"/>
              </a:rPr>
              <a:t>Impossible </a:t>
            </a:r>
            <a:r>
              <a:rPr lang="en-US" sz="1000" dirty="0" err="1">
                <a:solidFill>
                  <a:prstClr val="black"/>
                </a:solidFill>
                <a:latin typeface="Arial"/>
                <a:ea typeface="SimSun"/>
                <a:cs typeface="Arial"/>
              </a:rPr>
              <a:t>d'installer</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fonctionnalités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d'interface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graphique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utilisateur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déploiements</a:t>
            </a:r>
            <a:r>
              <a:rPr lang="en-US" sz="1000" dirty="0">
                <a:solidFill>
                  <a:prstClr val="black"/>
                </a:solidFill>
                <a:latin typeface="Arial"/>
                <a:ea typeface="SimSun"/>
                <a:cs typeface="Arial"/>
              </a:rPr>
              <a:t> avec installation </a:t>
            </a:r>
            <a:r>
              <a:rPr lang="en-US" sz="1000" dirty="0" err="1">
                <a:solidFill>
                  <a:prstClr val="black"/>
                </a:solidFill>
                <a:latin typeface="Arial"/>
                <a:ea typeface="SimSun"/>
                <a:cs typeface="Arial"/>
              </a:rPr>
              <a:t>minimale</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a:solidFill>
                  <a:prstClr val="black"/>
                </a:solidFill>
                <a:latin typeface="Arial"/>
                <a:ea typeface="SimSun"/>
                <a:cs typeface="Arial"/>
              </a:rPr>
              <a:t>Montez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image .</a:t>
            </a:r>
            <a:r>
              <a:rPr lang="en-US" sz="1000" dirty="0" err="1">
                <a:solidFill>
                  <a:prstClr val="black"/>
                </a:solidFill>
                <a:latin typeface="Arial"/>
                <a:ea typeface="SimSun"/>
                <a:cs typeface="Arial"/>
              </a:rPr>
              <a:t>wim</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contenant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tous</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fichiers</a:t>
            </a:r>
            <a:r>
              <a:rPr lang="en-US" sz="1000" dirty="0">
                <a:solidFill>
                  <a:prstClr val="black"/>
                </a:solidFill>
                <a:latin typeface="Arial"/>
                <a:ea typeface="SimSun"/>
                <a:cs typeface="Arial"/>
              </a:rPr>
              <a:t> Windows Server 2012 et </a:t>
            </a:r>
            <a:r>
              <a:rPr lang="en-US" sz="1000" dirty="0" err="1">
                <a:solidFill>
                  <a:prstClr val="black"/>
                </a:solidFill>
                <a:latin typeface="Arial"/>
                <a:ea typeface="SimSun"/>
                <a:cs typeface="Arial"/>
              </a:rPr>
              <a:t>utilisez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l'option</a:t>
            </a:r>
            <a:r>
              <a:rPr lang="en-US" sz="1000" dirty="0">
                <a:solidFill>
                  <a:prstClr val="black"/>
                </a:solidFill>
                <a:latin typeface="Arial"/>
                <a:ea typeface="SimSun"/>
                <a:cs typeface="Arial"/>
              </a:rPr>
              <a:t> </a:t>
            </a:r>
            <a:r>
              <a:rPr lang="en-US" sz="1000" b="1" dirty="0">
                <a:solidFill>
                  <a:prstClr val="black"/>
                </a:solidFill>
                <a:latin typeface="Arial"/>
                <a:ea typeface="SimSun"/>
                <a:cs typeface="Arial"/>
              </a:rPr>
              <a:t>-source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l'applet</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commande</a:t>
            </a:r>
            <a:r>
              <a:rPr lang="en-US" sz="1000" dirty="0">
                <a:solidFill>
                  <a:prstClr val="black"/>
                </a:solidFill>
                <a:latin typeface="Arial"/>
                <a:ea typeface="SimSun"/>
                <a:cs typeface="Arial"/>
              </a:rPr>
              <a:t> Install-</a:t>
            </a:r>
            <a:r>
              <a:rPr lang="en-US" sz="1000" dirty="0" err="1">
                <a:solidFill>
                  <a:prstClr val="black"/>
                </a:solidFill>
                <a:latin typeface="Arial"/>
                <a:ea typeface="SimSun"/>
                <a:cs typeface="Arial"/>
              </a:rPr>
              <a:t>WindowsFeature</a:t>
            </a:r>
            <a:r>
              <a:rPr lang="en-US" sz="1000" dirty="0">
                <a:solidFill>
                  <a:prstClr val="black"/>
                </a:solidFill>
                <a:latin typeface="Arial"/>
                <a:ea typeface="SimSun"/>
                <a:cs typeface="Arial"/>
              </a:rPr>
              <a:t>.</a:t>
            </a:r>
          </a:p>
          <a:p>
            <a:pPr lvl="0">
              <a:lnSpc>
                <a:spcPct val="115000"/>
              </a:lnSpc>
              <a:spcAft>
                <a:spcPts val="1000"/>
              </a:spcAft>
            </a:pPr>
            <a:r>
              <a:rPr lang="en-US" sz="1000" b="1" err="1">
                <a:solidFill>
                  <a:prstClr val="black"/>
                </a:solidFill>
                <a:latin typeface="Arial"/>
                <a:ea typeface="SimSun"/>
                <a:cs typeface="Arial"/>
              </a:rPr>
              <a:t>Problème</a:t>
            </a:r>
            <a:r>
              <a:rPr lang="en-US" sz="1000" b="1">
                <a:solidFill>
                  <a:prstClr val="black"/>
                </a:solidFill>
                <a:latin typeface="Arial"/>
                <a:ea typeface="SimSun"/>
                <a:cs typeface="Arial"/>
              </a:rPr>
              <a:t> </a:t>
            </a:r>
            <a:r>
              <a:rPr lang="en-US" sz="1000" b="1" smtClean="0">
                <a:solidFill>
                  <a:prstClr val="black"/>
                </a:solidFill>
                <a:latin typeface="Arial"/>
                <a:ea typeface="SimSun"/>
                <a:cs typeface="Arial"/>
              </a:rPr>
              <a:t>courant : </a:t>
            </a:r>
            <a:r>
              <a:rPr lang="en-US" sz="1000" dirty="0">
                <a:solidFill>
                  <a:prstClr val="black"/>
                </a:solidFill>
                <a:latin typeface="Arial"/>
                <a:ea typeface="SimSun"/>
                <a:cs typeface="Arial"/>
              </a:rPr>
              <a:t>Impossible de </a:t>
            </a:r>
            <a:r>
              <a:rPr lang="en-US" sz="1000" dirty="0" err="1">
                <a:solidFill>
                  <a:prstClr val="black"/>
                </a:solidFill>
                <a:latin typeface="Arial"/>
                <a:ea typeface="SimSun"/>
                <a:cs typeface="Arial"/>
              </a:rPr>
              <a:t>redémarrer</a:t>
            </a:r>
            <a:r>
              <a:rPr lang="en-US" sz="1000" dirty="0">
                <a:solidFill>
                  <a:prstClr val="black"/>
                </a:solidFill>
                <a:latin typeface="Arial"/>
                <a:ea typeface="SimSun"/>
                <a:cs typeface="Arial"/>
              </a:rPr>
              <a:t> un </a:t>
            </a:r>
            <a:r>
              <a:rPr lang="en-US" sz="1000" dirty="0" err="1">
                <a:solidFill>
                  <a:prstClr val="black"/>
                </a:solidFill>
                <a:latin typeface="Arial"/>
                <a:ea typeface="SimSun"/>
                <a:cs typeface="Arial"/>
              </a:rPr>
              <a:t>ordinateur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exécutant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installation </a:t>
            </a:r>
            <a:r>
              <a:rPr lang="en-US" sz="1000" dirty="0" err="1">
                <a:solidFill>
                  <a:prstClr val="black"/>
                </a:solidFill>
                <a:latin typeface="Arial"/>
                <a:ea typeface="SimSun"/>
                <a:cs typeface="Arial"/>
              </a:rPr>
              <a:t>minimale</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err="1">
                <a:solidFill>
                  <a:prstClr val="black"/>
                </a:solidFill>
                <a:latin typeface="Arial"/>
                <a:ea typeface="SimSun"/>
                <a:cs typeface="Arial"/>
              </a:rPr>
              <a:t>Utilisez</a:t>
            </a:r>
            <a:r>
              <a:rPr lang="en-US" sz="1000" dirty="0">
                <a:solidFill>
                  <a:prstClr val="black"/>
                </a:solidFill>
                <a:latin typeface="Arial"/>
                <a:ea typeface="SimSun"/>
                <a:cs typeface="Arial"/>
              </a:rPr>
              <a:t> </a:t>
            </a:r>
            <a:r>
              <a:rPr lang="en-US" sz="1000" b="1" dirty="0">
                <a:solidFill>
                  <a:prstClr val="black"/>
                </a:solidFill>
                <a:latin typeface="Arial"/>
                <a:ea typeface="SimSun"/>
                <a:cs typeface="Arial"/>
              </a:rPr>
              <a:t>sconfig.cmd</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ou</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commande</a:t>
            </a:r>
            <a:r>
              <a:rPr lang="en-US" sz="1000" dirty="0">
                <a:solidFill>
                  <a:prstClr val="black"/>
                </a:solidFill>
                <a:latin typeface="Arial"/>
                <a:ea typeface="SimSun"/>
                <a:cs typeface="Arial"/>
              </a:rPr>
              <a:t> </a:t>
            </a:r>
            <a:r>
              <a:rPr lang="en-US" sz="1000" b="1" dirty="0">
                <a:solidFill>
                  <a:prstClr val="black"/>
                </a:solidFill>
                <a:latin typeface="Arial"/>
                <a:ea typeface="SimSun"/>
                <a:cs typeface="Arial"/>
              </a:rPr>
              <a:t>shutdown /r</a:t>
            </a:r>
            <a:r>
              <a:rPr lang="en-US" sz="1000" dirty="0">
                <a:solidFill>
                  <a:prstClr val="black"/>
                </a:solidFill>
                <a:latin typeface="Arial"/>
                <a:ea typeface="SimSun"/>
                <a:cs typeface="Arial"/>
              </a:rPr>
              <a:t>.</a:t>
            </a:r>
          </a:p>
          <a:p>
            <a:pPr lvl="0">
              <a:lnSpc>
                <a:spcPct val="115000"/>
              </a:lnSpc>
              <a:spcAft>
                <a:spcPts val="1000"/>
              </a:spcAft>
            </a:pPr>
            <a:r>
              <a:rPr lang="en-US" sz="1000" b="1" err="1">
                <a:solidFill>
                  <a:prstClr val="black"/>
                </a:solidFill>
                <a:latin typeface="Arial"/>
                <a:ea typeface="SimSun"/>
                <a:cs typeface="Arial"/>
              </a:rPr>
              <a:t>Problème</a:t>
            </a:r>
            <a:r>
              <a:rPr lang="en-US" sz="1000" b="1">
                <a:solidFill>
                  <a:prstClr val="black"/>
                </a:solidFill>
                <a:latin typeface="Arial"/>
                <a:ea typeface="SimSun"/>
                <a:cs typeface="Arial"/>
              </a:rPr>
              <a:t> </a:t>
            </a:r>
            <a:r>
              <a:rPr lang="en-US" sz="1000" b="1" smtClean="0">
                <a:solidFill>
                  <a:prstClr val="black"/>
                </a:solidFill>
                <a:latin typeface="Arial"/>
                <a:ea typeface="SimSun"/>
                <a:cs typeface="Arial"/>
              </a:rPr>
              <a:t>courant : </a:t>
            </a:r>
            <a:r>
              <a:rPr lang="en-US" sz="1000" dirty="0">
                <a:solidFill>
                  <a:prstClr val="black"/>
                </a:solidFill>
                <a:latin typeface="Arial"/>
                <a:ea typeface="SimSun"/>
                <a:cs typeface="Arial"/>
              </a:rPr>
              <a:t>Impossible de </a:t>
            </a:r>
            <a:r>
              <a:rPr lang="en-US" sz="1000" dirty="0" err="1">
                <a:solidFill>
                  <a:prstClr val="black"/>
                </a:solidFill>
                <a:latin typeface="Arial"/>
                <a:ea typeface="SimSun"/>
                <a:cs typeface="Arial"/>
              </a:rPr>
              <a:t>joindre</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domaine</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err="1">
                <a:solidFill>
                  <a:prstClr val="black"/>
                </a:solidFill>
                <a:latin typeface="Arial"/>
                <a:ea typeface="SimSun"/>
                <a:cs typeface="Arial"/>
              </a:rPr>
              <a:t>Vérifiez</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résolution</a:t>
            </a:r>
            <a:r>
              <a:rPr lang="en-US" sz="1000" dirty="0">
                <a:solidFill>
                  <a:prstClr val="black"/>
                </a:solidFill>
                <a:latin typeface="Arial"/>
                <a:ea typeface="SimSun"/>
                <a:cs typeface="Arial"/>
              </a:rPr>
              <a:t> DNS et la </a:t>
            </a:r>
            <a:r>
              <a:rPr lang="en-US" sz="1000" dirty="0" err="1">
                <a:solidFill>
                  <a:prstClr val="black"/>
                </a:solidFill>
                <a:latin typeface="Arial"/>
                <a:ea typeface="SimSun"/>
                <a:cs typeface="Arial"/>
              </a:rPr>
              <a:t>connectivité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réseau</a:t>
            </a:r>
            <a:r>
              <a:rPr lang="en-US" sz="1000" dirty="0">
                <a:solidFill>
                  <a:prstClr val="black"/>
                </a:solidFill>
                <a:latin typeface="Arial"/>
                <a:ea typeface="SimSun"/>
                <a:cs typeface="Arial"/>
              </a:rPr>
              <a:t> entre </a:t>
            </a:r>
            <a:r>
              <a:rPr lang="en-US" sz="1000" dirty="0" err="1">
                <a:solidFill>
                  <a:prstClr val="black"/>
                </a:solidFill>
                <a:latin typeface="Arial"/>
                <a:ea typeface="SimSun"/>
                <a:cs typeface="Arial"/>
              </a:rPr>
              <a:t>l'hôte</a:t>
            </a:r>
            <a:r>
              <a:rPr lang="en-US" sz="1000" dirty="0">
                <a:solidFill>
                  <a:prstClr val="black"/>
                </a:solidFill>
                <a:latin typeface="Arial"/>
                <a:ea typeface="SimSun"/>
                <a:cs typeface="Arial"/>
              </a:rPr>
              <a:t> et le </a:t>
            </a:r>
            <a:r>
              <a:rPr lang="en-US" sz="1000" dirty="0" err="1">
                <a:solidFill>
                  <a:prstClr val="black"/>
                </a:solidFill>
                <a:latin typeface="Arial"/>
                <a:ea typeface="SimSun"/>
                <a:cs typeface="Arial"/>
              </a:rPr>
              <a:t>contrôleur</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domaine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Vérifiez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compte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d'utilisateur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possède</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autorisations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jonction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domaine</a:t>
            </a:r>
            <a:r>
              <a:rPr lang="en-US" sz="1000" dirty="0">
                <a:solidFill>
                  <a:prstClr val="black"/>
                </a:solidFill>
                <a:latin typeface="Arial"/>
                <a:ea typeface="SimSun"/>
                <a:cs typeface="Arial"/>
              </a:rPr>
              <a:t> </a:t>
            </a:r>
            <a:r>
              <a:rPr lang="en-US" sz="1000" err="1">
                <a:solidFill>
                  <a:prstClr val="black"/>
                </a:solidFill>
                <a:latin typeface="Arial"/>
                <a:ea typeface="SimSun"/>
                <a:cs typeface="Arial"/>
              </a:rPr>
              <a:t>nécessaires</a:t>
            </a:r>
            <a:r>
              <a:rPr lang="en-US" sz="1000" smtClean="0">
                <a:solidFill>
                  <a:prstClr val="black"/>
                </a:solidFill>
                <a:latin typeface="Arial"/>
                <a:ea typeface="SimSun"/>
                <a:cs typeface="Arial"/>
              </a:rPr>
              <a:t>.</a:t>
            </a: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43</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163637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Demandez</a:t>
            </a:r>
            <a:r>
              <a:rPr lang="en-US" sz="1000" dirty="0">
                <a:solidFill>
                  <a:srgbClr val="000000"/>
                </a:solidFill>
                <a:latin typeface="Arial"/>
                <a:ea typeface="SimSun"/>
                <a:cs typeface="Segoe UI"/>
              </a:rPr>
              <a:t> aux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quelle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mesure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adopté</a:t>
            </a:r>
            <a:r>
              <a:rPr lang="en-US" sz="1000" dirty="0">
                <a:solidFill>
                  <a:srgbClr val="000000"/>
                </a:solidFill>
                <a:latin typeface="Arial"/>
                <a:ea typeface="SimSun"/>
                <a:cs typeface="Segoe UI"/>
              </a:rPr>
              <a:t> des services de cloud computing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organisations</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S'ils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adopté</a:t>
            </a:r>
            <a:r>
              <a:rPr lang="en-US" sz="1000" dirty="0">
                <a:solidFill>
                  <a:srgbClr val="000000"/>
                </a:solidFill>
                <a:latin typeface="Arial"/>
                <a:ea typeface="SimSun"/>
                <a:cs typeface="Segoe UI"/>
              </a:rPr>
              <a:t> des services de cloud computing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organisations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demandez-leur</a:t>
            </a:r>
            <a:r>
              <a:rPr lang="en-US" sz="1000" dirty="0">
                <a:solidFill>
                  <a:srgbClr val="000000"/>
                </a:solidFill>
                <a:latin typeface="Arial"/>
                <a:ea typeface="SimSun"/>
                <a:cs typeface="Segoe UI"/>
              </a:rPr>
              <a:t> </a:t>
            </a:r>
            <a:r>
              <a:rPr lang="en-US" sz="1000">
                <a:solidFill>
                  <a:srgbClr val="000000"/>
                </a:solidFill>
                <a:latin typeface="Arial"/>
                <a:ea typeface="SimSun"/>
                <a:cs typeface="Segoe UI"/>
              </a:rPr>
              <a:t>comment </a:t>
            </a:r>
            <a:r>
              <a:rPr lang="en-US" sz="1000" smtClean="0">
                <a:solidFill>
                  <a:srgbClr val="000000"/>
                </a:solidFill>
                <a:latin typeface="Arial"/>
                <a:ea typeface="SimSun"/>
                <a:cs typeface="Segoe UI"/>
              </a:rPr>
              <a:t>ils ont</a:t>
            </a:r>
            <a:r>
              <a:rPr lang="en-US" sz="1000" dirty="0" smtClean="0">
                <a:solidFill>
                  <a:srgbClr val="000000"/>
                </a:solidFill>
                <a:latin typeface="Arial"/>
                <a:ea typeface="SimSun"/>
                <a:cs typeface="Segoe UI"/>
              </a:rPr>
              <a:t> </a:t>
            </a:r>
            <a:r>
              <a:rPr lang="en-US" sz="1000" dirty="0" err="1" smtClean="0">
                <a:solidFill>
                  <a:srgbClr val="000000"/>
                </a:solidFill>
                <a:latin typeface="Arial"/>
                <a:ea typeface="SimSun"/>
                <a:cs typeface="Segoe UI"/>
              </a:rPr>
              <a:t>intégré</a:t>
            </a:r>
            <a:r>
              <a:rPr lang="en-US" sz="1000" dirty="0" smtClean="0">
                <a:solidFill>
                  <a:srgbClr val="000000"/>
                </a:solidFill>
                <a:latin typeface="Arial"/>
                <a:ea typeface="SimSun"/>
                <a:cs typeface="Segoe UI"/>
              </a:rPr>
              <a:t> </a:t>
            </a:r>
            <a:r>
              <a:rPr lang="en-US" sz="1000" dirty="0" err="1">
                <a:solidFill>
                  <a:srgbClr val="000000"/>
                </a:solidFill>
                <a:latin typeface="Arial"/>
                <a:ea typeface="SimSun"/>
                <a:cs typeface="Segoe UI"/>
              </a:rPr>
              <a:t>ces</a:t>
            </a:r>
            <a:r>
              <a:rPr lang="en-US" sz="1000" dirty="0">
                <a:solidFill>
                  <a:srgbClr val="000000"/>
                </a:solidFill>
                <a:latin typeface="Arial"/>
                <a:ea typeface="SimSun"/>
                <a:cs typeface="Segoe UI"/>
              </a:rPr>
              <a:t> services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leur</a:t>
            </a:r>
            <a:r>
              <a:rPr lang="en-US" sz="1000" dirty="0">
                <a:solidFill>
                  <a:srgbClr val="000000"/>
                </a:solidFill>
                <a:latin typeface="Arial"/>
                <a:ea typeface="SimSun"/>
                <a:cs typeface="Segoe UI"/>
              </a:rPr>
              <a:t> infrastructure </a:t>
            </a:r>
            <a:r>
              <a:rPr lang="en-US" sz="1000" dirty="0" err="1">
                <a:solidFill>
                  <a:srgbClr val="000000"/>
                </a:solidFill>
                <a:latin typeface="Arial"/>
                <a:ea typeface="SimSun"/>
                <a:cs typeface="Segoe UI"/>
              </a:rPr>
              <a:t>informatique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S'ils</a:t>
            </a:r>
            <a:r>
              <a:rPr lang="en-US" sz="1000" dirty="0">
                <a:solidFill>
                  <a:srgbClr val="000000"/>
                </a:solidFill>
                <a:latin typeface="Arial"/>
                <a:ea typeface="SimSun"/>
                <a:cs typeface="Segoe UI"/>
              </a:rPr>
              <a:t> ne </a:t>
            </a:r>
            <a:r>
              <a:rPr lang="en-US" sz="1000" dirty="0" err="1">
                <a:solidFill>
                  <a:srgbClr val="000000"/>
                </a:solidFill>
                <a:latin typeface="Arial"/>
                <a:ea typeface="SimSun"/>
                <a:cs typeface="Segoe UI"/>
              </a:rPr>
              <a:t>l'ont</a:t>
            </a:r>
            <a:r>
              <a:rPr lang="en-US" sz="1000" dirty="0">
                <a:solidFill>
                  <a:srgbClr val="000000"/>
                </a:solidFill>
                <a:latin typeface="Arial"/>
                <a:ea typeface="SimSun"/>
                <a:cs typeface="Segoe UI"/>
              </a:rPr>
              <a:t> pas fait, </a:t>
            </a:r>
            <a:r>
              <a:rPr lang="en-US" sz="1000" err="1">
                <a:solidFill>
                  <a:srgbClr val="000000"/>
                </a:solidFill>
                <a:latin typeface="Arial"/>
                <a:ea typeface="SimSun"/>
                <a:cs typeface="Segoe UI"/>
              </a:rPr>
              <a:t>demandez-leur</a:t>
            </a:r>
            <a:r>
              <a:rPr lang="en-US" sz="1000">
                <a:solidFill>
                  <a:srgbClr val="000000"/>
                </a:solidFill>
                <a:latin typeface="Arial"/>
                <a:ea typeface="SimSun"/>
                <a:cs typeface="Segoe UI"/>
              </a:rPr>
              <a:t> </a:t>
            </a:r>
            <a:r>
              <a:rPr lang="en-US" sz="1000" smtClean="0">
                <a:solidFill>
                  <a:srgbClr val="000000"/>
                </a:solidFill>
                <a:latin typeface="Arial"/>
                <a:ea typeface="SimSun"/>
                <a:cs typeface="Segoe UI"/>
              </a:rPr>
              <a:t>si et</a:t>
            </a:r>
            <a:r>
              <a:rPr lang="en-US" sz="1000" dirty="0" smtClean="0">
                <a:solidFill>
                  <a:srgbClr val="000000"/>
                </a:solidFill>
                <a:latin typeface="Arial"/>
                <a:ea typeface="SimSun"/>
                <a:cs typeface="Segoe UI"/>
              </a:rPr>
              <a:t> comment </a:t>
            </a:r>
            <a:r>
              <a:rPr lang="en-US" sz="1000" dirty="0" err="1">
                <a:solidFill>
                  <a:srgbClr val="000000"/>
                </a:solidFill>
                <a:latin typeface="Arial"/>
                <a:ea typeface="SimSun"/>
                <a:cs typeface="Segoe UI"/>
              </a:rPr>
              <a:t>ils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envisagent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d'utiliser</a:t>
            </a:r>
            <a:r>
              <a:rPr lang="en-US" sz="1000" dirty="0">
                <a:solidFill>
                  <a:srgbClr val="000000"/>
                </a:solidFill>
                <a:latin typeface="Arial"/>
                <a:ea typeface="SimSun"/>
                <a:cs typeface="Segoe UI"/>
              </a:rPr>
              <a:t> les services de cloud computing à </a:t>
            </a:r>
            <a:r>
              <a:rPr lang="en-US" sz="1000" dirty="0" err="1">
                <a:solidFill>
                  <a:srgbClr val="000000"/>
                </a:solidFill>
                <a:latin typeface="Arial"/>
                <a:ea typeface="SimSun"/>
                <a:cs typeface="Segoe UI"/>
              </a:rPr>
              <a:t>l'avenir</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a:t>
            </a:r>
            <a:r>
              <a:rPr lang="en-US" sz="1000" dirty="0">
                <a:latin typeface="Arial"/>
                <a:ea typeface="SimSun"/>
                <a:cs typeface="Segoe UI"/>
              </a:rPr>
              <a:t> type de </a:t>
            </a:r>
            <a:r>
              <a:rPr lang="en-US" sz="1000" dirty="0" err="1">
                <a:latin typeface="Arial"/>
                <a:ea typeface="SimSun"/>
                <a:cs typeface="Segoe UI"/>
              </a:rPr>
              <a:t>nuage</a:t>
            </a:r>
            <a:r>
              <a:rPr lang="en-US" sz="1000" dirty="0">
                <a:latin typeface="Arial"/>
                <a:ea typeface="SimSun"/>
                <a:cs typeface="Segoe UI"/>
              </a:rPr>
              <a:t> </a:t>
            </a:r>
            <a:r>
              <a:rPr lang="en-US" sz="1000" dirty="0" err="1">
                <a:latin typeface="Arial"/>
                <a:ea typeface="SimSun"/>
                <a:cs typeface="Segoe UI"/>
              </a:rPr>
              <a:t>utiliseriez-vous</a:t>
            </a:r>
            <a:r>
              <a:rPr lang="en-US" sz="1000" dirty="0">
                <a:latin typeface="Arial"/>
                <a:ea typeface="SimSun"/>
                <a:cs typeface="Segoe UI"/>
              </a:rPr>
              <a:t> pour </a:t>
            </a:r>
            <a:r>
              <a:rPr lang="en-US" sz="1000" dirty="0" err="1">
                <a:latin typeface="Arial"/>
                <a:ea typeface="SimSun"/>
                <a:cs typeface="Segoe UI"/>
              </a:rPr>
              <a:t>déployer</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personnalisé</a:t>
            </a:r>
            <a:r>
              <a:rPr lang="en-US" sz="1000" dirty="0">
                <a:latin typeface="Arial"/>
                <a:ea typeface="SimSun"/>
                <a:cs typeface="Segoe UI"/>
              </a:rPr>
              <a:t> </a:t>
            </a:r>
            <a:r>
              <a:rPr lang="en-US" sz="1000" dirty="0" err="1">
                <a:latin typeface="Arial"/>
                <a:ea typeface="SimSun"/>
                <a:cs typeface="Segoe UI"/>
              </a:rPr>
              <a:t>exécutant</a:t>
            </a:r>
            <a:r>
              <a:rPr lang="en-US" sz="1000" dirty="0">
                <a:latin typeface="Arial"/>
                <a:ea typeface="SimSun"/>
                <a:cs typeface="Segoe UI"/>
              </a:rPr>
              <a:t> </a:t>
            </a:r>
            <a:r>
              <a:rPr lang="en-US" sz="1000" dirty="0" smtClean="0">
                <a:latin typeface="Arial"/>
                <a:ea typeface="SimSun"/>
                <a:cs typeface="Segoe UI"/>
              </a:rPr>
              <a:t>Windows Server</a:t>
            </a:r>
            <a:r>
              <a:rPr lang="en-US" sz="1000" dirty="0">
                <a:latin typeface="Arial"/>
                <a:ea typeface="SimSun"/>
                <a:cs typeface="Segoe UI"/>
              </a:rPr>
              <a:t> 2012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déploieriez</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personnalisé</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nuage</a:t>
            </a:r>
            <a:r>
              <a:rPr lang="en-US" sz="1000" dirty="0">
                <a:latin typeface="Arial"/>
                <a:ea typeface="SimSun"/>
                <a:cs typeface="Segoe UI"/>
              </a:rPr>
              <a:t> de type </a:t>
            </a:r>
            <a:r>
              <a:rPr lang="en-US" sz="1000" dirty="0" err="1">
                <a:latin typeface="Arial"/>
                <a:ea typeface="SimSun"/>
                <a:cs typeface="Segoe UI"/>
              </a:rPr>
              <a:t>IaaS</a:t>
            </a:r>
            <a:r>
              <a:rPr lang="en-US" sz="1000" dirty="0">
                <a:latin typeface="Arial"/>
                <a:ea typeface="SimSun"/>
                <a:cs typeface="Segoe UI"/>
              </a:rPr>
              <a:t>, qui </a:t>
            </a:r>
            <a:r>
              <a:rPr lang="en-US" sz="1000" dirty="0" err="1">
                <a:latin typeface="Arial"/>
                <a:ea typeface="SimSun"/>
                <a:cs typeface="Segoe UI"/>
              </a:rPr>
              <a:t>pourrait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soit</a:t>
            </a:r>
            <a:r>
              <a:rPr lang="en-US" sz="1000" dirty="0">
                <a:latin typeface="Arial"/>
                <a:ea typeface="SimSun"/>
                <a:cs typeface="Segoe UI"/>
              </a:rPr>
              <a:t> </a:t>
            </a:r>
            <a:r>
              <a:rPr lang="en-US" sz="1000" dirty="0" smtClean="0">
                <a:latin typeface="Arial"/>
                <a:ea typeface="SimSun"/>
                <a:cs typeface="Segoe UI"/>
              </a:rPr>
              <a:t>un </a:t>
            </a:r>
            <a:r>
              <a:rPr lang="en-US" sz="1000" dirty="0" err="1" smtClean="0">
                <a:latin typeface="Arial"/>
                <a:ea typeface="SimSun"/>
                <a:cs typeface="Segoe UI"/>
              </a:rPr>
              <a:t>nuage</a:t>
            </a:r>
            <a:r>
              <a:rPr lang="en-US" sz="1000" dirty="0" smtClean="0">
                <a:latin typeface="Arial"/>
                <a:ea typeface="SimSun"/>
                <a:cs typeface="Segoe UI"/>
              </a:rPr>
              <a:t> </a:t>
            </a:r>
            <a:r>
              <a:rPr lang="en-US" sz="1000" dirty="0">
                <a:latin typeface="Arial"/>
                <a:ea typeface="SimSun"/>
                <a:cs typeface="Segoe UI"/>
              </a:rPr>
              <a:t>public, </a:t>
            </a:r>
            <a:r>
              <a:rPr lang="en-US" sz="1000" dirty="0" err="1">
                <a:latin typeface="Arial"/>
                <a:ea typeface="SimSun"/>
                <a:cs typeface="Segoe UI"/>
              </a:rPr>
              <a:t>soit</a:t>
            </a:r>
            <a:r>
              <a:rPr lang="en-US" sz="1000" dirty="0">
                <a:latin typeface="Arial"/>
                <a:ea typeface="SimSun"/>
                <a:cs typeface="Segoe UI"/>
              </a:rPr>
              <a:t> un </a:t>
            </a:r>
            <a:r>
              <a:rPr lang="en-US" sz="1000" dirty="0" err="1">
                <a:latin typeface="Arial"/>
                <a:ea typeface="SimSun"/>
                <a:cs typeface="Segoe UI"/>
              </a:rPr>
              <a:t>nuage</a:t>
            </a:r>
            <a:r>
              <a:rPr lang="en-US" sz="1000" dirty="0">
                <a:latin typeface="Arial"/>
                <a:ea typeface="SimSun"/>
                <a:cs typeface="Segoe UI"/>
              </a:rPr>
              <a:t> </a:t>
            </a:r>
            <a:r>
              <a:rPr lang="en-US" sz="1000" dirty="0" err="1">
                <a:latin typeface="Arial"/>
                <a:ea typeface="SimSun"/>
                <a:cs typeface="Segoe UI"/>
              </a:rPr>
              <a:t>privé</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5</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288517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quel</a:t>
            </a:r>
            <a:r>
              <a:rPr lang="en-US" sz="1000" dirty="0">
                <a:latin typeface="Arial"/>
                <a:ea typeface="SimSun"/>
                <a:cs typeface="Segoe UI"/>
              </a:rPr>
              <a:t> type </a:t>
            </a:r>
            <a:r>
              <a:rPr lang="en-US" sz="1000" dirty="0" err="1">
                <a:latin typeface="Arial"/>
                <a:ea typeface="SimSun"/>
                <a:cs typeface="Segoe UI"/>
              </a:rPr>
              <a:t>d'environnement</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déploieraient</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édition</a:t>
            </a:r>
            <a:r>
              <a:rPr lang="en-US" sz="1000" dirty="0">
                <a:latin typeface="Arial"/>
                <a:ea typeface="SimSun"/>
                <a:cs typeface="Segoe UI"/>
              </a:rPr>
              <a:t> et </a:t>
            </a:r>
            <a:r>
              <a:rPr lang="en-US" sz="1000" err="1">
                <a:latin typeface="Arial"/>
                <a:ea typeface="SimSun"/>
                <a:cs typeface="Segoe UI"/>
              </a:rPr>
              <a:t>pourquoi</a:t>
            </a:r>
            <a:r>
              <a:rPr lang="en-US" sz="1000">
                <a:latin typeface="Arial"/>
                <a:ea typeface="SimSun"/>
                <a:cs typeface="Segoe UI"/>
              </a:rPr>
              <a:t> </a:t>
            </a:r>
            <a:r>
              <a:rPr lang="en-US" sz="1000" smtClean="0">
                <a:latin typeface="Arial"/>
                <a:ea typeface="SimSun"/>
                <a:cs typeface="Segoe UI"/>
              </a:rPr>
              <a:t>ils ne</a:t>
            </a:r>
            <a:r>
              <a:rPr lang="en-US" sz="1000" dirty="0" smtClean="0">
                <a:latin typeface="Arial"/>
                <a:ea typeface="SimSun"/>
                <a:cs typeface="Segoe UI"/>
              </a:rPr>
              <a:t> </a:t>
            </a:r>
            <a:r>
              <a:rPr lang="en-US" sz="1000" dirty="0" err="1" smtClean="0">
                <a:latin typeface="Arial"/>
                <a:ea typeface="SimSun"/>
                <a:cs typeface="Segoe UI"/>
              </a:rPr>
              <a:t>devraient</a:t>
            </a:r>
            <a:r>
              <a:rPr lang="en-US" sz="1000" dirty="0" smtClean="0">
                <a:latin typeface="Arial"/>
                <a:ea typeface="SimSun"/>
                <a:cs typeface="Segoe UI"/>
              </a:rPr>
              <a:t> </a:t>
            </a:r>
            <a:r>
              <a:rPr lang="en-US" sz="1000" dirty="0">
                <a:latin typeface="Arial"/>
                <a:ea typeface="SimSun"/>
                <a:cs typeface="Segoe UI"/>
              </a:rPr>
              <a:t>pas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l'édition</a:t>
            </a:r>
            <a:r>
              <a:rPr lang="en-US" sz="1000" dirty="0">
                <a:latin typeface="Arial"/>
                <a:ea typeface="SimSun"/>
                <a:cs typeface="Segoe UI"/>
              </a:rPr>
              <a:t> Windows Server 2012 Standard </a:t>
            </a:r>
            <a:r>
              <a:rPr lang="en-US" sz="1000" dirty="0" err="1">
                <a:latin typeface="Arial"/>
                <a:ea typeface="SimSun"/>
                <a:cs typeface="Segoe UI"/>
              </a:rPr>
              <a:t>comme</a:t>
            </a:r>
            <a:r>
              <a:rPr lang="en-US" sz="1000" dirty="0">
                <a:latin typeface="Arial"/>
                <a:ea typeface="SimSun"/>
                <a:cs typeface="Segoe UI"/>
              </a:rPr>
              <a:t> solution unique.</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6</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218440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Informez</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exécuter</a:t>
            </a:r>
            <a:r>
              <a:rPr lang="en-US" sz="1000" dirty="0">
                <a:latin typeface="Arial"/>
                <a:ea typeface="SimSun"/>
                <a:cs typeface="Segoe UI"/>
              </a:rPr>
              <a:t> les </a:t>
            </a:r>
            <a:r>
              <a:rPr lang="en-US" sz="1000" dirty="0" err="1">
                <a:latin typeface="Arial"/>
                <a:ea typeface="SimSun"/>
                <a:cs typeface="Segoe UI"/>
              </a:rPr>
              <a:t>outils</a:t>
            </a:r>
            <a:r>
              <a:rPr lang="en-US" sz="1000" dirty="0">
                <a:latin typeface="Arial"/>
                <a:ea typeface="SimSun"/>
                <a:cs typeface="Segoe UI"/>
              </a:rPr>
              <a:t> </a:t>
            </a:r>
            <a:r>
              <a:rPr lang="en-US" sz="1000" dirty="0" err="1">
                <a:latin typeface="Arial"/>
                <a:ea typeface="SimSun"/>
                <a:cs typeface="Segoe UI"/>
              </a:rPr>
              <a:t>d'administration</a:t>
            </a:r>
            <a:r>
              <a:rPr lang="en-US" sz="1000" dirty="0">
                <a:latin typeface="Arial"/>
                <a:ea typeface="SimSun"/>
                <a:cs typeface="Segoe UI"/>
              </a:rPr>
              <a:t> à distance à </a:t>
            </a:r>
            <a:r>
              <a:rPr lang="en-US" sz="1000" dirty="0" err="1">
                <a:latin typeface="Arial"/>
                <a:ea typeface="SimSun"/>
                <a:cs typeface="Segoe UI"/>
              </a:rPr>
              <a:t>partir</a:t>
            </a:r>
            <a:r>
              <a:rPr lang="en-US" sz="1000" dirty="0">
                <a:latin typeface="Arial"/>
                <a:ea typeface="SimSun"/>
                <a:cs typeface="Segoe UI"/>
              </a:rPr>
              <a:t> des </a:t>
            </a:r>
            <a:r>
              <a:rPr lang="en-US" sz="1000" dirty="0" err="1">
                <a:latin typeface="Arial"/>
                <a:ea typeface="SimSun"/>
                <a:cs typeface="Segoe UI"/>
              </a:rPr>
              <a:t>ordinateurs</a:t>
            </a:r>
            <a:r>
              <a:rPr lang="en-US" sz="1000" dirty="0">
                <a:latin typeface="Arial"/>
                <a:ea typeface="SimSun"/>
                <a:cs typeface="Segoe UI"/>
              </a:rPr>
              <a:t> clients qui </a:t>
            </a:r>
            <a:r>
              <a:rPr lang="en-US" sz="1000" dirty="0" err="1">
                <a:latin typeface="Arial"/>
                <a:ea typeface="SimSun"/>
                <a:cs typeface="Segoe UI"/>
              </a:rPr>
              <a:t>exécutent</a:t>
            </a:r>
            <a:r>
              <a:rPr lang="en-US" sz="1000" dirty="0">
                <a:latin typeface="Arial"/>
                <a:ea typeface="SimSun"/>
                <a:cs typeface="Segoe UI"/>
              </a:rPr>
              <a:t> des </a:t>
            </a:r>
            <a:r>
              <a:rPr lang="en-US" sz="1000" dirty="0" err="1">
                <a:latin typeface="Arial"/>
                <a:ea typeface="SimSun"/>
                <a:cs typeface="Segoe UI"/>
              </a:rPr>
              <a:t>éditions</a:t>
            </a:r>
            <a:r>
              <a:rPr lang="en-US" sz="1000" dirty="0">
                <a:latin typeface="Arial"/>
                <a:ea typeface="SimSun"/>
                <a:cs typeface="Segoe UI"/>
              </a:rPr>
              <a:t> </a:t>
            </a:r>
            <a:r>
              <a:rPr lang="en-US" sz="1000" dirty="0" err="1">
                <a:latin typeface="Arial"/>
                <a:ea typeface="SimSun"/>
                <a:cs typeface="Segoe UI"/>
              </a:rPr>
              <a:t>appropriées</a:t>
            </a:r>
            <a:r>
              <a:rPr lang="en-US" sz="1000" dirty="0">
                <a:latin typeface="Arial"/>
                <a:ea typeface="SimSun"/>
                <a:cs typeface="Segoe UI"/>
              </a:rPr>
              <a:t> des </a:t>
            </a:r>
            <a:r>
              <a:rPr lang="en-US" sz="1000" dirty="0" err="1">
                <a:latin typeface="Arial"/>
                <a:ea typeface="SimSun"/>
                <a:cs typeface="Segoe UI"/>
              </a:rPr>
              <a:t>systèmes</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a:t>
            </a:r>
            <a:r>
              <a:rPr lang="en-US" sz="1000" baseline="30000" dirty="0">
                <a:latin typeface="Arial"/>
                <a:ea typeface="SimSun"/>
                <a:cs typeface="Segoe UI"/>
              </a:rPr>
              <a:t>®</a:t>
            </a:r>
            <a:r>
              <a:rPr lang="en-US" sz="1000" dirty="0">
                <a:latin typeface="Arial"/>
                <a:ea typeface="SimSun"/>
                <a:cs typeface="Segoe UI"/>
              </a:rPr>
              <a:t> 7 </a:t>
            </a:r>
            <a:r>
              <a:rPr lang="en-US" sz="1000" dirty="0" smtClean="0">
                <a:latin typeface="Arial"/>
                <a:ea typeface="SimSun"/>
                <a:cs typeface="Segoe UI"/>
              </a:rPr>
              <a:t>et Windows</a:t>
            </a:r>
            <a:r>
              <a:rPr lang="en-US" sz="1000" dirty="0">
                <a:latin typeface="Arial"/>
                <a:ea typeface="SimSun"/>
                <a:cs typeface="Segoe UI"/>
              </a:rPr>
              <a:t> 8.</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7</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205739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Interrogez</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au </a:t>
            </a:r>
            <a:r>
              <a:rPr lang="en-US" sz="1000" dirty="0" err="1">
                <a:latin typeface="Arial"/>
                <a:ea typeface="SimSun"/>
                <a:cs typeface="Segoe UI"/>
              </a:rPr>
              <a:t>sujet</a:t>
            </a:r>
            <a:r>
              <a:rPr lang="en-US" sz="1000" dirty="0">
                <a:latin typeface="Arial"/>
                <a:ea typeface="SimSun"/>
                <a:cs typeface="Segoe UI"/>
              </a:rPr>
              <a:t> des </a:t>
            </a:r>
            <a:r>
              <a:rPr lang="en-US" sz="1000" dirty="0" err="1">
                <a:latin typeface="Arial"/>
                <a:ea typeface="SimSun"/>
                <a:cs typeface="Segoe UI"/>
              </a:rPr>
              <a:t>rôles</a:t>
            </a:r>
            <a:r>
              <a:rPr lang="en-US" sz="1000" dirty="0">
                <a:latin typeface="Arial"/>
                <a:ea typeface="SimSun"/>
                <a:cs typeface="Segoe UI"/>
              </a:rPr>
              <a:t> qui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couramment</a:t>
            </a:r>
            <a:r>
              <a:rPr lang="en-US" sz="1000" dirty="0">
                <a:latin typeface="Arial"/>
                <a:ea typeface="SimSun"/>
                <a:cs typeface="Segoe UI"/>
              </a:rPr>
              <a:t> </a:t>
            </a:r>
            <a:r>
              <a:rPr lang="en-US" sz="1000" dirty="0" err="1">
                <a:latin typeface="Arial"/>
                <a:ea typeface="SimSun"/>
                <a:cs typeface="Segoe UI"/>
              </a:rPr>
              <a:t>déployés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smtClean="0">
                <a:latin typeface="Arial"/>
                <a:ea typeface="SimSun"/>
                <a:cs typeface="Segoe UI"/>
              </a:rPr>
              <a:t>Demandez</a:t>
            </a:r>
            <a:r>
              <a:rPr lang="en-US" sz="1000" dirty="0" smtClean="0">
                <a:latin typeface="Arial"/>
                <a:ea typeface="SimSun"/>
                <a:cs typeface="Segoe UI"/>
              </a:rPr>
              <a:t> </a:t>
            </a:r>
            <a:r>
              <a:rPr lang="en-US" sz="1000" dirty="0" err="1" smtClean="0">
                <a:latin typeface="Arial"/>
                <a:ea typeface="SimSun"/>
                <a:cs typeface="Segoe UI"/>
              </a:rPr>
              <a:t>quels</a:t>
            </a:r>
            <a:r>
              <a:rPr lang="en-US" sz="1000" dirty="0" smtClean="0">
                <a:latin typeface="Arial"/>
                <a:ea typeface="SimSun"/>
                <a:cs typeface="Segoe UI"/>
              </a:rPr>
              <a:t> </a:t>
            </a:r>
            <a:r>
              <a:rPr lang="en-US" sz="1000" dirty="0" err="1">
                <a:latin typeface="Arial"/>
                <a:ea typeface="SimSun"/>
                <a:cs typeface="Segoe UI"/>
              </a:rPr>
              <a:t>rôles</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déploient</a:t>
            </a:r>
            <a:r>
              <a:rPr lang="en-US" sz="1000" dirty="0">
                <a:latin typeface="Arial"/>
                <a:ea typeface="SimSun"/>
                <a:cs typeface="Segoe UI"/>
              </a:rPr>
              <a:t> </a:t>
            </a:r>
            <a:r>
              <a:rPr lang="en-US" sz="1000" dirty="0" err="1">
                <a:latin typeface="Arial"/>
                <a:ea typeface="SimSun"/>
                <a:cs typeface="Segoe UI"/>
              </a:rPr>
              <a:t>souvent</a:t>
            </a:r>
            <a:r>
              <a:rPr lang="en-US" sz="1000" dirty="0">
                <a:latin typeface="Arial"/>
                <a:ea typeface="SimSun"/>
                <a:cs typeface="Segoe UI"/>
              </a:rPr>
              <a:t> et </a:t>
            </a: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rôles</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peu</a:t>
            </a:r>
            <a:r>
              <a:rPr lang="en-US" sz="1000" dirty="0">
                <a:latin typeface="Arial"/>
                <a:ea typeface="SimSun"/>
                <a:cs typeface="Segoe UI"/>
              </a:rPr>
              <a:t> probable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déploient</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rôles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souvent</a:t>
            </a:r>
            <a:r>
              <a:rPr lang="en-US" sz="1000" dirty="0">
                <a:latin typeface="Arial"/>
                <a:ea typeface="SimSun"/>
                <a:cs typeface="Segoe UI"/>
              </a:rPr>
              <a:t> </a:t>
            </a:r>
            <a:r>
              <a:rPr lang="en-US" sz="1000" dirty="0" err="1">
                <a:latin typeface="Arial"/>
                <a:ea typeface="SimSun"/>
                <a:cs typeface="Segoe UI"/>
              </a:rPr>
              <a:t>colocalisés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réponses</a:t>
            </a:r>
            <a:r>
              <a:rPr lang="en-US" sz="1000" dirty="0">
                <a:latin typeface="Arial"/>
                <a:ea typeface="SimSun"/>
                <a:cs typeface="Segoe UI"/>
              </a:rPr>
              <a:t> </a:t>
            </a:r>
            <a:r>
              <a:rPr lang="en-US" sz="1000" dirty="0" err="1">
                <a:latin typeface="Arial"/>
                <a:ea typeface="SimSun"/>
                <a:cs typeface="Segoe UI"/>
              </a:rPr>
              <a:t>varient</a:t>
            </a:r>
            <a:r>
              <a:rPr lang="en-US" sz="1000" dirty="0">
                <a:latin typeface="Arial"/>
                <a:ea typeface="SimSun"/>
                <a:cs typeface="Segoe UI"/>
              </a:rPr>
              <a:t>. Le </a:t>
            </a:r>
            <a:r>
              <a:rPr lang="en-US" sz="1000" dirty="0" err="1">
                <a:latin typeface="Arial"/>
                <a:ea typeface="SimSun"/>
                <a:cs typeface="Segoe UI"/>
              </a:rPr>
              <a:t>système</a:t>
            </a:r>
            <a:r>
              <a:rPr lang="en-US" sz="1000" dirty="0">
                <a:latin typeface="Arial"/>
                <a:ea typeface="SimSun"/>
                <a:cs typeface="Segoe UI"/>
              </a:rPr>
              <a:t> DNS (Domain Name System) et les services de </a:t>
            </a:r>
            <a:r>
              <a:rPr lang="en-US" sz="1000" dirty="0" err="1">
                <a:latin typeface="Arial"/>
                <a:ea typeface="SimSun"/>
                <a:cs typeface="Segoe UI"/>
              </a:rPr>
              <a:t>domaine</a:t>
            </a:r>
            <a:r>
              <a:rPr lang="en-US" sz="1000" dirty="0">
                <a:latin typeface="Arial"/>
                <a:ea typeface="SimSun"/>
                <a:cs typeface="Segoe UI"/>
              </a:rPr>
              <a:t> </a:t>
            </a:r>
            <a:r>
              <a:rPr lang="en-US" sz="1000" dirty="0" smtClean="0">
                <a:latin typeface="Arial"/>
                <a:ea typeface="SimSun"/>
                <a:cs typeface="Segoe UI"/>
              </a:rPr>
              <a:t>Active Directory</a:t>
            </a:r>
            <a:r>
              <a:rPr lang="en-US" sz="1000" baseline="30000" dirty="0">
                <a:latin typeface="Arial"/>
                <a:ea typeface="SimSun"/>
                <a:cs typeface="Segoe UI"/>
              </a:rPr>
              <a:t>®</a:t>
            </a:r>
            <a:r>
              <a:rPr lang="en-US" sz="1000" dirty="0">
                <a:latin typeface="Arial"/>
                <a:ea typeface="SimSun"/>
                <a:cs typeface="Segoe UI"/>
              </a:rPr>
              <a:t> (AD DS)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souvent</a:t>
            </a:r>
            <a:r>
              <a:rPr lang="en-US" sz="1000" dirty="0">
                <a:latin typeface="Arial"/>
                <a:ea typeface="SimSun"/>
                <a:cs typeface="Segoe UI"/>
              </a:rPr>
              <a:t> </a:t>
            </a:r>
            <a:r>
              <a:rPr lang="en-US" sz="1000" dirty="0" err="1">
                <a:latin typeface="Arial"/>
                <a:ea typeface="SimSun"/>
                <a:cs typeface="Segoe UI"/>
              </a:rPr>
              <a:t>colocalisés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8</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311754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Choisissez</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fonctionnalités</a:t>
            </a:r>
            <a:r>
              <a:rPr lang="en-US" sz="1000" dirty="0">
                <a:latin typeface="Arial"/>
                <a:ea typeface="SimSun"/>
                <a:cs typeface="Segoe UI"/>
              </a:rPr>
              <a:t> à </a:t>
            </a:r>
            <a:r>
              <a:rPr lang="en-US" sz="1000" dirty="0" err="1">
                <a:latin typeface="Arial"/>
                <a:ea typeface="SimSun"/>
                <a:cs typeface="Segoe UI"/>
              </a:rPr>
              <a:t>souligner</a:t>
            </a:r>
            <a:r>
              <a:rPr lang="en-US" sz="1000" dirty="0">
                <a:latin typeface="Arial"/>
                <a:ea typeface="SimSun"/>
                <a:cs typeface="Segoe UI"/>
              </a:rPr>
              <a:t> et à commenter.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soulignez</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installer le service WLAN pour </a:t>
            </a:r>
            <a:r>
              <a:rPr lang="en-US" sz="1000" dirty="0" err="1">
                <a:latin typeface="Arial"/>
                <a:ea typeface="SimSun"/>
                <a:cs typeface="Segoe UI"/>
              </a:rPr>
              <a:t>pouvoir</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carte </a:t>
            </a:r>
            <a:r>
              <a:rPr lang="en-US" sz="1000" dirty="0" err="1">
                <a:latin typeface="Arial"/>
                <a:ea typeface="SimSun"/>
                <a:cs typeface="Segoe UI"/>
              </a:rPr>
              <a:t>réseau</a:t>
            </a:r>
            <a:r>
              <a:rPr lang="en-US" sz="1000" dirty="0">
                <a:latin typeface="Arial"/>
                <a:ea typeface="SimSun"/>
                <a:cs typeface="Segoe UI"/>
              </a:rPr>
              <a:t> sans </a:t>
            </a:r>
            <a:r>
              <a:rPr lang="en-US" sz="1000" dirty="0" err="1">
                <a:latin typeface="Arial"/>
                <a:ea typeface="SimSun"/>
                <a:cs typeface="Segoe UI"/>
              </a:rPr>
              <a:t>fil</a:t>
            </a:r>
            <a:r>
              <a:rPr lang="en-US" sz="1000" dirty="0">
                <a:latin typeface="Arial"/>
                <a:ea typeface="SimSun"/>
                <a:cs typeface="Segoe UI"/>
              </a:rPr>
              <a:t> avec Windows Server 2012. </a:t>
            </a: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a:t>
            </a:r>
            <a:r>
              <a:rPr lang="en-US" sz="1000" dirty="0" err="1">
                <a:latin typeface="Arial"/>
                <a:ea typeface="SimSun"/>
                <a:cs typeface="Segoe UI"/>
              </a:rPr>
              <a:t>aucun</a:t>
            </a:r>
            <a:r>
              <a:rPr lang="en-US" sz="1000" dirty="0">
                <a:latin typeface="Arial"/>
                <a:ea typeface="SimSun"/>
                <a:cs typeface="Segoe UI"/>
              </a:rPr>
              <a:t> </a:t>
            </a:r>
            <a:r>
              <a:rPr lang="en-US" sz="1000" dirty="0" err="1">
                <a:latin typeface="Arial"/>
                <a:ea typeface="SimSun"/>
                <a:cs typeface="Segoe UI"/>
              </a:rPr>
              <a:t>rôle</a:t>
            </a:r>
            <a:r>
              <a:rPr lang="en-US" sz="1000" dirty="0">
                <a:latin typeface="Arial"/>
                <a:ea typeface="SimSun"/>
                <a:cs typeface="Segoe UI"/>
              </a:rPr>
              <a:t> </a:t>
            </a:r>
            <a:r>
              <a:rPr lang="en-US" sz="1000" dirty="0" err="1">
                <a:latin typeface="Arial"/>
                <a:ea typeface="SimSun"/>
                <a:cs typeface="Segoe UI"/>
              </a:rPr>
              <a:t>ni</a:t>
            </a:r>
            <a:r>
              <a:rPr lang="en-US" sz="1000" dirty="0">
                <a:latin typeface="Arial"/>
                <a:ea typeface="SimSun"/>
                <a:cs typeface="Segoe UI"/>
              </a:rPr>
              <a:t> </a:t>
            </a:r>
            <a:r>
              <a:rPr lang="en-US" sz="1000" dirty="0" err="1">
                <a:latin typeface="Arial"/>
                <a:ea typeface="SimSun"/>
                <a:cs typeface="Segoe UI"/>
              </a:rPr>
              <a:t>aucune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ne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installés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devez-vous</a:t>
            </a:r>
            <a:r>
              <a:rPr lang="en-US" sz="1000" dirty="0">
                <a:latin typeface="Arial"/>
                <a:ea typeface="SimSun"/>
                <a:cs typeface="Segoe UI"/>
              </a:rPr>
              <a:t> installer pour </a:t>
            </a:r>
            <a:r>
              <a:rPr lang="en-US" sz="1000" dirty="0" err="1">
                <a:latin typeface="Arial"/>
                <a:ea typeface="SimSun"/>
                <a:cs typeface="Segoe UI"/>
              </a:rPr>
              <a:t>prendre</a:t>
            </a:r>
            <a:r>
              <a:rPr lang="en-US" sz="1000" dirty="0">
                <a:latin typeface="Arial"/>
                <a:ea typeface="SimSun"/>
                <a:cs typeface="Segoe UI"/>
              </a:rPr>
              <a:t> en charge la </a:t>
            </a:r>
            <a:r>
              <a:rPr lang="en-US" sz="1000" dirty="0" err="1">
                <a:latin typeface="Arial"/>
                <a:ea typeface="SimSun"/>
                <a:cs typeface="Segoe UI"/>
              </a:rPr>
              <a:t>résolution</a:t>
            </a:r>
            <a:r>
              <a:rPr lang="en-US" sz="1000" dirty="0">
                <a:latin typeface="Arial"/>
                <a:ea typeface="SimSun"/>
                <a:cs typeface="Segoe UI"/>
              </a:rPr>
              <a:t> des </a:t>
            </a:r>
            <a:r>
              <a:rPr lang="en-US" sz="1000" dirty="0" err="1">
                <a:latin typeface="Arial"/>
                <a:ea typeface="SimSun"/>
                <a:cs typeface="Segoe UI"/>
              </a:rPr>
              <a:t>noms</a:t>
            </a:r>
            <a:r>
              <a:rPr lang="en-US" sz="1000" dirty="0">
                <a:latin typeface="Arial"/>
                <a:ea typeface="SimSun"/>
                <a:cs typeface="Segoe UI"/>
              </a:rPr>
              <a:t> NetBIOS </a:t>
            </a:r>
            <a:r>
              <a:rPr lang="en-US" sz="1000" dirty="0" smtClean="0">
                <a:latin typeface="Arial"/>
                <a:ea typeface="SimSun"/>
                <a:cs typeface="Segoe UI"/>
              </a:rPr>
              <a:t>pour les </a:t>
            </a:r>
            <a:r>
              <a:rPr lang="en-US" sz="1000" dirty="0" err="1" smtClean="0">
                <a:latin typeface="Arial"/>
                <a:ea typeface="SimSun"/>
                <a:cs typeface="Segoe UI"/>
              </a:rPr>
              <a:t>ordinateurs</a:t>
            </a:r>
            <a:r>
              <a:rPr lang="en-US" sz="1000" dirty="0" smtClean="0">
                <a:latin typeface="Arial"/>
                <a:ea typeface="SimSun"/>
                <a:cs typeface="Segoe UI"/>
              </a:rPr>
              <a:t> </a:t>
            </a:r>
            <a:r>
              <a:rPr lang="en-US" sz="1000" dirty="0">
                <a:latin typeface="Arial"/>
                <a:ea typeface="SimSun"/>
                <a:cs typeface="Segoe UI"/>
              </a:rPr>
              <a:t>clients de type station de travail </a:t>
            </a:r>
            <a:r>
              <a:rPr lang="en-US" sz="1000" dirty="0" err="1">
                <a:latin typeface="Arial"/>
                <a:ea typeface="SimSun"/>
                <a:cs typeface="Segoe UI"/>
              </a:rPr>
              <a:t>exécutant</a:t>
            </a:r>
            <a:r>
              <a:rPr lang="en-US" sz="1000" dirty="0">
                <a:latin typeface="Arial"/>
                <a:ea typeface="SimSun"/>
                <a:cs typeface="Segoe UI"/>
              </a:rPr>
              <a:t> le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a:t>
            </a:r>
            <a:r>
              <a:rPr lang="en-US" sz="1000" dirty="0" smtClean="0">
                <a:latin typeface="Arial"/>
                <a:ea typeface="SimSun"/>
                <a:cs typeface="Segoe UI"/>
              </a:rPr>
              <a:t>Microsoft Windows</a:t>
            </a:r>
            <a:r>
              <a:rPr lang="en-US" sz="1000" dirty="0">
                <a:latin typeface="Arial"/>
                <a:ea typeface="SimSun"/>
                <a:cs typeface="Segoe UI"/>
              </a:rPr>
              <a:t> NT</a:t>
            </a:r>
            <a:r>
              <a:rPr lang="en-US" sz="1000" baseline="30000" dirty="0">
                <a:latin typeface="Arial"/>
                <a:ea typeface="SimSun"/>
                <a:cs typeface="Segoe UI"/>
              </a:rPr>
              <a:t>®</a:t>
            </a:r>
            <a:r>
              <a:rPr lang="en-US" sz="1000" dirty="0">
                <a:latin typeface="Arial"/>
                <a:ea typeface="SimSun"/>
                <a:cs typeface="Segoe UI"/>
              </a:rPr>
              <a:t> 4.0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installer le </a:t>
            </a:r>
            <a:r>
              <a:rPr lang="en-US" sz="1000" dirty="0" err="1">
                <a:latin typeface="Arial"/>
                <a:ea typeface="SimSun"/>
                <a:cs typeface="Segoe UI"/>
              </a:rPr>
              <a:t>rôle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WINS (Windows Internet Name Service) pour </a:t>
            </a:r>
            <a:r>
              <a:rPr lang="en-US" sz="1000" dirty="0" err="1">
                <a:latin typeface="Arial"/>
                <a:ea typeface="SimSun"/>
                <a:cs typeface="Segoe UI"/>
              </a:rPr>
              <a:t>prendre</a:t>
            </a:r>
            <a:r>
              <a:rPr lang="en-US" sz="1000" dirty="0">
                <a:latin typeface="Arial"/>
                <a:ea typeface="SimSun"/>
                <a:cs typeface="Segoe UI"/>
              </a:rPr>
              <a:t> en charge </a:t>
            </a:r>
            <a:r>
              <a:rPr lang="en-US" sz="1000" dirty="0" smtClean="0">
                <a:latin typeface="Arial"/>
                <a:ea typeface="SimSun"/>
                <a:cs typeface="Segoe UI"/>
              </a:rPr>
              <a:t>la </a:t>
            </a:r>
            <a:r>
              <a:rPr lang="en-US" sz="1000" dirty="0" err="1" smtClean="0">
                <a:latin typeface="Arial"/>
                <a:ea typeface="SimSun"/>
                <a:cs typeface="Segoe UI"/>
              </a:rPr>
              <a:t>résolution</a:t>
            </a:r>
            <a:r>
              <a:rPr lang="en-US" sz="1000" dirty="0" smtClean="0">
                <a:latin typeface="Arial"/>
                <a:ea typeface="SimSun"/>
                <a:cs typeface="Segoe UI"/>
              </a:rPr>
              <a:t> </a:t>
            </a:r>
            <a:r>
              <a:rPr lang="en-US" sz="1000" dirty="0">
                <a:latin typeface="Arial"/>
                <a:ea typeface="SimSun"/>
                <a:cs typeface="Segoe UI"/>
              </a:rPr>
              <a:t>des </a:t>
            </a:r>
            <a:r>
              <a:rPr lang="en-US" sz="1000" dirty="0" err="1">
                <a:latin typeface="Arial"/>
                <a:ea typeface="SimSun"/>
                <a:cs typeface="Segoe UI"/>
              </a:rPr>
              <a:t>noms</a:t>
            </a:r>
            <a:r>
              <a:rPr lang="en-US" sz="1000" dirty="0">
                <a:latin typeface="Arial"/>
                <a:ea typeface="SimSun"/>
                <a:cs typeface="Segoe UI"/>
              </a:rPr>
              <a:t> NetBIOS.</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D31C50-CDC9-4ACB-8497-662FA60375A1}" type="slidenum">
              <a:rPr lang="en-US" smtClean="0"/>
              <a:t>9</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 </a:t>
            </a:r>
            <a:r>
              <a:rPr lang="fr-FR" sz="1200" b="1" dirty="0" smtClean="0">
                <a:solidFill>
                  <a:srgbClr val="336699"/>
                </a:solidFill>
                <a:latin typeface="Arial"/>
              </a:rPr>
              <a:t>Déploiement et </a:t>
            </a:r>
            <a:r>
              <a:rPr lang="fr-FR" sz="1200" b="1" smtClean="0">
                <a:solidFill>
                  <a:srgbClr val="336699"/>
                </a:solidFill>
                <a:latin typeface="Arial"/>
              </a:rPr>
              <a:t>gestion de Windows Server </a:t>
            </a:r>
            <a:r>
              <a:rPr lang="fr-FR" sz="1200" b="1" dirty="0" smtClean="0">
                <a:solidFill>
                  <a:srgbClr val="336699"/>
                </a:solidFill>
                <a:latin typeface="Arial"/>
              </a:rPr>
              <a:t>2012</a:t>
            </a:r>
            <a:endParaRPr lang="en-US" sz="1200" b="1" dirty="0">
              <a:solidFill>
                <a:srgbClr val="336699"/>
              </a:solidFill>
              <a:latin typeface="Arial"/>
            </a:endParaRPr>
          </a:p>
        </p:txBody>
      </p:sp>
    </p:spTree>
    <p:extLst>
      <p:ext uri="{BB962C8B-B14F-4D97-AF65-F5344CB8AC3E}">
        <p14:creationId xmlns:p14="http://schemas.microsoft.com/office/powerpoint/2010/main" val="41210374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576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jpe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8c790333-064c-4985-a532-d483aa476908">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1</a:t>
            </a:r>
            <a:endParaRPr lang="en-US" sz="2600" dirty="0"/>
          </a:p>
        </p:txBody>
      </p:sp>
      <p:sp>
        <p:nvSpPr>
          <p:cNvPr id="3" name="Subtitle 2"/>
          <p:cNvSpPr>
            <a:spLocks noGrp="1"/>
          </p:cNvSpPr>
          <p:nvPr>
            <p:ph type="subTitle" sz="quarter" idx="1"/>
          </p:nvPr>
        </p:nvSpPr>
        <p:spPr/>
        <p:txBody>
          <a:bodyPr/>
          <a:lstStyle/>
          <a:p>
            <a:r>
              <a:rPr lang="fr-FR" dirty="0" smtClean="0"/>
              <a:t>Déploiement et gestion de Windows Server 2012
</a:t>
            </a:r>
            <a:endParaRPr lang="en-US" dirty="0"/>
          </a:p>
        </p:txBody>
      </p:sp>
    </p:spTree>
    <p:extLst>
      <p:ext uri="{BB962C8B-B14F-4D97-AF65-F5344CB8AC3E}">
        <p14:creationId xmlns:p14="http://schemas.microsoft.com/office/powerpoint/2010/main" val="3961754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10680cba-cd17-48d7-a9da-1093e1fd19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a:t>
            </a:r>
            <a:r>
              <a:rPr lang="fr-FR" sz="2600" smtClean="0"/>
              <a:t> 2 : </a:t>
            </a:r>
            <a:r>
              <a:rPr lang="fr-FR" sz="2600" dirty="0" smtClean="0"/>
              <a:t>Vue d'ensemble de l'administration de Windows Server 2012</a:t>
            </a:r>
            <a:endParaRPr lang="en-US" sz="2600" dirty="0"/>
          </a:p>
        </p:txBody>
      </p:sp>
      <p:sp>
        <p:nvSpPr>
          <p:cNvPr id="3" name="Text Placeholder 2"/>
          <p:cNvSpPr>
            <a:spLocks noGrp="1"/>
          </p:cNvSpPr>
          <p:nvPr>
            <p:ph type="body" idx="1"/>
          </p:nvPr>
        </p:nvSpPr>
        <p:spPr/>
        <p:txBody>
          <a:bodyPr/>
          <a:lstStyle/>
          <a:p>
            <a:r>
              <a:rPr lang="fr-FR" dirty="0" smtClean="0"/>
              <a:t>Qu'est-ce que le Gestionnaire de serveur ?
Outils d'administration et outils d'administration de serveur distant
Démonstration : Utilisation du Gestionnaire de serveur
Configuration de services
Configuration de la gestion à distance de Windows</a:t>
            </a:r>
            <a:endParaRPr lang="en-US" dirty="0"/>
          </a:p>
        </p:txBody>
      </p:sp>
    </p:spTree>
    <p:extLst>
      <p:ext uri="{BB962C8B-B14F-4D97-AF65-F5344CB8AC3E}">
        <p14:creationId xmlns:p14="http://schemas.microsoft.com/office/powerpoint/2010/main" val="668421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e353bf62-c801-4df4-9b97-64d3c01466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Gestionnaire de serveur ?</a:t>
            </a:r>
            <a:endParaRPr lang="en-US"/>
          </a:p>
        </p:txBody>
      </p:sp>
      <p:sp>
        <p:nvSpPr>
          <p:cNvPr id="4" name="AutoShape 3"/>
          <p:cNvSpPr>
            <a:spLocks noChangeArrowheads="1"/>
          </p:cNvSpPr>
          <p:nvPr/>
        </p:nvSpPr>
        <p:spPr bwMode="auto">
          <a:xfrm>
            <a:off x="522288" y="746072"/>
            <a:ext cx="6869112" cy="4968928"/>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Vous pouvez utiliser le </a:t>
            </a:r>
            <a:r>
              <a:rPr lang="en-US" sz="2400" dirty="0" err="1">
                <a:latin typeface="Segoe UI" pitchFamily="34" charset="0"/>
                <a:ea typeface="Segoe UI" pitchFamily="34" charset="0"/>
                <a:cs typeface="Segoe UI" pitchFamily="34" charset="0"/>
              </a:rPr>
              <a:t>Gestionnaire</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de </a:t>
            </a:r>
            <a:r>
              <a:rPr lang="en-US" sz="2400" dirty="0" err="1" smtClean="0">
                <a:latin typeface="Segoe UI" pitchFamily="34" charset="0"/>
                <a:ea typeface="Segoe UI" pitchFamily="34" charset="0"/>
                <a:cs typeface="Segoe UI" pitchFamily="34" charset="0"/>
              </a:rPr>
              <a:t>serveur</a:t>
            </a:r>
            <a:r>
              <a:rPr lang="en-US" sz="2400" dirty="0" smtClean="0">
                <a:latin typeface="Segoe UI" pitchFamily="34" charset="0"/>
                <a:ea typeface="Segoe UI" pitchFamily="34" charset="0"/>
                <a:cs typeface="Segoe UI" pitchFamily="34" charset="0"/>
              </a:rPr>
              <a:t> pour</a:t>
            </a:r>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716731" y="2817949"/>
            <a:ext cx="7710487" cy="432947"/>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Ajouter des rôles et des fonctionnalités </a:t>
            </a:r>
          </a:p>
        </p:txBody>
      </p:sp>
      <p:sp>
        <p:nvSpPr>
          <p:cNvPr id="6" name="Rounded Rectangle 5"/>
          <p:cNvSpPr>
            <a:spLocks noChangeArrowheads="1"/>
          </p:cNvSpPr>
          <p:nvPr/>
        </p:nvSpPr>
        <p:spPr bwMode="auto">
          <a:xfrm>
            <a:off x="716731" y="3618412"/>
            <a:ext cx="7710487" cy="432947"/>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Lancer des sessions Windows PowerShell</a:t>
            </a:r>
            <a:endParaRPr lang="en-US" sz="2400"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716731" y="4418875"/>
            <a:ext cx="7710487" cy="432947"/>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Afficher des événements </a:t>
            </a:r>
          </a:p>
        </p:txBody>
      </p:sp>
      <p:sp>
        <p:nvSpPr>
          <p:cNvPr id="8" name="Rounded Rectangle 7"/>
          <p:cNvSpPr>
            <a:spLocks noChangeArrowheads="1"/>
          </p:cNvSpPr>
          <p:nvPr/>
        </p:nvSpPr>
        <p:spPr bwMode="auto">
          <a:xfrm>
            <a:off x="716731" y="5219338"/>
            <a:ext cx="7710487" cy="432947"/>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Effectuer des tâches de configuration de </a:t>
            </a:r>
            <a:r>
              <a:rPr lang="en-US" sz="2400" b="0" dirty="0" err="1" smtClean="0">
                <a:latin typeface="Segoe UI" pitchFamily="34" charset="0"/>
                <a:ea typeface="Segoe UI" pitchFamily="34" charset="0"/>
                <a:cs typeface="Segoe UI" pitchFamily="34" charset="0"/>
              </a:rPr>
              <a:t>serveur</a:t>
            </a:r>
            <a:endParaRPr lang="en-US" sz="2400" b="0" dirty="0">
              <a:latin typeface="Segoe UI" pitchFamily="34" charset="0"/>
              <a:ea typeface="Segoe UI" pitchFamily="34" charset="0"/>
              <a:cs typeface="Segoe UI" pitchFamily="34" charset="0"/>
            </a:endParaRPr>
          </a:p>
        </p:txBody>
      </p:sp>
      <p:sp>
        <p:nvSpPr>
          <p:cNvPr id="9" name="Rounded Rectangle 8"/>
          <p:cNvSpPr>
            <a:spLocks noChangeArrowheads="1"/>
          </p:cNvSpPr>
          <p:nvPr/>
        </p:nvSpPr>
        <p:spPr bwMode="auto">
          <a:xfrm>
            <a:off x="716731" y="1678658"/>
            <a:ext cx="6274005" cy="771775"/>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Gérer plusieurs serveurs sur un </a:t>
            </a:r>
            <a:r>
              <a:rPr lang="en-US" sz="2400" b="0" dirty="0" err="1" smtClean="0">
                <a:latin typeface="Segoe UI" pitchFamily="34" charset="0"/>
                <a:ea typeface="Segoe UI" pitchFamily="34" charset="0"/>
                <a:cs typeface="Segoe UI" pitchFamily="34" charset="0"/>
              </a:rPr>
              <a:t>réseau</a:t>
            </a:r>
            <a:r>
              <a:rPr lang="en-US" sz="2400" b="0" dirty="0" smtClean="0">
                <a:latin typeface="Segoe UI" pitchFamily="34" charset="0"/>
                <a:ea typeface="Segoe UI" pitchFamily="34" charset="0"/>
                <a:cs typeface="Segoe UI" pitchFamily="34" charset="0"/>
              </a:rPr>
              <a:t> à </a:t>
            </a:r>
            <a:r>
              <a:rPr lang="en-US" sz="2400" b="0" dirty="0" err="1" smtClean="0">
                <a:latin typeface="Segoe UI" pitchFamily="34" charset="0"/>
                <a:ea typeface="Segoe UI" pitchFamily="34" charset="0"/>
                <a:cs typeface="Segoe UI" pitchFamily="34" charset="0"/>
              </a:rPr>
              <a:t>partir</a:t>
            </a:r>
            <a:r>
              <a:rPr lang="en-US" sz="2400" b="0" dirty="0" smtClean="0">
                <a:latin typeface="Segoe UI" pitchFamily="34" charset="0"/>
                <a:ea typeface="Segoe UI" pitchFamily="34" charset="0"/>
                <a:cs typeface="Segoe UI" pitchFamily="34" charset="0"/>
              </a:rPr>
              <a:t> d'une console unique</a:t>
            </a:r>
            <a:endParaRPr lang="en-US" sz="2400" b="0" dirty="0">
              <a:latin typeface="Segoe UI" pitchFamily="34" charset="0"/>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8405" y="950026"/>
            <a:ext cx="563711" cy="663190"/>
          </a:xfrm>
          <a:prstGeom prst="rect">
            <a:avLst/>
          </a:prstGeom>
          <a:noFill/>
          <a:ln>
            <a:noFill/>
          </a:ln>
          <a:effectLst/>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6871" y="1024433"/>
            <a:ext cx="563711" cy="663190"/>
          </a:xfrm>
          <a:prstGeom prst="rect">
            <a:avLst/>
          </a:prstGeom>
          <a:noFill/>
          <a:ln>
            <a:noFill/>
          </a:ln>
          <a:effectLst/>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7900" y="1356028"/>
            <a:ext cx="563711" cy="663190"/>
          </a:xfrm>
          <a:prstGeom prst="rect">
            <a:avLst/>
          </a:prstGeom>
          <a:noFill/>
          <a:ln>
            <a:noFill/>
          </a:ln>
          <a:effectLst/>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3746" y="1356028"/>
            <a:ext cx="563711" cy="663190"/>
          </a:xfrm>
          <a:prstGeom prst="rect">
            <a:avLst/>
          </a:prstGeom>
          <a:noFill/>
          <a:ln>
            <a:noFill/>
          </a:ln>
          <a:effectLst/>
        </p:spPr>
      </p:pic>
      <p:cxnSp>
        <p:nvCxnSpPr>
          <p:cNvPr id="14" name="Straight Connector 13"/>
          <p:cNvCxnSpPr/>
          <p:nvPr/>
        </p:nvCxnSpPr>
        <p:spPr bwMode="auto">
          <a:xfrm flipV="1">
            <a:off x="6990736" y="1474595"/>
            <a:ext cx="527669" cy="304420"/>
          </a:xfrm>
          <a:prstGeom prst="line">
            <a:avLst/>
          </a:prstGeom>
          <a:gradFill rotWithShape="1">
            <a:gsLst>
              <a:gs pos="0">
                <a:srgbClr val="E4CD9A"/>
              </a:gs>
              <a:gs pos="100000">
                <a:srgbClr val="EEEFD7"/>
              </a:gs>
            </a:gsLst>
            <a:lin ang="2700000" scaled="1"/>
          </a:gradFill>
          <a:ln w="38100" cap="flat" cmpd="sng" algn="ctr">
            <a:noFill/>
            <a:prstDash val="solid"/>
            <a:round/>
            <a:headEnd type="none" w="med" len="med"/>
            <a:tailEnd type="arrow" w="med" len="med"/>
          </a:ln>
          <a:effectLst/>
        </p:spPr>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1478" y="1474595"/>
            <a:ext cx="756145" cy="922128"/>
          </a:xfrm>
          <a:prstGeom prst="rect">
            <a:avLst/>
          </a:prstGeom>
          <a:noFill/>
          <a:ln>
            <a:noFill/>
          </a:ln>
          <a:effectLst/>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3200" y="2567345"/>
            <a:ext cx="1391333" cy="1011878"/>
          </a:xfrm>
          <a:prstGeom prst="rect">
            <a:avLst/>
          </a:prstGeom>
          <a:noFill/>
          <a:ln>
            <a:noFill/>
          </a:ln>
          <a:effectLst/>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5661" y="2796641"/>
            <a:ext cx="385272" cy="606727"/>
          </a:xfrm>
          <a:prstGeom prst="rect">
            <a:avLst/>
          </a:prstGeom>
          <a:noFill/>
          <a:ln>
            <a:noFill/>
          </a:ln>
          <a:effectLst/>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0600" y="4142694"/>
            <a:ext cx="895103" cy="983088"/>
          </a:xfrm>
          <a:prstGeom prst="rect">
            <a:avLst/>
          </a:prstGeom>
          <a:noFill/>
          <a:ln>
            <a:noFill/>
          </a:ln>
          <a:effectLst/>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00260" y="4482531"/>
            <a:ext cx="1093526" cy="1286501"/>
          </a:xfrm>
          <a:prstGeom prst="rect">
            <a:avLst/>
          </a:prstGeom>
          <a:noFill/>
          <a:ln>
            <a:noFill/>
          </a:ln>
          <a:effectLst/>
        </p:spPr>
      </p:pic>
      <p:sp>
        <p:nvSpPr>
          <p:cNvPr id="20" name="Rounded Rectangle 19"/>
          <p:cNvSpPr>
            <a:spLocks noChangeArrowheads="1"/>
          </p:cNvSpPr>
          <p:nvPr/>
        </p:nvSpPr>
        <p:spPr bwMode="auto">
          <a:xfrm>
            <a:off x="715975" y="6019800"/>
            <a:ext cx="7710487" cy="432947"/>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Tx/>
              <a:buChar char="•"/>
            </a:pPr>
            <a:r>
              <a:rPr lang="en-US" sz="2400" b="0" dirty="0" err="1">
                <a:latin typeface="Segoe UI" pitchFamily="34" charset="0"/>
                <a:ea typeface="Segoe UI" pitchFamily="34" charset="0"/>
                <a:cs typeface="Segoe UI" pitchFamily="34" charset="0"/>
              </a:rPr>
              <a:t>Exécuter</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l'Analyseur</a:t>
            </a:r>
            <a:r>
              <a:rPr lang="en-US" sz="2400" b="0" dirty="0">
                <a:latin typeface="Segoe UI" pitchFamily="34" charset="0"/>
                <a:ea typeface="Segoe UI" pitchFamily="34" charset="0"/>
                <a:cs typeface="Segoe UI" pitchFamily="34" charset="0"/>
              </a:rPr>
              <a:t> des </a:t>
            </a:r>
            <a:r>
              <a:rPr lang="en-US" sz="2400" b="0" dirty="0" err="1">
                <a:latin typeface="Segoe UI" pitchFamily="34" charset="0"/>
                <a:ea typeface="Segoe UI" pitchFamily="34" charset="0"/>
                <a:cs typeface="Segoe UI" pitchFamily="34" charset="0"/>
              </a:rPr>
              <a:t>recommandations</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0388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b2e7debd-3a38-40a7-aedd-c3cd6f70d6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Outils d'administration et outils d'administration de serveur distant</a:t>
            </a:r>
            <a:endParaRPr lang="en-US" sz="2600" dirty="0"/>
          </a:p>
        </p:txBody>
      </p:sp>
      <p:sp>
        <p:nvSpPr>
          <p:cNvPr id="4" name="AutoShape 3"/>
          <p:cNvSpPr>
            <a:spLocks noChangeArrowheads="1"/>
          </p:cNvSpPr>
          <p:nvPr/>
        </p:nvSpPr>
        <p:spPr bwMode="auto">
          <a:xfrm>
            <a:off x="1231278" y="1214872"/>
            <a:ext cx="7571527" cy="470885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400" dirty="0" err="1">
                <a:latin typeface="Segoe UI" pitchFamily="34" charset="0"/>
                <a:ea typeface="Segoe UI" pitchFamily="34" charset="0"/>
                <a:cs typeface="Segoe UI" pitchFamily="34" charset="0"/>
              </a:rPr>
              <a:t>Outils</a:t>
            </a:r>
            <a:r>
              <a:rPr lang="en-US" sz="2400" dirty="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d'administration</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1529660" y="1864554"/>
            <a:ext cx="6889359" cy="3635100"/>
          </a:xfrm>
          <a:prstGeom prst="roundRect">
            <a:avLst>
              <a:gd name="adj" fmla="val 4167"/>
            </a:avLst>
          </a:prstGeom>
          <a:noFill/>
          <a:ln w="9525" algn="ctr">
            <a:noFill/>
            <a:round/>
            <a:headEnd/>
            <a:tailEnd/>
          </a:ln>
          <a:effectLst/>
        </p:spPr>
        <p:txBody>
          <a:bodyPr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93688" lvl="1" indent="-285750" eaLnBrk="0" hangingPunct="0">
              <a:lnSpc>
                <a:spcPct val="90000"/>
              </a:lnSpc>
              <a:spcBef>
                <a:spcPts val="600"/>
              </a:spcBef>
              <a:buClr>
                <a:srgbClr val="006699"/>
              </a:buClr>
              <a:buFontTx/>
              <a:buChar char="•"/>
            </a:pPr>
            <a:r>
              <a:rPr lang="en-US" sz="2400" b="0" dirty="0">
                <a:latin typeface="Segoe UI" pitchFamily="34" charset="0"/>
                <a:ea typeface="Segoe UI" pitchFamily="34" charset="0"/>
                <a:cs typeface="Segoe UI" pitchFamily="34" charset="0"/>
              </a:rPr>
              <a:t>Centre d'administration Active Directory</a:t>
            </a:r>
          </a:p>
          <a:p>
            <a:pPr marL="293688" lvl="1" indent="-285750" eaLnBrk="0" hangingPunct="0">
              <a:lnSpc>
                <a:spcPct val="90000"/>
              </a:lnSpc>
              <a:spcBef>
                <a:spcPts val="600"/>
              </a:spcBef>
              <a:buClr>
                <a:srgbClr val="006699"/>
              </a:buClr>
              <a:buFontTx/>
              <a:buChar char="•"/>
            </a:pPr>
            <a:r>
              <a:rPr lang="en-US" sz="2400" b="0" dirty="0">
                <a:latin typeface="Segoe UI" pitchFamily="34" charset="0"/>
                <a:ea typeface="Segoe UI" pitchFamily="34" charset="0"/>
                <a:cs typeface="Segoe UI" pitchFamily="34" charset="0"/>
              </a:rPr>
              <a:t>Utilisateurs et ordinateurs Active Directory</a:t>
            </a:r>
          </a:p>
          <a:p>
            <a:pPr marL="293688" lvl="1" indent="-285750" eaLnBrk="0" hangingPunct="0">
              <a:lnSpc>
                <a:spcPct val="90000"/>
              </a:lnSpc>
              <a:spcBef>
                <a:spcPts val="600"/>
              </a:spcBef>
              <a:buClr>
                <a:srgbClr val="006699"/>
              </a:buClr>
              <a:buFontTx/>
              <a:buChar char="•"/>
            </a:pPr>
            <a:r>
              <a:rPr lang="en-US" sz="2400" b="0" dirty="0">
                <a:latin typeface="Segoe UI" pitchFamily="34" charset="0"/>
                <a:ea typeface="Segoe UI" pitchFamily="34" charset="0"/>
                <a:cs typeface="Segoe UI" pitchFamily="34" charset="0"/>
              </a:rPr>
              <a:t>Console DNS</a:t>
            </a:r>
          </a:p>
          <a:p>
            <a:pPr marL="293688" lvl="1" indent="-285750" eaLnBrk="0" hangingPunct="0">
              <a:lnSpc>
                <a:spcPct val="90000"/>
              </a:lnSpc>
              <a:spcBef>
                <a:spcPts val="600"/>
              </a:spcBef>
              <a:buClr>
                <a:srgbClr val="006699"/>
              </a:buClr>
              <a:buFontTx/>
              <a:buChar char="•"/>
            </a:pPr>
            <a:r>
              <a:rPr lang="en-US" sz="2400" b="0" dirty="0">
                <a:latin typeface="Segoe UI" pitchFamily="34" charset="0"/>
                <a:ea typeface="Segoe UI" pitchFamily="34" charset="0"/>
                <a:cs typeface="Segoe UI" pitchFamily="34" charset="0"/>
              </a:rPr>
              <a:t>Observateur d'événements</a:t>
            </a:r>
          </a:p>
          <a:p>
            <a:pPr marL="293688" lvl="1" indent="-285750" eaLnBrk="0" hangingPunct="0">
              <a:lnSpc>
                <a:spcPct val="90000"/>
              </a:lnSpc>
              <a:spcBef>
                <a:spcPts val="600"/>
              </a:spcBef>
              <a:buClr>
                <a:srgbClr val="006699"/>
              </a:buClr>
              <a:buFontTx/>
              <a:buChar char="•"/>
            </a:pPr>
            <a:r>
              <a:rPr lang="en-US" sz="2400" b="0" dirty="0">
                <a:latin typeface="Segoe UI" pitchFamily="34" charset="0"/>
                <a:ea typeface="Segoe UI" pitchFamily="34" charset="0"/>
                <a:cs typeface="Segoe UI" pitchFamily="34" charset="0"/>
              </a:rPr>
              <a:t>Console de gestion des stratégies de groupe</a:t>
            </a:r>
          </a:p>
          <a:p>
            <a:pPr marL="293688" lvl="1" indent="-285750" eaLnBrk="0" hangingPunct="0">
              <a:lnSpc>
                <a:spcPct val="90000"/>
              </a:lnSpc>
              <a:spcBef>
                <a:spcPts val="600"/>
              </a:spcBef>
              <a:buClr>
                <a:srgbClr val="006699"/>
              </a:buClr>
              <a:buFontTx/>
              <a:buChar char="•"/>
            </a:pPr>
            <a:r>
              <a:rPr lang="en-US" sz="2400" b="0" dirty="0" smtClean="0">
                <a:latin typeface="Segoe UI" pitchFamily="34" charset="0"/>
                <a:ea typeface="Segoe UI" pitchFamily="34" charset="0"/>
                <a:cs typeface="Segoe UI" pitchFamily="34" charset="0"/>
              </a:rPr>
              <a:t>Gestionnaire des services Internet</a:t>
            </a:r>
          </a:p>
          <a:p>
            <a:pPr marL="293688" lvl="1" indent="-285750" eaLnBrk="0" hangingPunct="0">
              <a:lnSpc>
                <a:spcPct val="90000"/>
              </a:lnSpc>
              <a:spcBef>
                <a:spcPts val="600"/>
              </a:spcBef>
              <a:buClr>
                <a:srgbClr val="006699"/>
              </a:buClr>
              <a:buFontTx/>
              <a:buChar char="•"/>
            </a:pPr>
            <a:r>
              <a:rPr lang="en-US" sz="2400" b="0" dirty="0">
                <a:latin typeface="Segoe UI" pitchFamily="34" charset="0"/>
                <a:ea typeface="Segoe UI" pitchFamily="34" charset="0"/>
                <a:cs typeface="Segoe UI" pitchFamily="34" charset="0"/>
              </a:rPr>
              <a:t>Analyseur de performances</a:t>
            </a:r>
          </a:p>
          <a:p>
            <a:pPr marL="293688" lvl="1" indent="-285750" eaLnBrk="0" hangingPunct="0">
              <a:lnSpc>
                <a:spcPct val="90000"/>
              </a:lnSpc>
              <a:spcBef>
                <a:spcPts val="600"/>
              </a:spcBef>
              <a:buClr>
                <a:srgbClr val="006699"/>
              </a:buClr>
              <a:buFontTx/>
              <a:buChar char="•"/>
            </a:pPr>
            <a:r>
              <a:rPr lang="en-US" sz="2400" b="0" dirty="0">
                <a:latin typeface="Segoe UI" pitchFamily="34" charset="0"/>
                <a:ea typeface="Segoe UI" pitchFamily="34" charset="0"/>
                <a:cs typeface="Segoe UI" pitchFamily="34" charset="0"/>
              </a:rPr>
              <a:t>Moniteur de ressources</a:t>
            </a:r>
          </a:p>
          <a:p>
            <a:pPr marL="293688" lvl="1" indent="-285750" eaLnBrk="0" hangingPunct="0">
              <a:lnSpc>
                <a:spcPct val="90000"/>
              </a:lnSpc>
              <a:spcBef>
                <a:spcPts val="600"/>
              </a:spcBef>
              <a:buClr>
                <a:srgbClr val="006699"/>
              </a:buClr>
              <a:buFontTx/>
              <a:buChar char="•"/>
            </a:pPr>
            <a:r>
              <a:rPr lang="en-US" sz="2400" b="0" dirty="0">
                <a:latin typeface="Segoe UI" pitchFamily="34" charset="0"/>
                <a:ea typeface="Segoe UI" pitchFamily="34" charset="0"/>
                <a:cs typeface="Segoe UI" pitchFamily="34" charset="0"/>
              </a:rPr>
              <a:t>Planificateur de tâches</a:t>
            </a:r>
          </a:p>
          <a:p>
            <a:pPr marL="293688" lvl="1" indent="-285750" eaLnBrk="0" hangingPunct="0">
              <a:lnSpc>
                <a:spcPct val="90000"/>
              </a:lnSpc>
              <a:spcBef>
                <a:spcPts val="600"/>
              </a:spcBef>
              <a:buClr>
                <a:srgbClr val="006699"/>
              </a:buClr>
              <a:buFontTx/>
              <a:buChar char="•"/>
            </a:pPr>
            <a:endParaRPr lang="en-US" sz="28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4414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12b7d0f0-d9c1-4f1c-86b2-1cf1a7bd75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Démonstration : Utilisation du Gestionnaire de serveur</a:t>
            </a:r>
            <a:endParaRPr lang="en-US" sz="2600" dirty="0"/>
          </a:p>
        </p:txBody>
      </p:sp>
      <p:sp>
        <p:nvSpPr>
          <p:cNvPr id="4" name="Content Placeholder 2"/>
          <p:cNvSpPr>
            <a:spLocks noGrp="1"/>
          </p:cNvSpPr>
          <p:nvPr/>
        </p:nvSpPr>
        <p:spPr bwMode="auto">
          <a:xfrm>
            <a:off x="458788" y="992187"/>
            <a:ext cx="7847012" cy="52737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500" dirty="0"/>
              <a:t>Dans cette démonstration, vous allez </a:t>
            </a:r>
            <a:r>
              <a:rPr lang="en-US" sz="2500" dirty="0" err="1"/>
              <a:t>apprendre</a:t>
            </a:r>
            <a:r>
              <a:rPr lang="en-US" sz="2500" dirty="0"/>
              <a:t> </a:t>
            </a:r>
            <a:r>
              <a:rPr lang="en-US" sz="2500" dirty="0" smtClean="0"/>
              <a:t>à</a:t>
            </a:r>
            <a:endParaRPr lang="en-US" sz="2500" dirty="0"/>
          </a:p>
          <a:p>
            <a:pPr lvl="0">
              <a:spcBef>
                <a:spcPts val="1200"/>
              </a:spcBef>
            </a:pPr>
            <a:r>
              <a:rPr lang="en-US" sz="2400" dirty="0" smtClean="0"/>
              <a:t>Se connecter à Windows Server 2012 et </a:t>
            </a:r>
            <a:r>
              <a:rPr lang="en-US" sz="2400" dirty="0" err="1" smtClean="0"/>
              <a:t>afficher</a:t>
            </a:r>
            <a:r>
              <a:rPr lang="en-US" sz="2400" dirty="0" smtClean="0"/>
              <a:t> le Bureau de Windows Server 2012</a:t>
            </a:r>
          </a:p>
          <a:p>
            <a:pPr lvl="0">
              <a:spcBef>
                <a:spcPts val="1200"/>
              </a:spcBef>
            </a:pPr>
            <a:r>
              <a:rPr lang="en-US" sz="2400" dirty="0"/>
              <a:t>Ajouter une fonctionnalité en utilisant </a:t>
            </a:r>
            <a:r>
              <a:rPr lang="en-US" sz="2400" dirty="0" err="1"/>
              <a:t>l'Assistant</a:t>
            </a:r>
            <a:r>
              <a:rPr lang="en-US" sz="2400" dirty="0"/>
              <a:t> </a:t>
            </a:r>
            <a:r>
              <a:rPr lang="en-US" sz="2400" dirty="0" err="1" smtClean="0"/>
              <a:t>Ajout</a:t>
            </a:r>
            <a:r>
              <a:rPr lang="en-US" sz="2400" dirty="0"/>
              <a:t> </a:t>
            </a:r>
            <a:r>
              <a:rPr lang="en-US" sz="2400" dirty="0" smtClean="0"/>
              <a:t>de </a:t>
            </a:r>
            <a:r>
              <a:rPr lang="en-US" sz="2400" dirty="0"/>
              <a:t>rôles et de fonctionnalités</a:t>
            </a:r>
          </a:p>
          <a:p>
            <a:pPr lvl="0">
              <a:spcBef>
                <a:spcPts val="1200"/>
              </a:spcBef>
            </a:pPr>
            <a:r>
              <a:rPr lang="en-US" sz="2400" dirty="0"/>
              <a:t>Afficher les événements associés à un rôle</a:t>
            </a:r>
          </a:p>
          <a:p>
            <a:pPr lvl="0">
              <a:spcBef>
                <a:spcPts val="1200"/>
              </a:spcBef>
            </a:pPr>
            <a:r>
              <a:rPr lang="en-US" sz="2400" dirty="0"/>
              <a:t>Exécuter Best Practice Analyzer pour un rôle</a:t>
            </a:r>
          </a:p>
          <a:p>
            <a:pPr lvl="0">
              <a:spcBef>
                <a:spcPts val="1200"/>
              </a:spcBef>
            </a:pPr>
            <a:r>
              <a:rPr lang="en-US" sz="2400" dirty="0"/>
              <a:t>Répertorier les outils disponibles à </a:t>
            </a:r>
            <a:r>
              <a:rPr lang="en-US" sz="2400" dirty="0" err="1"/>
              <a:t>partir</a:t>
            </a:r>
            <a:r>
              <a:rPr lang="en-US" sz="2400" dirty="0"/>
              <a:t> </a:t>
            </a:r>
            <a:r>
              <a:rPr lang="en-US" sz="2400" dirty="0" smtClean="0"/>
              <a:t>du </a:t>
            </a:r>
            <a:r>
              <a:rPr lang="en-US" sz="2400" dirty="0" err="1" smtClean="0"/>
              <a:t>Gestionnaire</a:t>
            </a:r>
            <a:r>
              <a:rPr lang="en-US" sz="2400" dirty="0"/>
              <a:t> </a:t>
            </a:r>
            <a:r>
              <a:rPr lang="en-US" sz="2400" dirty="0" smtClean="0"/>
              <a:t>de </a:t>
            </a:r>
            <a:r>
              <a:rPr lang="en-US" sz="2400" dirty="0"/>
              <a:t>serveur</a:t>
            </a:r>
          </a:p>
          <a:p>
            <a:pPr lvl="0">
              <a:spcBef>
                <a:spcPts val="1200"/>
              </a:spcBef>
            </a:pPr>
            <a:r>
              <a:rPr lang="en-US" sz="2400" dirty="0"/>
              <a:t>Redémarrer Windows Server 2012</a:t>
            </a:r>
          </a:p>
        </p:txBody>
      </p:sp>
    </p:spTree>
    <p:extLst>
      <p:ext uri="{BB962C8B-B14F-4D97-AF65-F5344CB8AC3E}">
        <p14:creationId xmlns:p14="http://schemas.microsoft.com/office/powerpoint/2010/main" val="1627494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3970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4234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dca7b29a-cbda-4140-88c8-5c98197b4c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Configuration de services</a:t>
            </a:r>
            <a:endParaRPr lang="en-US"/>
          </a:p>
        </p:txBody>
      </p:sp>
      <p:pic>
        <p:nvPicPr>
          <p:cNvPr id="4" name="Picture 3"/>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2583" y="798252"/>
            <a:ext cx="4660896" cy="57373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256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fdae77df-2b10-4a89-9f1f-a9735767a7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Configuration de la gestion à distance de Windows</a:t>
            </a:r>
            <a:endParaRPr lang="en-US" sz="2600" dirty="0"/>
          </a:p>
        </p:txBody>
      </p:sp>
      <p:sp>
        <p:nvSpPr>
          <p:cNvPr id="4" name="AutoShape 3"/>
          <p:cNvSpPr>
            <a:spLocks noChangeArrowheads="1"/>
          </p:cNvSpPr>
          <p:nvPr/>
        </p:nvSpPr>
        <p:spPr bwMode="auto">
          <a:xfrm>
            <a:off x="480725" y="1071136"/>
            <a:ext cx="8067530" cy="1348503"/>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Lorsque vous envisagez d'utiliser la Gestion à distance, vous devez prendre en compte les </a:t>
            </a:r>
            <a:r>
              <a:rPr lang="en-US" sz="2400" dirty="0" err="1" smtClean="0">
                <a:latin typeface="Segoe UI" pitchFamily="34" charset="0"/>
                <a:ea typeface="Segoe UI" pitchFamily="34" charset="0"/>
                <a:cs typeface="Segoe UI" pitchFamily="34" charset="0"/>
              </a:rPr>
              <a:t>éléments</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suivants</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818862" y="2062264"/>
            <a:ext cx="7729393" cy="4155656"/>
          </a:xfrm>
          <a:prstGeom prst="roundRect">
            <a:avLst>
              <a:gd name="adj" fmla="val 4167"/>
            </a:avLst>
          </a:prstGeom>
          <a:noFill/>
          <a:ln w="9525" algn="ctr">
            <a:noFill/>
            <a:round/>
            <a:headEnd/>
            <a:tailEnd/>
          </a:ln>
          <a:effectLst/>
        </p:spPr>
        <p:txBody>
          <a:bodyPr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93688" lvl="1" indent="-285750" eaLnBrk="0" hangingPunct="0">
              <a:spcBef>
                <a:spcPts val="1800"/>
              </a:spcBef>
              <a:buClr>
                <a:srgbClr val="006699"/>
              </a:buClr>
              <a:buFontTx/>
              <a:buChar char="•"/>
            </a:pPr>
            <a:r>
              <a:rPr lang="en-US" sz="2400" b="0" dirty="0">
                <a:latin typeface="Segoe UI" pitchFamily="34" charset="0"/>
                <a:ea typeface="Segoe UI" pitchFamily="34" charset="0"/>
                <a:cs typeface="Segoe UI" pitchFamily="34" charset="0"/>
              </a:rPr>
              <a:t>Vous êtes susceptible de gérer un serveur à distance plutôt qu'en ouvrant une session localement</a:t>
            </a:r>
          </a:p>
          <a:p>
            <a:pPr marL="293688" lvl="1" indent="-285750" eaLnBrk="0" hangingPunct="0">
              <a:spcBef>
                <a:spcPts val="1800"/>
              </a:spcBef>
              <a:buClr>
                <a:srgbClr val="006699"/>
              </a:buClr>
              <a:buFontTx/>
              <a:buChar char="•"/>
            </a:pPr>
            <a:r>
              <a:rPr lang="en-US" sz="2400" b="0" dirty="0" smtClean="0">
                <a:latin typeface="Segoe UI" pitchFamily="34" charset="0"/>
                <a:ea typeface="Segoe UI" pitchFamily="34" charset="0"/>
                <a:cs typeface="Segoe UI" pitchFamily="34" charset="0"/>
              </a:rPr>
              <a:t>Avec WinRM, vous pouvez utiliser des </a:t>
            </a:r>
            <a:r>
              <a:rPr lang="en-US" sz="2400" b="0" smtClean="0">
                <a:latin typeface="Segoe UI" pitchFamily="34" charset="0"/>
                <a:ea typeface="Segoe UI" pitchFamily="34" charset="0"/>
                <a:cs typeface="Segoe UI" pitchFamily="34" charset="0"/>
              </a:rPr>
              <a:t>consoles, des</a:t>
            </a:r>
            <a:r>
              <a:rPr lang="en-US" sz="2400" b="0" dirty="0" smtClean="0">
                <a:latin typeface="Segoe UI" pitchFamily="34" charset="0"/>
                <a:ea typeface="Segoe UI" pitchFamily="34" charset="0"/>
                <a:cs typeface="Segoe UI" pitchFamily="34" charset="0"/>
              </a:rPr>
              <a:t> </a:t>
            </a:r>
            <a:r>
              <a:rPr lang="en-US" sz="2400" b="0" dirty="0" err="1" smtClean="0">
                <a:latin typeface="Segoe UI" pitchFamily="34" charset="0"/>
                <a:ea typeface="Segoe UI" pitchFamily="34" charset="0"/>
                <a:cs typeface="Segoe UI" pitchFamily="34" charset="0"/>
              </a:rPr>
              <a:t>utilitaires</a:t>
            </a:r>
            <a:r>
              <a:rPr lang="en-US" sz="2400" b="0" dirty="0" smtClean="0">
                <a:latin typeface="Segoe UI" pitchFamily="34" charset="0"/>
                <a:ea typeface="Segoe UI" pitchFamily="34" charset="0"/>
                <a:cs typeface="Segoe UI" pitchFamily="34" charset="0"/>
              </a:rPr>
              <a:t> de ligne de </a:t>
            </a:r>
            <a:r>
              <a:rPr lang="en-US" sz="2400" b="0" smtClean="0">
                <a:latin typeface="Segoe UI" pitchFamily="34" charset="0"/>
                <a:ea typeface="Segoe UI" pitchFamily="34" charset="0"/>
                <a:cs typeface="Segoe UI" pitchFamily="34" charset="0"/>
              </a:rPr>
              <a:t>commande ou Windows</a:t>
            </a:r>
            <a:r>
              <a:rPr lang="en-US" sz="2400" b="0" dirty="0" smtClean="0">
                <a:latin typeface="Segoe UI" pitchFamily="34" charset="0"/>
                <a:ea typeface="Segoe UI" pitchFamily="34" charset="0"/>
                <a:cs typeface="Segoe UI" pitchFamily="34" charset="0"/>
              </a:rPr>
              <a:t> PowerShell pour effectuer des </a:t>
            </a:r>
            <a:r>
              <a:rPr lang="en-US" sz="2400" b="0" dirty="0" err="1" smtClean="0">
                <a:latin typeface="Segoe UI" pitchFamily="34" charset="0"/>
                <a:ea typeface="Segoe UI" pitchFamily="34" charset="0"/>
                <a:cs typeface="Segoe UI" pitchFamily="34" charset="0"/>
              </a:rPr>
              <a:t>tâches</a:t>
            </a:r>
            <a:r>
              <a:rPr lang="en-US" sz="2400" b="0" dirty="0" smtClean="0">
                <a:latin typeface="Segoe UI" pitchFamily="34" charset="0"/>
                <a:ea typeface="Segoe UI" pitchFamily="34" charset="0"/>
                <a:cs typeface="Segoe UI" pitchFamily="34" charset="0"/>
              </a:rPr>
              <a:t> de </a:t>
            </a:r>
            <a:r>
              <a:rPr lang="en-US" sz="2400" b="0" dirty="0" err="1" smtClean="0">
                <a:latin typeface="Segoe UI" pitchFamily="34" charset="0"/>
                <a:ea typeface="Segoe UI" pitchFamily="34" charset="0"/>
                <a:cs typeface="Segoe UI" pitchFamily="34" charset="0"/>
              </a:rPr>
              <a:t>gestion</a:t>
            </a:r>
            <a:r>
              <a:rPr lang="en-US" sz="2400" b="0" dirty="0" smtClean="0">
                <a:latin typeface="Segoe UI" pitchFamily="34" charset="0"/>
                <a:ea typeface="Segoe UI" pitchFamily="34" charset="0"/>
                <a:cs typeface="Segoe UI" pitchFamily="34" charset="0"/>
              </a:rPr>
              <a:t> à distance</a:t>
            </a:r>
            <a:endParaRPr lang="en-US" sz="2400" b="0" dirty="0">
              <a:latin typeface="Segoe UI" pitchFamily="34" charset="0"/>
              <a:ea typeface="Segoe UI" pitchFamily="34" charset="0"/>
              <a:cs typeface="Segoe UI" pitchFamily="34" charset="0"/>
            </a:endParaRPr>
          </a:p>
          <a:p>
            <a:pPr marL="293688" lvl="1" indent="-285750" eaLnBrk="0" hangingPunct="0">
              <a:spcBef>
                <a:spcPts val="1800"/>
              </a:spcBef>
              <a:buClr>
                <a:srgbClr val="006699"/>
              </a:buClr>
              <a:buFontTx/>
              <a:buChar char="•"/>
            </a:pPr>
            <a:r>
              <a:rPr lang="en-US" sz="2400" b="0" dirty="0" smtClean="0">
                <a:latin typeface="Segoe UI" pitchFamily="34" charset="0"/>
                <a:ea typeface="Segoe UI" pitchFamily="34" charset="0"/>
                <a:cs typeface="Segoe UI" pitchFamily="34" charset="0"/>
              </a:rPr>
              <a:t>Avec le Bureau à distance, vous pouvez </a:t>
            </a:r>
            <a:r>
              <a:rPr lang="en-US" sz="2400" b="0" smtClean="0">
                <a:latin typeface="Segoe UI" pitchFamily="34" charset="0"/>
                <a:ea typeface="Segoe UI" pitchFamily="34" charset="0"/>
                <a:cs typeface="Segoe UI" pitchFamily="34" charset="0"/>
              </a:rPr>
              <a:t>ouvrir une session </a:t>
            </a:r>
            <a:r>
              <a:rPr lang="en-US" sz="2400" b="0" dirty="0" smtClean="0">
                <a:latin typeface="Segoe UI" pitchFamily="34" charset="0"/>
                <a:ea typeface="Segoe UI" pitchFamily="34" charset="0"/>
                <a:cs typeface="Segoe UI" pitchFamily="34" charset="0"/>
              </a:rPr>
              <a:t>sur un serveur localement ou à partir d'un autre emplacement du réseau</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7546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4016f2b-c6e7-49f6-87b6-dfea7cec36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3 : Installation de Windows Server 2012</a:t>
            </a:r>
            <a:endParaRPr lang="en-US"/>
          </a:p>
        </p:txBody>
      </p:sp>
      <p:sp>
        <p:nvSpPr>
          <p:cNvPr id="3" name="Text Placeholder 2"/>
          <p:cNvSpPr>
            <a:spLocks noGrp="1"/>
          </p:cNvSpPr>
          <p:nvPr>
            <p:ph type="body" idx="1"/>
          </p:nvPr>
        </p:nvSpPr>
        <p:spPr/>
        <p:txBody>
          <a:bodyPr/>
          <a:lstStyle/>
          <a:p>
            <a:r>
              <a:rPr lang="fr-FR" dirty="0" smtClean="0"/>
              <a:t>Méthodes d'installation
Types d'installation
Configuration matérielle requise pour Windows Server 2012
Installation de Windows Server 2012</a:t>
            </a:r>
            <a:endParaRPr lang="en-US" dirty="0"/>
          </a:p>
        </p:txBody>
      </p:sp>
    </p:spTree>
    <p:extLst>
      <p:ext uri="{BB962C8B-B14F-4D97-AF65-F5344CB8AC3E}">
        <p14:creationId xmlns:p14="http://schemas.microsoft.com/office/powerpoint/2010/main" val="466589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f227a4b2-fd7a-4968-904c-0db7357a28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Méthodes d'installation</a:t>
            </a:r>
            <a:endParaRPr lang="en-US"/>
          </a:p>
        </p:txBody>
      </p:sp>
      <p:sp>
        <p:nvSpPr>
          <p:cNvPr id="4" name="TextBox 5"/>
          <p:cNvSpPr txBox="1"/>
          <p:nvPr/>
        </p:nvSpPr>
        <p:spPr>
          <a:xfrm>
            <a:off x="0" y="810248"/>
            <a:ext cx="9144000"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itchFamily="34" charset="0"/>
                <a:ea typeface="Segoe UI" pitchFamily="34" charset="0"/>
                <a:cs typeface="Segoe UI" pitchFamily="34" charset="0"/>
              </a:rPr>
              <a:t>Les méthodes de </a:t>
            </a:r>
            <a:r>
              <a:rPr lang="en-US" sz="2400">
                <a:latin typeface="Segoe UI" pitchFamily="34" charset="0"/>
                <a:ea typeface="Segoe UI" pitchFamily="34" charset="0"/>
                <a:cs typeface="Segoe UI" pitchFamily="34" charset="0"/>
              </a:rPr>
              <a:t>déploiement </a:t>
            </a:r>
            <a:r>
              <a:rPr lang="en-US" sz="2400" smtClean="0">
                <a:latin typeface="Segoe UI" pitchFamily="34" charset="0"/>
                <a:ea typeface="Segoe UI" pitchFamily="34" charset="0"/>
                <a:cs typeface="Segoe UI" pitchFamily="34" charset="0"/>
              </a:rPr>
              <a:t/>
            </a:r>
            <a:br>
              <a:rPr lang="en-US" sz="2400" smtClean="0">
                <a:latin typeface="Segoe UI" pitchFamily="34" charset="0"/>
                <a:ea typeface="Segoe UI" pitchFamily="34" charset="0"/>
                <a:cs typeface="Segoe UI" pitchFamily="34" charset="0"/>
              </a:rPr>
            </a:br>
            <a:r>
              <a:rPr lang="en-US" sz="2400" smtClean="0">
                <a:latin typeface="Segoe UI" pitchFamily="34" charset="0"/>
                <a:ea typeface="Segoe UI" pitchFamily="34" charset="0"/>
                <a:cs typeface="Segoe UI" pitchFamily="34" charset="0"/>
              </a:rPr>
              <a:t>de </a:t>
            </a:r>
            <a:r>
              <a:rPr lang="en-US" sz="2400" dirty="0" smtClean="0">
                <a:latin typeface="Segoe UI" pitchFamily="34" charset="0"/>
                <a:ea typeface="Segoe UI" pitchFamily="34" charset="0"/>
                <a:cs typeface="Segoe UI" pitchFamily="34" charset="0"/>
              </a:rPr>
              <a:t>Windows Server</a:t>
            </a:r>
            <a:r>
              <a:rPr lang="en-US" sz="2400" dirty="0">
                <a:latin typeface="Segoe UI" pitchFamily="34" charset="0"/>
                <a:ea typeface="Segoe UI" pitchFamily="34" charset="0"/>
                <a:cs typeface="Segoe UI" pitchFamily="34" charset="0"/>
              </a:rPr>
              <a:t> 2012 </a:t>
            </a:r>
            <a:r>
              <a:rPr lang="en-US" sz="2400" dirty="0" err="1" smtClean="0">
                <a:latin typeface="Segoe UI" pitchFamily="34" charset="0"/>
                <a:ea typeface="Segoe UI" pitchFamily="34" charset="0"/>
                <a:cs typeface="Segoe UI" pitchFamily="34" charset="0"/>
              </a:rPr>
              <a:t>comprennent</a:t>
            </a:r>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p:txBody>
      </p:sp>
      <p:sp>
        <p:nvSpPr>
          <p:cNvPr id="5" name="Oval 4" descr="Slide shows optical disk icon, Windows Deployment Services icon, and USB media icon.&#10;&#10;"/>
          <p:cNvSpPr/>
          <p:nvPr/>
        </p:nvSpPr>
        <p:spPr bwMode="auto">
          <a:xfrm>
            <a:off x="1241377" y="1697209"/>
            <a:ext cx="6619164" cy="4513091"/>
          </a:xfrm>
          <a:prstGeom prst="ellipse">
            <a:avLst/>
          </a:prstGeom>
          <a:solidFill>
            <a:schemeClr val="bg1">
              <a:lumMod val="9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668" y="2619460"/>
            <a:ext cx="971550" cy="828675"/>
          </a:xfrm>
          <a:prstGeom prst="rect">
            <a:avLst/>
          </a:prstGeom>
        </p:spPr>
      </p:pic>
      <p:sp>
        <p:nvSpPr>
          <p:cNvPr id="7" name="TextBox 8"/>
          <p:cNvSpPr txBox="1"/>
          <p:nvPr/>
        </p:nvSpPr>
        <p:spPr>
          <a:xfrm>
            <a:off x="5681886" y="3557317"/>
            <a:ext cx="1557114"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smtClean="0">
                <a:latin typeface="Segoe UI" pitchFamily="34" charset="0"/>
                <a:ea typeface="Segoe UI" pitchFamily="34" charset="0"/>
                <a:cs typeface="Segoe UI" pitchFamily="34" charset="0"/>
              </a:rPr>
              <a:t>Support USB</a:t>
            </a:r>
            <a:endParaRPr lang="en-US" sz="2400" dirty="0">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4190" y="2360148"/>
            <a:ext cx="1638610" cy="1191716"/>
          </a:xfrm>
          <a:prstGeom prst="rect">
            <a:avLst/>
          </a:prstGeom>
        </p:spPr>
      </p:pic>
      <p:sp>
        <p:nvSpPr>
          <p:cNvPr id="9" name="TextBox 9"/>
          <p:cNvSpPr txBox="1"/>
          <p:nvPr/>
        </p:nvSpPr>
        <p:spPr>
          <a:xfrm>
            <a:off x="1749565" y="3551864"/>
            <a:ext cx="1567860"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smtClean="0">
                <a:latin typeface="Segoe UI" pitchFamily="34" charset="0"/>
                <a:ea typeface="Segoe UI" pitchFamily="34" charset="0"/>
                <a:cs typeface="Segoe UI" pitchFamily="34" charset="0"/>
              </a:rPr>
              <a:t>Disque optique</a:t>
            </a:r>
            <a:endParaRPr lang="en-US" sz="2400" dirty="0">
              <a:latin typeface="Segoe UI" pitchFamily="34" charset="0"/>
              <a:ea typeface="Segoe UI" pitchFamily="34" charset="0"/>
              <a:cs typeface="Segoe UI" pitchFamily="34" charset="0"/>
            </a:endParaRPr>
          </a:p>
        </p:txBody>
      </p:sp>
      <p:sp>
        <p:nvSpPr>
          <p:cNvPr id="10" name="TextBox 10"/>
          <p:cNvSpPr txBox="1"/>
          <p:nvPr/>
        </p:nvSpPr>
        <p:spPr>
          <a:xfrm>
            <a:off x="2784143" y="4876800"/>
            <a:ext cx="3712192" cy="873144"/>
          </a:xfrm>
          <a:prstGeom prst="rect">
            <a:avLst/>
          </a:prstGeom>
          <a:noFill/>
        </p:spPr>
        <p:txBody>
          <a:bodyPr wrap="square" rtlCol="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smtClean="0">
                <a:latin typeface="Segoe UI" pitchFamily="34" charset="0"/>
                <a:ea typeface="Segoe UI" pitchFamily="34" charset="0"/>
                <a:cs typeface="Segoe UI" pitchFamily="34" charset="0"/>
              </a:rPr>
              <a:t>Services </a:t>
            </a:r>
            <a:r>
              <a:rPr lang="en-US" sz="2400" smtClean="0">
                <a:latin typeface="Segoe UI" pitchFamily="34" charset="0"/>
                <a:ea typeface="Segoe UI" pitchFamily="34" charset="0"/>
                <a:cs typeface="Segoe UI" pitchFamily="34" charset="0"/>
              </a:rPr>
              <a:t>de </a:t>
            </a:r>
            <a:br>
              <a:rPr lang="en-US" sz="2400" smtClean="0">
                <a:latin typeface="Segoe UI" pitchFamily="34" charset="0"/>
                <a:ea typeface="Segoe UI" pitchFamily="34" charset="0"/>
                <a:cs typeface="Segoe UI" pitchFamily="34" charset="0"/>
              </a:rPr>
            </a:br>
            <a:r>
              <a:rPr lang="en-US" sz="2400" smtClean="0">
                <a:latin typeface="Segoe UI" pitchFamily="34" charset="0"/>
                <a:ea typeface="Segoe UI" pitchFamily="34" charset="0"/>
                <a:cs typeface="Segoe UI" pitchFamily="34" charset="0"/>
              </a:rPr>
              <a:t>déploiement </a:t>
            </a:r>
            <a:r>
              <a:rPr lang="en-US" sz="2400" dirty="0" smtClean="0">
                <a:latin typeface="Segoe UI" pitchFamily="34" charset="0"/>
                <a:ea typeface="Segoe UI" pitchFamily="34" charset="0"/>
                <a:cs typeface="Segoe UI" pitchFamily="34" charset="0"/>
              </a:rPr>
              <a:t>Windows</a:t>
            </a:r>
            <a:endParaRPr lang="en-US" sz="2400" dirty="0">
              <a:latin typeface="Segoe UI" pitchFamily="34" charset="0"/>
              <a:ea typeface="Segoe UI" pitchFamily="34" charset="0"/>
              <a:cs typeface="Segoe UI" pitchFamily="34"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4922" y="3484886"/>
            <a:ext cx="1950635" cy="1418644"/>
          </a:xfrm>
          <a:prstGeom prst="rect">
            <a:avLst/>
          </a:prstGeom>
        </p:spPr>
      </p:pic>
    </p:spTree>
    <p:extLst>
      <p:ext uri="{BB962C8B-B14F-4D97-AF65-F5344CB8AC3E}">
        <p14:creationId xmlns:p14="http://schemas.microsoft.com/office/powerpoint/2010/main" val="294221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6862dd46-c73d-450c-9723-c11b8fceb5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dirty="0" smtClean="0"/>
              <a:t>Vue d'ensemble de Windows Server 2012
Vue d'ensemble de l'administration de Windows Server 2012
Installation de Windows Server 2012
Configuration post-installation de Windows Server 2012
Présentation de Windows </a:t>
            </a:r>
            <a:r>
              <a:rPr lang="fr-FR" dirty="0" err="1" smtClean="0"/>
              <a:t>PowerShell</a:t>
            </a:r>
            <a:endParaRPr lang="en-US" dirty="0"/>
          </a:p>
        </p:txBody>
      </p:sp>
    </p:spTree>
    <p:extLst>
      <p:ext uri="{BB962C8B-B14F-4D97-AF65-F5344CB8AC3E}">
        <p14:creationId xmlns:p14="http://schemas.microsoft.com/office/powerpoint/2010/main" val="1769327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0c24a83e-8dae-4b34-b51f-6aa629441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d'installation</a:t>
            </a:r>
            <a:endParaRPr lang="en-US"/>
          </a:p>
        </p:txBody>
      </p:sp>
      <p:pic>
        <p:nvPicPr>
          <p:cNvPr id="4" name="Content Placeholder 3"/>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12360" y="753264"/>
            <a:ext cx="7307686" cy="5770366"/>
          </a:xfrm>
          <a:prstGeom prst="rect">
            <a:avLst/>
          </a:prstGeom>
          <a:noFill/>
          <a:ln w="9525">
            <a:noFill/>
            <a:miter lim="800000"/>
            <a:headEnd/>
            <a:tailEnd/>
          </a:ln>
        </p:spPr>
      </p:pic>
    </p:spTree>
    <p:extLst>
      <p:ext uri="{BB962C8B-B14F-4D97-AF65-F5344CB8AC3E}">
        <p14:creationId xmlns:p14="http://schemas.microsoft.com/office/powerpoint/2010/main" val="856607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f008e909-817d-4a45-aab5-d12af99dfd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Configuration matérielle requise pour Windows Server 2012</a:t>
            </a:r>
            <a:endParaRPr lang="en-US" sz="2600" dirty="0"/>
          </a:p>
        </p:txBody>
      </p:sp>
      <p:sp>
        <p:nvSpPr>
          <p:cNvPr id="4" name="AutoShape 3"/>
          <p:cNvSpPr>
            <a:spLocks noChangeArrowheads="1"/>
          </p:cNvSpPr>
          <p:nvPr/>
        </p:nvSpPr>
        <p:spPr bwMode="auto">
          <a:xfrm>
            <a:off x="465138" y="1003876"/>
            <a:ext cx="8177212" cy="4608648"/>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dirty="0">
                <a:latin typeface="Segoe UI" pitchFamily="34" charset="0"/>
                <a:ea typeface="Segoe UI" pitchFamily="34" charset="0"/>
                <a:cs typeface="Segoe UI" pitchFamily="34" charset="0"/>
              </a:rPr>
              <a:t>Windows Server 2012 présente la configuration matérielle minimale </a:t>
            </a:r>
            <a:r>
              <a:rPr lang="en-US" sz="2600" dirty="0" err="1">
                <a:latin typeface="Segoe UI" pitchFamily="34" charset="0"/>
                <a:ea typeface="Segoe UI" pitchFamily="34" charset="0"/>
                <a:cs typeface="Segoe UI" pitchFamily="34" charset="0"/>
              </a:rPr>
              <a:t>requise</a:t>
            </a:r>
            <a:r>
              <a:rPr lang="en-US" sz="2600" dirty="0">
                <a:latin typeface="Segoe UI" pitchFamily="34" charset="0"/>
                <a:ea typeface="Segoe UI" pitchFamily="34" charset="0"/>
                <a:cs typeface="Segoe UI" pitchFamily="34" charset="0"/>
              </a:rPr>
              <a:t> </a:t>
            </a:r>
            <a:r>
              <a:rPr lang="en-US" sz="2600" dirty="0" err="1" smtClean="0">
                <a:latin typeface="Segoe UI" pitchFamily="34" charset="0"/>
                <a:ea typeface="Segoe UI" pitchFamily="34" charset="0"/>
                <a:cs typeface="Segoe UI" pitchFamily="34" charset="0"/>
              </a:rPr>
              <a:t>suivante</a:t>
            </a:r>
            <a:endParaRPr lang="en-US" sz="26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803275" y="1992572"/>
            <a:ext cx="7403253" cy="3798627"/>
          </a:xfrm>
          <a:prstGeom prst="roundRect">
            <a:avLst>
              <a:gd name="adj" fmla="val 4167"/>
            </a:avLst>
          </a:prstGeom>
          <a:noFill/>
          <a:ln w="9525" algn="ctr">
            <a:noFill/>
            <a:round/>
            <a:headEnd/>
            <a:tailEnd/>
          </a:ln>
          <a:effectLst/>
        </p:spPr>
        <p:txBody>
          <a:bodyPr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93688" lvl="1" indent="-285750" eaLnBrk="0" hangingPunct="0">
              <a:spcBef>
                <a:spcPts val="600"/>
              </a:spcBef>
              <a:buClr>
                <a:srgbClr val="006699"/>
              </a:buClr>
              <a:buFontTx/>
              <a:buChar char="•"/>
              <a:tabLst>
                <a:tab pos="5651500" algn="r"/>
              </a:tabLst>
            </a:pPr>
            <a:r>
              <a:rPr lang="en-US" sz="2600" b="0" dirty="0">
                <a:latin typeface="Segoe UI" pitchFamily="34" charset="0"/>
                <a:ea typeface="Segoe UI" pitchFamily="34" charset="0"/>
                <a:cs typeface="Segoe UI" pitchFamily="34" charset="0"/>
              </a:rPr>
              <a:t>Architecture du </a:t>
            </a:r>
            <a:r>
              <a:rPr lang="en-US" sz="2600" b="0" dirty="0" err="1">
                <a:latin typeface="Segoe UI" pitchFamily="34" charset="0"/>
                <a:ea typeface="Segoe UI" pitchFamily="34" charset="0"/>
                <a:cs typeface="Segoe UI" pitchFamily="34" charset="0"/>
              </a:rPr>
              <a:t>processeur</a:t>
            </a:r>
            <a:r>
              <a:rPr lang="en-US" sz="2600" b="0" dirty="0">
                <a:latin typeface="Segoe UI" pitchFamily="34" charset="0"/>
                <a:ea typeface="Segoe UI" pitchFamily="34" charset="0"/>
                <a:cs typeface="Segoe UI" pitchFamily="34" charset="0"/>
              </a:rPr>
              <a:t> 	x64</a:t>
            </a:r>
          </a:p>
          <a:p>
            <a:pPr marL="293688" lvl="1" indent="-285750" eaLnBrk="0" hangingPunct="0">
              <a:spcBef>
                <a:spcPts val="600"/>
              </a:spcBef>
              <a:buClr>
                <a:srgbClr val="006699"/>
              </a:buClr>
              <a:buFontTx/>
              <a:buChar char="•"/>
              <a:tabLst>
                <a:tab pos="5651500" algn="r"/>
              </a:tabLst>
            </a:pPr>
            <a:r>
              <a:rPr lang="en-US" sz="2600" b="0" dirty="0" smtClean="0">
                <a:latin typeface="Segoe UI" pitchFamily="34" charset="0"/>
                <a:ea typeface="Segoe UI" pitchFamily="34" charset="0"/>
                <a:cs typeface="Segoe UI" pitchFamily="34" charset="0"/>
              </a:rPr>
              <a:t>Cadence </a:t>
            </a:r>
            <a:r>
              <a:rPr lang="en-US" sz="2600" b="0" dirty="0">
                <a:latin typeface="Segoe UI" pitchFamily="34" charset="0"/>
                <a:ea typeface="Segoe UI" pitchFamily="34" charset="0"/>
                <a:cs typeface="Segoe UI" pitchFamily="34" charset="0"/>
              </a:rPr>
              <a:t>du processeur 	1,4 GHz</a:t>
            </a:r>
          </a:p>
          <a:p>
            <a:pPr marL="293688" lvl="1" indent="-285750" eaLnBrk="0" hangingPunct="0">
              <a:spcBef>
                <a:spcPts val="600"/>
              </a:spcBef>
              <a:buClr>
                <a:srgbClr val="006699"/>
              </a:buClr>
              <a:buFontTx/>
              <a:buChar char="•"/>
              <a:tabLst>
                <a:tab pos="5651500" algn="r"/>
              </a:tabLst>
            </a:pPr>
            <a:r>
              <a:rPr lang="en-US" sz="2600" b="0" dirty="0">
                <a:latin typeface="Segoe UI" pitchFamily="34" charset="0"/>
                <a:ea typeface="Segoe UI" pitchFamily="34" charset="0"/>
                <a:cs typeface="Segoe UI" pitchFamily="34" charset="0"/>
              </a:rPr>
              <a:t>Mémoire vive (RAM) 	512 Mo</a:t>
            </a:r>
          </a:p>
          <a:p>
            <a:pPr marL="293688" lvl="1" indent="-285750" eaLnBrk="0" hangingPunct="0">
              <a:spcBef>
                <a:spcPts val="600"/>
              </a:spcBef>
              <a:buClr>
                <a:srgbClr val="006699"/>
              </a:buClr>
              <a:buFontTx/>
              <a:buChar char="•"/>
              <a:tabLst>
                <a:tab pos="5651500" algn="r"/>
              </a:tabLst>
            </a:pPr>
            <a:r>
              <a:rPr lang="en-US" sz="2600" b="0" dirty="0" err="1" smtClean="0">
                <a:latin typeface="Segoe UI" pitchFamily="34" charset="0"/>
                <a:ea typeface="Segoe UI" pitchFamily="34" charset="0"/>
                <a:cs typeface="Segoe UI" pitchFamily="34" charset="0"/>
              </a:rPr>
              <a:t>Espace</a:t>
            </a:r>
            <a:r>
              <a:rPr lang="en-US" sz="2600" b="0" dirty="0" smtClean="0">
                <a:latin typeface="Segoe UI" pitchFamily="34" charset="0"/>
                <a:ea typeface="Segoe UI" pitchFamily="34" charset="0"/>
                <a:cs typeface="Segoe UI" pitchFamily="34" charset="0"/>
              </a:rPr>
              <a:t> </a:t>
            </a:r>
            <a:r>
              <a:rPr lang="en-US" sz="2600" b="0" dirty="0" err="1" smtClean="0">
                <a:latin typeface="Segoe UI" pitchFamily="34" charset="0"/>
                <a:ea typeface="Segoe UI" pitchFamily="34" charset="0"/>
                <a:cs typeface="Segoe UI" pitchFamily="34" charset="0"/>
              </a:rPr>
              <a:t>disponible</a:t>
            </a:r>
            <a:r>
              <a:rPr lang="en-US" sz="2600" b="0" dirty="0" smtClean="0">
                <a:latin typeface="Segoe UI" pitchFamily="34" charset="0"/>
                <a:ea typeface="Segoe UI" pitchFamily="34" charset="0"/>
                <a:cs typeface="Segoe UI" pitchFamily="34" charset="0"/>
              </a:rPr>
              <a:t/>
            </a:r>
            <a:br>
              <a:rPr lang="en-US" sz="2600" b="0" dirty="0" smtClean="0">
                <a:latin typeface="Segoe UI" pitchFamily="34" charset="0"/>
                <a:ea typeface="Segoe UI" pitchFamily="34" charset="0"/>
                <a:cs typeface="Segoe UI" pitchFamily="34" charset="0"/>
              </a:rPr>
            </a:br>
            <a:r>
              <a:rPr lang="en-US" sz="2600" b="0" dirty="0" err="1">
                <a:latin typeface="Segoe UI" pitchFamily="34" charset="0"/>
                <a:ea typeface="Segoe UI" pitchFamily="34" charset="0"/>
                <a:cs typeface="Segoe UI" pitchFamily="34" charset="0"/>
              </a:rPr>
              <a:t>sur</a:t>
            </a:r>
            <a:r>
              <a:rPr lang="en-US" sz="2600" b="0" dirty="0">
                <a:latin typeface="Segoe UI" pitchFamily="34" charset="0"/>
                <a:ea typeface="Segoe UI" pitchFamily="34" charset="0"/>
                <a:cs typeface="Segoe UI" pitchFamily="34" charset="0"/>
              </a:rPr>
              <a:t> le </a:t>
            </a:r>
            <a:r>
              <a:rPr lang="en-US" sz="2600" b="0" dirty="0" smtClean="0">
                <a:latin typeface="Segoe UI" pitchFamily="34" charset="0"/>
                <a:ea typeface="Segoe UI" pitchFamily="34" charset="0"/>
                <a:cs typeface="Segoe UI" pitchFamily="34" charset="0"/>
              </a:rPr>
              <a:t>disque dur 	32 Go</a:t>
            </a:r>
          </a:p>
          <a:p>
            <a:pPr marL="808038" lvl="2" indent="-342900" eaLnBrk="0" hangingPunct="0">
              <a:spcBef>
                <a:spcPts val="600"/>
              </a:spcBef>
              <a:buClr>
                <a:srgbClr val="006699"/>
              </a:buClr>
              <a:buFont typeface="Arial" pitchFamily="34" charset="0"/>
              <a:buChar char="•"/>
              <a:tabLst>
                <a:tab pos="5827713" algn="r"/>
              </a:tabLst>
            </a:pPr>
            <a:r>
              <a:rPr lang="en-US" sz="2600" b="0" dirty="0" err="1" smtClean="0">
                <a:latin typeface="Segoe UI" pitchFamily="34" charset="0"/>
                <a:ea typeface="Segoe UI" pitchFamily="34" charset="0"/>
                <a:cs typeface="Segoe UI" pitchFamily="34" charset="0"/>
              </a:rPr>
              <a:t>Davantage</a:t>
            </a:r>
            <a:r>
              <a:rPr lang="en-US" sz="2600" b="0" dirty="0" smtClean="0">
                <a:latin typeface="Segoe UI" pitchFamily="34" charset="0"/>
                <a:ea typeface="Segoe UI" pitchFamily="34" charset="0"/>
                <a:cs typeface="Segoe UI" pitchFamily="34" charset="0"/>
              </a:rPr>
              <a:t> d'espace est disponible</a:t>
            </a:r>
            <a:r>
              <a:rPr sz="2600" b="0" dirty="0">
                <a:latin typeface="Segoe UI"/>
                <a:ea typeface="Segoe UI"/>
                <a:cs typeface="Segoe UI"/>
              </a:rPr>
              <a:t/>
            </a:r>
            <a:br>
              <a:rPr sz="2600" b="0" dirty="0">
                <a:latin typeface="Segoe UI"/>
                <a:ea typeface="Segoe UI"/>
                <a:cs typeface="Segoe UI"/>
              </a:rPr>
            </a:br>
            <a:r>
              <a:rPr lang="en-US" sz="2600" b="0" dirty="0" smtClean="0">
                <a:latin typeface="Segoe UI" pitchFamily="34" charset="0"/>
                <a:ea typeface="Segoe UI" pitchFamily="34" charset="0"/>
                <a:cs typeface="Segoe UI" pitchFamily="34" charset="0"/>
              </a:rPr>
              <a:t>sur le disque dur si le serveur </a:t>
            </a:r>
            <a:r>
              <a:rPr sz="2600" b="0" dirty="0">
                <a:latin typeface="Segoe UI"/>
                <a:ea typeface="Segoe UI"/>
                <a:cs typeface="Segoe UI"/>
              </a:rPr>
              <a:t/>
            </a:r>
            <a:br>
              <a:rPr sz="2600" b="0" dirty="0">
                <a:latin typeface="Segoe UI"/>
                <a:ea typeface="Segoe UI"/>
                <a:cs typeface="Segoe UI"/>
              </a:rPr>
            </a:br>
            <a:r>
              <a:rPr lang="en-US" sz="2600" b="0" dirty="0" smtClean="0">
                <a:latin typeface="Segoe UI" pitchFamily="34" charset="0"/>
                <a:ea typeface="Segoe UI" pitchFamily="34" charset="0"/>
                <a:cs typeface="Segoe UI" pitchFamily="34" charset="0"/>
              </a:rPr>
              <a:t>possède plus de 16 Go de RAM</a:t>
            </a:r>
            <a:endParaRPr lang="en-US" sz="2600" b="0" dirty="0">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2532318"/>
            <a:ext cx="1318999" cy="1551764"/>
          </a:xfrm>
          <a:prstGeom prst="rect">
            <a:avLst/>
          </a:prstGeom>
          <a:noFill/>
          <a:ln>
            <a:noFill/>
          </a:ln>
          <a:effectLst/>
        </p:spPr>
      </p:pic>
    </p:spTree>
    <p:extLst>
      <p:ext uri="{BB962C8B-B14F-4D97-AF65-F5344CB8AC3E}">
        <p14:creationId xmlns:p14="http://schemas.microsoft.com/office/powerpoint/2010/main" val="3939271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de Windows Server 2012</a:t>
            </a:r>
            <a:endParaRPr lang="en-CA" dirty="0"/>
          </a:p>
        </p:txBody>
      </p:sp>
      <p:pic>
        <p:nvPicPr>
          <p:cNvPr id="5" name="just blue"/>
          <p:cNvPicPr>
            <a:picLocks noChangeAspect="1"/>
          </p:cNvPicPr>
          <p:nvPr/>
        </p:nvPicPr>
        <p:blipFill rotWithShape="1">
          <a:blip r:embed="rId3" cstate="print">
            <a:extLst>
              <a:ext uri="{28A0092B-C50C-407E-A947-70E740481C1C}">
                <a14:useLocalDpi xmlns:a14="http://schemas.microsoft.com/office/drawing/2010/main" val="0"/>
              </a:ext>
            </a:extLst>
          </a:blip>
          <a:srcRect r="-261"/>
          <a:stretch/>
        </p:blipFill>
        <p:spPr>
          <a:xfrm>
            <a:off x="186971" y="844647"/>
            <a:ext cx="8782050" cy="5787715"/>
          </a:xfrm>
          <a:prstGeom prst="rect">
            <a:avLst/>
          </a:prstGeom>
        </p:spPr>
      </p:pic>
      <p:pic>
        <p:nvPicPr>
          <p:cNvPr id="6" name="7-passwo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048" y="1115784"/>
            <a:ext cx="7186057" cy="5387787"/>
          </a:xfrm>
          <a:prstGeom prst="rect">
            <a:avLst/>
          </a:prstGeom>
        </p:spPr>
      </p:pic>
      <p:grpSp>
        <p:nvGrpSpPr>
          <p:cNvPr id="7" name="6 - where do you want to install" descr="Screen shot six to select the installation location."/>
          <p:cNvGrpSpPr/>
          <p:nvPr/>
        </p:nvGrpSpPr>
        <p:grpSpPr>
          <a:xfrm>
            <a:off x="238415" y="856260"/>
            <a:ext cx="8782050" cy="5787715"/>
            <a:chOff x="85373" y="774981"/>
            <a:chExt cx="8782050" cy="5787715"/>
          </a:xfrm>
        </p:grpSpPr>
        <p:pic>
          <p:nvPicPr>
            <p:cNvPr id="8" name="just blue"/>
            <p:cNvPicPr>
              <a:picLocks noChangeAspect="1"/>
            </p:cNvPicPr>
            <p:nvPr/>
          </p:nvPicPr>
          <p:blipFill rotWithShape="1">
            <a:blip r:embed="rId3" cstate="print">
              <a:extLst>
                <a:ext uri="{28A0092B-C50C-407E-A947-70E740481C1C}">
                  <a14:useLocalDpi xmlns:a14="http://schemas.microsoft.com/office/drawing/2010/main" val="0"/>
                </a:ext>
              </a:extLst>
            </a:blip>
            <a:srcRect r="-261"/>
            <a:stretch/>
          </p:blipFill>
          <p:spPr>
            <a:xfrm>
              <a:off x="85373" y="774981"/>
              <a:ext cx="8782050" cy="5787715"/>
            </a:xfrm>
            <a:prstGeom prst="rect">
              <a:avLst/>
            </a:prstGeom>
          </p:spPr>
        </p:pic>
        <p:pic>
          <p:nvPicPr>
            <p:cNvPr id="9" name="6-where do you want to install window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1754" y="1538149"/>
              <a:ext cx="5486400" cy="4279715"/>
            </a:xfrm>
            <a:prstGeom prst="rect">
              <a:avLst/>
            </a:prstGeom>
          </p:spPr>
        </p:pic>
      </p:grpSp>
      <p:pic>
        <p:nvPicPr>
          <p:cNvPr id="10" name="5-upgrade or custom"/>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4707" y="1787582"/>
            <a:ext cx="5156454" cy="3863299"/>
          </a:xfrm>
          <a:prstGeom prst="rect">
            <a:avLst/>
          </a:prstGeom>
        </p:spPr>
      </p:pic>
      <p:pic>
        <p:nvPicPr>
          <p:cNvPr id="11" name="4-License term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4229" y="1743866"/>
            <a:ext cx="5247533" cy="3943748"/>
          </a:xfrm>
          <a:prstGeom prst="rect">
            <a:avLst/>
          </a:prstGeom>
        </p:spPr>
      </p:pic>
      <p:pic>
        <p:nvPicPr>
          <p:cNvPr id="12" name="3-OS to install"/>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4707" y="1780531"/>
            <a:ext cx="5166575" cy="3864824"/>
          </a:xfrm>
          <a:prstGeom prst="rect">
            <a:avLst/>
          </a:prstGeom>
        </p:spPr>
      </p:pic>
      <p:pic>
        <p:nvPicPr>
          <p:cNvPr id="13" name="2-install now"/>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1398" y="1584800"/>
            <a:ext cx="5836084" cy="4313216"/>
          </a:xfrm>
          <a:prstGeom prst="rect">
            <a:avLst/>
          </a:prstGeom>
        </p:spPr>
      </p:pic>
      <p:pic>
        <p:nvPicPr>
          <p:cNvPr id="14" name="1-language to install"/>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0327" y="1501611"/>
            <a:ext cx="6035644" cy="4491202"/>
          </a:xfrm>
          <a:prstGeom prst="rect">
            <a:avLst/>
          </a:prstGeom>
        </p:spPr>
      </p:pic>
      <p:grpSp>
        <p:nvGrpSpPr>
          <p:cNvPr id="15" name="play button"/>
          <p:cNvGrpSpPr>
            <a:grpSpLocks/>
          </p:cNvGrpSpPr>
          <p:nvPr/>
        </p:nvGrpSpPr>
        <p:grpSpPr bwMode="auto">
          <a:xfrm>
            <a:off x="7754102" y="6289573"/>
            <a:ext cx="914400" cy="425450"/>
            <a:chOff x="384" y="3024"/>
            <a:chExt cx="720" cy="336"/>
          </a:xfrm>
        </p:grpSpPr>
        <p:sp>
          <p:nvSpPr>
            <p:cNvPr id="16" name="Oval 4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b="1" i="0" dirty="0"/>
            </a:p>
          </p:txBody>
        </p:sp>
        <p:grpSp>
          <p:nvGrpSpPr>
            <p:cNvPr id="17" name="Group 48"/>
            <p:cNvGrpSpPr>
              <a:grpSpLocks/>
            </p:cNvGrpSpPr>
            <p:nvPr/>
          </p:nvGrpSpPr>
          <p:grpSpPr bwMode="auto">
            <a:xfrm>
              <a:off x="480" y="3096"/>
              <a:ext cx="240" cy="192"/>
              <a:chOff x="480" y="3096"/>
              <a:chExt cx="240" cy="192"/>
            </a:xfrm>
          </p:grpSpPr>
          <p:sp>
            <p:nvSpPr>
              <p:cNvPr id="18" name="Oval 4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b="1" i="0" dirty="0"/>
              </a:p>
            </p:txBody>
          </p:sp>
          <p:sp>
            <p:nvSpPr>
              <p:cNvPr id="19" name="Freeform 50"/>
              <p:cNvSpPr>
                <a:spLocks/>
              </p:cNvSpPr>
              <p:nvPr/>
            </p:nvSpPr>
            <p:spPr bwMode="auto">
              <a:xfrm>
                <a:off x="539" y="3123"/>
                <a:ext cx="139" cy="133"/>
              </a:xfrm>
              <a:custGeom>
                <a:avLst/>
                <a:gdLst>
                  <a:gd name="T0" fmla="*/ 0 w 432"/>
                  <a:gd name="T1" fmla="*/ 0 h 576"/>
                  <a:gd name="T2" fmla="*/ 0 w 432"/>
                  <a:gd name="T3" fmla="*/ 576 h 576"/>
                  <a:gd name="T4" fmla="*/ 432 w 432"/>
                  <a:gd name="T5" fmla="*/ 288 h 576"/>
                  <a:gd name="T6" fmla="*/ 0 w 432"/>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dirty="0"/>
              </a:p>
            </p:txBody>
          </p:sp>
        </p:grpSp>
      </p:grpSp>
      <p:grpSp>
        <p:nvGrpSpPr>
          <p:cNvPr id="20" name="stop" descr="stop button appears at end of slide"/>
          <p:cNvGrpSpPr>
            <a:grpSpLocks/>
          </p:cNvGrpSpPr>
          <p:nvPr/>
        </p:nvGrpSpPr>
        <p:grpSpPr bwMode="auto">
          <a:xfrm>
            <a:off x="8241465" y="6380060"/>
            <a:ext cx="304800" cy="244475"/>
            <a:chOff x="768" y="3096"/>
            <a:chExt cx="240" cy="192"/>
          </a:xfrm>
        </p:grpSpPr>
        <p:sp>
          <p:nvSpPr>
            <p:cNvPr id="21" name="Oval 5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b="1" i="0" dirty="0"/>
            </a:p>
          </p:txBody>
        </p:sp>
        <p:sp>
          <p:nvSpPr>
            <p:cNvPr id="22" name="Rectangle 53"/>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b="1" i="0" dirty="0"/>
            </a:p>
          </p:txBody>
        </p:sp>
      </p:grpSp>
    </p:spTree>
    <p:extLst>
      <p:ext uri="{BB962C8B-B14F-4D97-AF65-F5344CB8AC3E}">
        <p14:creationId xmlns:p14="http://schemas.microsoft.com/office/powerpoint/2010/main" val="33314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name="36dfcc01-68c0-4664-a398-ded68ee4a2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4 : Configuration post-installation de Windows Server 2012</a:t>
            </a:r>
            <a:endParaRPr lang="en-US" sz="2600" dirty="0"/>
          </a:p>
        </p:txBody>
      </p:sp>
      <p:sp>
        <p:nvSpPr>
          <p:cNvPr id="3" name="Text Placeholder 2"/>
          <p:cNvSpPr>
            <a:spLocks noGrp="1"/>
          </p:cNvSpPr>
          <p:nvPr>
            <p:ph type="body" idx="1"/>
          </p:nvPr>
        </p:nvSpPr>
        <p:spPr/>
        <p:txBody>
          <a:bodyPr/>
          <a:lstStyle/>
          <a:p>
            <a:r>
              <a:rPr lang="fr-FR" dirty="0" smtClean="0"/>
              <a:t>Vue d'ensemble de la configuration </a:t>
            </a:r>
            <a:br>
              <a:rPr lang="fr-FR" dirty="0" smtClean="0"/>
            </a:br>
            <a:r>
              <a:rPr lang="fr-FR" dirty="0" smtClean="0"/>
              <a:t>post-installation
Configuration des paramètres réseau du serveur
Procédure de jonction d'un domaine
Exécution d'une jonction de domaine hors connexion
Activation de Windows Server 2012
Configuration d'une installation minimale</a:t>
            </a:r>
            <a:endParaRPr lang="en-US" dirty="0"/>
          </a:p>
        </p:txBody>
      </p:sp>
    </p:spTree>
    <p:extLst>
      <p:ext uri="{BB962C8B-B14F-4D97-AF65-F5344CB8AC3E}">
        <p14:creationId xmlns:p14="http://schemas.microsoft.com/office/powerpoint/2010/main" val="607753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a:t>Vue d'ensemble de la configuration post-installation</a:t>
            </a:r>
            <a:endParaRPr lang="en-CA" sz="2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 y="1414594"/>
            <a:ext cx="9144781" cy="3887680"/>
          </a:xfrm>
          <a:prstGeom prst="rect">
            <a:avLst/>
          </a:prstGeom>
        </p:spPr>
      </p:pic>
      <p:sp>
        <p:nvSpPr>
          <p:cNvPr id="6" name="Rectangle 5" descr="Box appears around Local Area Connection (172.16.0.20, IPv6 enabled)."/>
          <p:cNvSpPr/>
          <p:nvPr/>
        </p:nvSpPr>
        <p:spPr>
          <a:xfrm>
            <a:off x="160961" y="3581400"/>
            <a:ext cx="3976095"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descr="A box appears around Computer name (LON-SVR1).&#10;"/>
          <p:cNvSpPr/>
          <p:nvPr/>
        </p:nvSpPr>
        <p:spPr>
          <a:xfrm>
            <a:off x="160958" y="1982980"/>
            <a:ext cx="3976098"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Box appears around Domain (Adatum.com)&#10;"/>
          <p:cNvSpPr/>
          <p:nvPr/>
        </p:nvSpPr>
        <p:spPr>
          <a:xfrm>
            <a:off x="161937" y="2179320"/>
            <a:ext cx="3976098"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Box appears around Time zone (UTC-8 ). This is the last click."/>
          <p:cNvSpPr/>
          <p:nvPr/>
        </p:nvSpPr>
        <p:spPr>
          <a:xfrm>
            <a:off x="5257800" y="3398520"/>
            <a:ext cx="373380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Box appears around (all three together) Last installed updates (Never), Windows Update (Never check), Last checked for updates (Never)."/>
          <p:cNvSpPr/>
          <p:nvPr/>
        </p:nvSpPr>
        <p:spPr>
          <a:xfrm>
            <a:off x="5257800" y="1943573"/>
            <a:ext cx="3733800" cy="6472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Box appears around Windows Firewall (Public On).&#10;"/>
          <p:cNvSpPr/>
          <p:nvPr/>
        </p:nvSpPr>
        <p:spPr>
          <a:xfrm>
            <a:off x="152400" y="2852928"/>
            <a:ext cx="3976108"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Box appears around Remote Desktop (Disabled)."/>
          <p:cNvSpPr/>
          <p:nvPr/>
        </p:nvSpPr>
        <p:spPr>
          <a:xfrm>
            <a:off x="160951" y="3200400"/>
            <a:ext cx="3976103"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46"/>
          <p:cNvGrpSpPr>
            <a:grpSpLocks/>
          </p:cNvGrpSpPr>
          <p:nvPr/>
        </p:nvGrpSpPr>
        <p:grpSpPr bwMode="auto">
          <a:xfrm>
            <a:off x="7754102" y="6289573"/>
            <a:ext cx="914400" cy="425450"/>
            <a:chOff x="384" y="3024"/>
            <a:chExt cx="720" cy="336"/>
          </a:xfrm>
        </p:grpSpPr>
        <p:sp>
          <p:nvSpPr>
            <p:cNvPr id="14" name="Oval 4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b="1" i="0" dirty="0"/>
            </a:p>
          </p:txBody>
        </p:sp>
        <p:grpSp>
          <p:nvGrpSpPr>
            <p:cNvPr id="15" name="Group 48"/>
            <p:cNvGrpSpPr>
              <a:grpSpLocks/>
            </p:cNvGrpSpPr>
            <p:nvPr/>
          </p:nvGrpSpPr>
          <p:grpSpPr bwMode="auto">
            <a:xfrm>
              <a:off x="480" y="3096"/>
              <a:ext cx="240" cy="192"/>
              <a:chOff x="480" y="3096"/>
              <a:chExt cx="240" cy="192"/>
            </a:xfrm>
          </p:grpSpPr>
          <p:sp>
            <p:nvSpPr>
              <p:cNvPr id="16" name="Oval 4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b="1" i="0" dirty="0"/>
              </a:p>
            </p:txBody>
          </p:sp>
          <p:sp>
            <p:nvSpPr>
              <p:cNvPr id="17" name="Freeform 50"/>
              <p:cNvSpPr>
                <a:spLocks/>
              </p:cNvSpPr>
              <p:nvPr/>
            </p:nvSpPr>
            <p:spPr bwMode="auto">
              <a:xfrm>
                <a:off x="539" y="3123"/>
                <a:ext cx="139" cy="133"/>
              </a:xfrm>
              <a:custGeom>
                <a:avLst/>
                <a:gdLst>
                  <a:gd name="T0" fmla="*/ 0 w 432"/>
                  <a:gd name="T1" fmla="*/ 0 h 576"/>
                  <a:gd name="T2" fmla="*/ 0 w 432"/>
                  <a:gd name="T3" fmla="*/ 576 h 576"/>
                  <a:gd name="T4" fmla="*/ 432 w 432"/>
                  <a:gd name="T5" fmla="*/ 288 h 576"/>
                  <a:gd name="T6" fmla="*/ 0 w 432"/>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dirty="0"/>
              </a:p>
            </p:txBody>
          </p:sp>
        </p:grpSp>
      </p:grpSp>
      <p:grpSp>
        <p:nvGrpSpPr>
          <p:cNvPr id="18" name="stop" descr="Stop button appears at end of slide."/>
          <p:cNvGrpSpPr>
            <a:grpSpLocks/>
          </p:cNvGrpSpPr>
          <p:nvPr/>
        </p:nvGrpSpPr>
        <p:grpSpPr bwMode="auto">
          <a:xfrm>
            <a:off x="8241465" y="6380060"/>
            <a:ext cx="304800" cy="244475"/>
            <a:chOff x="768" y="3096"/>
            <a:chExt cx="240" cy="192"/>
          </a:xfrm>
        </p:grpSpPr>
        <p:sp>
          <p:nvSpPr>
            <p:cNvPr id="19" name="Oval 5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b="1" i="0" dirty="0"/>
            </a:p>
          </p:txBody>
        </p:sp>
        <p:sp>
          <p:nvSpPr>
            <p:cNvPr id="20" name="Rectangle 53"/>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b="1" i="0" dirty="0"/>
            </a:p>
          </p:txBody>
        </p:sp>
      </p:grpSp>
    </p:spTree>
    <p:extLst>
      <p:ext uri="{BB962C8B-B14F-4D97-AF65-F5344CB8AC3E}">
        <p14:creationId xmlns:p14="http://schemas.microsoft.com/office/powerpoint/2010/main" val="423394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xit" presetSubtype="0" fill="hold" grpId="1"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xit" presetSubtype="0" fill="hold" grpId="1" nodeType="with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P spid="10" grpId="1" animBg="1"/>
      <p:bldP spid="11" grpId="0" animBg="1"/>
      <p:bldP spid="11" grpId="1" animBg="1"/>
      <p:bldP spid="12" grpId="0" animBg="1"/>
      <p:bldP spid="1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name="5bb8f16a-f4e3-40ce-8491-f5b07d6f8a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des paramètres réseau du serveur</a:t>
            </a:r>
            <a:endParaRPr lang="en-US"/>
          </a:p>
        </p:txBody>
      </p:sp>
      <p:grpSp>
        <p:nvGrpSpPr>
          <p:cNvPr id="4" name="Group 3" descr="Screen shot of the properties  window of the local server. Three properties are circled for emphasis: the domain is set to Adatum.com, network adapter teaming is disabled, and the local IPv4 address is set to 172.16.0.20."/>
          <p:cNvGrpSpPr/>
          <p:nvPr/>
        </p:nvGrpSpPr>
        <p:grpSpPr>
          <a:xfrm>
            <a:off x="321589" y="865506"/>
            <a:ext cx="8169268" cy="5485931"/>
            <a:chOff x="321589" y="865506"/>
            <a:chExt cx="8169268" cy="5485931"/>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89" y="865506"/>
              <a:ext cx="8169268" cy="5485931"/>
            </a:xfrm>
            <a:prstGeom prst="rect">
              <a:avLst/>
            </a:prstGeom>
          </p:spPr>
        </p:pic>
        <p:sp>
          <p:nvSpPr>
            <p:cNvPr id="6" name="Rectangle 5"/>
            <p:cNvSpPr/>
            <p:nvPr/>
          </p:nvSpPr>
          <p:spPr>
            <a:xfrm>
              <a:off x="691699" y="2460169"/>
              <a:ext cx="5589358" cy="391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7" name="Rectangle 6"/>
            <p:cNvSpPr/>
            <p:nvPr/>
          </p:nvSpPr>
          <p:spPr>
            <a:xfrm>
              <a:off x="691699" y="5159826"/>
              <a:ext cx="5589358" cy="391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8" name="Rectangle 7"/>
            <p:cNvSpPr/>
            <p:nvPr/>
          </p:nvSpPr>
          <p:spPr>
            <a:xfrm>
              <a:off x="691698" y="5551712"/>
              <a:ext cx="7233102" cy="391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3386603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9c80e8bf-6591-497b-85be-d0713cd896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Procédure de jonction d'un domaine</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810704"/>
            <a:ext cx="4806045" cy="5675983"/>
          </a:xfrm>
          <a:prstGeom prst="rect">
            <a:avLst/>
          </a:prstGeom>
          <a:noFill/>
          <a:ln>
            <a:noFill/>
          </a:ln>
          <a:effectLst/>
          <a:extLst/>
        </p:spPr>
      </p:pic>
      <p:sp>
        <p:nvSpPr>
          <p:cNvPr id="5" name="AutoShape 3"/>
          <p:cNvSpPr>
            <a:spLocks noChangeArrowheads="1"/>
          </p:cNvSpPr>
          <p:nvPr/>
        </p:nvSpPr>
        <p:spPr bwMode="auto">
          <a:xfrm>
            <a:off x="261257" y="838200"/>
            <a:ext cx="4092575" cy="2656678"/>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spcBef>
                <a:spcPct val="40000"/>
              </a:spcBef>
              <a:buClr>
                <a:srgbClr val="006699"/>
              </a:buClr>
            </a:pPr>
            <a:r>
              <a:rPr lang="en-US" sz="2600" dirty="0" smtClean="0">
                <a:latin typeface="Segoe UI" pitchFamily="34" charset="0"/>
                <a:ea typeface="Segoe UI" pitchFamily="34" charset="0"/>
                <a:cs typeface="Segoe UI" pitchFamily="34" charset="0"/>
              </a:rPr>
              <a:t>Les informations nécessaires pour une jonction de </a:t>
            </a:r>
            <a:r>
              <a:rPr lang="en-US" sz="2600" dirty="0" err="1" smtClean="0">
                <a:latin typeface="Segoe UI" pitchFamily="34" charset="0"/>
                <a:ea typeface="Segoe UI" pitchFamily="34" charset="0"/>
                <a:cs typeface="Segoe UI" pitchFamily="34" charset="0"/>
              </a:rPr>
              <a:t>domaine</a:t>
            </a:r>
            <a:endParaRPr lang="en-US" sz="26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479090" y="2166539"/>
            <a:ext cx="3607480" cy="1888653"/>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ct val="40000"/>
              </a:spcBef>
              <a:buClr>
                <a:srgbClr val="006699"/>
              </a:buClr>
              <a:buFontTx/>
              <a:buChar char="•"/>
            </a:pPr>
            <a:r>
              <a:rPr lang="en-US" sz="2600" b="0" dirty="0" smtClean="0">
                <a:latin typeface="Segoe UI" pitchFamily="34" charset="0"/>
                <a:ea typeface="Segoe UI" pitchFamily="34" charset="0"/>
                <a:cs typeface="Segoe UI" pitchFamily="34" charset="0"/>
              </a:rPr>
              <a:t>Nom de domaine</a:t>
            </a:r>
          </a:p>
          <a:p>
            <a:pPr marL="285750" indent="-285750" eaLnBrk="0" hangingPunct="0">
              <a:spcBef>
                <a:spcPct val="40000"/>
              </a:spcBef>
              <a:buClr>
                <a:srgbClr val="006699"/>
              </a:buClr>
              <a:buFontTx/>
              <a:buChar char="•"/>
            </a:pPr>
            <a:r>
              <a:rPr lang="en-US" sz="2600" b="0" dirty="0" smtClean="0">
                <a:latin typeface="Segoe UI" pitchFamily="34" charset="0"/>
                <a:ea typeface="Segoe UI" pitchFamily="34" charset="0"/>
                <a:cs typeface="Segoe UI" pitchFamily="34" charset="0"/>
              </a:rPr>
              <a:t>Compte </a:t>
            </a:r>
            <a:r>
              <a:rPr lang="en-US" sz="2600" b="0" smtClean="0">
                <a:latin typeface="Segoe UI" pitchFamily="34" charset="0"/>
                <a:ea typeface="Segoe UI" pitchFamily="34" charset="0"/>
                <a:cs typeface="Segoe UI" pitchFamily="34" charset="0"/>
              </a:rPr>
              <a:t>autorisé de joindre </a:t>
            </a:r>
            <a:r>
              <a:rPr lang="en-US" sz="2600" b="0" dirty="0" smtClean="0">
                <a:latin typeface="Segoe UI" pitchFamily="34" charset="0"/>
                <a:ea typeface="Segoe UI" pitchFamily="34" charset="0"/>
                <a:cs typeface="Segoe UI" pitchFamily="34" charset="0"/>
              </a:rPr>
              <a:t>l'ordinateur au domaine</a:t>
            </a:r>
            <a:endParaRPr lang="en-US"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3275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9064f4e5-ea0e-4082-9898-3334c2fdcc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Exécution d'une jonction de </a:t>
            </a:r>
            <a:r>
              <a:rPr lang="fr-FR" sz="2600" smtClean="0"/>
              <a:t>domaine hors connexion</a:t>
            </a:r>
            <a:endParaRPr lang="en-US" sz="2600" dirty="0"/>
          </a:p>
        </p:txBody>
      </p:sp>
      <p:sp>
        <p:nvSpPr>
          <p:cNvPr id="5" name="AutoShape 3"/>
          <p:cNvSpPr>
            <a:spLocks noChangeArrowheads="1"/>
          </p:cNvSpPr>
          <p:nvPr/>
        </p:nvSpPr>
        <p:spPr bwMode="auto">
          <a:xfrm>
            <a:off x="221341" y="836156"/>
            <a:ext cx="8636268" cy="3735844"/>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400" dirty="0">
                <a:latin typeface="Segoe UI" pitchFamily="34" charset="0"/>
                <a:ea typeface="Segoe UI" pitchFamily="34" charset="0"/>
                <a:cs typeface="Segoe UI" pitchFamily="34" charset="0"/>
              </a:rPr>
              <a:t>Processus de jonction hors </a:t>
            </a:r>
            <a:r>
              <a:rPr lang="en-US" sz="2400" dirty="0" err="1" smtClean="0">
                <a:latin typeface="Segoe UI" pitchFamily="34" charset="0"/>
                <a:ea typeface="Segoe UI" pitchFamily="34" charset="0"/>
                <a:cs typeface="Segoe UI" pitchFamily="34" charset="0"/>
              </a:rPr>
              <a:t>connexion</a:t>
            </a:r>
            <a:endParaRPr lang="en-US" sz="2400" dirty="0">
              <a:latin typeface="Segoe UI" pitchFamily="34" charset="0"/>
              <a:ea typeface="Segoe UI" pitchFamily="34" charset="0"/>
              <a:cs typeface="Segoe UI" pitchFamily="34" charset="0"/>
            </a:endParaRPr>
          </a:p>
          <a:p>
            <a:endParaRPr lang="en-US" sz="2000" dirty="0" smtClean="0">
              <a:latin typeface="Segoe UI" pitchFamily="34" charset="0"/>
              <a:ea typeface="Segoe UI" pitchFamily="34" charset="0"/>
              <a:cs typeface="Segoe UI" pitchFamily="34" charset="0"/>
            </a:endParaRPr>
          </a:p>
          <a:p>
            <a:endParaRPr lang="en-US" sz="2000" dirty="0">
              <a:latin typeface="Segoe UI" pitchFamily="34" charset="0"/>
              <a:ea typeface="Segoe UI" pitchFamily="34" charset="0"/>
              <a:cs typeface="Segoe UI" pitchFamily="34" charset="0"/>
            </a:endParaRPr>
          </a:p>
          <a:p>
            <a:endParaRPr lang="en-US" sz="20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473527" y="1443555"/>
            <a:ext cx="8492053" cy="3661845"/>
          </a:xfrm>
          <a:prstGeom prst="roundRect">
            <a:avLst>
              <a:gd name="adj" fmla="val 4167"/>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100000"/>
              </a:lnSpc>
              <a:spcBef>
                <a:spcPts val="300"/>
              </a:spcBef>
              <a:buFont typeface="+mj-lt"/>
              <a:buAutoNum type="arabicPeriod"/>
            </a:pPr>
            <a:r>
              <a:rPr lang="en-US" sz="2350" b="0" dirty="0" smtClean="0">
                <a:latin typeface="Segoe UI" pitchFamily="34" charset="0"/>
                <a:ea typeface="Segoe UI" pitchFamily="34" charset="0"/>
                <a:cs typeface="Segoe UI" pitchFamily="34" charset="0"/>
              </a:rPr>
              <a:t>Vérifiez que l'utilisateur qui effectue la jonction de domaine hors connexion est administrateur, ou déléguez-lui les droits appropriés</a:t>
            </a:r>
            <a:endParaRPr lang="hr-HR" sz="2350" b="0" dirty="0">
              <a:latin typeface="Segoe UI" pitchFamily="34" charset="0"/>
              <a:ea typeface="Segoe UI" pitchFamily="34" charset="0"/>
              <a:cs typeface="Segoe UI" pitchFamily="34" charset="0"/>
            </a:endParaRPr>
          </a:p>
          <a:p>
            <a:pPr marL="342900" indent="-342900">
              <a:lnSpc>
                <a:spcPct val="100000"/>
              </a:lnSpc>
              <a:spcBef>
                <a:spcPts val="300"/>
              </a:spcBef>
              <a:buFont typeface="+mj-lt"/>
              <a:buAutoNum type="arabicPeriod"/>
            </a:pPr>
            <a:r>
              <a:rPr lang="en-CA" sz="2350" b="0" dirty="0">
                <a:latin typeface="Segoe UI" pitchFamily="34" charset="0"/>
                <a:ea typeface="Segoe UI" pitchFamily="34" charset="0"/>
                <a:cs typeface="Segoe UI" pitchFamily="34" charset="0"/>
              </a:rPr>
              <a:t>Pour </a:t>
            </a:r>
            <a:r>
              <a:rPr lang="hr-HR" sz="2350" b="0" dirty="0">
                <a:latin typeface="Segoe UI" pitchFamily="34" charset="0"/>
                <a:ea typeface="Segoe UI" pitchFamily="34" charset="0"/>
                <a:cs typeface="Segoe UI" pitchFamily="34" charset="0"/>
              </a:rPr>
              <a:t>configure</a:t>
            </a:r>
            <a:r>
              <a:rPr lang="en-CA" sz="2350" b="0" dirty="0">
                <a:latin typeface="Segoe UI" pitchFamily="34" charset="0"/>
                <a:ea typeface="Segoe UI" pitchFamily="34" charset="0"/>
                <a:cs typeface="Segoe UI" pitchFamily="34" charset="0"/>
              </a:rPr>
              <a:t>r</a:t>
            </a:r>
            <a:r>
              <a:rPr lang="hr-HR" sz="2350" b="0" dirty="0">
                <a:latin typeface="Segoe UI" pitchFamily="34" charset="0"/>
                <a:ea typeface="Segoe UI" pitchFamily="34" charset="0"/>
                <a:cs typeface="Segoe UI" pitchFamily="34" charset="0"/>
              </a:rPr>
              <a:t> </a:t>
            </a:r>
            <a:r>
              <a:rPr lang="en-CA" sz="2350" b="0" dirty="0">
                <a:latin typeface="Segoe UI" pitchFamily="34" charset="0"/>
                <a:ea typeface="Segoe UI" pitchFamily="34" charset="0"/>
                <a:cs typeface="Segoe UI" pitchFamily="34" charset="0"/>
              </a:rPr>
              <a:t>l'objet </a:t>
            </a:r>
            <a:r>
              <a:rPr lang="hr-HR" sz="2350" b="0" dirty="0">
                <a:latin typeface="Segoe UI" pitchFamily="34" charset="0"/>
                <a:ea typeface="Segoe UI" pitchFamily="34" charset="0"/>
                <a:cs typeface="Segoe UI" pitchFamily="34" charset="0"/>
              </a:rPr>
              <a:t>de compte d'ordinateur et créer </a:t>
            </a:r>
            <a:r>
              <a:rPr lang="en-CA" sz="2350" b="0" dirty="0">
                <a:latin typeface="Segoe UI" pitchFamily="34" charset="0"/>
                <a:ea typeface="Segoe UI" pitchFamily="34" charset="0"/>
                <a:cs typeface="Segoe UI" pitchFamily="34" charset="0"/>
              </a:rPr>
              <a:t>le </a:t>
            </a:r>
            <a:r>
              <a:rPr lang="en-AU" sz="2350" b="0" dirty="0">
                <a:latin typeface="Segoe UI" pitchFamily="34" charset="0"/>
                <a:ea typeface="Segoe UI" pitchFamily="34" charset="0"/>
                <a:cs typeface="Segoe UI" pitchFamily="34" charset="0"/>
              </a:rPr>
              <a:t>fichier</a:t>
            </a:r>
            <a:r>
              <a:rPr lang="hr-HR" sz="2350" b="0" dirty="0">
                <a:latin typeface="Segoe UI" pitchFamily="34" charset="0"/>
                <a:ea typeface="Segoe UI" pitchFamily="34" charset="0"/>
                <a:cs typeface="Segoe UI" pitchFamily="34" charset="0"/>
              </a:rPr>
              <a:t> binaire</a:t>
            </a:r>
            <a:r>
              <a:rPr lang="en-US" sz="2350" b="0" dirty="0">
                <a:latin typeface="Segoe UI" pitchFamily="34" charset="0"/>
                <a:ea typeface="Segoe UI" pitchFamily="34" charset="0"/>
                <a:cs typeface="Segoe UI" pitchFamily="34" charset="0"/>
              </a:rPr>
              <a:t>, exécutez </a:t>
            </a:r>
            <a:r>
              <a:rPr lang="en-US" sz="2350" dirty="0" err="1" smtClean="0">
                <a:latin typeface="Segoe UI" pitchFamily="34" charset="0"/>
                <a:ea typeface="Segoe UI" pitchFamily="34" charset="0"/>
                <a:cs typeface="Segoe UI" pitchFamily="34" charset="0"/>
              </a:rPr>
              <a:t>djoin </a:t>
            </a:r>
            <a:r>
              <a:rPr lang="en-CA" sz="2350" b="0" dirty="0" smtClean="0">
                <a:latin typeface="Segoe UI" pitchFamily="34" charset="0"/>
                <a:ea typeface="Segoe UI" pitchFamily="34" charset="0"/>
                <a:cs typeface="Segoe UI" pitchFamily="34" charset="0"/>
              </a:rPr>
              <a:t>sur le contrôleur de domaine</a:t>
            </a:r>
          </a:p>
          <a:p>
            <a:pPr marL="342900" indent="-342900">
              <a:lnSpc>
                <a:spcPct val="100000"/>
              </a:lnSpc>
              <a:spcBef>
                <a:spcPts val="300"/>
              </a:spcBef>
              <a:buFont typeface="+mj-lt"/>
              <a:buAutoNum type="arabicPeriod"/>
            </a:pPr>
            <a:r>
              <a:rPr lang="hr-HR" sz="2350" b="0" dirty="0" smtClean="0">
                <a:latin typeface="Segoe UI" pitchFamily="34" charset="0"/>
                <a:ea typeface="Segoe UI" pitchFamily="34" charset="0"/>
                <a:cs typeface="Segoe UI" pitchFamily="34" charset="0"/>
              </a:rPr>
              <a:t>Transférez</a:t>
            </a:r>
            <a:r>
              <a:rPr lang="en-CA" sz="2350" b="0" dirty="0" smtClean="0">
                <a:latin typeface="Segoe UI" pitchFamily="34" charset="0"/>
                <a:ea typeface="Segoe UI" pitchFamily="34" charset="0"/>
                <a:cs typeface="Segoe UI" pitchFamily="34" charset="0"/>
              </a:rPr>
              <a:t> le</a:t>
            </a:r>
            <a:r>
              <a:rPr lang="hr-HR" sz="2350" b="0" dirty="0">
                <a:latin typeface="Segoe UI" pitchFamily="34" charset="0"/>
                <a:ea typeface="Segoe UI" pitchFamily="34" charset="0"/>
                <a:cs typeface="Segoe UI" pitchFamily="34" charset="0"/>
              </a:rPr>
              <a:t> </a:t>
            </a:r>
            <a:r>
              <a:rPr lang="en-AU" sz="2350" b="0" dirty="0">
                <a:latin typeface="Segoe UI" pitchFamily="34" charset="0"/>
                <a:ea typeface="Segoe UI" pitchFamily="34" charset="0"/>
                <a:cs typeface="Segoe UI" pitchFamily="34" charset="0"/>
              </a:rPr>
              <a:t>fichier</a:t>
            </a:r>
            <a:r>
              <a:rPr lang="hr-HR" sz="2350" b="0" dirty="0">
                <a:latin typeface="Segoe UI" pitchFamily="34" charset="0"/>
                <a:ea typeface="Segoe UI" pitchFamily="34" charset="0"/>
                <a:cs typeface="Segoe UI" pitchFamily="34" charset="0"/>
              </a:rPr>
              <a:t> binaire avec </a:t>
            </a:r>
            <a:r>
              <a:rPr lang="en-US" sz="2350" b="0" dirty="0" smtClean="0">
                <a:latin typeface="Segoe UI" pitchFamily="34" charset="0"/>
                <a:ea typeface="Segoe UI" pitchFamily="34" charset="0"/>
                <a:cs typeface="Segoe UI" pitchFamily="34" charset="0"/>
              </a:rPr>
              <a:t>les </a:t>
            </a:r>
            <a:r>
              <a:rPr lang="hr-HR" sz="2350" b="0" smtClean="0">
                <a:latin typeface="Segoe UI" pitchFamily="34" charset="0"/>
                <a:ea typeface="Segoe UI" pitchFamily="34" charset="0"/>
                <a:cs typeface="Segoe UI" pitchFamily="34" charset="0"/>
              </a:rPr>
              <a:t>informations de domaine </a:t>
            </a:r>
            <a:r>
              <a:rPr lang="hr-HR" sz="2350" b="0" dirty="0" smtClean="0">
                <a:latin typeface="Segoe UI" pitchFamily="34" charset="0"/>
                <a:ea typeface="Segoe UI" pitchFamily="34" charset="0"/>
                <a:cs typeface="Segoe UI" pitchFamily="34" charset="0"/>
              </a:rPr>
              <a:t>au disque dur du</a:t>
            </a:r>
            <a:r>
              <a:rPr lang="en-US" sz="2350" b="0" dirty="0" smtClean="0">
                <a:latin typeface="Segoe UI" pitchFamily="34" charset="0"/>
                <a:ea typeface="Segoe UI" pitchFamily="34" charset="0"/>
                <a:cs typeface="Segoe UI" pitchFamily="34" charset="0"/>
              </a:rPr>
              <a:t>système</a:t>
            </a:r>
            <a:r>
              <a:rPr lang="hr-HR" sz="2350" b="0" dirty="0" smtClean="0">
                <a:latin typeface="Segoe UI" pitchFamily="34" charset="0"/>
                <a:ea typeface="Segoe UI" pitchFamily="34" charset="0"/>
                <a:cs typeface="Segoe UI" pitchFamily="34" charset="0"/>
              </a:rPr>
              <a:t> de </a:t>
            </a:r>
            <a:r>
              <a:rPr lang="en-CA" sz="2350" b="0" dirty="0">
                <a:latin typeface="Segoe UI" pitchFamily="34" charset="0"/>
                <a:ea typeface="Segoe UI" pitchFamily="34" charset="0"/>
                <a:cs typeface="Segoe UI" pitchFamily="34" charset="0"/>
              </a:rPr>
              <a:t>l'ordinateur </a:t>
            </a:r>
            <a:r>
              <a:rPr lang="hr-HR" sz="2350" b="0" dirty="0">
                <a:latin typeface="Segoe UI" pitchFamily="34" charset="0"/>
                <a:ea typeface="Segoe UI" pitchFamily="34" charset="0"/>
                <a:cs typeface="Segoe UI" pitchFamily="34" charset="0"/>
              </a:rPr>
              <a:t>client </a:t>
            </a:r>
            <a:endParaRPr lang="en-CA" sz="2350" b="0" dirty="0">
              <a:latin typeface="Segoe UI" pitchFamily="34" charset="0"/>
              <a:ea typeface="Segoe UI" pitchFamily="34" charset="0"/>
              <a:cs typeface="Segoe UI" pitchFamily="34" charset="0"/>
            </a:endParaRPr>
          </a:p>
          <a:p>
            <a:pPr marL="342900" indent="-342900">
              <a:lnSpc>
                <a:spcPct val="100000"/>
              </a:lnSpc>
              <a:spcBef>
                <a:spcPts val="300"/>
              </a:spcBef>
              <a:buFont typeface="+mj-lt"/>
              <a:buAutoNum type="arabicPeriod"/>
            </a:pPr>
            <a:r>
              <a:rPr lang="en-CA" sz="2350" b="0" dirty="0">
                <a:latin typeface="Segoe UI" pitchFamily="34" charset="0"/>
                <a:ea typeface="Segoe UI" pitchFamily="34" charset="0"/>
                <a:cs typeface="Segoe UI" pitchFamily="34" charset="0"/>
              </a:rPr>
              <a:t>Pour charger le fichier binaire, sur </a:t>
            </a:r>
            <a:r>
              <a:rPr lang="en-CA" sz="2350" b="0" dirty="0" err="1">
                <a:latin typeface="Segoe UI" pitchFamily="34" charset="0"/>
                <a:ea typeface="Segoe UI" pitchFamily="34" charset="0"/>
                <a:cs typeface="Segoe UI" pitchFamily="34" charset="0"/>
              </a:rPr>
              <a:t>l'ordinateur</a:t>
            </a:r>
            <a:r>
              <a:rPr lang="en-CA" sz="2350" b="0" dirty="0">
                <a:latin typeface="Segoe UI" pitchFamily="34" charset="0"/>
                <a:ea typeface="Segoe UI" pitchFamily="34" charset="0"/>
                <a:cs typeface="Segoe UI" pitchFamily="34" charset="0"/>
              </a:rPr>
              <a:t> </a:t>
            </a:r>
            <a:r>
              <a:rPr lang="en-CA" sz="2350" b="0" dirty="0" smtClean="0">
                <a:latin typeface="Segoe UI" pitchFamily="34" charset="0"/>
                <a:ea typeface="Segoe UI" pitchFamily="34" charset="0"/>
                <a:cs typeface="Segoe UI" pitchFamily="34" charset="0"/>
              </a:rPr>
              <a:t>de destination</a:t>
            </a:r>
            <a:r>
              <a:rPr lang="en-CA" sz="2350" b="0" dirty="0">
                <a:latin typeface="Segoe UI" pitchFamily="34" charset="0"/>
                <a:ea typeface="Segoe UI" pitchFamily="34" charset="0"/>
                <a:cs typeface="Segoe UI" pitchFamily="34" charset="0"/>
              </a:rPr>
              <a:t>, exécutez </a:t>
            </a:r>
            <a:r>
              <a:rPr lang="en-CA" sz="2350" dirty="0" err="1" smtClean="0">
                <a:latin typeface="Segoe UI" pitchFamily="34" charset="0"/>
                <a:ea typeface="Segoe UI" pitchFamily="34" charset="0"/>
                <a:cs typeface="Segoe UI" pitchFamily="34" charset="0"/>
              </a:rPr>
              <a:t>djoin</a:t>
            </a:r>
            <a:r>
              <a:rPr lang="en-CA" sz="2350" dirty="0" smtClean="0">
                <a:latin typeface="Segoe UI" pitchFamily="34" charset="0"/>
                <a:ea typeface="Segoe UI" pitchFamily="34" charset="0"/>
                <a:cs typeface="Segoe UI" pitchFamily="34" charset="0"/>
              </a:rPr>
              <a:t> </a:t>
            </a:r>
          </a:p>
          <a:p>
            <a:pPr marL="342900" indent="-342900">
              <a:lnSpc>
                <a:spcPct val="100000"/>
              </a:lnSpc>
              <a:spcBef>
                <a:spcPts val="300"/>
              </a:spcBef>
              <a:buFont typeface="+mj-lt"/>
              <a:buAutoNum type="arabicPeriod"/>
            </a:pPr>
            <a:r>
              <a:rPr lang="hr-HR" sz="2350" b="0" dirty="0" smtClean="0">
                <a:latin typeface="Segoe UI" pitchFamily="34" charset="0"/>
                <a:ea typeface="Segoe UI" pitchFamily="34" charset="0"/>
                <a:cs typeface="Segoe UI" pitchFamily="34" charset="0"/>
              </a:rPr>
              <a:t>Redémarrez </a:t>
            </a:r>
            <a:r>
              <a:rPr lang="en-CA" sz="2350" b="0" dirty="0">
                <a:latin typeface="Segoe UI" pitchFamily="34" charset="0"/>
                <a:ea typeface="Segoe UI" pitchFamily="34" charset="0"/>
                <a:cs typeface="Segoe UI" pitchFamily="34" charset="0"/>
              </a:rPr>
              <a:t>l'ordinateur </a:t>
            </a:r>
            <a:r>
              <a:rPr lang="hr-HR" sz="2350" b="0" dirty="0">
                <a:latin typeface="Segoe UI" pitchFamily="34" charset="0"/>
                <a:ea typeface="Segoe UI" pitchFamily="34" charset="0"/>
                <a:cs typeface="Segoe UI" pitchFamily="34" charset="0"/>
              </a:rPr>
              <a:t>client</a:t>
            </a:r>
          </a:p>
        </p:txBody>
      </p:sp>
      <p:pic>
        <p:nvPicPr>
          <p:cNvPr id="7" name="Picture 6" descr="I:\AVS-Work\Evergreen\MSL_Flash_Object_Library\MSL_PNG_Object_Library\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354" y="5436444"/>
            <a:ext cx="847362" cy="996896"/>
          </a:xfrm>
          <a:prstGeom prst="rect">
            <a:avLst/>
          </a:prstGeom>
          <a:noFill/>
          <a:ln>
            <a:noFill/>
          </a:ln>
          <a:effectLst/>
          <a:extLst/>
        </p:spPr>
      </p:pic>
      <p:sp>
        <p:nvSpPr>
          <p:cNvPr id="8" name="TextBox 12"/>
          <p:cNvSpPr txBox="1">
            <a:spLocks noChangeArrowheads="1"/>
          </p:cNvSpPr>
          <p:nvPr/>
        </p:nvSpPr>
        <p:spPr bwMode="auto">
          <a:xfrm>
            <a:off x="4419600" y="6367046"/>
            <a:ext cx="2573980" cy="338554"/>
          </a:xfrm>
          <a:prstGeom prst="rect">
            <a:avLst/>
          </a:prstGeom>
          <a:noFill/>
          <a:ln>
            <a:noFill/>
          </a:ln>
          <a:effectLs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hr-HR" sz="1600" dirty="0" smtClean="0">
                <a:latin typeface="Segoe UI" pitchFamily="34" charset="0"/>
                <a:ea typeface="Segoe UI" pitchFamily="34" charset="0"/>
                <a:cs typeface="Segoe UI" pitchFamily="34" charset="0"/>
              </a:rPr>
              <a:t>Win</a:t>
            </a:r>
            <a:r>
              <a:rPr lang="en-US" sz="1600" dirty="0" err="1" smtClean="0">
                <a:latin typeface="Segoe UI" pitchFamily="34" charset="0"/>
                <a:ea typeface="Segoe UI" pitchFamily="34" charset="0"/>
                <a:cs typeface="Segoe UI" pitchFamily="34" charset="0"/>
              </a:rPr>
              <a:t>dows Server 2012</a:t>
            </a:r>
            <a:endParaRPr lang="hr-HR" sz="1600" dirty="0">
              <a:latin typeface="Segoe UI" pitchFamily="34" charset="0"/>
              <a:ea typeface="Segoe UI" pitchFamily="34" charset="0"/>
              <a:cs typeface="Segoe UI" pitchFamily="34" charset="0"/>
            </a:endParaRPr>
          </a:p>
        </p:txBody>
      </p:sp>
      <p:pic>
        <p:nvPicPr>
          <p:cNvPr id="9" name="Picture 8" descr="I:\AVS-Work\Evergreen\MSL_Flash_Object_Library\MSL_PNG_Object_Library\HardDisk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3924" y="5589701"/>
            <a:ext cx="1106009" cy="705081"/>
          </a:xfrm>
          <a:prstGeom prst="rect">
            <a:avLst/>
          </a:prstGeom>
          <a:noFill/>
          <a:ln>
            <a:noFill/>
          </a:ln>
          <a:effectLst/>
          <a:extLst/>
        </p:spPr>
      </p:pic>
      <p:pic>
        <p:nvPicPr>
          <p:cNvPr id="10" name="Picture 9"/>
          <p:cNvPicPr>
            <a:picLocks noChangeAspect="1"/>
          </p:cNvPicPr>
          <p:nvPr/>
        </p:nvPicPr>
        <p:blipFill>
          <a:blip r:embed="rId5">
            <a:clrChange>
              <a:clrFrom>
                <a:srgbClr val="FBFFFF"/>
              </a:clrFrom>
              <a:clrTo>
                <a:srgbClr val="FBFFFF">
                  <a:alpha val="0"/>
                </a:srgbClr>
              </a:clrTo>
            </a:clrChange>
            <a:extLst>
              <a:ext uri="{28A0092B-C50C-407E-A947-70E740481C1C}">
                <a14:useLocalDpi xmlns:a14="http://schemas.microsoft.com/office/drawing/2010/main" val="0"/>
              </a:ext>
            </a:extLst>
          </a:blip>
          <a:srcRect/>
          <a:stretch>
            <a:fillRect/>
          </a:stretch>
        </p:blipFill>
        <p:spPr bwMode="auto">
          <a:xfrm>
            <a:off x="5732941" y="5490657"/>
            <a:ext cx="630319" cy="597856"/>
          </a:xfrm>
          <a:prstGeom prst="rect">
            <a:avLst/>
          </a:prstGeom>
          <a:noFill/>
          <a:ln>
            <a:noFill/>
          </a:ln>
          <a:effectLst/>
          <a:ex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98008" y="5487454"/>
            <a:ext cx="454984" cy="740343"/>
          </a:xfrm>
          <a:prstGeom prst="rect">
            <a:avLst/>
          </a:prstGeom>
          <a:noFill/>
          <a:ln>
            <a:noFill/>
          </a:ln>
          <a:effectLst/>
        </p:spPr>
      </p:pic>
      <p:grpSp>
        <p:nvGrpSpPr>
          <p:cNvPr id="12" name="Group 11"/>
          <p:cNvGrpSpPr/>
          <p:nvPr/>
        </p:nvGrpSpPr>
        <p:grpSpPr>
          <a:xfrm>
            <a:off x="821185" y="5344140"/>
            <a:ext cx="676815" cy="1065851"/>
            <a:chOff x="3362325" y="1524000"/>
            <a:chExt cx="2419350" cy="3810000"/>
          </a:xfrm>
          <a:noFill/>
          <a:effectLst/>
        </p:grpSpPr>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62325" y="1524000"/>
              <a:ext cx="2419350" cy="3810000"/>
            </a:xfrm>
            <a:prstGeom prst="rect">
              <a:avLst/>
            </a:prstGeom>
            <a:grpFill/>
            <a:ln>
              <a:noFill/>
            </a:ln>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89872" y="3447676"/>
              <a:ext cx="764256" cy="555822"/>
            </a:xfrm>
            <a:prstGeom prst="rect">
              <a:avLst/>
            </a:prstGeom>
            <a:grpFill/>
            <a:ln>
              <a:noFill/>
            </a:ln>
          </p:spPr>
        </p:pic>
      </p:gr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51144" y="5406761"/>
            <a:ext cx="866134" cy="1056261"/>
          </a:xfrm>
          <a:prstGeom prst="rect">
            <a:avLst/>
          </a:prstGeom>
          <a:noFill/>
          <a:ln>
            <a:noFill/>
          </a:ln>
          <a:effectLst/>
        </p:spPr>
      </p:pic>
      <p:pic>
        <p:nvPicPr>
          <p:cNvPr id="16" name="Picture 15" descr="I:\AVS-Work\Evergreen\MSL_Flash_Object_Library\MSL_PNG_Object_Library\arrow12_0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14117" y="5812604"/>
            <a:ext cx="508000" cy="387350"/>
          </a:xfrm>
          <a:prstGeom prst="rect">
            <a:avLst/>
          </a:prstGeom>
          <a:noFill/>
          <a:ln>
            <a:noFill/>
          </a:ln>
          <a:effectLst/>
          <a:extLst/>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40" y="5564721"/>
            <a:ext cx="454984" cy="740343"/>
          </a:xfrm>
          <a:prstGeom prst="rect">
            <a:avLst/>
          </a:prstGeom>
          <a:noFill/>
          <a:ln>
            <a:noFill/>
          </a:ln>
          <a:effectLst/>
        </p:spPr>
      </p:pic>
      <p:pic>
        <p:nvPicPr>
          <p:cNvPr id="18" name="Picture 17" descr="I:\AVS-Work\Evergreen\MSL_Flash_Object_Library\MSL_PNG_Object_Library\arrow12_0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89280" y="5812604"/>
            <a:ext cx="508000" cy="387350"/>
          </a:xfrm>
          <a:prstGeom prst="rect">
            <a:avLst/>
          </a:prstGeom>
          <a:noFill/>
          <a:ln>
            <a:noFill/>
          </a:ln>
          <a:effectLst/>
          <a:extLst/>
        </p:spPr>
      </p:pic>
      <p:pic>
        <p:nvPicPr>
          <p:cNvPr id="19" name="Picture 18" descr="I:\AVS-Work\Evergreen\MSL_Flash_Object_Library\MSL_PNG_Object_Library\arrow12_0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17277" y="5812604"/>
            <a:ext cx="508000" cy="387350"/>
          </a:xfrm>
          <a:prstGeom prst="rect">
            <a:avLst/>
          </a:prstGeom>
          <a:noFill/>
          <a:ln>
            <a:noFill/>
          </a:ln>
          <a:effectLst/>
          <a:extLst/>
        </p:spPr>
      </p:pic>
    </p:spTree>
    <p:extLst>
      <p:ext uri="{BB962C8B-B14F-4D97-AF65-F5344CB8AC3E}">
        <p14:creationId xmlns:p14="http://schemas.microsoft.com/office/powerpoint/2010/main" val="4168012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c470649b-5fa1-4360-8a2f-6d8367b558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Activation de Windows Server 2012</a:t>
            </a:r>
            <a:endParaRPr lang="en-US"/>
          </a:p>
        </p:txBody>
      </p:sp>
      <p:pic>
        <p:nvPicPr>
          <p:cNvPr id="4" name="Content Placeholder 1"/>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441975" y="765605"/>
            <a:ext cx="8290760" cy="5717364"/>
          </a:xfrm>
          <a:prstGeom prst="rect">
            <a:avLst/>
          </a:prstGeom>
          <a:noFill/>
          <a:ln w="9525">
            <a:noFill/>
            <a:miter lim="800000"/>
            <a:headEnd/>
            <a:tailEnd/>
          </a:ln>
        </p:spPr>
      </p:pic>
    </p:spTree>
    <p:extLst>
      <p:ext uri="{BB962C8B-B14F-4D97-AF65-F5344CB8AC3E}">
        <p14:creationId xmlns:p14="http://schemas.microsoft.com/office/powerpoint/2010/main" val="859615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b2b11383-439b-4a76-8f9b-10b661d0f4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Configuration d'une installation minimale</a:t>
            </a:r>
            <a:endParaRPr lang="en-US"/>
          </a:p>
        </p:txBody>
      </p:sp>
      <p:pic>
        <p:nvPicPr>
          <p:cNvPr id="4" name="Content Placeholder 1"/>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49205" y="1461197"/>
            <a:ext cx="8627688" cy="4371192"/>
          </a:xfrm>
          <a:prstGeom prst="rect">
            <a:avLst/>
          </a:prstGeom>
          <a:noFill/>
          <a:ln w="9525">
            <a:noFill/>
            <a:miter lim="800000"/>
            <a:headEnd/>
            <a:tailEnd/>
          </a:ln>
        </p:spPr>
      </p:pic>
    </p:spTree>
    <p:extLst>
      <p:ext uri="{BB962C8B-B14F-4D97-AF65-F5344CB8AC3E}">
        <p14:creationId xmlns:p14="http://schemas.microsoft.com/office/powerpoint/2010/main" val="607629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ab9776ab-dc62-4cc6-aaac-6658978798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a:t>
            </a:r>
            <a:r>
              <a:rPr lang="fr-FR" sz="2600" smtClean="0"/>
              <a:t> 1 : </a:t>
            </a:r>
            <a:r>
              <a:rPr lang="fr-FR" sz="2600" dirty="0" smtClean="0"/>
              <a:t>Vue d'ensemble de Windows Server 2012</a:t>
            </a:r>
            <a:endParaRPr lang="en-US" sz="2600" dirty="0"/>
          </a:p>
        </p:txBody>
      </p:sp>
      <p:sp>
        <p:nvSpPr>
          <p:cNvPr id="3" name="Text Placeholder 2"/>
          <p:cNvSpPr>
            <a:spLocks noGrp="1"/>
          </p:cNvSpPr>
          <p:nvPr>
            <p:ph type="body" idx="1"/>
          </p:nvPr>
        </p:nvSpPr>
        <p:spPr/>
        <p:txBody>
          <a:bodyPr/>
          <a:lstStyle/>
          <a:p>
            <a:r>
              <a:rPr lang="fr-FR" dirty="0" smtClean="0"/>
              <a:t>Serveurs locaux
Qu'est-ce que le Cloud </a:t>
            </a:r>
            <a:r>
              <a:rPr lang="fr-FR" dirty="0" err="1" smtClean="0"/>
              <a:t>Computing</a:t>
            </a:r>
            <a:r>
              <a:rPr lang="fr-FR" dirty="0" smtClean="0"/>
              <a:t> ?
Éditions de Windows Server 2012
Qu'est-ce que l'installation minimale ?
Rôles de Windows Server 2012
Quelles sont les fonctionnalités de Windows Server 2012 ?</a:t>
            </a:r>
            <a:endParaRPr lang="en-US" dirty="0"/>
          </a:p>
        </p:txBody>
      </p:sp>
    </p:spTree>
    <p:extLst>
      <p:ext uri="{BB962C8B-B14F-4D97-AF65-F5344CB8AC3E}">
        <p14:creationId xmlns:p14="http://schemas.microsoft.com/office/powerpoint/2010/main" val="2290344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a704ddec-35f4-4638-b9d8-3de31b883b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Leçon 5 : Présentation de Windows PowerShell</a:t>
            </a:r>
            <a:endParaRPr lang="en-US"/>
          </a:p>
        </p:txBody>
      </p:sp>
      <p:sp>
        <p:nvSpPr>
          <p:cNvPr id="3" name="Text Placeholder 2"/>
          <p:cNvSpPr>
            <a:spLocks noGrp="1"/>
          </p:cNvSpPr>
          <p:nvPr>
            <p:ph type="body" idx="1"/>
          </p:nvPr>
        </p:nvSpPr>
        <p:spPr/>
        <p:txBody>
          <a:bodyPr/>
          <a:lstStyle/>
          <a:p>
            <a:r>
              <a:rPr lang="en-US" dirty="0" err="1" smtClean="0"/>
              <a:t>Qu'est-ce</a:t>
            </a:r>
            <a:r>
              <a:rPr lang="en-US" dirty="0" smtClean="0"/>
              <a:t> </a:t>
            </a:r>
            <a:r>
              <a:rPr lang="en-US" dirty="0" err="1" smtClean="0"/>
              <a:t>que</a:t>
            </a:r>
            <a:r>
              <a:rPr lang="en-US" dirty="0" smtClean="0"/>
              <a:t> Windows PowerShell ?
</a:t>
            </a:r>
            <a:r>
              <a:rPr lang="en-US" dirty="0" err="1" smtClean="0"/>
              <a:t>Syntaxe</a:t>
            </a:r>
            <a:r>
              <a:rPr lang="en-US" dirty="0" smtClean="0"/>
              <a:t> des applets de </a:t>
            </a:r>
            <a:r>
              <a:rPr lang="en-US" dirty="0" err="1" smtClean="0"/>
              <a:t>commande</a:t>
            </a:r>
            <a:r>
              <a:rPr lang="en-US" dirty="0" smtClean="0"/>
              <a:t> Windows PowerShell
Applets de </a:t>
            </a:r>
            <a:r>
              <a:rPr lang="en-US" dirty="0" err="1" smtClean="0"/>
              <a:t>commande</a:t>
            </a:r>
            <a:r>
              <a:rPr lang="en-US" dirty="0" smtClean="0"/>
              <a:t> </a:t>
            </a:r>
            <a:r>
              <a:rPr lang="en-US" dirty="0" err="1" smtClean="0"/>
              <a:t>courantes</a:t>
            </a:r>
            <a:r>
              <a:rPr lang="en-US" dirty="0" smtClean="0"/>
              <a:t> pour </a:t>
            </a:r>
            <a:r>
              <a:rPr lang="en-US" dirty="0" err="1" smtClean="0"/>
              <a:t>l'administration</a:t>
            </a:r>
            <a:r>
              <a:rPr lang="en-US" dirty="0" smtClean="0"/>
              <a:t> de </a:t>
            </a:r>
            <a:r>
              <a:rPr lang="en-US" dirty="0" err="1" smtClean="0"/>
              <a:t>serveur</a:t>
            </a:r>
            <a:r>
              <a:rPr lang="en-US" dirty="0" smtClean="0"/>
              <a:t>
</a:t>
            </a:r>
            <a:r>
              <a:rPr lang="en-US" dirty="0" err="1" smtClean="0"/>
              <a:t>Qu'est-ce</a:t>
            </a:r>
            <a:r>
              <a:rPr lang="en-US" dirty="0" smtClean="0"/>
              <a:t> </a:t>
            </a:r>
            <a:r>
              <a:rPr lang="en-US" dirty="0" err="1" smtClean="0"/>
              <a:t>que</a:t>
            </a:r>
            <a:r>
              <a:rPr lang="en-US" dirty="0" smtClean="0"/>
              <a:t> Windows PowerShell ISE ?
</a:t>
            </a:r>
            <a:r>
              <a:rPr lang="en-US" dirty="0" err="1" smtClean="0"/>
              <a:t>Démonstration</a:t>
            </a:r>
            <a:r>
              <a:rPr lang="en-US" dirty="0" smtClean="0"/>
              <a:t> : </a:t>
            </a:r>
            <a:r>
              <a:rPr lang="en-US" dirty="0" err="1" smtClean="0"/>
              <a:t>Utilisation</a:t>
            </a:r>
            <a:r>
              <a:rPr lang="en-US" dirty="0" smtClean="0"/>
              <a:t> de Windows PowerShell
</a:t>
            </a:r>
            <a:r>
              <a:rPr lang="en-US" dirty="0" err="1" smtClean="0"/>
              <a:t>Démonstration</a:t>
            </a:r>
            <a:r>
              <a:rPr lang="en-US" dirty="0" smtClean="0"/>
              <a:t> : </a:t>
            </a:r>
            <a:r>
              <a:rPr lang="en-US" dirty="0" err="1" smtClean="0"/>
              <a:t>Utilisation</a:t>
            </a:r>
            <a:r>
              <a:rPr lang="en-US" dirty="0" smtClean="0"/>
              <a:t> de Windows PowerShell ISE</a:t>
            </a:r>
            <a:endParaRPr lang="en-US" dirty="0"/>
          </a:p>
        </p:txBody>
      </p:sp>
    </p:spTree>
    <p:extLst>
      <p:ext uri="{BB962C8B-B14F-4D97-AF65-F5344CB8AC3E}">
        <p14:creationId xmlns:p14="http://schemas.microsoft.com/office/powerpoint/2010/main" val="894070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462f8c7e-cae7-41d7-95ab-6f7f14098a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Windows PowerShell ?</a:t>
            </a:r>
            <a:endParaRPr lang="en-US"/>
          </a:p>
        </p:txBody>
      </p:sp>
      <p:pic>
        <p:nvPicPr>
          <p:cNvPr id="4" name="Content Placeholder 1"/>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972469" y="794945"/>
            <a:ext cx="7057547" cy="5636565"/>
          </a:xfrm>
          <a:prstGeom prst="rect">
            <a:avLst/>
          </a:prstGeom>
          <a:noFill/>
          <a:ln w="9525">
            <a:noFill/>
            <a:miter lim="800000"/>
            <a:headEnd/>
            <a:tailEnd/>
          </a:ln>
        </p:spPr>
      </p:pic>
    </p:spTree>
    <p:extLst>
      <p:ext uri="{BB962C8B-B14F-4D97-AF65-F5344CB8AC3E}">
        <p14:creationId xmlns:p14="http://schemas.microsoft.com/office/powerpoint/2010/main" val="2844820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60971315-e218-47ea-96b8-cacfcd0588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err="1" smtClean="0"/>
              <a:t>Syntaxe</a:t>
            </a:r>
            <a:r>
              <a:rPr lang="en-US" sz="2600" dirty="0" smtClean="0"/>
              <a:t> des applets de </a:t>
            </a:r>
            <a:r>
              <a:rPr lang="en-US" sz="2600" dirty="0" err="1" smtClean="0"/>
              <a:t>commande</a:t>
            </a:r>
            <a:r>
              <a:rPr lang="en-US" sz="2600" dirty="0" smtClean="0"/>
              <a:t> Windows PowerShell</a:t>
            </a:r>
            <a:endParaRPr lang="en-US" sz="2600" dirty="0"/>
          </a:p>
        </p:txBody>
      </p:sp>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422396" y="2057400"/>
            <a:ext cx="5569204" cy="3487024"/>
          </a:xfrm>
          <a:prstGeom prst="rect">
            <a:avLst/>
          </a:prstGeom>
          <a:noFill/>
          <a:ln w="9525">
            <a:noFill/>
            <a:miter lim="800000"/>
            <a:headEnd/>
            <a:tailEnd/>
          </a:ln>
        </p:spPr>
      </p:pic>
      <p:sp>
        <p:nvSpPr>
          <p:cNvPr id="5" name="AutoShape 3"/>
          <p:cNvSpPr>
            <a:spLocks noChangeArrowheads="1"/>
          </p:cNvSpPr>
          <p:nvPr/>
        </p:nvSpPr>
        <p:spPr bwMode="auto">
          <a:xfrm>
            <a:off x="322986" y="1143000"/>
            <a:ext cx="5239614" cy="2758983"/>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Syntaxe des applets de commande Windows PowerShell</a:t>
            </a:r>
          </a:p>
        </p:txBody>
      </p:sp>
      <p:sp>
        <p:nvSpPr>
          <p:cNvPr id="6" name="Rounded Rectangle 5"/>
          <p:cNvSpPr>
            <a:spLocks noChangeArrowheads="1"/>
          </p:cNvSpPr>
          <p:nvPr/>
        </p:nvSpPr>
        <p:spPr bwMode="auto">
          <a:xfrm>
            <a:off x="381000" y="2057400"/>
            <a:ext cx="4114800" cy="2804743"/>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ct val="40000"/>
              </a:spcBef>
              <a:buClr>
                <a:srgbClr val="006699"/>
              </a:buClr>
              <a:buFontTx/>
              <a:buChar char="•"/>
            </a:pPr>
            <a:r>
              <a:rPr lang="en-US" sz="2400" b="0" dirty="0">
                <a:latin typeface="Segoe UI" pitchFamily="34" charset="0"/>
                <a:ea typeface="Segoe UI" pitchFamily="34" charset="0"/>
                <a:cs typeface="Segoe UI" pitchFamily="34" charset="0"/>
              </a:rPr>
              <a:t>Get-Command </a:t>
            </a:r>
            <a:r>
              <a:rPr lang="en-US" sz="2400" b="0" dirty="0">
                <a:latin typeface="Segoe UI" pitchFamily="34" charset="0"/>
                <a:ea typeface="Segoe UI" pitchFamily="34" charset="0"/>
                <a:cs typeface="Segoe UI" pitchFamily="34" charset="0"/>
              </a:rPr>
              <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-Noun </a:t>
            </a:r>
            <a:r>
              <a:rPr lang="en-US" sz="2400" b="0" i="1" dirty="0" err="1">
                <a:latin typeface="Segoe UI" pitchFamily="34" charset="0"/>
                <a:ea typeface="Segoe UI" pitchFamily="34" charset="0"/>
                <a:cs typeface="Segoe UI" pitchFamily="34" charset="0"/>
              </a:rPr>
              <a:t>NounName</a:t>
            </a:r>
            <a:endParaRPr lang="en-US" sz="2400" b="0" i="1" dirty="0">
              <a:latin typeface="Segoe UI" pitchFamily="34" charset="0"/>
              <a:ea typeface="Segoe UI" pitchFamily="34" charset="0"/>
              <a:cs typeface="Segoe UI" pitchFamily="34" charset="0"/>
            </a:endParaRPr>
          </a:p>
          <a:p>
            <a:pPr marL="285750" indent="-285750" eaLnBrk="0" hangingPunct="0">
              <a:spcBef>
                <a:spcPct val="40000"/>
              </a:spcBef>
              <a:buClr>
                <a:srgbClr val="006699"/>
              </a:buClr>
              <a:buFontTx/>
              <a:buChar char="•"/>
            </a:pPr>
            <a:r>
              <a:rPr lang="en-US" sz="2400" b="0" dirty="0">
                <a:latin typeface="Segoe UI" pitchFamily="34" charset="0"/>
                <a:ea typeface="Segoe UI" pitchFamily="34" charset="0"/>
                <a:cs typeface="Segoe UI" pitchFamily="34" charset="0"/>
              </a:rPr>
              <a:t>Get-Command </a:t>
            </a:r>
            <a:r>
              <a:rPr lang="en-US" sz="2400" b="0" dirty="0">
                <a:latin typeface="Segoe UI" pitchFamily="34" charset="0"/>
                <a:ea typeface="Segoe UI" pitchFamily="34" charset="0"/>
                <a:cs typeface="Segoe UI" pitchFamily="34" charset="0"/>
              </a:rPr>
              <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-Verb </a:t>
            </a:r>
            <a:r>
              <a:rPr lang="en-US" sz="2400" b="0" i="1" dirty="0" err="1">
                <a:latin typeface="Segoe UI" pitchFamily="34" charset="0"/>
                <a:ea typeface="Segoe UI" pitchFamily="34" charset="0"/>
                <a:cs typeface="Segoe UI" pitchFamily="34" charset="0"/>
              </a:rPr>
              <a:t>VerbName</a:t>
            </a:r>
            <a:endParaRPr lang="en-US" sz="2400" b="0" i="1" dirty="0">
              <a:latin typeface="Segoe UI" pitchFamily="34" charset="0"/>
              <a:ea typeface="Segoe UI" pitchFamily="34" charset="0"/>
              <a:cs typeface="Segoe UI" pitchFamily="34" charset="0"/>
            </a:endParaRPr>
          </a:p>
          <a:p>
            <a:pPr marL="285750" indent="-285750" eaLnBrk="0" hangingPunct="0">
              <a:spcBef>
                <a:spcPct val="40000"/>
              </a:spcBef>
              <a:buClr>
                <a:srgbClr val="006699"/>
              </a:buClr>
              <a:buFontTx/>
              <a:buChar char="•"/>
            </a:pPr>
            <a:r>
              <a:rPr lang="en-US" sz="2400" b="0" dirty="0">
                <a:latin typeface="Segoe UI" pitchFamily="34" charset="0"/>
                <a:ea typeface="Segoe UI" pitchFamily="34" charset="0"/>
                <a:cs typeface="Segoe UI" pitchFamily="34" charset="0"/>
              </a:rPr>
              <a:t>Help </a:t>
            </a:r>
            <a:r>
              <a:rPr lang="en-US" sz="2400" b="0" i="1" dirty="0" err="1">
                <a:latin typeface="Segoe UI" pitchFamily="34" charset="0"/>
                <a:ea typeface="Segoe UI" pitchFamily="34" charset="0"/>
                <a:cs typeface="Segoe UI" pitchFamily="34" charset="0"/>
              </a:rPr>
              <a:t>CmdletName</a:t>
            </a:r>
            <a:endParaRPr lang="en-US" sz="2400" b="0" i="1" dirty="0">
              <a:latin typeface="Segoe UI" pitchFamily="34" charset="0"/>
              <a:ea typeface="Segoe UI" pitchFamily="34" charset="0"/>
              <a:cs typeface="Segoe UI" pitchFamily="34" charset="0"/>
            </a:endParaRPr>
          </a:p>
          <a:p>
            <a:pPr marL="285750" indent="-285750" eaLnBrk="0" hangingPunct="0">
              <a:spcBef>
                <a:spcPct val="40000"/>
              </a:spcBef>
              <a:buClr>
                <a:srgbClr val="006699"/>
              </a:buClr>
              <a:buFontTx/>
              <a:buChar char="•"/>
            </a:pPr>
            <a:r>
              <a:rPr lang="en-US" sz="2400" b="0" dirty="0">
                <a:latin typeface="Segoe UI" pitchFamily="34" charset="0"/>
                <a:ea typeface="Segoe UI" pitchFamily="34" charset="0"/>
                <a:cs typeface="Segoe UI" pitchFamily="34" charset="0"/>
              </a:rPr>
              <a:t>Get-Command</a:t>
            </a:r>
          </a:p>
        </p:txBody>
      </p:sp>
    </p:spTree>
    <p:extLst>
      <p:ext uri="{BB962C8B-B14F-4D97-AF65-F5344CB8AC3E}">
        <p14:creationId xmlns:p14="http://schemas.microsoft.com/office/powerpoint/2010/main" val="4290428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83a5e683-f75f-49b6-92c8-eaff67c28c8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772400" cy="740664"/>
          </a:xfrm>
        </p:spPr>
        <p:txBody>
          <a:bodyPr/>
          <a:lstStyle/>
          <a:p>
            <a:r>
              <a:rPr lang="fr-FR" sz="2600" dirty="0" smtClean="0"/>
              <a:t>Applets de commande </a:t>
            </a:r>
            <a:r>
              <a:rPr lang="fr-FR" sz="2600" smtClean="0"/>
              <a:t>courantes pour l'administration </a:t>
            </a:r>
            <a:r>
              <a:rPr lang="fr-FR" sz="2600" dirty="0" smtClean="0"/>
              <a:t>de serveur</a:t>
            </a:r>
            <a:endParaRPr lang="en-US" sz="26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Applets de commande de service</a:t>
            </a:r>
          </a:p>
          <a:p>
            <a:pPr lvl="1"/>
            <a:r>
              <a:rPr lang="en-US" sz="2600" dirty="0" smtClean="0"/>
              <a:t>Utiliser le nom Service</a:t>
            </a:r>
            <a:endParaRPr lang="en-US" sz="2600" dirty="0"/>
          </a:p>
          <a:p>
            <a:r>
              <a:rPr lang="en-US" sz="2600" dirty="0" smtClean="0"/>
              <a:t>Applets de commande des journaux d'événements</a:t>
            </a:r>
          </a:p>
          <a:p>
            <a:pPr lvl="1"/>
            <a:r>
              <a:rPr lang="en-US" sz="2600" dirty="0" smtClean="0"/>
              <a:t>Utiliser le nom Eventlog</a:t>
            </a:r>
            <a:endParaRPr lang="en-US" sz="2600" dirty="0"/>
          </a:p>
          <a:p>
            <a:r>
              <a:rPr lang="en-US" sz="2600" dirty="0" smtClean="0"/>
              <a:t>Applets de commande de processus</a:t>
            </a:r>
          </a:p>
          <a:p>
            <a:pPr lvl="1"/>
            <a:r>
              <a:rPr lang="en-US" sz="2600" dirty="0" smtClean="0"/>
              <a:t>Utiliser le nom Process</a:t>
            </a:r>
            <a:endParaRPr lang="en-US" sz="2600" dirty="0"/>
          </a:p>
          <a:p>
            <a:r>
              <a:rPr lang="en-US" sz="2600" dirty="0" err="1" smtClean="0"/>
              <a:t>Module ServerManager</a:t>
            </a:r>
            <a:endParaRPr lang="en-US" sz="2600" dirty="0" smtClean="0"/>
          </a:p>
          <a:p>
            <a:pPr lvl="1"/>
            <a:r>
              <a:rPr lang="en-US" sz="2600" dirty="0" smtClean="0"/>
              <a:t>Autorise le nom WindowsFeature</a:t>
            </a:r>
            <a:endParaRPr lang="en-US" sz="2600" dirty="0"/>
          </a:p>
          <a:p>
            <a:endParaRPr lang="en-US" sz="2600" dirty="0"/>
          </a:p>
        </p:txBody>
      </p:sp>
    </p:spTree>
    <p:extLst>
      <p:ext uri="{BB962C8B-B14F-4D97-AF65-F5344CB8AC3E}">
        <p14:creationId xmlns:p14="http://schemas.microsoft.com/office/powerpoint/2010/main" val="1456953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746043fb-046f-40be-85ba-efab239fdd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Windows PowerShell ISE ?</a:t>
            </a:r>
            <a:endParaRPr lang="en-US"/>
          </a:p>
        </p:txBody>
      </p:sp>
      <p:pic>
        <p:nvPicPr>
          <p:cNvPr id="4" name="Content Placeholder 3"/>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914420" y="986589"/>
            <a:ext cx="7354649" cy="5065296"/>
          </a:xfrm>
          <a:prstGeom prst="rect">
            <a:avLst/>
          </a:prstGeom>
          <a:noFill/>
          <a:ln w="9525">
            <a:noFill/>
            <a:miter lim="800000"/>
            <a:headEnd/>
            <a:tailEnd/>
          </a:ln>
        </p:spPr>
      </p:pic>
    </p:spTree>
    <p:extLst>
      <p:ext uri="{BB962C8B-B14F-4D97-AF65-F5344CB8AC3E}">
        <p14:creationId xmlns:p14="http://schemas.microsoft.com/office/powerpoint/2010/main" val="19769965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297ced21-b81d-4d52-b953-90167cffdb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err="1" smtClean="0"/>
              <a:t>Démonstration</a:t>
            </a:r>
            <a:r>
              <a:rPr lang="en-US" sz="2600" dirty="0" smtClean="0"/>
              <a:t> : </a:t>
            </a:r>
            <a:r>
              <a:rPr lang="en-US" sz="2600" dirty="0" err="1" smtClean="0"/>
              <a:t>Utilisation</a:t>
            </a:r>
            <a:r>
              <a:rPr lang="en-US" sz="2600" dirty="0" smtClean="0"/>
              <a:t> de Windows PowerShell</a:t>
            </a:r>
            <a:endParaRPr lang="en-US" sz="26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Dans cette démonstration, vous allez apprendre à utiliser Windows PowerShell pour afficher les services et les processus en cours d'exécution sur un serveur</a:t>
            </a:r>
            <a:endParaRPr lang="en-US" dirty="0"/>
          </a:p>
        </p:txBody>
      </p:sp>
    </p:spTree>
    <p:extLst>
      <p:ext uri="{BB962C8B-B14F-4D97-AF65-F5344CB8AC3E}">
        <p14:creationId xmlns:p14="http://schemas.microsoft.com/office/powerpoint/2010/main" val="12052196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18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9fb74366-5adc-45f9-9fb5-2a4102d5734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70" cy="740664"/>
          </a:xfrm>
        </p:spPr>
        <p:txBody>
          <a:bodyPr/>
          <a:lstStyle/>
          <a:p>
            <a:r>
              <a:rPr lang="en-US" sz="2600" dirty="0" err="1" smtClean="0"/>
              <a:t>Démonstration</a:t>
            </a:r>
            <a:r>
              <a:rPr lang="en-US" sz="2600" dirty="0" smtClean="0"/>
              <a:t> : </a:t>
            </a:r>
            <a:r>
              <a:rPr lang="en-US" sz="2600" dirty="0" err="1" smtClean="0"/>
              <a:t>Utilisation</a:t>
            </a:r>
            <a:r>
              <a:rPr lang="en-US" sz="2600" dirty="0" smtClean="0"/>
              <a:t> de Windows PowerShell ISE</a:t>
            </a:r>
            <a:endParaRPr lang="en-US" sz="26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t>
            </a:r>
            <a:r>
              <a:rPr lang="en-US" dirty="0" err="1" smtClean="0"/>
              <a:t>apprendre</a:t>
            </a:r>
            <a:r>
              <a:rPr lang="en-US" dirty="0" smtClean="0"/>
              <a:t> à</a:t>
            </a:r>
            <a:endParaRPr lang="en-US" dirty="0"/>
          </a:p>
          <a:p>
            <a:r>
              <a:rPr lang="en-US" sz="2400" dirty="0"/>
              <a:t>Utiliser Windows PowerShell ISE pour importer le module ServerManager</a:t>
            </a:r>
          </a:p>
          <a:p>
            <a:r>
              <a:rPr lang="en-US" sz="2400" dirty="0"/>
              <a:t>Afficher les applets de commande proposées </a:t>
            </a:r>
            <a:r>
              <a:rPr lang="en-US" sz="2400" dirty="0" err="1"/>
              <a:t>dans</a:t>
            </a:r>
            <a:r>
              <a:rPr lang="en-US" sz="2400" dirty="0"/>
              <a:t> </a:t>
            </a:r>
            <a:r>
              <a:rPr lang="en-US" sz="2400" dirty="0" smtClean="0"/>
              <a:t>le module </a:t>
            </a:r>
            <a:r>
              <a:rPr lang="en-US" sz="2400" dirty="0"/>
              <a:t>ServerManager</a:t>
            </a:r>
          </a:p>
          <a:p>
            <a:r>
              <a:rPr lang="en-US" sz="2400" dirty="0"/>
              <a:t>Utiliser l'applet de commande Get-</a:t>
            </a:r>
            <a:r>
              <a:rPr lang="en-US" sz="2400" dirty="0" err="1"/>
              <a:t>WindowsFeature</a:t>
            </a:r>
            <a:r>
              <a:rPr lang="en-US" sz="2400" dirty="0"/>
              <a:t> </a:t>
            </a:r>
            <a:r>
              <a:rPr lang="en-US" sz="2400" dirty="0" smtClean="0"/>
              <a:t>à </a:t>
            </a:r>
            <a:r>
              <a:rPr lang="en-US" sz="2400" dirty="0" err="1" smtClean="0"/>
              <a:t>partir</a:t>
            </a:r>
            <a:r>
              <a:rPr lang="en-US" sz="2400" dirty="0" smtClean="0"/>
              <a:t> </a:t>
            </a:r>
            <a:r>
              <a:rPr lang="en-US" sz="2400" dirty="0"/>
              <a:t>de Windows PowerShell ISE</a:t>
            </a:r>
          </a:p>
          <a:p>
            <a:endParaRPr lang="en-US" dirty="0"/>
          </a:p>
        </p:txBody>
      </p:sp>
    </p:spTree>
    <p:extLst>
      <p:ext uri="{BB962C8B-B14F-4D97-AF65-F5344CB8AC3E}">
        <p14:creationId xmlns:p14="http://schemas.microsoft.com/office/powerpoint/2010/main" val="2377948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63f09f13-a59a-4263-b2b9-03d09f5ff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Atelier pratique : Déploiement et gestion de Windows Server 2012</a:t>
            </a:r>
            <a:endParaRPr lang="en-US" sz="2600" dirty="0"/>
          </a:p>
        </p:txBody>
      </p:sp>
      <p:sp>
        <p:nvSpPr>
          <p:cNvPr id="3" name="Text Placeholder 2"/>
          <p:cNvSpPr>
            <a:spLocks noGrp="1"/>
          </p:cNvSpPr>
          <p:nvPr>
            <p:ph type="body" idx="1"/>
          </p:nvPr>
        </p:nvSpPr>
        <p:spPr/>
        <p:txBody>
          <a:bodyPr/>
          <a:lstStyle/>
          <a:p>
            <a:r>
              <a:rPr lang="fr-FR" sz="2600" smtClean="0"/>
              <a:t>Exercice 1 : Déploiement de Windows Server 2012
Exercice 2 : Configuration de l'installation minimale de Windows Server 2012
Exercice 3 : Gestion des serveurs
Exercice 4 : Utilisation de Windows PowerShell pour gérer les serveurs</a:t>
            </a:r>
            <a:endParaRPr lang="en-US" sz="2600"/>
          </a:p>
        </p:txBody>
      </p:sp>
      <p:sp>
        <p:nvSpPr>
          <p:cNvPr id="4" name="TextBox 3"/>
          <p:cNvSpPr txBox="1"/>
          <p:nvPr/>
        </p:nvSpPr>
        <p:spPr>
          <a:xfrm>
            <a:off x="458788" y="3698557"/>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4191000"/>
            <a:ext cx="7999412" cy="2092881"/>
          </a:xfrm>
          <a:prstGeom prst="rect">
            <a:avLst/>
          </a:prstGeom>
          <a:noFill/>
        </p:spPr>
        <p:txBody>
          <a:bodyPr vert="horz" wrap="square" rtlCol="0">
            <a:spAutoFit/>
          </a:bodyPr>
          <a:lstStyle/>
          <a:p>
            <a:pPr>
              <a:tabLst>
                <a:tab pos="3587750" algn="l"/>
              </a:tabLst>
            </a:pPr>
            <a:r>
              <a:rPr lang="en-US" sz="2600" b="0" i="0" u="none" strike="noStrike" baseline="0" smtClean="0">
                <a:latin typeface="Segoe UI"/>
                <a:ea typeface="SimSun"/>
                <a:cs typeface="Cordia New"/>
              </a:rPr>
              <a:t>Ordinateurs </a:t>
            </a:r>
            <a:r>
              <a:rPr lang="en-US" sz="2600" b="0" i="0" u="none" strike="noStrike" baseline="0" dirty="0" err="1" smtClean="0">
                <a:latin typeface="Segoe UI"/>
                <a:ea typeface="SimSun"/>
                <a:cs typeface="Cordia New"/>
              </a:rPr>
              <a:t>virtuels</a:t>
            </a:r>
            <a:r>
              <a:rPr lang="en-US" sz="2600" b="0" i="0" u="none" strike="noStrike" baseline="0" dirty="0" smtClean="0">
                <a:latin typeface="Segoe UI"/>
                <a:ea typeface="SimSun"/>
                <a:cs typeface="Cordia New"/>
              </a:rPr>
              <a:t>	22410B-LON-DC1</a:t>
            </a:r>
            <a:endParaRPr lang="fr-FR" sz="2600" b="0"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	22410B-LON-SVR3</a:t>
            </a:r>
            <a:endParaRPr lang="fr-FR" sz="2600" b="0"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	22410B-LON-CORE	</a:t>
            </a:r>
          </a:p>
          <a:p>
            <a:pPr>
              <a:tabLst>
                <a:tab pos="3587750"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err="1" smtClean="0">
                <a:latin typeface="Segoe UI"/>
                <a:ea typeface="SimSun"/>
                <a:cs typeface="Cordia New"/>
              </a:rPr>
              <a:t>Adatum</a:t>
            </a:r>
            <a:r>
              <a:rPr lang="en-US" sz="2600" b="1" i="0" u="none" strike="noStrike" baseline="0" dirty="0" smtClean="0">
                <a:latin typeface="Segoe UI"/>
                <a:ea typeface="SimSun"/>
                <a:cs typeface="Cordia New"/>
              </a:rPr>
              <a:t>\</a:t>
            </a:r>
            <a:r>
              <a:rPr lang="en-US" sz="2600" b="1" i="0" u="none" strike="noStrike" baseline="0" dirty="0" err="1" smtClean="0">
                <a:latin typeface="Segoe UI"/>
                <a:ea typeface="SimSun"/>
                <a:cs typeface="Cordia New"/>
              </a:rPr>
              <a:t>Administrateur</a:t>
            </a:r>
            <a:endParaRPr lang="en-US" sz="2600" b="1"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Pa$$w0rd</a:t>
            </a:r>
            <a:endParaRPr lang="fr-CA" sz="2600" dirty="0">
              <a:solidFill>
                <a:srgbClr val="000000"/>
              </a:solidFill>
              <a:latin typeface="Segoe UI"/>
              <a:ea typeface="SimSun"/>
              <a:cs typeface="Cordia New"/>
            </a:endParaRPr>
          </a:p>
        </p:txBody>
      </p:sp>
      <p:sp>
        <p:nvSpPr>
          <p:cNvPr id="6" name="TextBox 5"/>
          <p:cNvSpPr txBox="1"/>
          <p:nvPr/>
        </p:nvSpPr>
        <p:spPr>
          <a:xfrm>
            <a:off x="458788" y="6274713"/>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60 minutes</a:t>
            </a:r>
            <a:endParaRPr lang="en-US" sz="2200" dirty="0">
              <a:latin typeface="Segoe UI"/>
            </a:endParaRPr>
          </a:p>
        </p:txBody>
      </p:sp>
    </p:spTree>
    <p:extLst>
      <p:ext uri="{BB962C8B-B14F-4D97-AF65-F5344CB8AC3E}">
        <p14:creationId xmlns:p14="http://schemas.microsoft.com/office/powerpoint/2010/main" val="2321423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2964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04010b67-e67f-482c-b3d9-76e0c28935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Serveurs locaux</a:t>
            </a:r>
            <a:endParaRPr lang="en-US"/>
          </a:p>
        </p:txBody>
      </p:sp>
      <p:sp>
        <p:nvSpPr>
          <p:cNvPr id="4" name="TextBox 12"/>
          <p:cNvSpPr txBox="1"/>
          <p:nvPr/>
        </p:nvSpPr>
        <p:spPr>
          <a:xfrm>
            <a:off x="6782238" y="5121483"/>
            <a:ext cx="1728591"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itchFamily="34" charset="0"/>
                <a:ea typeface="Segoe UI" pitchFamily="34" charset="0"/>
                <a:cs typeface="Segoe UI" pitchFamily="34" charset="0"/>
              </a:rPr>
              <a:t>Clients</a:t>
            </a:r>
          </a:p>
        </p:txBody>
      </p:sp>
      <p:sp>
        <p:nvSpPr>
          <p:cNvPr id="5" name="TextBox 11"/>
          <p:cNvSpPr txBox="1"/>
          <p:nvPr/>
        </p:nvSpPr>
        <p:spPr>
          <a:xfrm>
            <a:off x="470937" y="5121483"/>
            <a:ext cx="1727424"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smtClean="0">
                <a:latin typeface="Segoe UI" pitchFamily="34" charset="0"/>
                <a:ea typeface="Segoe UI" pitchFamily="34" charset="0"/>
                <a:cs typeface="Segoe UI" pitchFamily="34" charset="0"/>
              </a:rPr>
              <a:t>Serveurs</a:t>
            </a:r>
            <a:endParaRPr lang="en-US" sz="2400" dirty="0">
              <a:latin typeface="Segoe UI" pitchFamily="34" charset="0"/>
              <a:ea typeface="Segoe UI" pitchFamily="34" charset="0"/>
              <a:cs typeface="Segoe UI" pitchFamily="34" charset="0"/>
            </a:endParaRPr>
          </a:p>
        </p:txBody>
      </p:sp>
      <p:sp>
        <p:nvSpPr>
          <p:cNvPr id="6" name="TextBox 23"/>
          <p:cNvSpPr txBox="1"/>
          <p:nvPr/>
        </p:nvSpPr>
        <p:spPr>
          <a:xfrm>
            <a:off x="2441587" y="5121483"/>
            <a:ext cx="3837592"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smtClean="0">
                <a:latin typeface="Segoe UI" pitchFamily="34" charset="0"/>
                <a:ea typeface="Segoe UI" pitchFamily="34" charset="0"/>
                <a:cs typeface="Segoe UI" pitchFamily="34" charset="0"/>
              </a:rPr>
              <a:t>Ressources fournies</a:t>
            </a:r>
          </a:p>
          <a:p>
            <a:pPr algn="ctr"/>
            <a:r>
              <a:rPr lang="en-US" sz="2400" dirty="0" smtClean="0">
                <a:latin typeface="Segoe UI" pitchFamily="34" charset="0"/>
                <a:ea typeface="Segoe UI" pitchFamily="34" charset="0"/>
                <a:cs typeface="Segoe UI" pitchFamily="34" charset="0"/>
              </a:rPr>
              <a:t>aux clients</a:t>
            </a:r>
            <a:endParaRPr lang="en-US" sz="2400" dirty="0">
              <a:latin typeface="Segoe UI" pitchFamily="34" charset="0"/>
              <a:ea typeface="Segoe UI" pitchFamily="34" charset="0"/>
              <a:cs typeface="Segoe UI" pitchFamily="34" charset="0"/>
            </a:endParaRPr>
          </a:p>
        </p:txBody>
      </p:sp>
      <p:grpSp>
        <p:nvGrpSpPr>
          <p:cNvPr id="7" name="Group 6" descr="A graphical representation of the locally-deployed servers that provide resources such as files, printers, applications to clients such as laptops, tablet computers, workstations. &#10;&#10;"/>
          <p:cNvGrpSpPr/>
          <p:nvPr/>
        </p:nvGrpSpPr>
        <p:grpSpPr>
          <a:xfrm>
            <a:off x="185568" y="1896781"/>
            <a:ext cx="8654430" cy="2852210"/>
            <a:chOff x="227712" y="2069628"/>
            <a:chExt cx="8654430" cy="2852210"/>
          </a:xfrm>
        </p:grpSpPr>
        <p:sp>
          <p:nvSpPr>
            <p:cNvPr id="8" name="Right Arrow 7"/>
            <p:cNvSpPr/>
            <p:nvPr/>
          </p:nvSpPr>
          <p:spPr bwMode="auto">
            <a:xfrm>
              <a:off x="2766515" y="2069628"/>
              <a:ext cx="3313447" cy="2852210"/>
            </a:xfrm>
            <a:prstGeom prst="rightArrow">
              <a:avLst/>
            </a:prstGeom>
            <a:solidFill>
              <a:schemeClr val="bg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US" sz="2000">
                <a:latin typeface="Segoe UI" pitchFamily="34" charset="0"/>
                <a:ea typeface="Segoe UI" pitchFamily="34" charset="0"/>
                <a:cs typeface="Segoe UI" pitchFamily="34" charset="0"/>
              </a:endParaRPr>
            </a:p>
          </p:txBody>
        </p:sp>
        <p:sp>
          <p:nvSpPr>
            <p:cNvPr id="9" name="Oval 8"/>
            <p:cNvSpPr/>
            <p:nvPr/>
          </p:nvSpPr>
          <p:spPr bwMode="auto">
            <a:xfrm>
              <a:off x="6179709" y="2069628"/>
              <a:ext cx="2702433" cy="2752893"/>
            </a:xfrm>
            <a:prstGeom prst="ellipse">
              <a:avLst/>
            </a:prstGeom>
            <a:solidFill>
              <a:schemeClr val="bg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0138" y="2221307"/>
              <a:ext cx="1132477" cy="1415597"/>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1814" y="3322886"/>
              <a:ext cx="999799" cy="109868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0925" y="3636904"/>
              <a:ext cx="605834" cy="96933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1713" y="2421335"/>
              <a:ext cx="367580" cy="725186"/>
            </a:xfrm>
            <a:prstGeom prst="rect">
              <a:avLst/>
            </a:prstGeom>
          </p:spPr>
        </p:pic>
        <p:sp>
          <p:nvSpPr>
            <p:cNvPr id="14" name="Oval 13"/>
            <p:cNvSpPr/>
            <p:nvPr/>
          </p:nvSpPr>
          <p:spPr bwMode="auto">
            <a:xfrm>
              <a:off x="227712" y="2069628"/>
              <a:ext cx="2213875" cy="2752893"/>
            </a:xfrm>
            <a:prstGeom prst="ellipse">
              <a:avLst/>
            </a:prstGeom>
            <a:solidFill>
              <a:schemeClr val="bg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US" sz="2000">
                <a:latin typeface="Segoe UI" pitchFamily="34" charset="0"/>
                <a:ea typeface="Segoe UI" pitchFamily="34" charset="0"/>
                <a:cs typeface="Segoe UI" pitchFamily="34" charset="0"/>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8328" y="2450529"/>
              <a:ext cx="846214" cy="995545"/>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4542" y="2677128"/>
              <a:ext cx="926300" cy="1089765"/>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8328" y="3404342"/>
              <a:ext cx="1017314" cy="1196840"/>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04" y="2554295"/>
              <a:ext cx="1226753" cy="1082609"/>
            </a:xfrm>
            <a:prstGeom prst="rect">
              <a:avLst/>
            </a:prstGeom>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66515" y="2589190"/>
              <a:ext cx="1542830" cy="1122058"/>
            </a:xfrm>
            <a:prstGeom prst="rect">
              <a:avLst/>
            </a:prstGeom>
          </p:spPr>
        </p:pic>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37930" y="3093064"/>
              <a:ext cx="1152971" cy="1344572"/>
            </a:xfrm>
            <a:prstGeom prst="rect">
              <a:avLst/>
            </a:prstGeom>
          </p:spPr>
        </p:pic>
      </p:grpSp>
    </p:spTree>
    <p:extLst>
      <p:ext uri="{BB962C8B-B14F-4D97-AF65-F5344CB8AC3E}">
        <p14:creationId xmlns:p14="http://schemas.microsoft.com/office/powerpoint/2010/main" val="10530712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410199"/>
          </a:xfrm>
          <a:prstGeom prst="rect">
            <a:avLst/>
          </a:prstGeom>
          <a:noFill/>
        </p:spPr>
        <p:txBody>
          <a:bodyPr vert="horz" wrap="square" rtlCol="0">
            <a:spAutoFit/>
          </a:bodyPr>
          <a:lstStyle/>
          <a:p>
            <a:pPr>
              <a:lnSpc>
                <a:spcPct val="115000"/>
              </a:lnSpc>
              <a:spcAft>
                <a:spcPts val="1000"/>
              </a:spcAft>
            </a:pPr>
            <a:r>
              <a:rPr lang="en-US" sz="2200" dirty="0" smtClean="0">
                <a:effectLst/>
                <a:latin typeface="Segoe UI"/>
                <a:ea typeface="SimSun"/>
                <a:cs typeface="Segoe UI"/>
              </a:rPr>
              <a:t>A. Datum Corporation </a:t>
            </a:r>
            <a:r>
              <a:rPr lang="en-US" sz="2200" dirty="0" err="1" smtClean="0">
                <a:effectLst/>
                <a:latin typeface="Segoe UI"/>
                <a:ea typeface="SimSun"/>
                <a:cs typeface="Segoe UI"/>
              </a:rPr>
              <a:t>est</a:t>
            </a:r>
            <a:r>
              <a:rPr lang="en-US" sz="2200" dirty="0" smtClean="0">
                <a:effectLst/>
                <a:latin typeface="Segoe UI"/>
                <a:ea typeface="SimSun"/>
                <a:cs typeface="Segoe UI"/>
              </a:rPr>
              <a:t> </a:t>
            </a:r>
            <a:r>
              <a:rPr lang="en-US" sz="2200" dirty="0" err="1" smtClean="0">
                <a:effectLst/>
                <a:latin typeface="Segoe UI"/>
                <a:ea typeface="SimSun"/>
                <a:cs typeface="Segoe UI"/>
              </a:rPr>
              <a:t>une</a:t>
            </a:r>
            <a:r>
              <a:rPr lang="en-US" sz="2200" dirty="0" smtClean="0">
                <a:effectLst/>
                <a:latin typeface="Segoe UI"/>
                <a:ea typeface="SimSun"/>
                <a:cs typeface="Segoe UI"/>
              </a:rPr>
              <a:t> </a:t>
            </a:r>
            <a:r>
              <a:rPr lang="en-US" sz="2200" dirty="0" err="1" smtClean="0">
                <a:effectLst/>
                <a:latin typeface="Segoe UI"/>
                <a:ea typeface="SimSun"/>
                <a:cs typeface="Segoe UI"/>
              </a:rPr>
              <a:t>société</a:t>
            </a:r>
            <a:r>
              <a:rPr lang="en-US" sz="2200" dirty="0" smtClean="0">
                <a:effectLst/>
                <a:latin typeface="Segoe UI"/>
                <a:ea typeface="SimSun"/>
                <a:cs typeface="Segoe UI"/>
              </a:rPr>
              <a:t> </a:t>
            </a:r>
            <a:r>
              <a:rPr lang="en-US" sz="2200" dirty="0" err="1" smtClean="0">
                <a:effectLst/>
                <a:latin typeface="Segoe UI"/>
                <a:ea typeface="SimSun"/>
                <a:cs typeface="Segoe UI"/>
              </a:rPr>
              <a:t>internationale</a:t>
            </a:r>
            <a:r>
              <a:rPr lang="en-US" sz="2200" dirty="0" smtClean="0">
                <a:effectLst/>
                <a:latin typeface="Segoe UI"/>
                <a:ea typeface="SimSun"/>
                <a:cs typeface="Segoe UI"/>
              </a:rPr>
              <a:t> </a:t>
            </a:r>
            <a:r>
              <a:rPr lang="en-US" sz="2200" dirty="0" err="1" smtClean="0">
                <a:effectLst/>
                <a:latin typeface="Segoe UI"/>
                <a:ea typeface="SimSun"/>
                <a:cs typeface="Segoe UI"/>
              </a:rPr>
              <a:t>d'ingénierie</a:t>
            </a:r>
            <a:r>
              <a:rPr lang="en-US" sz="2200" dirty="0" smtClean="0">
                <a:effectLst/>
                <a:latin typeface="Segoe UI"/>
                <a:ea typeface="SimSun"/>
                <a:cs typeface="Segoe UI"/>
              </a:rPr>
              <a:t> et de fabrication, </a:t>
            </a:r>
            <a:r>
              <a:rPr lang="en-US" sz="2200" dirty="0" err="1" smtClean="0">
                <a:effectLst/>
                <a:latin typeface="Segoe UI"/>
                <a:ea typeface="SimSun"/>
                <a:cs typeface="Segoe UI"/>
              </a:rPr>
              <a:t>dont</a:t>
            </a:r>
            <a:r>
              <a:rPr lang="en-US" sz="2200" dirty="0" smtClean="0">
                <a:effectLst/>
                <a:latin typeface="Segoe UI"/>
                <a:ea typeface="SimSun"/>
                <a:cs typeface="Segoe UI"/>
              </a:rPr>
              <a:t> le </a:t>
            </a:r>
            <a:r>
              <a:rPr lang="en-US" sz="2200" dirty="0" err="1" smtClean="0">
                <a:effectLst/>
                <a:latin typeface="Segoe UI"/>
                <a:ea typeface="SimSun"/>
                <a:cs typeface="Segoe UI"/>
              </a:rPr>
              <a:t>siège</a:t>
            </a:r>
            <a:r>
              <a:rPr lang="en-US" sz="2200" dirty="0" smtClean="0">
                <a:effectLst/>
                <a:latin typeface="Segoe UI"/>
                <a:ea typeface="SimSun"/>
                <a:cs typeface="Segoe UI"/>
              </a:rPr>
              <a:t> social </a:t>
            </a:r>
            <a:r>
              <a:rPr lang="en-US" sz="2200" dirty="0" err="1" smtClean="0">
                <a:effectLst/>
                <a:latin typeface="Segoe UI"/>
                <a:ea typeface="SimSun"/>
                <a:cs typeface="Segoe UI"/>
              </a:rPr>
              <a:t>est</a:t>
            </a:r>
            <a:r>
              <a:rPr lang="en-US" sz="2200" dirty="0" smtClean="0">
                <a:effectLst/>
                <a:latin typeface="Segoe UI"/>
                <a:ea typeface="SimSun"/>
                <a:cs typeface="Segoe UI"/>
              </a:rPr>
              <a:t> </a:t>
            </a:r>
            <a:r>
              <a:rPr lang="en-US" sz="2200" dirty="0" err="1" smtClean="0">
                <a:effectLst/>
                <a:latin typeface="Segoe UI"/>
                <a:ea typeface="SimSun"/>
                <a:cs typeface="Segoe UI"/>
              </a:rPr>
              <a:t>basé</a:t>
            </a:r>
            <a:r>
              <a:rPr lang="en-US" sz="2200" smtClean="0">
                <a:effectLst/>
                <a:latin typeface="Segoe UI"/>
                <a:ea typeface="SimSun"/>
                <a:cs typeface="Segoe UI"/>
              </a:rPr>
              <a:t> à Londres</a:t>
            </a:r>
            <a:r>
              <a:rPr lang="en-US" sz="2200" dirty="0" smtClean="0">
                <a:effectLst/>
                <a:latin typeface="Segoe UI"/>
                <a:ea typeface="SimSun"/>
                <a:cs typeface="Segoe UI"/>
              </a:rPr>
              <a:t>, en </a:t>
            </a:r>
            <a:r>
              <a:rPr lang="en-US" sz="2200" dirty="0" err="1" smtClean="0">
                <a:effectLst/>
                <a:latin typeface="Segoe UI"/>
                <a:ea typeface="SimSun"/>
                <a:cs typeface="Segoe UI"/>
              </a:rPr>
              <a:t>Angleterre</a:t>
            </a:r>
            <a:r>
              <a:rPr lang="en-US" sz="2200" dirty="0" smtClean="0">
                <a:effectLst/>
                <a:latin typeface="Segoe UI"/>
                <a:ea typeface="SimSun"/>
                <a:cs typeface="Segoe UI"/>
              </a:rPr>
              <a:t>. A. Datum a </a:t>
            </a:r>
            <a:r>
              <a:rPr lang="en-US" sz="2200" dirty="0" err="1" smtClean="0">
                <a:effectLst/>
                <a:latin typeface="Segoe UI"/>
                <a:ea typeface="SimSun"/>
                <a:cs typeface="Segoe UI"/>
              </a:rPr>
              <a:t>récemment</a:t>
            </a:r>
            <a:r>
              <a:rPr lang="en-US" sz="2200" dirty="0" smtClean="0">
                <a:effectLst/>
                <a:latin typeface="Segoe UI"/>
                <a:ea typeface="SimSun"/>
                <a:cs typeface="Segoe UI"/>
              </a:rPr>
              <a:t> </a:t>
            </a:r>
            <a:r>
              <a:rPr lang="en-US" sz="2200" dirty="0" err="1" smtClean="0">
                <a:effectLst/>
                <a:latin typeface="Segoe UI"/>
                <a:ea typeface="SimSun"/>
                <a:cs typeface="Segoe UI"/>
              </a:rPr>
              <a:t>déployé</a:t>
            </a:r>
            <a:r>
              <a:rPr lang="en-US" sz="2200" dirty="0" smtClean="0">
                <a:effectLst/>
                <a:latin typeface="Segoe UI"/>
                <a:ea typeface="SimSun"/>
                <a:cs typeface="Segoe UI"/>
              </a:rPr>
              <a:t> </a:t>
            </a:r>
            <a:r>
              <a:rPr lang="en-US" sz="2200" dirty="0" err="1" smtClean="0">
                <a:effectLst/>
                <a:latin typeface="Segoe UI"/>
                <a:ea typeface="SimSun"/>
                <a:cs typeface="Segoe UI"/>
              </a:rPr>
              <a:t>une</a:t>
            </a:r>
            <a:r>
              <a:rPr lang="en-US" sz="2200" dirty="0" smtClean="0">
                <a:effectLst/>
                <a:latin typeface="Segoe UI"/>
                <a:ea typeface="SimSun"/>
                <a:cs typeface="Segoe UI"/>
              </a:rPr>
              <a:t> infrastructure Windows Server 2012 avec des clients Windows 8</a:t>
            </a:r>
            <a:endParaRPr lang="en-US" sz="2200" dirty="0" smtClean="0">
              <a:effectLst/>
              <a:latin typeface="Segoe UI"/>
              <a:ea typeface="SimSun"/>
              <a:cs typeface="Cordia New"/>
            </a:endParaRPr>
          </a:p>
          <a:p>
            <a:pPr>
              <a:lnSpc>
                <a:spcPct val="115000"/>
              </a:lnSpc>
              <a:spcAft>
                <a:spcPts val="1000"/>
              </a:spcAft>
            </a:pPr>
            <a:r>
              <a:rPr lang="en-US" sz="2200" dirty="0" err="1" smtClean="0">
                <a:effectLst/>
                <a:latin typeface="Segoe UI"/>
                <a:ea typeface="SimSun"/>
                <a:cs typeface="Segoe UI"/>
              </a:rPr>
              <a:t>Vous</a:t>
            </a:r>
            <a:r>
              <a:rPr lang="en-US" sz="2200" dirty="0" smtClean="0">
                <a:effectLst/>
                <a:latin typeface="Segoe UI"/>
                <a:ea typeface="SimSun"/>
                <a:cs typeface="Segoe UI"/>
              </a:rPr>
              <a:t> </a:t>
            </a:r>
            <a:r>
              <a:rPr lang="en-US" sz="2200" dirty="0" err="1" smtClean="0">
                <a:effectLst/>
                <a:latin typeface="Segoe UI"/>
                <a:ea typeface="SimSun"/>
                <a:cs typeface="Segoe UI"/>
              </a:rPr>
              <a:t>avez</a:t>
            </a:r>
            <a:r>
              <a:rPr lang="en-US" sz="2200" dirty="0" smtClean="0">
                <a:effectLst/>
                <a:latin typeface="Segoe UI"/>
                <a:ea typeface="SimSun"/>
                <a:cs typeface="Segoe UI"/>
              </a:rPr>
              <a:t> </a:t>
            </a:r>
            <a:r>
              <a:rPr lang="en-US" sz="2200" dirty="0" err="1" smtClean="0">
                <a:effectLst/>
                <a:latin typeface="Segoe UI"/>
                <a:ea typeface="SimSun"/>
                <a:cs typeface="Segoe UI"/>
              </a:rPr>
              <a:t>travaillé</a:t>
            </a:r>
            <a:r>
              <a:rPr lang="en-US" sz="2200" dirty="0" smtClean="0">
                <a:effectLst/>
                <a:latin typeface="Segoe UI"/>
                <a:ea typeface="SimSun"/>
                <a:cs typeface="Segoe UI"/>
              </a:rPr>
              <a:t> pour A. Datum pendant </a:t>
            </a:r>
            <a:r>
              <a:rPr lang="en-US" sz="2200" dirty="0" err="1" smtClean="0">
                <a:effectLst/>
                <a:latin typeface="Segoe UI"/>
                <a:ea typeface="SimSun"/>
                <a:cs typeface="Segoe UI"/>
              </a:rPr>
              <a:t>plusieurs</a:t>
            </a:r>
            <a:r>
              <a:rPr lang="en-US" sz="2200" dirty="0" smtClean="0">
                <a:effectLst/>
                <a:latin typeface="Segoe UI"/>
                <a:ea typeface="SimSun"/>
                <a:cs typeface="Segoe UI"/>
              </a:rPr>
              <a:t> </a:t>
            </a:r>
            <a:r>
              <a:rPr lang="en-US" sz="2200" dirty="0" err="1" smtClean="0">
                <a:effectLst/>
                <a:latin typeface="Segoe UI"/>
                <a:ea typeface="SimSun"/>
                <a:cs typeface="Segoe UI"/>
              </a:rPr>
              <a:t>années</a:t>
            </a:r>
            <a:r>
              <a:rPr lang="en-US" sz="2200" dirty="0" smtClean="0">
                <a:effectLst/>
                <a:latin typeface="Segoe UI"/>
                <a:ea typeface="SimSun"/>
                <a:cs typeface="Segoe UI"/>
              </a:rPr>
              <a:t> en </a:t>
            </a:r>
            <a:r>
              <a:rPr lang="en-US" sz="2200" dirty="0" err="1" smtClean="0">
                <a:effectLst/>
                <a:latin typeface="Segoe UI"/>
                <a:ea typeface="SimSun"/>
                <a:cs typeface="Segoe UI"/>
              </a:rPr>
              <a:t>tant</a:t>
            </a:r>
            <a:r>
              <a:rPr lang="en-US" sz="2200" dirty="0" smtClean="0">
                <a:effectLst/>
                <a:latin typeface="Segoe UI"/>
                <a:ea typeface="SimSun"/>
                <a:cs typeface="Segoe UI"/>
              </a:rPr>
              <a:t> </a:t>
            </a:r>
            <a:r>
              <a:rPr lang="en-US" sz="2200" dirty="0" err="1" smtClean="0">
                <a:effectLst/>
                <a:latin typeface="Segoe UI"/>
                <a:ea typeface="SimSun"/>
                <a:cs typeface="Segoe UI"/>
              </a:rPr>
              <a:t>que</a:t>
            </a:r>
            <a:r>
              <a:rPr lang="en-US" sz="2200" dirty="0" smtClean="0">
                <a:effectLst/>
                <a:latin typeface="Segoe UI"/>
                <a:ea typeface="SimSun"/>
                <a:cs typeface="Segoe UI"/>
              </a:rPr>
              <a:t> </a:t>
            </a:r>
            <a:r>
              <a:rPr lang="en-US" sz="2200" dirty="0" err="1" smtClean="0">
                <a:effectLst/>
                <a:latin typeface="Segoe UI"/>
                <a:ea typeface="SimSun"/>
                <a:cs typeface="Segoe UI"/>
              </a:rPr>
              <a:t>spécialiste</a:t>
            </a:r>
            <a:r>
              <a:rPr lang="en-US" sz="2200" dirty="0" smtClean="0">
                <a:effectLst/>
                <a:latin typeface="Segoe UI"/>
                <a:ea typeface="SimSun"/>
                <a:cs typeface="Segoe UI"/>
              </a:rPr>
              <a:t> du support technique et </a:t>
            </a:r>
            <a:r>
              <a:rPr lang="en-US" sz="2200" dirty="0" err="1" smtClean="0">
                <a:effectLst/>
                <a:latin typeface="Segoe UI"/>
                <a:ea typeface="SimSun"/>
                <a:cs typeface="Segoe UI"/>
              </a:rPr>
              <a:t>avez</a:t>
            </a:r>
            <a:r>
              <a:rPr lang="en-US" sz="2200" dirty="0" smtClean="0">
                <a:effectLst/>
                <a:latin typeface="Segoe UI"/>
                <a:ea typeface="SimSun"/>
                <a:cs typeface="Segoe UI"/>
              </a:rPr>
              <a:t> </a:t>
            </a:r>
            <a:r>
              <a:rPr lang="en-US" sz="2200" dirty="0" err="1" smtClean="0">
                <a:effectLst/>
                <a:latin typeface="Segoe UI"/>
                <a:ea typeface="SimSun"/>
                <a:cs typeface="Segoe UI"/>
              </a:rPr>
              <a:t>récemment</a:t>
            </a:r>
            <a:r>
              <a:rPr lang="en-US" sz="2200" dirty="0" smtClean="0">
                <a:effectLst/>
                <a:latin typeface="Segoe UI"/>
                <a:ea typeface="SimSun"/>
                <a:cs typeface="Segoe UI"/>
              </a:rPr>
              <a:t> </a:t>
            </a:r>
            <a:r>
              <a:rPr lang="en-US" sz="2200" dirty="0" err="1" smtClean="0">
                <a:effectLst/>
                <a:latin typeface="Segoe UI"/>
                <a:ea typeface="SimSun"/>
                <a:cs typeface="Segoe UI"/>
              </a:rPr>
              <a:t>accepté</a:t>
            </a:r>
            <a:r>
              <a:rPr lang="en-US" sz="2200" dirty="0" smtClean="0">
                <a:effectLst/>
                <a:latin typeface="Segoe UI"/>
                <a:ea typeface="SimSun"/>
                <a:cs typeface="Segoe UI"/>
              </a:rPr>
              <a:t> </a:t>
            </a:r>
            <a:r>
              <a:rPr lang="en-US" sz="2200" dirty="0" err="1" smtClean="0">
                <a:effectLst/>
                <a:latin typeface="Segoe UI"/>
                <a:ea typeface="SimSun"/>
                <a:cs typeface="Segoe UI"/>
              </a:rPr>
              <a:t>une</a:t>
            </a:r>
            <a:r>
              <a:rPr lang="en-US" sz="2200" dirty="0" smtClean="0">
                <a:effectLst/>
                <a:latin typeface="Segoe UI"/>
                <a:ea typeface="SimSun"/>
                <a:cs typeface="Segoe UI"/>
              </a:rPr>
              <a:t> promotion </a:t>
            </a:r>
            <a:r>
              <a:rPr lang="en-US" sz="2200" dirty="0" err="1" smtClean="0">
                <a:effectLst/>
                <a:latin typeface="Segoe UI"/>
                <a:ea typeface="SimSun"/>
                <a:cs typeface="Segoe UI"/>
              </a:rPr>
              <a:t>comme</a:t>
            </a:r>
            <a:r>
              <a:rPr lang="en-US" sz="2200" dirty="0" smtClean="0">
                <a:effectLst/>
                <a:latin typeface="Segoe UI"/>
                <a:ea typeface="SimSun"/>
                <a:cs typeface="Segoe UI"/>
              </a:rPr>
              <a:t> </a:t>
            </a:r>
            <a:r>
              <a:rPr lang="en-US" sz="2200" dirty="0" err="1" smtClean="0">
                <a:effectLst/>
                <a:latin typeface="Segoe UI"/>
                <a:ea typeface="SimSun"/>
                <a:cs typeface="Segoe UI"/>
              </a:rPr>
              <a:t>technicien</a:t>
            </a:r>
            <a:r>
              <a:rPr lang="en-US" sz="2200" dirty="0" smtClean="0">
                <a:effectLst/>
                <a:latin typeface="Segoe UI"/>
                <a:ea typeface="SimSun"/>
                <a:cs typeface="Segoe UI"/>
              </a:rPr>
              <a:t> </a:t>
            </a:r>
            <a:r>
              <a:rPr lang="en-US" sz="2200" dirty="0" err="1" smtClean="0">
                <a:effectLst/>
                <a:latin typeface="Segoe UI"/>
                <a:ea typeface="SimSun"/>
                <a:cs typeface="Segoe UI"/>
              </a:rPr>
              <a:t>responsable</a:t>
            </a:r>
            <a:r>
              <a:rPr lang="en-US" sz="2200" dirty="0" smtClean="0">
                <a:effectLst/>
                <a:latin typeface="Segoe UI"/>
                <a:ea typeface="SimSun"/>
                <a:cs typeface="Segoe UI"/>
              </a:rPr>
              <a:t> des </a:t>
            </a:r>
            <a:r>
              <a:rPr lang="en-US" sz="2200" dirty="0" err="1" smtClean="0">
                <a:effectLst/>
                <a:latin typeface="Segoe UI"/>
                <a:ea typeface="SimSun"/>
                <a:cs typeface="Segoe UI"/>
              </a:rPr>
              <a:t>serveurs</a:t>
            </a:r>
            <a:endParaRPr lang="en-US" sz="2200" dirty="0" smtClean="0">
              <a:effectLst/>
              <a:latin typeface="Segoe UI"/>
              <a:ea typeface="SimSun"/>
              <a:cs typeface="Cordia New"/>
            </a:endParaRPr>
          </a:p>
          <a:p>
            <a:pPr>
              <a:lnSpc>
                <a:spcPct val="115000"/>
              </a:lnSpc>
              <a:spcAft>
                <a:spcPts val="1000"/>
              </a:spcAft>
            </a:pPr>
            <a:r>
              <a:rPr lang="en-US" sz="2200" dirty="0" smtClean="0">
                <a:effectLst/>
                <a:latin typeface="Segoe UI"/>
                <a:ea typeface="SimSun"/>
                <a:cs typeface="Segoe UI"/>
              </a:rPr>
              <a:t>Le service marketing a </a:t>
            </a:r>
            <a:r>
              <a:rPr lang="en-US" sz="2200" dirty="0" err="1" smtClean="0">
                <a:effectLst/>
                <a:latin typeface="Segoe UI"/>
                <a:ea typeface="SimSun"/>
                <a:cs typeface="Segoe UI"/>
              </a:rPr>
              <a:t>acheté</a:t>
            </a:r>
            <a:r>
              <a:rPr lang="en-US" sz="2200" dirty="0" smtClean="0">
                <a:effectLst/>
                <a:latin typeface="Segoe UI"/>
                <a:ea typeface="SimSun"/>
                <a:cs typeface="Segoe UI"/>
              </a:rPr>
              <a:t> </a:t>
            </a:r>
            <a:r>
              <a:rPr lang="en-US" sz="2200" dirty="0" err="1" smtClean="0">
                <a:effectLst/>
                <a:latin typeface="Segoe UI"/>
                <a:ea typeface="SimSun"/>
                <a:cs typeface="Segoe UI"/>
              </a:rPr>
              <a:t>une</a:t>
            </a:r>
            <a:r>
              <a:rPr lang="en-US" sz="2200" dirty="0" smtClean="0">
                <a:effectLst/>
                <a:latin typeface="Segoe UI"/>
                <a:ea typeface="SimSun"/>
                <a:cs typeface="Segoe UI"/>
              </a:rPr>
              <a:t> nouvelle application Web. </a:t>
            </a:r>
            <a:r>
              <a:rPr lang="en-US" sz="2200" dirty="0" err="1" smtClean="0">
                <a:effectLst/>
                <a:latin typeface="Segoe UI"/>
                <a:ea typeface="SimSun"/>
                <a:cs typeface="Segoe UI"/>
              </a:rPr>
              <a:t>Vous</a:t>
            </a:r>
            <a:r>
              <a:rPr lang="en-US" sz="2200" dirty="0" smtClean="0">
                <a:effectLst/>
                <a:latin typeface="Segoe UI"/>
                <a:ea typeface="SimSun"/>
                <a:cs typeface="Segoe UI"/>
              </a:rPr>
              <a:t> </a:t>
            </a:r>
            <a:r>
              <a:rPr lang="en-US" sz="2200" dirty="0" err="1" smtClean="0">
                <a:effectLst/>
                <a:latin typeface="Segoe UI"/>
                <a:ea typeface="SimSun"/>
                <a:cs typeface="Segoe UI"/>
              </a:rPr>
              <a:t>devez</a:t>
            </a:r>
            <a:r>
              <a:rPr lang="en-US" sz="2200" dirty="0" smtClean="0">
                <a:effectLst/>
                <a:latin typeface="Segoe UI"/>
                <a:ea typeface="SimSun"/>
                <a:cs typeface="Segoe UI"/>
              </a:rPr>
              <a:t> installer et </a:t>
            </a:r>
            <a:r>
              <a:rPr lang="en-US" sz="2200" dirty="0" err="1" smtClean="0">
                <a:effectLst/>
                <a:latin typeface="Segoe UI"/>
                <a:ea typeface="SimSun"/>
                <a:cs typeface="Segoe UI"/>
              </a:rPr>
              <a:t>configurer</a:t>
            </a:r>
            <a:r>
              <a:rPr lang="en-US" sz="2200" dirty="0" smtClean="0">
                <a:effectLst/>
                <a:latin typeface="Segoe UI"/>
                <a:ea typeface="SimSun"/>
                <a:cs typeface="Segoe UI"/>
              </a:rPr>
              <a:t> les </a:t>
            </a:r>
            <a:r>
              <a:rPr lang="en-US" sz="2200" dirty="0" err="1" smtClean="0">
                <a:effectLst/>
                <a:latin typeface="Segoe UI"/>
                <a:ea typeface="SimSun"/>
                <a:cs typeface="Segoe UI"/>
              </a:rPr>
              <a:t>serveurs</a:t>
            </a:r>
            <a:r>
              <a:rPr lang="en-US" sz="2200" dirty="0" smtClean="0">
                <a:effectLst/>
                <a:latin typeface="Segoe UI"/>
                <a:ea typeface="SimSun"/>
                <a:cs typeface="Segoe UI"/>
              </a:rPr>
              <a:t> au </a:t>
            </a:r>
            <a:r>
              <a:rPr lang="en-US" sz="2200" dirty="0" err="1" smtClean="0">
                <a:effectLst/>
                <a:latin typeface="Segoe UI"/>
                <a:ea typeface="SimSun"/>
                <a:cs typeface="Segoe UI"/>
              </a:rPr>
              <a:t>centre</a:t>
            </a:r>
            <a:r>
              <a:rPr lang="en-US" sz="2200" dirty="0" smtClean="0">
                <a:effectLst/>
                <a:latin typeface="Segoe UI"/>
                <a:ea typeface="SimSun"/>
                <a:cs typeface="Segoe UI"/>
              </a:rPr>
              <a:t> de </a:t>
            </a:r>
            <a:r>
              <a:rPr lang="en-US" sz="2200" dirty="0" err="1" smtClean="0">
                <a:effectLst/>
                <a:latin typeface="Segoe UI"/>
                <a:ea typeface="SimSun"/>
                <a:cs typeface="Segoe UI"/>
              </a:rPr>
              <a:t>données</a:t>
            </a:r>
            <a:r>
              <a:rPr lang="en-US" sz="2200" dirty="0" smtClean="0">
                <a:effectLst/>
                <a:latin typeface="Segoe UI"/>
                <a:ea typeface="SimSun"/>
                <a:cs typeface="Segoe UI"/>
              </a:rPr>
              <a:t> pour </a:t>
            </a:r>
            <a:r>
              <a:rPr lang="en-US" sz="2200" dirty="0" err="1" smtClean="0">
                <a:effectLst/>
                <a:latin typeface="Segoe UI"/>
                <a:ea typeface="SimSun"/>
                <a:cs typeface="Segoe UI"/>
              </a:rPr>
              <a:t>cette</a:t>
            </a:r>
            <a:r>
              <a:rPr lang="en-US" sz="2200" dirty="0" smtClean="0">
                <a:effectLst/>
                <a:latin typeface="Segoe UI"/>
                <a:ea typeface="SimSun"/>
                <a:cs typeface="Segoe UI"/>
              </a:rPr>
              <a:t> application. Un </a:t>
            </a:r>
            <a:r>
              <a:rPr lang="en-US" sz="2200" dirty="0" err="1" smtClean="0">
                <a:effectLst/>
                <a:latin typeface="Segoe UI"/>
                <a:ea typeface="SimSun"/>
                <a:cs typeface="Segoe UI"/>
              </a:rPr>
              <a:t>serveur</a:t>
            </a:r>
            <a:r>
              <a:rPr lang="en-US" sz="2200" dirty="0" smtClean="0">
                <a:effectLst/>
                <a:latin typeface="Segoe UI"/>
                <a:ea typeface="SimSun"/>
                <a:cs typeface="Segoe UI"/>
              </a:rPr>
              <a:t> dispose </a:t>
            </a:r>
            <a:r>
              <a:rPr lang="en-US" sz="2200" dirty="0" err="1" smtClean="0">
                <a:effectLst/>
                <a:latin typeface="Segoe UI"/>
                <a:ea typeface="SimSun"/>
                <a:cs typeface="Segoe UI"/>
              </a:rPr>
              <a:t>d'une</a:t>
            </a:r>
            <a:r>
              <a:rPr lang="en-US" sz="2200" dirty="0" smtClean="0">
                <a:effectLst/>
                <a:latin typeface="Segoe UI"/>
                <a:ea typeface="SimSun"/>
                <a:cs typeface="Segoe UI"/>
              </a:rPr>
              <a:t> interface </a:t>
            </a:r>
            <a:r>
              <a:rPr lang="en-US" sz="2200" dirty="0" err="1" smtClean="0">
                <a:effectLst/>
                <a:latin typeface="Segoe UI"/>
                <a:ea typeface="SimSun"/>
                <a:cs typeface="Segoe UI"/>
              </a:rPr>
              <a:t>graphique</a:t>
            </a:r>
            <a:r>
              <a:rPr lang="en-US" sz="2200" dirty="0" smtClean="0">
                <a:effectLst/>
                <a:latin typeface="Segoe UI"/>
                <a:ea typeface="SimSun"/>
                <a:cs typeface="Segoe UI"/>
              </a:rPr>
              <a:t> </a:t>
            </a:r>
            <a:r>
              <a:rPr lang="en-US" sz="2200" dirty="0" err="1" smtClean="0">
                <a:effectLst/>
                <a:latin typeface="Segoe UI"/>
                <a:ea typeface="SimSun"/>
                <a:cs typeface="Segoe UI"/>
              </a:rPr>
              <a:t>utilisateur</a:t>
            </a:r>
            <a:r>
              <a:rPr lang="en-US" sz="2200" dirty="0" smtClean="0">
                <a:effectLst/>
                <a:latin typeface="Segoe UI"/>
                <a:ea typeface="SimSun"/>
                <a:cs typeface="Segoe UI"/>
              </a:rPr>
              <a:t> et </a:t>
            </a:r>
            <a:r>
              <a:rPr lang="en-US" sz="2200" dirty="0" err="1" smtClean="0">
                <a:effectLst/>
                <a:latin typeface="Segoe UI"/>
                <a:ea typeface="SimSun"/>
                <a:cs typeface="Segoe UI"/>
              </a:rPr>
              <a:t>l'autre</a:t>
            </a:r>
            <a:r>
              <a:rPr lang="en-US" sz="2200" dirty="0" smtClean="0">
                <a:effectLst/>
                <a:latin typeface="Segoe UI"/>
                <a:ea typeface="SimSun"/>
                <a:cs typeface="Segoe UI"/>
              </a:rPr>
              <a:t> </a:t>
            </a:r>
            <a:r>
              <a:rPr lang="en-US" sz="2200" dirty="0" err="1" smtClean="0">
                <a:effectLst/>
                <a:latin typeface="Segoe UI"/>
                <a:ea typeface="SimSun"/>
                <a:cs typeface="Segoe UI"/>
              </a:rPr>
              <a:t>serveur</a:t>
            </a:r>
            <a:r>
              <a:rPr lang="en-US" sz="2200" dirty="0" smtClean="0">
                <a:effectLst/>
                <a:latin typeface="Segoe UI"/>
                <a:ea typeface="SimSun"/>
                <a:cs typeface="Segoe UI"/>
              </a:rPr>
              <a:t> </a:t>
            </a:r>
            <a:r>
              <a:rPr lang="en-US" sz="2200" dirty="0" err="1" smtClean="0">
                <a:effectLst/>
                <a:latin typeface="Segoe UI"/>
                <a:ea typeface="SimSun"/>
                <a:cs typeface="Segoe UI"/>
              </a:rPr>
              <a:t>est</a:t>
            </a:r>
            <a:r>
              <a:rPr lang="en-US" sz="2200" dirty="0" smtClean="0">
                <a:effectLst/>
                <a:latin typeface="Segoe UI"/>
                <a:ea typeface="SimSun"/>
                <a:cs typeface="Segoe UI"/>
              </a:rPr>
              <a:t> </a:t>
            </a:r>
            <a:r>
              <a:rPr lang="en-US" sz="2200" dirty="0" err="1" smtClean="0">
                <a:effectLst/>
                <a:latin typeface="Segoe UI"/>
                <a:ea typeface="SimSun"/>
                <a:cs typeface="Segoe UI"/>
              </a:rPr>
              <a:t>configuré</a:t>
            </a:r>
            <a:r>
              <a:rPr lang="en-US" sz="2200" dirty="0" smtClean="0">
                <a:effectLst/>
                <a:latin typeface="Segoe UI"/>
                <a:ea typeface="SimSun"/>
                <a:cs typeface="Segoe UI"/>
              </a:rPr>
              <a:t> avec </a:t>
            </a:r>
            <a:r>
              <a:rPr lang="en-US" sz="2200" dirty="0" err="1" smtClean="0">
                <a:effectLst/>
                <a:latin typeface="Segoe UI"/>
                <a:ea typeface="SimSun"/>
                <a:cs typeface="Segoe UI"/>
              </a:rPr>
              <a:t>une</a:t>
            </a:r>
            <a:r>
              <a:rPr lang="en-US" sz="2200" dirty="0" smtClean="0">
                <a:effectLst/>
                <a:latin typeface="Segoe UI"/>
                <a:ea typeface="SimSun"/>
                <a:cs typeface="Segoe UI"/>
              </a:rPr>
              <a:t> installation </a:t>
            </a:r>
            <a:r>
              <a:rPr lang="en-US" sz="2200" dirty="0" err="1" smtClean="0">
                <a:effectLst/>
                <a:latin typeface="Segoe UI"/>
                <a:ea typeface="SimSun"/>
                <a:cs typeface="Segoe UI"/>
              </a:rPr>
              <a:t>minimale</a:t>
            </a:r>
            <a:endParaRPr lang="en-US" sz="2200" dirty="0">
              <a:effectLst/>
              <a:latin typeface="Segoe UI"/>
              <a:ea typeface="SimSun"/>
              <a:cs typeface="Cordia New"/>
            </a:endParaRPr>
          </a:p>
        </p:txBody>
      </p:sp>
    </p:spTree>
    <p:extLst>
      <p:ext uri="{BB962C8B-B14F-4D97-AF65-F5344CB8AC3E}">
        <p14:creationId xmlns:p14="http://schemas.microsoft.com/office/powerpoint/2010/main" val="942309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578c7651-19a8-49b1-a2db-471663c018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dirty="0" err="1"/>
              <a:t>Quelle</a:t>
            </a:r>
            <a:r>
              <a:rPr lang="en-US" dirty="0"/>
              <a:t> </a:t>
            </a:r>
            <a:r>
              <a:rPr lang="en-US" dirty="0" err="1"/>
              <a:t>plage</a:t>
            </a:r>
            <a:r>
              <a:rPr lang="en-US" dirty="0"/>
              <a:t> </a:t>
            </a:r>
            <a:r>
              <a:rPr lang="en-US" dirty="0" err="1"/>
              <a:t>d'adresses</a:t>
            </a:r>
            <a:r>
              <a:rPr lang="en-US" dirty="0"/>
              <a:t> IP </a:t>
            </a:r>
            <a:r>
              <a:rPr lang="en-US" dirty="0" err="1"/>
              <a:t>est</a:t>
            </a:r>
            <a:r>
              <a:rPr lang="en-US" dirty="0"/>
              <a:t> </a:t>
            </a:r>
            <a:r>
              <a:rPr lang="en-US" dirty="0" err="1"/>
              <a:t>utilisée</a:t>
            </a:r>
            <a:r>
              <a:rPr lang="en-US" dirty="0"/>
              <a:t> </a:t>
            </a:r>
            <a:r>
              <a:rPr lang="en-US"/>
              <a:t>par </a:t>
            </a:r>
            <a:r>
              <a:rPr lang="en-US" smtClean="0"/>
              <a:t>les ordinateurs </a:t>
            </a:r>
            <a:r>
              <a:rPr lang="en-US" dirty="0" err="1"/>
              <a:t>dans</a:t>
            </a:r>
            <a:r>
              <a:rPr lang="en-US" dirty="0"/>
              <a:t> </a:t>
            </a:r>
            <a:r>
              <a:rPr lang="en-US" dirty="0" err="1"/>
              <a:t>l'atelier</a:t>
            </a:r>
            <a:r>
              <a:rPr lang="en-US" dirty="0"/>
              <a:t> </a:t>
            </a:r>
            <a:r>
              <a:rPr lang="en-US" dirty="0" err="1"/>
              <a:t>pratique</a:t>
            </a:r>
            <a:r>
              <a:rPr lang="en-US" dirty="0"/>
              <a:t> ?</a:t>
            </a:r>
          </a:p>
          <a:p>
            <a:r>
              <a:rPr lang="en-US" dirty="0" err="1"/>
              <a:t>Pourquoi</a:t>
            </a:r>
            <a:r>
              <a:rPr lang="en-US" dirty="0"/>
              <a:t> </a:t>
            </a:r>
            <a:r>
              <a:rPr lang="en-US" dirty="0" err="1"/>
              <a:t>devez-vous</a:t>
            </a:r>
            <a:r>
              <a:rPr lang="en-US" dirty="0"/>
              <a:t> </a:t>
            </a:r>
            <a:r>
              <a:rPr lang="en-US" dirty="0" err="1"/>
              <a:t>définir</a:t>
            </a:r>
            <a:r>
              <a:rPr lang="en-US" dirty="0"/>
              <a:t> </a:t>
            </a:r>
            <a:r>
              <a:rPr lang="en-US" dirty="0" err="1"/>
              <a:t>l'adresse</a:t>
            </a:r>
            <a:r>
              <a:rPr lang="en-US" dirty="0"/>
              <a:t> du </a:t>
            </a:r>
            <a:r>
              <a:rPr lang="en-US" dirty="0" err="1"/>
              <a:t>serveur</a:t>
            </a:r>
            <a:r>
              <a:rPr lang="en-US" dirty="0"/>
              <a:t> DNS </a:t>
            </a:r>
            <a:r>
              <a:rPr lang="en-US" dirty="0" err="1"/>
              <a:t>avant</a:t>
            </a:r>
            <a:r>
              <a:rPr lang="en-US" dirty="0"/>
              <a:t> de </a:t>
            </a:r>
            <a:r>
              <a:rPr lang="en-US" dirty="0" err="1"/>
              <a:t>joindre</a:t>
            </a:r>
            <a:r>
              <a:rPr lang="en-US" dirty="0"/>
              <a:t> le </a:t>
            </a:r>
            <a:r>
              <a:rPr lang="en-US" dirty="0" err="1"/>
              <a:t>domaine</a:t>
            </a:r>
            <a:r>
              <a:rPr lang="en-US" dirty="0"/>
              <a:t> ?</a:t>
            </a:r>
          </a:p>
          <a:p>
            <a:r>
              <a:rPr lang="en-US" dirty="0" err="1"/>
              <a:t>Outre</a:t>
            </a:r>
            <a:r>
              <a:rPr lang="en-US" dirty="0"/>
              <a:t> </a:t>
            </a:r>
            <a:r>
              <a:rPr lang="en-US" b="1" dirty="0"/>
              <a:t>sconfig.cmd</a:t>
            </a:r>
            <a:r>
              <a:rPr lang="en-US" dirty="0"/>
              <a:t>, </a:t>
            </a:r>
            <a:r>
              <a:rPr lang="en-US" dirty="0" err="1"/>
              <a:t>quel</a:t>
            </a:r>
            <a:r>
              <a:rPr lang="en-US" dirty="0"/>
              <a:t> </a:t>
            </a:r>
            <a:r>
              <a:rPr lang="en-US" dirty="0" err="1"/>
              <a:t>autre</a:t>
            </a:r>
            <a:r>
              <a:rPr lang="en-US" dirty="0"/>
              <a:t> </a:t>
            </a:r>
            <a:r>
              <a:rPr lang="en-US" dirty="0" err="1"/>
              <a:t>outil</a:t>
            </a:r>
            <a:r>
              <a:rPr lang="en-US" dirty="0"/>
              <a:t> </a:t>
            </a:r>
            <a:r>
              <a:rPr lang="en-US" dirty="0" err="1"/>
              <a:t>pouvez-vous</a:t>
            </a:r>
            <a:r>
              <a:rPr lang="en-US" dirty="0"/>
              <a:t> </a:t>
            </a:r>
            <a:r>
              <a:rPr lang="en-US" dirty="0" err="1"/>
              <a:t>utiliser</a:t>
            </a:r>
            <a:r>
              <a:rPr lang="en-US" dirty="0"/>
              <a:t> pour </a:t>
            </a:r>
            <a:r>
              <a:rPr lang="en-US" dirty="0" err="1"/>
              <a:t>renommer</a:t>
            </a:r>
            <a:r>
              <a:rPr lang="en-US" dirty="0"/>
              <a:t> un </a:t>
            </a:r>
            <a:r>
              <a:rPr lang="en-US" dirty="0" err="1"/>
              <a:t>ordinateur</a:t>
            </a:r>
            <a:r>
              <a:rPr lang="en-US" dirty="0"/>
              <a:t> </a:t>
            </a:r>
            <a:r>
              <a:rPr lang="en-US" dirty="0" err="1"/>
              <a:t>exécutant</a:t>
            </a:r>
            <a:r>
              <a:rPr lang="en-US" dirty="0"/>
              <a:t> </a:t>
            </a:r>
            <a:r>
              <a:rPr lang="en-US" dirty="0" err="1"/>
              <a:t>l'installation</a:t>
            </a:r>
            <a:r>
              <a:rPr lang="en-US" dirty="0"/>
              <a:t> </a:t>
            </a:r>
            <a:r>
              <a:rPr lang="en-US" dirty="0" err="1"/>
              <a:t>minimale</a:t>
            </a:r>
            <a:r>
              <a:rPr lang="en-US" dirty="0"/>
              <a:t> du </a:t>
            </a:r>
            <a:r>
              <a:rPr lang="en-US" dirty="0" err="1"/>
              <a:t>système</a:t>
            </a:r>
            <a:r>
              <a:rPr lang="en-US" dirty="0"/>
              <a:t> </a:t>
            </a:r>
            <a:r>
              <a:rPr lang="en-US" dirty="0" err="1"/>
              <a:t>d'exploitation</a:t>
            </a:r>
            <a:r>
              <a:rPr lang="en-US" dirty="0"/>
              <a:t> ?</a:t>
            </a:r>
          </a:p>
          <a:p>
            <a:endParaRPr lang="en-US" dirty="0"/>
          </a:p>
        </p:txBody>
      </p:sp>
    </p:spTree>
    <p:extLst>
      <p:ext uri="{BB962C8B-B14F-4D97-AF65-F5344CB8AC3E}">
        <p14:creationId xmlns:p14="http://schemas.microsoft.com/office/powerpoint/2010/main" val="37560933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dirty="0" smtClean="0"/>
              <a:t>Questions de contrôle des acquis
Problèmes courants et conseils relatifs à la résolution des problèmes</a:t>
            </a:r>
            <a:endParaRPr lang="en-US" dirty="0"/>
          </a:p>
        </p:txBody>
      </p:sp>
    </p:spTree>
    <p:extLst>
      <p:ext uri="{BB962C8B-B14F-4D97-AF65-F5344CB8AC3E}">
        <p14:creationId xmlns:p14="http://schemas.microsoft.com/office/powerpoint/2010/main" val="957261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736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5818e18f-0a98-4179-9402-69fa22e691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Cloud Computing ?</a:t>
            </a:r>
            <a:endParaRPr lang="en-US"/>
          </a:p>
        </p:txBody>
      </p:sp>
      <p:sp>
        <p:nvSpPr>
          <p:cNvPr id="4" name="Rounded Rectangle 3"/>
          <p:cNvSpPr>
            <a:spLocks noChangeArrowheads="1"/>
          </p:cNvSpPr>
          <p:nvPr/>
        </p:nvSpPr>
        <p:spPr bwMode="auto">
          <a:xfrm>
            <a:off x="442633" y="3364655"/>
            <a:ext cx="8308813" cy="242930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Les nuages privés ont un seul locataire, qui</a:t>
            </a:r>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442633" y="838200"/>
            <a:ext cx="8308813" cy="2013821"/>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Types de services de cloud </a:t>
            </a:r>
            <a:r>
              <a:rPr lang="en-US" sz="2400" dirty="0" smtClean="0">
                <a:latin typeface="Segoe UI" pitchFamily="34" charset="0"/>
                <a:ea typeface="Segoe UI" pitchFamily="34" charset="0"/>
                <a:cs typeface="Segoe UI" pitchFamily="34" charset="0"/>
              </a:rPr>
              <a:t>computing </a:t>
            </a:r>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p:txBody>
      </p:sp>
      <p:sp>
        <p:nvSpPr>
          <p:cNvPr id="6" name="AutoShape 4"/>
          <p:cNvSpPr>
            <a:spLocks noChangeArrowheads="1"/>
          </p:cNvSpPr>
          <p:nvPr/>
        </p:nvSpPr>
        <p:spPr bwMode="auto">
          <a:xfrm>
            <a:off x="950329" y="1295400"/>
            <a:ext cx="7470340" cy="1347169"/>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ts val="600"/>
              </a:spcBef>
              <a:buClr>
                <a:srgbClr val="006699"/>
              </a:buClr>
              <a:buFontTx/>
              <a:buChar char="•"/>
            </a:pPr>
            <a:r>
              <a:rPr lang="en-US" altLang="ja-JP" sz="2400" b="0" dirty="0" err="1" smtClean="0">
                <a:latin typeface="Segoe UI" pitchFamily="34" charset="0"/>
                <a:ea typeface="Segoe UI" pitchFamily="34" charset="0"/>
                <a:cs typeface="Segoe UI" pitchFamily="34" charset="0"/>
              </a:rPr>
              <a:t>IaaS</a:t>
            </a:r>
            <a:endParaRPr lang="en-US" altLang="ja-JP" sz="2400" b="0" dirty="0">
              <a:latin typeface="Segoe UI" pitchFamily="34" charset="0"/>
              <a:ea typeface="Segoe UI" pitchFamily="34" charset="0"/>
              <a:cs typeface="Segoe UI" pitchFamily="34" charset="0"/>
            </a:endParaRPr>
          </a:p>
          <a:p>
            <a:pPr marL="228600" indent="-228600">
              <a:spcBef>
                <a:spcPts val="600"/>
              </a:spcBef>
              <a:buClr>
                <a:srgbClr val="006699"/>
              </a:buClr>
              <a:buFontTx/>
              <a:buChar char="•"/>
            </a:pPr>
            <a:r>
              <a:rPr lang="en-US" altLang="ja-JP" sz="2400" b="0" dirty="0" err="1" smtClean="0">
                <a:latin typeface="Segoe UI" pitchFamily="34" charset="0"/>
                <a:ea typeface="Segoe UI" pitchFamily="34" charset="0"/>
                <a:cs typeface="Segoe UI" pitchFamily="34" charset="0"/>
              </a:rPr>
              <a:t>PaaS</a:t>
            </a:r>
            <a:endParaRPr lang="en-US" altLang="ja-JP" sz="2400" b="0" dirty="0">
              <a:latin typeface="Segoe UI" pitchFamily="34" charset="0"/>
              <a:ea typeface="Segoe UI" pitchFamily="34" charset="0"/>
              <a:cs typeface="Segoe UI" pitchFamily="34" charset="0"/>
            </a:endParaRPr>
          </a:p>
          <a:p>
            <a:pPr marL="228600" indent="-228600">
              <a:spcBef>
                <a:spcPts val="600"/>
              </a:spcBef>
              <a:buClr>
                <a:srgbClr val="006699"/>
              </a:buClr>
              <a:buFontTx/>
              <a:buChar char="•"/>
            </a:pPr>
            <a:r>
              <a:rPr lang="en-US" altLang="ja-JP" sz="2400" b="0" dirty="0" err="1" smtClean="0">
                <a:latin typeface="Segoe UI" pitchFamily="34" charset="0"/>
                <a:ea typeface="Segoe UI" pitchFamily="34" charset="0"/>
                <a:cs typeface="Segoe UI" pitchFamily="34" charset="0"/>
              </a:rPr>
              <a:t>SaaS</a:t>
            </a:r>
            <a:endParaRPr lang="en-US" altLang="ja-JP" sz="2400" b="0" dirty="0">
              <a:latin typeface="Segoe UI" pitchFamily="34" charset="0"/>
              <a:ea typeface="Segoe UI" pitchFamily="34" charset="0"/>
              <a:cs typeface="Segoe UI" pitchFamily="34" charset="0"/>
            </a:endParaRPr>
          </a:p>
        </p:txBody>
      </p:sp>
      <p:sp>
        <p:nvSpPr>
          <p:cNvPr id="7" name="AutoShape 4"/>
          <p:cNvSpPr>
            <a:spLocks noChangeArrowheads="1"/>
          </p:cNvSpPr>
          <p:nvPr/>
        </p:nvSpPr>
        <p:spPr bwMode="auto">
          <a:xfrm>
            <a:off x="950329" y="4167963"/>
            <a:ext cx="7470340" cy="1850701"/>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ts val="600"/>
              </a:spcBef>
              <a:buClr>
                <a:srgbClr val="006699"/>
              </a:buClr>
              <a:buFontTx/>
              <a:buChar char="•"/>
            </a:pPr>
            <a:r>
              <a:rPr lang="en-US" altLang="ja-JP" sz="2400" b="0" dirty="0" smtClean="0">
                <a:latin typeface="Segoe UI" pitchFamily="34" charset="0"/>
                <a:ea typeface="Segoe UI" pitchFamily="34" charset="0"/>
                <a:cs typeface="Segoe UI" pitchFamily="34" charset="0"/>
              </a:rPr>
              <a:t>Est habituellement sur site</a:t>
            </a:r>
            <a:endParaRPr lang="en-US" altLang="ja-JP" sz="2400" b="0" dirty="0">
              <a:latin typeface="Segoe UI" pitchFamily="34" charset="0"/>
              <a:ea typeface="Segoe UI" pitchFamily="34" charset="0"/>
              <a:cs typeface="Segoe UI" pitchFamily="34" charset="0"/>
            </a:endParaRPr>
          </a:p>
          <a:p>
            <a:pPr marL="228600" indent="-228600">
              <a:spcBef>
                <a:spcPts val="600"/>
              </a:spcBef>
              <a:buClr>
                <a:srgbClr val="006699"/>
              </a:buClr>
              <a:buFontTx/>
              <a:buChar char="•"/>
            </a:pPr>
            <a:r>
              <a:rPr lang="en-US" altLang="ja-JP" sz="2400" b="0" dirty="0">
                <a:latin typeface="Segoe UI" pitchFamily="34" charset="0"/>
                <a:ea typeface="Segoe UI" pitchFamily="34" charset="0"/>
                <a:cs typeface="Segoe UI" pitchFamily="34" charset="0"/>
              </a:rPr>
              <a:t>Est fortement automatisé</a:t>
            </a:r>
          </a:p>
          <a:p>
            <a:pPr marL="228600" indent="-228600">
              <a:spcBef>
                <a:spcPts val="600"/>
              </a:spcBef>
              <a:buClr>
                <a:srgbClr val="006699"/>
              </a:buClr>
              <a:buFontTx/>
              <a:buChar char="•"/>
            </a:pPr>
            <a:r>
              <a:rPr lang="en-US" altLang="ja-JP" sz="2400" b="0" dirty="0">
                <a:latin typeface="Segoe UI" pitchFamily="34" charset="0"/>
                <a:ea typeface="Segoe UI" pitchFamily="34" charset="0"/>
                <a:cs typeface="Segoe UI" pitchFamily="34" charset="0"/>
              </a:rPr>
              <a:t>Utilise System Center 2012 pour fournir l'automatisation et le libre service</a:t>
            </a:r>
          </a:p>
          <a:p>
            <a:pPr marL="228600" indent="-228600">
              <a:spcBef>
                <a:spcPts val="600"/>
              </a:spcBef>
              <a:buClr>
                <a:srgbClr val="006699"/>
              </a:buClr>
              <a:buFontTx/>
              <a:buChar char="•"/>
            </a:pPr>
            <a:r>
              <a:rPr lang="en-US" altLang="ja-JP" sz="2400" b="0" dirty="0">
                <a:latin typeface="Segoe UI" pitchFamily="34" charset="0"/>
                <a:ea typeface="Segoe UI" pitchFamily="34" charset="0"/>
                <a:cs typeface="Segoe UI" pitchFamily="34" charset="0"/>
              </a:rPr>
              <a:t>Requiert la configuration directe </a:t>
            </a:r>
            <a:r>
              <a:rPr lang="en-US" altLang="ja-JP" sz="2400" b="0" dirty="0" err="1">
                <a:latin typeface="Segoe UI" pitchFamily="34" charset="0"/>
                <a:ea typeface="Segoe UI" pitchFamily="34" charset="0"/>
                <a:cs typeface="Segoe UI" pitchFamily="34" charset="0"/>
              </a:rPr>
              <a:t>minimale</a:t>
            </a:r>
            <a:r>
              <a:rPr lang="en-US" altLang="ja-JP" sz="2400" b="0" dirty="0">
                <a:latin typeface="Segoe UI" pitchFamily="34" charset="0"/>
                <a:ea typeface="Segoe UI" pitchFamily="34" charset="0"/>
                <a:cs typeface="Segoe UI" pitchFamily="34" charset="0"/>
              </a:rPr>
              <a:t> </a:t>
            </a:r>
            <a:r>
              <a:rPr lang="en-US" altLang="ja-JP" sz="2400" b="0" dirty="0" smtClean="0">
                <a:latin typeface="Segoe UI" pitchFamily="34" charset="0"/>
                <a:ea typeface="Segoe UI" pitchFamily="34" charset="0"/>
                <a:cs typeface="Segoe UI" pitchFamily="34" charset="0"/>
              </a:rPr>
              <a:t>après </a:t>
            </a:r>
            <a:r>
              <a:rPr lang="en-US" altLang="ja-JP" sz="2400" b="0" dirty="0" err="1" smtClean="0">
                <a:latin typeface="Segoe UI" pitchFamily="34" charset="0"/>
                <a:ea typeface="Segoe UI" pitchFamily="34" charset="0"/>
                <a:cs typeface="Segoe UI" pitchFamily="34" charset="0"/>
              </a:rPr>
              <a:t>l'installation</a:t>
            </a:r>
            <a:endParaRPr lang="en-US" altLang="ja-JP" sz="2400" b="0" dirty="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442633" y="2895600"/>
            <a:ext cx="8308813" cy="51861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Les nuages publics ont plusieurs locataires</a:t>
            </a:r>
          </a:p>
        </p:txBody>
      </p:sp>
      <p:sp>
        <p:nvSpPr>
          <p:cNvPr id="9" name="Cloud 8"/>
          <p:cNvSpPr/>
          <p:nvPr/>
        </p:nvSpPr>
        <p:spPr bwMode="auto">
          <a:xfrm>
            <a:off x="4807974" y="1323573"/>
            <a:ext cx="2433484" cy="1474216"/>
          </a:xfrm>
          <a:prstGeom prst="cloud">
            <a:avLst/>
          </a:prstGeom>
          <a:noFill/>
          <a:ln w="63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245" y="1875939"/>
            <a:ext cx="1862445" cy="943461"/>
          </a:xfrm>
          <a:prstGeom prst="rect">
            <a:avLst/>
          </a:prstGeom>
          <a:noFill/>
          <a:ln>
            <a:noFill/>
          </a:ln>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4309" y="1424430"/>
            <a:ext cx="810110" cy="953070"/>
          </a:xfrm>
          <a:prstGeom prst="rect">
            <a:avLst/>
          </a:prstGeom>
          <a:noFill/>
          <a:ln>
            <a:noFill/>
          </a:ln>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2468" y="1413463"/>
            <a:ext cx="970773" cy="1095162"/>
          </a:xfrm>
          <a:prstGeom prst="rect">
            <a:avLst/>
          </a:prstGeom>
          <a:noFill/>
          <a:ln>
            <a:noFill/>
          </a:ln>
          <a:effectLst/>
        </p:spPr>
      </p:pic>
    </p:spTree>
    <p:extLst>
      <p:ext uri="{BB962C8B-B14F-4D97-AF65-F5344CB8AC3E}">
        <p14:creationId xmlns:p14="http://schemas.microsoft.com/office/powerpoint/2010/main" val="3580411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57740b6-bbb1-4477-a606-63f360a104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Éditions de Windows Server 2012</a:t>
            </a:r>
            <a:endParaRPr lang="en-US"/>
          </a:p>
        </p:txBody>
      </p:sp>
      <p:sp>
        <p:nvSpPr>
          <p:cNvPr id="4" name="Rounded Rectangle 3"/>
          <p:cNvSpPr>
            <a:spLocks noChangeArrowheads="1"/>
          </p:cNvSpPr>
          <p:nvPr/>
        </p:nvSpPr>
        <p:spPr bwMode="auto">
          <a:xfrm>
            <a:off x="466697" y="1015982"/>
            <a:ext cx="7011342" cy="4157268"/>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Éditions de Windows Server </a:t>
            </a:r>
            <a:r>
              <a:rPr lang="en-US" sz="2400" dirty="0" smtClean="0">
                <a:latin typeface="Segoe UI" pitchFamily="34" charset="0"/>
                <a:ea typeface="Segoe UI" pitchFamily="34" charset="0"/>
                <a:cs typeface="Segoe UI" pitchFamily="34" charset="0"/>
              </a:rPr>
              <a:t>2012</a:t>
            </a:r>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p:txBody>
      </p:sp>
      <p:sp>
        <p:nvSpPr>
          <p:cNvPr id="5" name="AutoShape 4"/>
          <p:cNvSpPr>
            <a:spLocks noChangeArrowheads="1"/>
          </p:cNvSpPr>
          <p:nvPr/>
        </p:nvSpPr>
        <p:spPr bwMode="auto">
          <a:xfrm>
            <a:off x="682388" y="1598951"/>
            <a:ext cx="8038530" cy="4611861"/>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ct val="40000"/>
              </a:spcBef>
              <a:buClr>
                <a:srgbClr val="006699"/>
              </a:buClr>
              <a:buFontTx/>
              <a:buChar char="•"/>
            </a:pPr>
            <a:r>
              <a:rPr lang="en-US" altLang="ja-JP" sz="2000" b="0" dirty="0">
                <a:latin typeface="Segoe UI" pitchFamily="34" charset="0"/>
                <a:ea typeface="Segoe UI" pitchFamily="34" charset="0"/>
                <a:cs typeface="Segoe UI" pitchFamily="34" charset="0"/>
              </a:rPr>
              <a:t>Système d'exploitation Windows Server 2012 Standard</a:t>
            </a:r>
          </a:p>
          <a:p>
            <a:pPr marL="228600" indent="-228600">
              <a:spcBef>
                <a:spcPct val="40000"/>
              </a:spcBef>
              <a:buClr>
                <a:srgbClr val="006699"/>
              </a:buClr>
              <a:buFontTx/>
              <a:buChar char="•"/>
            </a:pPr>
            <a:r>
              <a:rPr lang="en-US" altLang="ja-JP" sz="2000" b="0" dirty="0" smtClean="0">
                <a:latin typeface="Segoe UI" pitchFamily="34" charset="0"/>
                <a:ea typeface="Segoe UI" pitchFamily="34" charset="0"/>
                <a:cs typeface="Segoe UI" pitchFamily="34" charset="0"/>
              </a:rPr>
              <a:t>Système d'exploitation Windows Server 2012 Datacenter</a:t>
            </a:r>
          </a:p>
          <a:p>
            <a:pPr marL="228600" indent="-228600">
              <a:spcBef>
                <a:spcPct val="40000"/>
              </a:spcBef>
              <a:buClr>
                <a:srgbClr val="006699"/>
              </a:buClr>
              <a:buFontTx/>
              <a:buChar char="•"/>
            </a:pPr>
            <a:r>
              <a:rPr lang="en-US" altLang="ja-JP" sz="2000" b="0" dirty="0">
                <a:latin typeface="Segoe UI" pitchFamily="34" charset="0"/>
                <a:ea typeface="Segoe UI" pitchFamily="34" charset="0"/>
                <a:cs typeface="Segoe UI" pitchFamily="34" charset="0"/>
              </a:rPr>
              <a:t>Système d'exploitation Windows Server 2012 Foundation</a:t>
            </a:r>
          </a:p>
          <a:p>
            <a:pPr marL="228600" indent="-228600">
              <a:spcBef>
                <a:spcPct val="40000"/>
              </a:spcBef>
              <a:buClr>
                <a:srgbClr val="006699"/>
              </a:buClr>
              <a:buFontTx/>
              <a:buChar char="•"/>
            </a:pPr>
            <a:r>
              <a:rPr lang="en-US" altLang="ja-JP" sz="2000" b="0" dirty="0">
                <a:latin typeface="Segoe UI" pitchFamily="34" charset="0"/>
                <a:ea typeface="Segoe UI" pitchFamily="34" charset="0"/>
                <a:cs typeface="Segoe UI" pitchFamily="34" charset="0"/>
              </a:rPr>
              <a:t>Système d'exploitation Windows Server 2012 Essentials</a:t>
            </a:r>
            <a:endParaRPr lang="en-US" altLang="ja-JP" sz="2000" b="0" dirty="0" smtClean="0">
              <a:latin typeface="Segoe UI" pitchFamily="34" charset="0"/>
              <a:ea typeface="Segoe UI" pitchFamily="34" charset="0"/>
              <a:cs typeface="Segoe UI" pitchFamily="34" charset="0"/>
            </a:endParaRPr>
          </a:p>
          <a:p>
            <a:pPr marL="228600" indent="-228600">
              <a:spcBef>
                <a:spcPct val="40000"/>
              </a:spcBef>
              <a:buClr>
                <a:srgbClr val="006699"/>
              </a:buClr>
              <a:buFontTx/>
              <a:buChar char="•"/>
            </a:pPr>
            <a:r>
              <a:rPr lang="nn-NO" altLang="ja-JP" sz="2000" b="0" dirty="0">
                <a:latin typeface="Segoe UI" pitchFamily="34" charset="0"/>
                <a:ea typeface="Segoe UI" pitchFamily="34" charset="0"/>
                <a:cs typeface="Segoe UI" pitchFamily="34" charset="0"/>
              </a:rPr>
              <a:t>Microsoft Hyper-V Server 2012</a:t>
            </a:r>
          </a:p>
          <a:p>
            <a:pPr marL="228600" indent="-228600">
              <a:spcBef>
                <a:spcPct val="40000"/>
              </a:spcBef>
              <a:buClr>
                <a:srgbClr val="006699"/>
              </a:buClr>
              <a:buFontTx/>
              <a:buChar char="•"/>
            </a:pPr>
            <a:r>
              <a:rPr lang="en-US" altLang="ja-JP" sz="2000" b="0" dirty="0" smtClean="0">
                <a:latin typeface="Segoe UI" pitchFamily="34" charset="0"/>
                <a:ea typeface="Segoe UI" pitchFamily="34" charset="0"/>
                <a:cs typeface="Segoe UI" pitchFamily="34" charset="0"/>
              </a:rPr>
              <a:t>Système d'exploitation Windows </a:t>
            </a:r>
            <a:r>
              <a:rPr lang="en-US" altLang="ja-JP" sz="2000" b="0" smtClean="0">
                <a:latin typeface="Segoe UI" pitchFamily="34" charset="0"/>
                <a:ea typeface="Segoe UI" pitchFamily="34" charset="0"/>
                <a:cs typeface="Segoe UI" pitchFamily="34" charset="0"/>
              </a:rPr>
              <a:t>Storage Server 2012 </a:t>
            </a:r>
            <a:r>
              <a:rPr lang="en-US" altLang="ja-JP" sz="2000" b="0" dirty="0" smtClean="0">
                <a:latin typeface="Segoe UI" pitchFamily="34" charset="0"/>
                <a:ea typeface="Segoe UI" pitchFamily="34" charset="0"/>
                <a:cs typeface="Segoe UI" pitchFamily="34" charset="0"/>
              </a:rPr>
              <a:t>Workgroup</a:t>
            </a:r>
          </a:p>
          <a:p>
            <a:pPr marL="228600" indent="-228600">
              <a:spcBef>
                <a:spcPct val="40000"/>
              </a:spcBef>
              <a:buClr>
                <a:srgbClr val="006699"/>
              </a:buClr>
              <a:buFontTx/>
              <a:buChar char="•"/>
            </a:pPr>
            <a:r>
              <a:rPr lang="en-US" altLang="ja-JP" sz="2000" b="0" dirty="0" smtClean="0">
                <a:latin typeface="Segoe UI" pitchFamily="34" charset="0"/>
                <a:ea typeface="Segoe UI" pitchFamily="34" charset="0"/>
                <a:cs typeface="Segoe UI" pitchFamily="34" charset="0"/>
              </a:rPr>
              <a:t>Système d'exploitation Windows Storage Server 2012 Standard</a:t>
            </a:r>
          </a:p>
          <a:p>
            <a:pPr marL="228600" indent="-228600">
              <a:spcBef>
                <a:spcPct val="40000"/>
              </a:spcBef>
              <a:buClr>
                <a:srgbClr val="006699"/>
              </a:buClr>
              <a:buFontTx/>
              <a:buChar char="•"/>
            </a:pPr>
            <a:r>
              <a:rPr lang="en-US" altLang="ja-JP" sz="2000" b="0" dirty="0" smtClean="0">
                <a:latin typeface="Segoe UI" pitchFamily="34" charset="0"/>
                <a:ea typeface="Segoe UI" pitchFamily="34" charset="0"/>
                <a:cs typeface="Segoe UI" pitchFamily="34" charset="0"/>
              </a:rPr>
              <a:t>Système d'exploitation Windows MultiPoint Server 2012 Standard</a:t>
            </a:r>
          </a:p>
          <a:p>
            <a:pPr marL="228600" indent="-228600">
              <a:spcBef>
                <a:spcPct val="40000"/>
              </a:spcBef>
              <a:buClr>
                <a:srgbClr val="006699"/>
              </a:buClr>
              <a:buFontTx/>
              <a:buChar char="•"/>
            </a:pPr>
            <a:r>
              <a:rPr lang="en-US" altLang="ja-JP" sz="2000" b="0" dirty="0" smtClean="0">
                <a:latin typeface="Segoe UI" pitchFamily="34" charset="0"/>
                <a:ea typeface="Segoe UI" pitchFamily="34" charset="0"/>
                <a:cs typeface="Segoe UI" pitchFamily="34" charset="0"/>
              </a:rPr>
              <a:t>Système d'exploitation Windows MultiPoint Server 2012 Premium</a:t>
            </a:r>
          </a:p>
        </p:txBody>
      </p:sp>
    </p:spTree>
    <p:extLst>
      <p:ext uri="{BB962C8B-B14F-4D97-AF65-F5344CB8AC3E}">
        <p14:creationId xmlns:p14="http://schemas.microsoft.com/office/powerpoint/2010/main" val="429423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031d81f6-4855-436d-a45d-158bbe721a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l'installation minimale ?</a:t>
            </a:r>
            <a:endParaRPr lang="en-US"/>
          </a:p>
        </p:txBody>
      </p:sp>
      <p:sp>
        <p:nvSpPr>
          <p:cNvPr id="4" name="AutoShape 3"/>
          <p:cNvSpPr>
            <a:spLocks noChangeArrowheads="1"/>
          </p:cNvSpPr>
          <p:nvPr/>
        </p:nvSpPr>
        <p:spPr bwMode="auto">
          <a:xfrm>
            <a:off x="580558" y="990601"/>
            <a:ext cx="7985218" cy="53340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Server Core</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798932" y="1576668"/>
            <a:ext cx="7766844" cy="2877081"/>
          </a:xfrm>
          <a:prstGeom prst="roundRect">
            <a:avLst>
              <a:gd name="adj" fmla="val 4167"/>
            </a:avLst>
          </a:prstGeom>
          <a:noFill/>
          <a:ln w="9525" algn="ctr">
            <a:noFill/>
            <a:round/>
            <a:headEnd/>
            <a:tailEnd/>
          </a:ln>
          <a:effectLst/>
        </p:spPr>
        <p:txBody>
          <a:bodyPr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93688" lvl="1" indent="-285750" eaLnBrk="0" hangingPunct="0">
              <a:lnSpc>
                <a:spcPct val="90000"/>
              </a:lnSpc>
              <a:spcBef>
                <a:spcPts val="600"/>
              </a:spcBef>
              <a:buClr>
                <a:srgbClr val="006699"/>
              </a:buClr>
              <a:buFontTx/>
              <a:buChar char="•"/>
            </a:pPr>
            <a:r>
              <a:rPr lang="en-US" sz="2600" b="0" dirty="0" smtClean="0">
                <a:latin typeface="Segoe UI" pitchFamily="34" charset="0"/>
                <a:ea typeface="Segoe UI" pitchFamily="34" charset="0"/>
                <a:cs typeface="Segoe UI" pitchFamily="34" charset="0"/>
              </a:rPr>
              <a:t>Est une option d'installation plus </a:t>
            </a:r>
            <a:r>
              <a:rPr lang="en-US" sz="2600" b="0" dirty="0" err="1" smtClean="0">
                <a:latin typeface="Segoe UI" pitchFamily="34" charset="0"/>
                <a:ea typeface="Segoe UI" pitchFamily="34" charset="0"/>
                <a:cs typeface="Segoe UI" pitchFamily="34" charset="0"/>
              </a:rPr>
              <a:t>sûre</a:t>
            </a:r>
            <a:r>
              <a:rPr lang="en-US" sz="2600" b="0" dirty="0" smtClean="0">
                <a:latin typeface="Segoe UI" pitchFamily="34" charset="0"/>
                <a:ea typeface="Segoe UI" pitchFamily="34" charset="0"/>
                <a:cs typeface="Segoe UI" pitchFamily="34" charset="0"/>
              </a:rPr>
              <a:t> et qui </a:t>
            </a:r>
            <a:r>
              <a:rPr lang="en-US" sz="2600" b="0" dirty="0" err="1" smtClean="0">
                <a:latin typeface="Segoe UI" pitchFamily="34" charset="0"/>
                <a:ea typeface="Segoe UI" pitchFamily="34" charset="0"/>
                <a:cs typeface="Segoe UI" pitchFamily="34" charset="0"/>
              </a:rPr>
              <a:t>consomment</a:t>
            </a:r>
            <a:r>
              <a:rPr lang="en-US" sz="2600" b="0" dirty="0" smtClean="0">
                <a:latin typeface="Segoe UI" pitchFamily="34" charset="0"/>
                <a:ea typeface="Segoe UI" pitchFamily="34" charset="0"/>
                <a:cs typeface="Segoe UI" pitchFamily="34" charset="0"/>
              </a:rPr>
              <a:t> moins de ressources</a:t>
            </a:r>
          </a:p>
          <a:p>
            <a:pPr marL="293688" lvl="1" indent="-285750" eaLnBrk="0" hangingPunct="0">
              <a:lnSpc>
                <a:spcPct val="90000"/>
              </a:lnSpc>
              <a:spcBef>
                <a:spcPts val="600"/>
              </a:spcBef>
              <a:buClr>
                <a:srgbClr val="006699"/>
              </a:buClr>
              <a:buFontTx/>
              <a:buChar char="•"/>
            </a:pPr>
            <a:r>
              <a:rPr lang="fr-FR" sz="2600" b="0" dirty="0">
                <a:latin typeface="Segoe UI" pitchFamily="34" charset="0"/>
                <a:ea typeface="Segoe UI" pitchFamily="34" charset="0"/>
                <a:cs typeface="Segoe UI" pitchFamily="34" charset="0"/>
              </a:rPr>
              <a:t>Peut être converti en la version graphique </a:t>
            </a:r>
            <a:r>
              <a:rPr lang="fr-FR" sz="2600" b="0" dirty="0" smtClean="0">
                <a:latin typeface="Segoe UI" pitchFamily="34" charset="0"/>
                <a:ea typeface="Segoe UI" pitchFamily="34" charset="0"/>
                <a:cs typeface="Segoe UI" pitchFamily="34" charset="0"/>
              </a:rPr>
              <a:t>de Windows </a:t>
            </a:r>
            <a:r>
              <a:rPr lang="fr-FR" sz="2600" b="0" dirty="0">
                <a:latin typeface="Segoe UI" pitchFamily="34" charset="0"/>
                <a:ea typeface="Segoe UI" pitchFamily="34" charset="0"/>
                <a:cs typeface="Segoe UI" pitchFamily="34" charset="0"/>
              </a:rPr>
              <a:t>Server 2012</a:t>
            </a:r>
            <a:endParaRPr lang="en-US" sz="2600" b="0" dirty="0">
              <a:latin typeface="Segoe UI" pitchFamily="34" charset="0"/>
              <a:ea typeface="Segoe UI" pitchFamily="34" charset="0"/>
              <a:cs typeface="Segoe UI" pitchFamily="34" charset="0"/>
            </a:endParaRPr>
          </a:p>
          <a:p>
            <a:pPr marL="293688" lvl="1" indent="-285750" eaLnBrk="0" hangingPunct="0">
              <a:lnSpc>
                <a:spcPct val="90000"/>
              </a:lnSpc>
              <a:spcBef>
                <a:spcPts val="600"/>
              </a:spcBef>
              <a:buClr>
                <a:srgbClr val="006699"/>
              </a:buClr>
              <a:buFontTx/>
              <a:buChar char="•"/>
            </a:pPr>
            <a:r>
              <a:rPr lang="en-US" sz="2600" b="0" dirty="0" smtClean="0">
                <a:latin typeface="Segoe UI" pitchFamily="34" charset="0"/>
                <a:ea typeface="Segoe UI" pitchFamily="34" charset="0"/>
                <a:cs typeface="Segoe UI" pitchFamily="34" charset="0"/>
              </a:rPr>
              <a:t>Est l'option d'installation par défaut pour Windows Server 2012</a:t>
            </a:r>
          </a:p>
          <a:p>
            <a:pPr marL="293688" lvl="1" indent="-285750" eaLnBrk="0" hangingPunct="0">
              <a:lnSpc>
                <a:spcPct val="90000"/>
              </a:lnSpc>
              <a:spcBef>
                <a:spcPts val="600"/>
              </a:spcBef>
              <a:buClr>
                <a:srgbClr val="006699"/>
              </a:buClr>
              <a:buFontTx/>
              <a:buChar char="•"/>
            </a:pPr>
            <a:r>
              <a:rPr lang="fr-FR" sz="2600" b="0" dirty="0">
                <a:latin typeface="Segoe UI" pitchFamily="34" charset="0"/>
                <a:ea typeface="Segoe UI" pitchFamily="34" charset="0"/>
                <a:cs typeface="Segoe UI" pitchFamily="34" charset="0"/>
              </a:rPr>
              <a:t>Est géré localement à l'aide de sconfig.cmd </a:t>
            </a:r>
            <a:r>
              <a:rPr lang="fr-FR" sz="2600" b="0" dirty="0" smtClean="0">
                <a:latin typeface="Segoe UI" pitchFamily="34" charset="0"/>
                <a:ea typeface="Segoe UI" pitchFamily="34" charset="0"/>
                <a:cs typeface="Segoe UI" pitchFamily="34" charset="0"/>
              </a:rPr>
              <a:t>ou Windows </a:t>
            </a:r>
            <a:r>
              <a:rPr lang="fr-FR" sz="2600" b="0" dirty="0" err="1" smtClean="0">
                <a:latin typeface="Segoe UI" pitchFamily="34" charset="0"/>
                <a:ea typeface="Segoe UI" pitchFamily="34" charset="0"/>
                <a:cs typeface="Segoe UI" pitchFamily="34" charset="0"/>
              </a:rPr>
              <a:t>PowerShell</a:t>
            </a:r>
            <a:endParaRPr lang="fr-FR" sz="2600" b="0" dirty="0" smtClean="0">
              <a:latin typeface="Segoe UI" pitchFamily="34" charset="0"/>
              <a:ea typeface="Segoe UI" pitchFamily="34" charset="0"/>
              <a:cs typeface="Segoe UI" pitchFamily="34" charset="0"/>
            </a:endParaRPr>
          </a:p>
          <a:p>
            <a:pPr marL="293688" lvl="1" indent="-285750" eaLnBrk="0" hangingPunct="0">
              <a:lnSpc>
                <a:spcPct val="90000"/>
              </a:lnSpc>
              <a:spcBef>
                <a:spcPts val="600"/>
              </a:spcBef>
              <a:buClr>
                <a:srgbClr val="006699"/>
              </a:buClr>
              <a:buFontTx/>
              <a:buChar char="•"/>
            </a:pPr>
            <a:r>
              <a:rPr lang="en-US" sz="2600" b="0" dirty="0">
                <a:latin typeface="Segoe UI" pitchFamily="34" charset="0"/>
                <a:ea typeface="Segoe UI" pitchFamily="34" charset="0"/>
                <a:cs typeface="Segoe UI" pitchFamily="34" charset="0"/>
              </a:rPr>
              <a:t>Si </a:t>
            </a:r>
            <a:r>
              <a:rPr lang="en-US" sz="2600" b="0" dirty="0" err="1">
                <a:latin typeface="Segoe UI" pitchFamily="34" charset="0"/>
                <a:ea typeface="Segoe UI" pitchFamily="34" charset="0"/>
                <a:cs typeface="Segoe UI" pitchFamily="34" charset="0"/>
              </a:rPr>
              <a:t>vous</a:t>
            </a:r>
            <a:r>
              <a:rPr lang="en-US" sz="2600" b="0" dirty="0">
                <a:latin typeface="Segoe UI" pitchFamily="34" charset="0"/>
                <a:ea typeface="Segoe UI" pitchFamily="34" charset="0"/>
                <a:cs typeface="Segoe UI" pitchFamily="34" charset="0"/>
              </a:rPr>
              <a:t> </a:t>
            </a:r>
            <a:r>
              <a:rPr lang="en-US" sz="2600" b="0" dirty="0" err="1">
                <a:latin typeface="Segoe UI" pitchFamily="34" charset="0"/>
                <a:ea typeface="Segoe UI" pitchFamily="34" charset="0"/>
                <a:cs typeface="Segoe UI" pitchFamily="34" charset="0"/>
              </a:rPr>
              <a:t>activez</a:t>
            </a:r>
            <a:r>
              <a:rPr lang="en-US" sz="2600" b="0" dirty="0">
                <a:latin typeface="Segoe UI" pitchFamily="34" charset="0"/>
                <a:ea typeface="Segoe UI" pitchFamily="34" charset="0"/>
                <a:cs typeface="Segoe UI" pitchFamily="34" charset="0"/>
              </a:rPr>
              <a:t> la </a:t>
            </a:r>
            <a:r>
              <a:rPr lang="en-US" sz="2600" b="0" dirty="0" err="1">
                <a:latin typeface="Segoe UI" pitchFamily="34" charset="0"/>
                <a:ea typeface="Segoe UI" pitchFamily="34" charset="0"/>
                <a:cs typeface="Segoe UI" pitchFamily="34" charset="0"/>
              </a:rPr>
              <a:t>gestion</a:t>
            </a:r>
            <a:r>
              <a:rPr lang="en-US" sz="2600" b="0" dirty="0">
                <a:latin typeface="Segoe UI" pitchFamily="34" charset="0"/>
                <a:ea typeface="Segoe UI" pitchFamily="34" charset="0"/>
                <a:cs typeface="Segoe UI" pitchFamily="34" charset="0"/>
              </a:rPr>
              <a:t> à distance, </a:t>
            </a:r>
            <a:r>
              <a:rPr lang="en-US" sz="2600" b="0" dirty="0" err="1">
                <a:latin typeface="Segoe UI" pitchFamily="34" charset="0"/>
                <a:ea typeface="Segoe UI" pitchFamily="34" charset="0"/>
                <a:cs typeface="Segoe UI" pitchFamily="34" charset="0"/>
              </a:rPr>
              <a:t>vous</a:t>
            </a:r>
            <a:r>
              <a:rPr lang="en-US" sz="2600" b="0" dirty="0">
                <a:latin typeface="Segoe UI" pitchFamily="34" charset="0"/>
                <a:ea typeface="Segoe UI" pitchFamily="34" charset="0"/>
                <a:cs typeface="Segoe UI" pitchFamily="34" charset="0"/>
              </a:rPr>
              <a:t> </a:t>
            </a:r>
            <a:r>
              <a:rPr lang="en-US" sz="2600" b="0" dirty="0" err="1">
                <a:latin typeface="Segoe UI" pitchFamily="34" charset="0"/>
                <a:ea typeface="Segoe UI" pitchFamily="34" charset="0"/>
                <a:cs typeface="Segoe UI" pitchFamily="34" charset="0"/>
              </a:rPr>
              <a:t>devrez</a:t>
            </a:r>
            <a:r>
              <a:rPr lang="en-US" sz="2600" b="0" dirty="0">
                <a:latin typeface="Segoe UI" pitchFamily="34" charset="0"/>
                <a:ea typeface="Segoe UI" pitchFamily="34" charset="0"/>
                <a:cs typeface="Segoe UI" pitchFamily="34" charset="0"/>
              </a:rPr>
              <a:t> </a:t>
            </a:r>
            <a:r>
              <a:rPr lang="en-US" sz="2600" b="0" dirty="0" err="1">
                <a:latin typeface="Segoe UI" pitchFamily="34" charset="0"/>
                <a:ea typeface="Segoe UI" pitchFamily="34" charset="0"/>
                <a:cs typeface="Segoe UI" pitchFamily="34" charset="0"/>
              </a:rPr>
              <a:t>rarement</a:t>
            </a:r>
            <a:r>
              <a:rPr lang="en-US" sz="2600" b="0" dirty="0">
                <a:latin typeface="Segoe UI" pitchFamily="34" charset="0"/>
                <a:ea typeface="Segoe UI" pitchFamily="34" charset="0"/>
                <a:cs typeface="Segoe UI" pitchFamily="34" charset="0"/>
              </a:rPr>
              <a:t> </a:t>
            </a:r>
            <a:r>
              <a:rPr lang="en-US" sz="2600" b="0" dirty="0" err="1">
                <a:latin typeface="Segoe UI" pitchFamily="34" charset="0"/>
                <a:ea typeface="Segoe UI" pitchFamily="34" charset="0"/>
                <a:cs typeface="Segoe UI" pitchFamily="34" charset="0"/>
              </a:rPr>
              <a:t>ouvrir</a:t>
            </a:r>
            <a:r>
              <a:rPr lang="en-US" sz="2600" b="0" dirty="0">
                <a:latin typeface="Segoe UI" pitchFamily="34" charset="0"/>
                <a:ea typeface="Segoe UI" pitchFamily="34" charset="0"/>
                <a:cs typeface="Segoe UI" pitchFamily="34" charset="0"/>
              </a:rPr>
              <a:t> </a:t>
            </a:r>
            <a:r>
              <a:rPr lang="en-US" sz="2600" b="0" dirty="0" err="1">
                <a:latin typeface="Segoe UI" pitchFamily="34" charset="0"/>
                <a:ea typeface="Segoe UI" pitchFamily="34" charset="0"/>
                <a:cs typeface="Segoe UI" pitchFamily="34" charset="0"/>
              </a:rPr>
              <a:t>une</a:t>
            </a:r>
            <a:r>
              <a:rPr lang="en-US" sz="2600" b="0" dirty="0">
                <a:latin typeface="Segoe UI" pitchFamily="34" charset="0"/>
                <a:ea typeface="Segoe UI" pitchFamily="34" charset="0"/>
                <a:cs typeface="Segoe UI" pitchFamily="34" charset="0"/>
              </a:rPr>
              <a:t> session </a:t>
            </a:r>
            <a:r>
              <a:rPr lang="en-US" sz="2600" b="0" dirty="0" err="1" smtClean="0">
                <a:latin typeface="Segoe UI" pitchFamily="34" charset="0"/>
                <a:ea typeface="Segoe UI" pitchFamily="34" charset="0"/>
                <a:cs typeface="Segoe UI" pitchFamily="34" charset="0"/>
              </a:rPr>
              <a:t>localement</a:t>
            </a:r>
            <a:endParaRPr lang="en-US"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45296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fbd282cd-a5a7-41ba-9a5c-8cf391000b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Rôles de Windows Server 2012</a:t>
            </a:r>
            <a:endParaRPr lang="en-US"/>
          </a:p>
        </p:txBody>
      </p:sp>
      <p:sp>
        <p:nvSpPr>
          <p:cNvPr id="4" name="AutoShape 3"/>
          <p:cNvSpPr>
            <a:spLocks noChangeArrowheads="1"/>
          </p:cNvSpPr>
          <p:nvPr/>
        </p:nvSpPr>
        <p:spPr bwMode="auto">
          <a:xfrm>
            <a:off x="579600" y="3027488"/>
            <a:ext cx="7985218" cy="47771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Rôles</a:t>
            </a:r>
            <a:endParaRPr lang="en-US" sz="2400" dirty="0">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579600" y="990000"/>
            <a:ext cx="7985218" cy="45780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Fonctions</a:t>
            </a:r>
            <a:endParaRPr lang="en-US" sz="24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798932" y="1576800"/>
            <a:ext cx="7565139" cy="1275172"/>
          </a:xfrm>
          <a:prstGeom prst="roundRect">
            <a:avLst>
              <a:gd name="adj" fmla="val 4167"/>
            </a:avLst>
          </a:prstGeom>
          <a:noFill/>
          <a:ln w="9525" algn="ctr">
            <a:noFill/>
            <a:round/>
            <a:headEnd/>
            <a:tailEnd/>
          </a:ln>
          <a:effectLst/>
        </p:spPr>
        <p:txBody>
          <a:bodyPr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93688" lvl="1" indent="-285750" eaLnBrk="0" hangingPunct="0">
              <a:lnSpc>
                <a:spcPct val="90000"/>
              </a:lnSpc>
              <a:spcBef>
                <a:spcPts val="600"/>
              </a:spcBef>
              <a:buClr>
                <a:srgbClr val="006699"/>
              </a:buClr>
              <a:buFontTx/>
              <a:buChar char="•"/>
            </a:pPr>
            <a:r>
              <a:rPr lang="en-US" sz="2600" b="0" dirty="0">
                <a:latin typeface="Segoe UI" pitchFamily="34" charset="0"/>
                <a:ea typeface="Segoe UI" pitchFamily="34" charset="0"/>
                <a:cs typeface="Segoe UI" pitchFamily="34" charset="0"/>
              </a:rPr>
              <a:t>Serveur Web</a:t>
            </a:r>
          </a:p>
          <a:p>
            <a:pPr marL="293688" lvl="1" indent="-285750" eaLnBrk="0" hangingPunct="0">
              <a:lnSpc>
                <a:spcPct val="90000"/>
              </a:lnSpc>
              <a:spcBef>
                <a:spcPts val="600"/>
              </a:spcBef>
              <a:buClr>
                <a:srgbClr val="006699"/>
              </a:buClr>
              <a:buFontTx/>
              <a:buChar char="•"/>
            </a:pPr>
            <a:r>
              <a:rPr lang="en-US" sz="2600" b="0" dirty="0">
                <a:latin typeface="Segoe UI" pitchFamily="34" charset="0"/>
                <a:ea typeface="Segoe UI" pitchFamily="34" charset="0"/>
                <a:cs typeface="Segoe UI" pitchFamily="34" charset="0"/>
              </a:rPr>
              <a:t>Contrôleur de domaine</a:t>
            </a:r>
          </a:p>
          <a:p>
            <a:pPr marL="293688" lvl="1" indent="-285750" eaLnBrk="0" hangingPunct="0">
              <a:lnSpc>
                <a:spcPct val="90000"/>
              </a:lnSpc>
              <a:spcBef>
                <a:spcPts val="600"/>
              </a:spcBef>
              <a:buClr>
                <a:srgbClr val="006699"/>
              </a:buClr>
              <a:buFontTx/>
              <a:buChar char="•"/>
            </a:pPr>
            <a:r>
              <a:rPr lang="en-US" sz="2600" b="0" dirty="0">
                <a:latin typeface="Segoe UI" pitchFamily="34" charset="0"/>
                <a:ea typeface="Segoe UI" pitchFamily="34" charset="0"/>
                <a:cs typeface="Segoe UI" pitchFamily="34" charset="0"/>
              </a:rPr>
              <a:t>Serveur de certificats</a:t>
            </a:r>
          </a:p>
        </p:txBody>
      </p:sp>
      <p:sp>
        <p:nvSpPr>
          <p:cNvPr id="7" name="Rounded Rectangle 6"/>
          <p:cNvSpPr>
            <a:spLocks noChangeArrowheads="1"/>
          </p:cNvSpPr>
          <p:nvPr/>
        </p:nvSpPr>
        <p:spPr bwMode="auto">
          <a:xfrm>
            <a:off x="790596" y="3505200"/>
            <a:ext cx="8124804" cy="3179878"/>
          </a:xfrm>
          <a:prstGeom prst="roundRect">
            <a:avLst>
              <a:gd name="adj" fmla="val 8914"/>
            </a:avLst>
          </a:prstGeom>
          <a:noFill/>
          <a:ln w="9525" algn="ctr">
            <a:noFill/>
            <a:round/>
            <a:headEnd/>
            <a:tailEnd/>
          </a:ln>
          <a:effectLst/>
        </p:spPr>
        <p:txBody>
          <a:bodyPr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93688" lvl="1" indent="-285750" eaLnBrk="0" hangingPunct="0">
              <a:lnSpc>
                <a:spcPct val="90000"/>
              </a:lnSpc>
              <a:spcBef>
                <a:spcPts val="600"/>
              </a:spcBef>
              <a:buClr>
                <a:srgbClr val="006699"/>
              </a:buClr>
              <a:buFontTx/>
              <a:buChar char="•"/>
            </a:pPr>
            <a:r>
              <a:rPr lang="en-US" sz="2600" b="0" dirty="0" smtClean="0">
                <a:latin typeface="Segoe UI" pitchFamily="34" charset="0"/>
                <a:ea typeface="Segoe UI" pitchFamily="34" charset="0"/>
                <a:cs typeface="Segoe UI" pitchFamily="34" charset="0"/>
              </a:rPr>
              <a:t>Se composent des composants de services de </a:t>
            </a:r>
            <a:r>
              <a:rPr lang="en-US" sz="2600" b="0" dirty="0" err="1" smtClean="0">
                <a:latin typeface="Segoe UI" pitchFamily="34" charset="0"/>
                <a:ea typeface="Segoe UI" pitchFamily="34" charset="0"/>
                <a:cs typeface="Segoe UI" pitchFamily="34" charset="0"/>
              </a:rPr>
              <a:t>rôle</a:t>
            </a:r>
            <a:r>
              <a:rPr lang="en-US" sz="2600" b="0" dirty="0" smtClean="0">
                <a:latin typeface="Segoe UI" pitchFamily="34" charset="0"/>
                <a:ea typeface="Segoe UI" pitchFamily="34" charset="0"/>
                <a:cs typeface="Segoe UI" pitchFamily="34" charset="0"/>
              </a:rPr>
              <a:t> qui fournissent la fonctionnalité supplémentaire associée au rôle</a:t>
            </a:r>
          </a:p>
          <a:p>
            <a:pPr marL="293688" lvl="1" indent="-285750" eaLnBrk="0" hangingPunct="0">
              <a:lnSpc>
                <a:spcPct val="90000"/>
              </a:lnSpc>
              <a:spcBef>
                <a:spcPts val="600"/>
              </a:spcBef>
              <a:buClr>
                <a:srgbClr val="006699"/>
              </a:buClr>
              <a:buFontTx/>
              <a:buChar char="•"/>
            </a:pPr>
            <a:r>
              <a:rPr lang="en-US" sz="2600" b="0" dirty="0" smtClean="0">
                <a:latin typeface="Segoe UI" pitchFamily="34" charset="0"/>
                <a:ea typeface="Segoe UI" pitchFamily="34" charset="0"/>
                <a:cs typeface="Segoe UI" pitchFamily="34" charset="0"/>
              </a:rPr>
              <a:t>Dans le Gestionnaire de serveur 2012, les </a:t>
            </a:r>
            <a:r>
              <a:rPr lang="en-US" sz="2600" b="0" dirty="0" err="1" smtClean="0">
                <a:latin typeface="Segoe UI" pitchFamily="34" charset="0"/>
                <a:ea typeface="Segoe UI" pitchFamily="34" charset="0"/>
                <a:cs typeface="Segoe UI" pitchFamily="34" charset="0"/>
              </a:rPr>
              <a:t>serveurs</a:t>
            </a:r>
            <a:r>
              <a:rPr lang="en-US" sz="2600" b="0" dirty="0" smtClean="0">
                <a:latin typeface="Segoe UI" pitchFamily="34" charset="0"/>
                <a:ea typeface="Segoe UI" pitchFamily="34" charset="0"/>
                <a:cs typeface="Segoe UI" pitchFamily="34" charset="0"/>
              </a:rPr>
              <a:t> de console disposant d'un </a:t>
            </a:r>
            <a:r>
              <a:rPr lang="en-US" sz="2600" b="0" dirty="0" err="1" smtClean="0">
                <a:latin typeface="Segoe UI" pitchFamily="34" charset="0"/>
                <a:ea typeface="Segoe UI" pitchFamily="34" charset="0"/>
                <a:cs typeface="Segoe UI" pitchFamily="34" charset="0"/>
              </a:rPr>
              <a:t>rôle</a:t>
            </a:r>
            <a:r>
              <a:rPr lang="en-US" sz="2600" b="0" dirty="0" smtClean="0">
                <a:latin typeface="Segoe UI" pitchFamily="34" charset="0"/>
                <a:ea typeface="Segoe UI" pitchFamily="34" charset="0"/>
                <a:cs typeface="Segoe UI" pitchFamily="34" charset="0"/>
              </a:rPr>
              <a:t> </a:t>
            </a:r>
            <a:r>
              <a:rPr lang="en-US" sz="2600" b="0" dirty="0" err="1" smtClean="0">
                <a:latin typeface="Segoe UI" pitchFamily="34" charset="0"/>
                <a:ea typeface="Segoe UI" pitchFamily="34" charset="0"/>
                <a:cs typeface="Segoe UI" pitchFamily="34" charset="0"/>
              </a:rPr>
              <a:t>semblable</a:t>
            </a:r>
            <a:r>
              <a:rPr lang="en-US" sz="2600" b="0" dirty="0" smtClean="0">
                <a:latin typeface="Segoe UI" pitchFamily="34" charset="0"/>
                <a:ea typeface="Segoe UI" pitchFamily="34" charset="0"/>
                <a:cs typeface="Segoe UI" pitchFamily="34" charset="0"/>
              </a:rPr>
              <a:t> sont groupés ensemble</a:t>
            </a:r>
          </a:p>
          <a:p>
            <a:pPr marL="293688" lvl="1" indent="-285750" eaLnBrk="0" hangingPunct="0">
              <a:lnSpc>
                <a:spcPct val="90000"/>
              </a:lnSpc>
              <a:spcBef>
                <a:spcPts val="600"/>
              </a:spcBef>
              <a:buClr>
                <a:srgbClr val="006699"/>
              </a:buClr>
              <a:buFontTx/>
              <a:buChar char="•"/>
            </a:pPr>
            <a:r>
              <a:rPr lang="en-US" sz="2600" b="0" dirty="0">
                <a:latin typeface="Segoe UI" pitchFamily="34" charset="0"/>
                <a:ea typeface="Segoe UI" pitchFamily="34" charset="0"/>
                <a:cs typeface="Segoe UI" pitchFamily="34" charset="0"/>
              </a:rPr>
              <a:t>Le déploiement des rôles comprend </a:t>
            </a:r>
            <a:r>
              <a:rPr lang="en-US" sz="2600" b="0">
                <a:latin typeface="Segoe UI" pitchFamily="34" charset="0"/>
                <a:ea typeface="Segoe UI" pitchFamily="34" charset="0"/>
                <a:cs typeface="Segoe UI" pitchFamily="34" charset="0"/>
              </a:rPr>
              <a:t>également </a:t>
            </a:r>
            <a:r>
              <a:rPr lang="en-US" sz="2600" b="0" smtClean="0">
                <a:latin typeface="Segoe UI" pitchFamily="34" charset="0"/>
                <a:ea typeface="Segoe UI" pitchFamily="34" charset="0"/>
                <a:cs typeface="Segoe UI" pitchFamily="34" charset="0"/>
              </a:rPr>
              <a:t>la configuration </a:t>
            </a:r>
            <a:r>
              <a:rPr lang="en-US" sz="2600" b="0" dirty="0">
                <a:latin typeface="Segoe UI" pitchFamily="34" charset="0"/>
                <a:ea typeface="Segoe UI" pitchFamily="34" charset="0"/>
                <a:cs typeface="Segoe UI" pitchFamily="34" charset="0"/>
              </a:rPr>
              <a:t>des dépendances</a:t>
            </a:r>
          </a:p>
        </p:txBody>
      </p:sp>
    </p:spTree>
    <p:extLst>
      <p:ext uri="{BB962C8B-B14F-4D97-AF65-F5344CB8AC3E}">
        <p14:creationId xmlns:p14="http://schemas.microsoft.com/office/powerpoint/2010/main" val="1455779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7ed5fdb9-f667-416f-8992-83ab1ee998a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24181" cy="740664"/>
          </a:xfrm>
        </p:spPr>
        <p:txBody>
          <a:bodyPr/>
          <a:lstStyle/>
          <a:p>
            <a:r>
              <a:rPr lang="fr-FR" sz="2600" dirty="0" smtClean="0"/>
              <a:t>Quelles sont les </a:t>
            </a:r>
            <a:r>
              <a:rPr lang="fr-FR" sz="2600" smtClean="0"/>
              <a:t>fonctionnalités de Windows Server 2012 </a:t>
            </a:r>
            <a:r>
              <a:rPr lang="fr-FR" sz="2600" dirty="0" smtClean="0"/>
              <a:t>?</a:t>
            </a:r>
            <a:endParaRPr lang="en-US" sz="2600" dirty="0"/>
          </a:p>
        </p:txBody>
      </p:sp>
      <p:sp>
        <p:nvSpPr>
          <p:cNvPr id="4" name="Rectangle 3"/>
          <p:cNvSpPr>
            <a:spLocks noChangeArrowheads="1"/>
          </p:cNvSpPr>
          <p:nvPr/>
        </p:nvSpPr>
        <p:spPr bwMode="auto">
          <a:xfrm>
            <a:off x="0" y="-261610"/>
            <a:ext cx="184731" cy="5232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800">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358923" y="1001437"/>
            <a:ext cx="8327878" cy="577981"/>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1" dirty="0" err="1" smtClean="0">
                <a:latin typeface="Segoe UI" pitchFamily="34" charset="0"/>
                <a:ea typeface="Segoe UI" pitchFamily="34" charset="0"/>
                <a:cs typeface="Segoe UI" pitchFamily="34" charset="0"/>
              </a:rPr>
              <a:t>Fonctionnalités</a:t>
            </a:r>
            <a:endParaRPr lang="en-US" sz="2800" b="1" dirty="0" smtClean="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561166" y="1507356"/>
            <a:ext cx="8125635" cy="1921644"/>
          </a:xfrm>
          <a:prstGeom prst="roundRect">
            <a:avLst>
              <a:gd name="adj" fmla="val 4167"/>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ts val="600"/>
              </a:spcBef>
              <a:buClr>
                <a:srgbClr val="006699"/>
              </a:buClr>
              <a:buFontTx/>
              <a:buChar char="•"/>
            </a:pPr>
            <a:r>
              <a:rPr lang="en-US" altLang="zh-TW" sz="2800" b="0" dirty="0" smtClean="0">
                <a:solidFill>
                  <a:srgbClr val="000000"/>
                </a:solidFill>
                <a:latin typeface="Segoe UI" pitchFamily="34" charset="0"/>
                <a:ea typeface="Segoe UI" pitchFamily="34" charset="0"/>
                <a:cs typeface="Segoe UI" pitchFamily="34" charset="0"/>
              </a:rPr>
              <a:t>Sont les composants qui prennent en </a:t>
            </a:r>
            <a:r>
              <a:rPr lang="en-US" altLang="zh-TW" sz="2800" b="0" smtClean="0">
                <a:solidFill>
                  <a:srgbClr val="000000"/>
                </a:solidFill>
                <a:latin typeface="Segoe UI" pitchFamily="34" charset="0"/>
                <a:ea typeface="Segoe UI" pitchFamily="34" charset="0"/>
                <a:cs typeface="Segoe UI" pitchFamily="34" charset="0"/>
              </a:rPr>
              <a:t>charge le serveur </a:t>
            </a:r>
            <a:r>
              <a:rPr lang="en-US" altLang="zh-TW" sz="2800" b="0" dirty="0" smtClean="0">
                <a:solidFill>
                  <a:srgbClr val="000000"/>
                </a:solidFill>
                <a:latin typeface="Segoe UI" pitchFamily="34" charset="0"/>
                <a:ea typeface="Segoe UI" pitchFamily="34" charset="0"/>
                <a:cs typeface="Segoe UI" pitchFamily="34" charset="0"/>
              </a:rPr>
              <a:t>tel que la Sauvegarde Windows Server ou le clustering avec basculement</a:t>
            </a:r>
          </a:p>
          <a:p>
            <a:pPr marL="169863" lvl="1" indent="-169863" eaLnBrk="0" hangingPunct="0">
              <a:lnSpc>
                <a:spcPct val="90000"/>
              </a:lnSpc>
              <a:spcBef>
                <a:spcPts val="600"/>
              </a:spcBef>
              <a:buClr>
                <a:srgbClr val="006699"/>
              </a:buClr>
              <a:buFontTx/>
              <a:buChar char="•"/>
            </a:pPr>
            <a:r>
              <a:rPr lang="en-US" altLang="zh-TW" sz="2800" b="0" dirty="0" smtClean="0">
                <a:solidFill>
                  <a:srgbClr val="000000"/>
                </a:solidFill>
                <a:latin typeface="Segoe UI" pitchFamily="34" charset="0"/>
                <a:ea typeface="Segoe UI" pitchFamily="34" charset="0"/>
                <a:cs typeface="Segoe UI" pitchFamily="34" charset="0"/>
              </a:rPr>
              <a:t>Ne fournissent habituellement pas un service directement aux clients sur le réseau</a:t>
            </a:r>
          </a:p>
        </p:txBody>
      </p:sp>
      <p:sp>
        <p:nvSpPr>
          <p:cNvPr id="7" name="AutoShape 3"/>
          <p:cNvSpPr>
            <a:spLocks noChangeArrowheads="1"/>
          </p:cNvSpPr>
          <p:nvPr/>
        </p:nvSpPr>
        <p:spPr bwMode="auto">
          <a:xfrm>
            <a:off x="358923" y="3706351"/>
            <a:ext cx="8327878" cy="52686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1" dirty="0" smtClean="0">
                <a:latin typeface="Segoe UI" pitchFamily="34" charset="0"/>
                <a:ea typeface="Segoe UI" pitchFamily="34" charset="0"/>
                <a:cs typeface="Segoe UI" pitchFamily="34" charset="0"/>
              </a:rPr>
              <a:t>Gardez à l'esprit les points </a:t>
            </a:r>
            <a:r>
              <a:rPr lang="en-US" sz="2800" b="1" dirty="0" err="1" smtClean="0">
                <a:latin typeface="Segoe UI" pitchFamily="34" charset="0"/>
                <a:ea typeface="Segoe UI" pitchFamily="34" charset="0"/>
                <a:cs typeface="Segoe UI" pitchFamily="34" charset="0"/>
              </a:rPr>
              <a:t>suivants</a:t>
            </a:r>
            <a:endParaRPr lang="en-US" sz="2800" b="1" dirty="0" smtClean="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561166" y="4233213"/>
            <a:ext cx="7923389" cy="2015187"/>
          </a:xfrm>
          <a:prstGeom prst="roundRect">
            <a:avLst>
              <a:gd name="adj" fmla="val 4167"/>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ts val="600"/>
              </a:spcBef>
              <a:buClr>
                <a:srgbClr val="006699"/>
              </a:buClr>
              <a:buFontTx/>
              <a:buChar char="•"/>
            </a:pPr>
            <a:r>
              <a:rPr lang="en-US" altLang="zh-TW" sz="2800" b="0" dirty="0" smtClean="0">
                <a:solidFill>
                  <a:srgbClr val="000000"/>
                </a:solidFill>
                <a:latin typeface="Segoe UI" pitchFamily="34" charset="0"/>
                <a:ea typeface="Segoe UI" pitchFamily="34" charset="0"/>
                <a:cs typeface="Segoe UI" pitchFamily="34" charset="0"/>
              </a:rPr>
              <a:t>Les rôles peuvent avoir des fonctionnalités comme dépendances</a:t>
            </a:r>
          </a:p>
          <a:p>
            <a:pPr marL="169863" lvl="1" indent="-169863" eaLnBrk="0" hangingPunct="0">
              <a:lnSpc>
                <a:spcPct val="90000"/>
              </a:lnSpc>
              <a:spcBef>
                <a:spcPts val="600"/>
              </a:spcBef>
              <a:buClr>
                <a:srgbClr val="006699"/>
              </a:buClr>
              <a:buFontTx/>
              <a:buChar char="•"/>
            </a:pPr>
            <a:r>
              <a:rPr lang="en-US" altLang="zh-TW" sz="2800" b="0" dirty="0" smtClean="0">
                <a:solidFill>
                  <a:srgbClr val="000000"/>
                </a:solidFill>
                <a:latin typeface="Segoe UI" pitchFamily="34" charset="0"/>
                <a:ea typeface="Segoe UI" pitchFamily="34" charset="0"/>
                <a:cs typeface="Segoe UI" pitchFamily="34" charset="0"/>
              </a:rPr>
              <a:t>Les fonctionnalités à la demande des fonctionnalités qui doivent être </a:t>
            </a:r>
            <a:r>
              <a:rPr lang="en-US" altLang="zh-TW" sz="2800" b="0" dirty="0" err="1" smtClean="0">
                <a:solidFill>
                  <a:srgbClr val="000000"/>
                </a:solidFill>
                <a:latin typeface="Segoe UI" pitchFamily="34" charset="0"/>
                <a:ea typeface="Segoe UI" pitchFamily="34" charset="0"/>
                <a:cs typeface="Segoe UI" pitchFamily="34" charset="0"/>
              </a:rPr>
              <a:t>installées</a:t>
            </a:r>
            <a:r>
              <a:rPr lang="en-US" altLang="zh-TW" sz="2800" b="0" dirty="0" smtClean="0">
                <a:solidFill>
                  <a:srgbClr val="000000"/>
                </a:solidFill>
                <a:latin typeface="Segoe UI" pitchFamily="34" charset="0"/>
                <a:ea typeface="Segoe UI" pitchFamily="34" charset="0"/>
                <a:cs typeface="Segoe UI" pitchFamily="34" charset="0"/>
              </a:rPr>
              <a:t> à </a:t>
            </a:r>
            <a:r>
              <a:rPr lang="en-US" altLang="zh-TW" sz="2800" b="0" dirty="0" err="1" smtClean="0">
                <a:solidFill>
                  <a:srgbClr val="000000"/>
                </a:solidFill>
                <a:latin typeface="Segoe UI" pitchFamily="34" charset="0"/>
                <a:ea typeface="Segoe UI" pitchFamily="34" charset="0"/>
                <a:cs typeface="Segoe UI" pitchFamily="34" charset="0"/>
              </a:rPr>
              <a:t>l'aide</a:t>
            </a:r>
            <a:r>
              <a:rPr lang="en-US" altLang="zh-TW" sz="2800" b="0" dirty="0" smtClean="0">
                <a:solidFill>
                  <a:srgbClr val="000000"/>
                </a:solidFill>
                <a:latin typeface="Segoe UI" pitchFamily="34" charset="0"/>
                <a:ea typeface="Segoe UI" pitchFamily="34" charset="0"/>
                <a:cs typeface="Segoe UI" pitchFamily="34" charset="0"/>
              </a:rPr>
              <a:t> d'une image montée </a:t>
            </a:r>
            <a:r>
              <a:rPr lang="en-US" altLang="zh-TW" sz="2800" b="0" smtClean="0">
                <a:solidFill>
                  <a:srgbClr val="000000"/>
                </a:solidFill>
                <a:latin typeface="Segoe UI" pitchFamily="34" charset="0"/>
                <a:ea typeface="Segoe UI" pitchFamily="34" charset="0"/>
                <a:cs typeface="Segoe UI" pitchFamily="34" charset="0"/>
              </a:rPr>
              <a:t>comme source</a:t>
            </a:r>
            <a:endParaRPr lang="en-US" altLang="zh-TW" sz="2800" b="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6208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147</TotalTime>
  <Words>2134</Words>
  <Application>Microsoft Office PowerPoint</Application>
  <PresentationFormat>On-screen Show (4:3)</PresentationFormat>
  <Paragraphs>565</Paragraphs>
  <Slides>43</Slides>
  <Notes>43</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Segoe Light</vt:lpstr>
      <vt:lpstr>Verdana</vt:lpstr>
      <vt:lpstr>Symbol</vt:lpstr>
      <vt:lpstr>Calibri</vt:lpstr>
      <vt:lpstr>Wingdings</vt:lpstr>
      <vt:lpstr>Cordia New</vt:lpstr>
      <vt:lpstr>SimSun</vt:lpstr>
      <vt:lpstr>Segoe UI Light</vt:lpstr>
      <vt:lpstr>Segoe UI</vt:lpstr>
      <vt:lpstr>Times New Roman</vt:lpstr>
      <vt:lpstr>Presentation1</vt:lpstr>
      <vt:lpstr>Module 1</vt:lpstr>
      <vt:lpstr>Vue d'ensemble du module</vt:lpstr>
      <vt:lpstr>Leçon 1 : Vue d'ensemble de Windows Server 2012</vt:lpstr>
      <vt:lpstr>Serveurs locaux</vt:lpstr>
      <vt:lpstr>Qu'est-ce que le Cloud Computing ?</vt:lpstr>
      <vt:lpstr>Éditions de Windows Server 2012</vt:lpstr>
      <vt:lpstr>Qu'est-ce que l'installation minimale ?</vt:lpstr>
      <vt:lpstr>Rôles de Windows Server 2012</vt:lpstr>
      <vt:lpstr>Quelles sont les fonctionnalités de Windows Server 2012 ?</vt:lpstr>
      <vt:lpstr>Leçon 2 : Vue d'ensemble de l'administration de Windows Server 2012</vt:lpstr>
      <vt:lpstr>Qu'est-ce que le Gestionnaire de serveur ?</vt:lpstr>
      <vt:lpstr>Outils d'administration et outils d'administration de serveur distant</vt:lpstr>
      <vt:lpstr>Démonstration : Utilisation du Gestionnaire de serveur</vt:lpstr>
      <vt:lpstr>PowerPoint Presentation</vt:lpstr>
      <vt:lpstr>PowerPoint Presentation</vt:lpstr>
      <vt:lpstr>Configuration de services</vt:lpstr>
      <vt:lpstr>Configuration de la gestion à distance de Windows</vt:lpstr>
      <vt:lpstr>Leçon 3 : Installation de Windows Server 2012</vt:lpstr>
      <vt:lpstr>Méthodes d'installation</vt:lpstr>
      <vt:lpstr>Types d'installation</vt:lpstr>
      <vt:lpstr>Configuration matérielle requise pour Windows Server 2012</vt:lpstr>
      <vt:lpstr>Installation de Windows Server 2012</vt:lpstr>
      <vt:lpstr>Leçon 4 : Configuration post-installation de Windows Server 2012</vt:lpstr>
      <vt:lpstr>Vue d'ensemble de la configuration post-installation</vt:lpstr>
      <vt:lpstr>Configuration des paramètres réseau du serveur</vt:lpstr>
      <vt:lpstr>Procédure de jonction d'un domaine</vt:lpstr>
      <vt:lpstr>Exécution d'une jonction de domaine hors connexion</vt:lpstr>
      <vt:lpstr>Activation de Windows Server 2012</vt:lpstr>
      <vt:lpstr>Configuration d'une installation minimale</vt:lpstr>
      <vt:lpstr>Leçon 5 : Présentation de Windows PowerShell</vt:lpstr>
      <vt:lpstr>Qu'est-ce que Windows PowerShell ?</vt:lpstr>
      <vt:lpstr>Syntaxe des applets de commande Windows PowerShell</vt:lpstr>
      <vt:lpstr>Applets de commande courantes pour l'administration de serveur</vt:lpstr>
      <vt:lpstr>Qu'est-ce que Windows PowerShell ISE ?</vt:lpstr>
      <vt:lpstr>Démonstration : Utilisation de Windows PowerShell</vt:lpstr>
      <vt:lpstr>PowerPoint Presentation</vt:lpstr>
      <vt:lpstr>Démonstration : Utilisation de Windows PowerShell ISE</vt:lpstr>
      <vt:lpstr>Atelier pratique : Déploiement et gestion de Windows Server 2012</vt:lpstr>
      <vt:lpstr>PowerPoint Presentation</vt:lpstr>
      <vt:lpstr>Scénario d'atelier pratique</vt:lpstr>
      <vt:lpstr>Contrôle des acquis de l'atelier pratique</vt:lpstr>
      <vt:lpstr>Contrôle des acquis et éléments à retenir</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Ruiz, Esther</dc:creator>
  <cp:lastModifiedBy>Ruiz, Pilar</cp:lastModifiedBy>
  <cp:revision>32</cp:revision>
  <dcterms:created xsi:type="dcterms:W3CDTF">2013-02-25T16:16:01Z</dcterms:created>
  <dcterms:modified xsi:type="dcterms:W3CDTF">2013-03-19T08:37:18Z</dcterms:modified>
</cp:coreProperties>
</file>