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8"/>
  </p:notesMasterIdLst>
  <p:sldIdLst>
    <p:sldId id="256" r:id="rId2"/>
    <p:sldId id="257" r:id="rId3"/>
    <p:sldId id="258" r:id="rId4"/>
    <p:sldId id="259" r:id="rId5"/>
    <p:sldId id="279" r:id="rId6"/>
    <p:sldId id="260" r:id="rId7"/>
    <p:sldId id="261" r:id="rId8"/>
    <p:sldId id="262" r:id="rId9"/>
    <p:sldId id="263" r:id="rId10"/>
    <p:sldId id="280" r:id="rId11"/>
    <p:sldId id="264" r:id="rId12"/>
    <p:sldId id="265" r:id="rId13"/>
    <p:sldId id="266" r:id="rId14"/>
    <p:sldId id="267" r:id="rId15"/>
    <p:sldId id="268" r:id="rId16"/>
    <p:sldId id="281" r:id="rId17"/>
    <p:sldId id="269" r:id="rId18"/>
    <p:sldId id="270" r:id="rId19"/>
    <p:sldId id="271" r:id="rId20"/>
    <p:sldId id="272" r:id="rId21"/>
    <p:sldId id="273" r:id="rId22"/>
    <p:sldId id="274" r:id="rId23"/>
    <p:sldId id="275" r:id="rId24"/>
    <p:sldId id="276" r:id="rId25"/>
    <p:sldId id="277" r:id="rId26"/>
    <p:sldId id="278" r:id="rId27"/>
  </p:sldIdLst>
  <p:sldSz cx="9144000" cy="6858000" type="screen4x3"/>
  <p:notesSz cx="6858000" cy="9144000"/>
  <p:embeddedFontLst>
    <p:embeddedFont>
      <p:font typeface="Segoe UI Light" pitchFamily="34" charset="0"/>
      <p:regular r:id="rId29"/>
    </p:embeddedFont>
    <p:embeddedFont>
      <p:font typeface="Segoe UI" pitchFamily="34" charset="0"/>
      <p:regular r:id="rId30"/>
      <p:bold r:id="rId31"/>
      <p:italic r:id="rId32"/>
      <p:boldItalic r:id="rId33"/>
    </p:embeddedFont>
    <p:embeddedFont>
      <p:font typeface="Gulim" pitchFamily="34" charset="-127"/>
      <p:regular r:id="rId34"/>
    </p:embeddedFont>
    <p:embeddedFont>
      <p:font typeface="Verdana" pitchFamily="34" charset="0"/>
      <p:regular r:id="rId35"/>
      <p:bold r:id="rId36"/>
      <p:italic r:id="rId37"/>
      <p:boldItalic r:id="rId38"/>
    </p:embeddedFont>
    <p:embeddedFont>
      <p:font typeface="Calibri" pitchFamily="34" charset="0"/>
      <p:regular r:id="rId39"/>
      <p:bold r:id="rId40"/>
      <p:italic r:id="rId41"/>
      <p:boldItalic r:id="rId42"/>
    </p:embeddedFont>
    <p:embeddedFont>
      <p:font typeface="Segoe Light" pitchFamily="34" charset="0"/>
      <p:regular r:id="rId43"/>
      <p:italic r:id="rId44"/>
    </p:embeddedFont>
    <p:embeddedFont>
      <p:font typeface="Cordia New" pitchFamily="34" charset="-34"/>
      <p:regular r:id="rId45"/>
      <p:bold r:id="rId46"/>
      <p:italic r:id="rId47"/>
      <p:boldItalic r:id="rId48"/>
    </p:embeddedFont>
    <p:embeddedFont>
      <p:font typeface="Lucida Sans Typewriter" pitchFamily="49" charset="0"/>
      <p:regular r:id="rId49"/>
      <p:bold r:id="rId50"/>
      <p:italic r:id="rId51"/>
      <p:boldItalic r:id="rId52"/>
    </p:embeddedFont>
    <p:embeddedFont>
      <p:font typeface="SimSun" pitchFamily="2" charset="-122"/>
      <p:regular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240" autoAdjust="0"/>
    <p:restoredTop sz="34676" autoAdjust="0"/>
  </p:normalViewPr>
  <p:slideViewPr>
    <p:cSldViewPr>
      <p:cViewPr>
        <p:scale>
          <a:sx n="109" d="100"/>
          <a:sy n="109" d="100"/>
        </p:scale>
        <p:origin x="-2460" y="-174"/>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7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font" Target="fonts/font2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3.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7875B5-A250-487A-834A-43A231E9D761}" type="datetimeFigureOut">
              <a:rPr lang="en-US" smtClean="0"/>
              <a:t>3/16/2013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4696CB-EFCE-45DB-AB27-49AC3A30B1B7}" type="slidenum">
              <a:rPr lang="en-US" smtClean="0"/>
              <a:t>‹#›</a:t>
            </a:fld>
            <a:endParaRPr lang="en-US"/>
          </a:p>
        </p:txBody>
      </p:sp>
    </p:spTree>
    <p:extLst>
      <p:ext uri="{BB962C8B-B14F-4D97-AF65-F5344CB8AC3E}">
        <p14:creationId xmlns:p14="http://schemas.microsoft.com/office/powerpoint/2010/main" val="2908267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err="1">
                <a:latin typeface="Arial"/>
                <a:ea typeface="SimSun"/>
                <a:cs typeface="Arial"/>
              </a:rPr>
              <a:t>Présentation</a:t>
            </a:r>
            <a:r>
              <a:rPr lang="en-US" sz="1000" b="1" dirty="0">
                <a:latin typeface="Arial"/>
                <a:ea typeface="SimSun"/>
                <a:cs typeface="Arial"/>
              </a:rPr>
              <a:t> : 80 minutes</a:t>
            </a:r>
            <a:endParaRPr lang="en-US" sz="1000" dirty="0">
              <a:latin typeface="Arial"/>
              <a:ea typeface="SimSun"/>
              <a:cs typeface="Arial"/>
            </a:endParaRPr>
          </a:p>
          <a:p>
            <a:pPr>
              <a:lnSpc>
                <a:spcPct val="115000"/>
              </a:lnSpc>
              <a:spcAft>
                <a:spcPts val="1000"/>
              </a:spcAft>
            </a:pPr>
            <a:r>
              <a:rPr lang="en-US" sz="1000" b="1" dirty="0">
                <a:latin typeface="Arial"/>
                <a:ea typeface="SimSun"/>
                <a:cs typeface="Arial"/>
              </a:rPr>
              <a:t>Atelier </a:t>
            </a:r>
            <a:r>
              <a:rPr lang="en-US" sz="1000" b="1" dirty="0" err="1">
                <a:latin typeface="Arial"/>
                <a:ea typeface="SimSun"/>
                <a:cs typeface="Arial"/>
              </a:rPr>
              <a:t>pratique</a:t>
            </a:r>
            <a:r>
              <a:rPr lang="en-US" sz="1000" b="1" dirty="0">
                <a:latin typeface="Arial"/>
                <a:ea typeface="SimSun"/>
                <a:cs typeface="Arial"/>
              </a:rPr>
              <a:t> : 45 minutes</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À la fin de </a:t>
            </a:r>
            <a:r>
              <a:rPr lang="en-US" sz="1000" dirty="0" err="1">
                <a:latin typeface="Arial"/>
                <a:ea typeface="SimSun"/>
                <a:cs typeface="Segoe UI"/>
              </a:rPr>
              <a:t>ce</a:t>
            </a:r>
            <a:r>
              <a:rPr lang="en-US" sz="1000" dirty="0">
                <a:latin typeface="Arial"/>
                <a:ea typeface="SimSun"/>
                <a:cs typeface="Segoe UI"/>
              </a:rPr>
              <a:t> module,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seront</a:t>
            </a:r>
            <a:r>
              <a:rPr lang="en-US" sz="1000" dirty="0">
                <a:latin typeface="Arial"/>
                <a:ea typeface="SimSun"/>
                <a:cs typeface="Segoe UI"/>
              </a:rPr>
              <a:t> à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d'effectuer</a:t>
            </a:r>
            <a:r>
              <a:rPr lang="en-US" sz="1000" dirty="0">
                <a:latin typeface="Arial"/>
                <a:ea typeface="SimSun"/>
                <a:cs typeface="Segoe UI"/>
              </a:rPr>
              <a:t> les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décrire</a:t>
            </a:r>
            <a:r>
              <a:rPr lang="en-US" sz="1000" dirty="0" smtClean="0">
                <a:effectLst/>
                <a:latin typeface="Arial"/>
                <a:ea typeface="Times New Roman"/>
                <a:cs typeface="Segoe UI"/>
              </a:rPr>
              <a:t> la structure des services de </a:t>
            </a:r>
            <a:r>
              <a:rPr lang="en-US" sz="1000" dirty="0" err="1" smtClean="0">
                <a:effectLst/>
                <a:latin typeface="Arial"/>
                <a:ea typeface="Times New Roman"/>
                <a:cs typeface="Segoe UI"/>
              </a:rPr>
              <a:t>domaine</a:t>
            </a:r>
            <a:r>
              <a:rPr lang="en-US" sz="1000" dirty="0" smtClean="0">
                <a:effectLst/>
                <a:latin typeface="Arial"/>
                <a:ea typeface="Times New Roman"/>
                <a:cs typeface="Segoe UI"/>
              </a:rPr>
              <a:t> Active Directory</a:t>
            </a:r>
            <a:r>
              <a:rPr lang="en-US" sz="1000" baseline="30000" dirty="0" smtClean="0">
                <a:effectLst/>
                <a:latin typeface="Arial"/>
                <a:ea typeface="Times New Roman"/>
                <a:cs typeface="Segoe UI"/>
              </a:rPr>
              <a:t>®</a:t>
            </a:r>
            <a:r>
              <a:rPr lang="en-US" sz="1000" dirty="0" smtClean="0">
                <a:effectLst/>
                <a:latin typeface="Arial"/>
                <a:ea typeface="Times New Roman"/>
                <a:cs typeface="Segoe UI"/>
              </a:rPr>
              <a:t> (AD DS)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décrire</a:t>
            </a:r>
            <a:r>
              <a:rPr lang="en-US" sz="1000" dirty="0" smtClean="0">
                <a:effectLst/>
                <a:latin typeface="Arial"/>
                <a:ea typeface="Times New Roman"/>
                <a:cs typeface="Segoe UI"/>
              </a:rPr>
              <a:t> la </a:t>
            </a:r>
            <a:r>
              <a:rPr lang="en-US" sz="1000" dirty="0" err="1" smtClean="0">
                <a:effectLst/>
                <a:latin typeface="Arial"/>
                <a:ea typeface="Times New Roman"/>
                <a:cs typeface="Segoe UI"/>
              </a:rPr>
              <a:t>fonction</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contrôleurs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domaine</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installer un </a:t>
            </a:r>
            <a:r>
              <a:rPr lang="en-US" sz="1000" dirty="0" err="1" smtClean="0">
                <a:effectLst/>
                <a:latin typeface="Arial"/>
                <a:ea typeface="Times New Roman"/>
                <a:cs typeface="Segoe UI"/>
              </a:rPr>
              <a:t>contrôleur</a:t>
            </a:r>
            <a:r>
              <a:rPr lang="en-US" sz="1000" dirty="0" smtClean="0">
                <a:effectLst/>
                <a:latin typeface="Arial"/>
                <a:ea typeface="Times New Roman"/>
                <a:cs typeface="Segoe UI"/>
              </a:rPr>
              <a:t> de </a:t>
            </a:r>
            <a:r>
              <a:rPr lang="en-US" sz="1000" dirty="0" err="1" smtClean="0">
                <a:effectLst/>
                <a:latin typeface="Arial"/>
                <a:ea typeface="Times New Roman"/>
                <a:cs typeface="Segoe UI"/>
              </a:rPr>
              <a:t>domaine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Bef>
                <a:spcPts val="900"/>
              </a:spcBef>
              <a:spcAft>
                <a:spcPts val="300"/>
              </a:spcAft>
            </a:pPr>
            <a:r>
              <a:rPr lang="en-US" sz="1000" b="1" dirty="0">
                <a:latin typeface="Arial"/>
                <a:ea typeface="SimSun"/>
                <a:cs typeface="Arial"/>
              </a:rPr>
              <a:t>Documents de </a:t>
            </a:r>
            <a:r>
              <a:rPr lang="en-US" sz="1000" b="1" dirty="0" err="1">
                <a:latin typeface="Arial"/>
                <a:ea typeface="SimSun"/>
                <a:cs typeface="Arial"/>
              </a:rPr>
              <a:t>cours</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animer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module,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disposer du </a:t>
            </a:r>
            <a:r>
              <a:rPr lang="en-US" sz="1000" dirty="0" err="1">
                <a:latin typeface="Arial"/>
                <a:ea typeface="SimSun"/>
                <a:cs typeface="Segoe UI"/>
              </a:rPr>
              <a:t>fichier</a:t>
            </a:r>
            <a:r>
              <a:rPr lang="en-US" sz="1000" dirty="0">
                <a:latin typeface="Arial"/>
                <a:ea typeface="SimSun"/>
                <a:cs typeface="Segoe UI"/>
              </a:rPr>
              <a:t> Microsoft</a:t>
            </a:r>
            <a:r>
              <a:rPr lang="en-US" sz="1000" baseline="30000" dirty="0">
                <a:latin typeface="Arial"/>
                <a:ea typeface="SimSun"/>
                <a:cs typeface="Segoe UI"/>
              </a:rPr>
              <a:t>®</a:t>
            </a:r>
            <a:r>
              <a:rPr lang="en-US" sz="1000" dirty="0">
                <a:latin typeface="Arial"/>
                <a:ea typeface="SimSun"/>
                <a:cs typeface="Segoe UI"/>
              </a:rPr>
              <a:t> Office PowerPoint</a:t>
            </a:r>
            <a:r>
              <a:rPr lang="en-US" sz="1000" baseline="30000" dirty="0">
                <a:latin typeface="Arial"/>
                <a:ea typeface="SimSun"/>
                <a:cs typeface="Segoe UI"/>
              </a:rPr>
              <a:t>®</a:t>
            </a:r>
            <a:r>
              <a:rPr lang="en-US" sz="1000" dirty="0">
                <a:latin typeface="Arial"/>
                <a:ea typeface="SimSun"/>
                <a:cs typeface="Segoe UI"/>
              </a:rPr>
              <a:t> 22410B_02.pptx.</a:t>
            </a:r>
            <a:endParaRPr lang="en-US" sz="1000" dirty="0">
              <a:latin typeface="Arial"/>
              <a:ea typeface="SimSun"/>
              <a:cs typeface="Arial"/>
            </a:endParaRPr>
          </a:p>
          <a:p>
            <a:pPr>
              <a:lnSpc>
                <a:spcPct val="115000"/>
              </a:lnSpc>
              <a:spcAft>
                <a:spcPts val="1000"/>
              </a:spcAft>
            </a:pPr>
            <a:r>
              <a:rPr lang="en-US" sz="1000" b="1" dirty="0">
                <a:latin typeface="Arial"/>
                <a:ea typeface="SimSun"/>
                <a:cs typeface="Arial"/>
              </a:rPr>
              <a:t>Important</a:t>
            </a:r>
            <a:r>
              <a:rPr lang="en-US" sz="1000" dirty="0">
                <a:latin typeface="Arial"/>
                <a:ea typeface="SimSun"/>
                <a:cs typeface="Segoe UI"/>
              </a:rPr>
              <a:t> </a:t>
            </a:r>
            <a:r>
              <a:rPr lang="en-US" sz="1000" b="1" dirty="0">
                <a:latin typeface="Arial"/>
                <a:ea typeface="SimSun"/>
                <a:cs typeface="Segoe UI"/>
              </a:rPr>
              <a:t>:</a:t>
            </a:r>
            <a:r>
              <a:rPr lang="en-US" sz="1000" dirty="0">
                <a:latin typeface="Arial"/>
                <a:ea typeface="SimSun"/>
                <a:cs typeface="Segoe UI"/>
              </a:rPr>
              <a:t> Il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recommandé</a:t>
            </a:r>
            <a:r>
              <a:rPr lang="en-US" sz="1000" dirty="0">
                <a:latin typeface="Arial"/>
                <a:ea typeface="SimSun"/>
                <a:cs typeface="Segoe UI"/>
              </a:rPr>
              <a:t> </a:t>
            </a:r>
            <a:r>
              <a:rPr lang="en-US" sz="1000" dirty="0" err="1">
                <a:latin typeface="Arial"/>
                <a:ea typeface="SimSun"/>
                <a:cs typeface="Segoe UI"/>
              </a:rPr>
              <a:t>d'utiliser</a:t>
            </a:r>
            <a:r>
              <a:rPr lang="en-US" sz="1000" dirty="0">
                <a:latin typeface="Arial"/>
                <a:ea typeface="SimSun"/>
                <a:cs typeface="Segoe UI"/>
              </a:rPr>
              <a:t> Office PowerPoint 2007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version plus </a:t>
            </a:r>
            <a:r>
              <a:rPr lang="en-US" sz="1000" dirty="0" err="1">
                <a:latin typeface="Arial"/>
                <a:ea typeface="SimSun"/>
                <a:cs typeface="Segoe UI"/>
              </a:rPr>
              <a:t>récente</a:t>
            </a:r>
            <a:r>
              <a:rPr lang="en-US" sz="1000" dirty="0">
                <a:latin typeface="Arial"/>
                <a:ea typeface="SimSun"/>
                <a:cs typeface="Segoe UI"/>
              </a:rPr>
              <a:t> </a:t>
            </a:r>
            <a:r>
              <a:rPr lang="en-US" sz="1000">
                <a:latin typeface="Arial"/>
                <a:ea typeface="SimSun"/>
                <a:cs typeface="Segoe UI"/>
              </a:rPr>
              <a:t>pour </a:t>
            </a:r>
            <a:r>
              <a:rPr lang="en-US" sz="1000" smtClean="0">
                <a:latin typeface="Arial"/>
                <a:ea typeface="SimSun"/>
                <a:cs typeface="Segoe UI"/>
              </a:rPr>
              <a:t>afficher les </a:t>
            </a:r>
            <a:r>
              <a:rPr lang="en-US" sz="1000" dirty="0" err="1">
                <a:latin typeface="Arial"/>
                <a:ea typeface="SimSun"/>
                <a:cs typeface="Segoe UI"/>
              </a:rPr>
              <a:t>diapositives</a:t>
            </a:r>
            <a:r>
              <a:rPr lang="en-US" sz="1000" dirty="0">
                <a:latin typeface="Arial"/>
                <a:ea typeface="SimSun"/>
                <a:cs typeface="Segoe UI"/>
              </a:rPr>
              <a:t> de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cours</a:t>
            </a:r>
            <a:r>
              <a:rPr lang="en-US" sz="1000" dirty="0">
                <a:latin typeface="Arial"/>
                <a:ea typeface="SimSun"/>
                <a:cs typeface="Segoe UI"/>
              </a:rPr>
              <a:t>. Si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utilisez</a:t>
            </a:r>
            <a:r>
              <a:rPr lang="en-US" sz="1000" dirty="0">
                <a:latin typeface="Arial"/>
                <a:ea typeface="SimSun"/>
                <a:cs typeface="Segoe UI"/>
              </a:rPr>
              <a:t> la </a:t>
            </a:r>
            <a:r>
              <a:rPr lang="en-US" sz="1000" dirty="0" err="1">
                <a:latin typeface="Arial"/>
                <a:ea typeface="SimSun"/>
                <a:cs typeface="Segoe UI"/>
              </a:rPr>
              <a:t>Visionneuse</a:t>
            </a:r>
            <a:r>
              <a:rPr lang="en-US" sz="1000" dirty="0">
                <a:latin typeface="Arial"/>
                <a:ea typeface="SimSun"/>
                <a:cs typeface="Segoe UI"/>
              </a:rPr>
              <a:t> PowerPoint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version </a:t>
            </a:r>
            <a:r>
              <a:rPr lang="en-US" sz="1000" dirty="0" err="1">
                <a:latin typeface="Arial"/>
                <a:ea typeface="SimSun"/>
                <a:cs typeface="Segoe UI"/>
              </a:rPr>
              <a:t>antérieure</a:t>
            </a:r>
            <a:r>
              <a:rPr lang="en-US" sz="1000" dirty="0">
                <a:latin typeface="Arial"/>
                <a:ea typeface="SimSun"/>
                <a:cs typeface="Segoe UI"/>
              </a:rPr>
              <a:t> de PowerPoint, </a:t>
            </a:r>
            <a:r>
              <a:rPr lang="en-US" sz="1000" dirty="0" err="1">
                <a:latin typeface="Arial"/>
                <a:ea typeface="SimSun"/>
                <a:cs typeface="Segoe UI"/>
              </a:rPr>
              <a:t>il</a:t>
            </a:r>
            <a:r>
              <a:rPr lang="en-US" sz="1000" dirty="0">
                <a:latin typeface="Arial"/>
                <a:ea typeface="SimSun"/>
                <a:cs typeface="Segoe UI"/>
              </a:rPr>
              <a:t> se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diapositives</a:t>
            </a:r>
            <a:r>
              <a:rPr lang="en-US" sz="1000" dirty="0">
                <a:latin typeface="Arial"/>
                <a:ea typeface="SimSun"/>
                <a:cs typeface="Segoe UI"/>
              </a:rPr>
              <a:t> ne </a:t>
            </a:r>
            <a:r>
              <a:rPr lang="en-US" sz="1000" dirty="0" err="1">
                <a:latin typeface="Arial"/>
                <a:ea typeface="SimSun"/>
                <a:cs typeface="Segoe UI"/>
              </a:rPr>
              <a:t>s'affichent</a:t>
            </a:r>
            <a:r>
              <a:rPr lang="en-US" sz="1000" dirty="0">
                <a:latin typeface="Arial"/>
                <a:ea typeface="SimSun"/>
                <a:cs typeface="Segoe UI"/>
              </a:rPr>
              <a:t> pas </a:t>
            </a:r>
            <a:r>
              <a:rPr lang="en-US" sz="1000" dirty="0" err="1">
                <a:latin typeface="Arial"/>
                <a:ea typeface="SimSun"/>
                <a:cs typeface="Segoe UI"/>
              </a:rPr>
              <a:t>correctement</a:t>
            </a:r>
            <a:r>
              <a:rPr lang="en-US" sz="1000" dirty="0">
                <a:latin typeface="Arial"/>
                <a:ea typeface="SimSun"/>
                <a:cs typeface="Segoe UI"/>
              </a:rPr>
              <a:t>.</a:t>
            </a:r>
            <a:endParaRPr lang="en-US" sz="1000" dirty="0">
              <a:latin typeface="Arial"/>
              <a:ea typeface="SimSun"/>
              <a:cs typeface="Arial"/>
            </a:endParaRPr>
          </a:p>
          <a:p>
            <a:pPr>
              <a:lnSpc>
                <a:spcPct val="115000"/>
              </a:lnSpc>
              <a:spcBef>
                <a:spcPts val="900"/>
              </a:spcBef>
              <a:spcAft>
                <a:spcPts val="300"/>
              </a:spcAft>
            </a:pP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préparer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module,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effectuer</a:t>
            </a:r>
            <a:r>
              <a:rPr lang="en-US" sz="1000" dirty="0">
                <a:latin typeface="Arial"/>
                <a:ea typeface="SimSun"/>
                <a:cs typeface="Segoe UI"/>
              </a:rPr>
              <a:t> les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spcBef>
                <a:spcPts val="0"/>
              </a:spcBef>
              <a:spcAft>
                <a:spcPts val="995"/>
              </a:spcAft>
              <a:buFont typeface="Symbol"/>
              <a:buChar char=""/>
            </a:pPr>
            <a:r>
              <a:rPr lang="en-US" sz="1000" dirty="0" smtClean="0">
                <a:effectLst/>
                <a:latin typeface="Arial"/>
                <a:ea typeface="Times New Roman"/>
                <a:cs typeface="Segoe UI"/>
              </a:rPr>
              <a:t>lire </a:t>
            </a:r>
            <a:r>
              <a:rPr lang="en-US" sz="1000" dirty="0" err="1" smtClean="0">
                <a:effectLst/>
                <a:latin typeface="Arial"/>
                <a:ea typeface="Times New Roman"/>
                <a:cs typeface="Segoe UI"/>
              </a:rPr>
              <a:t>tous</a:t>
            </a:r>
            <a:r>
              <a:rPr lang="en-US" sz="1000" dirty="0" smtClean="0">
                <a:effectLst/>
                <a:latin typeface="Arial"/>
                <a:ea typeface="Times New Roman"/>
                <a:cs typeface="Segoe UI"/>
              </a:rPr>
              <a:t> les documents de </a:t>
            </a:r>
            <a:r>
              <a:rPr lang="en-US" sz="1000" dirty="0" err="1" smtClean="0">
                <a:effectLst/>
                <a:latin typeface="Arial"/>
                <a:ea typeface="Times New Roman"/>
                <a:cs typeface="Segoe UI"/>
              </a:rPr>
              <a:t>cours</a:t>
            </a:r>
            <a:r>
              <a:rPr lang="en-US" sz="1000" dirty="0" smtClean="0">
                <a:effectLst/>
                <a:latin typeface="Arial"/>
                <a:ea typeface="Times New Roman"/>
                <a:cs typeface="Segoe UI"/>
              </a:rPr>
              <a:t> </a:t>
            </a:r>
            <a:r>
              <a:rPr lang="en-US" sz="1000" dirty="0" err="1" smtClean="0">
                <a:effectLst/>
                <a:latin typeface="Arial"/>
                <a:ea typeface="Times New Roman"/>
                <a:cs typeface="Segoe UI"/>
              </a:rPr>
              <a:t>relatifs</a:t>
            </a:r>
            <a:r>
              <a:rPr lang="en-US" sz="1000" dirty="0" smtClean="0">
                <a:effectLst/>
                <a:latin typeface="Arial"/>
                <a:ea typeface="Times New Roman"/>
                <a:cs typeface="Segoe UI"/>
              </a:rPr>
              <a:t> à </a:t>
            </a:r>
            <a:r>
              <a:rPr lang="en-US" sz="1000" dirty="0" err="1" smtClean="0">
                <a:effectLst/>
                <a:latin typeface="Arial"/>
                <a:ea typeface="Times New Roman"/>
                <a:cs typeface="Segoe UI"/>
              </a:rPr>
              <a:t>ce</a:t>
            </a:r>
            <a:r>
              <a:rPr lang="en-US" sz="1000" dirty="0" smtClean="0">
                <a:effectLst/>
                <a:latin typeface="Arial"/>
                <a:ea typeface="Times New Roman"/>
                <a:cs typeface="Segoe UI"/>
              </a:rPr>
              <a:t> module ;</a:t>
            </a:r>
            <a:endParaRPr lang="en-US" sz="1000" dirty="0" smtClean="0">
              <a:effectLst/>
              <a:latin typeface="Arial"/>
            </a:endParaRPr>
          </a:p>
          <a:p>
            <a:pPr marL="342900" marR="0" lvl="0" indent="-342900">
              <a:spcBef>
                <a:spcPts val="0"/>
              </a:spcBef>
              <a:spcAft>
                <a:spcPts val="995"/>
              </a:spcAft>
              <a:buFont typeface="Symbol"/>
              <a:buChar char=""/>
            </a:pPr>
            <a:r>
              <a:rPr lang="en-US" sz="1000" dirty="0" err="1" smtClean="0">
                <a:effectLst/>
                <a:latin typeface="Arial"/>
                <a:ea typeface="Times New Roman"/>
                <a:cs typeface="Segoe UI"/>
              </a:rPr>
              <a:t>vous</a:t>
            </a:r>
            <a:r>
              <a:rPr lang="en-US" sz="1000" dirty="0" smtClean="0">
                <a:effectLst/>
                <a:latin typeface="Arial"/>
                <a:ea typeface="Times New Roman"/>
                <a:cs typeface="Segoe UI"/>
              </a:rPr>
              <a:t> </a:t>
            </a:r>
            <a:r>
              <a:rPr lang="en-US" sz="1000" dirty="0" err="1" smtClean="0">
                <a:effectLst/>
                <a:latin typeface="Arial"/>
                <a:ea typeface="Times New Roman"/>
                <a:cs typeface="Segoe UI"/>
              </a:rPr>
              <a:t>exercer</a:t>
            </a:r>
            <a:r>
              <a:rPr lang="en-US" sz="1000" dirty="0" smtClean="0">
                <a:effectLst/>
                <a:latin typeface="Arial"/>
                <a:ea typeface="Times New Roman"/>
                <a:cs typeface="Segoe UI"/>
              </a:rPr>
              <a:t> à </a:t>
            </a:r>
            <a:r>
              <a:rPr lang="en-US" sz="1000" dirty="0" err="1" smtClean="0">
                <a:effectLst/>
                <a:latin typeface="Arial"/>
                <a:ea typeface="Times New Roman"/>
                <a:cs typeface="Segoe UI"/>
              </a:rPr>
              <a:t>effectuer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exercices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l'atelier</a:t>
            </a:r>
            <a:r>
              <a:rPr lang="en-US" sz="1000" dirty="0" smtClean="0">
                <a:effectLst/>
                <a:latin typeface="Arial"/>
                <a:ea typeface="Times New Roman"/>
                <a:cs typeface="Segoe UI"/>
              </a:rPr>
              <a:t> </a:t>
            </a:r>
            <a:r>
              <a:rPr lang="en-US" sz="1000" dirty="0" err="1" smtClean="0">
                <a:effectLst/>
                <a:latin typeface="Arial"/>
                <a:ea typeface="Times New Roman"/>
                <a:cs typeface="Segoe UI"/>
              </a:rPr>
              <a:t>pratique</a:t>
            </a:r>
            <a:r>
              <a:rPr lang="en-US" sz="1000" dirty="0" smtClean="0">
                <a:effectLst/>
                <a:latin typeface="Arial"/>
                <a:ea typeface="Times New Roman"/>
                <a:cs typeface="Segoe UI"/>
              </a:rPr>
              <a:t> ;</a:t>
            </a:r>
            <a:endParaRPr lang="en-US" sz="1000" dirty="0" smtClean="0">
              <a:effectLst/>
              <a:latin typeface="Arial"/>
            </a:endParaRPr>
          </a:p>
          <a:p>
            <a:pPr marL="342900" marR="0" lvl="0" indent="-342900">
              <a:spcBef>
                <a:spcPts val="0"/>
              </a:spcBef>
              <a:spcAft>
                <a:spcPts val="995"/>
              </a:spcAft>
              <a:buFont typeface="Symbol"/>
              <a:buChar char=""/>
            </a:pPr>
            <a:r>
              <a:rPr lang="en-US" sz="1000" dirty="0" smtClean="0">
                <a:effectLst/>
                <a:latin typeface="Arial"/>
                <a:ea typeface="Times New Roman"/>
                <a:cs typeface="Segoe UI"/>
              </a:rPr>
              <a:t>passer en revue la section « </a:t>
            </a:r>
            <a:r>
              <a:rPr lang="en-US" sz="1000" dirty="0" err="1" smtClean="0">
                <a:effectLst/>
                <a:latin typeface="Arial"/>
                <a:ea typeface="Times New Roman"/>
                <a:cs typeface="Segoe UI"/>
              </a:rPr>
              <a:t>Contrôle</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acquis</a:t>
            </a:r>
            <a:r>
              <a:rPr lang="en-US" sz="1000" dirty="0" smtClean="0">
                <a:effectLst/>
                <a:latin typeface="Arial"/>
                <a:ea typeface="Times New Roman"/>
                <a:cs typeface="Segoe UI"/>
              </a:rPr>
              <a:t> et </a:t>
            </a:r>
            <a:r>
              <a:rPr lang="en-US" sz="1000" dirty="0" err="1" smtClean="0">
                <a:effectLst/>
                <a:latin typeface="Arial"/>
                <a:ea typeface="Times New Roman"/>
                <a:cs typeface="Segoe UI"/>
              </a:rPr>
              <a:t>éléments</a:t>
            </a:r>
            <a:r>
              <a:rPr lang="en-US" sz="1000" dirty="0" smtClean="0">
                <a:effectLst/>
                <a:latin typeface="Arial"/>
                <a:ea typeface="Times New Roman"/>
                <a:cs typeface="Segoe UI"/>
              </a:rPr>
              <a:t> à </a:t>
            </a:r>
            <a:r>
              <a:rPr lang="en-US" sz="1000" dirty="0" err="1" smtClean="0">
                <a:effectLst/>
                <a:latin typeface="Arial"/>
                <a:ea typeface="Times New Roman"/>
                <a:cs typeface="Segoe UI"/>
              </a:rPr>
              <a:t>retenir</a:t>
            </a:r>
            <a:r>
              <a:rPr lang="en-US" sz="1000" dirty="0" smtClean="0">
                <a:effectLst/>
                <a:latin typeface="Arial"/>
                <a:ea typeface="Times New Roman"/>
                <a:cs typeface="Segoe UI"/>
              </a:rPr>
              <a:t> » et </a:t>
            </a:r>
            <a:r>
              <a:rPr lang="en-US" sz="1000" dirty="0" err="1" smtClean="0">
                <a:effectLst/>
                <a:latin typeface="Arial"/>
                <a:ea typeface="Times New Roman"/>
                <a:cs typeface="Segoe UI"/>
              </a:rPr>
              <a:t>réfléchir</a:t>
            </a:r>
            <a:r>
              <a:rPr lang="en-US" sz="1000" dirty="0" smtClean="0">
                <a:effectLst/>
                <a:latin typeface="Arial"/>
                <a:ea typeface="Times New Roman"/>
                <a:cs typeface="Segoe UI"/>
              </a:rPr>
              <a:t> à la </a:t>
            </a:r>
            <a:r>
              <a:rPr lang="en-US" sz="1000" dirty="0" err="1" smtClean="0">
                <a:effectLst/>
                <a:latin typeface="Arial"/>
                <a:ea typeface="Times New Roman"/>
                <a:cs typeface="Segoe UI"/>
              </a:rPr>
              <a:t>façon</a:t>
            </a:r>
            <a:r>
              <a:rPr lang="en-US" sz="1000" dirty="0" smtClean="0">
                <a:effectLst/>
                <a:latin typeface="Arial"/>
                <a:ea typeface="Times New Roman"/>
                <a:cs typeface="Segoe UI"/>
              </a:rPr>
              <a:t> de </a:t>
            </a:r>
            <a:r>
              <a:rPr lang="en-US" sz="1000" dirty="0" err="1" smtClean="0">
                <a:effectLst/>
                <a:latin typeface="Arial"/>
                <a:ea typeface="Times New Roman"/>
                <a:cs typeface="Segoe UI"/>
              </a:rPr>
              <a:t>l'utiliser</a:t>
            </a:r>
            <a:r>
              <a:rPr lang="en-US" sz="1000" dirty="0" smtClean="0">
                <a:effectLst/>
                <a:latin typeface="Arial"/>
                <a:ea typeface="Times New Roman"/>
                <a:cs typeface="Segoe UI"/>
              </a:rPr>
              <a:t> pour </a:t>
            </a:r>
            <a:r>
              <a:rPr lang="en-US" sz="1000" dirty="0" err="1" smtClean="0">
                <a:effectLst/>
                <a:latin typeface="Arial"/>
                <a:ea typeface="Times New Roman"/>
                <a:cs typeface="Segoe UI"/>
              </a:rPr>
              <a:t>que</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stagiaires</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puissent</a:t>
            </a:r>
            <a:r>
              <a:rPr lang="en-US" sz="1000" dirty="0" smtClean="0">
                <a:effectLst/>
                <a:latin typeface="Arial"/>
                <a:ea typeface="Times New Roman"/>
                <a:cs typeface="Segoe UI"/>
              </a:rPr>
              <a:t> </a:t>
            </a:r>
            <a:r>
              <a:rPr lang="en-US" sz="1000" dirty="0" err="1" smtClean="0">
                <a:effectLst/>
                <a:latin typeface="Arial"/>
                <a:ea typeface="Times New Roman"/>
                <a:cs typeface="Segoe UI"/>
              </a:rPr>
              <a:t>approfondir</a:t>
            </a:r>
            <a:r>
              <a:rPr lang="en-US" sz="1000" dirty="0" smtClean="0">
                <a:effectLst/>
                <a:latin typeface="Arial"/>
                <a:ea typeface="Times New Roman"/>
                <a:cs typeface="Segoe UI"/>
              </a:rPr>
              <a:t> </a:t>
            </a:r>
            <a:r>
              <a:rPr lang="en-US" sz="1000" dirty="0" err="1" smtClean="0">
                <a:effectLst/>
                <a:latin typeface="Arial"/>
                <a:ea typeface="Times New Roman"/>
                <a:cs typeface="Segoe UI"/>
              </a:rPr>
              <a:t>leurs</a:t>
            </a:r>
            <a:r>
              <a:rPr lang="en-US" sz="1000" dirty="0" smtClean="0">
                <a:effectLst/>
                <a:latin typeface="Arial"/>
                <a:ea typeface="Times New Roman"/>
                <a:cs typeface="Segoe UI"/>
              </a:rPr>
              <a:t> </a:t>
            </a:r>
            <a:r>
              <a:rPr lang="en-US" sz="1000" dirty="0" err="1" smtClean="0">
                <a:effectLst/>
                <a:latin typeface="Arial"/>
                <a:ea typeface="Times New Roman"/>
                <a:cs typeface="Segoe UI"/>
              </a:rPr>
              <a:t>connaissances</a:t>
            </a:r>
            <a:r>
              <a:rPr lang="en-US" sz="1000" dirty="0" smtClean="0">
                <a:effectLst/>
                <a:latin typeface="Arial"/>
                <a:ea typeface="Times New Roman"/>
                <a:cs typeface="Segoe UI"/>
              </a:rPr>
              <a:t> et les </a:t>
            </a:r>
            <a:r>
              <a:rPr lang="en-US" sz="1000" dirty="0" err="1" smtClean="0">
                <a:effectLst/>
                <a:latin typeface="Arial"/>
                <a:ea typeface="Times New Roman"/>
                <a:cs typeface="Segoe UI"/>
              </a:rPr>
              <a:t>mettre</a:t>
            </a:r>
            <a:r>
              <a:rPr lang="en-US" sz="1000" dirty="0" smtClean="0">
                <a:effectLst/>
                <a:latin typeface="Arial"/>
                <a:ea typeface="Times New Roman"/>
                <a:cs typeface="Segoe UI"/>
              </a:rPr>
              <a:t> en </a:t>
            </a:r>
            <a:r>
              <a:rPr lang="en-US" sz="1000" dirty="0" err="1" smtClean="0">
                <a:effectLst/>
                <a:latin typeface="Arial"/>
                <a:ea typeface="Times New Roman"/>
                <a:cs typeface="Segoe UI"/>
              </a:rPr>
              <a:t>pratique</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cadre de </a:t>
            </a:r>
            <a:r>
              <a:rPr lang="en-US" sz="1000" dirty="0" err="1" smtClean="0">
                <a:effectLst/>
                <a:latin typeface="Arial"/>
                <a:ea typeface="Times New Roman"/>
                <a:cs typeface="Segoe UI"/>
              </a:rPr>
              <a:t>leur</a:t>
            </a:r>
            <a:r>
              <a:rPr lang="en-US" sz="1000" dirty="0" smtClean="0">
                <a:effectLst/>
                <a:latin typeface="Arial"/>
                <a:ea typeface="Times New Roman"/>
                <a:cs typeface="Segoe UI"/>
              </a:rPr>
              <a:t> </a:t>
            </a:r>
            <a:r>
              <a:rPr lang="en-US" sz="1000" dirty="0" err="1" smtClean="0">
                <a:effectLst/>
                <a:latin typeface="Arial"/>
                <a:ea typeface="Times New Roman"/>
                <a:cs typeface="Segoe UI"/>
              </a:rPr>
              <a:t>fonction</a:t>
            </a:r>
            <a:r>
              <a:rPr lang="en-US" sz="1000" dirty="0" smtClean="0">
                <a:effectLst/>
                <a:latin typeface="Arial"/>
                <a:ea typeface="Times New Roman"/>
                <a:cs typeface="Segoe UI"/>
              </a:rPr>
              <a:t>.</a:t>
            </a:r>
            <a:endParaRPr lang="en-US" sz="1000" dirty="0">
              <a:effectLst/>
              <a:latin typeface="Arial"/>
            </a:endParaRPr>
          </a:p>
        </p:txBody>
      </p:sp>
      <p:sp>
        <p:nvSpPr>
          <p:cNvPr id="4" name="Slide Number Placeholder 3"/>
          <p:cNvSpPr>
            <a:spLocks noGrp="1"/>
          </p:cNvSpPr>
          <p:nvPr>
            <p:ph type="sldNum" sz="quarter" idx="10"/>
          </p:nvPr>
        </p:nvSpPr>
        <p:spPr/>
        <p:txBody>
          <a:bodyPr/>
          <a:lstStyle/>
          <a:p>
            <a:fld id="{554696CB-EFCE-45DB-AB27-49AC3A30B1B7}"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3325825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smtClean="0">
                <a:solidFill>
                  <a:prstClr val="black"/>
                </a:solidFill>
                <a:latin typeface="Arial"/>
                <a:ea typeface="SimSun"/>
                <a:cs typeface="Arial"/>
              </a:rPr>
              <a:t>Faites remarquer aux stagiaires que les attributs sont définis à chaque niveau dans la hiérarchie. Ainsi, l'objet Utilisateur contient tous les attributs qui sont définis pour la classe Utilisateur, et tous les attributs définis plus haut dans la hiérarchie des objets (Personne organisationnelle, Personne, Objet de niveau supérieur).</a:t>
            </a:r>
            <a:endParaRPr lang="en-US" dirty="0"/>
          </a:p>
        </p:txBody>
      </p:sp>
      <p:sp>
        <p:nvSpPr>
          <p:cNvPr id="4" name="Slide Number Placeholder 3"/>
          <p:cNvSpPr>
            <a:spLocks noGrp="1"/>
          </p:cNvSpPr>
          <p:nvPr>
            <p:ph type="sldNum" sz="quarter" idx="10"/>
          </p:nvPr>
        </p:nvSpPr>
        <p:spPr/>
        <p:txBody>
          <a:bodyPr/>
          <a:lstStyle/>
          <a:p>
            <a:fld id="{554696CB-EFCE-45DB-AB27-49AC3A30B1B7}" type="slidenum">
              <a:rPr lang="en-US" smtClean="0"/>
              <a:t>10</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126009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leçon</a:t>
            </a:r>
            <a:r>
              <a:rPr lang="en-US" sz="1000" dirty="0">
                <a:latin typeface="Arial"/>
                <a:ea typeface="SimSun"/>
                <a:cs typeface="Segoe UI"/>
              </a:rPr>
              <a:t> </a:t>
            </a:r>
            <a:r>
              <a:rPr lang="en-US" sz="1000" dirty="0" err="1">
                <a:latin typeface="Arial"/>
                <a:ea typeface="SimSun"/>
                <a:cs typeface="Segoe UI"/>
              </a:rPr>
              <a:t>décrit</a:t>
            </a:r>
            <a:r>
              <a:rPr lang="en-US" sz="1000" dirty="0">
                <a:latin typeface="Arial"/>
                <a:ea typeface="SimSun"/>
                <a:cs typeface="Segoe UI"/>
              </a:rPr>
              <a:t> la </a:t>
            </a:r>
            <a:r>
              <a:rPr lang="en-US" sz="1000" dirty="0" err="1">
                <a:latin typeface="Arial"/>
                <a:ea typeface="SimSun"/>
                <a:cs typeface="Segoe UI"/>
              </a:rPr>
              <a:t>fonction</a:t>
            </a:r>
            <a:r>
              <a:rPr lang="en-US" sz="1000" dirty="0">
                <a:latin typeface="Arial"/>
                <a:ea typeface="SimSun"/>
                <a:cs typeface="Segoe UI"/>
              </a:rPr>
              <a:t> des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et </a:t>
            </a:r>
            <a:r>
              <a:rPr lang="en-US" sz="1000" dirty="0" err="1">
                <a:latin typeface="Arial"/>
                <a:ea typeface="SimSun"/>
                <a:cs typeface="Segoe UI"/>
              </a:rPr>
              <a:t>présente</a:t>
            </a:r>
            <a:r>
              <a:rPr lang="en-US" sz="1000" dirty="0">
                <a:latin typeface="Arial"/>
                <a:ea typeface="SimSun"/>
                <a:cs typeface="Segoe UI"/>
              </a:rPr>
              <a:t> le concept du catalogue global. Elle </a:t>
            </a:r>
            <a:r>
              <a:rPr lang="en-US" sz="1000" dirty="0" err="1">
                <a:latin typeface="Arial"/>
                <a:ea typeface="SimSun"/>
                <a:cs typeface="Segoe UI"/>
              </a:rPr>
              <a:t>décrit</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en </a:t>
            </a:r>
            <a:r>
              <a:rPr lang="en-US" sz="1000" dirty="0" err="1">
                <a:latin typeface="Arial"/>
                <a:ea typeface="SimSun"/>
                <a:cs typeface="Segoe UI"/>
              </a:rPr>
              <a:t>détail</a:t>
            </a:r>
            <a:r>
              <a:rPr lang="en-US" sz="1000" dirty="0">
                <a:latin typeface="Arial"/>
                <a:ea typeface="SimSun"/>
                <a:cs typeface="Segoe UI"/>
              </a:rPr>
              <a:t> le </a:t>
            </a:r>
            <a:r>
              <a:rPr lang="en-US" sz="1000" dirty="0" err="1">
                <a:latin typeface="Arial"/>
                <a:ea typeface="SimSun"/>
                <a:cs typeface="Segoe UI"/>
              </a:rPr>
              <a:t>processus</a:t>
            </a:r>
            <a:r>
              <a:rPr lang="en-US" sz="1000" dirty="0">
                <a:latin typeface="Arial"/>
                <a:ea typeface="SimSun"/>
                <a:cs typeface="Segoe UI"/>
              </a:rPr>
              <a:t> </a:t>
            </a:r>
            <a:r>
              <a:rPr lang="en-US" sz="1000" dirty="0" err="1">
                <a:latin typeface="Arial"/>
                <a:ea typeface="SimSun"/>
                <a:cs typeface="Segoe UI"/>
              </a:rPr>
              <a:t>d'ouverture</a:t>
            </a:r>
            <a:r>
              <a:rPr lang="en-US" sz="1000" dirty="0">
                <a:latin typeface="Arial"/>
                <a:ea typeface="SimSun"/>
                <a:cs typeface="Segoe UI"/>
              </a:rPr>
              <a:t> de session.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leçon</a:t>
            </a:r>
            <a:r>
              <a:rPr lang="en-US" sz="1000" dirty="0">
                <a:latin typeface="Arial"/>
                <a:ea typeface="SimSun"/>
                <a:cs typeface="Segoe UI"/>
              </a:rPr>
              <a:t> </a:t>
            </a:r>
            <a:r>
              <a:rPr lang="en-US" sz="1000" dirty="0" err="1">
                <a:latin typeface="Arial"/>
                <a:ea typeface="SimSun"/>
                <a:cs typeface="Segoe UI"/>
              </a:rPr>
              <a:t>couvre</a:t>
            </a:r>
            <a:r>
              <a:rPr lang="en-US" sz="1000" dirty="0">
                <a:latin typeface="Arial"/>
                <a:ea typeface="SimSun"/>
                <a:cs typeface="Segoe UI"/>
              </a:rPr>
              <a:t> </a:t>
            </a:r>
            <a:r>
              <a:rPr lang="en-US" sz="1000" dirty="0" err="1">
                <a:latin typeface="Arial"/>
                <a:ea typeface="SimSun"/>
                <a:cs typeface="Segoe UI"/>
              </a:rPr>
              <a:t>l'importance</a:t>
            </a:r>
            <a:r>
              <a:rPr lang="en-US" sz="1000" dirty="0">
                <a:latin typeface="Arial"/>
                <a:ea typeface="SimSun"/>
                <a:cs typeface="Segoe UI"/>
              </a:rPr>
              <a:t> du </a:t>
            </a:r>
            <a:r>
              <a:rPr lang="en-US" sz="1000" dirty="0" err="1">
                <a:latin typeface="Arial"/>
                <a:ea typeface="SimSun"/>
                <a:cs typeface="Segoe UI"/>
              </a:rPr>
              <a:t>serveur</a:t>
            </a:r>
            <a:r>
              <a:rPr lang="en-US" sz="1000" dirty="0">
                <a:latin typeface="Arial"/>
                <a:ea typeface="SimSun"/>
                <a:cs typeface="Segoe UI"/>
              </a:rPr>
              <a:t> DNS et </a:t>
            </a:r>
            <a:r>
              <a:rPr lang="en-US" sz="1000" dirty="0" err="1">
                <a:latin typeface="Arial"/>
                <a:ea typeface="SimSun"/>
                <a:cs typeface="Segoe UI"/>
              </a:rPr>
              <a:t>notamment</a:t>
            </a:r>
            <a:r>
              <a:rPr lang="en-US" sz="1000" dirty="0">
                <a:latin typeface="Arial"/>
                <a:ea typeface="SimSun"/>
                <a:cs typeface="Segoe UI"/>
              </a:rPr>
              <a:t> des </a:t>
            </a:r>
            <a:r>
              <a:rPr lang="en-US" sz="1000" dirty="0" err="1">
                <a:latin typeface="Arial"/>
                <a:ea typeface="SimSun"/>
                <a:cs typeface="Segoe UI"/>
              </a:rPr>
              <a:t>enregistrements</a:t>
            </a:r>
            <a:r>
              <a:rPr lang="en-US" sz="1000" dirty="0">
                <a:latin typeface="Arial"/>
                <a:ea typeface="SimSun"/>
                <a:cs typeface="Segoe UI"/>
              </a:rPr>
              <a:t> de </a:t>
            </a:r>
            <a:r>
              <a:rPr lang="en-US" sz="1000" dirty="0" err="1">
                <a:latin typeface="Arial"/>
                <a:ea typeface="SimSun"/>
                <a:cs typeface="Segoe UI"/>
              </a:rPr>
              <a:t>ressource</a:t>
            </a:r>
            <a:r>
              <a:rPr lang="en-US" sz="1000" dirty="0">
                <a:latin typeface="Arial"/>
                <a:ea typeface="SimSun"/>
                <a:cs typeface="Segoe UI"/>
              </a:rPr>
              <a:t> de service (SRV) pour le </a:t>
            </a:r>
            <a:r>
              <a:rPr lang="en-US" sz="1000" dirty="0" err="1">
                <a:latin typeface="Arial"/>
                <a:ea typeface="SimSun"/>
                <a:cs typeface="Segoe UI"/>
              </a:rPr>
              <a:t>processus</a:t>
            </a:r>
            <a:r>
              <a:rPr lang="en-US" sz="1000" dirty="0">
                <a:latin typeface="Arial"/>
                <a:ea typeface="SimSun"/>
                <a:cs typeface="Segoe UI"/>
              </a:rPr>
              <a:t> </a:t>
            </a:r>
            <a:r>
              <a:rPr lang="en-US" sz="1000" dirty="0" err="1">
                <a:latin typeface="Arial"/>
                <a:ea typeface="SimSun"/>
                <a:cs typeface="Segoe UI"/>
              </a:rPr>
              <a:t>d'ouverture</a:t>
            </a:r>
            <a:r>
              <a:rPr lang="en-US" sz="1000" dirty="0">
                <a:latin typeface="Arial"/>
                <a:ea typeface="SimSun"/>
                <a:cs typeface="Segoe UI"/>
              </a:rPr>
              <a:t> </a:t>
            </a:r>
            <a:r>
              <a:rPr lang="en-US" sz="1000" dirty="0" smtClean="0">
                <a:latin typeface="Arial"/>
                <a:ea typeface="SimSun"/>
                <a:cs typeface="Segoe UI"/>
              </a:rPr>
              <a:t>de session</a:t>
            </a:r>
            <a:r>
              <a:rPr lang="en-US" sz="1000" dirty="0">
                <a:latin typeface="Arial"/>
                <a:ea typeface="SimSun"/>
                <a:cs typeface="Segoe UI"/>
              </a:rPr>
              <a:t>. Elle </a:t>
            </a:r>
            <a:r>
              <a:rPr lang="en-US" sz="1000" dirty="0" err="1">
                <a:latin typeface="Arial"/>
                <a:ea typeface="SimSun"/>
                <a:cs typeface="Segoe UI"/>
              </a:rPr>
              <a:t>porte</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les divers </a:t>
            </a:r>
            <a:r>
              <a:rPr lang="en-US" sz="1000" dirty="0" err="1">
                <a:latin typeface="Arial"/>
                <a:ea typeface="SimSun"/>
                <a:cs typeface="Segoe UI"/>
              </a:rPr>
              <a:t>rôles</a:t>
            </a:r>
            <a:r>
              <a:rPr lang="en-US" sz="1000" dirty="0">
                <a:latin typeface="Arial"/>
                <a:ea typeface="SimSun"/>
                <a:cs typeface="Segoe UI"/>
              </a:rPr>
              <a:t> de maître </a:t>
            </a:r>
            <a:r>
              <a:rPr lang="en-US" sz="1000" dirty="0" err="1">
                <a:latin typeface="Arial"/>
                <a:ea typeface="SimSun"/>
                <a:cs typeface="Segoe UI"/>
              </a:rPr>
              <a:t>d'opérations</a:t>
            </a:r>
            <a:r>
              <a:rPr lang="en-US" sz="1000" dirty="0">
                <a:latin typeface="Arial"/>
                <a:ea typeface="SimSun"/>
                <a:cs typeface="Segoe UI"/>
              </a:rPr>
              <a:t> et </a:t>
            </a:r>
            <a:r>
              <a:rPr lang="en-US" sz="1000" dirty="0" err="1">
                <a:latin typeface="Arial"/>
                <a:ea typeface="SimSun"/>
                <a:cs typeface="Segoe UI"/>
              </a:rPr>
              <a:t>sur</a:t>
            </a:r>
            <a:r>
              <a:rPr lang="en-US" sz="1000" dirty="0">
                <a:latin typeface="Arial"/>
                <a:ea typeface="SimSun"/>
                <a:cs typeface="Segoe UI"/>
              </a:rPr>
              <a:t> la </a:t>
            </a:r>
            <a:r>
              <a:rPr lang="en-US" sz="1000" dirty="0" err="1">
                <a:latin typeface="Arial"/>
                <a:ea typeface="SimSun"/>
                <a:cs typeface="Segoe UI"/>
              </a:rPr>
              <a:t>manière</a:t>
            </a:r>
            <a:r>
              <a:rPr lang="en-US" sz="1000" dirty="0">
                <a:latin typeface="Arial"/>
                <a:ea typeface="SimSun"/>
                <a:cs typeface="Segoe UI"/>
              </a:rPr>
              <a:t> </a:t>
            </a:r>
            <a:r>
              <a:rPr lang="en-US" sz="1000" dirty="0" err="1">
                <a:latin typeface="Arial"/>
                <a:ea typeface="SimSun"/>
                <a:cs typeface="Segoe UI"/>
              </a:rPr>
              <a:t>dont</a:t>
            </a:r>
            <a:r>
              <a:rPr lang="en-US" sz="1000" dirty="0">
                <a:latin typeface="Arial"/>
                <a:ea typeface="SimSun"/>
                <a:cs typeface="Segoe UI"/>
              </a:rPr>
              <a:t>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contribuent</a:t>
            </a:r>
            <a:r>
              <a:rPr lang="en-US" sz="1000" dirty="0">
                <a:latin typeface="Arial"/>
                <a:ea typeface="SimSun"/>
                <a:cs typeface="Segoe UI"/>
              </a:rPr>
              <a:t> au </a:t>
            </a:r>
            <a:r>
              <a:rPr lang="en-US" sz="1000" dirty="0" err="1">
                <a:latin typeface="Arial"/>
                <a:ea typeface="SimSun"/>
                <a:cs typeface="Segoe UI"/>
              </a:rPr>
              <a:t>fonctionnement</a:t>
            </a:r>
            <a:r>
              <a:rPr lang="en-US" sz="1000" dirty="0">
                <a:latin typeface="Arial"/>
                <a:ea typeface="SimSun"/>
                <a:cs typeface="Segoe UI"/>
              </a:rPr>
              <a:t> du </a:t>
            </a:r>
            <a:r>
              <a:rPr lang="en-US" sz="1000" dirty="0" err="1">
                <a:latin typeface="Arial"/>
                <a:ea typeface="SimSun"/>
                <a:cs typeface="Segoe UI"/>
              </a:rPr>
              <a:t>domaine</a:t>
            </a:r>
            <a:r>
              <a:rPr lang="en-US" sz="1000" dirty="0">
                <a:latin typeface="Arial"/>
                <a:ea typeface="SimSun"/>
                <a:cs typeface="Segoe UI"/>
              </a:rPr>
              <a:t> AD DS.</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Pourquoi</a:t>
            </a:r>
            <a:r>
              <a:rPr lang="en-US" sz="1000" dirty="0">
                <a:latin typeface="Arial"/>
                <a:ea typeface="SimSun"/>
                <a:cs typeface="Segoe UI"/>
              </a:rPr>
              <a:t> </a:t>
            </a:r>
            <a:r>
              <a:rPr lang="en-US" sz="1000" dirty="0" err="1">
                <a:latin typeface="Arial"/>
                <a:ea typeface="SimSun"/>
                <a:cs typeface="Segoe UI"/>
              </a:rPr>
              <a:t>configurer</a:t>
            </a:r>
            <a:r>
              <a:rPr lang="en-US" sz="1000" dirty="0">
                <a:latin typeface="Arial"/>
                <a:ea typeface="SimSun"/>
                <a:cs typeface="Segoe UI"/>
              </a:rPr>
              <a:t> un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comme</a:t>
            </a:r>
            <a:r>
              <a:rPr lang="en-US" sz="1000" dirty="0">
                <a:latin typeface="Arial"/>
                <a:ea typeface="SimSun"/>
                <a:cs typeface="Segoe UI"/>
              </a:rPr>
              <a:t> </a:t>
            </a:r>
            <a:r>
              <a:rPr lang="en-US" sz="1000" dirty="0" err="1">
                <a:latin typeface="Arial"/>
                <a:ea typeface="SimSun"/>
                <a:cs typeface="Segoe UI"/>
              </a:rPr>
              <a:t>serveur</a:t>
            </a:r>
            <a:r>
              <a:rPr lang="en-US" sz="1000" dirty="0">
                <a:latin typeface="Arial"/>
                <a:ea typeface="SimSun"/>
                <a:cs typeface="Segoe UI"/>
              </a:rPr>
              <a:t> de catalogue global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Les </a:t>
            </a:r>
            <a:r>
              <a:rPr lang="en-US" sz="1000" dirty="0" err="1">
                <a:latin typeface="Arial"/>
                <a:ea typeface="SimSun"/>
                <a:cs typeface="Segoe UI"/>
              </a:rPr>
              <a:t>requêtes</a:t>
            </a:r>
            <a:r>
              <a:rPr lang="en-US" sz="1000" dirty="0">
                <a:latin typeface="Arial"/>
                <a:ea typeface="SimSun"/>
                <a:cs typeface="Segoe UI"/>
              </a:rPr>
              <a:t> </a:t>
            </a:r>
            <a:r>
              <a:rPr lang="en-US" sz="1000" dirty="0" err="1">
                <a:latin typeface="Arial"/>
                <a:ea typeface="SimSun"/>
                <a:cs typeface="Segoe UI"/>
              </a:rPr>
              <a:t>ciblant</a:t>
            </a:r>
            <a:r>
              <a:rPr lang="en-US" sz="1000" dirty="0">
                <a:latin typeface="Arial"/>
                <a:ea typeface="SimSun"/>
                <a:cs typeface="Segoe UI"/>
              </a:rPr>
              <a:t> la </a:t>
            </a:r>
            <a:r>
              <a:rPr lang="en-US" sz="1000" dirty="0" err="1">
                <a:latin typeface="Arial"/>
                <a:ea typeface="SimSun"/>
                <a:cs typeface="Segoe UI"/>
              </a:rPr>
              <a:t>forêt</a:t>
            </a:r>
            <a:r>
              <a:rPr lang="en-US" sz="1000" dirty="0">
                <a:latin typeface="Arial"/>
                <a:ea typeface="SimSun"/>
                <a:cs typeface="Segoe UI"/>
              </a:rPr>
              <a:t> (</a:t>
            </a:r>
            <a:r>
              <a:rPr lang="en-US" sz="1000" dirty="0" err="1">
                <a:latin typeface="Arial"/>
                <a:ea typeface="SimSun"/>
                <a:cs typeface="Segoe UI"/>
              </a:rPr>
              <a:t>plutôt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doivent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dirigées</a:t>
            </a:r>
            <a:r>
              <a:rPr lang="en-US" sz="1000" dirty="0">
                <a:latin typeface="Arial"/>
                <a:ea typeface="SimSun"/>
                <a:cs typeface="Segoe UI"/>
              </a:rPr>
              <a:t> </a:t>
            </a:r>
            <a:r>
              <a:rPr lang="en-US" sz="1000" dirty="0" err="1">
                <a:latin typeface="Arial"/>
                <a:ea typeface="SimSun"/>
                <a:cs typeface="Segoe UI"/>
              </a:rPr>
              <a:t>vers</a:t>
            </a:r>
            <a:r>
              <a:rPr lang="en-US" sz="1000" dirty="0">
                <a:latin typeface="Arial"/>
                <a:ea typeface="SimSun"/>
                <a:cs typeface="Segoe UI"/>
              </a:rPr>
              <a:t> un </a:t>
            </a:r>
            <a:r>
              <a:rPr lang="en-US" sz="1000" dirty="0" err="1">
                <a:latin typeface="Arial"/>
                <a:ea typeface="SimSun"/>
                <a:cs typeface="Segoe UI"/>
              </a:rPr>
              <a:t>serveur</a:t>
            </a:r>
            <a:r>
              <a:rPr lang="en-US" sz="1000" dirty="0">
                <a:latin typeface="Arial"/>
                <a:ea typeface="SimSun"/>
                <a:cs typeface="Segoe UI"/>
              </a:rPr>
              <a:t> de catalogue global. </a:t>
            </a:r>
            <a:r>
              <a:rPr lang="en-US" sz="1000" dirty="0" err="1">
                <a:latin typeface="Arial"/>
                <a:ea typeface="SimSun"/>
                <a:cs typeface="Segoe UI"/>
              </a:rPr>
              <a:t>Ceci</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dû</a:t>
            </a:r>
            <a:r>
              <a:rPr lang="en-US" sz="1000" dirty="0">
                <a:latin typeface="Arial"/>
                <a:ea typeface="SimSun"/>
                <a:cs typeface="Segoe UI"/>
              </a:rPr>
              <a:t> au fait </a:t>
            </a:r>
            <a:r>
              <a:rPr lang="en-US" sz="1000" dirty="0" err="1">
                <a:latin typeface="Arial"/>
                <a:ea typeface="SimSun"/>
                <a:cs typeface="Segoe UI"/>
              </a:rPr>
              <a:t>qu'un</a:t>
            </a:r>
            <a:r>
              <a:rPr lang="en-US" sz="1000" dirty="0">
                <a:latin typeface="Arial"/>
                <a:ea typeface="SimSun"/>
                <a:cs typeface="Segoe UI"/>
              </a:rPr>
              <a:t>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qui </a:t>
            </a:r>
            <a:r>
              <a:rPr lang="en-US" sz="1000" dirty="0" err="1">
                <a:latin typeface="Arial"/>
                <a:ea typeface="SimSun"/>
                <a:cs typeface="Segoe UI"/>
              </a:rPr>
              <a:t>n'est</a:t>
            </a:r>
            <a:r>
              <a:rPr lang="en-US" sz="1000" dirty="0">
                <a:latin typeface="Arial"/>
                <a:ea typeface="SimSun"/>
                <a:cs typeface="Segoe UI"/>
              </a:rPr>
              <a:t> pas un catalogue global </a:t>
            </a:r>
            <a:r>
              <a:rPr lang="en-US" sz="1000" dirty="0" err="1">
                <a:latin typeface="Arial"/>
                <a:ea typeface="SimSun"/>
                <a:cs typeface="Segoe UI"/>
              </a:rPr>
              <a:t>détient</a:t>
            </a:r>
            <a:r>
              <a:rPr lang="en-US" sz="1000" dirty="0">
                <a:latin typeface="Arial"/>
                <a:ea typeface="SimSun"/>
                <a:cs typeface="Segoe UI"/>
              </a:rPr>
              <a:t> </a:t>
            </a:r>
            <a:r>
              <a:rPr lang="en-US" sz="1000" dirty="0" err="1">
                <a:latin typeface="Arial"/>
                <a:ea typeface="SimSun"/>
                <a:cs typeface="Segoe UI"/>
              </a:rPr>
              <a:t>uniquement</a:t>
            </a:r>
            <a:r>
              <a:rPr lang="en-US" sz="1000" dirty="0">
                <a:latin typeface="Arial"/>
                <a:ea typeface="SimSun"/>
                <a:cs typeface="Segoe UI"/>
              </a:rPr>
              <a:t> des </a:t>
            </a:r>
            <a:r>
              <a:rPr lang="en-US" sz="1000" dirty="0" err="1">
                <a:latin typeface="Arial"/>
                <a:ea typeface="SimSun"/>
                <a:cs typeface="Segoe UI"/>
              </a:rPr>
              <a:t>informations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les </a:t>
            </a:r>
            <a:r>
              <a:rPr lang="en-US" sz="1000" dirty="0" err="1">
                <a:latin typeface="Arial"/>
                <a:ea typeface="SimSun"/>
                <a:cs typeface="Segoe UI"/>
              </a:rPr>
              <a:t>objets</a:t>
            </a:r>
            <a:r>
              <a:rPr lang="en-US" sz="1000" dirty="0">
                <a:latin typeface="Arial"/>
                <a:ea typeface="SimSun"/>
                <a:cs typeface="Segoe UI"/>
              </a:rPr>
              <a:t> figurant </a:t>
            </a:r>
            <a:r>
              <a:rPr lang="en-US" sz="1000" dirty="0" err="1">
                <a:latin typeface="Arial"/>
                <a:ea typeface="SimSun"/>
                <a:cs typeface="Segoe UI"/>
              </a:rPr>
              <a:t>dans</a:t>
            </a:r>
            <a:r>
              <a:rPr lang="en-US" sz="1000" dirty="0">
                <a:latin typeface="Arial"/>
                <a:ea typeface="SimSun"/>
                <a:cs typeface="Segoe UI"/>
              </a:rPr>
              <a:t> son </a:t>
            </a:r>
            <a:r>
              <a:rPr lang="en-US" sz="1000" dirty="0" err="1">
                <a:latin typeface="Arial"/>
                <a:ea typeface="SimSun"/>
                <a:cs typeface="Segoe UI"/>
              </a:rPr>
              <a:t>propre</a:t>
            </a:r>
            <a:r>
              <a:rPr lang="en-US" sz="1000" dirty="0">
                <a:latin typeface="Arial"/>
                <a:ea typeface="SimSun"/>
                <a:cs typeface="Segoe UI"/>
              </a:rPr>
              <a:t> </a:t>
            </a:r>
            <a:r>
              <a:rPr lang="en-US" sz="1000" dirty="0" err="1">
                <a:latin typeface="Arial"/>
                <a:ea typeface="SimSun"/>
                <a:cs typeface="Segoe UI"/>
              </a:rPr>
              <a:t>domaine</a:t>
            </a:r>
            <a:r>
              <a:rPr lang="en-US" sz="1000" dirty="0">
                <a:latin typeface="Arial"/>
                <a:ea typeface="SimSun"/>
                <a:cs typeface="Segoe UI"/>
              </a:rPr>
              <a:t>. La </a:t>
            </a:r>
            <a:r>
              <a:rPr lang="en-US" sz="1000" dirty="0" err="1">
                <a:latin typeface="Arial"/>
                <a:ea typeface="SimSun"/>
                <a:cs typeface="Segoe UI"/>
              </a:rPr>
              <a:t>meilleure</a:t>
            </a:r>
            <a:r>
              <a:rPr lang="en-US" sz="1000" dirty="0">
                <a:latin typeface="Arial"/>
                <a:ea typeface="SimSun"/>
                <a:cs typeface="Segoe UI"/>
              </a:rPr>
              <a:t> </a:t>
            </a:r>
            <a:r>
              <a:rPr lang="en-US" sz="1000" dirty="0" err="1">
                <a:latin typeface="Arial"/>
                <a:ea typeface="SimSun"/>
                <a:cs typeface="Segoe UI"/>
              </a:rPr>
              <a:t>pratique</a:t>
            </a:r>
            <a:r>
              <a:rPr lang="en-US" sz="1000" dirty="0">
                <a:latin typeface="Arial"/>
                <a:ea typeface="SimSun"/>
                <a:cs typeface="Segoe UI"/>
              </a:rPr>
              <a:t> </a:t>
            </a:r>
            <a:r>
              <a:rPr lang="en-US" sz="1000" dirty="0" err="1">
                <a:latin typeface="Arial"/>
                <a:ea typeface="SimSun"/>
                <a:cs typeface="Segoe UI"/>
              </a:rPr>
              <a:t>consiste</a:t>
            </a:r>
            <a:r>
              <a:rPr lang="en-US" sz="1000" dirty="0">
                <a:latin typeface="Arial"/>
                <a:ea typeface="SimSun"/>
                <a:cs typeface="Segoe UI"/>
              </a:rPr>
              <a:t> à </a:t>
            </a:r>
            <a:r>
              <a:rPr lang="en-US" sz="1000" dirty="0" err="1">
                <a:latin typeface="Arial"/>
                <a:ea typeface="SimSun"/>
                <a:cs typeface="Segoe UI"/>
              </a:rPr>
              <a:t>configurer</a:t>
            </a:r>
            <a:r>
              <a:rPr lang="en-US" sz="1000" dirty="0">
                <a:latin typeface="Arial"/>
                <a:ea typeface="SimSun"/>
                <a:cs typeface="Segoe UI"/>
              </a:rPr>
              <a:t>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comme</a:t>
            </a:r>
            <a:r>
              <a:rPr lang="en-US" sz="1000" dirty="0">
                <a:latin typeface="Arial"/>
                <a:ea typeface="SimSun"/>
                <a:cs typeface="Segoe UI"/>
              </a:rPr>
              <a:t> catalogue global,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forêt</a:t>
            </a:r>
            <a:r>
              <a:rPr lang="en-US" sz="1000" dirty="0">
                <a:latin typeface="Arial"/>
                <a:ea typeface="SimSun"/>
                <a:cs typeface="Segoe UI"/>
              </a:rPr>
              <a:t> </a:t>
            </a:r>
            <a:r>
              <a:rPr lang="en-US" sz="1000" dirty="0" smtClean="0">
                <a:latin typeface="Arial"/>
                <a:ea typeface="SimSun"/>
                <a:cs typeface="Segoe UI"/>
              </a:rPr>
              <a:t>à un </a:t>
            </a:r>
            <a:r>
              <a:rPr lang="en-US" sz="1000" dirty="0" err="1" smtClean="0">
                <a:latin typeface="Arial"/>
                <a:ea typeface="SimSun"/>
                <a:cs typeface="Segoe UI"/>
              </a:rPr>
              <a:t>seul</a:t>
            </a:r>
            <a:r>
              <a:rPr lang="en-US" sz="1000" dirty="0" smtClean="0">
                <a:latin typeface="Arial"/>
                <a:ea typeface="SimSun"/>
                <a:cs typeface="Segoe UI"/>
              </a:rPr>
              <a:t> </a:t>
            </a:r>
            <a:r>
              <a:rPr lang="en-US" sz="1000" dirty="0" err="1">
                <a:latin typeface="Arial"/>
                <a:ea typeface="SimSun"/>
                <a:cs typeface="Segoe UI"/>
              </a:rPr>
              <a:t>domaine</a:t>
            </a:r>
            <a:r>
              <a:rPr lang="en-US" sz="1000" dirty="0">
                <a:latin typeface="Arial"/>
                <a:ea typeface="SimSun"/>
                <a:cs typeface="Segoe UI"/>
              </a:rPr>
              <a:t>. </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554696CB-EFCE-45DB-AB27-49AC3A30B1B7}" type="slidenum">
              <a:rPr lang="en-US" smtClean="0"/>
              <a:t>11</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1084199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smtClean="0">
                <a:latin typeface="Arial"/>
                <a:ea typeface="SimSun"/>
                <a:cs typeface="Segoe UI"/>
              </a:rPr>
              <a:t>Insistez </a:t>
            </a:r>
            <a:r>
              <a:rPr lang="en-US" sz="1000" dirty="0" err="1">
                <a:latin typeface="Arial"/>
                <a:ea typeface="SimSun"/>
                <a:cs typeface="Segoe UI"/>
              </a:rPr>
              <a:t>auprès</a:t>
            </a:r>
            <a:r>
              <a:rPr lang="en-US" sz="1000" dirty="0">
                <a:latin typeface="Arial"/>
                <a:ea typeface="SimSun"/>
                <a:cs typeface="Segoe UI"/>
              </a:rPr>
              <a:t> des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fait </a:t>
            </a:r>
            <a:r>
              <a:rPr lang="en-US" sz="1000" dirty="0" err="1">
                <a:latin typeface="Arial"/>
                <a:ea typeface="SimSun"/>
                <a:cs typeface="Segoe UI"/>
              </a:rPr>
              <a:t>que</a:t>
            </a:r>
            <a:r>
              <a:rPr lang="en-US" sz="1000" dirty="0">
                <a:latin typeface="Arial"/>
                <a:ea typeface="SimSun"/>
                <a:cs typeface="Segoe UI"/>
              </a:rPr>
              <a:t> la base de </a:t>
            </a:r>
            <a:r>
              <a:rPr lang="en-US" sz="1000" dirty="0" err="1">
                <a:latin typeface="Arial"/>
                <a:ea typeface="SimSun"/>
                <a:cs typeface="Segoe UI"/>
              </a:rPr>
              <a:t>données</a:t>
            </a:r>
            <a:r>
              <a:rPr lang="en-US" sz="1000" dirty="0">
                <a:latin typeface="Arial"/>
                <a:ea typeface="SimSun"/>
                <a:cs typeface="Segoe UI"/>
              </a:rPr>
              <a:t> et les services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stockés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des </a:t>
            </a:r>
            <a:r>
              <a:rPr lang="en-US" sz="1000" dirty="0" err="1">
                <a:latin typeface="Arial"/>
                <a:ea typeface="SimSun"/>
                <a:cs typeface="Segoe UI"/>
              </a:rPr>
              <a:t>serveurs</a:t>
            </a:r>
            <a:r>
              <a:rPr lang="en-US" sz="1000" dirty="0">
                <a:latin typeface="Arial"/>
                <a:ea typeface="SimSun"/>
                <a:cs typeface="Segoe UI"/>
              </a:rPr>
              <a:t> </a:t>
            </a:r>
            <a:r>
              <a:rPr lang="en-US" sz="1000" dirty="0" err="1">
                <a:latin typeface="Arial"/>
                <a:ea typeface="SimSun"/>
                <a:cs typeface="Segoe UI"/>
              </a:rPr>
              <a:t>appelés</a:t>
            </a:r>
            <a:r>
              <a:rPr lang="en-US" sz="1000" dirty="0">
                <a:latin typeface="Arial"/>
                <a:ea typeface="SimSun"/>
                <a:cs typeface="Segoe UI"/>
              </a:rPr>
              <a:t> «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Les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serveurs</a:t>
            </a:r>
            <a:r>
              <a:rPr lang="en-US" sz="1000" dirty="0">
                <a:latin typeface="Arial"/>
                <a:ea typeface="SimSun"/>
                <a:cs typeface="Segoe UI"/>
              </a:rPr>
              <a:t> qui </a:t>
            </a:r>
            <a:r>
              <a:rPr lang="en-US" sz="1000" dirty="0" err="1">
                <a:latin typeface="Arial"/>
                <a:ea typeface="SimSun"/>
                <a:cs typeface="Segoe UI"/>
              </a:rPr>
              <a:t>tiennent</a:t>
            </a:r>
            <a:r>
              <a:rPr lang="en-US" sz="1000" dirty="0">
                <a:latin typeface="Arial"/>
                <a:ea typeface="SimSun"/>
                <a:cs typeface="Segoe UI"/>
              </a:rPr>
              <a:t> le </a:t>
            </a:r>
            <a:r>
              <a:rPr lang="en-US" sz="1000" dirty="0" err="1">
                <a:latin typeface="Arial"/>
                <a:ea typeface="SimSun"/>
                <a:cs typeface="Segoe UI"/>
              </a:rPr>
              <a:t>rôle</a:t>
            </a:r>
            <a:r>
              <a:rPr lang="en-US" sz="1000" dirty="0">
                <a:latin typeface="Arial"/>
                <a:ea typeface="SimSun"/>
                <a:cs typeface="Segoe UI"/>
              </a:rPr>
              <a:t> AD DS) </a:t>
            </a:r>
            <a:r>
              <a:rPr lang="en-US" sz="1000" dirty="0" err="1">
                <a:latin typeface="Arial"/>
                <a:ea typeface="SimSun"/>
                <a:cs typeface="Segoe UI"/>
              </a:rPr>
              <a:t>hébergent</a:t>
            </a:r>
            <a:r>
              <a:rPr lang="en-US" sz="1000" dirty="0">
                <a:latin typeface="Arial"/>
                <a:ea typeface="SimSun"/>
                <a:cs typeface="Segoe UI"/>
              </a:rPr>
              <a:t> la base de </a:t>
            </a:r>
            <a:r>
              <a:rPr lang="en-US" sz="1000" dirty="0" err="1">
                <a:latin typeface="Arial"/>
                <a:ea typeface="SimSun"/>
                <a:cs typeface="Segoe UI"/>
              </a:rPr>
              <a:t>données</a:t>
            </a:r>
            <a:r>
              <a:rPr lang="en-US" sz="1000" dirty="0">
                <a:latin typeface="Arial"/>
                <a:ea typeface="SimSun"/>
                <a:cs typeface="Segoe UI"/>
              </a:rPr>
              <a:t> </a:t>
            </a:r>
            <a:r>
              <a:rPr lang="en-US" sz="1000" dirty="0" smtClean="0">
                <a:latin typeface="Arial"/>
                <a:ea typeface="SimSun"/>
                <a:cs typeface="Segoe UI"/>
              </a:rPr>
              <a:t>Active Directory</a:t>
            </a:r>
            <a:r>
              <a:rPr lang="en-US" sz="1000" dirty="0">
                <a:latin typeface="Arial"/>
                <a:ea typeface="SimSun"/>
                <a:cs typeface="Segoe UI"/>
              </a:rPr>
              <a:t>, SYSVOL, le service </a:t>
            </a:r>
            <a:r>
              <a:rPr lang="en-US" sz="1000" dirty="0" err="1">
                <a:latin typeface="Arial"/>
                <a:ea typeface="SimSun"/>
                <a:cs typeface="Segoe UI"/>
              </a:rPr>
              <a:t>d'authentification</a:t>
            </a:r>
            <a:r>
              <a:rPr lang="en-US" sz="1000" dirty="0">
                <a:latin typeface="Arial"/>
                <a:ea typeface="SimSun"/>
                <a:cs typeface="Segoe UI"/>
              </a:rPr>
              <a:t> Kerberos et </a:t>
            </a:r>
            <a:r>
              <a:rPr lang="en-US" sz="1000" dirty="0" err="1">
                <a:latin typeface="Arial"/>
                <a:ea typeface="SimSun"/>
                <a:cs typeface="Segoe UI"/>
              </a:rPr>
              <a:t>d'autres</a:t>
            </a:r>
            <a:r>
              <a:rPr lang="en-US" sz="1000" dirty="0">
                <a:latin typeface="Arial"/>
                <a:ea typeface="SimSun"/>
                <a:cs typeface="Segoe UI"/>
              </a:rPr>
              <a:t> services Active Directory. </a:t>
            </a:r>
            <a:r>
              <a:rPr lang="en-US" sz="1000" dirty="0" smtClean="0">
                <a:latin typeface="Arial"/>
                <a:ea typeface="SimSun"/>
                <a:cs typeface="Segoe UI"/>
              </a:rPr>
              <a:t>À des </a:t>
            </a:r>
            <a:r>
              <a:rPr lang="en-US" sz="1000" dirty="0">
                <a:latin typeface="Arial"/>
                <a:ea typeface="SimSun"/>
                <a:cs typeface="Segoe UI"/>
              </a:rPr>
              <a:t>fins de </a:t>
            </a:r>
            <a:r>
              <a:rPr lang="en-US" sz="1000" dirty="0" err="1">
                <a:latin typeface="Arial"/>
                <a:ea typeface="SimSun"/>
                <a:cs typeface="Segoe UI"/>
              </a:rPr>
              <a:t>redondance</a:t>
            </a:r>
            <a:r>
              <a:rPr lang="en-US" sz="1000" dirty="0">
                <a:latin typeface="Arial"/>
                <a:ea typeface="SimSun"/>
                <a:cs typeface="Segoe UI"/>
              </a:rPr>
              <a:t>,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conseillé</a:t>
            </a:r>
            <a:r>
              <a:rPr lang="en-US" sz="1000" dirty="0">
                <a:latin typeface="Arial"/>
                <a:ea typeface="SimSun"/>
                <a:cs typeface="Segoe UI"/>
              </a:rPr>
              <a:t> de disposer </a:t>
            </a:r>
            <a:r>
              <a:rPr lang="en-US" sz="1000" dirty="0" err="1">
                <a:latin typeface="Arial"/>
                <a:ea typeface="SimSun"/>
                <a:cs typeface="Segoe UI"/>
              </a:rPr>
              <a:t>d'au</a:t>
            </a:r>
            <a:r>
              <a:rPr lang="en-US" sz="1000" dirty="0">
                <a:latin typeface="Arial"/>
                <a:ea typeface="SimSun"/>
                <a:cs typeface="Segoe UI"/>
              </a:rPr>
              <a:t> </a:t>
            </a:r>
            <a:r>
              <a:rPr lang="en-US" sz="1000" dirty="0" err="1">
                <a:latin typeface="Arial"/>
                <a:ea typeface="SimSun"/>
                <a:cs typeface="Segoe UI"/>
              </a:rPr>
              <a:t>moins</a:t>
            </a:r>
            <a:r>
              <a:rPr lang="en-US" sz="1000" dirty="0">
                <a:latin typeface="Arial"/>
                <a:ea typeface="SimSun"/>
                <a:cs typeface="Segoe UI"/>
              </a:rPr>
              <a:t> </a:t>
            </a:r>
            <a:r>
              <a:rPr lang="en-US" sz="1000" dirty="0" err="1">
                <a:latin typeface="Arial"/>
                <a:ea typeface="SimSun"/>
                <a:cs typeface="Segoe UI"/>
              </a:rPr>
              <a:t>deux</a:t>
            </a:r>
            <a:r>
              <a:rPr lang="en-US" sz="1000" dirty="0">
                <a:latin typeface="Arial"/>
                <a:ea typeface="SimSun"/>
                <a:cs typeface="Segoe UI"/>
              </a:rPr>
              <a:t>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disponibles</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Soulignez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tous</a:t>
            </a:r>
            <a:r>
              <a:rPr lang="en-US" sz="1000" dirty="0">
                <a:latin typeface="Arial"/>
                <a:ea typeface="SimSun"/>
                <a:cs typeface="Segoe UI"/>
              </a:rPr>
              <a:t> les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d'un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essentiellement</a:t>
            </a:r>
            <a:r>
              <a:rPr lang="en-US" sz="1000" dirty="0">
                <a:latin typeface="Arial"/>
                <a:ea typeface="SimSun"/>
                <a:cs typeface="Segoe UI"/>
              </a:rPr>
              <a:t> </a:t>
            </a:r>
            <a:r>
              <a:rPr lang="en-US" sz="1000" dirty="0" err="1">
                <a:latin typeface="Arial"/>
                <a:ea typeface="SimSun"/>
                <a:cs typeface="Segoe UI"/>
              </a:rPr>
              <a:t>égaux</a:t>
            </a:r>
            <a:r>
              <a:rPr lang="en-US" sz="1000" dirty="0">
                <a:latin typeface="Arial"/>
                <a:ea typeface="SimSun"/>
                <a:cs typeface="Segoe UI"/>
              </a:rPr>
              <a:t>.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contient</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copie</a:t>
            </a:r>
            <a:r>
              <a:rPr lang="en-US" sz="1000" dirty="0">
                <a:latin typeface="Arial"/>
                <a:ea typeface="SimSun"/>
                <a:cs typeface="Segoe UI"/>
              </a:rPr>
              <a:t> du </a:t>
            </a:r>
            <a:r>
              <a:rPr lang="en-US" sz="1000" dirty="0" err="1">
                <a:latin typeface="Arial"/>
                <a:ea typeface="SimSun"/>
                <a:cs typeface="Segoe UI"/>
              </a:rPr>
              <a:t>magasin</a:t>
            </a:r>
            <a:r>
              <a:rPr lang="en-US" sz="1000" dirty="0">
                <a:latin typeface="Arial"/>
                <a:ea typeface="SimSun"/>
                <a:cs typeface="Segoe UI"/>
              </a:rPr>
              <a:t> </a:t>
            </a:r>
            <a:r>
              <a:rPr lang="en-US" sz="1000" dirty="0" err="1">
                <a:latin typeface="Arial"/>
                <a:ea typeface="SimSun"/>
                <a:cs typeface="Segoe UI"/>
              </a:rPr>
              <a:t>d'annuaires</a:t>
            </a:r>
            <a:r>
              <a:rPr lang="en-US" sz="1000" dirty="0">
                <a:latin typeface="Arial"/>
                <a:ea typeface="SimSun"/>
                <a:cs typeface="Segoe UI"/>
              </a:rPr>
              <a:t>, et des </a:t>
            </a:r>
            <a:r>
              <a:rPr lang="en-US" sz="1000" dirty="0" err="1">
                <a:latin typeface="Arial"/>
                <a:ea typeface="SimSun"/>
                <a:cs typeface="Segoe UI"/>
              </a:rPr>
              <a:t>mises</a:t>
            </a:r>
            <a:r>
              <a:rPr lang="en-US" sz="1000" dirty="0">
                <a:latin typeface="Arial"/>
                <a:ea typeface="SimSun"/>
                <a:cs typeface="Segoe UI"/>
              </a:rPr>
              <a:t> à jour des </a:t>
            </a:r>
            <a:r>
              <a:rPr lang="en-US" sz="1000" dirty="0" err="1">
                <a:latin typeface="Arial"/>
                <a:ea typeface="SimSun"/>
                <a:cs typeface="Segoe UI"/>
              </a:rPr>
              <a:t>données</a:t>
            </a:r>
            <a:r>
              <a:rPr lang="en-US" sz="1000" dirty="0">
                <a:latin typeface="Arial"/>
                <a:ea typeface="SimSun"/>
                <a:cs typeface="Segoe UI"/>
              </a:rPr>
              <a:t> AD DS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effectuées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a:t>
            </a:r>
            <a:r>
              <a:rPr lang="en-US" sz="1000" dirty="0" err="1">
                <a:latin typeface="Arial"/>
                <a:ea typeface="SimSun"/>
                <a:cs typeface="Segoe UI"/>
              </a:rPr>
              <a:t>tous</a:t>
            </a:r>
            <a:r>
              <a:rPr lang="en-US" sz="1000" dirty="0">
                <a:latin typeface="Arial"/>
                <a:ea typeface="SimSun"/>
                <a:cs typeface="Segoe UI"/>
              </a:rPr>
              <a:t> les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à </a:t>
            </a:r>
            <a:r>
              <a:rPr lang="en-US" sz="1000" dirty="0" err="1">
                <a:latin typeface="Arial"/>
                <a:ea typeface="SimSun"/>
                <a:cs typeface="Segoe UI"/>
              </a:rPr>
              <a:t>l'exception</a:t>
            </a:r>
            <a:r>
              <a:rPr lang="en-US" sz="1000" dirty="0">
                <a:latin typeface="Arial"/>
                <a:ea typeface="SimSun"/>
                <a:cs typeface="Segoe UI"/>
              </a:rPr>
              <a:t> des </a:t>
            </a:r>
            <a:r>
              <a:rPr lang="en-US" sz="1000" dirty="0" err="1">
                <a:latin typeface="Arial"/>
                <a:ea typeface="SimSun"/>
                <a:cs typeface="Segoe UI"/>
              </a:rPr>
              <a:t>contrôleurs</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domaine</a:t>
            </a:r>
            <a:r>
              <a:rPr lang="en-US" sz="1000" dirty="0" smtClean="0">
                <a:latin typeface="Arial"/>
                <a:ea typeface="SimSun"/>
                <a:cs typeface="Segoe UI"/>
              </a:rPr>
              <a:t> </a:t>
            </a:r>
            <a:r>
              <a:rPr lang="en-US" sz="1000" dirty="0">
                <a:latin typeface="Arial"/>
                <a:ea typeface="SimSun"/>
                <a:cs typeface="Segoe UI"/>
              </a:rPr>
              <a:t>en lecture </a:t>
            </a:r>
            <a:r>
              <a:rPr lang="en-US" sz="1000" dirty="0" err="1">
                <a:latin typeface="Arial"/>
                <a:ea typeface="SimSun"/>
                <a:cs typeface="Segoe UI"/>
              </a:rPr>
              <a:t>seule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Soulignez</a:t>
            </a:r>
            <a:r>
              <a:rPr lang="en-US" sz="1000" dirty="0">
                <a:latin typeface="Arial"/>
                <a:ea typeface="SimSun"/>
                <a:cs typeface="Segoe UI"/>
              </a:rPr>
              <a:t> </a:t>
            </a:r>
            <a:r>
              <a:rPr lang="en-US" sz="1000" dirty="0" err="1">
                <a:latin typeface="Arial"/>
                <a:ea typeface="SimSun"/>
                <a:cs typeface="Segoe UI"/>
              </a:rPr>
              <a:t>l'importance</a:t>
            </a:r>
            <a:r>
              <a:rPr lang="en-US" sz="1000" dirty="0">
                <a:latin typeface="Arial"/>
                <a:ea typeface="SimSun"/>
                <a:cs typeface="Segoe UI"/>
              </a:rPr>
              <a:t> </a:t>
            </a:r>
            <a:r>
              <a:rPr lang="en-US" sz="1000" dirty="0" err="1">
                <a:latin typeface="Arial"/>
                <a:ea typeface="SimSun"/>
                <a:cs typeface="Segoe UI"/>
              </a:rPr>
              <a:t>d'avoir</a:t>
            </a:r>
            <a:r>
              <a:rPr lang="en-US" sz="1000" dirty="0">
                <a:latin typeface="Arial"/>
                <a:ea typeface="SimSun"/>
                <a:cs typeface="Segoe UI"/>
              </a:rPr>
              <a:t> </a:t>
            </a:r>
            <a:r>
              <a:rPr lang="en-US" sz="1000" dirty="0" err="1">
                <a:latin typeface="Arial"/>
                <a:ea typeface="SimSun"/>
                <a:cs typeface="Segoe UI"/>
              </a:rPr>
              <a:t>plusieurs</a:t>
            </a:r>
            <a:r>
              <a:rPr lang="en-US" sz="1000" dirty="0">
                <a:latin typeface="Arial"/>
                <a:ea typeface="SimSun"/>
                <a:cs typeface="Segoe UI"/>
              </a:rPr>
              <a:t>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Cela</a:t>
            </a:r>
            <a:r>
              <a:rPr lang="en-US" sz="1000" dirty="0">
                <a:latin typeface="Arial"/>
                <a:ea typeface="SimSun"/>
                <a:cs typeface="Segoe UI"/>
              </a:rPr>
              <a:t> </a:t>
            </a:r>
            <a:r>
              <a:rPr lang="en-US" sz="1000" dirty="0" err="1">
                <a:latin typeface="Arial"/>
                <a:ea typeface="SimSun"/>
                <a:cs typeface="Segoe UI"/>
              </a:rPr>
              <a:t>permet</a:t>
            </a:r>
            <a:r>
              <a:rPr lang="en-US" sz="1000" dirty="0">
                <a:latin typeface="Arial"/>
                <a:ea typeface="SimSun"/>
                <a:cs typeface="Segoe UI"/>
              </a:rPr>
              <a:t> </a:t>
            </a:r>
            <a:r>
              <a:rPr lang="en-US" sz="1000" dirty="0" err="1">
                <a:latin typeface="Arial"/>
                <a:ea typeface="SimSun"/>
                <a:cs typeface="Segoe UI"/>
              </a:rPr>
              <a:t>d'équilibrer</a:t>
            </a:r>
            <a:r>
              <a:rPr lang="en-US" sz="1000" dirty="0">
                <a:latin typeface="Arial"/>
                <a:ea typeface="SimSun"/>
                <a:cs typeface="Segoe UI"/>
              </a:rPr>
              <a:t> la charge, et plus important encore, </a:t>
            </a:r>
            <a:r>
              <a:rPr lang="en-US" sz="1000" dirty="0" err="1">
                <a:latin typeface="Arial"/>
                <a:ea typeface="SimSun"/>
                <a:cs typeface="Segoe UI"/>
              </a:rPr>
              <a:t>cela</a:t>
            </a:r>
            <a:r>
              <a:rPr lang="en-US" sz="1000" dirty="0">
                <a:latin typeface="Arial"/>
                <a:ea typeface="SimSun"/>
                <a:cs typeface="Segoe UI"/>
              </a:rPr>
              <a:t> </a:t>
            </a:r>
            <a:r>
              <a:rPr lang="en-US" sz="1000" dirty="0" err="1">
                <a:latin typeface="Arial"/>
                <a:ea typeface="SimSun"/>
                <a:cs typeface="Segoe UI"/>
              </a:rPr>
              <a:t>permet</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récupération</a:t>
            </a:r>
            <a:r>
              <a:rPr lang="en-US" sz="1000" dirty="0">
                <a:latin typeface="Arial"/>
                <a:ea typeface="SimSun"/>
                <a:cs typeface="Segoe UI"/>
              </a:rPr>
              <a:t> en </a:t>
            </a:r>
            <a:r>
              <a:rPr lang="en-US" sz="1000" dirty="0" err="1">
                <a:latin typeface="Arial"/>
                <a:ea typeface="SimSun"/>
                <a:cs typeface="Segoe UI"/>
              </a:rPr>
              <a:t>cas</a:t>
            </a:r>
            <a:r>
              <a:rPr lang="en-US" sz="1000" dirty="0">
                <a:latin typeface="Arial"/>
                <a:ea typeface="SimSun"/>
                <a:cs typeface="Segoe UI"/>
              </a:rPr>
              <a:t> de </a:t>
            </a:r>
            <a:r>
              <a:rPr lang="en-US" sz="1000" dirty="0" err="1">
                <a:latin typeface="Arial"/>
                <a:ea typeface="SimSun"/>
                <a:cs typeface="Segoe UI"/>
              </a:rPr>
              <a:t>défaillance</a:t>
            </a:r>
            <a:r>
              <a:rPr lang="en-US" sz="1000" dirty="0">
                <a:latin typeface="Arial"/>
                <a:ea typeface="SimSun"/>
                <a:cs typeface="Segoe UI"/>
              </a:rPr>
              <a:t> </a:t>
            </a:r>
            <a:r>
              <a:rPr lang="en-US" sz="1000" dirty="0" smtClean="0">
                <a:latin typeface="Arial"/>
                <a:ea typeface="SimSun"/>
                <a:cs typeface="Segoe UI"/>
              </a:rPr>
              <a:t>d'un </a:t>
            </a:r>
            <a:r>
              <a:rPr lang="en-US" sz="1000" dirty="0" err="1" smtClean="0">
                <a:latin typeface="Arial"/>
                <a:ea typeface="SimSun"/>
                <a:cs typeface="Segoe UI"/>
              </a:rPr>
              <a:t>serveur</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Indiquez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tous</a:t>
            </a:r>
            <a:r>
              <a:rPr lang="en-US" sz="1000" dirty="0">
                <a:latin typeface="Arial"/>
                <a:ea typeface="SimSun"/>
                <a:cs typeface="Segoe UI"/>
              </a:rPr>
              <a:t> les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appliquent</a:t>
            </a:r>
            <a:r>
              <a:rPr lang="en-US" sz="1000" dirty="0">
                <a:latin typeface="Arial"/>
                <a:ea typeface="SimSun"/>
                <a:cs typeface="Segoe UI"/>
              </a:rPr>
              <a:t> les </a:t>
            </a:r>
            <a:r>
              <a:rPr lang="en-US" sz="1000" dirty="0" err="1">
                <a:latin typeface="Arial"/>
                <a:ea typeface="SimSun"/>
                <a:cs typeface="Segoe UI"/>
              </a:rPr>
              <a:t>processus</a:t>
            </a:r>
            <a:r>
              <a:rPr lang="en-US" sz="1000" dirty="0">
                <a:latin typeface="Arial"/>
                <a:ea typeface="SimSun"/>
                <a:cs typeface="Segoe UI"/>
              </a:rPr>
              <a:t> </a:t>
            </a:r>
            <a:r>
              <a:rPr lang="en-US" sz="1000" dirty="0" err="1">
                <a:latin typeface="Arial"/>
                <a:ea typeface="SimSun"/>
                <a:cs typeface="Segoe UI"/>
              </a:rPr>
              <a:t>d'authentification</a:t>
            </a:r>
            <a:r>
              <a:rPr lang="en-US" sz="1000" dirty="0">
                <a:latin typeface="Arial"/>
                <a:ea typeface="SimSun"/>
                <a:cs typeface="Segoe UI"/>
              </a:rPr>
              <a:t> et </a:t>
            </a:r>
            <a:r>
              <a:rPr lang="en-US" sz="1000" dirty="0" err="1">
                <a:latin typeface="Arial"/>
                <a:ea typeface="SimSun"/>
                <a:cs typeface="Segoe UI"/>
              </a:rPr>
              <a:t>d'autorisation</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qui en fait un </a:t>
            </a:r>
            <a:r>
              <a:rPr lang="en-US" sz="1000" dirty="0" err="1">
                <a:latin typeface="Arial"/>
                <a:ea typeface="SimSun"/>
                <a:cs typeface="Segoe UI"/>
              </a:rPr>
              <a:t>système</a:t>
            </a:r>
            <a:r>
              <a:rPr lang="en-US" sz="1000" dirty="0">
                <a:latin typeface="Arial"/>
                <a:ea typeface="SimSun"/>
                <a:cs typeface="Segoe UI"/>
              </a:rPr>
              <a:t> </a:t>
            </a:r>
            <a:r>
              <a:rPr lang="en-US" sz="1000" dirty="0" err="1">
                <a:latin typeface="Arial"/>
                <a:ea typeface="SimSun"/>
                <a:cs typeface="Segoe UI"/>
              </a:rPr>
              <a:t>redondant</a:t>
            </a:r>
            <a:r>
              <a:rPr lang="en-US" sz="1000" dirty="0">
                <a:latin typeface="Arial"/>
                <a:ea typeface="SimSun"/>
                <a:cs typeface="Segoe UI"/>
              </a:rPr>
              <a:t> avec </a:t>
            </a:r>
            <a:r>
              <a:rPr lang="en-US" sz="1000" dirty="0" err="1">
                <a:latin typeface="Arial"/>
                <a:ea typeface="SimSun"/>
                <a:cs typeface="Segoe UI"/>
              </a:rPr>
              <a:t>moins</a:t>
            </a:r>
            <a:r>
              <a:rPr lang="en-US" sz="1000" dirty="0">
                <a:latin typeface="Arial"/>
                <a:ea typeface="SimSun"/>
                <a:cs typeface="Segoe UI"/>
              </a:rPr>
              <a:t> de points de </a:t>
            </a:r>
            <a:r>
              <a:rPr lang="en-US" sz="1000" dirty="0" err="1">
                <a:latin typeface="Arial"/>
                <a:ea typeface="SimSun"/>
                <a:cs typeface="Segoe UI"/>
              </a:rPr>
              <a:t>défaillance</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rubrique</a:t>
            </a:r>
            <a:r>
              <a:rPr lang="en-US" sz="1000" dirty="0">
                <a:latin typeface="Arial"/>
                <a:ea typeface="SimSun"/>
                <a:cs typeface="Segoe UI"/>
              </a:rPr>
              <a:t> ne </a:t>
            </a:r>
            <a:r>
              <a:rPr lang="en-US" sz="1000" dirty="0" err="1">
                <a:latin typeface="Arial"/>
                <a:ea typeface="SimSun"/>
                <a:cs typeface="Segoe UI"/>
              </a:rPr>
              <a:t>fournit</a:t>
            </a:r>
            <a:r>
              <a:rPr lang="en-US" sz="1000" dirty="0">
                <a:latin typeface="Arial"/>
                <a:ea typeface="SimSun"/>
                <a:cs typeface="Segoe UI"/>
              </a:rPr>
              <a:t> pas beaucoup </a:t>
            </a:r>
            <a:r>
              <a:rPr lang="en-US" sz="1000" dirty="0" err="1">
                <a:latin typeface="Arial"/>
                <a:ea typeface="SimSun"/>
                <a:cs typeface="Segoe UI"/>
              </a:rPr>
              <a:t>d'informations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les </a:t>
            </a:r>
            <a:r>
              <a:rPr lang="en-US" sz="1000" dirty="0" err="1">
                <a:latin typeface="Arial"/>
                <a:ea typeface="SimSun"/>
                <a:cs typeface="Segoe UI"/>
              </a:rPr>
              <a:t>meilleures</a:t>
            </a:r>
            <a:r>
              <a:rPr lang="en-US" sz="1000" dirty="0">
                <a:latin typeface="Arial"/>
                <a:ea typeface="SimSun"/>
                <a:cs typeface="Segoe UI"/>
              </a:rPr>
              <a:t> </a:t>
            </a:r>
            <a:r>
              <a:rPr lang="en-US" sz="1000" dirty="0" err="1">
                <a:latin typeface="Arial"/>
                <a:ea typeface="SimSun"/>
                <a:cs typeface="Segoe UI"/>
              </a:rPr>
              <a:t>pratiques</a:t>
            </a:r>
            <a:r>
              <a:rPr lang="en-US" sz="1000" dirty="0">
                <a:latin typeface="Arial"/>
                <a:ea typeface="SimSun"/>
                <a:cs typeface="Segoe UI"/>
              </a:rPr>
              <a:t>. Si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intéressés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fournir</a:t>
            </a:r>
            <a:r>
              <a:rPr lang="en-US" sz="1000" dirty="0">
                <a:latin typeface="Arial"/>
                <a:ea typeface="SimSun"/>
                <a:cs typeface="Segoe UI"/>
              </a:rPr>
              <a:t> plus de </a:t>
            </a:r>
            <a:r>
              <a:rPr lang="en-US" sz="1000" dirty="0" err="1">
                <a:latin typeface="Arial"/>
                <a:ea typeface="SimSun"/>
                <a:cs typeface="Segoe UI"/>
              </a:rPr>
              <a:t>détails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a:t>
            </a:r>
            <a:r>
              <a:rPr lang="en-US" sz="1000" dirty="0" err="1">
                <a:latin typeface="Arial"/>
                <a:ea typeface="SimSun"/>
                <a:cs typeface="Segoe UI"/>
              </a:rPr>
              <a:t>l'installation</a:t>
            </a:r>
            <a:r>
              <a:rPr lang="en-US" sz="1000" dirty="0">
                <a:latin typeface="Arial"/>
                <a:ea typeface="SimSun"/>
                <a:cs typeface="Segoe UI"/>
              </a:rPr>
              <a:t> de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des sites </a:t>
            </a:r>
            <a:r>
              <a:rPr lang="en-US" sz="1000" dirty="0" err="1">
                <a:latin typeface="Arial"/>
                <a:ea typeface="SimSun"/>
                <a:cs typeface="Segoe UI"/>
              </a:rPr>
              <a:t>distants</a:t>
            </a:r>
            <a:r>
              <a:rPr lang="en-US" sz="1000" dirty="0">
                <a:latin typeface="Arial"/>
                <a:ea typeface="SimSun"/>
                <a:cs typeface="Segoe UI"/>
              </a:rPr>
              <a:t> pour assurer </a:t>
            </a:r>
            <a:r>
              <a:rPr lang="en-US" sz="1000" dirty="0" err="1">
                <a:latin typeface="Arial"/>
                <a:ea typeface="SimSun"/>
                <a:cs typeface="Segoe UI"/>
              </a:rPr>
              <a:t>une</a:t>
            </a:r>
            <a:r>
              <a:rPr lang="en-US" sz="1000" dirty="0">
                <a:latin typeface="Arial"/>
                <a:ea typeface="SimSun"/>
                <a:cs typeface="Segoe UI"/>
              </a:rPr>
              <a:t> protection </a:t>
            </a:r>
            <a:r>
              <a:rPr lang="en-US" sz="1000" dirty="0" err="1">
                <a:latin typeface="Arial"/>
                <a:ea typeface="SimSun"/>
                <a:cs typeface="Segoe UI"/>
              </a:rPr>
              <a:t>contre</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connexion</a:t>
            </a:r>
            <a:r>
              <a:rPr lang="en-US" sz="1000" dirty="0">
                <a:latin typeface="Arial"/>
                <a:ea typeface="SimSun"/>
                <a:cs typeface="Segoe UI"/>
              </a:rPr>
              <a:t> WAN non </a:t>
            </a:r>
            <a:r>
              <a:rPr lang="en-US" sz="1000" dirty="0" err="1">
                <a:latin typeface="Arial"/>
                <a:ea typeface="SimSun"/>
                <a:cs typeface="Segoe UI"/>
              </a:rPr>
              <a:t>disponible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parler</a:t>
            </a:r>
            <a:r>
              <a:rPr lang="en-US" sz="1000" dirty="0">
                <a:latin typeface="Arial"/>
                <a:ea typeface="SimSun"/>
                <a:cs typeface="Segoe UI"/>
              </a:rPr>
              <a:t> de </a:t>
            </a:r>
            <a:r>
              <a:rPr lang="en-US" sz="1000" dirty="0" err="1">
                <a:latin typeface="Arial"/>
                <a:ea typeface="SimSun"/>
                <a:cs typeface="Segoe UI"/>
              </a:rPr>
              <a:t>l'augmentation</a:t>
            </a:r>
            <a:r>
              <a:rPr lang="en-US" sz="1000" dirty="0">
                <a:latin typeface="Arial"/>
                <a:ea typeface="SimSun"/>
                <a:cs typeface="Segoe UI"/>
              </a:rPr>
              <a:t> du </a:t>
            </a:r>
            <a:r>
              <a:rPr lang="en-US" sz="1000" dirty="0" err="1">
                <a:latin typeface="Arial"/>
                <a:ea typeface="SimSun"/>
                <a:cs typeface="Segoe UI"/>
              </a:rPr>
              <a:t>nombre</a:t>
            </a:r>
            <a:r>
              <a:rPr lang="en-US" sz="1000" dirty="0">
                <a:latin typeface="Arial"/>
                <a:ea typeface="SimSun"/>
                <a:cs typeface="Segoe UI"/>
              </a:rPr>
              <a:t> de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pour assurer la </a:t>
            </a:r>
            <a:r>
              <a:rPr lang="en-US" sz="1000" dirty="0" err="1">
                <a:latin typeface="Arial"/>
                <a:ea typeface="SimSun"/>
                <a:cs typeface="Segoe UI"/>
              </a:rPr>
              <a:t>redondance</a:t>
            </a:r>
            <a:r>
              <a:rPr lang="en-US" sz="1000" dirty="0">
                <a:latin typeface="Arial"/>
                <a:ea typeface="SimSun"/>
                <a:cs typeface="Segoe UI"/>
              </a:rPr>
              <a:t> et les performances </a:t>
            </a:r>
            <a:r>
              <a:rPr lang="en-US" sz="1000" dirty="0" err="1">
                <a:latin typeface="Arial"/>
                <a:ea typeface="SimSun"/>
                <a:cs typeface="Segoe UI"/>
              </a:rPr>
              <a:t>requises</a:t>
            </a:r>
            <a:r>
              <a:rPr lang="en-US" sz="1000" dirty="0">
                <a:latin typeface="Arial"/>
                <a:ea typeface="SimSun"/>
                <a:cs typeface="Segoe UI"/>
              </a:rPr>
              <a:t>. </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554696CB-EFCE-45DB-AB27-49AC3A30B1B7}" type="slidenum">
              <a:rPr lang="en-US" smtClean="0"/>
              <a:t>12</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3711860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SimSun"/>
                <a:cs typeface="Arial"/>
              </a:rPr>
              <a:t> </a:t>
            </a:r>
            <a:r>
              <a:rPr lang="en-US" sz="1000" dirty="0" err="1">
                <a:latin typeface="Arial"/>
                <a:ea typeface="SimSun"/>
                <a:cs typeface="Arial"/>
              </a:rPr>
              <a:t>Décrivez</a:t>
            </a:r>
            <a:r>
              <a:rPr lang="en-US" sz="1000" dirty="0">
                <a:latin typeface="Arial"/>
                <a:ea typeface="SimSun"/>
                <a:cs typeface="Arial"/>
              </a:rPr>
              <a:t> le </a:t>
            </a:r>
            <a:r>
              <a:rPr lang="en-US" sz="1000" dirty="0" err="1">
                <a:latin typeface="Arial"/>
                <a:ea typeface="SimSun"/>
                <a:cs typeface="Arial"/>
              </a:rPr>
              <a:t>rôle</a:t>
            </a:r>
            <a:r>
              <a:rPr lang="en-US" sz="1000" dirty="0">
                <a:latin typeface="Arial"/>
                <a:ea typeface="SimSun"/>
                <a:cs typeface="Arial"/>
              </a:rPr>
              <a:t> du </a:t>
            </a:r>
            <a:r>
              <a:rPr lang="en-US" sz="1000" dirty="0" err="1">
                <a:latin typeface="Arial"/>
                <a:ea typeface="SimSun"/>
                <a:cs typeface="Arial"/>
              </a:rPr>
              <a:t>serveur</a:t>
            </a:r>
            <a:r>
              <a:rPr lang="en-US" sz="1000" dirty="0">
                <a:latin typeface="Arial"/>
                <a:ea typeface="SimSun"/>
                <a:cs typeface="Arial"/>
              </a:rPr>
              <a:t> de catalogue global </a:t>
            </a:r>
            <a:r>
              <a:rPr lang="en-US" sz="1000" dirty="0" err="1">
                <a:latin typeface="Arial"/>
                <a:ea typeface="SimSun"/>
                <a:cs typeface="Arial"/>
              </a:rPr>
              <a:t>lors</a:t>
            </a:r>
            <a:r>
              <a:rPr lang="en-US" sz="1000" dirty="0">
                <a:latin typeface="Arial"/>
                <a:ea typeface="SimSun"/>
                <a:cs typeface="Arial"/>
              </a:rPr>
              <a:t> de la </a:t>
            </a:r>
            <a:r>
              <a:rPr lang="en-US" sz="1000" dirty="0" err="1">
                <a:latin typeface="Arial"/>
                <a:ea typeface="SimSun"/>
                <a:cs typeface="Arial"/>
              </a:rPr>
              <a:t>recherche</a:t>
            </a:r>
            <a:r>
              <a:rPr lang="en-US" sz="1000" dirty="0">
                <a:latin typeface="Arial"/>
                <a:ea typeface="SimSun"/>
                <a:cs typeface="Arial"/>
              </a:rPr>
              <a:t> </a:t>
            </a:r>
            <a:r>
              <a:rPr lang="en-US" sz="1000" dirty="0" err="1">
                <a:latin typeface="Arial"/>
                <a:ea typeface="SimSun"/>
                <a:cs typeface="Arial"/>
              </a:rPr>
              <a:t>d'objets</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les </a:t>
            </a:r>
            <a:r>
              <a:rPr lang="en-US" sz="1000" dirty="0" err="1">
                <a:latin typeface="Arial"/>
                <a:ea typeface="SimSun"/>
                <a:cs typeface="Arial"/>
              </a:rPr>
              <a:t>différents</a:t>
            </a:r>
            <a:r>
              <a:rPr lang="en-US" sz="1000" dirty="0">
                <a:latin typeface="Arial"/>
                <a:ea typeface="SimSun"/>
                <a:cs typeface="Arial"/>
              </a:rPr>
              <a:t> </a:t>
            </a:r>
            <a:r>
              <a:rPr lang="en-US" sz="1000" dirty="0" err="1">
                <a:latin typeface="Arial"/>
                <a:ea typeface="SimSun"/>
                <a:cs typeface="Arial"/>
              </a:rPr>
              <a:t>domaines</a:t>
            </a:r>
            <a:r>
              <a:rPr lang="en-US" sz="1000" dirty="0">
                <a:latin typeface="Arial"/>
                <a:ea typeface="SimSun"/>
                <a:cs typeface="Arial"/>
              </a:rPr>
              <a:t> </a:t>
            </a:r>
            <a:r>
              <a:rPr lang="en-US" sz="1000" dirty="0" err="1">
                <a:latin typeface="Arial"/>
                <a:ea typeface="SimSun"/>
                <a:cs typeface="Arial"/>
              </a:rPr>
              <a:t>d'une</a:t>
            </a:r>
            <a:r>
              <a:rPr lang="en-US" sz="1000" dirty="0">
                <a:latin typeface="Arial"/>
                <a:ea typeface="SimSun"/>
                <a:cs typeface="Arial"/>
              </a:rPr>
              <a:t> </a:t>
            </a:r>
            <a:r>
              <a:rPr lang="en-US" sz="1000" dirty="0" err="1">
                <a:latin typeface="Arial"/>
                <a:ea typeface="SimSun"/>
                <a:cs typeface="Arial"/>
              </a:rPr>
              <a:t>forêt</a:t>
            </a:r>
            <a:r>
              <a:rPr lang="en-US" sz="1000" dirty="0">
                <a:latin typeface="Arial"/>
                <a:ea typeface="SimSun"/>
                <a:cs typeface="Arial"/>
              </a:rPr>
              <a:t>. </a:t>
            </a:r>
            <a:r>
              <a:rPr lang="en-US" sz="1000" dirty="0" err="1">
                <a:latin typeface="Arial"/>
                <a:ea typeface="SimSun"/>
                <a:cs typeface="Arial"/>
              </a:rPr>
              <a:t>Définissez</a:t>
            </a:r>
            <a:r>
              <a:rPr lang="en-US" sz="1000" dirty="0">
                <a:latin typeface="Arial"/>
                <a:ea typeface="SimSun"/>
                <a:cs typeface="Arial"/>
              </a:rPr>
              <a:t> un catalogue global en </a:t>
            </a:r>
            <a:r>
              <a:rPr lang="en-US" sz="1000" dirty="0" err="1">
                <a:latin typeface="Arial"/>
                <a:ea typeface="SimSun"/>
                <a:cs typeface="Arial"/>
              </a:rPr>
              <a:t>tant</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dirty="0" err="1">
                <a:latin typeface="Arial"/>
                <a:ea typeface="SimSun"/>
                <a:cs typeface="Arial"/>
              </a:rPr>
              <a:t>contrôleur</a:t>
            </a:r>
            <a:r>
              <a:rPr lang="en-US" sz="1000" dirty="0">
                <a:latin typeface="Arial"/>
                <a:ea typeface="SimSun"/>
                <a:cs typeface="Arial"/>
              </a:rPr>
              <a:t> de </a:t>
            </a:r>
            <a:r>
              <a:rPr lang="en-US" sz="1000" dirty="0" err="1">
                <a:latin typeface="Arial"/>
                <a:ea typeface="SimSun"/>
                <a:cs typeface="Arial"/>
              </a:rPr>
              <a:t>domaine</a:t>
            </a:r>
            <a:r>
              <a:rPr lang="en-US" sz="1000" dirty="0">
                <a:latin typeface="Arial"/>
                <a:ea typeface="SimSun"/>
                <a:cs typeface="Arial"/>
              </a:rPr>
              <a:t> </a:t>
            </a:r>
            <a:r>
              <a:rPr lang="en-US" sz="1000" dirty="0" err="1">
                <a:latin typeface="Arial"/>
                <a:ea typeface="SimSun"/>
                <a:cs typeface="Arial"/>
              </a:rPr>
              <a:t>répliquant</a:t>
            </a:r>
            <a:r>
              <a:rPr lang="en-US" sz="1000" dirty="0">
                <a:latin typeface="Arial"/>
                <a:ea typeface="SimSun"/>
                <a:cs typeface="Arial"/>
              </a:rPr>
              <a:t> le </a:t>
            </a:r>
            <a:r>
              <a:rPr lang="en-US" sz="1000" dirty="0" err="1">
                <a:latin typeface="Arial"/>
                <a:ea typeface="SimSun"/>
                <a:cs typeface="Arial"/>
              </a:rPr>
              <a:t>jeu</a:t>
            </a:r>
            <a:r>
              <a:rPr lang="en-US" sz="1000" dirty="0">
                <a:latin typeface="Arial"/>
                <a:ea typeface="SimSun"/>
                <a:cs typeface="Arial"/>
              </a:rPr>
              <a:t> </a:t>
            </a:r>
            <a:r>
              <a:rPr lang="en-US" sz="1000" dirty="0" err="1">
                <a:latin typeface="Arial"/>
                <a:ea typeface="SimSun"/>
                <a:cs typeface="Arial"/>
              </a:rPr>
              <a:t>d'attributs</a:t>
            </a:r>
            <a:r>
              <a:rPr lang="en-US" sz="1000" dirty="0">
                <a:latin typeface="Arial"/>
                <a:ea typeface="SimSun"/>
                <a:cs typeface="Arial"/>
              </a:rPr>
              <a:t> </a:t>
            </a:r>
            <a:r>
              <a:rPr lang="en-US" sz="1000" dirty="0" err="1">
                <a:latin typeface="Arial"/>
                <a:ea typeface="SimSun"/>
                <a:cs typeface="Arial"/>
              </a:rPr>
              <a:t>partiel</a:t>
            </a:r>
            <a:r>
              <a:rPr lang="en-US" sz="1000" dirty="0">
                <a:latin typeface="Arial"/>
                <a:ea typeface="SimSun"/>
                <a:cs typeface="Arial"/>
              </a:rPr>
              <a:t> pour </a:t>
            </a:r>
            <a:r>
              <a:rPr lang="en-US" sz="1000" dirty="0" err="1">
                <a:latin typeface="Arial"/>
                <a:ea typeface="SimSun"/>
                <a:cs typeface="Arial"/>
              </a:rPr>
              <a:t>chaque</a:t>
            </a:r>
            <a:r>
              <a:rPr lang="en-US" sz="1000" dirty="0">
                <a:latin typeface="Arial"/>
                <a:ea typeface="SimSun"/>
                <a:cs typeface="Arial"/>
              </a:rPr>
              <a:t> </a:t>
            </a:r>
            <a:r>
              <a:rPr lang="en-US" sz="1000" dirty="0" err="1">
                <a:latin typeface="Arial"/>
                <a:ea typeface="SimSun"/>
                <a:cs typeface="Arial"/>
              </a:rPr>
              <a:t>domaine</a:t>
            </a:r>
            <a:r>
              <a:rPr lang="en-US" sz="1000" dirty="0">
                <a:latin typeface="Arial"/>
                <a:ea typeface="SimSun"/>
                <a:cs typeface="Arial"/>
              </a:rPr>
              <a:t> de la </a:t>
            </a:r>
            <a:r>
              <a:rPr lang="en-US" sz="1000" dirty="0" err="1">
                <a:latin typeface="Arial"/>
                <a:ea typeface="SimSun"/>
                <a:cs typeface="Arial"/>
              </a:rPr>
              <a:t>forêt</a:t>
            </a:r>
            <a:r>
              <a:rPr lang="en-US" sz="1000" dirty="0">
                <a:latin typeface="Arial"/>
                <a:ea typeface="SimSun"/>
                <a:cs typeface="Arial"/>
              </a:rPr>
              <a:t>. Le </a:t>
            </a:r>
            <a:r>
              <a:rPr lang="en-US" sz="1000" dirty="0" err="1">
                <a:latin typeface="Arial"/>
                <a:ea typeface="SimSun"/>
                <a:cs typeface="Arial"/>
              </a:rPr>
              <a:t>contrôleur</a:t>
            </a:r>
            <a:r>
              <a:rPr lang="en-US" sz="1000" dirty="0">
                <a:latin typeface="Arial"/>
                <a:ea typeface="SimSun"/>
                <a:cs typeface="Arial"/>
              </a:rPr>
              <a:t> de </a:t>
            </a:r>
            <a:r>
              <a:rPr lang="en-US" sz="1000" dirty="0" err="1">
                <a:latin typeface="Arial"/>
                <a:ea typeface="SimSun"/>
                <a:cs typeface="Arial"/>
              </a:rPr>
              <a:t>domaine</a:t>
            </a:r>
            <a:r>
              <a:rPr lang="en-US" sz="1000" dirty="0">
                <a:latin typeface="Arial"/>
                <a:ea typeface="SimSun"/>
                <a:cs typeface="Arial"/>
              </a:rPr>
              <a:t> </a:t>
            </a:r>
            <a:r>
              <a:rPr lang="en-US" sz="1000" dirty="0" err="1">
                <a:latin typeface="Arial"/>
                <a:ea typeface="SimSun"/>
                <a:cs typeface="Arial"/>
              </a:rPr>
              <a:t>n'a</a:t>
            </a:r>
            <a:r>
              <a:rPr lang="en-US" sz="1000" dirty="0">
                <a:latin typeface="Arial"/>
                <a:ea typeface="SimSun"/>
                <a:cs typeface="Arial"/>
              </a:rPr>
              <a:t> pas </a:t>
            </a:r>
            <a:r>
              <a:rPr lang="en-US" sz="1000" dirty="0" err="1">
                <a:latin typeface="Arial"/>
                <a:ea typeface="SimSun"/>
                <a:cs typeface="Arial"/>
              </a:rPr>
              <a:t>besoin</a:t>
            </a:r>
            <a:r>
              <a:rPr lang="en-US" sz="1000" dirty="0">
                <a:latin typeface="Arial"/>
                <a:ea typeface="SimSun"/>
                <a:cs typeface="Arial"/>
              </a:rPr>
              <a:t> du </a:t>
            </a:r>
            <a:r>
              <a:rPr lang="en-US" sz="1000" dirty="0" err="1">
                <a:latin typeface="Arial"/>
                <a:ea typeface="SimSun"/>
                <a:cs typeface="Arial"/>
              </a:rPr>
              <a:t>jeu</a:t>
            </a:r>
            <a:r>
              <a:rPr lang="en-US" sz="1000" dirty="0">
                <a:latin typeface="Arial"/>
                <a:ea typeface="SimSun"/>
                <a:cs typeface="Arial"/>
              </a:rPr>
              <a:t> </a:t>
            </a:r>
            <a:r>
              <a:rPr lang="en-US" sz="1000" dirty="0" err="1">
                <a:latin typeface="Arial"/>
                <a:ea typeface="SimSun"/>
                <a:cs typeface="Arial"/>
              </a:rPr>
              <a:t>d'attributs</a:t>
            </a:r>
            <a:r>
              <a:rPr lang="en-US" sz="1000" dirty="0">
                <a:latin typeface="Arial"/>
                <a:ea typeface="SimSun"/>
                <a:cs typeface="Arial"/>
              </a:rPr>
              <a:t> </a:t>
            </a:r>
            <a:r>
              <a:rPr lang="en-US" sz="1000" dirty="0" err="1">
                <a:latin typeface="Arial"/>
                <a:ea typeface="SimSun"/>
                <a:cs typeface="Arial"/>
              </a:rPr>
              <a:t>partiel</a:t>
            </a:r>
            <a:r>
              <a:rPr lang="en-US" sz="1000" dirty="0">
                <a:latin typeface="Arial"/>
                <a:ea typeface="SimSun"/>
                <a:cs typeface="Arial"/>
              </a:rPr>
              <a:t> pour son </a:t>
            </a:r>
            <a:r>
              <a:rPr lang="en-US" sz="1000" dirty="0" err="1">
                <a:latin typeface="Arial"/>
                <a:ea typeface="SimSun"/>
                <a:cs typeface="Arial"/>
              </a:rPr>
              <a:t>propre</a:t>
            </a:r>
            <a:r>
              <a:rPr lang="en-US" sz="1000" dirty="0">
                <a:latin typeface="Arial"/>
                <a:ea typeface="SimSun"/>
                <a:cs typeface="Arial"/>
              </a:rPr>
              <a:t> </a:t>
            </a:r>
            <a:r>
              <a:rPr lang="en-US" sz="1000" dirty="0" err="1">
                <a:latin typeface="Arial"/>
                <a:ea typeface="SimSun"/>
                <a:cs typeface="Arial"/>
              </a:rPr>
              <a:t>domaine</a:t>
            </a:r>
            <a:r>
              <a:rPr lang="en-US" sz="1000" dirty="0">
                <a:latin typeface="Arial"/>
                <a:ea typeface="SimSun"/>
                <a:cs typeface="Arial"/>
              </a:rPr>
              <a:t> car </a:t>
            </a:r>
            <a:r>
              <a:rPr lang="en-US" sz="1000" dirty="0" err="1">
                <a:latin typeface="Arial"/>
                <a:ea typeface="SimSun"/>
                <a:cs typeface="Arial"/>
              </a:rPr>
              <a:t>il</a:t>
            </a:r>
            <a:r>
              <a:rPr lang="en-US" sz="1000" dirty="0">
                <a:latin typeface="Arial"/>
                <a:ea typeface="SimSun"/>
                <a:cs typeface="Arial"/>
              </a:rPr>
              <a:t> </a:t>
            </a:r>
            <a:r>
              <a:rPr lang="en-US" sz="1000" dirty="0" err="1">
                <a:latin typeface="Arial"/>
                <a:ea typeface="SimSun"/>
                <a:cs typeface="Arial"/>
              </a:rPr>
              <a:t>possède</a:t>
            </a:r>
            <a:r>
              <a:rPr lang="en-US" sz="1000" dirty="0">
                <a:latin typeface="Arial"/>
                <a:ea typeface="SimSun"/>
                <a:cs typeface="Arial"/>
              </a:rPr>
              <a:t> déjà la </a:t>
            </a:r>
            <a:r>
              <a:rPr lang="en-US" sz="1000" dirty="0" err="1">
                <a:latin typeface="Arial"/>
                <a:ea typeface="SimSun"/>
                <a:cs typeface="Arial"/>
              </a:rPr>
              <a:t>copie</a:t>
            </a:r>
            <a:r>
              <a:rPr lang="en-US" sz="1000" dirty="0">
                <a:latin typeface="Arial"/>
                <a:ea typeface="SimSun"/>
                <a:cs typeface="Arial"/>
              </a:rPr>
              <a:t> </a:t>
            </a:r>
            <a:r>
              <a:rPr lang="en-US" sz="1000" dirty="0" err="1">
                <a:latin typeface="Arial"/>
                <a:ea typeface="SimSun"/>
                <a:cs typeface="Arial"/>
              </a:rPr>
              <a:t>complète</a:t>
            </a:r>
            <a:r>
              <a:rPr lang="en-US" sz="1000" dirty="0">
                <a:latin typeface="Arial"/>
                <a:ea typeface="SimSun"/>
                <a:cs typeface="Arial"/>
              </a:rPr>
              <a:t> de la base de </a:t>
            </a:r>
            <a:r>
              <a:rPr lang="en-US" sz="1000" dirty="0" err="1">
                <a:latin typeface="Arial"/>
                <a:ea typeface="SimSun"/>
                <a:cs typeface="Arial"/>
              </a:rPr>
              <a:t>données</a:t>
            </a:r>
            <a:r>
              <a:rPr lang="en-US" sz="1000" dirty="0">
                <a:latin typeface="Arial"/>
                <a:ea typeface="SimSun"/>
                <a:cs typeface="Arial"/>
              </a:rPr>
              <a:t> du </a:t>
            </a:r>
            <a:r>
              <a:rPr lang="en-US" sz="1000" dirty="0" err="1">
                <a:latin typeface="Arial"/>
                <a:ea typeface="SimSun"/>
                <a:cs typeface="Arial"/>
              </a:rPr>
              <a:t>domaine</a:t>
            </a:r>
            <a:r>
              <a:rPr lang="en-US" sz="1000" dirty="0">
                <a:latin typeface="Arial"/>
                <a:ea typeface="SimSun"/>
                <a:cs typeface="Arial"/>
              </a:rPr>
              <a:t>, </a:t>
            </a:r>
            <a:r>
              <a:rPr lang="en-US" sz="1000" dirty="0" smtClean="0">
                <a:latin typeface="Arial"/>
                <a:ea typeface="SimSun"/>
                <a:cs typeface="Arial"/>
              </a:rPr>
              <a:t>et </a:t>
            </a:r>
            <a:r>
              <a:rPr lang="en-US" sz="1000" dirty="0" err="1" smtClean="0">
                <a:latin typeface="Arial"/>
                <a:ea typeface="SimSun"/>
                <a:cs typeface="Arial"/>
              </a:rPr>
              <a:t>il</a:t>
            </a:r>
            <a:r>
              <a:rPr lang="en-US" sz="1000" dirty="0" smtClean="0">
                <a:latin typeface="Arial"/>
                <a:ea typeface="SimSun"/>
                <a:cs typeface="Arial"/>
              </a:rPr>
              <a:t> a </a:t>
            </a:r>
            <a:r>
              <a:rPr lang="en-US" sz="1000" dirty="0" err="1" smtClean="0">
                <a:latin typeface="Arial"/>
                <a:ea typeface="SimSun"/>
                <a:cs typeface="Arial"/>
              </a:rPr>
              <a:t>uniquement</a:t>
            </a:r>
            <a:r>
              <a:rPr lang="en-US" sz="1000" dirty="0" smtClean="0">
                <a:latin typeface="Arial"/>
                <a:ea typeface="SimSun"/>
                <a:cs typeface="Arial"/>
              </a:rPr>
              <a:t> </a:t>
            </a:r>
            <a:r>
              <a:rPr lang="en-US" sz="1000" dirty="0" err="1">
                <a:latin typeface="Arial"/>
                <a:ea typeface="SimSun"/>
                <a:cs typeface="Arial"/>
              </a:rPr>
              <a:t>besoin</a:t>
            </a:r>
            <a:r>
              <a:rPr lang="en-US" sz="1000" dirty="0">
                <a:latin typeface="Arial"/>
                <a:ea typeface="SimSun"/>
                <a:cs typeface="Arial"/>
              </a:rPr>
              <a:t> des modifications </a:t>
            </a:r>
            <a:r>
              <a:rPr lang="en-US" sz="1000" dirty="0" err="1">
                <a:latin typeface="Arial"/>
                <a:ea typeface="SimSun"/>
                <a:cs typeface="Arial"/>
              </a:rPr>
              <a:t>apportées</a:t>
            </a:r>
            <a:r>
              <a:rPr lang="en-US" sz="1000" dirty="0">
                <a:latin typeface="Arial"/>
                <a:ea typeface="SimSun"/>
                <a:cs typeface="Arial"/>
              </a:rPr>
              <a:t> aux </a:t>
            </a:r>
            <a:r>
              <a:rPr lang="en-US" sz="1000" dirty="0" err="1">
                <a:latin typeface="Arial"/>
                <a:ea typeface="SimSun"/>
                <a:cs typeface="Arial"/>
              </a:rPr>
              <a:t>autres</a:t>
            </a:r>
            <a:r>
              <a:rPr lang="en-US" sz="1000" dirty="0">
                <a:latin typeface="Arial"/>
                <a:ea typeface="SimSun"/>
                <a:cs typeface="Arial"/>
              </a:rPr>
              <a:t> </a:t>
            </a:r>
            <a:r>
              <a:rPr lang="en-US" sz="1000" dirty="0" err="1">
                <a:latin typeface="Arial"/>
                <a:ea typeface="SimSun"/>
                <a:cs typeface="Arial"/>
              </a:rPr>
              <a:t>domaines</a:t>
            </a:r>
            <a:r>
              <a:rPr lang="en-US" sz="1000" dirty="0">
                <a:latin typeface="Arial"/>
                <a:ea typeface="SimSun"/>
                <a:cs typeface="Arial"/>
              </a:rPr>
              <a:t>. </a:t>
            </a:r>
            <a:r>
              <a:rPr lang="en-US" sz="1000" dirty="0" err="1">
                <a:latin typeface="Arial"/>
                <a:ea typeface="SimSun"/>
                <a:cs typeface="Arial"/>
              </a:rPr>
              <a:t>C'est</a:t>
            </a:r>
            <a:r>
              <a:rPr lang="en-US" sz="1000" dirty="0">
                <a:latin typeface="Arial"/>
                <a:ea typeface="SimSun"/>
                <a:cs typeface="Arial"/>
              </a:rPr>
              <a:t> </a:t>
            </a:r>
            <a:r>
              <a:rPr lang="en-US" sz="1000" dirty="0" err="1">
                <a:latin typeface="Arial"/>
                <a:ea typeface="SimSun"/>
                <a:cs typeface="Arial"/>
              </a:rPr>
              <a:t>pourquoi</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un </a:t>
            </a:r>
            <a:r>
              <a:rPr lang="en-US" sz="1000" dirty="0" err="1">
                <a:latin typeface="Arial"/>
                <a:ea typeface="SimSun"/>
                <a:cs typeface="Arial"/>
              </a:rPr>
              <a:t>environnement</a:t>
            </a:r>
            <a:r>
              <a:rPr lang="en-US" sz="1000" dirty="0">
                <a:latin typeface="Arial"/>
                <a:ea typeface="SimSun"/>
                <a:cs typeface="Arial"/>
              </a:rPr>
              <a:t> à </a:t>
            </a:r>
            <a:r>
              <a:rPr lang="en-US" sz="1000" dirty="0" err="1">
                <a:latin typeface="Arial"/>
                <a:ea typeface="SimSun"/>
                <a:cs typeface="Arial"/>
              </a:rPr>
              <a:t>domaine</a:t>
            </a:r>
            <a:r>
              <a:rPr lang="en-US" sz="1000" dirty="0">
                <a:latin typeface="Arial"/>
                <a:ea typeface="SimSun"/>
                <a:cs typeface="Arial"/>
              </a:rPr>
              <a:t> unique, la configuration de </a:t>
            </a:r>
            <a:r>
              <a:rPr lang="en-US" sz="1000" dirty="0" err="1">
                <a:latin typeface="Arial"/>
                <a:ea typeface="SimSun"/>
                <a:cs typeface="Arial"/>
              </a:rPr>
              <a:t>chaque</a:t>
            </a:r>
            <a:r>
              <a:rPr lang="en-US" sz="1000" dirty="0">
                <a:latin typeface="Arial"/>
                <a:ea typeface="SimSun"/>
                <a:cs typeface="Arial"/>
              </a:rPr>
              <a:t> </a:t>
            </a:r>
            <a:r>
              <a:rPr lang="en-US" sz="1000" dirty="0" err="1">
                <a:latin typeface="Arial"/>
                <a:ea typeface="SimSun"/>
                <a:cs typeface="Arial"/>
              </a:rPr>
              <a:t>contrôleur</a:t>
            </a:r>
            <a:r>
              <a:rPr lang="en-US" sz="1000" dirty="0">
                <a:latin typeface="Arial"/>
                <a:ea typeface="SimSun"/>
                <a:cs typeface="Arial"/>
              </a:rPr>
              <a:t> de </a:t>
            </a:r>
            <a:r>
              <a:rPr lang="en-US" sz="1000" dirty="0" err="1">
                <a:latin typeface="Arial"/>
                <a:ea typeface="SimSun"/>
                <a:cs typeface="Arial"/>
              </a:rPr>
              <a:t>domaine</a:t>
            </a:r>
            <a:r>
              <a:rPr lang="en-US" sz="1000" dirty="0">
                <a:latin typeface="Arial"/>
                <a:ea typeface="SimSun"/>
                <a:cs typeface="Arial"/>
              </a:rPr>
              <a:t> </a:t>
            </a:r>
            <a:r>
              <a:rPr lang="en-US" sz="1000" dirty="0" err="1">
                <a:latin typeface="Arial"/>
                <a:ea typeface="SimSun"/>
                <a:cs typeface="Arial"/>
              </a:rPr>
              <a:t>comme</a:t>
            </a:r>
            <a:r>
              <a:rPr lang="en-US" sz="1000" dirty="0">
                <a:latin typeface="Arial"/>
                <a:ea typeface="SimSun"/>
                <a:cs typeface="Arial"/>
              </a:rPr>
              <a:t> </a:t>
            </a:r>
            <a:r>
              <a:rPr lang="en-US" sz="1000" dirty="0" err="1">
                <a:latin typeface="Arial"/>
                <a:ea typeface="SimSun"/>
                <a:cs typeface="Arial"/>
              </a:rPr>
              <a:t>serveur</a:t>
            </a:r>
            <a:r>
              <a:rPr lang="en-US" sz="1000" dirty="0">
                <a:latin typeface="Arial"/>
                <a:ea typeface="SimSun"/>
                <a:cs typeface="Arial"/>
              </a:rPr>
              <a:t> </a:t>
            </a:r>
            <a:r>
              <a:rPr lang="en-US" sz="1000" dirty="0" smtClean="0">
                <a:latin typeface="Arial"/>
                <a:ea typeface="SimSun"/>
                <a:cs typeface="Arial"/>
              </a:rPr>
              <a:t>de catalogue </a:t>
            </a:r>
            <a:r>
              <a:rPr lang="en-US" sz="1000" dirty="0">
                <a:latin typeface="Arial"/>
                <a:ea typeface="SimSun"/>
                <a:cs typeface="Arial"/>
              </a:rPr>
              <a:t>global </a:t>
            </a:r>
            <a:r>
              <a:rPr lang="en-US" sz="1000" dirty="0" err="1">
                <a:latin typeface="Arial"/>
                <a:ea typeface="SimSun"/>
                <a:cs typeface="Arial"/>
              </a:rPr>
              <a:t>n'ajoute</a:t>
            </a:r>
            <a:r>
              <a:rPr lang="en-US" sz="1000" dirty="0">
                <a:latin typeface="Arial"/>
                <a:ea typeface="SimSun"/>
                <a:cs typeface="Arial"/>
              </a:rPr>
              <a:t> </a:t>
            </a:r>
            <a:r>
              <a:rPr lang="en-US" sz="1000" dirty="0" err="1">
                <a:latin typeface="Arial"/>
                <a:ea typeface="SimSun"/>
                <a:cs typeface="Arial"/>
              </a:rPr>
              <a:t>aucune</a:t>
            </a:r>
            <a:r>
              <a:rPr lang="en-US" sz="1000" dirty="0">
                <a:latin typeface="Arial"/>
                <a:ea typeface="SimSun"/>
                <a:cs typeface="Arial"/>
              </a:rPr>
              <a:t> </a:t>
            </a:r>
            <a:r>
              <a:rPr lang="en-US" sz="1000" dirty="0" err="1">
                <a:latin typeface="Arial"/>
                <a:ea typeface="SimSun"/>
                <a:cs typeface="Arial"/>
              </a:rPr>
              <a:t>réplication</a:t>
            </a:r>
            <a:r>
              <a:rPr lang="en-US" sz="1000" dirty="0">
                <a:latin typeface="Arial"/>
                <a:ea typeface="SimSun"/>
                <a:cs typeface="Arial"/>
              </a:rPr>
              <a:t> </a:t>
            </a:r>
            <a:r>
              <a:rPr lang="en-US" sz="1000" dirty="0" err="1">
                <a:latin typeface="Arial"/>
                <a:ea typeface="SimSun"/>
                <a:cs typeface="Arial"/>
              </a:rPr>
              <a:t>significative</a:t>
            </a:r>
            <a:r>
              <a:rPr lang="en-US" sz="1000" dirty="0">
                <a:latin typeface="Arial"/>
                <a:ea typeface="SimSun"/>
                <a:cs typeface="Arial"/>
              </a:rPr>
              <a:t>.</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Un </a:t>
            </a:r>
            <a:r>
              <a:rPr lang="en-US" sz="1000" dirty="0" err="1">
                <a:latin typeface="Arial"/>
                <a:ea typeface="SimSun"/>
                <a:cs typeface="Arial"/>
              </a:rPr>
              <a:t>contrôleur</a:t>
            </a:r>
            <a:r>
              <a:rPr lang="en-US" sz="1000" dirty="0">
                <a:latin typeface="Arial"/>
                <a:ea typeface="SimSun"/>
                <a:cs typeface="Arial"/>
              </a:rPr>
              <a:t> de </a:t>
            </a:r>
            <a:r>
              <a:rPr lang="en-US" sz="1000" dirty="0" err="1">
                <a:latin typeface="Arial"/>
                <a:ea typeface="SimSun"/>
                <a:cs typeface="Arial"/>
              </a:rPr>
              <a:t>domaine</a:t>
            </a:r>
            <a:r>
              <a:rPr lang="en-US" sz="1000" dirty="0">
                <a:latin typeface="Arial"/>
                <a:ea typeface="SimSun"/>
                <a:cs typeface="Arial"/>
              </a:rPr>
              <a:t> </a:t>
            </a:r>
            <a:r>
              <a:rPr lang="en-US" sz="1000" dirty="0" err="1">
                <a:latin typeface="Arial"/>
                <a:ea typeface="SimSun"/>
                <a:cs typeface="Arial"/>
              </a:rPr>
              <a:t>doit-il</a:t>
            </a:r>
            <a:r>
              <a:rPr lang="en-US" sz="1000" dirty="0">
                <a:latin typeface="Arial"/>
                <a:ea typeface="SimSun"/>
                <a:cs typeface="Arial"/>
              </a:rPr>
              <a:t> </a:t>
            </a:r>
            <a:r>
              <a:rPr lang="en-US" sz="1000" dirty="0" err="1">
                <a:latin typeface="Arial"/>
                <a:ea typeface="SimSun"/>
                <a:cs typeface="Arial"/>
              </a:rPr>
              <a:t>être</a:t>
            </a:r>
            <a:r>
              <a:rPr lang="en-US" sz="1000" dirty="0">
                <a:latin typeface="Arial"/>
                <a:ea typeface="SimSun"/>
                <a:cs typeface="Arial"/>
              </a:rPr>
              <a:t> un catalogue global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Chaque</a:t>
            </a:r>
            <a:r>
              <a:rPr lang="en-US" sz="1000" dirty="0">
                <a:latin typeface="Arial"/>
                <a:ea typeface="SimSun"/>
                <a:cs typeface="Arial"/>
              </a:rPr>
              <a:t> </a:t>
            </a:r>
            <a:r>
              <a:rPr lang="en-US" sz="1000" dirty="0" err="1">
                <a:latin typeface="Arial"/>
                <a:ea typeface="SimSun"/>
                <a:cs typeface="Arial"/>
              </a:rPr>
              <a:t>contrôleur</a:t>
            </a:r>
            <a:r>
              <a:rPr lang="en-US" sz="1000" dirty="0">
                <a:latin typeface="Arial"/>
                <a:ea typeface="SimSun"/>
                <a:cs typeface="Arial"/>
              </a:rPr>
              <a:t> de </a:t>
            </a:r>
            <a:r>
              <a:rPr lang="en-US" sz="1000" dirty="0" err="1">
                <a:latin typeface="Arial"/>
                <a:ea typeface="SimSun"/>
                <a:cs typeface="Arial"/>
              </a:rPr>
              <a:t>domaine</a:t>
            </a:r>
            <a:r>
              <a:rPr lang="en-US" sz="1000" dirty="0">
                <a:latin typeface="Arial"/>
                <a:ea typeface="SimSun"/>
                <a:cs typeface="Arial"/>
              </a:rPr>
              <a:t> </a:t>
            </a:r>
            <a:r>
              <a:rPr lang="en-US" sz="1000" dirty="0" err="1">
                <a:latin typeface="Arial"/>
                <a:ea typeface="SimSun"/>
                <a:cs typeface="Arial"/>
              </a:rPr>
              <a:t>doit</a:t>
            </a:r>
            <a:r>
              <a:rPr lang="en-US" sz="1000" dirty="0">
                <a:latin typeface="Arial"/>
                <a:ea typeface="SimSun"/>
                <a:cs typeface="Arial"/>
              </a:rPr>
              <a:t> </a:t>
            </a:r>
            <a:r>
              <a:rPr lang="en-US" sz="1000" dirty="0" err="1">
                <a:latin typeface="Arial"/>
                <a:ea typeface="SimSun"/>
                <a:cs typeface="Arial"/>
              </a:rPr>
              <a:t>être</a:t>
            </a:r>
            <a:r>
              <a:rPr lang="en-US" sz="1000" dirty="0">
                <a:latin typeface="Arial"/>
                <a:ea typeface="SimSun"/>
                <a:cs typeface="Arial"/>
              </a:rPr>
              <a:t> un catalogue global. (</a:t>
            </a:r>
            <a:r>
              <a:rPr lang="en-US" sz="1000" dirty="0" err="1">
                <a:latin typeface="Arial"/>
                <a:ea typeface="SimSun"/>
                <a:cs typeface="Arial"/>
              </a:rPr>
              <a:t>Dans</a:t>
            </a:r>
            <a:r>
              <a:rPr lang="en-US" sz="1000" dirty="0">
                <a:latin typeface="Arial"/>
                <a:ea typeface="SimSun"/>
                <a:cs typeface="Arial"/>
              </a:rPr>
              <a:t> </a:t>
            </a:r>
            <a:r>
              <a:rPr lang="en-US" sz="1000" dirty="0" err="1">
                <a:latin typeface="Arial"/>
                <a:ea typeface="SimSun"/>
                <a:cs typeface="Arial"/>
              </a:rPr>
              <a:t>certaines</a:t>
            </a:r>
            <a:r>
              <a:rPr lang="en-US" sz="1000" dirty="0">
                <a:latin typeface="Arial"/>
                <a:ea typeface="SimSun"/>
                <a:cs typeface="Arial"/>
              </a:rPr>
              <a:t> situations </a:t>
            </a:r>
            <a:r>
              <a:rPr lang="en-US" sz="1000" dirty="0" err="1">
                <a:latin typeface="Arial"/>
                <a:ea typeface="SimSun"/>
                <a:cs typeface="Arial"/>
              </a:rPr>
              <a:t>extrêmes</a:t>
            </a:r>
            <a:r>
              <a:rPr lang="en-US" sz="1000" dirty="0">
                <a:latin typeface="Arial"/>
                <a:ea typeface="SimSun"/>
                <a:cs typeface="Arial"/>
              </a:rPr>
              <a:t>, </a:t>
            </a:r>
            <a:r>
              <a:rPr lang="en-US" sz="1000" dirty="0" err="1">
                <a:latin typeface="Arial"/>
                <a:ea typeface="SimSun"/>
                <a:cs typeface="Arial"/>
              </a:rPr>
              <a:t>il</a:t>
            </a:r>
            <a:r>
              <a:rPr lang="en-US" sz="1000" dirty="0">
                <a:latin typeface="Arial"/>
                <a:ea typeface="SimSun"/>
                <a:cs typeface="Arial"/>
              </a:rPr>
              <a:t> </a:t>
            </a:r>
            <a:r>
              <a:rPr lang="en-US" sz="1000" dirty="0" err="1">
                <a:latin typeface="Arial"/>
                <a:ea typeface="SimSun"/>
                <a:cs typeface="Arial"/>
              </a:rPr>
              <a:t>peut</a:t>
            </a:r>
            <a:r>
              <a:rPr lang="en-US" sz="1000" dirty="0">
                <a:latin typeface="Arial"/>
                <a:ea typeface="SimSun"/>
                <a:cs typeface="Arial"/>
              </a:rPr>
              <a:t> </a:t>
            </a:r>
            <a:r>
              <a:rPr lang="en-US" sz="1000" dirty="0" smtClean="0">
                <a:latin typeface="Arial"/>
                <a:ea typeface="SimSun"/>
                <a:cs typeface="Arial"/>
              </a:rPr>
              <a:t>y </a:t>
            </a:r>
            <a:r>
              <a:rPr lang="en-US" sz="1000" dirty="0" err="1" smtClean="0">
                <a:latin typeface="Arial"/>
                <a:ea typeface="SimSun"/>
                <a:cs typeface="Arial"/>
              </a:rPr>
              <a:t>avoir</a:t>
            </a:r>
            <a:r>
              <a:rPr lang="en-US" sz="1000" dirty="0" smtClean="0">
                <a:latin typeface="Arial"/>
                <a:ea typeface="SimSun"/>
                <a:cs typeface="Arial"/>
              </a:rPr>
              <a:t> </a:t>
            </a:r>
            <a:r>
              <a:rPr lang="en-US" sz="1000" dirty="0">
                <a:latin typeface="Arial"/>
                <a:ea typeface="SimSun"/>
                <a:cs typeface="Arial"/>
              </a:rPr>
              <a:t>des raisons de </a:t>
            </a:r>
            <a:r>
              <a:rPr lang="en-US" sz="1000" dirty="0" err="1">
                <a:latin typeface="Arial"/>
                <a:ea typeface="SimSun"/>
                <a:cs typeface="Arial"/>
              </a:rPr>
              <a:t>procéder</a:t>
            </a:r>
            <a:r>
              <a:rPr lang="en-US" sz="1000" dirty="0">
                <a:latin typeface="Arial"/>
                <a:ea typeface="SimSun"/>
                <a:cs typeface="Arial"/>
              </a:rPr>
              <a:t> </a:t>
            </a:r>
            <a:r>
              <a:rPr lang="en-US" sz="1000" dirty="0" err="1">
                <a:latin typeface="Arial"/>
                <a:ea typeface="SimSun"/>
                <a:cs typeface="Arial"/>
              </a:rPr>
              <a:t>autrement</a:t>
            </a:r>
            <a:r>
              <a:rPr lang="en-US" sz="1000" dirty="0">
                <a:latin typeface="Arial"/>
                <a:ea typeface="SimSun"/>
                <a:cs typeface="Arial"/>
              </a:rPr>
              <a:t>.) </a:t>
            </a:r>
            <a:r>
              <a:rPr lang="en-US" sz="1000" dirty="0" err="1">
                <a:latin typeface="Arial"/>
                <a:ea typeface="SimSun"/>
                <a:cs typeface="Arial"/>
              </a:rPr>
              <a:t>Toutefois</a:t>
            </a:r>
            <a:r>
              <a:rPr lang="en-US" sz="1000" dirty="0">
                <a:latin typeface="Arial"/>
                <a:ea typeface="SimSun"/>
                <a:cs typeface="Arial"/>
              </a:rPr>
              <a:t>, la </a:t>
            </a:r>
            <a:r>
              <a:rPr lang="en-US" sz="1000" dirty="0" err="1">
                <a:latin typeface="Arial"/>
                <a:ea typeface="SimSun"/>
                <a:cs typeface="Arial"/>
              </a:rPr>
              <a:t>plupart</a:t>
            </a:r>
            <a:r>
              <a:rPr lang="en-US" sz="1000" dirty="0">
                <a:latin typeface="Arial"/>
                <a:ea typeface="SimSun"/>
                <a:cs typeface="Arial"/>
              </a:rPr>
              <a:t> des </a:t>
            </a:r>
            <a:r>
              <a:rPr lang="en-US" sz="1000" dirty="0" err="1">
                <a:latin typeface="Arial"/>
                <a:ea typeface="SimSun"/>
                <a:cs typeface="Arial"/>
              </a:rPr>
              <a:t>grandes</a:t>
            </a:r>
            <a:r>
              <a:rPr lang="en-US" sz="1000" dirty="0">
                <a:latin typeface="Arial"/>
                <a:ea typeface="SimSun"/>
                <a:cs typeface="Arial"/>
              </a:rPr>
              <a:t> </a:t>
            </a:r>
            <a:r>
              <a:rPr lang="en-US" sz="1000" dirty="0" err="1">
                <a:latin typeface="Arial"/>
                <a:ea typeface="SimSun"/>
                <a:cs typeface="Arial"/>
              </a:rPr>
              <a:t>organisations</a:t>
            </a:r>
            <a:r>
              <a:rPr lang="en-US" sz="1000" dirty="0">
                <a:latin typeface="Arial"/>
                <a:ea typeface="SimSun"/>
                <a:cs typeface="Arial"/>
              </a:rPr>
              <a:t> </a:t>
            </a:r>
            <a:r>
              <a:rPr lang="en-US" sz="1000" dirty="0" err="1">
                <a:latin typeface="Arial"/>
                <a:ea typeface="SimSun"/>
                <a:cs typeface="Arial"/>
              </a:rPr>
              <a:t>distribuées</a:t>
            </a:r>
            <a:r>
              <a:rPr lang="en-US" sz="1000" dirty="0">
                <a:latin typeface="Arial"/>
                <a:ea typeface="SimSun"/>
                <a:cs typeface="Arial"/>
              </a:rPr>
              <a:t> </a:t>
            </a:r>
            <a:r>
              <a:rPr lang="en-US" sz="1000" dirty="0" err="1">
                <a:latin typeface="Arial"/>
                <a:ea typeface="SimSun"/>
                <a:cs typeface="Arial"/>
              </a:rPr>
              <a:t>procèdent</a:t>
            </a:r>
            <a:r>
              <a:rPr lang="en-US" sz="1000" dirty="0">
                <a:latin typeface="Arial"/>
                <a:ea typeface="SimSun"/>
                <a:cs typeface="Arial"/>
              </a:rPr>
              <a:t> </a:t>
            </a:r>
            <a:r>
              <a:rPr lang="en-US" sz="1000" dirty="0" err="1">
                <a:latin typeface="Arial"/>
                <a:ea typeface="SimSun"/>
                <a:cs typeface="Arial"/>
              </a:rPr>
              <a:t>ainsi</a:t>
            </a:r>
            <a:r>
              <a:rPr lang="en-US" sz="1000" dirty="0">
                <a:latin typeface="Arial"/>
                <a:ea typeface="SimSun"/>
                <a:cs typeface="Arial"/>
              </a:rPr>
              <a:t> et </a:t>
            </a:r>
            <a:r>
              <a:rPr lang="en-US" sz="1000" dirty="0" err="1">
                <a:latin typeface="Arial"/>
                <a:ea typeface="SimSun"/>
                <a:cs typeface="Arial"/>
              </a:rPr>
              <a:t>cela</a:t>
            </a:r>
            <a:r>
              <a:rPr lang="en-US" sz="1000" dirty="0">
                <a:latin typeface="Arial"/>
                <a:ea typeface="SimSun"/>
                <a:cs typeface="Arial"/>
              </a:rPr>
              <a:t>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également</a:t>
            </a:r>
            <a:r>
              <a:rPr lang="en-US" sz="1000" dirty="0">
                <a:latin typeface="Arial"/>
                <a:ea typeface="SimSun"/>
                <a:cs typeface="Arial"/>
              </a:rPr>
              <a:t> </a:t>
            </a:r>
            <a:r>
              <a:rPr lang="en-US" sz="1000" dirty="0" err="1">
                <a:latin typeface="Arial"/>
                <a:ea typeface="SimSun"/>
                <a:cs typeface="Arial"/>
              </a:rPr>
              <a:t>raisonnable</a:t>
            </a:r>
            <a:r>
              <a:rPr lang="en-US" sz="1000" dirty="0">
                <a:latin typeface="Arial"/>
                <a:ea typeface="SimSun"/>
                <a:cs typeface="Arial"/>
              </a:rPr>
              <a:t> pour des </a:t>
            </a:r>
            <a:r>
              <a:rPr lang="en-US" sz="1000" dirty="0" err="1">
                <a:latin typeface="Arial"/>
                <a:ea typeface="SimSun"/>
                <a:cs typeface="Arial"/>
              </a:rPr>
              <a:t>organisations</a:t>
            </a:r>
            <a:r>
              <a:rPr lang="en-US" sz="1000" dirty="0">
                <a:latin typeface="Arial"/>
                <a:ea typeface="SimSun"/>
                <a:cs typeface="Arial"/>
              </a:rPr>
              <a:t> </a:t>
            </a:r>
            <a:r>
              <a:rPr lang="en-US" sz="1000" dirty="0" err="1">
                <a:latin typeface="Arial"/>
                <a:ea typeface="SimSun"/>
                <a:cs typeface="Arial"/>
              </a:rPr>
              <a:t>moins</a:t>
            </a:r>
            <a:r>
              <a:rPr lang="en-US" sz="1000" dirty="0">
                <a:latin typeface="Arial"/>
                <a:ea typeface="SimSun"/>
                <a:cs typeface="Arial"/>
              </a:rPr>
              <a:t> complexes et de plus petites </a:t>
            </a:r>
            <a:r>
              <a:rPr lang="en-US" sz="1000" dirty="0" err="1">
                <a:latin typeface="Arial"/>
                <a:ea typeface="SimSun"/>
                <a:cs typeface="Arial"/>
              </a:rPr>
              <a:t>taille</a:t>
            </a:r>
            <a:r>
              <a:rPr lang="en-US" sz="1000" dirty="0">
                <a:latin typeface="Arial"/>
                <a:ea typeface="SimSun"/>
                <a:cs typeface="Arial"/>
              </a:rPr>
              <a:t>.</a:t>
            </a:r>
          </a:p>
        </p:txBody>
      </p:sp>
      <p:sp>
        <p:nvSpPr>
          <p:cNvPr id="4" name="Slide Number Placeholder 3"/>
          <p:cNvSpPr>
            <a:spLocks noGrp="1"/>
          </p:cNvSpPr>
          <p:nvPr>
            <p:ph type="sldNum" sz="quarter" idx="10"/>
          </p:nvPr>
        </p:nvSpPr>
        <p:spPr/>
        <p:txBody>
          <a:bodyPr/>
          <a:lstStyle/>
          <a:p>
            <a:fld id="{554696CB-EFCE-45DB-AB27-49AC3A30B1B7}" type="slidenum">
              <a:rPr lang="en-US" smtClean="0"/>
              <a:t>13</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1435238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Utilisez cette diapositive pour illustrer le fonctionnement du processus d'ouverture de session.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SimSun"/>
                <a:cs typeface="Segoe UI"/>
              </a:rPr>
              <a:t>Pendant la première phase, le compte d'utilisateur est authentifié auprès de DC1.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SimSun"/>
                <a:cs typeface="Segoe UI"/>
              </a:rPr>
              <a:t>Pendant la deuxième phase, le compte d'utilisateur demande un ticket au contrôleur de domaine pour obtenir l'autorisation de se connecter à l'ordinateur local.</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SimSun"/>
                <a:cs typeface="Segoe UI"/>
              </a:rPr>
              <a:t>Un service d'annuaire centralisé tel qu'AD DS fournit un magasin d'identités, un service d'authentification et un point de gestion unique pour l'administration.</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SimSun"/>
                <a:cs typeface="Segoe UI"/>
              </a:rPr>
              <a:t>Soulignez les avantages d'un magasin d'identités unique en matière de sécurité et de gestion.</a:t>
            </a:r>
            <a:r>
              <a:rPr lang="en-US" sz="1000" b="1" smtClean="0">
                <a:effectLst/>
                <a:latin typeface="Arial"/>
                <a:ea typeface="SimSun"/>
                <a:cs typeface="Times New Roman"/>
              </a:rPr>
              <a:t> </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54696CB-EFCE-45DB-AB27-49AC3A30B1B7}" type="slidenum">
              <a:rPr lang="en-US" smtClean="0"/>
              <a:t>14</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3674695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Arial"/>
              </a:rPr>
              <a:t>Montrez</a:t>
            </a:r>
            <a:r>
              <a:rPr lang="en-US" sz="1000" dirty="0">
                <a:latin typeface="Arial"/>
                <a:ea typeface="SimSun"/>
                <a:cs typeface="Arial"/>
              </a:rPr>
              <a:t> </a:t>
            </a:r>
            <a:r>
              <a:rPr lang="en-US" sz="1000" dirty="0" err="1">
                <a:latin typeface="Arial"/>
                <a:ea typeface="SimSun"/>
                <a:cs typeface="Arial"/>
              </a:rPr>
              <a:t>brièvement</a:t>
            </a:r>
            <a:r>
              <a:rPr lang="en-US" sz="1000" dirty="0">
                <a:latin typeface="Arial"/>
                <a:ea typeface="SimSun"/>
                <a:cs typeface="Arial"/>
              </a:rPr>
              <a:t> les </a:t>
            </a:r>
            <a:r>
              <a:rPr lang="en-US" sz="1000" dirty="0" err="1">
                <a:latin typeface="Arial"/>
                <a:ea typeface="SimSun"/>
                <a:cs typeface="Arial"/>
              </a:rPr>
              <a:t>enregistrements</a:t>
            </a:r>
            <a:r>
              <a:rPr lang="en-US" sz="1000" dirty="0">
                <a:latin typeface="Arial"/>
                <a:ea typeface="SimSun"/>
                <a:cs typeface="Arial"/>
              </a:rPr>
              <a:t> SRV </a:t>
            </a:r>
            <a:r>
              <a:rPr lang="en-US" sz="1000" dirty="0" err="1">
                <a:latin typeface="Arial"/>
                <a:ea typeface="SimSun"/>
                <a:cs typeface="Arial"/>
              </a:rPr>
              <a:t>dans</a:t>
            </a:r>
            <a:r>
              <a:rPr lang="en-US" sz="1000" dirty="0">
                <a:latin typeface="Arial"/>
                <a:ea typeface="SimSun"/>
                <a:cs typeface="Arial"/>
              </a:rPr>
              <a:t> DNS (Domain Name System) </a:t>
            </a:r>
            <a:r>
              <a:rPr lang="en-US" sz="1000" dirty="0" err="1">
                <a:latin typeface="Arial"/>
                <a:ea typeface="SimSun"/>
                <a:cs typeface="Arial"/>
              </a:rPr>
              <a:t>ou</a:t>
            </a:r>
            <a:r>
              <a:rPr lang="en-US" sz="1000" dirty="0">
                <a:latin typeface="Arial"/>
                <a:ea typeface="SimSun"/>
                <a:cs typeface="Arial"/>
              </a:rPr>
              <a:t> de </a:t>
            </a:r>
            <a:r>
              <a:rPr lang="en-US" sz="1000" dirty="0" err="1">
                <a:latin typeface="Arial"/>
                <a:ea typeface="SimSun"/>
                <a:cs typeface="Arial"/>
              </a:rPr>
              <a:t>façon</a:t>
            </a:r>
            <a:r>
              <a:rPr lang="en-US" sz="1000" dirty="0">
                <a:latin typeface="Arial"/>
                <a:ea typeface="SimSun"/>
                <a:cs typeface="Arial"/>
              </a:rPr>
              <a:t> </a:t>
            </a:r>
            <a:r>
              <a:rPr lang="en-US" sz="1000" dirty="0" err="1">
                <a:latin typeface="Arial"/>
                <a:ea typeface="SimSun"/>
                <a:cs typeface="Arial"/>
              </a:rPr>
              <a:t>appropriée</a:t>
            </a:r>
            <a:r>
              <a:rPr lang="en-US" sz="1000" dirty="0">
                <a:latin typeface="Arial"/>
                <a:ea typeface="SimSun"/>
                <a:cs typeface="Arial"/>
              </a:rPr>
              <a:t> pour le </a:t>
            </a:r>
            <a:r>
              <a:rPr lang="en-US" sz="1000" dirty="0" err="1">
                <a:latin typeface="Arial"/>
                <a:ea typeface="SimSun"/>
                <a:cs typeface="Arial"/>
              </a:rPr>
              <a:t>niveau</a:t>
            </a:r>
            <a:r>
              <a:rPr lang="en-US" sz="1000" dirty="0">
                <a:latin typeface="Arial"/>
                <a:ea typeface="SimSun"/>
                <a:cs typeface="Arial"/>
              </a:rPr>
              <a:t> </a:t>
            </a:r>
            <a:r>
              <a:rPr lang="en-US" sz="1000" dirty="0" err="1">
                <a:latin typeface="Arial"/>
                <a:ea typeface="SimSun"/>
                <a:cs typeface="Arial"/>
              </a:rPr>
              <a:t>d'expérience</a:t>
            </a:r>
            <a:r>
              <a:rPr lang="en-US" sz="1000" dirty="0">
                <a:latin typeface="Arial"/>
                <a:ea typeface="SimSun"/>
                <a:cs typeface="Arial"/>
              </a:rPr>
              <a:t> et </a:t>
            </a:r>
            <a:r>
              <a:rPr lang="en-US" sz="1000" dirty="0" err="1">
                <a:latin typeface="Arial"/>
                <a:ea typeface="SimSun"/>
                <a:cs typeface="Arial"/>
              </a:rPr>
              <a:t>d'intérêt</a:t>
            </a:r>
            <a:r>
              <a:rPr lang="en-US" sz="1000" dirty="0">
                <a:latin typeface="Arial"/>
                <a:ea typeface="SimSun"/>
                <a:cs typeface="Arial"/>
              </a:rPr>
              <a:t> des </a:t>
            </a:r>
            <a:r>
              <a:rPr lang="en-US" sz="1000" dirty="0" err="1">
                <a:latin typeface="Arial"/>
                <a:ea typeface="SimSun"/>
                <a:cs typeface="Arial"/>
              </a:rPr>
              <a:t>stagiaires</a:t>
            </a:r>
            <a:r>
              <a:rPr lang="en-US" sz="1000" dirty="0">
                <a:latin typeface="Arial"/>
                <a:ea typeface="SimSun"/>
                <a:cs typeface="Arial"/>
              </a:rPr>
              <a:t>.</a:t>
            </a:r>
          </a:p>
          <a:p>
            <a:pPr>
              <a:lnSpc>
                <a:spcPct val="115000"/>
              </a:lnSpc>
              <a:spcAft>
                <a:spcPts val="1000"/>
              </a:spcAft>
            </a:pPr>
            <a:r>
              <a:rPr lang="en-US" sz="1000" dirty="0">
                <a:latin typeface="Arial"/>
                <a:ea typeface="SimSun"/>
                <a:cs typeface="Arial"/>
              </a:rPr>
              <a:t>Après </a:t>
            </a:r>
            <a:r>
              <a:rPr lang="en-US" sz="1000" dirty="0" err="1">
                <a:latin typeface="Arial"/>
                <a:ea typeface="SimSun"/>
                <a:cs typeface="Arial"/>
              </a:rPr>
              <a:t>avoir</a:t>
            </a:r>
            <a:r>
              <a:rPr lang="en-US" sz="1000" dirty="0">
                <a:latin typeface="Arial"/>
                <a:ea typeface="SimSun"/>
                <a:cs typeface="Arial"/>
              </a:rPr>
              <a:t> </a:t>
            </a:r>
            <a:r>
              <a:rPr lang="en-US" sz="1000" dirty="0" err="1">
                <a:latin typeface="Arial"/>
                <a:ea typeface="SimSun"/>
                <a:cs typeface="Arial"/>
              </a:rPr>
              <a:t>montré</a:t>
            </a:r>
            <a:r>
              <a:rPr lang="en-US" sz="1000" dirty="0">
                <a:latin typeface="Arial"/>
                <a:ea typeface="SimSun"/>
                <a:cs typeface="Arial"/>
              </a:rPr>
              <a:t> les sous-</a:t>
            </a:r>
            <a:r>
              <a:rPr lang="en-US" sz="1000" dirty="0" err="1">
                <a:latin typeface="Arial"/>
                <a:ea typeface="SimSun"/>
                <a:cs typeface="Arial"/>
              </a:rPr>
              <a:t>domaines</a:t>
            </a:r>
            <a:r>
              <a:rPr lang="en-US" sz="1000" dirty="0">
                <a:latin typeface="Arial"/>
                <a:ea typeface="SimSun"/>
                <a:cs typeface="Arial"/>
              </a:rPr>
              <a:t> qui </a:t>
            </a:r>
            <a:r>
              <a:rPr lang="en-US" sz="1000" dirty="0" err="1">
                <a:latin typeface="Arial"/>
                <a:ea typeface="SimSun"/>
                <a:cs typeface="Arial"/>
              </a:rPr>
              <a:t>commencent</a:t>
            </a:r>
            <a:r>
              <a:rPr lang="en-US" sz="1000" dirty="0">
                <a:latin typeface="Arial"/>
                <a:ea typeface="SimSun"/>
                <a:cs typeface="Arial"/>
              </a:rPr>
              <a:t> par un trait de </a:t>
            </a:r>
            <a:r>
              <a:rPr lang="en-US" sz="1000" dirty="0" err="1">
                <a:latin typeface="Arial"/>
                <a:ea typeface="SimSun"/>
                <a:cs typeface="Arial"/>
              </a:rPr>
              <a:t>soulignement</a:t>
            </a:r>
            <a:r>
              <a:rPr lang="en-US" sz="1000" dirty="0">
                <a:latin typeface="Arial"/>
                <a:ea typeface="SimSun"/>
                <a:cs typeface="Arial"/>
              </a:rPr>
              <a:t>, </a:t>
            </a:r>
            <a:r>
              <a:rPr lang="en-US" sz="1000" dirty="0" err="1">
                <a:latin typeface="Arial"/>
                <a:ea typeface="SimSun"/>
                <a:cs typeface="Arial"/>
              </a:rPr>
              <a:t>expliquez</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dirty="0" smtClean="0">
                <a:latin typeface="Arial"/>
                <a:ea typeface="SimSun"/>
                <a:cs typeface="Arial"/>
              </a:rPr>
              <a:t>les </a:t>
            </a:r>
            <a:r>
              <a:rPr lang="en-US" sz="1000" dirty="0" err="1" smtClean="0">
                <a:latin typeface="Arial"/>
                <a:ea typeface="SimSun"/>
                <a:cs typeface="Arial"/>
              </a:rPr>
              <a:t>contrôleurs</a:t>
            </a:r>
            <a:r>
              <a:rPr lang="en-US" sz="1000" dirty="0" smtClean="0">
                <a:latin typeface="Arial"/>
                <a:ea typeface="SimSun"/>
                <a:cs typeface="Arial"/>
              </a:rPr>
              <a:t> </a:t>
            </a:r>
            <a:r>
              <a:rPr lang="en-US" sz="1000" dirty="0">
                <a:latin typeface="Arial"/>
                <a:ea typeface="SimSun"/>
                <a:cs typeface="Arial"/>
              </a:rPr>
              <a:t>de </a:t>
            </a:r>
            <a:r>
              <a:rPr lang="en-US" sz="1000" dirty="0" err="1">
                <a:latin typeface="Arial"/>
                <a:ea typeface="SimSun"/>
                <a:cs typeface="Arial"/>
              </a:rPr>
              <a:t>domaine</a:t>
            </a:r>
            <a:r>
              <a:rPr lang="en-US" sz="1000" dirty="0">
                <a:latin typeface="Arial"/>
                <a:ea typeface="SimSun"/>
                <a:cs typeface="Arial"/>
              </a:rPr>
              <a:t> </a:t>
            </a:r>
            <a:r>
              <a:rPr lang="en-US" sz="1000" dirty="0" err="1">
                <a:latin typeface="Arial"/>
                <a:ea typeface="SimSun"/>
                <a:cs typeface="Arial"/>
              </a:rPr>
              <a:t>inscrivent</a:t>
            </a:r>
            <a:r>
              <a:rPr lang="en-US" sz="1000" dirty="0">
                <a:latin typeface="Arial"/>
                <a:ea typeface="SimSun"/>
                <a:cs typeface="Arial"/>
              </a:rPr>
              <a:t> </a:t>
            </a:r>
            <a:r>
              <a:rPr lang="en-US" sz="1000" dirty="0" err="1">
                <a:latin typeface="Arial"/>
                <a:ea typeface="SimSun"/>
                <a:cs typeface="Arial"/>
              </a:rPr>
              <a:t>plusieurs</a:t>
            </a:r>
            <a:r>
              <a:rPr lang="en-US" sz="1000" dirty="0">
                <a:latin typeface="Arial"/>
                <a:ea typeface="SimSun"/>
                <a:cs typeface="Arial"/>
              </a:rPr>
              <a:t> </a:t>
            </a:r>
            <a:r>
              <a:rPr lang="en-US" sz="1000" dirty="0" err="1">
                <a:latin typeface="Arial"/>
                <a:ea typeface="SimSun"/>
                <a:cs typeface="Arial"/>
              </a:rPr>
              <a:t>enregistrements</a:t>
            </a:r>
            <a:r>
              <a:rPr lang="en-US" sz="1000" dirty="0">
                <a:latin typeface="Arial"/>
                <a:ea typeface="SimSun"/>
                <a:cs typeface="Arial"/>
              </a:rPr>
              <a:t> SRV </a:t>
            </a:r>
            <a:r>
              <a:rPr lang="en-US" sz="1000" dirty="0" err="1">
                <a:latin typeface="Arial"/>
                <a:ea typeface="SimSun"/>
                <a:cs typeface="Arial"/>
              </a:rPr>
              <a:t>afin</a:t>
            </a:r>
            <a:r>
              <a:rPr lang="en-US" sz="1000" dirty="0">
                <a:latin typeface="Arial"/>
                <a:ea typeface="SimSun"/>
                <a:cs typeface="Arial"/>
              </a:rPr>
              <a:t> </a:t>
            </a:r>
            <a:r>
              <a:rPr lang="en-US" sz="1000" dirty="0" err="1">
                <a:latin typeface="Arial"/>
                <a:ea typeface="SimSun"/>
                <a:cs typeface="Arial"/>
              </a:rPr>
              <a:t>qu'ils</a:t>
            </a:r>
            <a:r>
              <a:rPr lang="en-US" sz="1000" dirty="0">
                <a:latin typeface="Arial"/>
                <a:ea typeface="SimSun"/>
                <a:cs typeface="Arial"/>
              </a:rPr>
              <a:t> </a:t>
            </a:r>
            <a:r>
              <a:rPr lang="en-US" sz="1000" dirty="0" err="1">
                <a:latin typeface="Arial"/>
                <a:ea typeface="SimSun"/>
                <a:cs typeface="Arial"/>
              </a:rPr>
              <a:t>puissent</a:t>
            </a:r>
            <a:r>
              <a:rPr lang="en-US" sz="1000" dirty="0">
                <a:latin typeface="Arial"/>
                <a:ea typeface="SimSun"/>
                <a:cs typeface="Arial"/>
              </a:rPr>
              <a:t> faire </a:t>
            </a:r>
            <a:r>
              <a:rPr lang="en-US" sz="1000" dirty="0" err="1">
                <a:latin typeface="Arial"/>
                <a:ea typeface="SimSun"/>
                <a:cs typeface="Arial"/>
              </a:rPr>
              <a:t>l'objet</a:t>
            </a:r>
            <a:r>
              <a:rPr lang="en-US" sz="1000" dirty="0">
                <a:latin typeface="Arial"/>
                <a:ea typeface="SimSun"/>
                <a:cs typeface="Arial"/>
              </a:rPr>
              <a:t> </a:t>
            </a:r>
            <a:r>
              <a:rPr lang="en-US" sz="1000" dirty="0" smtClean="0">
                <a:latin typeface="Arial"/>
                <a:ea typeface="SimSun"/>
                <a:cs typeface="Arial"/>
              </a:rPr>
              <a:t>de </a:t>
            </a:r>
            <a:r>
              <a:rPr lang="en-US" sz="1000" dirty="0" err="1" smtClean="0">
                <a:latin typeface="Arial"/>
                <a:ea typeface="SimSun"/>
                <a:cs typeface="Arial"/>
              </a:rPr>
              <a:t>recherches</a:t>
            </a:r>
            <a:r>
              <a:rPr lang="en-US" sz="1000" dirty="0" smtClean="0">
                <a:latin typeface="Arial"/>
                <a:ea typeface="SimSun"/>
                <a:cs typeface="Arial"/>
              </a:rPr>
              <a:t> </a:t>
            </a:r>
            <a:r>
              <a:rPr lang="en-US" sz="1000" dirty="0" err="1">
                <a:latin typeface="Arial"/>
                <a:ea typeface="SimSun"/>
                <a:cs typeface="Arial"/>
              </a:rPr>
              <a:t>différentes</a:t>
            </a:r>
            <a:r>
              <a:rPr lang="en-US" sz="1000" dirty="0">
                <a:latin typeface="Arial"/>
                <a:ea typeface="SimSun"/>
                <a:cs typeface="Arial"/>
              </a:rPr>
              <a:t>. </a:t>
            </a:r>
            <a:r>
              <a:rPr lang="en-US" sz="1000" dirty="0" err="1">
                <a:latin typeface="Arial"/>
                <a:ea typeface="SimSun"/>
                <a:cs typeface="Arial"/>
              </a:rPr>
              <a:t>Recherchez</a:t>
            </a:r>
            <a:r>
              <a:rPr lang="en-US" sz="1000" dirty="0">
                <a:latin typeface="Arial"/>
                <a:ea typeface="SimSun"/>
                <a:cs typeface="Arial"/>
              </a:rPr>
              <a:t> un </a:t>
            </a:r>
            <a:r>
              <a:rPr lang="en-US" sz="1000" dirty="0" err="1">
                <a:latin typeface="Arial"/>
                <a:ea typeface="SimSun"/>
                <a:cs typeface="Arial"/>
              </a:rPr>
              <a:t>enregistrement</a:t>
            </a:r>
            <a:r>
              <a:rPr lang="en-US" sz="1000" dirty="0">
                <a:latin typeface="Arial"/>
                <a:ea typeface="SimSun"/>
                <a:cs typeface="Arial"/>
              </a:rPr>
              <a:t> SRV </a:t>
            </a:r>
            <a:r>
              <a:rPr lang="en-US" sz="1000" dirty="0" err="1">
                <a:latin typeface="Arial"/>
                <a:ea typeface="SimSun"/>
                <a:cs typeface="Arial"/>
              </a:rPr>
              <a:t>dans</a:t>
            </a:r>
            <a:r>
              <a:rPr lang="en-US" sz="1000" dirty="0">
                <a:latin typeface="Arial"/>
                <a:ea typeface="SimSun"/>
                <a:cs typeface="Arial"/>
              </a:rPr>
              <a:t> </a:t>
            </a:r>
            <a:r>
              <a:rPr lang="en-US" sz="1000" b="1" dirty="0">
                <a:latin typeface="Arial"/>
                <a:ea typeface="SimSun"/>
                <a:cs typeface="Arial"/>
              </a:rPr>
              <a:t>_tcp.Default-First-Site-Name._sites.adatum.com</a:t>
            </a:r>
            <a:r>
              <a:rPr lang="en-US" sz="1000" dirty="0">
                <a:latin typeface="Arial"/>
                <a:ea typeface="SimSun"/>
                <a:cs typeface="Arial"/>
              </a:rPr>
              <a:t> qui propose le service </a:t>
            </a:r>
            <a:r>
              <a:rPr lang="en-US" sz="1000" dirty="0" err="1">
                <a:latin typeface="Arial"/>
                <a:ea typeface="SimSun"/>
                <a:cs typeface="Arial"/>
              </a:rPr>
              <a:t>d'authentification</a:t>
            </a:r>
            <a:r>
              <a:rPr lang="en-US" sz="1000" dirty="0">
                <a:latin typeface="Arial"/>
                <a:ea typeface="SimSun"/>
                <a:cs typeface="Arial"/>
              </a:rPr>
              <a:t> Kerberos. </a:t>
            </a:r>
            <a:r>
              <a:rPr lang="en-US" sz="1000" dirty="0" err="1">
                <a:latin typeface="Arial"/>
                <a:ea typeface="SimSun"/>
                <a:cs typeface="Arial"/>
              </a:rPr>
              <a:t>Examinez</a:t>
            </a:r>
            <a:r>
              <a:rPr lang="en-US" sz="1000" dirty="0">
                <a:latin typeface="Arial"/>
                <a:ea typeface="SimSun"/>
                <a:cs typeface="Arial"/>
              </a:rPr>
              <a:t> </a:t>
            </a:r>
            <a:r>
              <a:rPr lang="en-US" sz="1000" dirty="0" err="1">
                <a:latin typeface="Arial"/>
                <a:ea typeface="SimSun"/>
                <a:cs typeface="Arial"/>
              </a:rPr>
              <a:t>l'enregistrement</a:t>
            </a:r>
            <a:r>
              <a:rPr lang="en-US" sz="1000" dirty="0">
                <a:latin typeface="Arial"/>
                <a:ea typeface="SimSun"/>
                <a:cs typeface="Arial"/>
              </a:rPr>
              <a:t> et </a:t>
            </a:r>
            <a:r>
              <a:rPr lang="en-US" sz="1000" dirty="0" err="1">
                <a:latin typeface="Arial"/>
                <a:ea typeface="SimSun"/>
                <a:cs typeface="Arial"/>
              </a:rPr>
              <a:t>montrez</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le </a:t>
            </a:r>
            <a:r>
              <a:rPr lang="en-US" sz="1000" dirty="0" err="1">
                <a:latin typeface="Arial"/>
                <a:ea typeface="SimSun"/>
                <a:cs typeface="Arial"/>
              </a:rPr>
              <a:t>serveur</a:t>
            </a:r>
            <a:r>
              <a:rPr lang="en-US" sz="1000" dirty="0">
                <a:latin typeface="Arial"/>
                <a:ea typeface="SimSun"/>
                <a:cs typeface="Arial"/>
              </a:rPr>
              <a:t> LON-DC1.adatum.com propose le service </a:t>
            </a:r>
            <a:r>
              <a:rPr lang="en-US" sz="1000" dirty="0" err="1">
                <a:latin typeface="Arial"/>
                <a:ea typeface="SimSun"/>
                <a:cs typeface="Arial"/>
              </a:rPr>
              <a:t>d'authentification</a:t>
            </a:r>
            <a:r>
              <a:rPr lang="en-US" sz="1000" dirty="0">
                <a:latin typeface="Arial"/>
                <a:ea typeface="SimSun"/>
                <a:cs typeface="Arial"/>
              </a:rPr>
              <a:t> Kerberos via le port TCP 88 et </a:t>
            </a:r>
            <a:r>
              <a:rPr lang="en-US" sz="1000" dirty="0" err="1">
                <a:latin typeface="Arial"/>
                <a:ea typeface="SimSun"/>
                <a:cs typeface="Arial"/>
              </a:rPr>
              <a:t>que</a:t>
            </a:r>
            <a:r>
              <a:rPr lang="en-US" sz="1000" dirty="0">
                <a:latin typeface="Arial"/>
                <a:ea typeface="SimSun"/>
                <a:cs typeface="Arial"/>
              </a:rPr>
              <a:t> le </a:t>
            </a:r>
            <a:r>
              <a:rPr lang="en-US" sz="1000" dirty="0" err="1">
                <a:latin typeface="Arial"/>
                <a:ea typeface="SimSun"/>
                <a:cs typeface="Arial"/>
              </a:rPr>
              <a:t>serveur</a:t>
            </a:r>
            <a:r>
              <a:rPr lang="en-US" sz="1000" dirty="0">
                <a:latin typeface="Arial"/>
                <a:ea typeface="SimSun"/>
                <a:cs typeface="Arial"/>
              </a:rPr>
              <a:t> </a:t>
            </a:r>
            <a:r>
              <a:rPr lang="en-US" sz="1000" dirty="0" err="1">
                <a:latin typeface="Arial"/>
                <a:ea typeface="SimSun"/>
                <a:cs typeface="Arial"/>
              </a:rPr>
              <a:t>répond</a:t>
            </a:r>
            <a:r>
              <a:rPr lang="en-US" sz="1000" dirty="0">
                <a:latin typeface="Arial"/>
                <a:ea typeface="SimSun"/>
                <a:cs typeface="Arial"/>
              </a:rPr>
              <a:t> pour le site Default-First-Site-Name. Il </a:t>
            </a:r>
            <a:r>
              <a:rPr lang="en-US" sz="1000" dirty="0" err="1">
                <a:latin typeface="Arial"/>
                <a:ea typeface="SimSun"/>
                <a:cs typeface="Arial"/>
              </a:rPr>
              <a:t>s'agit</a:t>
            </a:r>
            <a:r>
              <a:rPr lang="en-US" sz="1000" dirty="0">
                <a:latin typeface="Arial"/>
                <a:ea typeface="SimSun"/>
                <a:cs typeface="Arial"/>
              </a:rPr>
              <a:t> du </a:t>
            </a:r>
            <a:r>
              <a:rPr lang="en-US" sz="1000" dirty="0" err="1">
                <a:latin typeface="Arial"/>
                <a:ea typeface="SimSun"/>
                <a:cs typeface="Arial"/>
              </a:rPr>
              <a:t>contrôleur</a:t>
            </a:r>
            <a:r>
              <a:rPr lang="en-US" sz="1000" dirty="0">
                <a:latin typeface="Arial"/>
                <a:ea typeface="SimSun"/>
                <a:cs typeface="Arial"/>
              </a:rPr>
              <a:t> de </a:t>
            </a:r>
            <a:r>
              <a:rPr lang="en-US" sz="1000" dirty="0" err="1">
                <a:latin typeface="Arial"/>
                <a:ea typeface="SimSun"/>
                <a:cs typeface="Arial"/>
              </a:rPr>
              <a:t>domaine</a:t>
            </a:r>
            <a:r>
              <a:rPr lang="en-US" sz="1000" dirty="0">
                <a:latin typeface="Arial"/>
                <a:ea typeface="SimSun"/>
                <a:cs typeface="Arial"/>
              </a:rPr>
              <a:t> par </a:t>
            </a:r>
            <a:r>
              <a:rPr lang="en-US" sz="1000" dirty="0" err="1">
                <a:latin typeface="Arial"/>
                <a:ea typeface="SimSun"/>
                <a:cs typeface="Arial"/>
              </a:rPr>
              <a:t>défaut</a:t>
            </a:r>
            <a:r>
              <a:rPr lang="en-US" sz="1000" dirty="0">
                <a:latin typeface="Arial"/>
                <a:ea typeface="SimSun"/>
                <a:cs typeface="Arial"/>
              </a:rPr>
              <a:t> </a:t>
            </a:r>
            <a:r>
              <a:rPr lang="en-US" sz="1000" dirty="0" err="1">
                <a:latin typeface="Arial"/>
                <a:ea typeface="SimSun"/>
                <a:cs typeface="Arial"/>
              </a:rPr>
              <a:t>auquel</a:t>
            </a:r>
            <a:r>
              <a:rPr lang="en-US" sz="1000" dirty="0">
                <a:latin typeface="Arial"/>
                <a:ea typeface="SimSun"/>
                <a:cs typeface="Arial"/>
              </a:rPr>
              <a:t> </a:t>
            </a:r>
            <a:r>
              <a:rPr lang="en-US" sz="1000" dirty="0" err="1">
                <a:latin typeface="Arial"/>
                <a:ea typeface="SimSun"/>
                <a:cs typeface="Arial"/>
              </a:rPr>
              <a:t>il</a:t>
            </a:r>
            <a:r>
              <a:rPr lang="en-US" sz="1000" dirty="0">
                <a:latin typeface="Arial"/>
                <a:ea typeface="SimSun"/>
                <a:cs typeface="Arial"/>
              </a:rPr>
              <a:t> </a:t>
            </a:r>
            <a:r>
              <a:rPr lang="en-US" sz="1000" dirty="0" err="1">
                <a:latin typeface="Arial"/>
                <a:ea typeface="SimSun"/>
                <a:cs typeface="Arial"/>
              </a:rPr>
              <a:t>convient</a:t>
            </a:r>
            <a:r>
              <a:rPr lang="en-US" sz="1000" dirty="0">
                <a:latin typeface="Arial"/>
                <a:ea typeface="SimSun"/>
                <a:cs typeface="Arial"/>
              </a:rPr>
              <a:t> de se connecter </a:t>
            </a:r>
            <a:r>
              <a:rPr lang="en-US" sz="1000" dirty="0" err="1">
                <a:latin typeface="Arial"/>
                <a:ea typeface="SimSun"/>
                <a:cs typeface="Arial"/>
              </a:rPr>
              <a:t>parce</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le </a:t>
            </a:r>
            <a:r>
              <a:rPr lang="en-US" sz="1000" dirty="0" err="1">
                <a:latin typeface="Arial"/>
                <a:ea typeface="SimSun"/>
                <a:cs typeface="Arial"/>
              </a:rPr>
              <a:t>contrôleur</a:t>
            </a:r>
            <a:r>
              <a:rPr lang="en-US" sz="1000" dirty="0">
                <a:latin typeface="Arial"/>
                <a:ea typeface="SimSun"/>
                <a:cs typeface="Arial"/>
              </a:rPr>
              <a:t> de </a:t>
            </a:r>
            <a:r>
              <a:rPr lang="en-US" sz="1000" dirty="0" err="1">
                <a:latin typeface="Arial"/>
                <a:ea typeface="SimSun"/>
                <a:cs typeface="Arial"/>
              </a:rPr>
              <a:t>domaine</a:t>
            </a:r>
            <a:r>
              <a:rPr lang="en-US" sz="1000" dirty="0">
                <a:latin typeface="Arial"/>
                <a:ea typeface="SimSun"/>
                <a:cs typeface="Arial"/>
              </a:rPr>
              <a:t>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le </a:t>
            </a:r>
            <a:r>
              <a:rPr lang="en-US" sz="1000" dirty="0" err="1">
                <a:latin typeface="Arial"/>
                <a:ea typeface="SimSun"/>
                <a:cs typeface="Arial"/>
              </a:rPr>
              <a:t>même</a:t>
            </a:r>
            <a:r>
              <a:rPr lang="en-US" sz="1000" dirty="0">
                <a:latin typeface="Arial"/>
                <a:ea typeface="SimSun"/>
                <a:cs typeface="Arial"/>
              </a:rPr>
              <a:t> site AD DS </a:t>
            </a:r>
            <a:r>
              <a:rPr lang="en-US" sz="1000" dirty="0" err="1">
                <a:latin typeface="Arial"/>
                <a:ea typeface="SimSun"/>
                <a:cs typeface="Arial"/>
              </a:rPr>
              <a:t>que</a:t>
            </a:r>
            <a:r>
              <a:rPr lang="en-US" sz="1000" dirty="0">
                <a:latin typeface="Arial"/>
                <a:ea typeface="SimSun"/>
                <a:cs typeface="Arial"/>
              </a:rPr>
              <a:t> </a:t>
            </a:r>
            <a:r>
              <a:rPr lang="en-US" sz="1000" dirty="0" err="1">
                <a:latin typeface="Arial"/>
                <a:ea typeface="SimSun"/>
                <a:cs typeface="Arial"/>
              </a:rPr>
              <a:t>l'ordinateur</a:t>
            </a:r>
            <a:r>
              <a:rPr lang="en-US" sz="1000" dirty="0">
                <a:latin typeface="Arial"/>
                <a:ea typeface="SimSun"/>
                <a:cs typeface="Arial"/>
              </a:rPr>
              <a:t> client. </a:t>
            </a:r>
          </a:p>
          <a:p>
            <a:pPr>
              <a:lnSpc>
                <a:spcPct val="115000"/>
              </a:lnSpc>
              <a:spcAft>
                <a:spcPts val="1000"/>
              </a:spcAft>
            </a:pPr>
            <a:r>
              <a:rPr lang="en-US" sz="1000" dirty="0" err="1">
                <a:latin typeface="Arial"/>
                <a:ea typeface="SimSun"/>
                <a:cs typeface="Arial"/>
              </a:rPr>
              <a:t>Précisez</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dirty="0" err="1">
                <a:latin typeface="Arial"/>
                <a:ea typeface="SimSun"/>
                <a:cs typeface="Arial"/>
              </a:rPr>
              <a:t>parce</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contrôleurs</a:t>
            </a:r>
            <a:r>
              <a:rPr lang="en-US" sz="1000" dirty="0">
                <a:latin typeface="Arial"/>
                <a:ea typeface="SimSun"/>
                <a:cs typeface="Arial"/>
              </a:rPr>
              <a:t> de </a:t>
            </a:r>
            <a:r>
              <a:rPr lang="en-US" sz="1000" dirty="0" err="1">
                <a:latin typeface="Arial"/>
                <a:ea typeface="SimSun"/>
                <a:cs typeface="Arial"/>
              </a:rPr>
              <a:t>domaine</a:t>
            </a:r>
            <a:r>
              <a:rPr lang="en-US" sz="1000" dirty="0">
                <a:latin typeface="Arial"/>
                <a:ea typeface="SimSun"/>
                <a:cs typeface="Arial"/>
              </a:rPr>
              <a:t> </a:t>
            </a:r>
            <a:r>
              <a:rPr lang="en-US" sz="1000" dirty="0" err="1">
                <a:latin typeface="Arial"/>
                <a:ea typeface="SimSun"/>
                <a:cs typeface="Arial"/>
              </a:rPr>
              <a:t>inscrivent</a:t>
            </a:r>
            <a:r>
              <a:rPr lang="en-US" sz="1000" dirty="0">
                <a:latin typeface="Arial"/>
                <a:ea typeface="SimSun"/>
                <a:cs typeface="Arial"/>
              </a:rPr>
              <a:t> des </a:t>
            </a:r>
            <a:r>
              <a:rPr lang="en-US" sz="1000" dirty="0" err="1">
                <a:latin typeface="Arial"/>
                <a:ea typeface="SimSun"/>
                <a:cs typeface="Arial"/>
              </a:rPr>
              <a:t>enregistrements</a:t>
            </a:r>
            <a:r>
              <a:rPr lang="en-US" sz="1000" dirty="0">
                <a:latin typeface="Arial"/>
                <a:ea typeface="SimSun"/>
                <a:cs typeface="Arial"/>
              </a:rPr>
              <a:t> SRV de </a:t>
            </a:r>
            <a:r>
              <a:rPr lang="en-US" sz="1000" dirty="0" err="1">
                <a:latin typeface="Arial"/>
                <a:ea typeface="SimSun"/>
                <a:cs typeface="Arial"/>
              </a:rPr>
              <a:t>nombreuses</a:t>
            </a:r>
            <a:r>
              <a:rPr lang="en-US" sz="1000" dirty="0">
                <a:latin typeface="Arial"/>
                <a:ea typeface="SimSun"/>
                <a:cs typeface="Arial"/>
              </a:rPr>
              <a:t> </a:t>
            </a:r>
            <a:r>
              <a:rPr lang="en-US" sz="1000" dirty="0" err="1">
                <a:latin typeface="Arial"/>
                <a:ea typeface="SimSun"/>
                <a:cs typeface="Arial"/>
              </a:rPr>
              <a:t>manières</a:t>
            </a:r>
            <a:r>
              <a:rPr lang="en-US" sz="1000" dirty="0">
                <a:latin typeface="Arial"/>
                <a:ea typeface="SimSun"/>
                <a:cs typeface="Arial"/>
              </a:rPr>
              <a:t> </a:t>
            </a:r>
            <a:r>
              <a:rPr lang="en-US" sz="1000" dirty="0" err="1">
                <a:latin typeface="Arial"/>
                <a:ea typeface="SimSun"/>
                <a:cs typeface="Arial"/>
              </a:rPr>
              <a:t>différentes</a:t>
            </a:r>
            <a:r>
              <a:rPr lang="en-US" sz="1000" dirty="0">
                <a:latin typeface="Arial"/>
                <a:ea typeface="SimSun"/>
                <a:cs typeface="Arial"/>
              </a:rPr>
              <a:t>, </a:t>
            </a:r>
            <a:r>
              <a:rPr lang="en-US" sz="1000" dirty="0" err="1">
                <a:latin typeface="Arial"/>
                <a:ea typeface="SimSun"/>
                <a:cs typeface="Arial"/>
              </a:rPr>
              <a:t>il</a:t>
            </a:r>
            <a:r>
              <a:rPr lang="en-US" sz="1000" dirty="0">
                <a:latin typeface="Arial"/>
                <a:ea typeface="SimSun"/>
                <a:cs typeface="Arial"/>
              </a:rPr>
              <a:t> </a:t>
            </a:r>
            <a:r>
              <a:rPr lang="en-US" sz="1000" dirty="0" err="1">
                <a:latin typeface="Arial"/>
                <a:ea typeface="SimSun"/>
                <a:cs typeface="Arial"/>
              </a:rPr>
              <a:t>est</a:t>
            </a:r>
            <a:r>
              <a:rPr lang="en-US" sz="1000" dirty="0">
                <a:latin typeface="Arial"/>
                <a:ea typeface="SimSun"/>
                <a:cs typeface="Arial"/>
              </a:rPr>
              <a:t> possible de </a:t>
            </a:r>
            <a:r>
              <a:rPr lang="en-US" sz="1000" dirty="0" err="1">
                <a:latin typeface="Arial"/>
                <a:ea typeface="SimSun"/>
                <a:cs typeface="Arial"/>
              </a:rPr>
              <a:t>rechercher</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alternative </a:t>
            </a:r>
            <a:r>
              <a:rPr lang="en-US" sz="1000" dirty="0" err="1">
                <a:latin typeface="Arial"/>
                <a:ea typeface="SimSun"/>
                <a:cs typeface="Arial"/>
              </a:rPr>
              <a:t>si</a:t>
            </a:r>
            <a:r>
              <a:rPr lang="en-US" sz="1000" dirty="0">
                <a:latin typeface="Arial"/>
                <a:ea typeface="SimSun"/>
                <a:cs typeface="Arial"/>
              </a:rPr>
              <a:t> le </a:t>
            </a:r>
            <a:r>
              <a:rPr lang="en-US" sz="1000" dirty="0" err="1">
                <a:latin typeface="Arial"/>
                <a:ea typeface="SimSun"/>
                <a:cs typeface="Arial"/>
              </a:rPr>
              <a:t>contrôleur</a:t>
            </a:r>
            <a:r>
              <a:rPr lang="en-US" sz="1000" dirty="0">
                <a:latin typeface="Arial"/>
                <a:ea typeface="SimSun"/>
                <a:cs typeface="Arial"/>
              </a:rPr>
              <a:t> de </a:t>
            </a:r>
            <a:r>
              <a:rPr lang="en-US" sz="1000" dirty="0" err="1">
                <a:latin typeface="Arial"/>
                <a:ea typeface="SimSun"/>
                <a:cs typeface="Arial"/>
              </a:rPr>
              <a:t>domaine</a:t>
            </a:r>
            <a:r>
              <a:rPr lang="en-US" sz="1000" dirty="0">
                <a:latin typeface="Arial"/>
                <a:ea typeface="SimSun"/>
                <a:cs typeface="Arial"/>
              </a:rPr>
              <a:t> par </a:t>
            </a:r>
            <a:r>
              <a:rPr lang="en-US" sz="1000" dirty="0" err="1">
                <a:latin typeface="Arial"/>
                <a:ea typeface="SimSun"/>
                <a:cs typeface="Arial"/>
              </a:rPr>
              <a:t>défaut</a:t>
            </a:r>
            <a:r>
              <a:rPr lang="en-US" sz="1000" dirty="0">
                <a:latin typeface="Arial"/>
                <a:ea typeface="SimSun"/>
                <a:cs typeface="Arial"/>
              </a:rPr>
              <a:t> </a:t>
            </a:r>
            <a:r>
              <a:rPr lang="en-US" sz="1000" dirty="0" err="1">
                <a:latin typeface="Arial"/>
                <a:ea typeface="SimSun"/>
                <a:cs typeface="Arial"/>
              </a:rPr>
              <a:t>n'est</a:t>
            </a:r>
            <a:r>
              <a:rPr lang="en-US" sz="1000" dirty="0">
                <a:latin typeface="Arial"/>
                <a:ea typeface="SimSun"/>
                <a:cs typeface="Arial"/>
              </a:rPr>
              <a:t> pas </a:t>
            </a:r>
            <a:r>
              <a:rPr lang="en-US" sz="1000" dirty="0" err="1">
                <a:latin typeface="Arial"/>
                <a:ea typeface="SimSun"/>
                <a:cs typeface="Arial"/>
              </a:rPr>
              <a:t>disponible</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pouvez</a:t>
            </a:r>
            <a:r>
              <a:rPr lang="en-US" sz="1000" dirty="0">
                <a:latin typeface="Arial"/>
                <a:ea typeface="SimSun"/>
                <a:cs typeface="Arial"/>
              </a:rPr>
              <a:t> </a:t>
            </a:r>
            <a:r>
              <a:rPr lang="en-US" sz="1000" dirty="0" err="1">
                <a:latin typeface="Arial"/>
                <a:ea typeface="SimSun"/>
                <a:cs typeface="Arial"/>
              </a:rPr>
              <a:t>également</a:t>
            </a:r>
            <a:r>
              <a:rPr lang="en-US" sz="1000" dirty="0">
                <a:latin typeface="Arial"/>
                <a:ea typeface="SimSun"/>
                <a:cs typeface="Arial"/>
              </a:rPr>
              <a:t> </a:t>
            </a:r>
            <a:r>
              <a:rPr lang="en-US" sz="1000" dirty="0" err="1">
                <a:latin typeface="Arial"/>
                <a:ea typeface="SimSun"/>
                <a:cs typeface="Arial"/>
              </a:rPr>
              <a:t>ouvrir</a:t>
            </a:r>
            <a:r>
              <a:rPr lang="en-US" sz="1000" dirty="0">
                <a:latin typeface="Arial"/>
                <a:ea typeface="SimSun"/>
                <a:cs typeface="Arial"/>
              </a:rPr>
              <a:t> C:\windows\system32\config avec le Bloc-notes et </a:t>
            </a:r>
            <a:r>
              <a:rPr lang="en-US" sz="1000" dirty="0" err="1">
                <a:latin typeface="Arial"/>
                <a:ea typeface="SimSun"/>
                <a:cs typeface="Arial"/>
              </a:rPr>
              <a:t>montrer</a:t>
            </a:r>
            <a:r>
              <a:rPr lang="en-US" sz="1000" dirty="0">
                <a:latin typeface="Arial"/>
                <a:ea typeface="SimSun"/>
                <a:cs typeface="Arial"/>
              </a:rPr>
              <a:t> </a:t>
            </a:r>
            <a:r>
              <a:rPr lang="en-US" sz="1000" dirty="0" err="1">
                <a:latin typeface="Arial"/>
                <a:ea typeface="SimSun"/>
                <a:cs typeface="Arial"/>
              </a:rPr>
              <a:t>netlogon.dns</a:t>
            </a:r>
            <a:r>
              <a:rPr lang="en-US" sz="1000" dirty="0">
                <a:latin typeface="Arial"/>
                <a:ea typeface="SimSun"/>
                <a:cs typeface="Arial"/>
              </a:rPr>
              <a:t> pour </a:t>
            </a:r>
            <a:r>
              <a:rPr lang="en-US" sz="1000" dirty="0" err="1">
                <a:latin typeface="Arial"/>
                <a:ea typeface="SimSun"/>
                <a:cs typeface="Arial"/>
              </a:rPr>
              <a:t>illustrer</a:t>
            </a:r>
            <a:r>
              <a:rPr lang="en-US" sz="1000" dirty="0">
                <a:latin typeface="Arial"/>
                <a:ea typeface="SimSun"/>
                <a:cs typeface="Arial"/>
              </a:rPr>
              <a:t> </a:t>
            </a:r>
            <a:r>
              <a:rPr lang="en-US" sz="1000" dirty="0" err="1">
                <a:latin typeface="Arial"/>
                <a:ea typeface="SimSun"/>
                <a:cs typeface="Arial"/>
              </a:rPr>
              <a:t>tous</a:t>
            </a:r>
            <a:r>
              <a:rPr lang="en-US" sz="1000" dirty="0">
                <a:latin typeface="Arial"/>
                <a:ea typeface="SimSun"/>
                <a:cs typeface="Arial"/>
              </a:rPr>
              <a:t> les </a:t>
            </a:r>
            <a:r>
              <a:rPr lang="en-US" sz="1000" dirty="0" err="1">
                <a:latin typeface="Arial"/>
                <a:ea typeface="SimSun"/>
                <a:cs typeface="Arial"/>
              </a:rPr>
              <a:t>enregistrements</a:t>
            </a:r>
            <a:r>
              <a:rPr lang="en-US" sz="1000" dirty="0">
                <a:latin typeface="Arial"/>
                <a:ea typeface="SimSun"/>
                <a:cs typeface="Arial"/>
              </a:rPr>
              <a:t> SRV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différents</a:t>
            </a:r>
            <a:r>
              <a:rPr lang="en-US" sz="1000" dirty="0">
                <a:latin typeface="Arial"/>
                <a:ea typeface="SimSun"/>
                <a:cs typeface="Arial"/>
              </a:rPr>
              <a:t> </a:t>
            </a:r>
            <a:r>
              <a:rPr lang="en-US" sz="1000" dirty="0" err="1">
                <a:latin typeface="Arial"/>
                <a:ea typeface="SimSun"/>
                <a:cs typeface="Arial"/>
              </a:rPr>
              <a:t>contrôleurs</a:t>
            </a:r>
            <a:r>
              <a:rPr lang="en-US" sz="1000" dirty="0">
                <a:latin typeface="Arial"/>
                <a:ea typeface="SimSun"/>
                <a:cs typeface="Arial"/>
              </a:rPr>
              <a:t> de </a:t>
            </a:r>
            <a:r>
              <a:rPr lang="en-US" sz="1000" dirty="0" err="1">
                <a:latin typeface="Arial"/>
                <a:ea typeface="SimSun"/>
                <a:cs typeface="Arial"/>
              </a:rPr>
              <a:t>domaine</a:t>
            </a:r>
            <a:r>
              <a:rPr lang="en-US" sz="1000" dirty="0">
                <a:latin typeface="Arial"/>
                <a:ea typeface="SimSun"/>
                <a:cs typeface="Arial"/>
              </a:rPr>
              <a:t> </a:t>
            </a:r>
            <a:r>
              <a:rPr lang="en-US" sz="1000" dirty="0" err="1">
                <a:latin typeface="Arial"/>
                <a:ea typeface="SimSun"/>
                <a:cs typeface="Arial"/>
              </a:rPr>
              <a:t>inscriront</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DNS.</a:t>
            </a:r>
          </a:p>
          <a:p>
            <a:pPr>
              <a:lnSpc>
                <a:spcPct val="115000"/>
              </a:lnSpc>
              <a:spcAft>
                <a:spcPts val="1000"/>
              </a:spcAft>
            </a:pPr>
            <a:r>
              <a:rPr lang="en-US" sz="1000" dirty="0" err="1">
                <a:solidFill>
                  <a:srgbClr val="000000"/>
                </a:solidFill>
                <a:latin typeface="Arial"/>
                <a:ea typeface="SimSun"/>
                <a:cs typeface="Segoe UI"/>
              </a:rPr>
              <a:t>Remarquez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les </a:t>
            </a:r>
            <a:r>
              <a:rPr lang="en-US" sz="1000" dirty="0" err="1">
                <a:solidFill>
                  <a:srgbClr val="000000"/>
                </a:solidFill>
                <a:latin typeface="Arial"/>
                <a:ea typeface="SimSun"/>
                <a:cs typeface="Segoe UI"/>
              </a:rPr>
              <a:t>enregistrements</a:t>
            </a:r>
            <a:r>
              <a:rPr lang="en-US" sz="1000" dirty="0">
                <a:solidFill>
                  <a:srgbClr val="000000"/>
                </a:solidFill>
                <a:latin typeface="Arial"/>
                <a:ea typeface="SimSun"/>
                <a:cs typeface="Segoe UI"/>
              </a:rPr>
              <a:t> SRV </a:t>
            </a:r>
            <a:r>
              <a:rPr lang="en-US" sz="1000" dirty="0" err="1">
                <a:solidFill>
                  <a:srgbClr val="000000"/>
                </a:solidFill>
                <a:latin typeface="Arial"/>
                <a:ea typeface="SimSun"/>
                <a:cs typeface="Segoe UI"/>
              </a:rPr>
              <a:t>sont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inscrits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DNS par le service Net Logon qui </a:t>
            </a:r>
            <a:r>
              <a:rPr lang="en-US" sz="1000" dirty="0" err="1">
                <a:solidFill>
                  <a:srgbClr val="000000"/>
                </a:solidFill>
                <a:latin typeface="Arial"/>
                <a:ea typeface="SimSun"/>
                <a:cs typeface="Segoe UI"/>
              </a:rPr>
              <a:t>s'exécute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sur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chaque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contrôleur</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domaine</a:t>
            </a:r>
            <a:r>
              <a:rPr lang="en-US" sz="1000" dirty="0">
                <a:solidFill>
                  <a:srgbClr val="000000"/>
                </a:solidFill>
                <a:latin typeface="Arial"/>
                <a:ea typeface="SimSun"/>
                <a:cs typeface="Segoe UI"/>
              </a:rPr>
              <a:t>. Si les </a:t>
            </a:r>
            <a:r>
              <a:rPr lang="en-US" sz="1000" dirty="0" err="1">
                <a:solidFill>
                  <a:srgbClr val="000000"/>
                </a:solidFill>
                <a:latin typeface="Arial"/>
                <a:ea typeface="SimSun"/>
                <a:cs typeface="Segoe UI"/>
              </a:rPr>
              <a:t>enregistrements</a:t>
            </a:r>
            <a:r>
              <a:rPr lang="en-US" sz="1000" dirty="0">
                <a:solidFill>
                  <a:srgbClr val="000000"/>
                </a:solidFill>
                <a:latin typeface="Arial"/>
                <a:ea typeface="SimSun"/>
                <a:cs typeface="Segoe UI"/>
              </a:rPr>
              <a:t> SRV ne </a:t>
            </a:r>
            <a:r>
              <a:rPr lang="en-US" sz="1000" dirty="0" err="1">
                <a:solidFill>
                  <a:srgbClr val="000000"/>
                </a:solidFill>
                <a:latin typeface="Arial"/>
                <a:ea typeface="SimSun"/>
                <a:cs typeface="Segoe UI"/>
              </a:rPr>
              <a:t>sont</a:t>
            </a:r>
            <a:r>
              <a:rPr lang="en-US" sz="1000" dirty="0">
                <a:solidFill>
                  <a:srgbClr val="000000"/>
                </a:solidFill>
                <a:latin typeface="Arial"/>
                <a:ea typeface="SimSun"/>
                <a:cs typeface="Segoe UI"/>
              </a:rPr>
              <a:t> pas </a:t>
            </a:r>
            <a:r>
              <a:rPr lang="en-US" sz="1000" dirty="0" err="1">
                <a:solidFill>
                  <a:srgbClr val="000000"/>
                </a:solidFill>
                <a:latin typeface="Arial"/>
                <a:ea typeface="SimSun"/>
                <a:cs typeface="Segoe UI"/>
              </a:rPr>
              <a:t>entrés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correctement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DNS, </a:t>
            </a: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pouvez</a:t>
            </a:r>
            <a:r>
              <a:rPr lang="en-US" sz="1000" dirty="0">
                <a:solidFill>
                  <a:srgbClr val="000000"/>
                </a:solidFill>
                <a:latin typeface="Arial"/>
                <a:ea typeface="SimSun"/>
                <a:cs typeface="Segoe UI"/>
              </a:rPr>
              <a:t> imposer au </a:t>
            </a:r>
            <a:r>
              <a:rPr lang="en-US" sz="1000" dirty="0" err="1">
                <a:solidFill>
                  <a:srgbClr val="000000"/>
                </a:solidFill>
                <a:latin typeface="Arial"/>
                <a:ea typeface="SimSun"/>
                <a:cs typeface="Segoe UI"/>
              </a:rPr>
              <a:t>contrôleur</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domaine</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réinscrire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enregistrements</a:t>
            </a:r>
            <a:r>
              <a:rPr lang="en-US" sz="1000" dirty="0">
                <a:solidFill>
                  <a:srgbClr val="000000"/>
                </a:solidFill>
                <a:latin typeface="Arial"/>
                <a:ea typeface="SimSun"/>
                <a:cs typeface="Segoe UI"/>
              </a:rPr>
              <a:t> en </a:t>
            </a:r>
            <a:r>
              <a:rPr lang="en-US" sz="1000" dirty="0" err="1">
                <a:solidFill>
                  <a:srgbClr val="000000"/>
                </a:solidFill>
                <a:latin typeface="Arial"/>
                <a:ea typeface="SimSun"/>
                <a:cs typeface="Segoe UI"/>
              </a:rPr>
              <a:t>redémarrant</a:t>
            </a:r>
            <a:r>
              <a:rPr lang="en-US" sz="1000" dirty="0">
                <a:solidFill>
                  <a:srgbClr val="000000"/>
                </a:solidFill>
                <a:latin typeface="Arial"/>
                <a:ea typeface="SimSun"/>
                <a:cs typeface="Segoe UI"/>
              </a:rPr>
              <a:t> </a:t>
            </a:r>
            <a:r>
              <a:rPr lang="en-US" sz="1000" dirty="0" smtClean="0">
                <a:solidFill>
                  <a:srgbClr val="000000"/>
                </a:solidFill>
                <a:latin typeface="Arial"/>
                <a:ea typeface="SimSun"/>
                <a:cs typeface="Segoe UI"/>
              </a:rPr>
              <a:t>le service </a:t>
            </a:r>
            <a:r>
              <a:rPr lang="en-US" sz="1000" dirty="0">
                <a:latin typeface="Arial"/>
                <a:ea typeface="SimSun"/>
                <a:cs typeface="Arial"/>
              </a:rPr>
              <a:t>Net Logon</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sur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contrôleur</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domaine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Ceci</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réinscrit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uniquement</a:t>
            </a:r>
            <a:r>
              <a:rPr lang="en-US" sz="1000" dirty="0">
                <a:solidFill>
                  <a:srgbClr val="000000"/>
                </a:solidFill>
                <a:latin typeface="Arial"/>
                <a:ea typeface="SimSun"/>
                <a:cs typeface="Segoe UI"/>
              </a:rPr>
              <a:t> les </a:t>
            </a:r>
            <a:r>
              <a:rPr lang="en-US" sz="1000" dirty="0" err="1">
                <a:solidFill>
                  <a:srgbClr val="000000"/>
                </a:solidFill>
                <a:latin typeface="Arial"/>
                <a:ea typeface="SimSun"/>
                <a:cs typeface="Segoe UI"/>
              </a:rPr>
              <a:t>enregistrements</a:t>
            </a:r>
            <a:r>
              <a:rPr lang="en-US" sz="1000" dirty="0">
                <a:solidFill>
                  <a:srgbClr val="000000"/>
                </a:solidFill>
                <a:latin typeface="Arial"/>
                <a:ea typeface="SimSun"/>
                <a:cs typeface="Segoe UI"/>
              </a:rPr>
              <a:t> SRV. Si </a:t>
            </a: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souhaitez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réinscrire</a:t>
            </a:r>
            <a:r>
              <a:rPr lang="en-US" sz="1000" dirty="0">
                <a:solidFill>
                  <a:srgbClr val="000000"/>
                </a:solidFill>
                <a:latin typeface="Arial"/>
                <a:ea typeface="SimSun"/>
                <a:cs typeface="Segoe UI"/>
              </a:rPr>
              <a:t> les </a:t>
            </a:r>
            <a:r>
              <a:rPr lang="en-US" sz="1000" dirty="0" err="1">
                <a:solidFill>
                  <a:srgbClr val="000000"/>
                </a:solidFill>
                <a:latin typeface="Arial"/>
                <a:ea typeface="SimSun"/>
                <a:cs typeface="Segoe UI"/>
              </a:rPr>
              <a:t>informations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sur</a:t>
            </a:r>
            <a:r>
              <a:rPr lang="en-US" sz="1000" dirty="0">
                <a:solidFill>
                  <a:srgbClr val="000000"/>
                </a:solidFill>
                <a:latin typeface="Arial"/>
                <a:ea typeface="SimSun"/>
                <a:cs typeface="Segoe UI"/>
              </a:rPr>
              <a:t> les </a:t>
            </a:r>
            <a:r>
              <a:rPr lang="en-US" sz="1000" dirty="0" err="1">
                <a:solidFill>
                  <a:srgbClr val="000000"/>
                </a:solidFill>
                <a:latin typeface="Arial"/>
                <a:ea typeface="SimSun"/>
                <a:cs typeface="Segoe UI"/>
              </a:rPr>
              <a:t>enregistrements</a:t>
            </a:r>
            <a:r>
              <a:rPr lang="en-US" sz="1000" dirty="0">
                <a:solidFill>
                  <a:srgbClr val="000000"/>
                </a:solidFill>
                <a:latin typeface="Arial"/>
                <a:ea typeface="SimSun"/>
                <a:cs typeface="Segoe UI"/>
              </a:rPr>
              <a:t> d'hôte </a:t>
            </a: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DNS, </a:t>
            </a: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devez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exécuter</a:t>
            </a:r>
            <a:r>
              <a:rPr lang="en-US" sz="1000" dirty="0">
                <a:solidFill>
                  <a:srgbClr val="000000"/>
                </a:solidFill>
                <a:latin typeface="Arial"/>
                <a:ea typeface="SimSun"/>
                <a:cs typeface="Segoe UI"/>
              </a:rPr>
              <a:t> </a:t>
            </a:r>
            <a:r>
              <a:rPr lang="en-US" sz="1000" b="1" dirty="0" err="1">
                <a:latin typeface="Arial"/>
                <a:ea typeface="SimSun"/>
                <a:cs typeface="Arial"/>
              </a:rPr>
              <a:t>ipconfig</a:t>
            </a:r>
            <a:r>
              <a:rPr lang="en-US" sz="1000" b="1" dirty="0">
                <a:latin typeface="Arial"/>
                <a:ea typeface="SimSun"/>
                <a:cs typeface="Arial"/>
              </a:rPr>
              <a:t> /</a:t>
            </a:r>
            <a:r>
              <a:rPr lang="en-US" sz="1000" b="1" dirty="0" err="1">
                <a:latin typeface="Arial"/>
                <a:ea typeface="SimSun"/>
                <a:cs typeface="Arial"/>
              </a:rPr>
              <a:t>registerdns</a:t>
            </a:r>
            <a:r>
              <a:rPr lang="en-US" sz="1000" dirty="0">
                <a:solidFill>
                  <a:srgbClr val="000000"/>
                </a:solidFill>
                <a:latin typeface="Arial"/>
                <a:ea typeface="SimSun"/>
                <a:cs typeface="Segoe UI"/>
              </a:rPr>
              <a:t> à </a:t>
            </a:r>
            <a:r>
              <a:rPr lang="en-US" sz="1000" dirty="0" err="1">
                <a:solidFill>
                  <a:srgbClr val="000000"/>
                </a:solidFill>
                <a:latin typeface="Arial"/>
                <a:ea typeface="SimSun"/>
                <a:cs typeface="Segoe UI"/>
              </a:rPr>
              <a:t>partir</a:t>
            </a:r>
            <a:r>
              <a:rPr lang="en-US" sz="1000" dirty="0">
                <a:solidFill>
                  <a:srgbClr val="000000"/>
                </a:solidFill>
                <a:latin typeface="Arial"/>
                <a:ea typeface="SimSun"/>
                <a:cs typeface="Segoe UI"/>
              </a:rPr>
              <a:t> de la </a:t>
            </a:r>
            <a:r>
              <a:rPr lang="en-US" sz="1000" dirty="0" err="1">
                <a:solidFill>
                  <a:srgbClr val="000000"/>
                </a:solidFill>
                <a:latin typeface="Arial"/>
                <a:ea typeface="SimSun"/>
                <a:cs typeface="Segoe UI"/>
              </a:rPr>
              <a:t>ligne</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commande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comme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le </a:t>
            </a:r>
            <a:r>
              <a:rPr lang="en-US" sz="1000" dirty="0" err="1">
                <a:solidFill>
                  <a:srgbClr val="000000"/>
                </a:solidFill>
                <a:latin typeface="Arial"/>
                <a:ea typeface="SimSun"/>
                <a:cs typeface="Segoe UI"/>
              </a:rPr>
              <a:t>feriez</a:t>
            </a:r>
            <a:r>
              <a:rPr lang="en-US" sz="1000" dirty="0">
                <a:solidFill>
                  <a:srgbClr val="000000"/>
                </a:solidFill>
                <a:latin typeface="Arial"/>
                <a:ea typeface="SimSun"/>
                <a:cs typeface="Segoe UI"/>
              </a:rPr>
              <a:t> pour tout </a:t>
            </a:r>
            <a:r>
              <a:rPr lang="en-US" sz="1000" dirty="0" err="1">
                <a:solidFill>
                  <a:srgbClr val="000000"/>
                </a:solidFill>
                <a:latin typeface="Arial"/>
                <a:ea typeface="SimSun"/>
                <a:cs typeface="Segoe UI"/>
              </a:rPr>
              <a:t>autre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ordinateur</a:t>
            </a:r>
            <a:r>
              <a:rPr lang="en-US" sz="1000" dirty="0">
                <a:solidFill>
                  <a:srgbClr val="000000"/>
                </a:solidFill>
                <a:latin typeface="Arial"/>
                <a:ea typeface="SimSun"/>
                <a:cs typeface="Segoe UI"/>
              </a:rPr>
              <a:t>.</a:t>
            </a:r>
            <a:endParaRPr lang="en-US" sz="1000" dirty="0">
              <a:latin typeface="Arial"/>
              <a:ea typeface="SimSun"/>
              <a:cs typeface="Arial"/>
            </a:endParaRPr>
          </a:p>
          <a:p>
            <a:pPr>
              <a:lnSpc>
                <a:spcPct val="115000"/>
              </a:lnSpc>
              <a:spcBef>
                <a:spcPts val="900"/>
              </a:spcBef>
              <a:spcAft>
                <a:spcPts val="300"/>
              </a:spcAft>
            </a:pPr>
            <a:r>
              <a:rPr lang="en-US" sz="1000" b="1" dirty="0" err="1">
                <a:latin typeface="Arial"/>
                <a:ea typeface="SimSun"/>
                <a:cs typeface="Arial"/>
              </a:rPr>
              <a:t>Étapes</a:t>
            </a:r>
            <a:r>
              <a:rPr lang="en-US" sz="1000" b="1" dirty="0">
                <a:latin typeface="Arial"/>
                <a:ea typeface="SimSun"/>
                <a:cs typeface="Arial"/>
              </a:rPr>
              <a:t> de </a:t>
            </a:r>
            <a:r>
              <a:rPr lang="en-US" sz="1000" b="1" dirty="0" err="1">
                <a:latin typeface="Arial"/>
                <a:ea typeface="SimSun"/>
                <a:cs typeface="Arial"/>
              </a:rPr>
              <a:t>préparation</a:t>
            </a:r>
            <a:endParaRPr lang="en-US" sz="1000" dirty="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Calibri"/>
                <a:cs typeface="Times New Roman"/>
              </a:rPr>
              <a:t>S'il</a:t>
            </a:r>
            <a:r>
              <a:rPr lang="en-US" sz="1000" dirty="0" smtClean="0">
                <a:effectLst/>
                <a:latin typeface="Arial"/>
                <a:ea typeface="Calibri"/>
                <a:cs typeface="Times New Roman"/>
              </a:rPr>
              <a:t> </a:t>
            </a:r>
            <a:r>
              <a:rPr lang="en-US" sz="1000" dirty="0" err="1" smtClean="0">
                <a:effectLst/>
                <a:latin typeface="Arial"/>
                <a:ea typeface="Calibri"/>
                <a:cs typeface="Times New Roman"/>
              </a:rPr>
              <a:t>n'est</a:t>
            </a:r>
            <a:r>
              <a:rPr lang="en-US" sz="1000" dirty="0" smtClean="0">
                <a:effectLst/>
                <a:latin typeface="Arial"/>
                <a:ea typeface="Calibri"/>
                <a:cs typeface="Times New Roman"/>
              </a:rPr>
              <a:t> pas déjà en </a:t>
            </a:r>
            <a:r>
              <a:rPr lang="en-US" sz="1000" dirty="0" err="1" smtClean="0">
                <a:effectLst/>
                <a:latin typeface="Arial"/>
                <a:ea typeface="Calibri"/>
                <a:cs typeface="Times New Roman"/>
              </a:rPr>
              <a:t>cours</a:t>
            </a:r>
            <a:r>
              <a:rPr lang="en-US" sz="1000" dirty="0" smtClean="0">
                <a:effectLst/>
                <a:latin typeface="Arial"/>
                <a:ea typeface="Calibri"/>
                <a:cs typeface="Times New Roman"/>
              </a:rPr>
              <a:t> </a:t>
            </a:r>
            <a:r>
              <a:rPr lang="en-US" sz="1000" dirty="0" err="1" smtClean="0">
                <a:effectLst/>
                <a:latin typeface="Arial"/>
                <a:ea typeface="Calibri"/>
                <a:cs typeface="Times New Roman"/>
              </a:rPr>
              <a:t>d'exécution</a:t>
            </a:r>
            <a:r>
              <a:rPr lang="en-US" sz="1000" dirty="0" smtClean="0">
                <a:effectLst/>
                <a:latin typeface="Arial"/>
                <a:ea typeface="Calibri"/>
                <a:cs typeface="Times New Roman"/>
              </a:rPr>
              <a:t>, </a:t>
            </a:r>
            <a:r>
              <a:rPr lang="en-US" sz="1000" dirty="0" err="1" smtClean="0">
                <a:effectLst/>
                <a:latin typeface="Arial"/>
                <a:ea typeface="Calibri"/>
                <a:cs typeface="Times New Roman"/>
              </a:rPr>
              <a:t>démarrez</a:t>
            </a:r>
            <a:r>
              <a:rPr lang="en-US" sz="1000" dirty="0" smtClean="0">
                <a:effectLst/>
                <a:latin typeface="Arial"/>
                <a:ea typeface="Calibri"/>
                <a:cs typeface="Times New Roman"/>
              </a:rPr>
              <a:t> </a:t>
            </a:r>
            <a:r>
              <a:rPr lang="en-US" sz="1000" b="1" dirty="0" smtClean="0">
                <a:effectLst/>
                <a:latin typeface="Arial"/>
                <a:ea typeface="Calibri"/>
                <a:cs typeface="Times New Roman"/>
              </a:rPr>
              <a:t>22410B-LON-DC1</a:t>
            </a:r>
            <a:r>
              <a:rPr lang="en-US" sz="1000" dirty="0" smtClean="0">
                <a:effectLst/>
                <a:latin typeface="Arial"/>
                <a:ea typeface="Calibri"/>
                <a:cs typeface="Times New Roman"/>
              </a:rPr>
              <a:t>, </a:t>
            </a:r>
            <a:r>
              <a:rPr lang="en-US" sz="1000" dirty="0" err="1" smtClean="0">
                <a:effectLst/>
                <a:latin typeface="Arial"/>
                <a:ea typeface="Calibri"/>
                <a:cs typeface="Times New Roman"/>
              </a:rPr>
              <a:t>puis</a:t>
            </a:r>
            <a:r>
              <a:rPr lang="en-US" sz="1000" dirty="0" smtClean="0">
                <a:effectLst/>
                <a:latin typeface="Arial"/>
                <a:ea typeface="Calibri"/>
                <a:cs typeface="Times New Roman"/>
              </a:rPr>
              <a:t> </a:t>
            </a:r>
            <a:r>
              <a:rPr lang="en-US" sz="1000" dirty="0" err="1" smtClean="0">
                <a:effectLst/>
                <a:latin typeface="Arial"/>
                <a:ea typeface="Calibri"/>
                <a:cs typeface="Times New Roman"/>
              </a:rPr>
              <a:t>connectez-vous</a:t>
            </a:r>
            <a:r>
              <a:rPr lang="en-US" sz="1000" dirty="0" smtClean="0">
                <a:effectLst/>
                <a:latin typeface="Arial"/>
                <a:ea typeface="Calibri"/>
                <a:cs typeface="Times New Roman"/>
              </a:rPr>
              <a:t> sous le nom </a:t>
            </a:r>
            <a:r>
              <a:rPr lang="en-US" sz="1000" b="1" dirty="0" err="1" smtClean="0">
                <a:effectLst/>
                <a:latin typeface="Arial"/>
                <a:ea typeface="Times New Roman"/>
                <a:cs typeface="Times New Roman"/>
              </a:rPr>
              <a:t>Adatum</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Administrateur</a:t>
            </a:r>
            <a:r>
              <a:rPr lang="en-US" sz="1000" dirty="0" smtClean="0">
                <a:effectLst/>
                <a:latin typeface="Arial"/>
                <a:ea typeface="Calibri"/>
                <a:cs typeface="Times New Roman"/>
              </a:rPr>
              <a:t> avec le mot de </a:t>
            </a:r>
            <a:r>
              <a:rPr lang="en-US" sz="1000" dirty="0" err="1" smtClean="0">
                <a:effectLst/>
                <a:latin typeface="Arial"/>
                <a:ea typeface="Calibri"/>
                <a:cs typeface="Times New Roman"/>
              </a:rPr>
              <a:t>passe</a:t>
            </a:r>
            <a:r>
              <a:rPr lang="en-US" sz="1000" dirty="0" smtClean="0">
                <a:effectLst/>
                <a:latin typeface="Arial"/>
                <a:ea typeface="Calibri"/>
                <a:cs typeface="Times New Roman"/>
              </a:rPr>
              <a:t> </a:t>
            </a:r>
            <a:r>
              <a:rPr lang="en-US" sz="1000" b="1" dirty="0" smtClean="0">
                <a:effectLst/>
                <a:latin typeface="Arial"/>
                <a:ea typeface="Times New Roman"/>
                <a:cs typeface="Times New Roman"/>
              </a:rPr>
              <a:t>Pa$$w0rd</a:t>
            </a:r>
            <a:r>
              <a:rPr lang="en-US" sz="1000" dirty="0" smtClean="0">
                <a:effectLst/>
                <a:latin typeface="Arial"/>
                <a:ea typeface="Calibri"/>
                <a:cs typeface="Times New Roman"/>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Calibri"/>
                <a:cs typeface="Times New Roman"/>
              </a:rPr>
              <a:t>Ouvrez</a:t>
            </a:r>
            <a:r>
              <a:rPr lang="en-US" sz="1000" dirty="0" smtClean="0">
                <a:effectLst/>
                <a:latin typeface="Arial"/>
                <a:ea typeface="Calibri"/>
                <a:cs typeface="Times New Roman"/>
              </a:rPr>
              <a:t> le </a:t>
            </a:r>
            <a:r>
              <a:rPr lang="en-US" sz="1000" b="1" dirty="0" err="1" smtClean="0">
                <a:effectLst/>
                <a:latin typeface="Arial"/>
                <a:ea typeface="Times New Roman"/>
                <a:cs typeface="Times New Roman"/>
              </a:rPr>
              <a:t>Gestionnaire</a:t>
            </a:r>
            <a:r>
              <a:rPr lang="en-US" sz="1000" b="1" dirty="0" smtClean="0">
                <a:effectLst/>
                <a:latin typeface="Arial"/>
                <a:ea typeface="Times New Roman"/>
                <a:cs typeface="Times New Roman"/>
              </a:rPr>
              <a:t> DNS</a:t>
            </a:r>
            <a:r>
              <a:rPr lang="en-US" sz="1000" dirty="0" smtClean="0">
                <a:effectLst/>
                <a:latin typeface="Arial"/>
                <a:ea typeface="Calibri"/>
                <a:cs typeface="Times New Roman"/>
              </a:rPr>
              <a:t> pour </a:t>
            </a:r>
            <a:r>
              <a:rPr lang="en-US" sz="1000" dirty="0" err="1" smtClean="0">
                <a:effectLst/>
                <a:latin typeface="Arial"/>
                <a:ea typeface="Calibri"/>
                <a:cs typeface="Times New Roman"/>
              </a:rPr>
              <a:t>montrer</a:t>
            </a:r>
            <a:r>
              <a:rPr lang="en-US" sz="1000" dirty="0" smtClean="0">
                <a:effectLst/>
                <a:latin typeface="Arial"/>
                <a:ea typeface="Calibri"/>
                <a:cs typeface="Times New Roman"/>
              </a:rPr>
              <a:t> les </a:t>
            </a:r>
            <a:r>
              <a:rPr lang="en-US" sz="1000" dirty="0" err="1" smtClean="0">
                <a:effectLst/>
                <a:latin typeface="Arial"/>
                <a:ea typeface="Calibri"/>
                <a:cs typeface="Times New Roman"/>
              </a:rPr>
              <a:t>enregistrements</a:t>
            </a:r>
            <a:r>
              <a:rPr lang="en-US" sz="1000" dirty="0" smtClean="0">
                <a:effectLst/>
                <a:latin typeface="Arial"/>
                <a:ea typeface="Calibri"/>
                <a:cs typeface="Times New Roman"/>
              </a:rPr>
              <a:t> SRV et </a:t>
            </a:r>
            <a:r>
              <a:rPr lang="en-US" sz="1000" dirty="0" err="1" smtClean="0">
                <a:effectLst/>
                <a:latin typeface="Arial"/>
                <a:ea typeface="Calibri"/>
                <a:cs typeface="Times New Roman"/>
              </a:rPr>
              <a:t>utilisez</a:t>
            </a:r>
            <a:r>
              <a:rPr lang="en-US" sz="1000" dirty="0" smtClean="0">
                <a:effectLst/>
                <a:latin typeface="Arial"/>
                <a:ea typeface="Calibri"/>
                <a:cs typeface="Times New Roman"/>
              </a:rPr>
              <a:t> le Bloc-notes pour </a:t>
            </a:r>
            <a:r>
              <a:rPr lang="en-US" sz="1000" dirty="0" err="1" smtClean="0">
                <a:effectLst/>
                <a:latin typeface="Arial"/>
                <a:ea typeface="Calibri"/>
                <a:cs typeface="Times New Roman"/>
              </a:rPr>
              <a:t>afficher</a:t>
            </a:r>
            <a:r>
              <a:rPr lang="en-US" sz="1000" dirty="0" smtClean="0">
                <a:effectLst/>
                <a:latin typeface="Arial"/>
                <a:ea typeface="Calibri"/>
                <a:cs typeface="Times New Roman"/>
              </a:rPr>
              <a:t> le </a:t>
            </a:r>
            <a:r>
              <a:rPr lang="en-US" sz="1000" dirty="0" err="1" smtClean="0">
                <a:effectLst/>
                <a:latin typeface="Arial"/>
                <a:ea typeface="Calibri"/>
                <a:cs typeface="Times New Roman"/>
              </a:rPr>
              <a:t>contenu</a:t>
            </a:r>
            <a:r>
              <a:rPr lang="en-US" sz="1000" dirty="0" smtClean="0">
                <a:effectLst/>
                <a:latin typeface="Arial"/>
                <a:ea typeface="Calibri"/>
                <a:cs typeface="Times New Roman"/>
              </a:rPr>
              <a:t> du </a:t>
            </a:r>
            <a:r>
              <a:rPr lang="en-US" sz="1000" dirty="0" err="1" smtClean="0">
                <a:effectLst/>
                <a:latin typeface="Arial"/>
                <a:ea typeface="Calibri"/>
                <a:cs typeface="Times New Roman"/>
              </a:rPr>
              <a:t>fichier</a:t>
            </a:r>
            <a:r>
              <a:rPr lang="en-US" sz="1000" dirty="0" smtClean="0">
                <a:effectLst/>
                <a:latin typeface="Arial"/>
                <a:ea typeface="Calibri"/>
                <a:cs typeface="Times New Roman"/>
              </a:rPr>
              <a:t> </a:t>
            </a:r>
            <a:r>
              <a:rPr lang="en-US" sz="1000" dirty="0" err="1" smtClean="0">
                <a:effectLst/>
                <a:latin typeface="Arial"/>
                <a:ea typeface="Calibri"/>
                <a:cs typeface="Times New Roman"/>
              </a:rPr>
              <a:t>netlogon.dns</a:t>
            </a:r>
            <a:r>
              <a:rPr lang="en-US" sz="1000" dirty="0" smtClean="0">
                <a:effectLst/>
                <a:latin typeface="Arial"/>
                <a:ea typeface="Calibri"/>
                <a:cs typeface="Times New Roman"/>
              </a:rPr>
              <a:t>.</a:t>
            </a:r>
            <a:endParaRPr lang="en-US" sz="1000" dirty="0" smtClean="0">
              <a:effectLst/>
              <a:latin typeface="Arial"/>
              <a:ea typeface="Times New Roman"/>
              <a:cs typeface="Times New Roman"/>
            </a:endParaRPr>
          </a:p>
          <a:p>
            <a:pPr>
              <a:lnSpc>
                <a:spcPct val="115000"/>
              </a:lnSpc>
              <a:spcAft>
                <a:spcPts val="1000"/>
              </a:spcAft>
            </a:pPr>
            <a:endParaRPr lang="en-US" sz="1000" dirty="0">
              <a:effectLst/>
              <a:latin typeface="Arial"/>
              <a:ea typeface="Calibri"/>
              <a:cs typeface="Arial"/>
            </a:endParaRPr>
          </a:p>
        </p:txBody>
      </p:sp>
      <p:sp>
        <p:nvSpPr>
          <p:cNvPr id="4" name="Slide Number Placeholder 3"/>
          <p:cNvSpPr>
            <a:spLocks noGrp="1"/>
          </p:cNvSpPr>
          <p:nvPr>
            <p:ph type="sldNum" sz="quarter" idx="10"/>
          </p:nvPr>
        </p:nvSpPr>
        <p:spPr/>
        <p:txBody>
          <a:bodyPr/>
          <a:lstStyle/>
          <a:p>
            <a:fld id="{554696CB-EFCE-45DB-AB27-49AC3A30B1B7}" type="slidenum">
              <a:rPr lang="en-US" smtClean="0"/>
              <a:t>15</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
        <p:nvSpPr>
          <p:cNvPr id="10"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val="997603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err="1">
                <a:solidFill>
                  <a:prstClr val="black"/>
                </a:solidFill>
                <a:latin typeface="Arial"/>
                <a:ea typeface="SimSun"/>
                <a:cs typeface="Arial"/>
              </a:rPr>
              <a:t>Procédure</a:t>
            </a:r>
            <a:r>
              <a:rPr lang="en-US" sz="1000" b="1" dirty="0">
                <a:solidFill>
                  <a:prstClr val="black"/>
                </a:solidFill>
                <a:latin typeface="Arial"/>
                <a:ea typeface="SimSun"/>
                <a:cs typeface="Arial"/>
              </a:rPr>
              <a:t> de </a:t>
            </a:r>
            <a:r>
              <a:rPr lang="en-US" sz="1000" b="1" dirty="0" err="1">
                <a:solidFill>
                  <a:prstClr val="black"/>
                </a:solidFill>
                <a:latin typeface="Arial"/>
                <a:ea typeface="SimSun"/>
                <a:cs typeface="Arial"/>
              </a:rPr>
              <a:t>démonstration</a:t>
            </a:r>
            <a:endParaRPr lang="en-US" sz="1000" dirty="0">
              <a:solidFill>
                <a:prstClr val="black"/>
              </a:solidFill>
              <a:latin typeface="Arial"/>
              <a:ea typeface="SimSun"/>
              <a:cs typeface="Arial"/>
            </a:endParaRPr>
          </a:p>
          <a:p>
            <a:pPr lvl="0">
              <a:lnSpc>
                <a:spcPts val="1300"/>
              </a:lnSpc>
              <a:spcBef>
                <a:spcPts val="900"/>
              </a:spcBef>
              <a:spcAft>
                <a:spcPts val="300"/>
              </a:spcAft>
            </a:pPr>
            <a:r>
              <a:rPr lang="en-US" sz="1000" b="1" dirty="0" err="1">
                <a:solidFill>
                  <a:prstClr val="black"/>
                </a:solidFill>
                <a:latin typeface="Arial"/>
                <a:ea typeface="SimSun"/>
                <a:cs typeface="Segoe UI"/>
              </a:rPr>
              <a:t>Afficher</a:t>
            </a:r>
            <a:r>
              <a:rPr lang="en-US" sz="1000" b="1" dirty="0">
                <a:solidFill>
                  <a:prstClr val="black"/>
                </a:solidFill>
                <a:latin typeface="Arial"/>
                <a:ea typeface="SimSun"/>
                <a:cs typeface="Segoe UI"/>
              </a:rPr>
              <a:t> les </a:t>
            </a:r>
            <a:r>
              <a:rPr lang="en-US" sz="1000" b="1" dirty="0" err="1">
                <a:solidFill>
                  <a:prstClr val="black"/>
                </a:solidFill>
                <a:latin typeface="Arial"/>
                <a:ea typeface="SimSun"/>
                <a:cs typeface="Segoe UI"/>
              </a:rPr>
              <a:t>enregistrements</a:t>
            </a:r>
            <a:r>
              <a:rPr lang="en-US" sz="1000" b="1" dirty="0">
                <a:solidFill>
                  <a:prstClr val="black"/>
                </a:solidFill>
                <a:latin typeface="Arial"/>
                <a:ea typeface="SimSun"/>
                <a:cs typeface="Segoe UI"/>
              </a:rPr>
              <a:t> SRV à </a:t>
            </a:r>
            <a:r>
              <a:rPr lang="en-US" sz="1000" b="1" dirty="0" err="1">
                <a:solidFill>
                  <a:prstClr val="black"/>
                </a:solidFill>
                <a:latin typeface="Arial"/>
                <a:ea typeface="SimSun"/>
                <a:cs typeface="Segoe UI"/>
              </a:rPr>
              <a:t>l'aide</a:t>
            </a:r>
            <a:r>
              <a:rPr lang="en-US" sz="1000" b="1" dirty="0">
                <a:solidFill>
                  <a:prstClr val="black"/>
                </a:solidFill>
                <a:latin typeface="Arial"/>
                <a:ea typeface="SimSun"/>
                <a:cs typeface="Segoe UI"/>
              </a:rPr>
              <a:t> du </a:t>
            </a:r>
            <a:r>
              <a:rPr lang="en-US" sz="1000" b="1" dirty="0" err="1">
                <a:solidFill>
                  <a:prstClr val="black"/>
                </a:solidFill>
                <a:latin typeface="Arial"/>
                <a:ea typeface="SimSun"/>
                <a:cs typeface="Segoe UI"/>
              </a:rPr>
              <a:t>Gestionnaire</a:t>
            </a:r>
            <a:r>
              <a:rPr lang="en-US" sz="1000" b="1" dirty="0">
                <a:solidFill>
                  <a:prstClr val="black"/>
                </a:solidFill>
                <a:latin typeface="Arial"/>
                <a:ea typeface="SimSun"/>
                <a:cs typeface="Segoe UI"/>
              </a:rPr>
              <a:t> DNS</a:t>
            </a:r>
          </a:p>
          <a:p>
            <a:pPr marL="342900" lvl="0" indent="-342900">
              <a:lnSpc>
                <a:spcPct val="115000"/>
              </a:lnSpc>
              <a:spcAft>
                <a:spcPts val="995"/>
              </a:spcAft>
              <a:buFont typeface="+mj-lt"/>
              <a:buAutoNum type="arabicPeriod"/>
              <a:tabLst>
                <a:tab pos="228600" algn="l"/>
                <a:tab pos="228600" algn="l"/>
                <a:tab pos="685800" algn="l"/>
              </a:tabLst>
            </a:pPr>
            <a:r>
              <a:rPr lang="en-US" sz="1000" dirty="0">
                <a:solidFill>
                  <a:prstClr val="black"/>
                </a:solidFill>
                <a:latin typeface="Arial"/>
                <a:ea typeface="Calibri"/>
                <a:cs typeface="Arial"/>
              </a:rPr>
              <a:t>Sur LON-DC1, </a:t>
            </a:r>
            <a:r>
              <a:rPr lang="en-US" sz="1000" dirty="0" err="1">
                <a:solidFill>
                  <a:prstClr val="black"/>
                </a:solidFill>
                <a:latin typeface="Arial"/>
                <a:ea typeface="Calibri"/>
                <a:cs typeface="Arial"/>
              </a:rPr>
              <a:t>connectez-vous</a:t>
            </a:r>
            <a:r>
              <a:rPr lang="en-US" sz="1000" dirty="0">
                <a:solidFill>
                  <a:prstClr val="black"/>
                </a:solidFill>
                <a:latin typeface="Arial"/>
                <a:ea typeface="Calibri"/>
                <a:cs typeface="Arial"/>
              </a:rPr>
              <a:t> à </a:t>
            </a:r>
            <a:r>
              <a:rPr lang="en-US" sz="1000" dirty="0" err="1">
                <a:solidFill>
                  <a:prstClr val="black"/>
                </a:solidFill>
                <a:latin typeface="Arial"/>
                <a:ea typeface="Calibri"/>
                <a:cs typeface="Arial"/>
              </a:rPr>
              <a:t>l'aide</a:t>
            </a:r>
            <a:r>
              <a:rPr lang="en-US" sz="1000" dirty="0">
                <a:solidFill>
                  <a:prstClr val="black"/>
                </a:solidFill>
                <a:latin typeface="Arial"/>
                <a:ea typeface="Calibri"/>
                <a:cs typeface="Arial"/>
              </a:rPr>
              <a:t> du </a:t>
            </a:r>
            <a:r>
              <a:rPr lang="en-US" sz="1000" dirty="0" err="1">
                <a:solidFill>
                  <a:prstClr val="black"/>
                </a:solidFill>
                <a:latin typeface="Arial"/>
                <a:ea typeface="Calibri"/>
                <a:cs typeface="Arial"/>
              </a:rPr>
              <a:t>compte</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d'utilisateur</a:t>
            </a:r>
            <a:r>
              <a:rPr lang="en-US" sz="1000" dirty="0">
                <a:solidFill>
                  <a:prstClr val="black"/>
                </a:solidFill>
                <a:latin typeface="Arial"/>
                <a:ea typeface="Calibri"/>
                <a:cs typeface="Arial"/>
              </a:rPr>
              <a:t> </a:t>
            </a:r>
            <a:r>
              <a:rPr lang="en-US" sz="1000" b="1" dirty="0" err="1">
                <a:solidFill>
                  <a:prstClr val="black"/>
                </a:solidFill>
                <a:latin typeface="Arial"/>
                <a:ea typeface="Calibri"/>
                <a:cs typeface="Arial"/>
              </a:rPr>
              <a:t>Adatum</a:t>
            </a:r>
            <a:r>
              <a:rPr lang="en-US" sz="1000" b="1" dirty="0">
                <a:solidFill>
                  <a:prstClr val="black"/>
                </a:solidFill>
                <a:latin typeface="Arial"/>
                <a:ea typeface="Calibri"/>
                <a:cs typeface="Arial"/>
              </a:rPr>
              <a:t>\</a:t>
            </a:r>
            <a:r>
              <a:rPr lang="en-US" sz="1000" b="1" dirty="0" err="1">
                <a:solidFill>
                  <a:prstClr val="black"/>
                </a:solidFill>
                <a:latin typeface="Arial"/>
                <a:ea typeface="Calibri"/>
                <a:cs typeface="Arial"/>
              </a:rPr>
              <a:t>Administrateur</a:t>
            </a:r>
            <a:r>
              <a:rPr lang="en-US" sz="1000" dirty="0">
                <a:solidFill>
                  <a:prstClr val="black"/>
                </a:solidFill>
                <a:latin typeface="Arial"/>
                <a:ea typeface="Calibri"/>
                <a:cs typeface="Arial"/>
              </a:rPr>
              <a:t> </a:t>
            </a:r>
            <a:r>
              <a:rPr lang="en-US" sz="1000" dirty="0" smtClean="0">
                <a:solidFill>
                  <a:prstClr val="black"/>
                </a:solidFill>
                <a:latin typeface="Arial"/>
                <a:ea typeface="Calibri"/>
                <a:cs typeface="Arial"/>
              </a:rPr>
              <a:t>et du mot de </a:t>
            </a:r>
            <a:r>
              <a:rPr lang="en-US" sz="1000" dirty="0" err="1">
                <a:solidFill>
                  <a:prstClr val="black"/>
                </a:solidFill>
                <a:latin typeface="Arial"/>
                <a:ea typeface="Calibri"/>
                <a:cs typeface="Arial"/>
              </a:rPr>
              <a:t>passe</a:t>
            </a:r>
            <a:r>
              <a:rPr lang="en-US" sz="1000" dirty="0">
                <a:solidFill>
                  <a:prstClr val="black"/>
                </a:solidFill>
                <a:latin typeface="Arial"/>
                <a:ea typeface="Calibri"/>
                <a:cs typeface="Arial"/>
              </a:rPr>
              <a:t> </a:t>
            </a:r>
            <a:r>
              <a:rPr lang="en-US" sz="1000" b="1" dirty="0">
                <a:solidFill>
                  <a:prstClr val="black"/>
                </a:solidFill>
                <a:latin typeface="Arial"/>
                <a:ea typeface="Calibri"/>
                <a:cs typeface="Arial"/>
              </a:rPr>
              <a:t>Pa$$w0rd</a:t>
            </a:r>
            <a:r>
              <a:rPr lang="en-US" sz="1000" dirty="0">
                <a:solidFill>
                  <a:prstClr val="black"/>
                </a:solidFill>
                <a:latin typeface="Arial"/>
                <a:ea typeface="Calibri"/>
                <a:cs typeface="Arial"/>
              </a:rPr>
              <a:t>.</a:t>
            </a:r>
          </a:p>
          <a:p>
            <a:pPr marL="342900" lvl="0" indent="-342900">
              <a:lnSpc>
                <a:spcPct val="115000"/>
              </a:lnSpc>
              <a:spcAft>
                <a:spcPts val="995"/>
              </a:spcAft>
              <a:buFont typeface="+mj-lt"/>
              <a:buAutoNum type="arabicPeriod"/>
              <a:tabLst>
                <a:tab pos="228600" algn="l"/>
                <a:tab pos="228600" algn="l"/>
                <a:tab pos="685800" algn="l"/>
              </a:tabLst>
            </a:pPr>
            <a:r>
              <a:rPr lang="en-US" sz="1000" dirty="0" err="1">
                <a:solidFill>
                  <a:prstClr val="black"/>
                </a:solidFill>
                <a:latin typeface="Arial"/>
                <a:ea typeface="Calibri"/>
                <a:cs typeface="Arial"/>
              </a:rPr>
              <a:t>Dans</a:t>
            </a:r>
            <a:r>
              <a:rPr lang="en-US" sz="1000" dirty="0">
                <a:solidFill>
                  <a:prstClr val="black"/>
                </a:solidFill>
                <a:latin typeface="Arial"/>
                <a:ea typeface="Calibri"/>
                <a:cs typeface="Arial"/>
              </a:rPr>
              <a:t> le </a:t>
            </a:r>
            <a:r>
              <a:rPr lang="en-US" sz="1000" dirty="0" err="1">
                <a:solidFill>
                  <a:prstClr val="black"/>
                </a:solidFill>
                <a:latin typeface="Arial"/>
                <a:ea typeface="Calibri"/>
                <a:cs typeface="Arial"/>
              </a:rPr>
              <a:t>Gestionnaire</a:t>
            </a:r>
            <a:r>
              <a:rPr lang="en-US" sz="1000" dirty="0">
                <a:solidFill>
                  <a:prstClr val="black"/>
                </a:solidFill>
                <a:latin typeface="Arial"/>
                <a:ea typeface="Calibri"/>
                <a:cs typeface="Arial"/>
              </a:rPr>
              <a:t> de </a:t>
            </a:r>
            <a:r>
              <a:rPr lang="en-US" sz="1000" dirty="0" err="1">
                <a:solidFill>
                  <a:prstClr val="black"/>
                </a:solidFill>
                <a:latin typeface="Arial"/>
                <a:ea typeface="Calibri"/>
                <a:cs typeface="Arial"/>
              </a:rPr>
              <a:t>serveur</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cliquez</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sur</a:t>
            </a:r>
            <a:r>
              <a:rPr lang="en-US" sz="1000" dirty="0">
                <a:solidFill>
                  <a:prstClr val="black"/>
                </a:solidFill>
                <a:latin typeface="Arial"/>
                <a:ea typeface="Calibri"/>
                <a:cs typeface="Arial"/>
              </a:rPr>
              <a:t> le menu </a:t>
            </a:r>
            <a:r>
              <a:rPr lang="en-US" sz="1000" b="1" dirty="0" err="1">
                <a:solidFill>
                  <a:prstClr val="black"/>
                </a:solidFill>
                <a:latin typeface="Arial"/>
                <a:ea typeface="Calibri"/>
                <a:cs typeface="Arial"/>
              </a:rPr>
              <a:t>Outils</a:t>
            </a:r>
            <a:r>
              <a:rPr lang="en-US" sz="1000" dirty="0">
                <a:solidFill>
                  <a:prstClr val="black"/>
                </a:solidFill>
                <a:latin typeface="Arial"/>
                <a:ea typeface="Calibri"/>
                <a:cs typeface="Arial"/>
              </a:rPr>
              <a:t>. </a:t>
            </a:r>
          </a:p>
          <a:p>
            <a:pPr marL="342900" lvl="0" indent="-342900">
              <a:lnSpc>
                <a:spcPct val="115000"/>
              </a:lnSpc>
              <a:spcAft>
                <a:spcPts val="995"/>
              </a:spcAft>
              <a:buFont typeface="+mj-lt"/>
              <a:buAutoNum type="arabicPeriod"/>
              <a:tabLst>
                <a:tab pos="228600" algn="l"/>
                <a:tab pos="228600" algn="l"/>
                <a:tab pos="685800" algn="l"/>
              </a:tabLst>
            </a:pPr>
            <a:r>
              <a:rPr lang="en-US" sz="1000" dirty="0" err="1">
                <a:solidFill>
                  <a:prstClr val="black"/>
                </a:solidFill>
                <a:latin typeface="Arial"/>
                <a:ea typeface="Calibri"/>
                <a:cs typeface="Arial"/>
              </a:rPr>
              <a:t>Dans</a:t>
            </a:r>
            <a:r>
              <a:rPr lang="en-US" sz="1000" dirty="0">
                <a:solidFill>
                  <a:prstClr val="black"/>
                </a:solidFill>
                <a:latin typeface="Arial"/>
                <a:ea typeface="Calibri"/>
                <a:cs typeface="Arial"/>
              </a:rPr>
              <a:t> la </a:t>
            </a:r>
            <a:r>
              <a:rPr lang="en-US" sz="1000" dirty="0" err="1">
                <a:solidFill>
                  <a:prstClr val="black"/>
                </a:solidFill>
                <a:latin typeface="Arial"/>
                <a:ea typeface="Calibri"/>
                <a:cs typeface="Arial"/>
              </a:rPr>
              <a:t>liste</a:t>
            </a:r>
            <a:r>
              <a:rPr lang="en-US" sz="1000" dirty="0">
                <a:solidFill>
                  <a:prstClr val="black"/>
                </a:solidFill>
                <a:latin typeface="Arial"/>
                <a:ea typeface="Calibri"/>
                <a:cs typeface="Arial"/>
              </a:rPr>
              <a:t> </a:t>
            </a:r>
            <a:r>
              <a:rPr lang="en-US" sz="1000" b="1" dirty="0" err="1">
                <a:solidFill>
                  <a:prstClr val="black"/>
                </a:solidFill>
                <a:latin typeface="Arial"/>
                <a:ea typeface="Calibri"/>
                <a:cs typeface="Arial"/>
              </a:rPr>
              <a:t>Outils</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cliquez</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sur</a:t>
            </a:r>
            <a:r>
              <a:rPr lang="en-US" sz="1000" dirty="0">
                <a:solidFill>
                  <a:prstClr val="black"/>
                </a:solidFill>
                <a:latin typeface="Arial"/>
                <a:ea typeface="Calibri"/>
                <a:cs typeface="Arial"/>
              </a:rPr>
              <a:t> </a:t>
            </a:r>
            <a:r>
              <a:rPr lang="en-US" sz="1000" b="1" dirty="0">
                <a:solidFill>
                  <a:prstClr val="black"/>
                </a:solidFill>
                <a:latin typeface="Arial"/>
                <a:ea typeface="Calibri"/>
                <a:cs typeface="Arial"/>
              </a:rPr>
              <a:t>DNS</a:t>
            </a:r>
            <a:r>
              <a:rPr lang="en-US" sz="1000" dirty="0">
                <a:solidFill>
                  <a:prstClr val="black"/>
                </a:solidFill>
                <a:latin typeface="Arial"/>
                <a:ea typeface="Calibri"/>
                <a:cs typeface="Arial"/>
              </a:rPr>
              <a:t>.</a:t>
            </a:r>
          </a:p>
          <a:p>
            <a:pPr marL="342900" lvl="0" indent="-342900">
              <a:lnSpc>
                <a:spcPct val="115000"/>
              </a:lnSpc>
              <a:spcAft>
                <a:spcPts val="995"/>
              </a:spcAft>
              <a:buFont typeface="+mj-lt"/>
              <a:buAutoNum type="arabicPeriod"/>
              <a:tabLst>
                <a:tab pos="228600" algn="l"/>
                <a:tab pos="228600" algn="l"/>
                <a:tab pos="685800" algn="l"/>
              </a:tabLst>
            </a:pPr>
            <a:r>
              <a:rPr lang="en-US" sz="1000" dirty="0" err="1">
                <a:solidFill>
                  <a:prstClr val="black"/>
                </a:solidFill>
                <a:latin typeface="Arial"/>
                <a:ea typeface="Calibri"/>
                <a:cs typeface="Arial"/>
              </a:rPr>
              <a:t>Dans</a:t>
            </a:r>
            <a:r>
              <a:rPr lang="en-US" sz="1000" dirty="0">
                <a:solidFill>
                  <a:prstClr val="black"/>
                </a:solidFill>
                <a:latin typeface="Arial"/>
                <a:ea typeface="Calibri"/>
                <a:cs typeface="Arial"/>
              </a:rPr>
              <a:t> le menu </a:t>
            </a:r>
            <a:r>
              <a:rPr lang="en-US" sz="1000" dirty="0" err="1">
                <a:solidFill>
                  <a:prstClr val="black"/>
                </a:solidFill>
                <a:latin typeface="Arial"/>
                <a:ea typeface="Calibri"/>
                <a:cs typeface="Arial"/>
              </a:rPr>
              <a:t>d'arborescence</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développez</a:t>
            </a:r>
            <a:r>
              <a:rPr lang="en-US" sz="1000" dirty="0">
                <a:solidFill>
                  <a:prstClr val="black"/>
                </a:solidFill>
                <a:latin typeface="Arial"/>
                <a:ea typeface="Calibri"/>
                <a:cs typeface="Arial"/>
              </a:rPr>
              <a:t> </a:t>
            </a:r>
            <a:r>
              <a:rPr lang="en-US" sz="1000" b="1" dirty="0">
                <a:solidFill>
                  <a:prstClr val="black"/>
                </a:solidFill>
                <a:latin typeface="Arial"/>
                <a:ea typeface="Calibri"/>
                <a:cs typeface="Arial"/>
              </a:rPr>
              <a:t>LON-DC1</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développez</a:t>
            </a:r>
            <a:r>
              <a:rPr lang="en-US" sz="1000" dirty="0">
                <a:solidFill>
                  <a:prstClr val="black"/>
                </a:solidFill>
                <a:latin typeface="Arial"/>
                <a:ea typeface="Calibri"/>
                <a:cs typeface="Arial"/>
              </a:rPr>
              <a:t> </a:t>
            </a:r>
            <a:r>
              <a:rPr lang="en-US" sz="1000" b="1" dirty="0">
                <a:solidFill>
                  <a:prstClr val="black"/>
                </a:solidFill>
                <a:latin typeface="Arial"/>
                <a:ea typeface="Calibri"/>
                <a:cs typeface="Arial"/>
              </a:rPr>
              <a:t>Zones de </a:t>
            </a:r>
            <a:r>
              <a:rPr lang="en-US" sz="1000" b="1" dirty="0" err="1">
                <a:solidFill>
                  <a:prstClr val="black"/>
                </a:solidFill>
                <a:latin typeface="Arial"/>
                <a:ea typeface="Calibri"/>
                <a:cs typeface="Arial"/>
              </a:rPr>
              <a:t>recherche</a:t>
            </a:r>
            <a:r>
              <a:rPr lang="en-US" sz="1000" b="1" dirty="0">
                <a:solidFill>
                  <a:prstClr val="black"/>
                </a:solidFill>
                <a:latin typeface="Arial"/>
                <a:ea typeface="Calibri"/>
                <a:cs typeface="Arial"/>
              </a:rPr>
              <a:t> </a:t>
            </a:r>
            <a:r>
              <a:rPr lang="en-US" sz="1000" b="1" dirty="0" err="1">
                <a:solidFill>
                  <a:prstClr val="black"/>
                </a:solidFill>
                <a:latin typeface="Arial"/>
                <a:ea typeface="Calibri"/>
                <a:cs typeface="Arial"/>
              </a:rPr>
              <a:t>directes</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développez</a:t>
            </a:r>
            <a:r>
              <a:rPr lang="en-US" sz="1000" dirty="0">
                <a:solidFill>
                  <a:prstClr val="black"/>
                </a:solidFill>
                <a:latin typeface="Arial"/>
                <a:ea typeface="Calibri"/>
                <a:cs typeface="Arial"/>
              </a:rPr>
              <a:t> </a:t>
            </a:r>
            <a:r>
              <a:rPr lang="en-US" sz="1000" b="1" dirty="0">
                <a:solidFill>
                  <a:prstClr val="black"/>
                </a:solidFill>
                <a:latin typeface="Arial"/>
                <a:ea typeface="Calibri"/>
                <a:cs typeface="Arial"/>
              </a:rPr>
              <a:t>Adatum.com</a:t>
            </a:r>
            <a:r>
              <a:rPr lang="en-US" sz="1000" dirty="0">
                <a:solidFill>
                  <a:prstClr val="black"/>
                </a:solidFill>
                <a:latin typeface="Arial"/>
                <a:ea typeface="Calibri"/>
                <a:cs typeface="Arial"/>
              </a:rPr>
              <a:t> et </a:t>
            </a:r>
            <a:r>
              <a:rPr lang="en-US" sz="1000" dirty="0" err="1">
                <a:solidFill>
                  <a:prstClr val="black"/>
                </a:solidFill>
                <a:latin typeface="Arial"/>
                <a:ea typeface="Calibri"/>
                <a:cs typeface="Arial"/>
              </a:rPr>
              <a:t>montrez</a:t>
            </a:r>
            <a:r>
              <a:rPr lang="en-US" sz="1000" dirty="0">
                <a:solidFill>
                  <a:prstClr val="black"/>
                </a:solidFill>
                <a:latin typeface="Arial"/>
                <a:ea typeface="Calibri"/>
                <a:cs typeface="Arial"/>
              </a:rPr>
              <a:t> les </a:t>
            </a:r>
            <a:r>
              <a:rPr lang="en-US" sz="1000" dirty="0" err="1">
                <a:solidFill>
                  <a:prstClr val="black"/>
                </a:solidFill>
                <a:latin typeface="Arial"/>
                <a:ea typeface="Calibri"/>
                <a:cs typeface="Arial"/>
              </a:rPr>
              <a:t>quatre</a:t>
            </a:r>
            <a:r>
              <a:rPr lang="en-US" sz="1000" dirty="0">
                <a:solidFill>
                  <a:prstClr val="black"/>
                </a:solidFill>
                <a:latin typeface="Arial"/>
                <a:ea typeface="Calibri"/>
                <a:cs typeface="Arial"/>
              </a:rPr>
              <a:t> sous-zones DNS </a:t>
            </a:r>
            <a:r>
              <a:rPr lang="en-US" sz="1000" dirty="0" err="1">
                <a:solidFill>
                  <a:prstClr val="black"/>
                </a:solidFill>
                <a:latin typeface="Arial"/>
                <a:ea typeface="Calibri"/>
                <a:cs typeface="Arial"/>
              </a:rPr>
              <a:t>suivantes</a:t>
            </a:r>
            <a:r>
              <a:rPr lang="en-US" sz="1000" dirty="0">
                <a:solidFill>
                  <a:prstClr val="black"/>
                </a:solidFill>
                <a:latin typeface="Arial"/>
                <a:ea typeface="Calibri"/>
                <a:cs typeface="Arial"/>
              </a:rPr>
              <a:t> :</a:t>
            </a:r>
          </a:p>
          <a:p>
            <a:pPr marL="623888" lvl="0" indent="-177800">
              <a:lnSpc>
                <a:spcPct val="115000"/>
              </a:lnSpc>
              <a:spcAft>
                <a:spcPts val="995"/>
              </a:spcAft>
              <a:buFont typeface="Symbol"/>
              <a:buChar char=""/>
            </a:pPr>
            <a:r>
              <a:rPr lang="en-US" sz="1000" dirty="0">
                <a:solidFill>
                  <a:prstClr val="black"/>
                </a:solidFill>
                <a:latin typeface="Arial"/>
                <a:ea typeface="Calibri"/>
                <a:cs typeface="Times New Roman"/>
              </a:rPr>
              <a:t>_</a:t>
            </a:r>
            <a:r>
              <a:rPr lang="en-US" sz="1000" dirty="0" err="1">
                <a:solidFill>
                  <a:prstClr val="black"/>
                </a:solidFill>
                <a:latin typeface="Arial"/>
                <a:ea typeface="Calibri"/>
                <a:cs typeface="Times New Roman"/>
              </a:rPr>
              <a:t>msdcs</a:t>
            </a:r>
            <a:endParaRPr lang="en-US" sz="1000" dirty="0">
              <a:solidFill>
                <a:prstClr val="black"/>
              </a:solidFill>
              <a:latin typeface="Arial"/>
              <a:ea typeface="Times New Roman"/>
              <a:cs typeface="Times New Roman"/>
            </a:endParaRPr>
          </a:p>
          <a:p>
            <a:pPr marL="623888" lvl="0" indent="-177800">
              <a:lnSpc>
                <a:spcPct val="115000"/>
              </a:lnSpc>
              <a:spcAft>
                <a:spcPts val="995"/>
              </a:spcAft>
              <a:buFont typeface="Symbol"/>
              <a:buChar char=""/>
            </a:pPr>
            <a:r>
              <a:rPr lang="en-US" sz="1000" dirty="0">
                <a:solidFill>
                  <a:prstClr val="black"/>
                </a:solidFill>
                <a:latin typeface="Arial"/>
                <a:ea typeface="Calibri"/>
                <a:cs typeface="Times New Roman"/>
              </a:rPr>
              <a:t>_sites</a:t>
            </a:r>
            <a:endParaRPr lang="en-US" sz="1000" dirty="0">
              <a:solidFill>
                <a:prstClr val="black"/>
              </a:solidFill>
              <a:latin typeface="Arial"/>
              <a:ea typeface="Times New Roman"/>
              <a:cs typeface="Times New Roman"/>
            </a:endParaRPr>
          </a:p>
          <a:p>
            <a:pPr marL="623888" lvl="0" indent="-177800">
              <a:lnSpc>
                <a:spcPct val="115000"/>
              </a:lnSpc>
              <a:spcAft>
                <a:spcPts val="995"/>
              </a:spcAft>
              <a:buFont typeface="Symbol"/>
              <a:buChar char=""/>
            </a:pPr>
            <a:r>
              <a:rPr lang="en-US" sz="1000" dirty="0">
                <a:solidFill>
                  <a:prstClr val="black"/>
                </a:solidFill>
                <a:latin typeface="Arial"/>
                <a:ea typeface="Calibri"/>
                <a:cs typeface="Times New Roman"/>
              </a:rPr>
              <a:t>_</a:t>
            </a:r>
            <a:r>
              <a:rPr lang="en-US" sz="1000" dirty="0" err="1">
                <a:solidFill>
                  <a:prstClr val="black"/>
                </a:solidFill>
                <a:latin typeface="Arial"/>
                <a:ea typeface="Calibri"/>
                <a:cs typeface="Times New Roman"/>
              </a:rPr>
              <a:t>tcp</a:t>
            </a:r>
            <a:endParaRPr lang="en-US" sz="1000" dirty="0">
              <a:solidFill>
                <a:prstClr val="black"/>
              </a:solidFill>
              <a:latin typeface="Arial"/>
              <a:ea typeface="Times New Roman"/>
              <a:cs typeface="Times New Roman"/>
            </a:endParaRPr>
          </a:p>
          <a:p>
            <a:pPr marL="623888" lvl="0" indent="-177800">
              <a:lnSpc>
                <a:spcPct val="115000"/>
              </a:lnSpc>
              <a:spcAft>
                <a:spcPts val="995"/>
              </a:spcAft>
              <a:buFont typeface="Symbol"/>
              <a:buChar char=""/>
            </a:pPr>
            <a:r>
              <a:rPr lang="en-US" sz="1000" dirty="0">
                <a:solidFill>
                  <a:prstClr val="black"/>
                </a:solidFill>
                <a:latin typeface="Arial"/>
                <a:ea typeface="Calibri"/>
                <a:cs typeface="Times New Roman"/>
              </a:rPr>
              <a:t>_</a:t>
            </a:r>
            <a:r>
              <a:rPr lang="en-US" sz="1000" dirty="0" err="1">
                <a:solidFill>
                  <a:prstClr val="black"/>
                </a:solidFill>
                <a:latin typeface="Arial"/>
                <a:ea typeface="Calibri"/>
                <a:cs typeface="Times New Roman"/>
              </a:rPr>
              <a:t>udp</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tabLst>
                <a:tab pos="228600" algn="l"/>
                <a:tab pos="228600" algn="l"/>
                <a:tab pos="685800" algn="l"/>
              </a:tabLst>
            </a:pPr>
            <a:r>
              <a:rPr lang="en-US" sz="1000" dirty="0" err="1">
                <a:solidFill>
                  <a:prstClr val="black"/>
                </a:solidFill>
                <a:latin typeface="Arial"/>
                <a:ea typeface="Calibri"/>
                <a:cs typeface="Arial"/>
              </a:rPr>
              <a:t>Développez</a:t>
            </a:r>
            <a:r>
              <a:rPr lang="en-US" sz="1000" dirty="0">
                <a:solidFill>
                  <a:prstClr val="black"/>
                </a:solidFill>
                <a:latin typeface="Arial"/>
                <a:ea typeface="Calibri"/>
                <a:cs typeface="Arial"/>
              </a:rPr>
              <a:t> </a:t>
            </a:r>
            <a:r>
              <a:rPr lang="en-US" sz="1000" b="1" dirty="0">
                <a:solidFill>
                  <a:prstClr val="black"/>
                </a:solidFill>
                <a:latin typeface="Arial"/>
                <a:ea typeface="Calibri"/>
                <a:cs typeface="Arial"/>
              </a:rPr>
              <a:t>Zones de </a:t>
            </a:r>
            <a:r>
              <a:rPr lang="en-US" sz="1000" b="1" dirty="0" err="1">
                <a:solidFill>
                  <a:prstClr val="black"/>
                </a:solidFill>
                <a:latin typeface="Arial"/>
                <a:ea typeface="Calibri"/>
                <a:cs typeface="Arial"/>
              </a:rPr>
              <a:t>recherche</a:t>
            </a:r>
            <a:r>
              <a:rPr lang="en-US" sz="1000" b="1" dirty="0">
                <a:solidFill>
                  <a:prstClr val="black"/>
                </a:solidFill>
                <a:latin typeface="Arial"/>
                <a:ea typeface="Calibri"/>
                <a:cs typeface="Arial"/>
              </a:rPr>
              <a:t> </a:t>
            </a:r>
            <a:r>
              <a:rPr lang="en-US" sz="1000" b="1" dirty="0" err="1">
                <a:solidFill>
                  <a:prstClr val="black"/>
                </a:solidFill>
                <a:latin typeface="Arial"/>
                <a:ea typeface="Calibri"/>
                <a:cs typeface="Arial"/>
              </a:rPr>
              <a:t>directes</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développez</a:t>
            </a:r>
            <a:r>
              <a:rPr lang="en-US" sz="1000" b="1" dirty="0">
                <a:solidFill>
                  <a:prstClr val="black"/>
                </a:solidFill>
                <a:latin typeface="Arial"/>
                <a:ea typeface="Calibri"/>
                <a:cs typeface="Arial"/>
              </a:rPr>
              <a:t> Adatum.com</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développez</a:t>
            </a:r>
            <a:r>
              <a:rPr lang="en-US" sz="1000" b="1" dirty="0">
                <a:solidFill>
                  <a:prstClr val="black"/>
                </a:solidFill>
                <a:latin typeface="Arial"/>
                <a:ea typeface="Calibri"/>
                <a:cs typeface="Arial"/>
              </a:rPr>
              <a:t> _sites</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développez</a:t>
            </a:r>
            <a:r>
              <a:rPr lang="en-US" sz="1000" b="1" dirty="0">
                <a:solidFill>
                  <a:prstClr val="black"/>
                </a:solidFill>
                <a:latin typeface="Arial"/>
                <a:ea typeface="Calibri"/>
                <a:cs typeface="Arial"/>
              </a:rPr>
              <a:t> Default-First-Site-Name</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développez</a:t>
            </a:r>
            <a:r>
              <a:rPr lang="en-US" sz="1000" b="1" dirty="0">
                <a:solidFill>
                  <a:prstClr val="black"/>
                </a:solidFill>
                <a:latin typeface="Arial"/>
                <a:ea typeface="Calibri"/>
                <a:cs typeface="Arial"/>
              </a:rPr>
              <a:t> _</a:t>
            </a:r>
            <a:r>
              <a:rPr lang="en-US" sz="1000" b="1" dirty="0" err="1">
                <a:solidFill>
                  <a:prstClr val="black"/>
                </a:solidFill>
                <a:latin typeface="Arial"/>
                <a:ea typeface="Calibri"/>
                <a:cs typeface="Arial"/>
              </a:rPr>
              <a:t>tcp</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puis</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dans</a:t>
            </a:r>
            <a:r>
              <a:rPr lang="en-US" sz="1000" dirty="0">
                <a:solidFill>
                  <a:prstClr val="black"/>
                </a:solidFill>
                <a:latin typeface="Arial"/>
                <a:ea typeface="Calibri"/>
                <a:cs typeface="Arial"/>
              </a:rPr>
              <a:t> le </a:t>
            </a:r>
            <a:r>
              <a:rPr lang="en-US" sz="1000" dirty="0" err="1">
                <a:solidFill>
                  <a:prstClr val="black"/>
                </a:solidFill>
                <a:latin typeface="Arial"/>
                <a:ea typeface="Calibri"/>
                <a:cs typeface="Arial"/>
              </a:rPr>
              <a:t>volet</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droit</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montrez</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l'enregistrement</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suivant</a:t>
            </a:r>
            <a:r>
              <a:rPr lang="en-US" sz="1000" dirty="0">
                <a:solidFill>
                  <a:prstClr val="black"/>
                </a:solidFill>
                <a:latin typeface="Arial"/>
                <a:ea typeface="Calibri"/>
                <a:cs typeface="Arial"/>
              </a:rPr>
              <a:t> : </a:t>
            </a:r>
            <a:r>
              <a:rPr lang="en-US" sz="1000" b="1" dirty="0">
                <a:solidFill>
                  <a:prstClr val="black"/>
                </a:solidFill>
                <a:latin typeface="Arial"/>
                <a:ea typeface="Calibri"/>
                <a:cs typeface="Arial"/>
              </a:rPr>
              <a:t>_Emplacement du service (SRV) [0][100][389] lon-dc1.adatum.com</a:t>
            </a:r>
            <a:r>
              <a:rPr lang="en-US" sz="1000" dirty="0">
                <a:solidFill>
                  <a:prstClr val="black"/>
                </a:solidFill>
                <a:latin typeface="Arial"/>
                <a:ea typeface="Calibri"/>
                <a:cs typeface="Arial"/>
              </a:rPr>
              <a:t>.</a:t>
            </a:r>
          </a:p>
          <a:p>
            <a:pPr marL="342900" lvl="0" indent="-342900">
              <a:lnSpc>
                <a:spcPct val="115000"/>
              </a:lnSpc>
              <a:spcAft>
                <a:spcPts val="995"/>
              </a:spcAft>
              <a:buFont typeface="+mj-lt"/>
              <a:buAutoNum type="arabicPeriod" startAt="5"/>
              <a:tabLst>
                <a:tab pos="228600" algn="l"/>
                <a:tab pos="228600" algn="l"/>
                <a:tab pos="685800" algn="l"/>
              </a:tabLst>
            </a:pPr>
            <a:r>
              <a:rPr lang="en-US" sz="1000" dirty="0">
                <a:solidFill>
                  <a:prstClr val="black"/>
                </a:solidFill>
                <a:latin typeface="Arial"/>
                <a:ea typeface="Calibri"/>
                <a:cs typeface="Arial"/>
              </a:rPr>
              <a:t>Si les </a:t>
            </a:r>
            <a:r>
              <a:rPr lang="en-US" sz="1000" dirty="0" err="1">
                <a:solidFill>
                  <a:prstClr val="black"/>
                </a:solidFill>
                <a:latin typeface="Arial"/>
                <a:ea typeface="Calibri"/>
                <a:cs typeface="Arial"/>
              </a:rPr>
              <a:t>stagiaires</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ont</a:t>
            </a:r>
            <a:r>
              <a:rPr lang="en-US" sz="1000" dirty="0">
                <a:solidFill>
                  <a:prstClr val="black"/>
                </a:solidFill>
                <a:latin typeface="Arial"/>
                <a:ea typeface="Calibri"/>
                <a:cs typeface="Arial"/>
              </a:rPr>
              <a:t> des </a:t>
            </a:r>
            <a:r>
              <a:rPr lang="en-US" sz="1000" dirty="0" err="1">
                <a:solidFill>
                  <a:prstClr val="black"/>
                </a:solidFill>
                <a:latin typeface="Arial"/>
                <a:ea typeface="Calibri"/>
                <a:cs typeface="Arial"/>
              </a:rPr>
              <a:t>compétences</a:t>
            </a:r>
            <a:r>
              <a:rPr lang="en-US" sz="1000" dirty="0">
                <a:solidFill>
                  <a:prstClr val="black"/>
                </a:solidFill>
                <a:latin typeface="Arial"/>
                <a:ea typeface="Calibri"/>
                <a:cs typeface="Arial"/>
              </a:rPr>
              <a:t> et un </a:t>
            </a:r>
            <a:r>
              <a:rPr lang="en-US" sz="1000" dirty="0" err="1">
                <a:solidFill>
                  <a:prstClr val="black"/>
                </a:solidFill>
                <a:latin typeface="Arial"/>
                <a:ea typeface="Calibri"/>
                <a:cs typeface="Arial"/>
              </a:rPr>
              <a:t>intérêt</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suffisants</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ouvrez</a:t>
            </a:r>
            <a:r>
              <a:rPr lang="en-US" sz="1000" dirty="0">
                <a:solidFill>
                  <a:prstClr val="black"/>
                </a:solidFill>
                <a:latin typeface="Arial"/>
                <a:ea typeface="Calibri"/>
                <a:cs typeface="Arial"/>
              </a:rPr>
              <a:t> </a:t>
            </a:r>
            <a:r>
              <a:rPr lang="en-US" sz="1000" b="1" dirty="0">
                <a:solidFill>
                  <a:prstClr val="black"/>
                </a:solidFill>
                <a:latin typeface="Arial"/>
                <a:ea typeface="Calibri"/>
                <a:cs typeface="Arial"/>
              </a:rPr>
              <a:t>c:\windows\system32\config</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puis</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ouvrez</a:t>
            </a:r>
            <a:r>
              <a:rPr lang="en-US" sz="1000" dirty="0">
                <a:solidFill>
                  <a:prstClr val="black"/>
                </a:solidFill>
                <a:latin typeface="Arial"/>
                <a:ea typeface="Calibri"/>
                <a:cs typeface="Arial"/>
              </a:rPr>
              <a:t> le </a:t>
            </a:r>
            <a:r>
              <a:rPr lang="en-US" sz="1000" dirty="0" err="1">
                <a:solidFill>
                  <a:prstClr val="black"/>
                </a:solidFill>
                <a:latin typeface="Arial"/>
                <a:ea typeface="Calibri"/>
                <a:cs typeface="Arial"/>
              </a:rPr>
              <a:t>fichier</a:t>
            </a:r>
            <a:r>
              <a:rPr lang="en-US" sz="1000" dirty="0">
                <a:solidFill>
                  <a:prstClr val="black"/>
                </a:solidFill>
                <a:latin typeface="Arial"/>
                <a:ea typeface="Calibri"/>
                <a:cs typeface="Arial"/>
              </a:rPr>
              <a:t> </a:t>
            </a:r>
            <a:r>
              <a:rPr lang="en-US" sz="1000" b="1" dirty="0" err="1">
                <a:solidFill>
                  <a:prstClr val="black"/>
                </a:solidFill>
                <a:latin typeface="Arial"/>
                <a:ea typeface="Calibri"/>
                <a:cs typeface="Arial"/>
              </a:rPr>
              <a:t>netlogon.dns</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dans</a:t>
            </a:r>
            <a:r>
              <a:rPr lang="en-US" sz="1000" dirty="0">
                <a:solidFill>
                  <a:prstClr val="black"/>
                </a:solidFill>
                <a:latin typeface="Arial"/>
                <a:ea typeface="Calibri"/>
                <a:cs typeface="Arial"/>
              </a:rPr>
              <a:t> le Bloc-notes. </a:t>
            </a:r>
            <a:r>
              <a:rPr lang="en-US" sz="1000" dirty="0" err="1">
                <a:solidFill>
                  <a:prstClr val="black"/>
                </a:solidFill>
                <a:latin typeface="Arial"/>
                <a:ea typeface="Calibri"/>
                <a:cs typeface="Arial"/>
              </a:rPr>
              <a:t>Montrez</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tous</a:t>
            </a:r>
            <a:r>
              <a:rPr lang="en-US" sz="1000" dirty="0">
                <a:solidFill>
                  <a:prstClr val="black"/>
                </a:solidFill>
                <a:latin typeface="Arial"/>
                <a:ea typeface="Calibri"/>
                <a:cs typeface="Arial"/>
              </a:rPr>
              <a:t> les </a:t>
            </a:r>
            <a:r>
              <a:rPr lang="en-US" sz="1000" dirty="0" err="1">
                <a:solidFill>
                  <a:prstClr val="black"/>
                </a:solidFill>
                <a:latin typeface="Arial"/>
                <a:ea typeface="Calibri"/>
                <a:cs typeface="Arial"/>
              </a:rPr>
              <a:t>enregistrements</a:t>
            </a:r>
            <a:r>
              <a:rPr lang="en-US" sz="1000" dirty="0">
                <a:solidFill>
                  <a:prstClr val="black"/>
                </a:solidFill>
                <a:latin typeface="Arial"/>
                <a:ea typeface="Calibri"/>
                <a:cs typeface="Arial"/>
              </a:rPr>
              <a:t> SRV </a:t>
            </a:r>
            <a:r>
              <a:rPr lang="en-US" sz="1000" dirty="0" err="1" smtClean="0">
                <a:solidFill>
                  <a:prstClr val="black"/>
                </a:solidFill>
                <a:latin typeface="Arial"/>
                <a:ea typeface="Calibri"/>
                <a:cs typeface="Arial"/>
              </a:rPr>
              <a:t>que</a:t>
            </a:r>
            <a:r>
              <a:rPr lang="en-US" sz="1000" dirty="0" smtClean="0">
                <a:solidFill>
                  <a:prstClr val="black"/>
                </a:solidFill>
                <a:latin typeface="Arial"/>
                <a:ea typeface="Calibri"/>
                <a:cs typeface="Arial"/>
              </a:rPr>
              <a:t> </a:t>
            </a:r>
            <a:r>
              <a:rPr lang="en-US" sz="1000" dirty="0" err="1" smtClean="0">
                <a:solidFill>
                  <a:prstClr val="black"/>
                </a:solidFill>
                <a:latin typeface="Arial"/>
                <a:ea typeface="Calibri"/>
                <a:cs typeface="Arial"/>
              </a:rPr>
              <a:t>ce</a:t>
            </a:r>
            <a:r>
              <a:rPr lang="en-US" sz="1000" dirty="0" smtClean="0">
                <a:solidFill>
                  <a:prstClr val="black"/>
                </a:solidFill>
                <a:latin typeface="Arial"/>
                <a:ea typeface="Calibri"/>
                <a:cs typeface="Arial"/>
              </a:rPr>
              <a:t> </a:t>
            </a:r>
            <a:r>
              <a:rPr lang="en-US" sz="1000" dirty="0" err="1">
                <a:solidFill>
                  <a:prstClr val="black"/>
                </a:solidFill>
                <a:latin typeface="Arial"/>
                <a:ea typeface="Calibri"/>
                <a:cs typeface="Arial"/>
              </a:rPr>
              <a:t>contrôleur</a:t>
            </a:r>
            <a:r>
              <a:rPr lang="en-US" sz="1000" dirty="0">
                <a:solidFill>
                  <a:prstClr val="black"/>
                </a:solidFill>
                <a:latin typeface="Arial"/>
                <a:ea typeface="Calibri"/>
                <a:cs typeface="Arial"/>
              </a:rPr>
              <a:t> de </a:t>
            </a:r>
            <a:r>
              <a:rPr lang="en-US" sz="1000" dirty="0" err="1">
                <a:solidFill>
                  <a:prstClr val="black"/>
                </a:solidFill>
                <a:latin typeface="Arial"/>
                <a:ea typeface="Calibri"/>
                <a:cs typeface="Arial"/>
              </a:rPr>
              <a:t>domaine</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inscrira</a:t>
            </a:r>
            <a:r>
              <a:rPr lang="en-US" sz="1000" dirty="0">
                <a:solidFill>
                  <a:prstClr val="black"/>
                </a:solidFill>
                <a:latin typeface="Arial"/>
                <a:ea typeface="Calibri"/>
                <a:cs typeface="Arial"/>
              </a:rPr>
              <a:t> </a:t>
            </a:r>
            <a:r>
              <a:rPr lang="en-US" sz="1000" dirty="0" err="1">
                <a:solidFill>
                  <a:prstClr val="black"/>
                </a:solidFill>
                <a:latin typeface="Arial"/>
                <a:ea typeface="Calibri"/>
                <a:cs typeface="Arial"/>
              </a:rPr>
              <a:t>dans</a:t>
            </a:r>
            <a:r>
              <a:rPr lang="en-US" sz="1000" dirty="0">
                <a:solidFill>
                  <a:prstClr val="black"/>
                </a:solidFill>
                <a:latin typeface="Arial"/>
                <a:ea typeface="Calibri"/>
                <a:cs typeface="Arial"/>
              </a:rPr>
              <a:t> DNS.</a:t>
            </a:r>
            <a:endParaRPr lang="en-US" dirty="0"/>
          </a:p>
        </p:txBody>
      </p:sp>
      <p:sp>
        <p:nvSpPr>
          <p:cNvPr id="4" name="Slide Number Placeholder 3"/>
          <p:cNvSpPr>
            <a:spLocks noGrp="1"/>
          </p:cNvSpPr>
          <p:nvPr>
            <p:ph type="sldNum" sz="quarter" idx="10"/>
          </p:nvPr>
        </p:nvSpPr>
        <p:spPr/>
        <p:txBody>
          <a:bodyPr/>
          <a:lstStyle/>
          <a:p>
            <a:fld id="{554696CB-EFCE-45DB-AB27-49AC3A30B1B7}" type="slidenum">
              <a:rPr lang="en-US" smtClean="0"/>
              <a:t>16</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783230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Présentez</a:t>
            </a:r>
            <a:r>
              <a:rPr lang="en-US" sz="1000" dirty="0">
                <a:latin typeface="Arial"/>
                <a:ea typeface="SimSun"/>
                <a:cs typeface="Segoe UI"/>
              </a:rPr>
              <a:t> </a:t>
            </a:r>
            <a:r>
              <a:rPr lang="en-US" sz="1000" dirty="0" err="1">
                <a:latin typeface="Arial"/>
                <a:ea typeface="SimSun"/>
                <a:cs typeface="Segoe UI"/>
              </a:rPr>
              <a:t>chacun</a:t>
            </a:r>
            <a:r>
              <a:rPr lang="en-US" sz="1000" dirty="0">
                <a:latin typeface="Arial"/>
                <a:ea typeface="SimSun"/>
                <a:cs typeface="Segoe UI"/>
              </a:rPr>
              <a:t> des </a:t>
            </a:r>
            <a:r>
              <a:rPr lang="en-US" sz="1000" dirty="0" err="1">
                <a:latin typeface="Arial"/>
                <a:ea typeface="SimSun"/>
                <a:cs typeface="Segoe UI"/>
              </a:rPr>
              <a:t>rôles</a:t>
            </a:r>
            <a:r>
              <a:rPr lang="en-US" sz="1000" dirty="0">
                <a:latin typeface="Arial"/>
                <a:ea typeface="SimSun"/>
                <a:cs typeface="Segoe UI"/>
              </a:rPr>
              <a:t> de maître </a:t>
            </a:r>
            <a:r>
              <a:rPr lang="en-US" sz="1000" dirty="0" err="1">
                <a:latin typeface="Arial"/>
                <a:ea typeface="SimSun"/>
                <a:cs typeface="Segoe UI"/>
              </a:rPr>
              <a:t>d'opérations</a:t>
            </a:r>
            <a:r>
              <a:rPr lang="en-US" sz="1000" dirty="0">
                <a:latin typeface="Arial"/>
                <a:ea typeface="SimSun"/>
                <a:cs typeface="Segoe UI"/>
              </a:rPr>
              <a:t> en </a:t>
            </a:r>
            <a:r>
              <a:rPr lang="en-US" sz="1000" dirty="0" err="1">
                <a:latin typeface="Arial"/>
                <a:ea typeface="SimSun"/>
                <a:cs typeface="Segoe UI"/>
              </a:rPr>
              <a:t>approfondissant</a:t>
            </a:r>
            <a:r>
              <a:rPr lang="en-US" sz="1000" dirty="0">
                <a:latin typeface="Arial"/>
                <a:ea typeface="SimSun"/>
                <a:cs typeface="Segoe UI"/>
              </a:rPr>
              <a:t> le </a:t>
            </a:r>
            <a:r>
              <a:rPr lang="en-US" sz="1000" dirty="0" err="1">
                <a:latin typeface="Arial"/>
                <a:ea typeface="SimSun"/>
                <a:cs typeface="Segoe UI"/>
              </a:rPr>
              <a:t>sujet</a:t>
            </a:r>
            <a:r>
              <a:rPr lang="en-US" sz="1000" dirty="0">
                <a:latin typeface="Arial"/>
                <a:ea typeface="SimSun"/>
                <a:cs typeface="Segoe UI"/>
              </a:rPr>
              <a:t> </a:t>
            </a:r>
            <a:r>
              <a:rPr lang="en-US" sz="1000" dirty="0" err="1">
                <a:latin typeface="Arial"/>
                <a:ea typeface="SimSun"/>
                <a:cs typeface="Segoe UI"/>
              </a:rPr>
              <a:t>autant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cela</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semble</a:t>
            </a:r>
            <a:r>
              <a:rPr lang="en-US" sz="1000" dirty="0">
                <a:latin typeface="Arial"/>
                <a:ea typeface="SimSun"/>
                <a:cs typeface="Segoe UI"/>
              </a:rPr>
              <a:t> </a:t>
            </a:r>
            <a:r>
              <a:rPr lang="en-US" sz="1000" dirty="0" err="1">
                <a:latin typeface="Arial"/>
                <a:ea typeface="SimSun"/>
                <a:cs typeface="Segoe UI"/>
              </a:rPr>
              <a:t>approprié</a:t>
            </a:r>
            <a:r>
              <a:rPr lang="en-US" sz="1000" dirty="0">
                <a:latin typeface="Arial"/>
                <a:ea typeface="SimSun"/>
                <a:cs typeface="Segoe UI"/>
              </a:rPr>
              <a:t> pour les </a:t>
            </a:r>
            <a:r>
              <a:rPr lang="en-US" sz="1000" dirty="0" err="1">
                <a:latin typeface="Arial"/>
                <a:ea typeface="SimSun"/>
                <a:cs typeface="Segoe UI"/>
              </a:rPr>
              <a:t>stagiaires</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Veillez</a:t>
            </a:r>
            <a:r>
              <a:rPr lang="en-US" sz="1000" dirty="0">
                <a:latin typeface="Arial"/>
                <a:ea typeface="SimSun"/>
                <a:cs typeface="Segoe UI"/>
              </a:rPr>
              <a:t> à </a:t>
            </a:r>
            <a:r>
              <a:rPr lang="en-US" sz="1000" dirty="0" err="1">
                <a:latin typeface="Arial"/>
                <a:ea typeface="SimSun"/>
                <a:cs typeface="Segoe UI"/>
              </a:rPr>
              <a:t>préciser</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la </a:t>
            </a:r>
            <a:r>
              <a:rPr lang="en-US" sz="1000" dirty="0" err="1">
                <a:latin typeface="Arial"/>
                <a:ea typeface="SimSun"/>
                <a:cs typeface="Segoe UI"/>
              </a:rPr>
              <a:t>plupart</a:t>
            </a:r>
            <a:r>
              <a:rPr lang="en-US" sz="1000" dirty="0">
                <a:latin typeface="Arial"/>
                <a:ea typeface="SimSun"/>
                <a:cs typeface="Segoe UI"/>
              </a:rPr>
              <a:t> des </a:t>
            </a:r>
            <a:r>
              <a:rPr lang="en-US" sz="1000" dirty="0" err="1">
                <a:latin typeface="Arial"/>
                <a:ea typeface="SimSun"/>
                <a:cs typeface="Segoe UI"/>
              </a:rPr>
              <a:t>rôles</a:t>
            </a:r>
            <a:r>
              <a:rPr lang="en-US" sz="1000" dirty="0">
                <a:latin typeface="Arial"/>
                <a:ea typeface="SimSun"/>
                <a:cs typeface="Segoe UI"/>
              </a:rPr>
              <a:t> de maître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si</a:t>
            </a:r>
            <a:r>
              <a:rPr lang="en-US" sz="1000" dirty="0">
                <a:latin typeface="Arial"/>
                <a:ea typeface="SimSun"/>
                <a:cs typeface="Segoe UI"/>
              </a:rPr>
              <a:t> </a:t>
            </a:r>
            <a:r>
              <a:rPr lang="en-US" sz="1000" dirty="0" err="1">
                <a:latin typeface="Arial"/>
                <a:ea typeface="SimSun"/>
                <a:cs typeface="Segoe UI"/>
              </a:rPr>
              <a:t>spécifiques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 maître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hors </a:t>
            </a:r>
            <a:r>
              <a:rPr lang="en-US" sz="1000" dirty="0" err="1">
                <a:latin typeface="Arial"/>
                <a:ea typeface="SimSun"/>
                <a:cs typeface="Segoe UI"/>
              </a:rPr>
              <a:t>connexion</a:t>
            </a:r>
            <a:r>
              <a:rPr lang="en-US" sz="1000" dirty="0">
                <a:latin typeface="Arial"/>
                <a:ea typeface="SimSun"/>
                <a:cs typeface="Segoe UI"/>
              </a:rPr>
              <a:t> un moment sans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cela</a:t>
            </a:r>
            <a:r>
              <a:rPr lang="en-US" sz="1000" dirty="0">
                <a:latin typeface="Arial"/>
                <a:ea typeface="SimSun"/>
                <a:cs typeface="Segoe UI"/>
              </a:rPr>
              <a:t> </a:t>
            </a:r>
            <a:r>
              <a:rPr lang="en-US" sz="1000" dirty="0" err="1">
                <a:latin typeface="Arial"/>
                <a:ea typeface="SimSun"/>
                <a:cs typeface="Segoe UI"/>
              </a:rPr>
              <a:t>provoque</a:t>
            </a:r>
            <a:r>
              <a:rPr lang="en-US" sz="1000" dirty="0">
                <a:latin typeface="Arial"/>
                <a:ea typeface="SimSun"/>
                <a:cs typeface="Segoe UI"/>
              </a:rPr>
              <a:t> </a:t>
            </a:r>
            <a:r>
              <a:rPr lang="en-US" sz="1000" dirty="0" err="1">
                <a:latin typeface="Arial"/>
                <a:ea typeface="SimSun"/>
                <a:cs typeface="Segoe UI"/>
              </a:rPr>
              <a:t>aucun</a:t>
            </a:r>
            <a:r>
              <a:rPr lang="en-US" sz="1000" dirty="0">
                <a:latin typeface="Arial"/>
                <a:ea typeface="SimSun"/>
                <a:cs typeface="Segoe UI"/>
              </a:rPr>
              <a:t> </a:t>
            </a:r>
            <a:r>
              <a:rPr lang="en-US" sz="1000" dirty="0" err="1">
                <a:latin typeface="Arial"/>
                <a:ea typeface="SimSun"/>
                <a:cs typeface="Segoe UI"/>
              </a:rPr>
              <a:t>problème</a:t>
            </a:r>
            <a:r>
              <a:rPr lang="en-US" sz="1000" dirty="0">
                <a:latin typeface="Arial"/>
                <a:ea typeface="SimSun"/>
                <a:cs typeface="Segoe UI"/>
              </a:rPr>
              <a:t>. Par </a:t>
            </a:r>
            <a:r>
              <a:rPr lang="en-US" sz="1000" dirty="0" err="1">
                <a:latin typeface="Arial"/>
                <a:ea typeface="SimSun"/>
                <a:cs typeface="Segoe UI"/>
              </a:rPr>
              <a:t>exemple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n'avez</a:t>
            </a:r>
            <a:r>
              <a:rPr lang="en-US" sz="1000" dirty="0">
                <a:latin typeface="Arial"/>
                <a:ea typeface="SimSun"/>
                <a:cs typeface="Segoe UI"/>
              </a:rPr>
              <a:t> pas </a:t>
            </a:r>
            <a:r>
              <a:rPr lang="en-US" sz="1000" dirty="0" err="1">
                <a:latin typeface="Arial"/>
                <a:ea typeface="SimSun"/>
                <a:cs typeface="Segoe UI"/>
              </a:rPr>
              <a:t>besoin</a:t>
            </a:r>
            <a:r>
              <a:rPr lang="en-US" sz="1000" dirty="0">
                <a:latin typeface="Arial"/>
                <a:ea typeface="SimSun"/>
                <a:cs typeface="Segoe UI"/>
              </a:rPr>
              <a:t> </a:t>
            </a:r>
            <a:r>
              <a:rPr lang="en-US" sz="1000" dirty="0" smtClean="0">
                <a:latin typeface="Arial"/>
                <a:ea typeface="SimSun"/>
                <a:cs typeface="Segoe UI"/>
              </a:rPr>
              <a:t>du </a:t>
            </a:r>
            <a:r>
              <a:rPr lang="en-US" sz="1000" dirty="0" err="1" smtClean="0">
                <a:latin typeface="Arial"/>
                <a:ea typeface="SimSun"/>
                <a:cs typeface="Segoe UI"/>
              </a:rPr>
              <a:t>contrôleur</a:t>
            </a:r>
            <a:r>
              <a:rPr lang="en-US" sz="1000" dirty="0" smtClean="0">
                <a:latin typeface="Arial"/>
                <a:ea typeface="SimSun"/>
                <a:cs typeface="Segoe UI"/>
              </a:rPr>
              <a:t> </a:t>
            </a:r>
            <a:r>
              <a:rPr lang="en-US" sz="1000" dirty="0">
                <a:latin typeface="Arial"/>
                <a:ea typeface="SimSun"/>
                <a:cs typeface="Segoe UI"/>
              </a:rPr>
              <a:t>de </a:t>
            </a:r>
            <a:r>
              <a:rPr lang="en-US" sz="1000" dirty="0" err="1">
                <a:latin typeface="Arial"/>
                <a:ea typeface="SimSun"/>
                <a:cs typeface="Segoe UI"/>
              </a:rPr>
              <a:t>schéma</a:t>
            </a:r>
            <a:r>
              <a:rPr lang="en-US" sz="1000" dirty="0">
                <a:latin typeface="Arial"/>
                <a:ea typeface="SimSun"/>
                <a:cs typeface="Segoe UI"/>
              </a:rPr>
              <a:t> </a:t>
            </a:r>
            <a:r>
              <a:rPr lang="en-US" sz="1000" dirty="0" err="1">
                <a:latin typeface="Arial"/>
                <a:ea typeface="SimSun"/>
                <a:cs typeface="Segoe UI"/>
              </a:rPr>
              <a:t>tant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n'apportez</a:t>
            </a:r>
            <a:r>
              <a:rPr lang="en-US" sz="1000" dirty="0">
                <a:latin typeface="Arial"/>
                <a:ea typeface="SimSun"/>
                <a:cs typeface="Segoe UI"/>
              </a:rPr>
              <a:t> pas de modifications au </a:t>
            </a:r>
            <a:r>
              <a:rPr lang="en-US" sz="1000" dirty="0" err="1">
                <a:latin typeface="Arial"/>
                <a:ea typeface="SimSun"/>
                <a:cs typeface="Segoe UI"/>
              </a:rPr>
              <a:t>schéma</a:t>
            </a:r>
            <a:r>
              <a:rPr lang="en-US" sz="1000" dirty="0">
                <a:latin typeface="Arial"/>
                <a:ea typeface="SimSun"/>
                <a:cs typeface="Segoe UI"/>
              </a:rPr>
              <a:t>, et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n'avez</a:t>
            </a:r>
            <a:r>
              <a:rPr lang="en-US" sz="1000" dirty="0">
                <a:latin typeface="Arial"/>
                <a:ea typeface="SimSun"/>
                <a:cs typeface="Segoe UI"/>
              </a:rPr>
              <a:t> pas </a:t>
            </a:r>
            <a:r>
              <a:rPr lang="en-US" sz="1000" dirty="0" err="1">
                <a:latin typeface="Arial"/>
                <a:ea typeface="SimSun"/>
                <a:cs typeface="Segoe UI"/>
              </a:rPr>
              <a:t>besoin</a:t>
            </a:r>
            <a:r>
              <a:rPr lang="en-US" sz="1000" dirty="0">
                <a:latin typeface="Arial"/>
                <a:ea typeface="SimSun"/>
                <a:cs typeface="Segoe UI"/>
              </a:rPr>
              <a:t> du maître </a:t>
            </a:r>
            <a:r>
              <a:rPr lang="en-US" sz="1000" dirty="0" err="1">
                <a:latin typeface="Arial"/>
                <a:ea typeface="SimSun"/>
                <a:cs typeface="Segoe UI"/>
              </a:rPr>
              <a:t>d'opérations</a:t>
            </a:r>
            <a:r>
              <a:rPr lang="en-US" sz="1000" dirty="0">
                <a:latin typeface="Arial"/>
                <a:ea typeface="SimSun"/>
                <a:cs typeface="Segoe UI"/>
              </a:rPr>
              <a:t> des </a:t>
            </a:r>
            <a:r>
              <a:rPr lang="en-US" sz="1000" dirty="0" err="1">
                <a:latin typeface="Arial"/>
                <a:ea typeface="SimSun"/>
                <a:cs typeface="Segoe UI"/>
              </a:rPr>
              <a:t>noms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tant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n'ajoutez</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ne </a:t>
            </a:r>
            <a:r>
              <a:rPr lang="en-US" sz="1000" dirty="0" err="1">
                <a:latin typeface="Arial"/>
                <a:ea typeface="SimSun"/>
                <a:cs typeface="Segoe UI"/>
              </a:rPr>
              <a:t>supprimez</a:t>
            </a:r>
            <a:r>
              <a:rPr lang="en-US" sz="1000" dirty="0">
                <a:latin typeface="Arial"/>
                <a:ea typeface="SimSun"/>
                <a:cs typeface="Segoe UI"/>
              </a:rPr>
              <a:t> pas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la </a:t>
            </a:r>
            <a:r>
              <a:rPr lang="en-US" sz="1000" dirty="0" err="1">
                <a:latin typeface="Arial"/>
                <a:ea typeface="SimSun"/>
                <a:cs typeface="Segoe UI"/>
              </a:rPr>
              <a:t>forêt</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Précisez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d'autres</a:t>
            </a:r>
            <a:r>
              <a:rPr lang="en-US" sz="1000" dirty="0">
                <a:latin typeface="Arial"/>
                <a:ea typeface="SimSun"/>
                <a:cs typeface="Segoe UI"/>
              </a:rPr>
              <a:t> services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ralentis</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perturbés</a:t>
            </a:r>
            <a:r>
              <a:rPr lang="en-US" sz="1000" dirty="0">
                <a:latin typeface="Arial"/>
                <a:ea typeface="SimSun"/>
                <a:cs typeface="Segoe UI"/>
              </a:rPr>
              <a:t> </a:t>
            </a:r>
            <a:r>
              <a:rPr lang="en-US" sz="1000" dirty="0" err="1">
                <a:latin typeface="Arial"/>
                <a:ea typeface="SimSun"/>
                <a:cs typeface="Segoe UI"/>
              </a:rPr>
              <a:t>si</a:t>
            </a:r>
            <a:r>
              <a:rPr lang="en-US" sz="1000" dirty="0">
                <a:latin typeface="Arial"/>
                <a:ea typeface="SimSun"/>
                <a:cs typeface="Segoe UI"/>
              </a:rPr>
              <a:t> un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hors </a:t>
            </a:r>
            <a:r>
              <a:rPr lang="en-US" sz="1000" dirty="0" err="1">
                <a:latin typeface="Arial"/>
                <a:ea typeface="SimSun"/>
                <a:cs typeface="Segoe UI"/>
              </a:rPr>
              <a:t>connexion</a:t>
            </a:r>
            <a:r>
              <a:rPr lang="en-US" sz="1000" dirty="0">
                <a:latin typeface="Arial"/>
                <a:ea typeface="SimSun"/>
                <a:cs typeface="Segoe UI"/>
              </a:rPr>
              <a:t> et non </a:t>
            </a:r>
            <a:r>
              <a:rPr lang="en-US" sz="1000" dirty="0" err="1">
                <a:latin typeface="Arial"/>
                <a:ea typeface="SimSun"/>
                <a:cs typeface="Segoe UI"/>
              </a:rPr>
              <a:t>disponible</a:t>
            </a:r>
            <a:r>
              <a:rPr lang="en-US" sz="1000" dirty="0">
                <a:latin typeface="Arial"/>
                <a:ea typeface="SimSun"/>
                <a:cs typeface="Segoe UI"/>
              </a:rPr>
              <a:t>. </a:t>
            </a:r>
            <a:r>
              <a:rPr lang="en-US" sz="1000" dirty="0" err="1">
                <a:latin typeface="Arial"/>
                <a:ea typeface="SimSun"/>
                <a:cs typeface="Segoe UI"/>
              </a:rPr>
              <a:t>Veillez</a:t>
            </a:r>
            <a:r>
              <a:rPr lang="en-US" sz="1000" dirty="0">
                <a:latin typeface="Arial"/>
                <a:ea typeface="SimSun"/>
                <a:cs typeface="Segoe UI"/>
              </a:rPr>
              <a:t> à faire </a:t>
            </a:r>
            <a:r>
              <a:rPr lang="en-US" sz="1000" dirty="0" err="1">
                <a:latin typeface="Arial"/>
                <a:ea typeface="SimSun"/>
                <a:cs typeface="Segoe UI"/>
              </a:rPr>
              <a:t>remarquer</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rôles</a:t>
            </a:r>
            <a:r>
              <a:rPr lang="en-US" sz="1000" dirty="0">
                <a:latin typeface="Arial"/>
                <a:ea typeface="SimSun"/>
                <a:cs typeface="Segoe UI"/>
              </a:rPr>
              <a:t> </a:t>
            </a:r>
            <a:r>
              <a:rPr lang="en-US" sz="1000" dirty="0" err="1">
                <a:latin typeface="Arial"/>
                <a:ea typeface="SimSun"/>
                <a:cs typeface="Segoe UI"/>
              </a:rPr>
              <a:t>s'exécutent</a:t>
            </a:r>
            <a:r>
              <a:rPr lang="en-US" sz="1000" dirty="0">
                <a:latin typeface="Arial"/>
                <a:ea typeface="SimSun"/>
                <a:cs typeface="Segoe UI"/>
              </a:rPr>
              <a:t> </a:t>
            </a:r>
            <a:r>
              <a:rPr lang="en-US" sz="1000" dirty="0" err="1">
                <a:latin typeface="Arial"/>
                <a:ea typeface="SimSun"/>
                <a:cs typeface="Segoe UI"/>
              </a:rPr>
              <a:t>tous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un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si</a:t>
            </a:r>
            <a:r>
              <a:rPr lang="en-US" sz="1000" dirty="0">
                <a:latin typeface="Arial"/>
                <a:ea typeface="SimSun"/>
                <a:cs typeface="Segoe UI"/>
              </a:rPr>
              <a:t> </a:t>
            </a:r>
            <a:r>
              <a:rPr lang="en-US" sz="1000" dirty="0" err="1">
                <a:latin typeface="Arial"/>
                <a:ea typeface="SimSun"/>
                <a:cs typeface="Segoe UI"/>
              </a:rPr>
              <a:t>bien</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la </a:t>
            </a:r>
            <a:r>
              <a:rPr lang="en-US" sz="1000" dirty="0" err="1">
                <a:latin typeface="Arial"/>
                <a:ea typeface="SimSun"/>
                <a:cs typeface="Segoe UI"/>
              </a:rPr>
              <a:t>perte</a:t>
            </a:r>
            <a:r>
              <a:rPr lang="en-US" sz="1000" dirty="0">
                <a:latin typeface="Arial"/>
                <a:ea typeface="SimSun"/>
                <a:cs typeface="Segoe UI"/>
              </a:rPr>
              <a:t> d'un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susceptible de </a:t>
            </a:r>
            <a:r>
              <a:rPr lang="en-US" sz="1000" dirty="0" err="1">
                <a:latin typeface="Arial"/>
                <a:ea typeface="SimSun"/>
                <a:cs typeface="Segoe UI"/>
              </a:rPr>
              <a:t>provoquer</a:t>
            </a:r>
            <a:r>
              <a:rPr lang="en-US" sz="1000" dirty="0">
                <a:latin typeface="Arial"/>
                <a:ea typeface="SimSun"/>
                <a:cs typeface="Segoe UI"/>
              </a:rPr>
              <a:t> des </a:t>
            </a:r>
            <a:r>
              <a:rPr lang="en-US" sz="1000" dirty="0" err="1">
                <a:latin typeface="Arial"/>
                <a:ea typeface="SimSun"/>
                <a:cs typeface="Segoe UI"/>
              </a:rPr>
              <a:t>problèmes</a:t>
            </a:r>
            <a:r>
              <a:rPr lang="en-US" sz="1000" dirty="0">
                <a:latin typeface="Arial"/>
                <a:ea typeface="SimSun"/>
                <a:cs typeface="Segoe UI"/>
              </a:rPr>
              <a:t> graves. </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Les </a:t>
            </a:r>
            <a:r>
              <a:rPr lang="en-US" sz="1000" dirty="0" err="1">
                <a:latin typeface="Arial"/>
                <a:ea typeface="SimSun"/>
                <a:cs typeface="Arial"/>
              </a:rPr>
              <a:t>opérations</a:t>
            </a:r>
            <a:r>
              <a:rPr lang="en-US" sz="1000" dirty="0">
                <a:latin typeface="Arial"/>
                <a:ea typeface="SimSun"/>
                <a:cs typeface="Arial"/>
              </a:rPr>
              <a:t> à maître unique </a:t>
            </a:r>
            <a:r>
              <a:rPr lang="en-US" sz="1000" dirty="0" err="1">
                <a:latin typeface="Arial"/>
                <a:ea typeface="SimSun"/>
                <a:cs typeface="Arial"/>
              </a:rPr>
              <a:t>flottant</a:t>
            </a:r>
            <a:r>
              <a:rPr lang="en-US" sz="1000" dirty="0">
                <a:latin typeface="Arial"/>
                <a:ea typeface="SimSun"/>
                <a:cs typeface="Arial"/>
              </a:rPr>
              <a:t> (</a:t>
            </a:r>
            <a:r>
              <a:rPr lang="en-US" sz="1000" dirty="0">
                <a:latin typeface="Arial"/>
                <a:ea typeface="SimSun"/>
                <a:cs typeface="Segoe UI"/>
              </a:rPr>
              <a:t>FSMO) du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requises</a:t>
            </a:r>
            <a:r>
              <a:rPr lang="en-US" sz="1000" dirty="0">
                <a:latin typeface="Arial"/>
                <a:ea typeface="SimSun"/>
                <a:cs typeface="Segoe UI"/>
              </a:rPr>
              <a:t> plus </a:t>
            </a:r>
            <a:r>
              <a:rPr lang="en-US" sz="1000" dirty="0" err="1">
                <a:latin typeface="Arial"/>
                <a:ea typeface="SimSun"/>
                <a:cs typeface="Segoe UI"/>
              </a:rPr>
              <a:t>régulièrement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celles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racine</a:t>
            </a:r>
            <a:r>
              <a:rPr lang="en-US" sz="1000" dirty="0">
                <a:latin typeface="Arial"/>
                <a:ea typeface="SimSun"/>
                <a:cs typeface="Segoe UI"/>
              </a:rPr>
              <a:t> de la </a:t>
            </a:r>
            <a:r>
              <a:rPr lang="en-US" sz="1000" dirty="0" err="1">
                <a:latin typeface="Arial"/>
                <a:ea typeface="SimSun"/>
                <a:cs typeface="Segoe UI"/>
              </a:rPr>
              <a:t>forêt</a:t>
            </a:r>
            <a:r>
              <a:rPr lang="en-US" sz="1000" dirty="0">
                <a:latin typeface="Arial"/>
                <a:ea typeface="SimSun"/>
                <a:cs typeface="Segoe UI"/>
              </a:rPr>
              <a:t>, en </a:t>
            </a:r>
            <a:r>
              <a:rPr lang="en-US" sz="1000" dirty="0" err="1">
                <a:latin typeface="Arial"/>
                <a:ea typeface="SimSun"/>
                <a:cs typeface="Segoe UI"/>
              </a:rPr>
              <a:t>particulier</a:t>
            </a:r>
            <a:r>
              <a:rPr lang="en-US" sz="1000" dirty="0">
                <a:latin typeface="Arial"/>
                <a:ea typeface="SimSun"/>
                <a:cs typeface="Segoe UI"/>
              </a:rPr>
              <a:t> </a:t>
            </a:r>
            <a:r>
              <a:rPr lang="en-US" sz="1000" dirty="0" err="1">
                <a:latin typeface="Arial"/>
                <a:ea typeface="SimSun"/>
                <a:cs typeface="Segoe UI"/>
              </a:rPr>
              <a:t>l'émulateur</a:t>
            </a:r>
            <a:r>
              <a:rPr lang="en-US" sz="1000" dirty="0">
                <a:latin typeface="Arial"/>
                <a:ea typeface="SimSun"/>
                <a:cs typeface="Segoe UI"/>
              </a:rPr>
              <a:t> de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principal.</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 maître des ID </a:t>
            </a:r>
            <a:r>
              <a:rPr lang="en-US" sz="1000" dirty="0" err="1">
                <a:latin typeface="Arial"/>
                <a:ea typeface="SimSun"/>
                <a:cs typeface="Segoe UI"/>
              </a:rPr>
              <a:t>relatifs</a:t>
            </a:r>
            <a:r>
              <a:rPr lang="en-US" sz="1000" dirty="0">
                <a:latin typeface="Arial"/>
                <a:ea typeface="SimSun"/>
                <a:cs typeface="Segoe UI"/>
              </a:rPr>
              <a:t> (maître RID) </a:t>
            </a:r>
            <a:r>
              <a:rPr lang="en-US" sz="1000" dirty="0" err="1">
                <a:latin typeface="Arial"/>
                <a:ea typeface="SimSun"/>
                <a:cs typeface="Segoe UI"/>
              </a:rPr>
              <a:t>fournit</a:t>
            </a:r>
            <a:r>
              <a:rPr lang="en-US" sz="1000" dirty="0">
                <a:latin typeface="Arial"/>
                <a:ea typeface="SimSun"/>
                <a:cs typeface="Segoe UI"/>
              </a:rPr>
              <a:t> un pool </a:t>
            </a:r>
            <a:r>
              <a:rPr lang="en-US" sz="1000" dirty="0" err="1">
                <a:latin typeface="Arial"/>
                <a:ea typeface="SimSun"/>
                <a:cs typeface="Segoe UI"/>
              </a:rPr>
              <a:t>d'ID</a:t>
            </a:r>
            <a:r>
              <a:rPr lang="en-US" sz="1000" dirty="0">
                <a:latin typeface="Arial"/>
                <a:ea typeface="SimSun"/>
                <a:cs typeface="Segoe UI"/>
              </a:rPr>
              <a:t> </a:t>
            </a:r>
            <a:r>
              <a:rPr lang="en-US" sz="1000" dirty="0" err="1">
                <a:latin typeface="Arial"/>
                <a:ea typeface="SimSun"/>
                <a:cs typeface="Segoe UI"/>
              </a:rPr>
              <a:t>relatifs</a:t>
            </a:r>
            <a:r>
              <a:rPr lang="en-US" sz="1000" dirty="0">
                <a:latin typeface="Arial"/>
                <a:ea typeface="SimSun"/>
                <a:cs typeface="Segoe UI"/>
              </a:rPr>
              <a:t> à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Si </a:t>
            </a:r>
            <a:r>
              <a:rPr lang="en-US" sz="1000" dirty="0" err="1">
                <a:latin typeface="Arial"/>
                <a:ea typeface="SimSun"/>
                <a:cs typeface="Segoe UI"/>
              </a:rPr>
              <a:t>ce</a:t>
            </a:r>
            <a:r>
              <a:rPr lang="en-US" sz="1000" dirty="0">
                <a:latin typeface="Arial"/>
                <a:ea typeface="SimSun"/>
                <a:cs typeface="Segoe UI"/>
              </a:rPr>
              <a:t> maître </a:t>
            </a:r>
            <a:r>
              <a:rPr lang="en-US" sz="1000" dirty="0" err="1">
                <a:latin typeface="Arial"/>
                <a:ea typeface="SimSun"/>
                <a:cs typeface="Segoe UI"/>
              </a:rPr>
              <a:t>n'est</a:t>
            </a:r>
            <a:r>
              <a:rPr lang="en-US" sz="1000" dirty="0">
                <a:latin typeface="Arial"/>
                <a:ea typeface="SimSun"/>
                <a:cs typeface="Segoe UI"/>
              </a:rPr>
              <a:t> pas </a:t>
            </a:r>
            <a:r>
              <a:rPr lang="en-US" sz="1000" dirty="0" err="1">
                <a:latin typeface="Arial"/>
                <a:ea typeface="SimSun"/>
                <a:cs typeface="Segoe UI"/>
              </a:rPr>
              <a:t>disponible</a:t>
            </a:r>
            <a:r>
              <a:rPr lang="en-US" sz="1000" dirty="0">
                <a:latin typeface="Arial"/>
                <a:ea typeface="SimSun"/>
                <a:cs typeface="Segoe UI"/>
              </a:rPr>
              <a:t>, </a:t>
            </a:r>
            <a:r>
              <a:rPr lang="en-US" sz="1000" dirty="0" err="1">
                <a:latin typeface="Arial"/>
                <a:ea typeface="SimSun"/>
                <a:cs typeface="Segoe UI"/>
              </a:rPr>
              <a:t>lorsqu'un</a:t>
            </a:r>
            <a:r>
              <a:rPr lang="en-US" sz="1000" dirty="0">
                <a:latin typeface="Arial"/>
                <a:ea typeface="SimSun"/>
                <a:cs typeface="Segoe UI"/>
              </a:rPr>
              <a:t>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tentera</a:t>
            </a:r>
            <a:r>
              <a:rPr lang="en-US" sz="1000" dirty="0">
                <a:latin typeface="Arial"/>
                <a:ea typeface="SimSun"/>
                <a:cs typeface="Segoe UI"/>
              </a:rPr>
              <a:t> de </a:t>
            </a:r>
            <a:r>
              <a:rPr lang="en-US" sz="1000" dirty="0" err="1">
                <a:latin typeface="Arial"/>
                <a:ea typeface="SimSun"/>
                <a:cs typeface="Segoe UI"/>
              </a:rPr>
              <a:t>créer</a:t>
            </a:r>
            <a:r>
              <a:rPr lang="en-US" sz="1000" dirty="0">
                <a:latin typeface="Arial"/>
                <a:ea typeface="SimSun"/>
                <a:cs typeface="Segoe UI"/>
              </a:rPr>
              <a:t> un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il</a:t>
            </a:r>
            <a:r>
              <a:rPr lang="en-US" sz="1000" dirty="0">
                <a:latin typeface="Arial"/>
                <a:ea typeface="SimSun"/>
                <a:cs typeface="Segoe UI"/>
              </a:rPr>
              <a:t> sera incapable </a:t>
            </a:r>
            <a:r>
              <a:rPr lang="en-US" sz="1000" dirty="0" err="1">
                <a:latin typeface="Arial"/>
                <a:ea typeface="SimSun"/>
                <a:cs typeface="Segoe UI"/>
              </a:rPr>
              <a:t>d'y</a:t>
            </a:r>
            <a:r>
              <a:rPr lang="en-US" sz="1000" dirty="0">
                <a:latin typeface="Arial"/>
                <a:ea typeface="SimSun"/>
                <a:cs typeface="Segoe UI"/>
              </a:rPr>
              <a:t> </a:t>
            </a:r>
            <a:r>
              <a:rPr lang="en-US" sz="1000" dirty="0" err="1">
                <a:latin typeface="Arial"/>
                <a:ea typeface="SimSun"/>
                <a:cs typeface="Segoe UI"/>
              </a:rPr>
              <a:t>parvenir</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Détaillez</a:t>
            </a:r>
            <a:r>
              <a:rPr lang="en-US" sz="1000" dirty="0">
                <a:latin typeface="Arial"/>
                <a:ea typeface="SimSun"/>
                <a:cs typeface="Segoe UI"/>
              </a:rPr>
              <a:t> les </a:t>
            </a:r>
            <a:r>
              <a:rPr lang="en-US" sz="1000" dirty="0" err="1">
                <a:latin typeface="Arial"/>
                <a:ea typeface="SimSun"/>
                <a:cs typeface="Segoe UI"/>
              </a:rPr>
              <a:t>cinq</a:t>
            </a:r>
            <a:r>
              <a:rPr lang="en-US" sz="1000" dirty="0">
                <a:latin typeface="Arial"/>
                <a:ea typeface="SimSun"/>
                <a:cs typeface="Segoe UI"/>
              </a:rPr>
              <a:t> </a:t>
            </a:r>
            <a:r>
              <a:rPr lang="en-US" sz="1000" dirty="0" err="1">
                <a:latin typeface="Arial"/>
                <a:ea typeface="SimSun"/>
                <a:cs typeface="Segoe UI"/>
              </a:rPr>
              <a:t>fonctions</a:t>
            </a:r>
            <a:r>
              <a:rPr lang="en-US" sz="1000" dirty="0">
                <a:latin typeface="Arial"/>
                <a:ea typeface="SimSun"/>
                <a:cs typeface="Segoe UI"/>
              </a:rPr>
              <a:t> du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principal avec la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précision</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celle</a:t>
            </a:r>
            <a:r>
              <a:rPr lang="en-US" sz="1000" dirty="0">
                <a:latin typeface="Arial"/>
                <a:ea typeface="SimSun"/>
                <a:cs typeface="Segoe UI"/>
              </a:rPr>
              <a:t> </a:t>
            </a:r>
            <a:r>
              <a:rPr lang="en-US" sz="1000" dirty="0" err="1">
                <a:latin typeface="Arial"/>
                <a:ea typeface="SimSun"/>
                <a:cs typeface="Segoe UI"/>
              </a:rPr>
              <a:t>utilisée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a:t>
            </a:r>
            <a:r>
              <a:rPr lang="en-US" sz="1000" dirty="0" err="1">
                <a:latin typeface="Arial"/>
                <a:ea typeface="SimSun"/>
                <a:cs typeface="Segoe UI"/>
              </a:rPr>
              <a:t>manuel</a:t>
            </a:r>
            <a:r>
              <a:rPr lang="en-US" sz="1000" dirty="0">
                <a:latin typeface="Arial"/>
                <a:ea typeface="SimSun"/>
                <a:cs typeface="Segoe UI"/>
              </a:rPr>
              <a:t> des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Soulignez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si</a:t>
            </a:r>
            <a:r>
              <a:rPr lang="en-US" sz="1000" dirty="0">
                <a:latin typeface="Arial"/>
                <a:ea typeface="SimSun"/>
                <a:cs typeface="Segoe UI"/>
              </a:rPr>
              <a:t> le maître </a:t>
            </a:r>
            <a:r>
              <a:rPr lang="en-US" sz="1000" dirty="0" err="1">
                <a:latin typeface="Arial"/>
                <a:ea typeface="SimSun"/>
                <a:cs typeface="Segoe UI"/>
              </a:rPr>
              <a:t>d'émulateur</a:t>
            </a:r>
            <a:r>
              <a:rPr lang="en-US" sz="1000" dirty="0">
                <a:latin typeface="Arial"/>
                <a:ea typeface="SimSun"/>
                <a:cs typeface="Segoe UI"/>
              </a:rPr>
              <a:t> PDC </a:t>
            </a:r>
            <a:r>
              <a:rPr lang="en-US" sz="1000" dirty="0" err="1">
                <a:latin typeface="Arial"/>
                <a:ea typeface="SimSun"/>
                <a:cs typeface="Segoe UI"/>
              </a:rPr>
              <a:t>est</a:t>
            </a:r>
            <a:r>
              <a:rPr lang="en-US" sz="1000" dirty="0">
                <a:latin typeface="Arial"/>
                <a:ea typeface="SimSun"/>
                <a:cs typeface="Segoe UI"/>
              </a:rPr>
              <a:t> non </a:t>
            </a:r>
            <a:r>
              <a:rPr lang="en-US" sz="1000" dirty="0" err="1">
                <a:latin typeface="Arial"/>
                <a:ea typeface="SimSun"/>
                <a:cs typeface="Segoe UI"/>
              </a:rPr>
              <a:t>disponible</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lent </a:t>
            </a:r>
            <a:r>
              <a:rPr lang="en-US" sz="1000" dirty="0" smtClean="0">
                <a:latin typeface="Arial"/>
                <a:ea typeface="SimSun"/>
                <a:cs typeface="Segoe UI"/>
              </a:rPr>
              <a:t>à </a:t>
            </a:r>
            <a:r>
              <a:rPr lang="en-US" sz="1000" dirty="0" err="1" smtClean="0">
                <a:latin typeface="Arial"/>
                <a:ea typeface="SimSun"/>
                <a:cs typeface="Segoe UI"/>
              </a:rPr>
              <a:t>réagir</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êtes</a:t>
            </a:r>
            <a:r>
              <a:rPr lang="en-US" sz="1000" dirty="0">
                <a:latin typeface="Arial"/>
                <a:ea typeface="SimSun"/>
                <a:cs typeface="Segoe UI"/>
              </a:rPr>
              <a:t> plus à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d'avoir</a:t>
            </a:r>
            <a:r>
              <a:rPr lang="en-US" sz="1000" dirty="0">
                <a:latin typeface="Arial"/>
                <a:ea typeface="SimSun"/>
                <a:cs typeface="Segoe UI"/>
              </a:rPr>
              <a:t> des </a:t>
            </a:r>
            <a:r>
              <a:rPr lang="en-US" sz="1000" dirty="0" err="1">
                <a:latin typeface="Arial"/>
                <a:ea typeface="SimSun"/>
                <a:cs typeface="Segoe UI"/>
              </a:rPr>
              <a:t>problèmes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a:t>
            </a:r>
            <a:r>
              <a:rPr lang="en-US" sz="1000" dirty="0" err="1">
                <a:latin typeface="Arial"/>
                <a:ea typeface="SimSun"/>
                <a:cs typeface="Segoe UI"/>
              </a:rPr>
              <a:t>domaine</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rechercher</a:t>
            </a:r>
            <a:r>
              <a:rPr lang="en-US" sz="1000" dirty="0">
                <a:latin typeface="Arial"/>
                <a:ea typeface="SimSun"/>
                <a:cs typeface="Segoe UI"/>
              </a:rPr>
              <a:t> </a:t>
            </a:r>
            <a:r>
              <a:rPr lang="en-US" sz="1000" dirty="0" err="1">
                <a:latin typeface="Arial"/>
                <a:ea typeface="SimSun"/>
                <a:cs typeface="Segoe UI"/>
              </a:rPr>
              <a:t>quels</a:t>
            </a:r>
            <a:r>
              <a:rPr lang="en-US" sz="1000" dirty="0">
                <a:latin typeface="Arial"/>
                <a:ea typeface="SimSun"/>
                <a:cs typeface="Segoe UI"/>
              </a:rPr>
              <a:t>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des </a:t>
            </a:r>
            <a:r>
              <a:rPr lang="en-US" sz="1000" dirty="0" err="1">
                <a:latin typeface="Arial"/>
                <a:ea typeface="SimSun"/>
                <a:cs typeface="Segoe UI"/>
              </a:rPr>
              <a:t>propriétaires</a:t>
            </a:r>
            <a:r>
              <a:rPr lang="en-US" sz="1000" dirty="0">
                <a:latin typeface="Arial"/>
                <a:ea typeface="SimSun"/>
                <a:cs typeface="Segoe UI"/>
              </a:rPr>
              <a:t> FSMO en </a:t>
            </a:r>
            <a:r>
              <a:rPr lang="en-US" sz="1000" dirty="0" err="1">
                <a:latin typeface="Arial"/>
                <a:ea typeface="SimSun"/>
                <a:cs typeface="Segoe UI"/>
              </a:rPr>
              <a:t>tapant</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qui suit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invite de </a:t>
            </a:r>
            <a:r>
              <a:rPr lang="en-US" sz="1000" dirty="0" err="1">
                <a:latin typeface="Arial"/>
                <a:ea typeface="SimSun"/>
                <a:cs typeface="Segoe UI"/>
              </a:rPr>
              <a:t>commandes</a:t>
            </a:r>
            <a:r>
              <a:rPr lang="en-US" sz="1000" dirty="0">
                <a:latin typeface="Arial"/>
                <a:ea typeface="SimSun"/>
                <a:cs typeface="Segoe UI"/>
              </a:rPr>
              <a:t> et en </a:t>
            </a:r>
            <a:r>
              <a:rPr lang="en-US" sz="1000" dirty="0" err="1">
                <a:latin typeface="Arial"/>
                <a:ea typeface="SimSun"/>
                <a:cs typeface="Segoe UI"/>
              </a:rPr>
              <a:t>appuyant</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Entrée :</a:t>
            </a:r>
            <a:endParaRPr lang="en-US" sz="1000" dirty="0">
              <a:latin typeface="Arial"/>
              <a:ea typeface="SimSun"/>
              <a:cs typeface="Arial"/>
            </a:endParaRPr>
          </a:p>
          <a:p>
            <a:pPr>
              <a:lnSpc>
                <a:spcPct val="115000"/>
              </a:lnSpc>
              <a:spcAft>
                <a:spcPts val="1000"/>
              </a:spcAft>
            </a:pPr>
            <a:r>
              <a:rPr lang="en-US" sz="1000" b="1" dirty="0" err="1">
                <a:latin typeface="Arial"/>
                <a:ea typeface="SimSun"/>
                <a:cs typeface="Segoe UI"/>
              </a:rPr>
              <a:t>Netdom</a:t>
            </a:r>
            <a:r>
              <a:rPr lang="en-US" sz="1000" b="1" dirty="0">
                <a:latin typeface="Arial"/>
                <a:ea typeface="SimSun"/>
                <a:cs typeface="Segoe UI"/>
              </a:rPr>
              <a:t> query </a:t>
            </a:r>
            <a:r>
              <a:rPr lang="en-US" sz="1000" b="1" dirty="0" err="1" smtClean="0">
                <a:latin typeface="Arial"/>
                <a:ea typeface="SimSun"/>
                <a:cs typeface="Segoe UI"/>
              </a:rPr>
              <a:t>fsmo</a:t>
            </a:r>
            <a:endParaRPr lang="en-US" sz="1000" b="1" dirty="0">
              <a:latin typeface="Arial"/>
              <a:ea typeface="SimSun"/>
              <a:cs typeface="Arial"/>
            </a:endParaRPr>
          </a:p>
        </p:txBody>
      </p:sp>
      <p:sp>
        <p:nvSpPr>
          <p:cNvPr id="4" name="Slide Number Placeholder 3"/>
          <p:cNvSpPr>
            <a:spLocks noGrp="1"/>
          </p:cNvSpPr>
          <p:nvPr>
            <p:ph type="sldNum" sz="quarter" idx="10"/>
          </p:nvPr>
        </p:nvSpPr>
        <p:spPr/>
        <p:txBody>
          <a:bodyPr/>
          <a:lstStyle/>
          <a:p>
            <a:fld id="{554696CB-EFCE-45DB-AB27-49AC3A30B1B7}" type="slidenum">
              <a:rPr lang="en-US" smtClean="0"/>
              <a:t>17</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38585834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smtClean="0">
                <a:solidFill>
                  <a:srgbClr val="000000"/>
                </a:solidFill>
                <a:latin typeface="Arial"/>
                <a:ea typeface="SimSun"/>
                <a:cs typeface="Segoe UI"/>
              </a:rPr>
              <a:t>Selon</a:t>
            </a:r>
            <a:r>
              <a:rPr lang="en-US" sz="1000" dirty="0" smtClean="0">
                <a:solidFill>
                  <a:srgbClr val="000000"/>
                </a:solidFill>
                <a:latin typeface="Arial"/>
                <a:ea typeface="SimSun"/>
                <a:cs typeface="Segoe UI"/>
              </a:rPr>
              <a:t> </a:t>
            </a:r>
            <a:r>
              <a:rPr lang="en-US" sz="1000" dirty="0" err="1">
                <a:solidFill>
                  <a:srgbClr val="000000"/>
                </a:solidFill>
                <a:latin typeface="Arial"/>
                <a:ea typeface="SimSun"/>
                <a:cs typeface="Segoe UI"/>
              </a:rPr>
              <a:t>l'expérience</a:t>
            </a:r>
            <a:r>
              <a:rPr lang="en-US" sz="1000" dirty="0">
                <a:solidFill>
                  <a:srgbClr val="000000"/>
                </a:solidFill>
                <a:latin typeface="Arial"/>
                <a:ea typeface="SimSun"/>
                <a:cs typeface="Segoe UI"/>
              </a:rPr>
              <a:t> des </a:t>
            </a:r>
            <a:r>
              <a:rPr lang="en-US" sz="1000" dirty="0" err="1">
                <a:solidFill>
                  <a:srgbClr val="000000"/>
                </a:solidFill>
                <a:latin typeface="Arial"/>
                <a:ea typeface="SimSun"/>
                <a:cs typeface="Segoe UI"/>
              </a:rPr>
              <a:t>stagiaires</a:t>
            </a:r>
            <a:r>
              <a:rPr lang="en-US" sz="1000" dirty="0">
                <a:solidFill>
                  <a:srgbClr val="000000"/>
                </a:solidFill>
                <a:latin typeface="Arial"/>
                <a:ea typeface="SimSun"/>
                <a:cs typeface="Segoe UI"/>
              </a:rPr>
              <a:t> avec AD DS, </a:t>
            </a: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pourriez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avoir</a:t>
            </a:r>
            <a:r>
              <a:rPr lang="en-US" sz="1000" dirty="0">
                <a:solidFill>
                  <a:srgbClr val="000000"/>
                </a:solidFill>
                <a:latin typeface="Arial"/>
                <a:ea typeface="SimSun"/>
                <a:cs typeface="Segoe UI"/>
              </a:rPr>
              <a:t> à </a:t>
            </a:r>
            <a:r>
              <a:rPr lang="en-US" sz="1000" dirty="0" err="1">
                <a:solidFill>
                  <a:srgbClr val="000000"/>
                </a:solidFill>
                <a:latin typeface="Arial"/>
                <a:ea typeface="SimSun"/>
                <a:cs typeface="Segoe UI"/>
              </a:rPr>
              <a:t>expliquer</a:t>
            </a:r>
            <a:r>
              <a:rPr lang="en-US" sz="1000" dirty="0">
                <a:solidFill>
                  <a:srgbClr val="000000"/>
                </a:solidFill>
                <a:latin typeface="Arial"/>
                <a:ea typeface="SimSun"/>
                <a:cs typeface="Segoe UI"/>
              </a:rPr>
              <a:t> plus en </a:t>
            </a:r>
            <a:r>
              <a:rPr lang="en-US" sz="1000" dirty="0" err="1">
                <a:solidFill>
                  <a:srgbClr val="000000"/>
                </a:solidFill>
                <a:latin typeface="Arial"/>
                <a:ea typeface="SimSun"/>
                <a:cs typeface="Segoe UI"/>
              </a:rPr>
              <a:t>détail</a:t>
            </a:r>
            <a:r>
              <a:rPr lang="en-US" sz="1000" dirty="0">
                <a:solidFill>
                  <a:srgbClr val="000000"/>
                </a:solidFill>
                <a:latin typeface="Arial"/>
                <a:ea typeface="SimSun"/>
                <a:cs typeface="Segoe UI"/>
              </a:rPr>
              <a:t> les </a:t>
            </a:r>
            <a:r>
              <a:rPr lang="en-US" sz="1000" dirty="0" err="1">
                <a:solidFill>
                  <a:srgbClr val="000000"/>
                </a:solidFill>
                <a:latin typeface="Arial"/>
                <a:ea typeface="SimSun"/>
                <a:cs typeface="Segoe UI"/>
              </a:rPr>
              <a:t>conséquences</a:t>
            </a:r>
            <a:r>
              <a:rPr lang="en-US" sz="1000" dirty="0">
                <a:solidFill>
                  <a:srgbClr val="000000"/>
                </a:solidFill>
                <a:latin typeface="Arial"/>
                <a:ea typeface="SimSun"/>
                <a:cs typeface="Segoe UI"/>
              </a:rPr>
              <a:t> de ne plus </a:t>
            </a:r>
            <a:r>
              <a:rPr lang="en-US" sz="1000" dirty="0" err="1">
                <a:solidFill>
                  <a:srgbClr val="000000"/>
                </a:solidFill>
                <a:latin typeface="Arial"/>
                <a:ea typeface="SimSun"/>
                <a:cs typeface="Segoe UI"/>
              </a:rPr>
              <a:t>être</a:t>
            </a:r>
            <a:r>
              <a:rPr lang="en-US" sz="1000" dirty="0">
                <a:solidFill>
                  <a:srgbClr val="000000"/>
                </a:solidFill>
                <a:latin typeface="Arial"/>
                <a:ea typeface="SimSun"/>
                <a:cs typeface="Segoe UI"/>
              </a:rPr>
              <a:t> en </a:t>
            </a:r>
            <a:r>
              <a:rPr lang="en-US" sz="1000" dirty="0" err="1">
                <a:solidFill>
                  <a:srgbClr val="000000"/>
                </a:solidFill>
                <a:latin typeface="Arial"/>
                <a:ea typeface="SimSun"/>
                <a:cs typeface="Segoe UI"/>
              </a:rPr>
              <a:t>mesure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d'exécuter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l'outil</a:t>
            </a:r>
            <a:r>
              <a:rPr lang="en-US" sz="1000" dirty="0">
                <a:solidFill>
                  <a:srgbClr val="000000"/>
                </a:solidFill>
                <a:latin typeface="Arial"/>
                <a:ea typeface="SimSun"/>
                <a:cs typeface="Segoe UI"/>
              </a:rPr>
              <a:t> </a:t>
            </a:r>
            <a:r>
              <a:rPr lang="en-US" sz="1000" b="1" dirty="0">
                <a:latin typeface="Arial"/>
                <a:ea typeface="SimSun"/>
                <a:cs typeface="Arial"/>
              </a:rPr>
              <a:t>dcpromo.exe</a:t>
            </a:r>
            <a:r>
              <a:rPr lang="en-US" sz="1000" dirty="0">
                <a:solidFill>
                  <a:srgbClr val="000000"/>
                </a:solidFill>
                <a:latin typeface="Arial"/>
                <a:ea typeface="SimSun"/>
                <a:cs typeface="Segoe UI"/>
              </a:rPr>
              <a:t> en </a:t>
            </a:r>
            <a:r>
              <a:rPr lang="en-US" sz="1000" dirty="0" err="1">
                <a:solidFill>
                  <a:srgbClr val="000000"/>
                </a:solidFill>
                <a:latin typeface="Arial"/>
                <a:ea typeface="SimSun"/>
                <a:cs typeface="Segoe UI"/>
              </a:rPr>
              <a:t>tant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qu'Assistant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d'interface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graphique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utilisateur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Cet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outil</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est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utilisé</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uniquement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Windows Server 2012 pour </a:t>
            </a:r>
            <a:r>
              <a:rPr lang="en-US" sz="1000" dirty="0" err="1">
                <a:solidFill>
                  <a:srgbClr val="000000"/>
                </a:solidFill>
                <a:latin typeface="Arial"/>
                <a:ea typeface="SimSun"/>
                <a:cs typeface="Segoe UI"/>
              </a:rPr>
              <a:t>une</a:t>
            </a:r>
            <a:r>
              <a:rPr lang="en-US" sz="1000" dirty="0">
                <a:solidFill>
                  <a:srgbClr val="000000"/>
                </a:solidFill>
                <a:latin typeface="Arial"/>
                <a:ea typeface="SimSun"/>
                <a:cs typeface="Segoe UI"/>
              </a:rPr>
              <a:t> installation sans assistance. </a:t>
            </a:r>
            <a:r>
              <a:rPr lang="en-US" sz="1000" dirty="0" err="1">
                <a:solidFill>
                  <a:srgbClr val="000000"/>
                </a:solidFill>
                <a:latin typeface="Arial"/>
                <a:ea typeface="SimSun"/>
                <a:cs typeface="Segoe UI"/>
              </a:rPr>
              <a:t>Indiquez</a:t>
            </a:r>
            <a:r>
              <a:rPr lang="en-US" sz="1000" dirty="0">
                <a:solidFill>
                  <a:srgbClr val="000000"/>
                </a:solidFill>
                <a:latin typeface="Arial"/>
                <a:ea typeface="SimSun"/>
                <a:cs typeface="Segoe UI"/>
              </a:rPr>
              <a:t> aux </a:t>
            </a:r>
            <a:r>
              <a:rPr lang="en-US" sz="1000" dirty="0" err="1">
                <a:solidFill>
                  <a:srgbClr val="000000"/>
                </a:solidFill>
                <a:latin typeface="Arial"/>
                <a:ea typeface="SimSun"/>
                <a:cs typeface="Segoe UI"/>
              </a:rPr>
              <a:t>stagiaires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pouvez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promouvoir</a:t>
            </a:r>
            <a:r>
              <a:rPr lang="en-US" sz="1000" dirty="0">
                <a:solidFill>
                  <a:srgbClr val="000000"/>
                </a:solidFill>
                <a:latin typeface="Arial"/>
                <a:ea typeface="SimSun"/>
                <a:cs typeface="Segoe UI"/>
              </a:rPr>
              <a:t> à distance un </a:t>
            </a:r>
            <a:r>
              <a:rPr lang="en-US" sz="1000" dirty="0" err="1">
                <a:solidFill>
                  <a:srgbClr val="000000"/>
                </a:solidFill>
                <a:latin typeface="Arial"/>
                <a:ea typeface="SimSun"/>
                <a:cs typeface="Segoe UI"/>
              </a:rPr>
              <a:t>serveur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comme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contrôleur</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domaine</a:t>
            </a:r>
            <a:r>
              <a:rPr lang="en-US" sz="1000" dirty="0">
                <a:solidFill>
                  <a:srgbClr val="000000"/>
                </a:solidFill>
                <a:latin typeface="Arial"/>
                <a:ea typeface="SimSun"/>
                <a:cs typeface="Segoe UI"/>
              </a:rPr>
              <a:t> à </a:t>
            </a:r>
            <a:r>
              <a:rPr lang="en-US" sz="1000" dirty="0" err="1">
                <a:solidFill>
                  <a:srgbClr val="000000"/>
                </a:solidFill>
                <a:latin typeface="Arial"/>
                <a:ea typeface="SimSun"/>
                <a:cs typeface="Segoe UI"/>
              </a:rPr>
              <a:t>l'aide</a:t>
            </a:r>
            <a:r>
              <a:rPr lang="en-US" sz="1000" dirty="0">
                <a:solidFill>
                  <a:srgbClr val="000000"/>
                </a:solidFill>
                <a:latin typeface="Arial"/>
                <a:ea typeface="SimSun"/>
                <a:cs typeface="Segoe UI"/>
              </a:rPr>
              <a:t> du </a:t>
            </a:r>
            <a:r>
              <a:rPr lang="en-US" sz="1000" dirty="0" err="1">
                <a:solidFill>
                  <a:srgbClr val="000000"/>
                </a:solidFill>
                <a:latin typeface="Arial"/>
                <a:ea typeface="SimSun"/>
                <a:cs typeface="Segoe UI"/>
              </a:rPr>
              <a:t>Gestionnaire</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serveur</a:t>
            </a:r>
            <a:r>
              <a:rPr lang="en-US" sz="1000" dirty="0">
                <a:solidFill>
                  <a:srgbClr val="000000"/>
                </a:solidFill>
                <a:latin typeface="Arial"/>
                <a:ea typeface="SimSun"/>
                <a:cs typeface="Segoe UI"/>
              </a:rPr>
              <a:t> qui </a:t>
            </a:r>
            <a:r>
              <a:rPr lang="en-US" sz="1000" dirty="0" err="1">
                <a:solidFill>
                  <a:srgbClr val="000000"/>
                </a:solidFill>
                <a:latin typeface="Arial"/>
                <a:ea typeface="SimSun"/>
                <a:cs typeface="Segoe UI"/>
              </a:rPr>
              <a:t>s'exécute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sur</a:t>
            </a:r>
            <a:r>
              <a:rPr lang="en-US" sz="1000" dirty="0">
                <a:solidFill>
                  <a:srgbClr val="000000"/>
                </a:solidFill>
                <a:latin typeface="Arial"/>
                <a:ea typeface="SimSun"/>
                <a:cs typeface="Segoe UI"/>
              </a:rPr>
              <a:t> Windows Server 2012.</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Segoe UI"/>
              </a:rPr>
              <a:t>Insistez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auprès</a:t>
            </a:r>
            <a:r>
              <a:rPr lang="en-US" sz="1000" dirty="0">
                <a:solidFill>
                  <a:srgbClr val="000000"/>
                </a:solidFill>
                <a:latin typeface="Arial"/>
                <a:ea typeface="SimSun"/>
                <a:cs typeface="Segoe UI"/>
              </a:rPr>
              <a:t> des </a:t>
            </a:r>
            <a:r>
              <a:rPr lang="en-US" sz="1000" dirty="0" err="1">
                <a:solidFill>
                  <a:srgbClr val="000000"/>
                </a:solidFill>
                <a:latin typeface="Arial"/>
                <a:ea typeface="SimSun"/>
                <a:cs typeface="Segoe UI"/>
              </a:rPr>
              <a:t>stagiaires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sur</a:t>
            </a:r>
            <a:r>
              <a:rPr lang="en-US" sz="1000" dirty="0">
                <a:solidFill>
                  <a:srgbClr val="000000"/>
                </a:solidFill>
                <a:latin typeface="Arial"/>
                <a:ea typeface="SimSun"/>
                <a:cs typeface="Segoe UI"/>
              </a:rPr>
              <a:t> le fait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ce</a:t>
            </a:r>
            <a:r>
              <a:rPr lang="en-US" sz="1000" dirty="0">
                <a:solidFill>
                  <a:srgbClr val="000000"/>
                </a:solidFill>
                <a:latin typeface="Arial"/>
                <a:ea typeface="SimSun"/>
                <a:cs typeface="Segoe UI"/>
              </a:rPr>
              <a:t> module </a:t>
            </a:r>
            <a:r>
              <a:rPr lang="en-US" sz="1000" dirty="0" err="1">
                <a:solidFill>
                  <a:srgbClr val="000000"/>
                </a:solidFill>
                <a:latin typeface="Arial"/>
                <a:ea typeface="SimSun"/>
                <a:cs typeface="Segoe UI"/>
              </a:rPr>
              <a:t>porte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uniquement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sur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l'installation</a:t>
            </a:r>
            <a:r>
              <a:rPr lang="en-US" sz="1000" dirty="0">
                <a:solidFill>
                  <a:srgbClr val="000000"/>
                </a:solidFill>
                <a:latin typeface="Arial"/>
                <a:ea typeface="SimSun"/>
                <a:cs typeface="Segoe UI"/>
              </a:rPr>
              <a:t> des </a:t>
            </a:r>
            <a:r>
              <a:rPr lang="en-US" sz="1000" dirty="0" err="1">
                <a:solidFill>
                  <a:srgbClr val="000000"/>
                </a:solidFill>
                <a:latin typeface="Arial"/>
                <a:ea typeface="SimSun"/>
                <a:cs typeface="Segoe UI"/>
              </a:rPr>
              <a:t>contrôleurs</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domaine</a:t>
            </a:r>
            <a:r>
              <a:rPr lang="en-US" sz="1000" dirty="0">
                <a:solidFill>
                  <a:srgbClr val="000000"/>
                </a:solidFill>
                <a:latin typeface="Arial"/>
                <a:ea typeface="SimSun"/>
                <a:cs typeface="Segoe UI"/>
              </a:rPr>
              <a:t> à </a:t>
            </a:r>
            <a:r>
              <a:rPr lang="en-US" sz="1000" dirty="0" err="1">
                <a:solidFill>
                  <a:srgbClr val="000000"/>
                </a:solidFill>
                <a:latin typeface="Arial"/>
                <a:ea typeface="SimSun"/>
                <a:cs typeface="Segoe UI"/>
              </a:rPr>
              <a:t>l'aide</a:t>
            </a:r>
            <a:r>
              <a:rPr lang="en-US" sz="1000" dirty="0">
                <a:solidFill>
                  <a:srgbClr val="000000"/>
                </a:solidFill>
                <a:latin typeface="Arial"/>
                <a:ea typeface="SimSun"/>
                <a:cs typeface="Segoe UI"/>
              </a:rPr>
              <a:t> des </a:t>
            </a:r>
            <a:r>
              <a:rPr lang="en-US" sz="1000" dirty="0" err="1">
                <a:solidFill>
                  <a:srgbClr val="000000"/>
                </a:solidFill>
                <a:latin typeface="Arial"/>
                <a:ea typeface="SimSun"/>
                <a:cs typeface="Segoe UI"/>
              </a:rPr>
              <a:t>outils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d'interface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graphique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utilisateur</a:t>
            </a:r>
            <a:r>
              <a:rPr lang="en-US" sz="1000" dirty="0">
                <a:solidFill>
                  <a:srgbClr val="000000"/>
                </a:solidFill>
                <a:latin typeface="Arial"/>
                <a:ea typeface="SimSun"/>
                <a:cs typeface="Segoe UI"/>
              </a:rPr>
              <a:t>. Il </a:t>
            </a:r>
            <a:r>
              <a:rPr lang="en-US" sz="1000" dirty="0" err="1">
                <a:solidFill>
                  <a:srgbClr val="000000"/>
                </a:solidFill>
                <a:latin typeface="Arial"/>
                <a:ea typeface="SimSun"/>
                <a:cs typeface="Segoe UI"/>
              </a:rPr>
              <a:t>existe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d'autres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manières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d'installer</a:t>
            </a:r>
            <a:r>
              <a:rPr lang="en-US" sz="1000" dirty="0">
                <a:solidFill>
                  <a:srgbClr val="000000"/>
                </a:solidFill>
                <a:latin typeface="Arial"/>
                <a:ea typeface="SimSun"/>
                <a:cs typeface="Segoe UI"/>
              </a:rPr>
              <a:t> des </a:t>
            </a:r>
            <a:r>
              <a:rPr lang="en-US" sz="1000" dirty="0" err="1">
                <a:solidFill>
                  <a:srgbClr val="000000"/>
                </a:solidFill>
                <a:latin typeface="Arial"/>
                <a:ea typeface="SimSun"/>
                <a:cs typeface="Segoe UI"/>
              </a:rPr>
              <a:t>contrôleurs</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domaine</a:t>
            </a:r>
            <a:r>
              <a:rPr lang="en-US" sz="1000" dirty="0">
                <a:solidFill>
                  <a:srgbClr val="000000"/>
                </a:solidFill>
                <a:latin typeface="Arial"/>
                <a:ea typeface="SimSun"/>
                <a:cs typeface="Segoe UI"/>
              </a:rPr>
              <a:t> à </a:t>
            </a:r>
            <a:r>
              <a:rPr lang="en-US" sz="1000" dirty="0" err="1">
                <a:solidFill>
                  <a:srgbClr val="000000"/>
                </a:solidFill>
                <a:latin typeface="Arial"/>
                <a:ea typeface="SimSun"/>
                <a:cs typeface="Segoe UI"/>
              </a:rPr>
              <a:t>l'aide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d'outils</a:t>
            </a:r>
            <a:r>
              <a:rPr lang="en-US" sz="1000" dirty="0">
                <a:solidFill>
                  <a:srgbClr val="000000"/>
                </a:solidFill>
                <a:latin typeface="Arial"/>
                <a:ea typeface="SimSun"/>
                <a:cs typeface="Segoe UI"/>
              </a:rPr>
              <a:t> de script </a:t>
            </a:r>
            <a:r>
              <a:rPr lang="en-US" sz="1000" dirty="0" err="1">
                <a:solidFill>
                  <a:srgbClr val="000000"/>
                </a:solidFill>
                <a:latin typeface="Arial"/>
                <a:ea typeface="SimSun"/>
                <a:cs typeface="Segoe UI"/>
              </a:rPr>
              <a:t>tels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Windows PowerShell</a:t>
            </a:r>
            <a:r>
              <a:rPr lang="en-US" sz="1000" baseline="30000" dirty="0">
                <a:solidFill>
                  <a:srgbClr val="000000"/>
                </a:solidFill>
                <a:latin typeface="Arial"/>
                <a:ea typeface="SimSun"/>
                <a:cs typeface="Segoe UI"/>
              </a:rPr>
              <a: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ou</a:t>
            </a:r>
            <a:r>
              <a:rPr lang="en-US" sz="1000" dirty="0">
                <a:solidFill>
                  <a:srgbClr val="000000"/>
                </a:solidFill>
                <a:latin typeface="Arial"/>
                <a:ea typeface="SimSun"/>
                <a:cs typeface="Segoe UI"/>
              </a:rPr>
              <a:t> VBScript.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quelle</a:t>
            </a:r>
            <a:r>
              <a:rPr lang="en-US" sz="1000" dirty="0">
                <a:latin typeface="Arial"/>
                <a:ea typeface="SimSun"/>
                <a:cs typeface="Segoe UI"/>
              </a:rPr>
              <a:t> raison </a:t>
            </a:r>
            <a:r>
              <a:rPr lang="en-US" sz="1000" dirty="0" err="1">
                <a:latin typeface="Arial"/>
                <a:ea typeface="SimSun"/>
                <a:cs typeface="Segoe UI"/>
              </a:rPr>
              <a:t>spécifier</a:t>
            </a:r>
            <a:r>
              <a:rPr lang="en-US" sz="1000" dirty="0">
                <a:latin typeface="Arial"/>
                <a:ea typeface="SimSun"/>
                <a:cs typeface="Segoe UI"/>
              </a:rPr>
              <a:t> le mot de </a:t>
            </a:r>
            <a:r>
              <a:rPr lang="en-US" sz="1000" dirty="0" err="1">
                <a:latin typeface="Arial"/>
                <a:ea typeface="SimSun"/>
                <a:cs typeface="Segoe UI"/>
              </a:rPr>
              <a:t>passe</a:t>
            </a:r>
            <a:r>
              <a:rPr lang="en-US" sz="1000" dirty="0">
                <a:latin typeface="Arial"/>
                <a:ea typeface="SimSun"/>
                <a:cs typeface="Segoe UI"/>
              </a:rPr>
              <a:t> pour le mode de </a:t>
            </a:r>
            <a:r>
              <a:rPr lang="en-US" sz="1000" dirty="0" err="1">
                <a:latin typeface="Arial"/>
                <a:ea typeface="SimSun"/>
                <a:cs typeface="Segoe UI"/>
              </a:rPr>
              <a:t>restauration</a:t>
            </a:r>
            <a:r>
              <a:rPr lang="en-US" sz="1000" dirty="0">
                <a:latin typeface="Arial"/>
                <a:ea typeface="SimSun"/>
                <a:cs typeface="Segoe UI"/>
              </a:rPr>
              <a:t> des services </a:t>
            </a:r>
            <a:r>
              <a:rPr lang="en-US" sz="1000" dirty="0" err="1">
                <a:latin typeface="Arial"/>
                <a:ea typeface="SimSun"/>
                <a:cs typeface="Segoe UI"/>
              </a:rPr>
              <a:t>d'annuaire</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Si la base de </a:t>
            </a:r>
            <a:r>
              <a:rPr lang="en-US" sz="1000" dirty="0" err="1">
                <a:latin typeface="Arial"/>
                <a:ea typeface="SimSun"/>
                <a:cs typeface="Segoe UI"/>
              </a:rPr>
              <a:t>données</a:t>
            </a:r>
            <a:r>
              <a:rPr lang="en-US" sz="1000" dirty="0">
                <a:latin typeface="Arial"/>
                <a:ea typeface="SimSun"/>
                <a:cs typeface="Segoe UI"/>
              </a:rPr>
              <a:t> AD DS </a:t>
            </a:r>
            <a:r>
              <a:rPr lang="en-US" sz="1000" dirty="0" err="1">
                <a:latin typeface="Arial"/>
                <a:ea typeface="SimSun"/>
                <a:cs typeface="Segoe UI"/>
              </a:rPr>
              <a:t>doit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restaurée</a:t>
            </a:r>
            <a:r>
              <a:rPr lang="en-US" sz="1000" dirty="0">
                <a:latin typeface="Arial"/>
                <a:ea typeface="SimSun"/>
                <a:cs typeface="Segoe UI"/>
              </a:rPr>
              <a:t> à </a:t>
            </a:r>
            <a:r>
              <a:rPr lang="en-US" sz="1000" dirty="0" err="1">
                <a:latin typeface="Arial"/>
                <a:ea typeface="SimSun"/>
                <a:cs typeface="Segoe UI"/>
              </a:rPr>
              <a:t>partir</a:t>
            </a:r>
            <a:r>
              <a:rPr lang="en-US" sz="1000" dirty="0">
                <a:latin typeface="Arial"/>
                <a:ea typeface="SimSun"/>
                <a:cs typeface="Segoe UI"/>
              </a:rPr>
              <a:t> </a:t>
            </a:r>
            <a:r>
              <a:rPr lang="en-US" sz="1000" dirty="0" err="1">
                <a:latin typeface="Arial"/>
                <a:ea typeface="SimSun"/>
                <a:cs typeface="Segoe UI"/>
              </a:rPr>
              <a:t>d'une</a:t>
            </a:r>
            <a:r>
              <a:rPr lang="en-US" sz="1000" dirty="0">
                <a:latin typeface="Arial"/>
                <a:ea typeface="SimSun"/>
                <a:cs typeface="Segoe UI"/>
              </a:rPr>
              <a:t> </a:t>
            </a:r>
            <a:r>
              <a:rPr lang="en-US" sz="1000" dirty="0" err="1">
                <a:latin typeface="Arial"/>
                <a:ea typeface="SimSun"/>
                <a:cs typeface="Segoe UI"/>
              </a:rPr>
              <a:t>sauvegarde</a:t>
            </a:r>
            <a:r>
              <a:rPr lang="en-US" sz="1000" dirty="0">
                <a:latin typeface="Arial"/>
                <a:ea typeface="SimSun"/>
                <a:cs typeface="Segoe UI"/>
              </a:rPr>
              <a:t>, le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doit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redémarré</a:t>
            </a:r>
            <a:r>
              <a:rPr lang="en-US" sz="1000" dirty="0">
                <a:latin typeface="Arial"/>
                <a:ea typeface="SimSun"/>
                <a:cs typeface="Segoe UI"/>
              </a:rPr>
              <a:t> en mode de </a:t>
            </a:r>
            <a:r>
              <a:rPr lang="en-US" sz="1000" dirty="0" err="1">
                <a:latin typeface="Arial"/>
                <a:ea typeface="SimSun"/>
                <a:cs typeface="Segoe UI"/>
              </a:rPr>
              <a:t>restauration</a:t>
            </a:r>
            <a:r>
              <a:rPr lang="en-US" sz="1000" dirty="0">
                <a:latin typeface="Arial"/>
                <a:ea typeface="SimSun"/>
                <a:cs typeface="Segoe UI"/>
              </a:rPr>
              <a:t> des services </a:t>
            </a:r>
            <a:r>
              <a:rPr lang="en-US" sz="1000" dirty="0" err="1">
                <a:latin typeface="Arial"/>
                <a:ea typeface="SimSun"/>
                <a:cs typeface="Segoe UI"/>
              </a:rPr>
              <a:t>d'annuaire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alors</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le mot de </a:t>
            </a:r>
            <a:r>
              <a:rPr lang="en-US" sz="1000" dirty="0" err="1">
                <a:latin typeface="Arial"/>
                <a:ea typeface="SimSun"/>
                <a:cs typeface="Segoe UI"/>
              </a:rPr>
              <a:t>passe</a:t>
            </a:r>
            <a:r>
              <a:rPr lang="en-US" sz="1000" dirty="0">
                <a:latin typeface="Arial"/>
                <a:ea typeface="SimSun"/>
                <a:cs typeface="Segoe UI"/>
              </a:rPr>
              <a:t> du mode de </a:t>
            </a:r>
            <a:r>
              <a:rPr lang="en-US" sz="1000" dirty="0" err="1">
                <a:latin typeface="Arial"/>
                <a:ea typeface="SimSun"/>
                <a:cs typeface="Segoe UI"/>
              </a:rPr>
              <a:t>restauration</a:t>
            </a:r>
            <a:r>
              <a:rPr lang="en-US" sz="1000" dirty="0">
                <a:latin typeface="Arial"/>
                <a:ea typeface="SimSun"/>
                <a:cs typeface="Segoe UI"/>
              </a:rPr>
              <a:t> des services </a:t>
            </a:r>
            <a:r>
              <a:rPr lang="en-US" sz="1000" dirty="0" err="1">
                <a:latin typeface="Arial"/>
                <a:ea typeface="SimSun"/>
                <a:cs typeface="Segoe UI"/>
              </a:rPr>
              <a:t>d'annuaire</a:t>
            </a:r>
            <a:r>
              <a:rPr lang="en-US" sz="1000" dirty="0">
                <a:latin typeface="Arial"/>
                <a:ea typeface="SimSun"/>
                <a:cs typeface="Segoe UI"/>
              </a:rPr>
              <a:t> pour </a:t>
            </a:r>
            <a:r>
              <a:rPr lang="en-US" sz="1000" dirty="0" err="1">
                <a:latin typeface="Arial"/>
                <a:ea typeface="SimSun"/>
                <a:cs typeface="Segoe UI"/>
              </a:rPr>
              <a:t>vous</a:t>
            </a:r>
            <a:r>
              <a:rPr lang="en-US" sz="1000" dirty="0">
                <a:latin typeface="Arial"/>
                <a:ea typeface="SimSun"/>
                <a:cs typeface="Segoe UI"/>
              </a:rPr>
              <a:t> connecter au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lorsqu'il</a:t>
            </a:r>
            <a:r>
              <a:rPr lang="en-US" sz="1000" dirty="0">
                <a:latin typeface="Arial"/>
                <a:ea typeface="SimSun"/>
                <a:cs typeface="Segoe UI"/>
              </a:rPr>
              <a:t> </a:t>
            </a:r>
            <a:r>
              <a:rPr lang="en-US" sz="1000" dirty="0" err="1">
                <a:latin typeface="Arial"/>
                <a:ea typeface="SimSun"/>
                <a:cs typeface="Segoe UI"/>
              </a:rPr>
              <a:t>démarre</a:t>
            </a:r>
            <a:r>
              <a:rPr lang="en-US" sz="1000" dirty="0">
                <a:latin typeface="Arial"/>
                <a:ea typeface="SimSun"/>
                <a:cs typeface="Segoe UI"/>
              </a:rPr>
              <a:t> en mode de </a:t>
            </a:r>
            <a:r>
              <a:rPr lang="en-US" sz="1000" dirty="0" err="1">
                <a:latin typeface="Arial"/>
                <a:ea typeface="SimSun"/>
                <a:cs typeface="Segoe UI"/>
              </a:rPr>
              <a:t>restauration</a:t>
            </a:r>
            <a:r>
              <a:rPr lang="en-US" sz="1000" dirty="0">
                <a:latin typeface="Arial"/>
                <a:ea typeface="SimSun"/>
                <a:cs typeface="Segoe UI"/>
              </a:rPr>
              <a:t> des services </a:t>
            </a:r>
            <a:r>
              <a:rPr lang="en-US" sz="1000" dirty="0" err="1">
                <a:latin typeface="Arial"/>
                <a:ea typeface="SimSun"/>
                <a:cs typeface="Segoe UI"/>
              </a:rPr>
              <a:t>d'annuaire</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554696CB-EFCE-45DB-AB27-49AC3A30B1B7}" type="slidenum">
              <a:rPr lang="en-US" smtClean="0"/>
              <a:t>18</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2806434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Utilisez</a:t>
            </a:r>
            <a:r>
              <a:rPr lang="en-US" sz="1000" dirty="0">
                <a:latin typeface="Arial"/>
                <a:ea typeface="SimSun"/>
                <a:cs typeface="Segoe UI"/>
              </a:rPr>
              <a:t> le </a:t>
            </a:r>
            <a:r>
              <a:rPr lang="en-US" sz="1000" dirty="0" err="1">
                <a:latin typeface="Arial"/>
                <a:ea typeface="SimSun"/>
                <a:cs typeface="Segoe UI"/>
              </a:rPr>
              <a:t>Gestionnaire</a:t>
            </a:r>
            <a:r>
              <a:rPr lang="en-US" sz="1000" dirty="0">
                <a:latin typeface="Arial"/>
                <a:ea typeface="SimSun"/>
                <a:cs typeface="Segoe UI"/>
              </a:rPr>
              <a:t> de </a:t>
            </a:r>
            <a:r>
              <a:rPr lang="en-US" sz="1000" dirty="0" err="1">
                <a:latin typeface="Arial"/>
                <a:ea typeface="SimSun"/>
                <a:cs typeface="Segoe UI"/>
              </a:rPr>
              <a:t>serveur</a:t>
            </a:r>
            <a:r>
              <a:rPr lang="en-US" sz="1000" dirty="0">
                <a:latin typeface="Arial"/>
                <a:ea typeface="SimSun"/>
                <a:cs typeface="Segoe UI"/>
              </a:rPr>
              <a:t> pour </a:t>
            </a:r>
            <a:r>
              <a:rPr lang="en-US" sz="1000" dirty="0" err="1">
                <a:latin typeface="Arial"/>
                <a:ea typeface="SimSun"/>
                <a:cs typeface="Segoe UI"/>
              </a:rPr>
              <a:t>exécuter</a:t>
            </a:r>
            <a:r>
              <a:rPr lang="en-US" sz="1000" dirty="0">
                <a:latin typeface="Arial"/>
                <a:ea typeface="SimSun"/>
                <a:cs typeface="Segoe UI"/>
              </a:rPr>
              <a:t> le </a:t>
            </a:r>
            <a:r>
              <a:rPr lang="en-US" sz="1000" dirty="0" err="1">
                <a:latin typeface="Arial"/>
                <a:ea typeface="SimSun"/>
                <a:cs typeface="Segoe UI"/>
              </a:rPr>
              <a:t>processus</a:t>
            </a:r>
            <a:r>
              <a:rPr lang="en-US" sz="1000" dirty="0">
                <a:latin typeface="Arial"/>
                <a:ea typeface="SimSun"/>
                <a:cs typeface="Segoe UI"/>
              </a:rPr>
              <a:t> initial </a:t>
            </a:r>
            <a:r>
              <a:rPr lang="en-US" sz="1000" dirty="0" err="1">
                <a:latin typeface="Arial"/>
                <a:ea typeface="SimSun"/>
                <a:cs typeface="Segoe UI"/>
              </a:rPr>
              <a:t>d'installation</a:t>
            </a:r>
            <a:r>
              <a:rPr lang="en-US" sz="1000" dirty="0">
                <a:latin typeface="Arial"/>
                <a:ea typeface="SimSun"/>
                <a:cs typeface="Segoe UI"/>
              </a:rPr>
              <a:t> d'un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AD DS. </a:t>
            </a:r>
            <a:r>
              <a:rPr lang="en-US" sz="1000" dirty="0" err="1">
                <a:latin typeface="Arial"/>
                <a:ea typeface="SimSun"/>
                <a:cs typeface="Segoe UI"/>
              </a:rPr>
              <a:t>Montrez</a:t>
            </a:r>
            <a:r>
              <a:rPr lang="en-US" sz="1000" dirty="0">
                <a:latin typeface="Arial"/>
                <a:ea typeface="SimSun"/>
                <a:cs typeface="Segoe UI"/>
              </a:rPr>
              <a:t> </a:t>
            </a:r>
            <a:r>
              <a:rPr lang="en-US" sz="1000" dirty="0" err="1">
                <a:latin typeface="Arial"/>
                <a:ea typeface="SimSun"/>
                <a:cs typeface="Segoe UI"/>
              </a:rPr>
              <a:t>l'option</a:t>
            </a:r>
            <a:r>
              <a:rPr lang="en-US" sz="1000" dirty="0">
                <a:latin typeface="Arial"/>
                <a:ea typeface="SimSun"/>
                <a:cs typeface="Segoe UI"/>
              </a:rPr>
              <a:t> </a:t>
            </a:r>
            <a:r>
              <a:rPr lang="en-US" sz="1000" dirty="0" err="1">
                <a:latin typeface="Arial"/>
                <a:ea typeface="SimSun"/>
                <a:cs typeface="Segoe UI"/>
              </a:rPr>
              <a:t>permettant</a:t>
            </a:r>
            <a:r>
              <a:rPr lang="en-US" sz="1000" dirty="0">
                <a:latin typeface="Arial"/>
                <a:ea typeface="SimSun"/>
                <a:cs typeface="Segoe UI"/>
              </a:rPr>
              <a:t> de </a:t>
            </a:r>
            <a:r>
              <a:rPr lang="en-US" sz="1000" dirty="0" err="1">
                <a:latin typeface="Arial"/>
                <a:ea typeface="SimSun"/>
                <a:cs typeface="Segoe UI"/>
              </a:rPr>
              <a:t>choisir</a:t>
            </a:r>
            <a:r>
              <a:rPr lang="en-US" sz="1000" dirty="0">
                <a:latin typeface="Arial"/>
                <a:ea typeface="SimSun"/>
                <a:cs typeface="Segoe UI"/>
              </a:rPr>
              <a:t> le </a:t>
            </a:r>
            <a:r>
              <a:rPr lang="en-US" sz="1000" dirty="0" err="1">
                <a:latin typeface="Arial"/>
                <a:ea typeface="SimSun"/>
                <a:cs typeface="Segoe UI"/>
              </a:rPr>
              <a:t>serveur</a:t>
            </a:r>
            <a:r>
              <a:rPr lang="en-US" sz="1000" dirty="0">
                <a:latin typeface="Arial"/>
                <a:ea typeface="SimSun"/>
                <a:cs typeface="Segoe UI"/>
              </a:rPr>
              <a:t> local </a:t>
            </a:r>
            <a:r>
              <a:rPr lang="en-US" sz="1000" dirty="0" err="1">
                <a:latin typeface="Arial"/>
                <a:ea typeface="SimSun"/>
                <a:cs typeface="Segoe UI"/>
              </a:rPr>
              <a:t>ou</a:t>
            </a:r>
            <a:r>
              <a:rPr lang="en-US" sz="1000" dirty="0">
                <a:latin typeface="Arial"/>
                <a:ea typeface="SimSun"/>
                <a:cs typeface="Segoe UI"/>
              </a:rPr>
              <a:t> un </a:t>
            </a:r>
            <a:r>
              <a:rPr lang="en-US" sz="1000" dirty="0" err="1">
                <a:latin typeface="Arial"/>
                <a:ea typeface="SimSun"/>
                <a:cs typeface="Segoe UI"/>
              </a:rPr>
              <a:t>serveur</a:t>
            </a:r>
            <a:r>
              <a:rPr lang="en-US" sz="1000" dirty="0">
                <a:latin typeface="Arial"/>
                <a:ea typeface="SimSun"/>
                <a:cs typeface="Segoe UI"/>
              </a:rPr>
              <a:t> distant à </a:t>
            </a:r>
            <a:r>
              <a:rPr lang="en-US" sz="1000" dirty="0" err="1">
                <a:latin typeface="Arial"/>
                <a:ea typeface="SimSun"/>
                <a:cs typeface="Segoe UI"/>
              </a:rPr>
              <a:t>partir</a:t>
            </a:r>
            <a:r>
              <a:rPr lang="en-US" sz="1000" dirty="0">
                <a:latin typeface="Arial"/>
                <a:ea typeface="SimSun"/>
                <a:cs typeface="Segoe UI"/>
              </a:rPr>
              <a:t> </a:t>
            </a:r>
            <a:r>
              <a:rPr lang="en-US" sz="1000" dirty="0" smtClean="0">
                <a:latin typeface="Arial"/>
                <a:ea typeface="SimSun"/>
                <a:cs typeface="Segoe UI"/>
              </a:rPr>
              <a:t>du pool </a:t>
            </a:r>
            <a:r>
              <a:rPr lang="en-US" sz="1000" dirty="0">
                <a:latin typeface="Arial"/>
                <a:ea typeface="SimSun"/>
                <a:cs typeface="Segoe UI"/>
              </a:rPr>
              <a:t>de </a:t>
            </a:r>
            <a:r>
              <a:rPr lang="en-US" sz="1000" dirty="0" err="1">
                <a:latin typeface="Arial"/>
                <a:ea typeface="SimSun"/>
                <a:cs typeface="Segoe UI"/>
              </a:rPr>
              <a:t>serveurs</a:t>
            </a:r>
            <a:r>
              <a:rPr lang="en-US" sz="1000" dirty="0">
                <a:latin typeface="Arial"/>
                <a:ea typeface="SimSun"/>
                <a:cs typeface="Segoe UI"/>
              </a:rPr>
              <a:t>. </a:t>
            </a:r>
            <a:r>
              <a:rPr lang="en-US" sz="1000" dirty="0" err="1">
                <a:latin typeface="Arial"/>
                <a:ea typeface="SimSun"/>
                <a:cs typeface="Segoe UI"/>
              </a:rPr>
              <a:t>Expliquez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 </a:t>
            </a:r>
            <a:r>
              <a:rPr lang="en-US" sz="1000" dirty="0" err="1">
                <a:latin typeface="Arial"/>
                <a:ea typeface="SimSun"/>
                <a:cs typeface="Segoe UI"/>
              </a:rPr>
              <a:t>choix</a:t>
            </a:r>
            <a:r>
              <a:rPr lang="en-US" sz="1000" dirty="0">
                <a:latin typeface="Arial"/>
                <a:ea typeface="SimSun"/>
                <a:cs typeface="Segoe UI"/>
              </a:rPr>
              <a:t> initial </a:t>
            </a:r>
            <a:r>
              <a:rPr lang="en-US" sz="1000" dirty="0" err="1">
                <a:latin typeface="Arial"/>
                <a:ea typeface="SimSun"/>
                <a:cs typeface="Segoe UI"/>
              </a:rPr>
              <a:t>installe</a:t>
            </a:r>
            <a:r>
              <a:rPr lang="en-US" sz="1000" dirty="0">
                <a:latin typeface="Arial"/>
                <a:ea typeface="SimSun"/>
                <a:cs typeface="Segoe UI"/>
              </a:rPr>
              <a:t> les </a:t>
            </a:r>
            <a:r>
              <a:rPr lang="en-US" sz="1000" dirty="0" err="1">
                <a:latin typeface="Arial"/>
                <a:ea typeface="SimSun"/>
                <a:cs typeface="Segoe UI"/>
              </a:rPr>
              <a:t>binaires</a:t>
            </a:r>
            <a:r>
              <a:rPr lang="en-US" sz="1000" dirty="0">
                <a:latin typeface="Arial"/>
                <a:ea typeface="SimSun"/>
                <a:cs typeface="Segoe UI"/>
              </a:rPr>
              <a:t> pour AD DS, </a:t>
            </a:r>
            <a:r>
              <a:rPr lang="en-US" sz="1000" dirty="0" err="1">
                <a:latin typeface="Arial"/>
                <a:ea typeface="SimSun"/>
                <a:cs typeface="Segoe UI"/>
              </a:rPr>
              <a:t>puis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continuer la configuration de </a:t>
            </a:r>
            <a:r>
              <a:rPr lang="en-US" sz="1000" dirty="0" err="1">
                <a:latin typeface="Arial"/>
                <a:ea typeface="SimSun"/>
                <a:cs typeface="Segoe UI"/>
              </a:rPr>
              <a:t>l'installation</a:t>
            </a:r>
            <a:r>
              <a:rPr lang="en-US" sz="1000" dirty="0">
                <a:latin typeface="Arial"/>
                <a:ea typeface="SimSun"/>
                <a:cs typeface="Segoe UI"/>
              </a:rPr>
              <a:t> AD DS.</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554696CB-EFCE-45DB-AB27-49AC3A30B1B7}" type="slidenum">
              <a:rPr lang="en-US" smtClean="0"/>
              <a:t>19</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405131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554696CB-EFCE-45DB-AB27-49AC3A30B1B7}" type="slidenum">
              <a:rPr lang="en-US" smtClean="0"/>
              <a:t>2</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580729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Décrivez la commande affichée sur la diapositive et reportez-vous au fichier de réponses (answerfile.txt). Rappelez aux stagiaires que </a:t>
            </a:r>
            <a:r>
              <a:rPr lang="en-US" sz="1000">
                <a:latin typeface="Arial"/>
                <a:ea typeface="SimSun"/>
                <a:cs typeface="Arial"/>
              </a:rPr>
              <a:t>dcpromo.exe</a:t>
            </a:r>
            <a:r>
              <a:rPr lang="en-US" sz="1000">
                <a:latin typeface="Arial"/>
                <a:ea typeface="SimSun"/>
                <a:cs typeface="Segoe UI"/>
              </a:rPr>
              <a:t> ne peut pas être utilisé dans le format d'interface graphique utilisateur dans Windows Server 2012, mais peut être saisi à une invite de commandes dans le cadre d'une installation sans assistance.</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554696CB-EFCE-45DB-AB27-49AC3A30B1B7}" type="slidenum">
              <a:rPr lang="en-US" smtClean="0"/>
              <a:t>20</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1389246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4" name="Slide Number Placeholder 3"/>
          <p:cNvSpPr>
            <a:spLocks noGrp="1"/>
          </p:cNvSpPr>
          <p:nvPr>
            <p:ph type="sldNum" sz="quarter" idx="10"/>
          </p:nvPr>
        </p:nvSpPr>
        <p:spPr/>
        <p:txBody>
          <a:bodyPr/>
          <a:lstStyle/>
          <a:p>
            <a:fld id="{554696CB-EFCE-45DB-AB27-49AC3A30B1B7}" type="slidenum">
              <a:rPr lang="en-US" smtClean="0"/>
              <a:t>21</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2755815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S</a:t>
            </a:r>
            <a:r>
              <a:rPr lang="en-US" sz="1000" dirty="0" err="1">
                <a:solidFill>
                  <a:srgbClr val="000000"/>
                </a:solidFill>
                <a:latin typeface="Arial"/>
                <a:ea typeface="SimSun"/>
                <a:cs typeface="Segoe UI"/>
              </a:rPr>
              <a:t>ignalez</a:t>
            </a:r>
            <a:r>
              <a:rPr lang="en-US" sz="1000" dirty="0">
                <a:solidFill>
                  <a:srgbClr val="000000"/>
                </a:solidFill>
                <a:latin typeface="Arial"/>
                <a:ea typeface="SimSun"/>
                <a:cs typeface="Segoe UI"/>
              </a:rPr>
              <a:t> aux </a:t>
            </a:r>
            <a:r>
              <a:rPr lang="en-US" sz="1000" dirty="0" err="1">
                <a:solidFill>
                  <a:srgbClr val="000000"/>
                </a:solidFill>
                <a:latin typeface="Arial"/>
                <a:ea typeface="SimSun"/>
                <a:cs typeface="Segoe UI"/>
              </a:rPr>
              <a:t>stagiaires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qu'étant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donné</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qu'ils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installent</a:t>
            </a:r>
            <a:r>
              <a:rPr lang="en-US" sz="1000" dirty="0">
                <a:solidFill>
                  <a:srgbClr val="000000"/>
                </a:solidFill>
                <a:latin typeface="Arial"/>
                <a:ea typeface="SimSun"/>
                <a:cs typeface="Segoe UI"/>
              </a:rPr>
              <a:t> le </a:t>
            </a:r>
            <a:r>
              <a:rPr lang="en-US" sz="1000" dirty="0" err="1">
                <a:solidFill>
                  <a:srgbClr val="000000"/>
                </a:solidFill>
                <a:latin typeface="Arial"/>
                <a:ea typeface="SimSun"/>
                <a:cs typeface="Segoe UI"/>
              </a:rPr>
              <a:t>contrôleur</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domaine</a:t>
            </a:r>
            <a:r>
              <a:rPr lang="en-US" sz="1000" dirty="0">
                <a:solidFill>
                  <a:srgbClr val="000000"/>
                </a:solidFill>
                <a:latin typeface="Arial"/>
                <a:ea typeface="SimSun"/>
                <a:cs typeface="Segoe UI"/>
              </a:rPr>
              <a:t> en </a:t>
            </a:r>
            <a:r>
              <a:rPr lang="en-US" sz="1000" dirty="0" err="1">
                <a:solidFill>
                  <a:srgbClr val="000000"/>
                </a:solidFill>
                <a:latin typeface="Arial"/>
                <a:ea typeface="SimSun"/>
                <a:cs typeface="Segoe UI"/>
              </a:rPr>
              <a:t>utilisant</a:t>
            </a:r>
            <a:r>
              <a:rPr lang="en-US" sz="1000" dirty="0">
                <a:solidFill>
                  <a:srgbClr val="000000"/>
                </a:solidFill>
                <a:latin typeface="Arial"/>
                <a:ea typeface="SimSun"/>
                <a:cs typeface="Segoe UI"/>
              </a:rPr>
              <a:t> la </a:t>
            </a:r>
            <a:r>
              <a:rPr lang="en-US" sz="1000" dirty="0" err="1">
                <a:solidFill>
                  <a:srgbClr val="000000"/>
                </a:solidFill>
                <a:latin typeface="Arial"/>
                <a:ea typeface="SimSun"/>
                <a:cs typeface="Segoe UI"/>
              </a:rPr>
              <a:t>méthode</a:t>
            </a:r>
            <a:r>
              <a:rPr lang="en-US" sz="1000" dirty="0">
                <a:solidFill>
                  <a:srgbClr val="000000"/>
                </a:solidFill>
                <a:latin typeface="Arial"/>
                <a:ea typeface="SimSun"/>
                <a:cs typeface="Segoe UI"/>
              </a:rPr>
              <a:t> IFM, </a:t>
            </a:r>
            <a:r>
              <a:rPr lang="en-US" sz="1000" dirty="0" err="1">
                <a:solidFill>
                  <a:srgbClr val="000000"/>
                </a:solidFill>
                <a:latin typeface="Arial"/>
                <a:ea typeface="SimSun"/>
                <a:cs typeface="Segoe UI"/>
              </a:rPr>
              <a:t>ils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doivent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activer</a:t>
            </a:r>
            <a:r>
              <a:rPr lang="en-US" sz="1000" dirty="0">
                <a:solidFill>
                  <a:srgbClr val="000000"/>
                </a:solidFill>
                <a:latin typeface="Arial"/>
                <a:ea typeface="SimSun"/>
                <a:cs typeface="Segoe UI"/>
              </a:rPr>
              <a:t> la case à </a:t>
            </a:r>
            <a:r>
              <a:rPr lang="en-US" sz="1000" dirty="0" err="1">
                <a:solidFill>
                  <a:srgbClr val="000000"/>
                </a:solidFill>
                <a:latin typeface="Arial"/>
                <a:ea typeface="SimSun"/>
                <a:cs typeface="Segoe UI"/>
              </a:rPr>
              <a:t>cocher</a:t>
            </a:r>
            <a:r>
              <a:rPr lang="en-US" sz="1000" dirty="0">
                <a:solidFill>
                  <a:srgbClr val="000000"/>
                </a:solidFill>
                <a:latin typeface="Arial"/>
                <a:ea typeface="SimSun"/>
                <a:cs typeface="Segoe UI"/>
              </a:rPr>
              <a:t> </a:t>
            </a:r>
            <a:r>
              <a:rPr lang="en-US" sz="1000" b="1" dirty="0" err="1">
                <a:latin typeface="Arial"/>
                <a:ea typeface="SimSun"/>
                <a:cs typeface="Arial"/>
              </a:rPr>
              <a:t>Chemin</a:t>
            </a:r>
            <a:r>
              <a:rPr lang="en-US" sz="1000" b="1" dirty="0">
                <a:latin typeface="Arial"/>
                <a:ea typeface="SimSun"/>
                <a:cs typeface="Arial"/>
              </a:rPr>
              <a:t> </a:t>
            </a:r>
            <a:r>
              <a:rPr lang="en-US" sz="1000" b="1" dirty="0" err="1">
                <a:latin typeface="Arial"/>
                <a:ea typeface="SimSun"/>
                <a:cs typeface="Arial"/>
              </a:rPr>
              <a:t>d'installation</a:t>
            </a:r>
            <a:r>
              <a:rPr lang="en-US" sz="1000" b="1" dirty="0">
                <a:latin typeface="Arial"/>
                <a:ea typeface="SimSun"/>
                <a:cs typeface="Arial"/>
              </a:rPr>
              <a:t> à </a:t>
            </a:r>
            <a:r>
              <a:rPr lang="en-US" sz="1000" b="1" dirty="0" err="1">
                <a:latin typeface="Arial"/>
                <a:ea typeface="SimSun"/>
                <a:cs typeface="Arial"/>
              </a:rPr>
              <a:t>partir</a:t>
            </a:r>
            <a:r>
              <a:rPr lang="en-US" sz="1000" b="1" dirty="0">
                <a:latin typeface="Arial"/>
                <a:ea typeface="SimSun"/>
                <a:cs typeface="Arial"/>
              </a:rPr>
              <a:t> du support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L'étape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suivante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consiste</a:t>
            </a:r>
            <a:r>
              <a:rPr lang="en-US" sz="1000" dirty="0">
                <a:solidFill>
                  <a:srgbClr val="000000"/>
                </a:solidFill>
                <a:latin typeface="Arial"/>
                <a:ea typeface="SimSun"/>
                <a:cs typeface="Segoe UI"/>
              </a:rPr>
              <a:t> à taper le </a:t>
            </a:r>
            <a:r>
              <a:rPr lang="en-US" sz="1000" dirty="0" err="1">
                <a:solidFill>
                  <a:srgbClr val="000000"/>
                </a:solidFill>
                <a:latin typeface="Arial"/>
                <a:ea typeface="SimSun"/>
                <a:cs typeface="Segoe UI"/>
              </a:rPr>
              <a:t>chemin</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d'accès</a:t>
            </a:r>
            <a:r>
              <a:rPr lang="en-US" sz="1000" dirty="0">
                <a:solidFill>
                  <a:srgbClr val="000000"/>
                </a:solidFill>
                <a:latin typeface="Arial"/>
                <a:ea typeface="SimSun"/>
                <a:cs typeface="Segoe UI"/>
              </a:rPr>
              <a:t> au </a:t>
            </a:r>
            <a:r>
              <a:rPr lang="en-US" sz="1000" dirty="0" err="1">
                <a:solidFill>
                  <a:srgbClr val="000000"/>
                </a:solidFill>
                <a:latin typeface="Arial"/>
                <a:ea typeface="SimSun"/>
                <a:cs typeface="Segoe UI"/>
              </a:rPr>
              <a:t>fichier</a:t>
            </a:r>
            <a:r>
              <a:rPr lang="en-US" sz="1000" dirty="0">
                <a:solidFill>
                  <a:srgbClr val="000000"/>
                </a:solidFill>
                <a:latin typeface="Arial"/>
                <a:ea typeface="SimSun"/>
                <a:cs typeface="Segoe UI"/>
              </a:rPr>
              <a:t> de capture </a:t>
            </a:r>
            <a:r>
              <a:rPr lang="en-US" sz="1000" dirty="0" err="1">
                <a:solidFill>
                  <a:srgbClr val="000000"/>
                </a:solidFill>
                <a:latin typeface="Arial"/>
                <a:ea typeface="SimSun"/>
                <a:cs typeface="Segoe UI"/>
              </a:rPr>
              <a:t>instantanée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la zone </a:t>
            </a:r>
            <a:r>
              <a:rPr lang="en-US" sz="1000" b="1" dirty="0" err="1">
                <a:latin typeface="Arial"/>
                <a:ea typeface="SimSun"/>
                <a:cs typeface="Arial"/>
              </a:rPr>
              <a:t>Chemin</a:t>
            </a:r>
            <a:r>
              <a:rPr lang="en-US" sz="1000" b="1" dirty="0">
                <a:latin typeface="Arial"/>
                <a:ea typeface="SimSun"/>
                <a:cs typeface="Arial"/>
              </a:rPr>
              <a:t> </a:t>
            </a:r>
            <a:r>
              <a:rPr lang="en-US" sz="1000" b="1" dirty="0" err="1">
                <a:latin typeface="Arial"/>
                <a:ea typeface="SimSun"/>
                <a:cs typeface="Arial"/>
              </a:rPr>
              <a:t>d'installation</a:t>
            </a:r>
            <a:r>
              <a:rPr lang="en-US" sz="1000" b="1" dirty="0">
                <a:latin typeface="Arial"/>
                <a:ea typeface="SimSun"/>
                <a:cs typeface="Arial"/>
              </a:rPr>
              <a:t> </a:t>
            </a:r>
            <a:r>
              <a:rPr lang="en-US" sz="1000" b="1" dirty="0" smtClean="0">
                <a:latin typeface="Arial"/>
                <a:ea typeface="SimSun"/>
                <a:cs typeface="Arial"/>
              </a:rPr>
              <a:t>à </a:t>
            </a:r>
            <a:r>
              <a:rPr lang="en-US" sz="1000" b="1" dirty="0" err="1" smtClean="0">
                <a:latin typeface="Arial"/>
                <a:ea typeface="SimSun"/>
                <a:cs typeface="Arial"/>
              </a:rPr>
              <a:t>partir</a:t>
            </a:r>
            <a:r>
              <a:rPr lang="en-US" sz="1000" b="1" dirty="0" smtClean="0">
                <a:latin typeface="Arial"/>
                <a:ea typeface="SimSun"/>
                <a:cs typeface="Arial"/>
              </a:rPr>
              <a:t> </a:t>
            </a:r>
            <a:r>
              <a:rPr lang="en-US" sz="1000" b="1" dirty="0">
                <a:latin typeface="Arial"/>
                <a:ea typeface="SimSun"/>
                <a:cs typeface="Arial"/>
              </a:rPr>
              <a:t>du support</a:t>
            </a:r>
            <a:r>
              <a:rPr lang="en-US" sz="1000" dirty="0">
                <a:solidFill>
                  <a:srgbClr val="000000"/>
                </a:solidFill>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554696CB-EFCE-45DB-AB27-49AC3A30B1B7}" type="slidenum">
              <a:rPr lang="en-US" smtClean="0"/>
              <a:t>22</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758569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SimSun"/>
                <a:cs typeface="Arial"/>
              </a:rPr>
              <a:t>Avant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commencent</a:t>
            </a:r>
            <a:r>
              <a:rPr lang="en-US" sz="1000" dirty="0">
                <a:latin typeface="Arial"/>
                <a:ea typeface="SimSun"/>
                <a:cs typeface="Arial"/>
              </a:rPr>
              <a:t>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a:t>
            </a:r>
            <a:r>
              <a:rPr lang="en-US" sz="1000" dirty="0" err="1">
                <a:latin typeface="Arial"/>
                <a:ea typeface="SimSun"/>
                <a:cs typeface="Arial"/>
              </a:rPr>
              <a:t>lisez</a:t>
            </a:r>
            <a:r>
              <a:rPr lang="en-US" sz="1000" dirty="0">
                <a:latin typeface="Arial"/>
                <a:ea typeface="SimSun"/>
                <a:cs typeface="Arial"/>
              </a:rPr>
              <a:t> le </a:t>
            </a:r>
            <a:r>
              <a:rPr lang="en-US" sz="1000" dirty="0" err="1">
                <a:latin typeface="Arial"/>
                <a:ea typeface="SimSun"/>
                <a:cs typeface="Arial"/>
              </a:rPr>
              <a:t>scénario</a:t>
            </a:r>
            <a:r>
              <a:rPr lang="en-US" sz="1000" dirty="0">
                <a:latin typeface="Arial"/>
                <a:ea typeface="SimSun"/>
                <a:cs typeface="Arial"/>
              </a:rPr>
              <a:t> de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et </a:t>
            </a:r>
            <a:r>
              <a:rPr lang="en-US" sz="1000" dirty="0" err="1">
                <a:latin typeface="Arial"/>
                <a:ea typeface="SimSun"/>
                <a:cs typeface="Arial"/>
              </a:rPr>
              <a:t>affichez</a:t>
            </a:r>
            <a:r>
              <a:rPr lang="en-US" sz="1000" dirty="0">
                <a:latin typeface="Arial"/>
                <a:ea typeface="SimSun"/>
                <a:cs typeface="Arial"/>
              </a:rPr>
              <a:t> </a:t>
            </a:r>
            <a:r>
              <a:rPr lang="en-US" sz="1000" dirty="0" smtClean="0">
                <a:latin typeface="Arial"/>
                <a:ea typeface="SimSun"/>
                <a:cs typeface="Arial"/>
              </a:rPr>
              <a:t>la </a:t>
            </a:r>
            <a:r>
              <a:rPr lang="en-US" sz="1000" dirty="0" err="1" smtClean="0">
                <a:latin typeface="Arial"/>
                <a:ea typeface="SimSun"/>
                <a:cs typeface="Arial"/>
              </a:rPr>
              <a:t>diapositive</a:t>
            </a:r>
            <a:r>
              <a:rPr lang="en-US" sz="1000" dirty="0" smtClean="0">
                <a:latin typeface="Arial"/>
                <a:ea typeface="SimSun"/>
                <a:cs typeface="Arial"/>
              </a:rPr>
              <a:t> </a:t>
            </a:r>
            <a:r>
              <a:rPr lang="en-US" sz="1000" dirty="0" err="1">
                <a:latin typeface="Arial"/>
                <a:ea typeface="SimSun"/>
                <a:cs typeface="Arial"/>
              </a:rPr>
              <a:t>suivante</a:t>
            </a:r>
            <a:r>
              <a:rPr lang="en-US" sz="1000" dirty="0">
                <a:latin typeface="Arial"/>
                <a:ea typeface="SimSun"/>
                <a:cs typeface="Arial"/>
              </a:rPr>
              <a:t>. Avant </a:t>
            </a:r>
            <a:r>
              <a:rPr lang="en-US" sz="1000" dirty="0" err="1">
                <a:latin typeface="Arial"/>
                <a:ea typeface="SimSun"/>
                <a:cs typeface="Arial"/>
              </a:rPr>
              <a:t>chaque</a:t>
            </a:r>
            <a:r>
              <a:rPr lang="en-US" sz="1000" dirty="0">
                <a:latin typeface="Arial"/>
                <a:ea typeface="SimSun"/>
                <a:cs typeface="Arial"/>
              </a:rPr>
              <a:t> </a:t>
            </a:r>
            <a:r>
              <a:rPr lang="en-US" sz="1000" dirty="0" err="1">
                <a:latin typeface="Arial"/>
                <a:ea typeface="SimSun"/>
                <a:cs typeface="Arial"/>
              </a:rPr>
              <a:t>exercice</a:t>
            </a:r>
            <a:r>
              <a:rPr lang="en-US" sz="1000" dirty="0">
                <a:latin typeface="Arial"/>
                <a:ea typeface="SimSun"/>
                <a:cs typeface="Arial"/>
              </a:rPr>
              <a:t>, </a:t>
            </a:r>
            <a:r>
              <a:rPr lang="en-US" sz="1000" dirty="0" err="1">
                <a:latin typeface="Arial"/>
                <a:ea typeface="SimSun"/>
                <a:cs typeface="Arial"/>
              </a:rPr>
              <a:t>lisez</a:t>
            </a:r>
            <a:r>
              <a:rPr lang="en-US" sz="1000" dirty="0">
                <a:latin typeface="Arial"/>
                <a:ea typeface="SimSun"/>
                <a:cs typeface="Arial"/>
              </a:rPr>
              <a:t> à la </a:t>
            </a:r>
            <a:r>
              <a:rPr lang="en-US" sz="1000" dirty="0" err="1">
                <a:latin typeface="Arial"/>
                <a:ea typeface="SimSun"/>
                <a:cs typeface="Arial"/>
              </a:rPr>
              <a:t>classe</a:t>
            </a:r>
            <a:r>
              <a:rPr lang="en-US" sz="1000" dirty="0">
                <a:latin typeface="Arial"/>
                <a:ea typeface="SimSun"/>
                <a:cs typeface="Arial"/>
              </a:rPr>
              <a:t> le </a:t>
            </a:r>
            <a:r>
              <a:rPr lang="en-US" sz="1000" dirty="0" err="1">
                <a:latin typeface="Arial"/>
                <a:ea typeface="SimSun"/>
                <a:cs typeface="Arial"/>
              </a:rPr>
              <a:t>scénario</a:t>
            </a:r>
            <a:r>
              <a:rPr lang="en-US" sz="1000" dirty="0">
                <a:latin typeface="Arial"/>
                <a:ea typeface="SimSun"/>
                <a:cs typeface="Arial"/>
              </a:rPr>
              <a:t> </a:t>
            </a:r>
            <a:r>
              <a:rPr lang="en-US" sz="1000" dirty="0" err="1">
                <a:latin typeface="Arial"/>
                <a:ea typeface="SimSun"/>
                <a:cs typeface="Arial"/>
              </a:rPr>
              <a:t>associé</a:t>
            </a:r>
            <a:r>
              <a:rPr lang="en-US" sz="1000" dirty="0">
                <a:latin typeface="Arial"/>
                <a:ea typeface="SimSun"/>
                <a:cs typeface="Arial"/>
              </a:rPr>
              <a:t> à </a:t>
            </a:r>
            <a:r>
              <a:rPr lang="en-US" sz="1000" dirty="0" err="1">
                <a:latin typeface="Arial"/>
                <a:ea typeface="SimSun"/>
                <a:cs typeface="Arial"/>
              </a:rPr>
              <a:t>l'exercice</a:t>
            </a:r>
            <a:r>
              <a:rPr lang="en-US" sz="1000" dirty="0">
                <a:latin typeface="Arial"/>
                <a:ea typeface="SimSun"/>
                <a:cs typeface="Arial"/>
              </a:rPr>
              <a:t>. </a:t>
            </a:r>
            <a:r>
              <a:rPr lang="en-US" sz="1000" dirty="0" smtClean="0">
                <a:latin typeface="Arial"/>
                <a:ea typeface="SimSun"/>
                <a:cs typeface="Arial"/>
              </a:rPr>
              <a:t>Les </a:t>
            </a:r>
            <a:r>
              <a:rPr lang="en-US" sz="1000" dirty="0" err="1" smtClean="0">
                <a:latin typeface="Arial"/>
                <a:ea typeface="SimSun"/>
                <a:cs typeface="Arial"/>
              </a:rPr>
              <a:t>scénarios</a:t>
            </a:r>
            <a:r>
              <a:rPr lang="en-US" sz="1000" dirty="0" smtClean="0">
                <a:latin typeface="Arial"/>
                <a:ea typeface="SimSun"/>
                <a:cs typeface="Arial"/>
              </a:rPr>
              <a:t> </a:t>
            </a:r>
            <a:r>
              <a:rPr lang="en-US" sz="1000" dirty="0" err="1">
                <a:latin typeface="Arial"/>
                <a:ea typeface="SimSun"/>
                <a:cs typeface="Arial"/>
              </a:rPr>
              <a:t>fournissent</a:t>
            </a:r>
            <a:r>
              <a:rPr lang="en-US" sz="1000" dirty="0">
                <a:latin typeface="Arial"/>
                <a:ea typeface="SimSun"/>
                <a:cs typeface="Arial"/>
              </a:rPr>
              <a:t> le </a:t>
            </a:r>
            <a:r>
              <a:rPr lang="en-US" sz="1000" dirty="0" err="1">
                <a:latin typeface="Arial"/>
                <a:ea typeface="SimSun"/>
                <a:cs typeface="Arial"/>
              </a:rPr>
              <a:t>contexte</a:t>
            </a:r>
            <a:r>
              <a:rPr lang="en-US" sz="1000" dirty="0">
                <a:latin typeface="Arial"/>
                <a:ea typeface="SimSun"/>
                <a:cs typeface="Arial"/>
              </a:rPr>
              <a:t> de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et des </a:t>
            </a:r>
            <a:r>
              <a:rPr lang="en-US" sz="1000" dirty="0" err="1">
                <a:latin typeface="Arial"/>
                <a:ea typeface="SimSun"/>
                <a:cs typeface="Arial"/>
              </a:rPr>
              <a:t>exercices</a:t>
            </a:r>
            <a:r>
              <a:rPr lang="en-US" sz="1000" dirty="0">
                <a:latin typeface="Arial"/>
                <a:ea typeface="SimSun"/>
                <a:cs typeface="Arial"/>
              </a:rPr>
              <a:t>, et </a:t>
            </a:r>
            <a:r>
              <a:rPr lang="en-US" sz="1000" dirty="0" err="1">
                <a:latin typeface="Arial"/>
                <a:ea typeface="SimSun"/>
                <a:cs typeface="Arial"/>
              </a:rPr>
              <a:t>contribuent</a:t>
            </a:r>
            <a:r>
              <a:rPr lang="en-US" sz="1000" dirty="0">
                <a:latin typeface="Arial"/>
                <a:ea typeface="SimSun"/>
                <a:cs typeface="Arial"/>
              </a:rPr>
              <a:t> à </a:t>
            </a:r>
            <a:r>
              <a:rPr lang="en-US" sz="1000" dirty="0" err="1">
                <a:latin typeface="Arial"/>
                <a:ea typeface="SimSun"/>
                <a:cs typeface="Arial"/>
              </a:rPr>
              <a:t>faciliter</a:t>
            </a:r>
            <a:r>
              <a:rPr lang="en-US" sz="1000" dirty="0">
                <a:latin typeface="Arial"/>
                <a:ea typeface="SimSun"/>
                <a:cs typeface="Arial"/>
              </a:rPr>
              <a:t> la discussion à la fin de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a:t>
            </a:r>
            <a:r>
              <a:rPr lang="en-US" sz="1000" dirty="0" err="1">
                <a:latin typeface="Arial"/>
                <a:ea typeface="SimSun"/>
                <a:cs typeface="Arial"/>
              </a:rPr>
              <a:t>Rappelez</a:t>
            </a:r>
            <a:r>
              <a:rPr lang="en-US" sz="1000" dirty="0">
                <a:latin typeface="Arial"/>
                <a:ea typeface="SimSun"/>
                <a:cs typeface="Arial"/>
              </a:rPr>
              <a:t> aux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qu'ils</a:t>
            </a:r>
            <a:r>
              <a:rPr lang="en-US" sz="1000" dirty="0">
                <a:latin typeface="Arial"/>
                <a:ea typeface="SimSun"/>
                <a:cs typeface="Arial"/>
              </a:rPr>
              <a:t> </a:t>
            </a:r>
            <a:r>
              <a:rPr lang="en-US" sz="1000" dirty="0" err="1">
                <a:latin typeface="Arial"/>
                <a:ea typeface="SimSun"/>
                <a:cs typeface="Arial"/>
              </a:rPr>
              <a:t>doivent</a:t>
            </a:r>
            <a:r>
              <a:rPr lang="en-US" sz="1000" dirty="0">
                <a:latin typeface="Arial"/>
                <a:ea typeface="SimSun"/>
                <a:cs typeface="Arial"/>
              </a:rPr>
              <a:t> </a:t>
            </a:r>
            <a:r>
              <a:rPr lang="en-US" sz="1000" dirty="0" err="1">
                <a:latin typeface="Arial"/>
                <a:ea typeface="SimSun"/>
                <a:cs typeface="Arial"/>
              </a:rPr>
              <a:t>répondre</a:t>
            </a:r>
            <a:r>
              <a:rPr lang="en-US" sz="1000" dirty="0">
                <a:latin typeface="Arial"/>
                <a:ea typeface="SimSun"/>
                <a:cs typeface="Arial"/>
              </a:rPr>
              <a:t> aux questions </a:t>
            </a:r>
            <a:r>
              <a:rPr lang="en-US" sz="1000" dirty="0" smtClean="0">
                <a:latin typeface="Arial"/>
                <a:ea typeface="SimSun"/>
                <a:cs typeface="Arial"/>
              </a:rPr>
              <a:t>de discussion </a:t>
            </a:r>
            <a:r>
              <a:rPr lang="en-US" sz="1000" dirty="0">
                <a:latin typeface="Arial"/>
                <a:ea typeface="SimSun"/>
                <a:cs typeface="Arial"/>
              </a:rPr>
              <a:t>après le dernier </a:t>
            </a:r>
            <a:r>
              <a:rPr lang="en-US" sz="1000" dirty="0" err="1">
                <a:latin typeface="Arial"/>
                <a:ea typeface="SimSun"/>
                <a:cs typeface="Arial"/>
              </a:rPr>
              <a:t>exercice</a:t>
            </a:r>
            <a:r>
              <a:rPr lang="en-US" sz="1000" dirty="0">
                <a:latin typeface="Arial"/>
                <a:ea typeface="SimSun"/>
                <a:cs typeface="Arial"/>
              </a:rPr>
              <a:t> </a:t>
            </a:r>
            <a:r>
              <a:rPr lang="en-US" sz="1000" dirty="0" err="1">
                <a:latin typeface="Arial"/>
                <a:ea typeface="SimSun"/>
                <a:cs typeface="Arial"/>
              </a:rPr>
              <a:t>d'atelier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a:t>
            </a:r>
          </a:p>
          <a:p>
            <a:pPr>
              <a:lnSpc>
                <a:spcPct val="115000"/>
              </a:lnSpc>
            </a:pPr>
            <a:r>
              <a:rPr lang="en-US" sz="1000" b="1" dirty="0" err="1">
                <a:latin typeface="Arial"/>
                <a:ea typeface="SimSun"/>
                <a:cs typeface="Segoe UI"/>
              </a:rPr>
              <a:t>Exercice</a:t>
            </a:r>
            <a:r>
              <a:rPr lang="en-US" sz="1000" b="1" dirty="0">
                <a:latin typeface="Arial"/>
                <a:ea typeface="SimSun"/>
                <a:cs typeface="Segoe UI"/>
              </a:rPr>
              <a:t> 1 : Installation d'un </a:t>
            </a:r>
            <a:r>
              <a:rPr lang="en-US" sz="1000" b="1" dirty="0" err="1">
                <a:latin typeface="Arial"/>
                <a:ea typeface="SimSun"/>
                <a:cs typeface="Segoe UI"/>
              </a:rPr>
              <a:t>contrôleur</a:t>
            </a:r>
            <a:r>
              <a:rPr lang="en-US" sz="1000" b="1" dirty="0">
                <a:latin typeface="Arial"/>
                <a:ea typeface="SimSun"/>
                <a:cs typeface="Segoe UI"/>
              </a:rPr>
              <a:t> de </a:t>
            </a:r>
            <a:r>
              <a:rPr lang="en-US" sz="1000" b="1" dirty="0" err="1">
                <a:latin typeface="Arial"/>
                <a:ea typeface="SimSun"/>
                <a:cs typeface="Segoe UI"/>
              </a:rPr>
              <a:t>domaine</a:t>
            </a:r>
            <a:endParaRPr lang="en-US" sz="1000" b="1" dirty="0">
              <a:latin typeface="Arial"/>
              <a:ea typeface="SimSun"/>
              <a:cs typeface="Arial"/>
            </a:endParaRPr>
          </a:p>
          <a:p>
            <a:pPr>
              <a:lnSpc>
                <a:spcPct val="115000"/>
              </a:lnSpc>
              <a:spcAft>
                <a:spcPts val="1000"/>
              </a:spcAft>
            </a:pPr>
            <a:r>
              <a:rPr lang="en-US" sz="1000" dirty="0">
                <a:latin typeface="Arial"/>
                <a:ea typeface="SimSun"/>
                <a:cs typeface="Segoe UI"/>
              </a:rPr>
              <a:t>Les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connaissent</a:t>
            </a:r>
            <a:r>
              <a:rPr lang="en-US" sz="1000" dirty="0">
                <a:latin typeface="Arial"/>
                <a:ea typeface="SimSun"/>
                <a:cs typeface="Segoe UI"/>
              </a:rPr>
              <a:t> des </a:t>
            </a:r>
            <a:r>
              <a:rPr lang="en-US" sz="1000" dirty="0" err="1">
                <a:latin typeface="Arial"/>
                <a:ea typeface="SimSun"/>
                <a:cs typeface="Segoe UI"/>
              </a:rPr>
              <a:t>lenteurs</a:t>
            </a:r>
            <a:r>
              <a:rPr lang="en-US" sz="1000" dirty="0">
                <a:latin typeface="Arial"/>
                <a:ea typeface="SimSun"/>
                <a:cs typeface="Segoe UI"/>
              </a:rPr>
              <a:t> de </a:t>
            </a:r>
            <a:r>
              <a:rPr lang="en-US" sz="1000" dirty="0" err="1">
                <a:latin typeface="Arial"/>
                <a:ea typeface="SimSun"/>
                <a:cs typeface="Segoe UI"/>
              </a:rPr>
              <a:t>connexion</a:t>
            </a:r>
            <a:r>
              <a:rPr lang="en-US" sz="1000" dirty="0">
                <a:latin typeface="Arial"/>
                <a:ea typeface="SimSun"/>
                <a:cs typeface="Segoe UI"/>
              </a:rPr>
              <a:t> à </a:t>
            </a:r>
            <a:r>
              <a:rPr lang="en-US" sz="1000" dirty="0" err="1">
                <a:latin typeface="Arial"/>
                <a:ea typeface="SimSun"/>
                <a:cs typeface="Segoe UI"/>
              </a:rPr>
              <a:t>Londres</a:t>
            </a:r>
            <a:r>
              <a:rPr lang="en-US" sz="1000" dirty="0">
                <a:latin typeface="Arial"/>
                <a:ea typeface="SimSun"/>
                <a:cs typeface="Segoe UI"/>
              </a:rPr>
              <a:t> aux </a:t>
            </a:r>
            <a:r>
              <a:rPr lang="en-US" sz="1000" dirty="0" err="1">
                <a:latin typeface="Arial"/>
                <a:ea typeface="SimSun"/>
                <a:cs typeface="Segoe UI"/>
              </a:rPr>
              <a:t>heures</a:t>
            </a:r>
            <a:r>
              <a:rPr lang="en-US" sz="1000" dirty="0">
                <a:latin typeface="Arial"/>
                <a:ea typeface="SimSun"/>
                <a:cs typeface="Segoe UI"/>
              </a:rPr>
              <a:t> de </a:t>
            </a:r>
            <a:r>
              <a:rPr lang="en-US" sz="1000" dirty="0" err="1">
                <a:latin typeface="Arial"/>
                <a:ea typeface="SimSun"/>
                <a:cs typeface="Segoe UI"/>
              </a:rPr>
              <a:t>pleine</a:t>
            </a:r>
            <a:r>
              <a:rPr lang="en-US" sz="1000" dirty="0">
                <a:latin typeface="Arial"/>
                <a:ea typeface="SimSun"/>
                <a:cs typeface="Segoe UI"/>
              </a:rPr>
              <a:t> </a:t>
            </a:r>
            <a:r>
              <a:rPr lang="en-US" sz="1000" dirty="0" err="1">
                <a:latin typeface="Arial"/>
                <a:ea typeface="SimSun"/>
                <a:cs typeface="Segoe UI"/>
              </a:rPr>
              <a:t>activité</a:t>
            </a:r>
            <a:r>
              <a:rPr lang="en-US" sz="1000" dirty="0">
                <a:latin typeface="Arial"/>
                <a:ea typeface="SimSun"/>
                <a:cs typeface="Segoe UI"/>
              </a:rPr>
              <a:t>. </a:t>
            </a:r>
            <a:r>
              <a:rPr lang="en-US" sz="1000" dirty="0" err="1">
                <a:latin typeface="Arial"/>
                <a:ea typeface="SimSun"/>
                <a:cs typeface="Segoe UI"/>
              </a:rPr>
              <a:t>L'équipe</a:t>
            </a:r>
            <a:r>
              <a:rPr lang="en-US" sz="1000" dirty="0">
                <a:latin typeface="Arial"/>
                <a:ea typeface="SimSun"/>
                <a:cs typeface="Segoe UI"/>
              </a:rPr>
              <a:t> </a:t>
            </a:r>
            <a:r>
              <a:rPr lang="en-US" sz="1000" dirty="0" err="1">
                <a:latin typeface="Arial"/>
                <a:ea typeface="SimSun"/>
                <a:cs typeface="Segoe UI"/>
              </a:rPr>
              <a:t>serveurs</a:t>
            </a:r>
            <a:r>
              <a:rPr lang="en-US" sz="1000" dirty="0">
                <a:latin typeface="Arial"/>
                <a:ea typeface="SimSun"/>
                <a:cs typeface="Segoe UI"/>
              </a:rPr>
              <a:t> a </a:t>
            </a:r>
            <a:r>
              <a:rPr lang="en-US" sz="1000" dirty="0" err="1">
                <a:latin typeface="Arial"/>
                <a:ea typeface="SimSun"/>
                <a:cs typeface="Segoe UI"/>
              </a:rPr>
              <a:t>déterminé</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submergés</a:t>
            </a:r>
            <a:r>
              <a:rPr lang="en-US" sz="1000" dirty="0">
                <a:latin typeface="Arial"/>
                <a:ea typeface="SimSun"/>
                <a:cs typeface="Segoe UI"/>
              </a:rPr>
              <a:t> </a:t>
            </a:r>
            <a:r>
              <a:rPr lang="en-US" sz="1000" dirty="0" err="1">
                <a:latin typeface="Arial"/>
                <a:ea typeface="SimSun"/>
                <a:cs typeface="Segoe UI"/>
              </a:rPr>
              <a:t>lorsque</a:t>
            </a:r>
            <a:r>
              <a:rPr lang="en-US" sz="1000" dirty="0">
                <a:latin typeface="Arial"/>
                <a:ea typeface="SimSun"/>
                <a:cs typeface="Segoe UI"/>
              </a:rPr>
              <a:t> de </a:t>
            </a:r>
            <a:r>
              <a:rPr lang="en-US" sz="1000" dirty="0" err="1">
                <a:latin typeface="Arial"/>
                <a:ea typeface="SimSun"/>
                <a:cs typeface="Segoe UI"/>
              </a:rPr>
              <a:t>nombreux</a:t>
            </a:r>
            <a:r>
              <a:rPr lang="en-US" sz="1000" dirty="0">
                <a:latin typeface="Arial"/>
                <a:ea typeface="SimSun"/>
                <a:cs typeface="Segoe UI"/>
              </a:rPr>
              <a:t>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s'authentifient</a:t>
            </a:r>
            <a:r>
              <a:rPr lang="en-US" sz="1000" dirty="0">
                <a:latin typeface="Arial"/>
                <a:ea typeface="SimSun"/>
                <a:cs typeface="Segoe UI"/>
              </a:rPr>
              <a:t> </a:t>
            </a:r>
            <a:r>
              <a:rPr lang="en-US" sz="1000" dirty="0" err="1">
                <a:latin typeface="Arial"/>
                <a:ea typeface="SimSun"/>
                <a:cs typeface="Segoe UI"/>
              </a:rPr>
              <a:t>simultanément</a:t>
            </a:r>
            <a:r>
              <a:rPr lang="en-US" sz="1000" dirty="0">
                <a:latin typeface="Arial"/>
                <a:ea typeface="SimSun"/>
                <a:cs typeface="Segoe UI"/>
              </a:rPr>
              <a:t>. Pour </a:t>
            </a:r>
            <a:r>
              <a:rPr lang="en-US" sz="1000" dirty="0" err="1">
                <a:latin typeface="Arial"/>
                <a:ea typeface="SimSun"/>
                <a:cs typeface="Segoe UI"/>
              </a:rPr>
              <a:t>améliorer</a:t>
            </a:r>
            <a:r>
              <a:rPr lang="en-US" sz="1000" dirty="0">
                <a:latin typeface="Arial"/>
                <a:ea typeface="SimSun"/>
                <a:cs typeface="Segoe UI"/>
              </a:rPr>
              <a:t> les performances de </a:t>
            </a:r>
            <a:r>
              <a:rPr lang="en-US" sz="1000" dirty="0" err="1">
                <a:latin typeface="Arial"/>
                <a:ea typeface="SimSun"/>
                <a:cs typeface="Segoe UI"/>
              </a:rPr>
              <a:t>connexion</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ajoutez</a:t>
            </a:r>
            <a:r>
              <a:rPr lang="en-US" sz="1000" dirty="0">
                <a:latin typeface="Arial"/>
                <a:ea typeface="SimSun"/>
                <a:cs typeface="Segoe UI"/>
              </a:rPr>
              <a:t> un nouveau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a:t>
            </a:r>
            <a:r>
              <a:rPr lang="en-US" sz="1000" dirty="0" err="1">
                <a:latin typeface="Arial"/>
                <a:ea typeface="SimSun"/>
                <a:cs typeface="Segoe UI"/>
              </a:rPr>
              <a:t>centre</a:t>
            </a:r>
            <a:r>
              <a:rPr lang="en-US" sz="1000" dirty="0">
                <a:latin typeface="Arial"/>
                <a:ea typeface="SimSun"/>
                <a:cs typeface="Segoe UI"/>
              </a:rPr>
              <a:t> de </a:t>
            </a:r>
            <a:r>
              <a:rPr lang="en-US" sz="1000" dirty="0" err="1">
                <a:latin typeface="Arial"/>
                <a:ea typeface="SimSun"/>
                <a:cs typeface="Segoe UI"/>
              </a:rPr>
              <a:t>données</a:t>
            </a:r>
            <a:r>
              <a:rPr lang="en-US" sz="1000" dirty="0">
                <a:latin typeface="Arial"/>
                <a:ea typeface="SimSun"/>
                <a:cs typeface="Segoe UI"/>
              </a:rPr>
              <a:t> de </a:t>
            </a:r>
            <a:r>
              <a:rPr lang="en-US" sz="1000" dirty="0" err="1">
                <a:latin typeface="Arial"/>
                <a:ea typeface="SimSun"/>
                <a:cs typeface="Segoe UI"/>
              </a:rPr>
              <a:t>Londres</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err="1">
                <a:latin typeface="Arial"/>
                <a:ea typeface="SimSun"/>
                <a:cs typeface="Segoe UI"/>
              </a:rPr>
              <a:t>Exercice</a:t>
            </a:r>
            <a:r>
              <a:rPr lang="en-US" sz="1000" b="1" dirty="0">
                <a:latin typeface="Arial"/>
                <a:ea typeface="SimSun"/>
                <a:cs typeface="Segoe UI"/>
              </a:rPr>
              <a:t> 2 : Installation d'un </a:t>
            </a:r>
            <a:r>
              <a:rPr lang="en-US" sz="1000" b="1" dirty="0" err="1">
                <a:latin typeface="Arial"/>
                <a:ea typeface="SimSun"/>
                <a:cs typeface="Segoe UI"/>
              </a:rPr>
              <a:t>contrôleur</a:t>
            </a:r>
            <a:r>
              <a:rPr lang="en-US" sz="1000" b="1" dirty="0">
                <a:latin typeface="Arial"/>
                <a:ea typeface="SimSun"/>
                <a:cs typeface="Segoe UI"/>
              </a:rPr>
              <a:t> de </a:t>
            </a:r>
            <a:r>
              <a:rPr lang="en-US" sz="1000" b="1" dirty="0" err="1">
                <a:latin typeface="Arial"/>
                <a:ea typeface="SimSun"/>
                <a:cs typeface="Segoe UI"/>
              </a:rPr>
              <a:t>domaine</a:t>
            </a:r>
            <a:r>
              <a:rPr lang="en-US" sz="1000" b="1" dirty="0">
                <a:latin typeface="Arial"/>
                <a:ea typeface="SimSun"/>
                <a:cs typeface="Segoe UI"/>
              </a:rPr>
              <a:t> </a:t>
            </a:r>
            <a:r>
              <a:rPr lang="en-US" sz="1000" b="1" dirty="0" err="1">
                <a:latin typeface="Arial"/>
                <a:ea typeface="SimSun"/>
                <a:cs typeface="Segoe UI"/>
              </a:rPr>
              <a:t>selon</a:t>
            </a:r>
            <a:r>
              <a:rPr lang="en-US" sz="1000" b="1" dirty="0">
                <a:latin typeface="Arial"/>
                <a:ea typeface="SimSun"/>
                <a:cs typeface="Segoe UI"/>
              </a:rPr>
              <a:t> la </a:t>
            </a:r>
            <a:r>
              <a:rPr lang="en-US" sz="1000" b="1" dirty="0" err="1">
                <a:latin typeface="Arial"/>
                <a:ea typeface="SimSun"/>
                <a:cs typeface="Segoe UI"/>
              </a:rPr>
              <a:t>méthode</a:t>
            </a:r>
            <a:r>
              <a:rPr lang="en-US" sz="1000" b="1" dirty="0">
                <a:latin typeface="Arial"/>
                <a:ea typeface="SimSun"/>
                <a:cs typeface="Segoe UI"/>
              </a:rPr>
              <a:t> IFM</a:t>
            </a:r>
            <a:endParaRPr lang="en-US" sz="1000" b="1"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avez</a:t>
            </a:r>
            <a:r>
              <a:rPr lang="en-US" sz="1000" dirty="0">
                <a:latin typeface="Arial"/>
                <a:ea typeface="SimSun"/>
                <a:cs typeface="Segoe UI"/>
              </a:rPr>
              <a:t> </a:t>
            </a:r>
            <a:r>
              <a:rPr lang="en-US" sz="1000" dirty="0" err="1">
                <a:latin typeface="Arial"/>
                <a:ea typeface="SimSun"/>
                <a:cs typeface="Segoe UI"/>
              </a:rPr>
              <a:t>été</a:t>
            </a:r>
            <a:r>
              <a:rPr lang="en-US" sz="1000" dirty="0">
                <a:latin typeface="Arial"/>
                <a:ea typeface="SimSun"/>
                <a:cs typeface="Segoe UI"/>
              </a:rPr>
              <a:t> chargé par la direction de </a:t>
            </a:r>
            <a:r>
              <a:rPr lang="en-US" sz="1000" dirty="0" err="1">
                <a:latin typeface="Arial"/>
                <a:ea typeface="SimSun"/>
                <a:cs typeface="Segoe UI"/>
              </a:rPr>
              <a:t>gérer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des </a:t>
            </a:r>
            <a:r>
              <a:rPr lang="en-US" sz="1000" dirty="0" err="1">
                <a:latin typeface="Arial"/>
                <a:ea typeface="SimSun"/>
                <a:cs typeface="Segoe UI"/>
              </a:rPr>
              <a:t>nouvelles</a:t>
            </a:r>
            <a:r>
              <a:rPr lang="en-US" sz="1000" dirty="0">
                <a:latin typeface="Arial"/>
                <a:ea typeface="SimSun"/>
                <a:cs typeface="Segoe UI"/>
              </a:rPr>
              <a:t> </a:t>
            </a:r>
            <a:r>
              <a:rPr lang="en-US" sz="1000" dirty="0" err="1">
                <a:latin typeface="Arial"/>
                <a:ea typeface="SimSun"/>
                <a:cs typeface="Segoe UI"/>
              </a:rPr>
              <a:t>filiales</a:t>
            </a:r>
            <a:r>
              <a:rPr lang="en-US" sz="1000" dirty="0">
                <a:latin typeface="Arial"/>
                <a:ea typeface="SimSun"/>
                <a:cs typeface="Segoe UI"/>
              </a:rPr>
              <a:t> en </a:t>
            </a:r>
            <a:r>
              <a:rPr lang="en-US" sz="1000" dirty="0" err="1">
                <a:latin typeface="Arial"/>
                <a:ea typeface="SimSun"/>
                <a:cs typeface="Segoe UI"/>
              </a:rPr>
              <a:t>cours</a:t>
            </a:r>
            <a:r>
              <a:rPr lang="en-US" sz="1000" dirty="0">
                <a:latin typeface="Arial"/>
                <a:ea typeface="SimSun"/>
                <a:cs typeface="Segoe UI"/>
              </a:rPr>
              <a:t> de configuration. </a:t>
            </a:r>
            <a:r>
              <a:rPr lang="en-US" sz="1000" dirty="0" smtClean="0">
                <a:latin typeface="Arial"/>
                <a:ea typeface="SimSun"/>
                <a:cs typeface="Segoe UI"/>
              </a:rPr>
              <a:t>La </a:t>
            </a:r>
            <a:r>
              <a:rPr lang="en-US" sz="1000" dirty="0" err="1" smtClean="0">
                <a:latin typeface="Arial"/>
                <a:ea typeface="SimSun"/>
                <a:cs typeface="Segoe UI"/>
              </a:rPr>
              <a:t>mise</a:t>
            </a:r>
            <a:r>
              <a:rPr lang="en-US" sz="1000" dirty="0" smtClean="0">
                <a:latin typeface="Arial"/>
                <a:ea typeface="SimSun"/>
                <a:cs typeface="Segoe UI"/>
              </a:rPr>
              <a:t> </a:t>
            </a:r>
            <a:r>
              <a:rPr lang="en-US" sz="1000" dirty="0">
                <a:latin typeface="Arial"/>
                <a:ea typeface="SimSun"/>
                <a:cs typeface="Segoe UI"/>
              </a:rPr>
              <a:t>en place </a:t>
            </a:r>
            <a:r>
              <a:rPr lang="en-US" sz="1000" dirty="0" err="1">
                <a:latin typeface="Arial"/>
                <a:ea typeface="SimSun"/>
                <a:cs typeface="Segoe UI"/>
              </a:rPr>
              <a:t>d'une</a:t>
            </a:r>
            <a:r>
              <a:rPr lang="en-US" sz="1000" dirty="0">
                <a:latin typeface="Arial"/>
                <a:ea typeface="SimSun"/>
                <a:cs typeface="Segoe UI"/>
              </a:rPr>
              <a:t> </a:t>
            </a:r>
            <a:r>
              <a:rPr lang="en-US" sz="1000" dirty="0" err="1">
                <a:latin typeface="Arial"/>
                <a:ea typeface="SimSun"/>
                <a:cs typeface="Segoe UI"/>
              </a:rPr>
              <a:t>connexion</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 plus </a:t>
            </a:r>
            <a:r>
              <a:rPr lang="en-US" sz="1000" dirty="0" err="1">
                <a:latin typeface="Arial"/>
                <a:ea typeface="SimSun"/>
                <a:cs typeface="Segoe UI"/>
              </a:rPr>
              <a:t>rapide</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planifiée</a:t>
            </a:r>
            <a:r>
              <a:rPr lang="en-US" sz="1000" dirty="0">
                <a:latin typeface="Arial"/>
                <a:ea typeface="SimSun"/>
                <a:cs typeface="Segoe UI"/>
              </a:rPr>
              <a:t> </a:t>
            </a:r>
            <a:r>
              <a:rPr lang="en-US" sz="1000" dirty="0" err="1">
                <a:latin typeface="Arial"/>
                <a:ea typeface="SimSun"/>
                <a:cs typeface="Segoe UI"/>
              </a:rPr>
              <a:t>quelques</a:t>
            </a:r>
            <a:r>
              <a:rPr lang="en-US" sz="1000" dirty="0">
                <a:latin typeface="Arial"/>
                <a:ea typeface="SimSun"/>
                <a:cs typeface="Segoe UI"/>
              </a:rPr>
              <a:t> </a:t>
            </a:r>
            <a:r>
              <a:rPr lang="en-US" sz="1000" dirty="0" err="1">
                <a:latin typeface="Arial"/>
                <a:ea typeface="SimSun"/>
                <a:cs typeface="Segoe UI"/>
              </a:rPr>
              <a:t>semaines</a:t>
            </a:r>
            <a:r>
              <a:rPr lang="en-US" sz="1000" dirty="0">
                <a:latin typeface="Arial"/>
                <a:ea typeface="SimSun"/>
                <a:cs typeface="Segoe UI"/>
              </a:rPr>
              <a:t> plus </a:t>
            </a:r>
            <a:r>
              <a:rPr lang="en-US" sz="1000" dirty="0" err="1">
                <a:latin typeface="Arial"/>
                <a:ea typeface="SimSun"/>
                <a:cs typeface="Segoe UI"/>
              </a:rPr>
              <a:t>tard</a:t>
            </a:r>
            <a:r>
              <a:rPr lang="en-US" sz="1000" dirty="0">
                <a:latin typeface="Arial"/>
                <a:ea typeface="SimSun"/>
                <a:cs typeface="Segoe UI"/>
              </a:rPr>
              <a:t>. </a:t>
            </a:r>
            <a:r>
              <a:rPr lang="en-US" sz="1000" dirty="0" err="1">
                <a:latin typeface="Arial"/>
                <a:ea typeface="SimSun"/>
                <a:cs typeface="Segoe UI"/>
              </a:rPr>
              <a:t>D'ici</a:t>
            </a:r>
            <a:r>
              <a:rPr lang="en-US" sz="1000" dirty="0">
                <a:latin typeface="Arial"/>
                <a:ea typeface="SimSun"/>
                <a:cs typeface="Segoe UI"/>
              </a:rPr>
              <a:t> </a:t>
            </a:r>
            <a:r>
              <a:rPr lang="en-US" sz="1000" dirty="0" err="1">
                <a:latin typeface="Arial"/>
                <a:ea typeface="SimSun"/>
                <a:cs typeface="Segoe UI"/>
              </a:rPr>
              <a:t>là</a:t>
            </a:r>
            <a:r>
              <a:rPr lang="en-US" sz="1000" dirty="0" smtClean="0">
                <a:latin typeface="Arial"/>
                <a:ea typeface="SimSun"/>
                <a:cs typeface="Segoe UI"/>
              </a:rPr>
              <a:t>, la </a:t>
            </a:r>
            <a:r>
              <a:rPr lang="en-US" sz="1000" dirty="0" err="1" smtClean="0">
                <a:latin typeface="Arial"/>
                <a:ea typeface="SimSun"/>
                <a:cs typeface="Segoe UI"/>
              </a:rPr>
              <a:t>connectivité</a:t>
            </a:r>
            <a:r>
              <a:rPr lang="en-US" sz="1000" dirty="0" smtClean="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très</a:t>
            </a:r>
            <a:r>
              <a:rPr lang="en-US" sz="1000" dirty="0">
                <a:latin typeface="Arial"/>
                <a:ea typeface="SimSun"/>
                <a:cs typeface="Segoe UI"/>
              </a:rPr>
              <a:t> </a:t>
            </a:r>
            <a:r>
              <a:rPr lang="en-US" sz="1000" dirty="0" err="1">
                <a:latin typeface="Arial"/>
                <a:ea typeface="SimSun"/>
                <a:cs typeface="Segoe UI"/>
              </a:rPr>
              <a:t>lente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Il a </a:t>
            </a:r>
            <a:r>
              <a:rPr lang="en-US" sz="1000" dirty="0" err="1">
                <a:latin typeface="Arial"/>
                <a:ea typeface="SimSun"/>
                <a:cs typeface="Segoe UI"/>
              </a:rPr>
              <a:t>été</a:t>
            </a:r>
            <a:r>
              <a:rPr lang="en-US" sz="1000" dirty="0">
                <a:latin typeface="Arial"/>
                <a:ea typeface="SimSun"/>
                <a:cs typeface="Segoe UI"/>
              </a:rPr>
              <a:t> </a:t>
            </a:r>
            <a:r>
              <a:rPr lang="en-US" sz="1000" dirty="0" err="1">
                <a:latin typeface="Arial"/>
                <a:ea typeface="SimSun"/>
                <a:cs typeface="Segoe UI"/>
              </a:rPr>
              <a:t>déterminé</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la </a:t>
            </a:r>
            <a:r>
              <a:rPr lang="en-US" sz="1000" dirty="0" err="1">
                <a:latin typeface="Arial"/>
                <a:ea typeface="SimSun"/>
                <a:cs typeface="Segoe UI"/>
              </a:rPr>
              <a:t>filiale</a:t>
            </a:r>
            <a:r>
              <a:rPr lang="en-US" sz="1000" dirty="0">
                <a:latin typeface="Arial"/>
                <a:ea typeface="SimSun"/>
                <a:cs typeface="Segoe UI"/>
              </a:rPr>
              <a:t> </a:t>
            </a:r>
            <a:r>
              <a:rPr lang="en-US" sz="1000" dirty="0" err="1">
                <a:latin typeface="Arial"/>
                <a:ea typeface="SimSun"/>
                <a:cs typeface="Segoe UI"/>
              </a:rPr>
              <a:t>requiert</a:t>
            </a:r>
            <a:r>
              <a:rPr lang="en-US" sz="1000" dirty="0">
                <a:latin typeface="Arial"/>
                <a:ea typeface="SimSun"/>
                <a:cs typeface="Segoe UI"/>
              </a:rPr>
              <a:t> un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pour </a:t>
            </a:r>
            <a:r>
              <a:rPr lang="en-US" sz="1000" dirty="0" err="1">
                <a:latin typeface="Arial"/>
                <a:ea typeface="SimSun"/>
                <a:cs typeface="Segoe UI"/>
              </a:rPr>
              <a:t>prendre</a:t>
            </a:r>
            <a:r>
              <a:rPr lang="en-US" sz="1000" dirty="0">
                <a:latin typeface="Arial"/>
                <a:ea typeface="SimSun"/>
                <a:cs typeface="Segoe UI"/>
              </a:rPr>
              <a:t> en charge les </a:t>
            </a:r>
            <a:r>
              <a:rPr lang="en-US" sz="1000" dirty="0" err="1">
                <a:latin typeface="Arial"/>
                <a:ea typeface="SimSun"/>
                <a:cs typeface="Segoe UI"/>
              </a:rPr>
              <a:t>connexions</a:t>
            </a:r>
            <a:r>
              <a:rPr lang="en-US" sz="1000" dirty="0">
                <a:latin typeface="Arial"/>
                <a:ea typeface="SimSun"/>
                <a:cs typeface="Segoe UI"/>
              </a:rPr>
              <a:t> locales. Pour </a:t>
            </a:r>
            <a:r>
              <a:rPr lang="en-US" sz="1000" dirty="0" err="1">
                <a:latin typeface="Arial"/>
                <a:ea typeface="SimSun"/>
                <a:cs typeface="Segoe UI"/>
              </a:rPr>
              <a:t>éviter</a:t>
            </a:r>
            <a:r>
              <a:rPr lang="en-US" sz="1000" dirty="0">
                <a:latin typeface="Arial"/>
                <a:ea typeface="SimSun"/>
                <a:cs typeface="Segoe UI"/>
              </a:rPr>
              <a:t> des </a:t>
            </a:r>
            <a:r>
              <a:rPr lang="en-US" sz="1000" dirty="0" err="1">
                <a:latin typeface="Arial"/>
                <a:ea typeface="SimSun"/>
                <a:cs typeface="Segoe UI"/>
              </a:rPr>
              <a:t>problèmes</a:t>
            </a:r>
            <a:r>
              <a:rPr lang="en-US" sz="1000" dirty="0">
                <a:latin typeface="Arial"/>
                <a:ea typeface="SimSun"/>
                <a:cs typeface="Segoe UI"/>
              </a:rPr>
              <a:t> avec la </a:t>
            </a:r>
            <a:r>
              <a:rPr lang="en-US" sz="1000" dirty="0" err="1">
                <a:latin typeface="Arial"/>
                <a:ea typeface="SimSun"/>
                <a:cs typeface="Segoe UI"/>
              </a:rPr>
              <a:t>connexion</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 </a:t>
            </a:r>
            <a:r>
              <a:rPr lang="en-US" sz="1000" dirty="0" err="1">
                <a:latin typeface="Arial"/>
                <a:ea typeface="SimSun"/>
                <a:cs typeface="Segoe UI"/>
              </a:rPr>
              <a:t>lente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utilisez</a:t>
            </a:r>
            <a:r>
              <a:rPr lang="en-US" sz="1000" dirty="0">
                <a:latin typeface="Arial"/>
                <a:ea typeface="SimSun"/>
                <a:cs typeface="Segoe UI"/>
              </a:rPr>
              <a:t> </a:t>
            </a:r>
            <a:r>
              <a:rPr lang="en-US" sz="1000" dirty="0" err="1">
                <a:latin typeface="Arial"/>
                <a:ea typeface="SimSun"/>
                <a:cs typeface="Segoe UI"/>
              </a:rPr>
              <a:t>l'installation</a:t>
            </a:r>
            <a:r>
              <a:rPr lang="en-US" sz="1000" dirty="0">
                <a:latin typeface="Arial"/>
                <a:ea typeface="SimSun"/>
                <a:cs typeface="Segoe UI"/>
              </a:rPr>
              <a:t> à </a:t>
            </a:r>
            <a:r>
              <a:rPr lang="en-US" sz="1000" dirty="0" err="1">
                <a:latin typeface="Arial"/>
                <a:ea typeface="SimSun"/>
                <a:cs typeface="Segoe UI"/>
              </a:rPr>
              <a:t>partir</a:t>
            </a:r>
            <a:r>
              <a:rPr lang="en-US" sz="1000" dirty="0">
                <a:latin typeface="Arial"/>
                <a:ea typeface="SimSun"/>
                <a:cs typeface="Segoe UI"/>
              </a:rPr>
              <a:t> </a:t>
            </a:r>
            <a:r>
              <a:rPr lang="en-US" sz="1000" dirty="0" smtClean="0">
                <a:latin typeface="Arial"/>
                <a:ea typeface="SimSun"/>
                <a:cs typeface="Segoe UI"/>
              </a:rPr>
              <a:t>du support </a:t>
            </a:r>
            <a:r>
              <a:rPr lang="en-US" sz="1000" dirty="0">
                <a:latin typeface="Arial"/>
                <a:ea typeface="SimSun"/>
                <a:cs typeface="Segoe UI"/>
              </a:rPr>
              <a:t>(IFM) pour installer le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la </a:t>
            </a:r>
            <a:r>
              <a:rPr lang="en-US" sz="1000" dirty="0" err="1">
                <a:latin typeface="Arial"/>
                <a:ea typeface="SimSun"/>
                <a:cs typeface="Segoe UI"/>
              </a:rPr>
              <a:t>filiale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b="1" dirty="0">
                <a:latin typeface="Arial"/>
                <a:ea typeface="SimSun"/>
                <a:cs typeface="Segoe UI"/>
              </a:rPr>
              <a:t>Note de </a:t>
            </a:r>
            <a:r>
              <a:rPr lang="en-US" sz="1000" b="1" dirty="0" err="1">
                <a:latin typeface="Arial"/>
                <a:ea typeface="SimSun"/>
                <a:cs typeface="Segoe UI"/>
              </a:rPr>
              <a:t>l'instructeur</a:t>
            </a:r>
            <a:r>
              <a:rPr lang="en-US" sz="1000" b="1" dirty="0">
                <a:latin typeface="Arial"/>
                <a:ea typeface="SimSun"/>
                <a:cs typeface="Segoe UI"/>
              </a:rPr>
              <a:t> :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fois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 </a:t>
            </a:r>
            <a:r>
              <a:rPr lang="en-US" sz="1000" dirty="0" err="1">
                <a:latin typeface="Arial"/>
                <a:ea typeface="SimSun"/>
                <a:cs typeface="Segoe UI"/>
              </a:rPr>
              <a:t>été</a:t>
            </a:r>
            <a:r>
              <a:rPr lang="en-US" sz="1000" dirty="0">
                <a:latin typeface="Arial"/>
                <a:ea typeface="SimSun"/>
                <a:cs typeface="Segoe UI"/>
              </a:rPr>
              <a:t> </a:t>
            </a:r>
            <a:r>
              <a:rPr lang="en-US" sz="1000" dirty="0" err="1">
                <a:latin typeface="Arial"/>
                <a:ea typeface="SimSun"/>
                <a:cs typeface="Segoe UI"/>
              </a:rPr>
              <a:t>établi</a:t>
            </a:r>
            <a:r>
              <a:rPr lang="en-US" sz="1000" dirty="0">
                <a:latin typeface="Arial"/>
                <a:ea typeface="SimSun"/>
                <a:cs typeface="Segoe UI"/>
              </a:rPr>
              <a:t> à </a:t>
            </a:r>
            <a:r>
              <a:rPr lang="en-US" sz="1000" dirty="0" err="1">
                <a:latin typeface="Arial"/>
                <a:ea typeface="SimSun"/>
                <a:cs typeface="Segoe UI"/>
              </a:rPr>
              <a:t>l'aide</a:t>
            </a:r>
            <a:r>
              <a:rPr lang="en-US" sz="1000" dirty="0">
                <a:latin typeface="Arial"/>
                <a:ea typeface="SimSun"/>
                <a:cs typeface="Segoe UI"/>
              </a:rPr>
              <a:t> du support IFM, </a:t>
            </a:r>
            <a:r>
              <a:rPr lang="en-US" sz="1000" dirty="0" err="1" smtClean="0">
                <a:latin typeface="Arial"/>
                <a:ea typeface="SimSun"/>
                <a:cs typeface="Segoe UI"/>
              </a:rPr>
              <a:t>lorsqu'il</a:t>
            </a:r>
            <a:r>
              <a:rPr lang="en-US" sz="1000" dirty="0">
                <a:latin typeface="Arial"/>
                <a:ea typeface="SimSun"/>
                <a:cs typeface="Segoe UI"/>
              </a:rPr>
              <a:t> </a:t>
            </a:r>
            <a:r>
              <a:rPr lang="en-US" sz="1000" dirty="0" err="1" smtClean="0">
                <a:latin typeface="Arial"/>
                <a:ea typeface="SimSun"/>
                <a:cs typeface="Segoe UI"/>
              </a:rPr>
              <a:t>redémarre</a:t>
            </a:r>
            <a:r>
              <a:rPr lang="en-US" sz="1000" dirty="0">
                <a:latin typeface="Arial"/>
                <a:ea typeface="SimSun"/>
                <a:cs typeface="Segoe UI"/>
              </a:rPr>
              <a:t>, </a:t>
            </a:r>
            <a:r>
              <a:rPr lang="en-US" sz="1000" dirty="0" err="1">
                <a:latin typeface="Arial"/>
                <a:ea typeface="SimSun"/>
                <a:cs typeface="Segoe UI"/>
              </a:rPr>
              <a:t>il</a:t>
            </a:r>
            <a:r>
              <a:rPr lang="en-US" sz="1000" dirty="0">
                <a:latin typeface="Arial"/>
                <a:ea typeface="SimSun"/>
                <a:cs typeface="Segoe UI"/>
              </a:rPr>
              <a:t> se </a:t>
            </a:r>
            <a:r>
              <a:rPr lang="en-US" sz="1000" dirty="0" err="1">
                <a:latin typeface="Arial"/>
                <a:ea typeface="SimSun"/>
                <a:cs typeface="Segoe UI"/>
              </a:rPr>
              <a:t>connecte</a:t>
            </a:r>
            <a:r>
              <a:rPr lang="en-US" sz="1000" dirty="0">
                <a:latin typeface="Arial"/>
                <a:ea typeface="SimSun"/>
                <a:cs typeface="Segoe UI"/>
              </a:rPr>
              <a:t> aux </a:t>
            </a:r>
            <a:r>
              <a:rPr lang="en-US" sz="1000" dirty="0" err="1">
                <a:latin typeface="Arial"/>
                <a:ea typeface="SimSun"/>
                <a:cs typeface="Segoe UI"/>
              </a:rPr>
              <a:t>autres</a:t>
            </a:r>
            <a:r>
              <a:rPr lang="en-US" sz="1000" dirty="0">
                <a:latin typeface="Arial"/>
                <a:ea typeface="SimSun"/>
                <a:cs typeface="Segoe UI"/>
              </a:rPr>
              <a:t> </a:t>
            </a:r>
            <a:r>
              <a:rPr lang="en-US" sz="1000" dirty="0" err="1">
                <a:latin typeface="Arial"/>
                <a:ea typeface="SimSun"/>
                <a:cs typeface="Segoe UI"/>
              </a:rPr>
              <a:t>contrôleurs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et </a:t>
            </a:r>
            <a:r>
              <a:rPr lang="en-US" sz="1000" dirty="0" err="1">
                <a:latin typeface="Arial"/>
                <a:ea typeface="SimSun"/>
                <a:cs typeface="Segoe UI"/>
              </a:rPr>
              <a:t>reçoit</a:t>
            </a:r>
            <a:r>
              <a:rPr lang="en-US" sz="1000" dirty="0">
                <a:latin typeface="Arial"/>
                <a:ea typeface="SimSun"/>
                <a:cs typeface="Segoe UI"/>
              </a:rPr>
              <a:t> </a:t>
            </a:r>
            <a:r>
              <a:rPr lang="en-US" sz="1000" dirty="0" err="1">
                <a:latin typeface="Arial"/>
                <a:ea typeface="SimSun"/>
                <a:cs typeface="Segoe UI"/>
              </a:rPr>
              <a:t>toutes</a:t>
            </a:r>
            <a:r>
              <a:rPr lang="en-US" sz="1000" dirty="0">
                <a:latin typeface="Arial"/>
                <a:ea typeface="SimSun"/>
                <a:cs typeface="Segoe UI"/>
              </a:rPr>
              <a:t> les </a:t>
            </a:r>
            <a:r>
              <a:rPr lang="en-US" sz="1000" dirty="0" err="1">
                <a:latin typeface="Arial"/>
                <a:ea typeface="SimSun"/>
                <a:cs typeface="Segoe UI"/>
              </a:rPr>
              <a:t>mises</a:t>
            </a:r>
            <a:r>
              <a:rPr lang="en-US" sz="1000" dirty="0">
                <a:latin typeface="Arial"/>
                <a:ea typeface="SimSun"/>
                <a:cs typeface="Segoe UI"/>
              </a:rPr>
              <a:t> à </a:t>
            </a:r>
            <a:r>
              <a:rPr lang="en-US" sz="1000" dirty="0" smtClean="0">
                <a:latin typeface="Arial"/>
                <a:ea typeface="SimSun"/>
                <a:cs typeface="Segoe UI"/>
              </a:rPr>
              <a:t>jour et les </a:t>
            </a:r>
            <a:r>
              <a:rPr lang="en-US" sz="1000" dirty="0">
                <a:latin typeface="Arial"/>
                <a:ea typeface="SimSun"/>
                <a:cs typeface="Segoe UI"/>
              </a:rPr>
              <a:t>modifications qui se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produites</a:t>
            </a:r>
            <a:r>
              <a:rPr lang="en-US" sz="1000" dirty="0">
                <a:latin typeface="Arial"/>
                <a:ea typeface="SimSun"/>
                <a:cs typeface="Segoe UI"/>
              </a:rPr>
              <a:t> </a:t>
            </a:r>
            <a:r>
              <a:rPr lang="en-US" sz="1000" dirty="0" err="1">
                <a:latin typeface="Arial"/>
                <a:ea typeface="SimSun"/>
                <a:cs typeface="Segoe UI"/>
              </a:rPr>
              <a:t>depuis</a:t>
            </a:r>
            <a:r>
              <a:rPr lang="en-US" sz="1000" dirty="0">
                <a:latin typeface="Arial"/>
                <a:ea typeface="SimSun"/>
                <a:cs typeface="Segoe UI"/>
              </a:rPr>
              <a:t> la </a:t>
            </a:r>
            <a:r>
              <a:rPr lang="en-US" sz="1000" dirty="0" err="1">
                <a:latin typeface="Arial"/>
                <a:ea typeface="SimSun"/>
                <a:cs typeface="Segoe UI"/>
              </a:rPr>
              <a:t>création</a:t>
            </a:r>
            <a:r>
              <a:rPr lang="en-US" sz="1000" dirty="0">
                <a:latin typeface="Arial"/>
                <a:ea typeface="SimSun"/>
                <a:cs typeface="Segoe UI"/>
              </a:rPr>
              <a:t> de la </a:t>
            </a:r>
            <a:r>
              <a:rPr lang="en-US" sz="1000" dirty="0" err="1">
                <a:latin typeface="Arial"/>
                <a:ea typeface="SimSun"/>
                <a:cs typeface="Segoe UI"/>
              </a:rPr>
              <a:t>copie</a:t>
            </a:r>
            <a:r>
              <a:rPr lang="en-US" sz="1000" dirty="0">
                <a:latin typeface="Arial"/>
                <a:ea typeface="SimSun"/>
                <a:cs typeface="Segoe UI"/>
              </a:rPr>
              <a:t> de </a:t>
            </a:r>
            <a:r>
              <a:rPr lang="en-US" sz="1000" dirty="0" err="1">
                <a:latin typeface="Arial"/>
                <a:ea typeface="SimSun"/>
                <a:cs typeface="Segoe UI"/>
              </a:rPr>
              <a:t>sauvegarde</a:t>
            </a:r>
            <a:r>
              <a:rPr lang="en-US" sz="1000" dirty="0">
                <a:latin typeface="Arial"/>
                <a:ea typeface="SimSun"/>
                <a:cs typeface="Segoe UI"/>
              </a:rPr>
              <a:t> IFM.</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554696CB-EFCE-45DB-AB27-49AC3A30B1B7}" type="slidenum">
              <a:rPr lang="en-US" smtClean="0"/>
              <a:t>23</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3976230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554696CB-EFCE-45DB-AB27-49AC3A30B1B7}" type="slidenum">
              <a:rPr lang="en-US" smtClean="0"/>
              <a:t>24</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93704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Pourquoi</a:t>
            </a:r>
            <a:r>
              <a:rPr lang="en-US" sz="1000" dirty="0">
                <a:latin typeface="Arial"/>
                <a:ea typeface="SimSun"/>
                <a:cs typeface="Segoe UI"/>
              </a:rPr>
              <a:t> </a:t>
            </a:r>
            <a:r>
              <a:rPr lang="en-US" sz="1000" dirty="0" err="1">
                <a:latin typeface="Arial"/>
                <a:ea typeface="SimSun"/>
                <a:cs typeface="Segoe UI"/>
              </a:rPr>
              <a:t>avez-vous</a:t>
            </a:r>
            <a:r>
              <a:rPr lang="en-US" sz="1000" dirty="0">
                <a:latin typeface="Arial"/>
                <a:ea typeface="SimSun"/>
                <a:cs typeface="Segoe UI"/>
              </a:rPr>
              <a:t> </a:t>
            </a:r>
            <a:r>
              <a:rPr lang="en-US" sz="1000" dirty="0" err="1">
                <a:latin typeface="Arial"/>
                <a:ea typeface="SimSun"/>
                <a:cs typeface="Segoe UI"/>
              </a:rPr>
              <a:t>utilisé</a:t>
            </a:r>
            <a:r>
              <a:rPr lang="en-US" sz="1000" dirty="0">
                <a:latin typeface="Arial"/>
                <a:ea typeface="SimSun"/>
                <a:cs typeface="Segoe UI"/>
              </a:rPr>
              <a:t> le </a:t>
            </a:r>
            <a:r>
              <a:rPr lang="en-US" sz="1000" dirty="0" err="1">
                <a:latin typeface="Arial"/>
                <a:ea typeface="SimSun"/>
                <a:cs typeface="Segoe UI"/>
              </a:rPr>
              <a:t>Gestionnaire</a:t>
            </a:r>
            <a:r>
              <a:rPr lang="en-US" sz="1000" dirty="0">
                <a:latin typeface="Arial"/>
                <a:ea typeface="SimSun"/>
                <a:cs typeface="Segoe UI"/>
              </a:rPr>
              <a:t> de </a:t>
            </a:r>
            <a:r>
              <a:rPr lang="en-US" sz="1000" dirty="0" err="1">
                <a:latin typeface="Arial"/>
                <a:ea typeface="SimSun"/>
                <a:cs typeface="Segoe UI"/>
              </a:rPr>
              <a:t>serveur</a:t>
            </a:r>
            <a:r>
              <a:rPr lang="en-US" sz="1000" dirty="0">
                <a:latin typeface="Arial"/>
                <a:ea typeface="SimSun"/>
                <a:cs typeface="Segoe UI"/>
              </a:rPr>
              <a:t> et pas </a:t>
            </a:r>
            <a:r>
              <a:rPr lang="en-US" sz="1000" dirty="0">
                <a:latin typeface="Arial"/>
                <a:ea typeface="SimSun"/>
                <a:cs typeface="Arial"/>
              </a:rPr>
              <a:t>dcpromo.exe</a:t>
            </a:r>
            <a:r>
              <a:rPr lang="en-US" sz="1000" dirty="0">
                <a:latin typeface="Arial"/>
                <a:ea typeface="SimSun"/>
                <a:cs typeface="Segoe UI"/>
              </a:rPr>
              <a:t> </a:t>
            </a:r>
            <a:r>
              <a:rPr lang="en-US" sz="1000" dirty="0" err="1">
                <a:latin typeface="Arial"/>
                <a:ea typeface="SimSun"/>
                <a:cs typeface="Segoe UI"/>
              </a:rPr>
              <a:t>lorsque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avez</a:t>
            </a:r>
            <a:r>
              <a:rPr lang="en-US" sz="1000" dirty="0">
                <a:latin typeface="Arial"/>
                <a:ea typeface="SimSun"/>
                <a:cs typeface="Segoe UI"/>
              </a:rPr>
              <a:t> </a:t>
            </a:r>
            <a:r>
              <a:rPr lang="en-US" sz="1000" dirty="0" err="1">
                <a:latin typeface="Arial"/>
                <a:ea typeface="SimSun"/>
                <a:cs typeface="Segoe UI"/>
              </a:rPr>
              <a:t>promu</a:t>
            </a:r>
            <a:r>
              <a:rPr lang="en-US" sz="1000" dirty="0">
                <a:latin typeface="Arial"/>
                <a:ea typeface="SimSun"/>
                <a:cs typeface="Segoe UI"/>
              </a:rPr>
              <a:t> </a:t>
            </a:r>
            <a:r>
              <a:rPr lang="en-US" sz="1000" dirty="0" smtClean="0">
                <a:latin typeface="Arial"/>
                <a:ea typeface="SimSun"/>
                <a:cs typeface="Segoe UI"/>
              </a:rPr>
              <a:t>un </a:t>
            </a:r>
            <a:r>
              <a:rPr lang="en-US" sz="1000" dirty="0" err="1" smtClean="0">
                <a:latin typeface="Arial"/>
                <a:ea typeface="SimSun"/>
                <a:cs typeface="Segoe UI"/>
              </a:rPr>
              <a:t>serveur</a:t>
            </a:r>
            <a:r>
              <a:rPr lang="en-US" sz="1000" dirty="0" smtClean="0">
                <a:latin typeface="Arial"/>
                <a:ea typeface="SimSun"/>
                <a:cs typeface="Segoe UI"/>
              </a:rPr>
              <a:t> </a:t>
            </a:r>
            <a:r>
              <a:rPr lang="en-US" sz="1000" dirty="0" err="1">
                <a:latin typeface="Arial"/>
                <a:ea typeface="SimSun"/>
                <a:cs typeface="Segoe UI"/>
              </a:rPr>
              <a:t>comme</a:t>
            </a:r>
            <a:r>
              <a:rPr lang="en-US" sz="1000" dirty="0">
                <a:latin typeface="Arial"/>
                <a:ea typeface="SimSun"/>
                <a:cs typeface="Segoe UI"/>
              </a:rPr>
              <a:t>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Dans</a:t>
            </a:r>
            <a:r>
              <a:rPr lang="en-US" sz="1000" dirty="0">
                <a:latin typeface="Arial"/>
                <a:ea typeface="SimSun"/>
                <a:cs typeface="Segoe UI"/>
              </a:rPr>
              <a:t> Windows Server</a:t>
            </a:r>
            <a:r>
              <a:rPr lang="en-US" sz="1000" baseline="30000" dirty="0">
                <a:solidFill>
                  <a:srgbClr val="000000"/>
                </a:solidFill>
                <a:latin typeface="Arial"/>
                <a:ea typeface="SimSun"/>
                <a:cs typeface="Segoe UI"/>
              </a:rPr>
              <a:t>®</a:t>
            </a:r>
            <a:r>
              <a:rPr lang="en-US" sz="1000" dirty="0">
                <a:latin typeface="Arial"/>
                <a:ea typeface="SimSun"/>
                <a:cs typeface="Segoe UI"/>
              </a:rPr>
              <a:t> 2012, </a:t>
            </a:r>
            <a:r>
              <a:rPr lang="en-US" sz="1000" dirty="0">
                <a:latin typeface="Arial"/>
                <a:ea typeface="SimSun"/>
                <a:cs typeface="Arial"/>
              </a:rPr>
              <a:t>dcpromo.exe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est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déconseillé</a:t>
            </a:r>
            <a:r>
              <a:rPr lang="en-US" sz="1000" dirty="0">
                <a:solidFill>
                  <a:srgbClr val="000000"/>
                </a:solidFill>
                <a:latin typeface="Arial"/>
                <a:ea typeface="SimSun"/>
                <a:cs typeface="Segoe UI"/>
              </a:rPr>
              <a:t> et son </a:t>
            </a:r>
            <a:r>
              <a:rPr lang="en-US" sz="1000" dirty="0" err="1">
                <a:solidFill>
                  <a:srgbClr val="000000"/>
                </a:solidFill>
                <a:latin typeface="Arial"/>
                <a:ea typeface="SimSun"/>
                <a:cs typeface="Segoe UI"/>
              </a:rPr>
              <a:t>utilisation</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est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limitée</a:t>
            </a:r>
            <a:r>
              <a:rPr lang="en-US" sz="1000" dirty="0">
                <a:solidFill>
                  <a:srgbClr val="000000"/>
                </a:solidFill>
                <a:latin typeface="Arial"/>
                <a:ea typeface="SimSun"/>
                <a:cs typeface="Segoe UI"/>
              </a:rPr>
              <a:t>. En fait,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utilisé</a:t>
            </a:r>
            <a:r>
              <a:rPr lang="en-US" sz="1000" dirty="0">
                <a:latin typeface="Arial"/>
                <a:ea typeface="SimSun"/>
                <a:cs typeface="Segoe UI"/>
              </a:rPr>
              <a:t> </a:t>
            </a:r>
            <a:r>
              <a:rPr lang="en-US" sz="1000" dirty="0" err="1">
                <a:latin typeface="Arial"/>
                <a:ea typeface="SimSun"/>
                <a:cs typeface="Segoe UI"/>
              </a:rPr>
              <a:t>uniquement</a:t>
            </a:r>
            <a:r>
              <a:rPr lang="en-US" sz="1000" dirty="0">
                <a:latin typeface="Arial"/>
                <a:ea typeface="SimSun"/>
                <a:cs typeface="Segoe UI"/>
              </a:rPr>
              <a:t> à </a:t>
            </a:r>
            <a:r>
              <a:rPr lang="en-US" sz="1000" dirty="0" err="1">
                <a:latin typeface="Arial"/>
                <a:ea typeface="SimSun"/>
                <a:cs typeface="Segoe UI"/>
              </a:rPr>
              <a:t>une</a:t>
            </a:r>
            <a:r>
              <a:rPr lang="en-US" sz="1000" dirty="0">
                <a:latin typeface="Arial"/>
                <a:ea typeface="SimSun"/>
                <a:cs typeface="Segoe UI"/>
              </a:rPr>
              <a:t> invite de </a:t>
            </a:r>
            <a:r>
              <a:rPr lang="en-US" sz="1000" dirty="0" err="1">
                <a:latin typeface="Arial"/>
                <a:ea typeface="SimSun"/>
                <a:cs typeface="Segoe UI"/>
              </a:rPr>
              <a:t>commandes</a:t>
            </a:r>
            <a:r>
              <a:rPr lang="en-US" sz="1000" dirty="0">
                <a:latin typeface="Arial"/>
                <a:ea typeface="SimSun"/>
                <a:cs typeface="Segoe UI"/>
              </a:rPr>
              <a:t>, par </a:t>
            </a:r>
            <a:r>
              <a:rPr lang="en-US" sz="1000" dirty="0" err="1">
                <a:latin typeface="Arial"/>
                <a:ea typeface="SimSun"/>
                <a:cs typeface="Segoe UI"/>
              </a:rPr>
              <a:t>exemple</a:t>
            </a:r>
            <a:r>
              <a:rPr lang="en-US" sz="1000" dirty="0">
                <a:latin typeface="Arial"/>
                <a:ea typeface="SimSun"/>
                <a:cs typeface="Segoe UI"/>
              </a:rPr>
              <a:t> pour </a:t>
            </a:r>
            <a:r>
              <a:rPr lang="en-US" sz="1000" dirty="0" err="1">
                <a:latin typeface="Arial"/>
                <a:ea typeface="SimSun"/>
                <a:cs typeface="Segoe UI"/>
              </a:rPr>
              <a:t>effectuer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installation sans assistance </a:t>
            </a:r>
            <a:r>
              <a:rPr lang="en-US" sz="1000" dirty="0" err="1">
                <a:latin typeface="Arial"/>
                <a:ea typeface="SimSun"/>
                <a:cs typeface="Segoe UI"/>
              </a:rPr>
              <a:t>d'AD</a:t>
            </a:r>
            <a:r>
              <a:rPr lang="en-US" sz="1000" dirty="0">
                <a:latin typeface="Arial"/>
                <a:ea typeface="SimSun"/>
                <a:cs typeface="Segoe UI"/>
              </a:rPr>
              <a:t> DS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quand</a:t>
            </a:r>
            <a:r>
              <a:rPr lang="en-US" sz="1000" dirty="0">
                <a:latin typeface="Arial"/>
                <a:ea typeface="SimSun"/>
                <a:cs typeface="Segoe UI"/>
              </a:rPr>
              <a:t>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nécessaire</a:t>
            </a:r>
            <a:r>
              <a:rPr lang="en-US" sz="1000" dirty="0">
                <a:latin typeface="Arial"/>
                <a:ea typeface="SimSun"/>
                <a:cs typeface="Segoe UI"/>
              </a:rPr>
              <a:t> de faire </a:t>
            </a:r>
            <a:r>
              <a:rPr lang="en-US" sz="1000" dirty="0" err="1">
                <a:latin typeface="Arial"/>
                <a:ea typeface="SimSun"/>
                <a:cs typeface="Segoe UI"/>
              </a:rPr>
              <a:t>une</a:t>
            </a:r>
            <a:r>
              <a:rPr lang="en-US" sz="1000" dirty="0">
                <a:latin typeface="Arial"/>
                <a:ea typeface="SimSun"/>
                <a:cs typeface="Segoe UI"/>
              </a:rPr>
              <a:t> promotion </a:t>
            </a:r>
            <a:r>
              <a:rPr lang="en-US" sz="1000" dirty="0" err="1">
                <a:latin typeface="Arial"/>
                <a:ea typeface="SimSun"/>
                <a:cs typeface="Segoe UI"/>
              </a:rPr>
              <a:t>complète</a:t>
            </a:r>
            <a:r>
              <a:rPr lang="en-US" sz="1000" dirty="0">
                <a:latin typeface="Arial"/>
                <a:ea typeface="SimSun"/>
                <a:cs typeface="Segoe UI"/>
              </a:rPr>
              <a:t> de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à </a:t>
            </a:r>
            <a:r>
              <a:rPr lang="en-US" sz="1000" dirty="0" err="1">
                <a:latin typeface="Arial"/>
                <a:ea typeface="SimSun"/>
                <a:cs typeface="Segoe UI"/>
              </a:rPr>
              <a:t>partir</a:t>
            </a:r>
            <a:r>
              <a:rPr lang="en-US" sz="1000" dirty="0">
                <a:latin typeface="Arial"/>
                <a:ea typeface="SimSun"/>
                <a:cs typeface="Segoe UI"/>
              </a:rPr>
              <a:t> </a:t>
            </a:r>
            <a:r>
              <a:rPr lang="en-US" sz="1000" dirty="0" err="1">
                <a:latin typeface="Arial"/>
                <a:ea typeface="SimSun"/>
                <a:cs typeface="Segoe UI"/>
              </a:rPr>
              <a:t>d'une</a:t>
            </a:r>
            <a:r>
              <a:rPr lang="en-US" sz="1000" dirty="0">
                <a:latin typeface="Arial"/>
                <a:ea typeface="SimSun"/>
                <a:cs typeface="Segoe UI"/>
              </a:rPr>
              <a:t> interface de </a:t>
            </a:r>
            <a:r>
              <a:rPr lang="en-US" sz="1000" dirty="0" err="1">
                <a:latin typeface="Arial"/>
                <a:ea typeface="SimSun"/>
                <a:cs typeface="Segoe UI"/>
              </a:rPr>
              <a:t>ligne</a:t>
            </a:r>
            <a:r>
              <a:rPr lang="en-US" sz="1000" dirty="0">
                <a:latin typeface="Arial"/>
                <a:ea typeface="SimSun"/>
                <a:cs typeface="Segoe UI"/>
              </a:rPr>
              <a:t> de </a:t>
            </a:r>
            <a:r>
              <a:rPr lang="en-US" sz="1000" dirty="0" err="1">
                <a:latin typeface="Arial"/>
                <a:ea typeface="SimSun"/>
                <a:cs typeface="Segoe UI"/>
              </a:rPr>
              <a:t>commande</a:t>
            </a:r>
            <a:r>
              <a:rPr lang="en-US" sz="1000" dirty="0">
                <a:latin typeface="Arial"/>
                <a:ea typeface="SimSun"/>
                <a:cs typeface="Segoe UI"/>
              </a:rPr>
              <a:t>.</a:t>
            </a:r>
            <a:r>
              <a:rPr lang="en-US" sz="1000" dirty="0">
                <a:solidFill>
                  <a:srgbClr val="000000"/>
                </a:solidFill>
                <a:latin typeface="Arial"/>
                <a:ea typeface="SimSun"/>
                <a:cs typeface="Segoe UI"/>
              </a:rPr>
              <a:t> Le </a:t>
            </a:r>
            <a:r>
              <a:rPr lang="en-US" sz="1000" dirty="0" err="1">
                <a:solidFill>
                  <a:srgbClr val="000000"/>
                </a:solidFill>
                <a:latin typeface="Arial"/>
                <a:ea typeface="SimSun"/>
                <a:cs typeface="Segoe UI"/>
              </a:rPr>
              <a:t>Gestionnaire</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serveur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représente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l'outil</a:t>
            </a:r>
            <a:r>
              <a:rPr lang="en-US" sz="1000" dirty="0">
                <a:solidFill>
                  <a:srgbClr val="000000"/>
                </a:solidFill>
                <a:latin typeface="Arial"/>
                <a:ea typeface="SimSun"/>
                <a:cs typeface="Segoe UI"/>
              </a:rPr>
              <a:t> à </a:t>
            </a:r>
            <a:r>
              <a:rPr lang="en-US" sz="1000" dirty="0" err="1">
                <a:solidFill>
                  <a:srgbClr val="000000"/>
                </a:solidFill>
                <a:latin typeface="Arial"/>
                <a:ea typeface="SimSun"/>
                <a:cs typeface="Segoe UI"/>
              </a:rPr>
              <a:t>utiliser</a:t>
            </a:r>
            <a:r>
              <a:rPr lang="en-US" sz="1000" dirty="0">
                <a:solidFill>
                  <a:srgbClr val="000000"/>
                </a:solidFill>
                <a:latin typeface="Arial"/>
                <a:ea typeface="SimSun"/>
                <a:cs typeface="Segoe UI"/>
              </a:rPr>
              <a:t> par </a:t>
            </a:r>
            <a:r>
              <a:rPr lang="en-US" sz="1000" dirty="0" err="1">
                <a:solidFill>
                  <a:srgbClr val="000000"/>
                </a:solidFill>
                <a:latin typeface="Arial"/>
                <a:ea typeface="SimSun"/>
                <a:cs typeface="Segoe UI"/>
              </a:rPr>
              <a:t>défaut</a:t>
            </a:r>
            <a:r>
              <a:rPr lang="en-US" sz="1000" dirty="0">
                <a:solidFill>
                  <a:srgbClr val="000000"/>
                </a:solidFill>
                <a:latin typeface="Arial"/>
                <a:ea typeface="SimSun"/>
                <a:cs typeface="Segoe UI"/>
              </a:rPr>
              <a:t> </a:t>
            </a:r>
            <a:r>
              <a:rPr lang="en-US" sz="1000" dirty="0" err="1" smtClean="0">
                <a:solidFill>
                  <a:srgbClr val="000000"/>
                </a:solidFill>
                <a:latin typeface="Arial"/>
                <a:ea typeface="SimSun"/>
                <a:cs typeface="Segoe UI"/>
              </a:rPr>
              <a:t>ou</a:t>
            </a:r>
            <a:r>
              <a:rPr lang="en-US" sz="1000" dirty="0" smtClean="0">
                <a:solidFill>
                  <a:srgbClr val="000000"/>
                </a:solidFill>
                <a:latin typeface="Arial"/>
                <a:ea typeface="SimSun"/>
                <a:cs typeface="Segoe UI"/>
              </a:rPr>
              <a:t> </a:t>
            </a:r>
            <a:r>
              <a:rPr lang="en-US" sz="1000" dirty="0" err="1" smtClean="0">
                <a:solidFill>
                  <a:srgbClr val="000000"/>
                </a:solidFill>
                <a:latin typeface="Arial"/>
                <a:ea typeface="SimSun"/>
                <a:cs typeface="Segoe UI"/>
              </a:rPr>
              <a:t>vous</a:t>
            </a:r>
            <a:r>
              <a:rPr lang="en-US" sz="1000" dirty="0" smtClean="0">
                <a:solidFill>
                  <a:srgbClr val="000000"/>
                </a:solidFill>
                <a:latin typeface="Arial"/>
                <a:ea typeface="SimSun"/>
                <a:cs typeface="Segoe UI"/>
              </a:rPr>
              <a:t> </a:t>
            </a:r>
            <a:r>
              <a:rPr lang="en-US" sz="1000" dirty="0" err="1">
                <a:solidFill>
                  <a:srgbClr val="000000"/>
                </a:solidFill>
                <a:latin typeface="Arial"/>
                <a:ea typeface="SimSun"/>
                <a:cs typeface="Segoe UI"/>
              </a:rPr>
              <a:t>pouvez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utiliser</a:t>
            </a:r>
            <a:r>
              <a:rPr lang="en-US" sz="1000" dirty="0">
                <a:solidFill>
                  <a:srgbClr val="000000"/>
                </a:solidFill>
                <a:latin typeface="Arial"/>
                <a:ea typeface="SimSun"/>
                <a:cs typeface="Segoe UI"/>
              </a:rPr>
              <a:t> Windows PowerShell</a:t>
            </a:r>
            <a:r>
              <a:rPr lang="en-US" sz="1000" baseline="30000" dirty="0">
                <a:solidFill>
                  <a:srgbClr val="000000"/>
                </a:solidFill>
                <a:latin typeface="Arial"/>
                <a:ea typeface="SimSun"/>
                <a:cs typeface="Segoe UI"/>
              </a:rPr>
              <a: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ou</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une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autre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méthode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scriptée</a:t>
            </a:r>
            <a:r>
              <a:rPr lang="en-US" sz="1000" dirty="0">
                <a:solidFill>
                  <a:srgbClr val="000000"/>
                </a:solidFill>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les </a:t>
            </a:r>
            <a:r>
              <a:rPr lang="en-US" sz="1000" dirty="0" err="1">
                <a:latin typeface="Arial"/>
                <a:ea typeface="SimSun"/>
                <a:cs typeface="Segoe UI"/>
              </a:rPr>
              <a:t>trois</a:t>
            </a:r>
            <a:r>
              <a:rPr lang="en-US" sz="1000" dirty="0">
                <a:latin typeface="Arial"/>
                <a:ea typeface="SimSun"/>
                <a:cs typeface="Segoe UI"/>
              </a:rPr>
              <a:t> maîtres </a:t>
            </a:r>
            <a:r>
              <a:rPr lang="en-US" sz="1000" dirty="0" err="1">
                <a:latin typeface="Arial"/>
                <a:ea typeface="SimSun"/>
                <a:cs typeface="Segoe UI"/>
              </a:rPr>
              <a:t>d'opérations</a:t>
            </a:r>
            <a:r>
              <a:rPr lang="en-US" sz="1000" dirty="0">
                <a:latin typeface="Arial"/>
                <a:ea typeface="SimSun"/>
                <a:cs typeface="Segoe UI"/>
              </a:rPr>
              <a:t> </a:t>
            </a:r>
            <a:r>
              <a:rPr lang="en-US" sz="1000" dirty="0" err="1">
                <a:latin typeface="Arial"/>
                <a:ea typeface="SimSun"/>
                <a:cs typeface="Segoe UI"/>
              </a:rPr>
              <a:t>présents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domaine</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Les </a:t>
            </a:r>
            <a:r>
              <a:rPr lang="en-US" sz="1000" dirty="0" err="1">
                <a:latin typeface="Arial"/>
                <a:ea typeface="SimSun"/>
                <a:cs typeface="Segoe UI"/>
              </a:rPr>
              <a:t>trois</a:t>
            </a:r>
            <a:r>
              <a:rPr lang="en-US" sz="1000" dirty="0">
                <a:latin typeface="Arial"/>
                <a:ea typeface="SimSun"/>
                <a:cs typeface="Segoe UI"/>
              </a:rPr>
              <a:t> maîtres </a:t>
            </a:r>
            <a:r>
              <a:rPr lang="en-US" sz="1000" dirty="0" err="1">
                <a:latin typeface="Arial"/>
                <a:ea typeface="SimSun"/>
                <a:cs typeface="Segoe UI"/>
              </a:rPr>
              <a:t>d'opérations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les </a:t>
            </a:r>
            <a:r>
              <a:rPr lang="en-US" sz="1000" dirty="0" err="1">
                <a:latin typeface="Arial"/>
                <a:ea typeface="SimSun"/>
                <a:cs typeface="Segoe UI"/>
              </a:rPr>
              <a:t>suivants</a:t>
            </a:r>
            <a:r>
              <a:rPr lang="en-US" sz="1000" dirty="0">
                <a:latin typeface="Arial"/>
                <a:ea typeface="SimSun"/>
                <a:cs typeface="Segoe UI"/>
              </a:rPr>
              <a:t> :</a:t>
            </a:r>
            <a:endParaRPr lang="en-US" sz="1000" dirty="0">
              <a:latin typeface="Arial"/>
              <a:ea typeface="SimSun"/>
              <a:cs typeface="Arial"/>
            </a:endParaRPr>
          </a:p>
          <a:p>
            <a:pPr marL="268288" marR="0" lvl="0" indent="-268288">
              <a:lnSpc>
                <a:spcPct val="115000"/>
              </a:lnSpc>
              <a:spcBef>
                <a:spcPts val="0"/>
              </a:spcBef>
              <a:spcAft>
                <a:spcPts val="995"/>
              </a:spcAft>
              <a:buFont typeface="Symbol"/>
              <a:buChar char=""/>
            </a:pPr>
            <a:r>
              <a:rPr lang="en-US" sz="1000" dirty="0" smtClean="0">
                <a:effectLst/>
                <a:latin typeface="Arial"/>
                <a:ea typeface="Times New Roman"/>
                <a:cs typeface="Segoe UI"/>
              </a:rPr>
              <a:t>maîtres </a:t>
            </a:r>
            <a:r>
              <a:rPr lang="en-US" sz="1000" dirty="0" err="1" smtClean="0">
                <a:effectLst/>
                <a:latin typeface="Arial"/>
                <a:ea typeface="Times New Roman"/>
                <a:cs typeface="Segoe UI"/>
              </a:rPr>
              <a:t>d'identificateurs</a:t>
            </a:r>
            <a:r>
              <a:rPr lang="en-US" sz="1000" dirty="0" smtClean="0">
                <a:effectLst/>
                <a:latin typeface="Arial"/>
                <a:ea typeface="Times New Roman"/>
                <a:cs typeface="Segoe UI"/>
              </a:rPr>
              <a:t> </a:t>
            </a:r>
            <a:r>
              <a:rPr lang="en-US" sz="1000" dirty="0" err="1" smtClean="0">
                <a:effectLst/>
                <a:latin typeface="Arial"/>
                <a:ea typeface="Times New Roman"/>
                <a:cs typeface="Segoe UI"/>
              </a:rPr>
              <a:t>relatifs</a:t>
            </a:r>
            <a:r>
              <a:rPr lang="en-US" sz="1000" dirty="0" smtClean="0">
                <a:effectLst/>
                <a:latin typeface="Arial"/>
                <a:ea typeface="Times New Roman"/>
                <a:cs typeface="Segoe UI"/>
              </a:rPr>
              <a:t> (RID, Relative </a:t>
            </a:r>
            <a:r>
              <a:rPr lang="en-US" sz="1000" dirty="0" err="1" smtClean="0">
                <a:effectLst/>
                <a:latin typeface="Arial"/>
                <a:ea typeface="Times New Roman"/>
                <a:cs typeface="Segoe UI"/>
              </a:rPr>
              <a:t>IDentifiers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268288" marR="0" lvl="0" indent="-268288">
              <a:lnSpc>
                <a:spcPct val="115000"/>
              </a:lnSpc>
              <a:spcBef>
                <a:spcPts val="0"/>
              </a:spcBef>
              <a:spcAft>
                <a:spcPts val="995"/>
              </a:spcAft>
              <a:buFont typeface="Symbol"/>
              <a:buChar char=""/>
            </a:pPr>
            <a:r>
              <a:rPr lang="en-US" sz="1000" dirty="0" smtClean="0">
                <a:effectLst/>
                <a:latin typeface="Arial"/>
                <a:ea typeface="Times New Roman"/>
                <a:cs typeface="Segoe UI"/>
              </a:rPr>
              <a:t>maître </a:t>
            </a:r>
            <a:r>
              <a:rPr lang="en-US" sz="1000" dirty="0" err="1" smtClean="0">
                <a:effectLst/>
                <a:latin typeface="Arial"/>
                <a:ea typeface="Times New Roman"/>
                <a:cs typeface="Segoe UI"/>
              </a:rPr>
              <a:t>d'infrastructure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268288" marR="0" lvl="0" indent="-268288">
              <a:lnSpc>
                <a:spcPct val="115000"/>
              </a:lnSpc>
              <a:spcBef>
                <a:spcPts val="0"/>
              </a:spcBef>
              <a:spcAft>
                <a:spcPts val="995"/>
              </a:spcAft>
              <a:buFont typeface="Symbol"/>
              <a:buChar char=""/>
            </a:pPr>
            <a:r>
              <a:rPr lang="en-US" sz="1000" dirty="0" smtClean="0">
                <a:effectLst/>
                <a:latin typeface="Arial"/>
                <a:ea typeface="Times New Roman"/>
                <a:cs typeface="Segoe UI"/>
              </a:rPr>
              <a:t>maîtres </a:t>
            </a:r>
            <a:r>
              <a:rPr lang="en-US" sz="1000" dirty="0" err="1" smtClean="0">
                <a:effectLst/>
                <a:latin typeface="Arial"/>
                <a:ea typeface="Times New Roman"/>
                <a:cs typeface="Segoe UI"/>
              </a:rPr>
              <a:t>d'émulateur</a:t>
            </a:r>
            <a:r>
              <a:rPr lang="en-US" sz="1000" dirty="0" smtClean="0">
                <a:effectLst/>
                <a:latin typeface="Arial"/>
                <a:ea typeface="Times New Roman"/>
                <a:cs typeface="Segoe UI"/>
              </a:rPr>
              <a:t> de </a:t>
            </a:r>
            <a:r>
              <a:rPr lang="en-US" sz="1000" dirty="0" err="1" smtClean="0">
                <a:effectLst/>
                <a:latin typeface="Arial"/>
                <a:ea typeface="Times New Roman"/>
                <a:cs typeface="Segoe UI"/>
              </a:rPr>
              <a:t>contrôleur</a:t>
            </a:r>
            <a:r>
              <a:rPr lang="en-US" sz="1000" dirty="0" smtClean="0">
                <a:effectLst/>
                <a:latin typeface="Arial"/>
                <a:ea typeface="Times New Roman"/>
                <a:cs typeface="Segoe UI"/>
              </a:rPr>
              <a:t> de </a:t>
            </a:r>
            <a:r>
              <a:rPr lang="en-US" sz="1000" dirty="0" err="1" smtClean="0">
                <a:effectLst/>
                <a:latin typeface="Arial"/>
                <a:ea typeface="Times New Roman"/>
                <a:cs typeface="Segoe UI"/>
              </a:rPr>
              <a:t>domaine</a:t>
            </a:r>
            <a:r>
              <a:rPr lang="en-US" sz="1000" dirty="0" smtClean="0">
                <a:effectLst/>
                <a:latin typeface="Arial"/>
                <a:ea typeface="Times New Roman"/>
                <a:cs typeface="Segoe UI"/>
              </a:rPr>
              <a:t> principal (PDC, Primary Domain Controller).</a:t>
            </a:r>
            <a:endParaRPr lang="en-US" sz="1000" dirty="0" smtClean="0">
              <a:effectLst/>
              <a:latin typeface="Arial"/>
              <a:ea typeface="Times New Roman"/>
              <a:cs typeface="Times New Roman"/>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les </a:t>
            </a:r>
            <a:r>
              <a:rPr lang="en-US" sz="1000" dirty="0" err="1">
                <a:latin typeface="Arial"/>
                <a:ea typeface="SimSun"/>
                <a:cs typeface="Segoe UI"/>
              </a:rPr>
              <a:t>deux</a:t>
            </a:r>
            <a:r>
              <a:rPr lang="en-US" sz="1000" dirty="0">
                <a:latin typeface="Arial"/>
                <a:ea typeface="SimSun"/>
                <a:cs typeface="Segoe UI"/>
              </a:rPr>
              <a:t> maîtres </a:t>
            </a:r>
            <a:r>
              <a:rPr lang="en-US" sz="1000" dirty="0" err="1">
                <a:latin typeface="Arial"/>
                <a:ea typeface="SimSun"/>
                <a:cs typeface="Segoe UI"/>
              </a:rPr>
              <a:t>d'opérations</a:t>
            </a:r>
            <a:r>
              <a:rPr lang="en-US" sz="1000" dirty="0">
                <a:latin typeface="Arial"/>
                <a:ea typeface="SimSun"/>
                <a:cs typeface="Segoe UI"/>
              </a:rPr>
              <a:t> </a:t>
            </a:r>
            <a:r>
              <a:rPr lang="en-US" sz="1000" dirty="0" err="1">
                <a:latin typeface="Arial"/>
                <a:ea typeface="SimSun"/>
                <a:cs typeface="Segoe UI"/>
              </a:rPr>
              <a:t>présents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forêt</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Les </a:t>
            </a:r>
            <a:r>
              <a:rPr lang="en-US" sz="1000" dirty="0" err="1">
                <a:latin typeface="Arial"/>
                <a:ea typeface="SimSun"/>
                <a:cs typeface="Segoe UI"/>
              </a:rPr>
              <a:t>deux</a:t>
            </a:r>
            <a:r>
              <a:rPr lang="en-US" sz="1000" dirty="0">
                <a:latin typeface="Arial"/>
                <a:ea typeface="SimSun"/>
                <a:cs typeface="Segoe UI"/>
              </a:rPr>
              <a:t> maîtres </a:t>
            </a:r>
            <a:r>
              <a:rPr lang="en-US" sz="1000" dirty="0" err="1">
                <a:latin typeface="Arial"/>
                <a:ea typeface="SimSun"/>
                <a:cs typeface="Segoe UI"/>
              </a:rPr>
              <a:t>d'opérations</a:t>
            </a:r>
            <a:r>
              <a:rPr lang="en-US" sz="1000" dirty="0">
                <a:latin typeface="Arial"/>
                <a:ea typeface="SimSun"/>
                <a:cs typeface="Segoe UI"/>
              </a:rPr>
              <a:t> qui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présents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forêt</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le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schéma</a:t>
            </a:r>
            <a:r>
              <a:rPr lang="en-US" sz="1000" dirty="0">
                <a:latin typeface="Arial"/>
                <a:ea typeface="SimSun"/>
                <a:cs typeface="Segoe UI"/>
              </a:rPr>
              <a:t> et le maître </a:t>
            </a:r>
            <a:r>
              <a:rPr lang="en-US" sz="1000" dirty="0" err="1">
                <a:latin typeface="Arial"/>
                <a:ea typeface="SimSun"/>
                <a:cs typeface="Segoe UI"/>
              </a:rPr>
              <a:t>d'opérations</a:t>
            </a:r>
            <a:r>
              <a:rPr lang="en-US" sz="1000" dirty="0">
                <a:latin typeface="Arial"/>
                <a:ea typeface="SimSun"/>
                <a:cs typeface="Segoe UI"/>
              </a:rPr>
              <a:t> des </a:t>
            </a:r>
            <a:r>
              <a:rPr lang="en-US" sz="1000" dirty="0" err="1">
                <a:latin typeface="Arial"/>
                <a:ea typeface="SimSun"/>
                <a:cs typeface="Segoe UI"/>
              </a:rPr>
              <a:t>noms</a:t>
            </a:r>
            <a:r>
              <a:rPr lang="en-US" sz="1000" dirty="0">
                <a:latin typeface="Arial"/>
                <a:ea typeface="SimSun"/>
                <a:cs typeface="Segoe UI"/>
              </a:rPr>
              <a:t> de </a:t>
            </a:r>
            <a:r>
              <a:rPr lang="en-US" sz="1000" err="1">
                <a:latin typeface="Arial"/>
                <a:ea typeface="SimSun"/>
                <a:cs typeface="Segoe UI"/>
              </a:rPr>
              <a:t>domaine</a:t>
            </a:r>
            <a:r>
              <a:rPr lang="en-US" sz="1000" smtClean="0">
                <a:latin typeface="Arial"/>
                <a:ea typeface="SimSun"/>
                <a:cs typeface="Segoe UI"/>
              </a:rPr>
              <a:t>.</a:t>
            </a:r>
          </a:p>
          <a:p>
            <a:pPr>
              <a:lnSpc>
                <a:spcPct val="115000"/>
              </a:lnSpc>
            </a:pPr>
            <a:r>
              <a:rPr lang="en-US" sz="1000" b="1">
                <a:latin typeface="Arial"/>
                <a:ea typeface="SimSun"/>
                <a:cs typeface="Arial"/>
              </a:rPr>
              <a:t>Question</a:t>
            </a:r>
            <a:endParaRPr lang="en-US" sz="1000">
              <a:latin typeface="Arial"/>
              <a:ea typeface="SimSun"/>
              <a:cs typeface="Arial"/>
            </a:endParaRPr>
          </a:p>
          <a:p>
            <a:pPr lvl="0">
              <a:lnSpc>
                <a:spcPct val="115000"/>
              </a:lnSpc>
              <a:spcAft>
                <a:spcPts val="1000"/>
              </a:spcAft>
            </a:pPr>
            <a:r>
              <a:rPr lang="en-US" sz="1000">
                <a:latin typeface="Arial"/>
                <a:ea typeface="SimSun"/>
                <a:cs typeface="Segoe UI"/>
              </a:rPr>
              <a:t>Quel est l'avantage d'effectuer une installation de type Installation à partir du support (IFM) d'un contrôleur </a:t>
            </a:r>
            <a:r>
              <a:rPr lang="en-US" sz="1000">
                <a:solidFill>
                  <a:prstClr val="black"/>
                </a:solidFill>
                <a:latin typeface="Arial"/>
                <a:ea typeface="SimSun"/>
                <a:cs typeface="Segoe UI"/>
              </a:rPr>
              <a:t>de domaine ?</a:t>
            </a:r>
            <a:endParaRPr lang="en-US" sz="1000">
              <a:solidFill>
                <a:prstClr val="black"/>
              </a:solidFill>
              <a:latin typeface="Arial"/>
              <a:ea typeface="SimSun"/>
              <a:cs typeface="Arial"/>
            </a:endParaRPr>
          </a:p>
          <a:p>
            <a:pPr lvl="0">
              <a:lnSpc>
                <a:spcPct val="115000"/>
              </a:lnSpc>
            </a:pPr>
            <a:r>
              <a:rPr lang="en-US" sz="1000" b="1">
                <a:solidFill>
                  <a:prstClr val="black"/>
                </a:solidFill>
                <a:latin typeface="Arial"/>
                <a:ea typeface="SimSun"/>
                <a:cs typeface="Arial"/>
              </a:rPr>
              <a:t>Réponse</a:t>
            </a:r>
            <a:endParaRPr lang="en-US" sz="1000">
              <a:solidFill>
                <a:prstClr val="black"/>
              </a:solidFill>
              <a:latin typeface="Arial"/>
              <a:ea typeface="SimSun"/>
              <a:cs typeface="Arial"/>
            </a:endParaRPr>
          </a:p>
          <a:p>
            <a:pPr lvl="0">
              <a:lnSpc>
                <a:spcPct val="115000"/>
              </a:lnSpc>
              <a:spcAft>
                <a:spcPts val="1000"/>
              </a:spcAft>
            </a:pPr>
            <a:r>
              <a:rPr lang="en-US" sz="1000">
                <a:solidFill>
                  <a:prstClr val="black"/>
                </a:solidFill>
                <a:latin typeface="Arial"/>
                <a:ea typeface="SimSun"/>
                <a:cs typeface="Segoe UI"/>
              </a:rPr>
              <a:t>Lorsque vous disposez d'une liaison WAN peu fiable, la réalisation d'une installation IFM réduit l'utilisation de la liaison WAN et favorise un processus d'installation plus fiable</a:t>
            </a:r>
            <a:r>
              <a:rPr lang="en-US" sz="1000" smtClean="0">
                <a:solidFill>
                  <a:prstClr val="black"/>
                </a:solidFill>
                <a:latin typeface="Arial"/>
                <a:ea typeface="SimSun"/>
                <a:cs typeface="Segoe UI"/>
              </a:rPr>
              <a:t>.</a:t>
            </a:r>
            <a:endParaRPr lang="en-US" sz="1000" dirty="0">
              <a:latin typeface="Arial"/>
              <a:ea typeface="SimSun"/>
              <a:cs typeface="Arial"/>
            </a:endParaRPr>
          </a:p>
          <a:p>
            <a:pPr>
              <a:lnSpc>
                <a:spcPct val="115000"/>
              </a:lnSpc>
              <a:spcAft>
                <a:spcPts val="1000"/>
              </a:spcAft>
            </a:pP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554696CB-EFCE-45DB-AB27-49AC3A30B1B7}" type="slidenum">
              <a:rPr lang="en-US" smtClean="0"/>
              <a:t>25</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2056373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SimSun"/>
                <a:cs typeface="Arial"/>
              </a:rPr>
              <a:t>Questions de </a:t>
            </a:r>
            <a:r>
              <a:rPr lang="en-US" sz="1000" b="1" dirty="0" err="1">
                <a:latin typeface="Arial"/>
                <a:ea typeface="SimSun"/>
                <a:cs typeface="Arial"/>
              </a:rPr>
              <a:t>contrôle</a:t>
            </a:r>
            <a:r>
              <a:rPr lang="en-US" sz="1000" b="1" dirty="0">
                <a:latin typeface="Arial"/>
                <a:ea typeface="SimSun"/>
                <a:cs typeface="Arial"/>
              </a:rPr>
              <a:t> </a:t>
            </a:r>
            <a:r>
              <a:rPr lang="en-US" sz="1000" b="1">
                <a:latin typeface="Arial"/>
                <a:ea typeface="SimSun"/>
                <a:cs typeface="Arial"/>
              </a:rPr>
              <a:t>des </a:t>
            </a:r>
            <a:r>
              <a:rPr lang="en-US" sz="1000" b="1" smtClean="0">
                <a:latin typeface="Arial"/>
                <a:ea typeface="SimSun"/>
                <a:cs typeface="Arial"/>
              </a:rPr>
              <a:t>acquis</a:t>
            </a:r>
          </a:p>
          <a:p>
            <a:pPr lvl="0">
              <a:lnSpc>
                <a:spcPct val="115000"/>
              </a:lnSpc>
              <a:spcAft>
                <a:spcPts val="1000"/>
              </a:spcAft>
            </a:pPr>
            <a:r>
              <a:rPr lang="en-US" sz="1000">
                <a:solidFill>
                  <a:srgbClr val="000000"/>
                </a:solidFill>
                <a:latin typeface="Arial"/>
                <a:ea typeface="Gulim"/>
                <a:cs typeface="Arial"/>
              </a:rPr>
              <a:t>Indiquez aux stagiaires la section appropriée du cours afin qu'ils puissent répondre aux questions contenues dans cette section</a:t>
            </a:r>
            <a:r>
              <a:rPr lang="en-US" sz="1000" smtClean="0">
                <a:solidFill>
                  <a:srgbClr val="000000"/>
                </a:solidFill>
                <a:latin typeface="Arial"/>
                <a:ea typeface="Gulim"/>
                <a:cs typeface="Arial"/>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Arial"/>
              </a:rPr>
              <a:t>Quelles</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sont</a:t>
            </a:r>
            <a:r>
              <a:rPr lang="en-US" sz="1000" dirty="0">
                <a:solidFill>
                  <a:srgbClr val="000000"/>
                </a:solidFill>
                <a:latin typeface="Arial"/>
                <a:ea typeface="SimSun"/>
                <a:cs typeface="Arial"/>
              </a:rPr>
              <a:t> les </a:t>
            </a:r>
            <a:r>
              <a:rPr lang="en-US" sz="1000" dirty="0" err="1">
                <a:solidFill>
                  <a:srgbClr val="000000"/>
                </a:solidFill>
                <a:latin typeface="Arial"/>
                <a:ea typeface="SimSun"/>
                <a:cs typeface="Arial"/>
              </a:rPr>
              <a:t>deux</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fonctions</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principales</a:t>
            </a:r>
            <a:r>
              <a:rPr lang="en-US" sz="1000" dirty="0">
                <a:solidFill>
                  <a:srgbClr val="000000"/>
                </a:solidFill>
                <a:latin typeface="Arial"/>
                <a:ea typeface="SimSun"/>
                <a:cs typeface="Arial"/>
              </a:rPr>
              <a:t> des </a:t>
            </a:r>
            <a:r>
              <a:rPr lang="en-US" sz="1000" dirty="0" err="1">
                <a:solidFill>
                  <a:srgbClr val="000000"/>
                </a:solidFill>
                <a:latin typeface="Arial"/>
                <a:ea typeface="SimSun"/>
                <a:cs typeface="Arial"/>
              </a:rPr>
              <a:t>unités</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d'organisation</a:t>
            </a:r>
            <a:r>
              <a:rPr lang="en-US" sz="1000" dirty="0">
                <a:solidFill>
                  <a:srgbClr val="000000"/>
                </a:solidFill>
                <a:latin typeface="Arial"/>
                <a:ea typeface="SimSun"/>
                <a:cs typeface="Arial"/>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a:t>
            </a:r>
            <a:r>
              <a:rPr lang="en-US" sz="1000" dirty="0">
                <a:solidFill>
                  <a:srgbClr val="000000"/>
                </a:solidFill>
                <a:latin typeface="Arial"/>
                <a:ea typeface="SimSun"/>
                <a:cs typeface="Arial"/>
              </a:rPr>
              <a:t>es </a:t>
            </a:r>
            <a:r>
              <a:rPr lang="en-US" sz="1000" dirty="0" err="1">
                <a:solidFill>
                  <a:srgbClr val="000000"/>
                </a:solidFill>
                <a:latin typeface="Arial"/>
                <a:ea typeface="SimSun"/>
                <a:cs typeface="Arial"/>
              </a:rPr>
              <a:t>deux</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fonctions</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principales</a:t>
            </a:r>
            <a:r>
              <a:rPr lang="en-US" sz="1000" dirty="0">
                <a:solidFill>
                  <a:srgbClr val="000000"/>
                </a:solidFill>
                <a:latin typeface="Arial"/>
                <a:ea typeface="SimSun"/>
                <a:cs typeface="Arial"/>
              </a:rPr>
              <a:t> des </a:t>
            </a:r>
            <a:r>
              <a:rPr lang="en-US" sz="1000" dirty="0" err="1">
                <a:solidFill>
                  <a:srgbClr val="000000"/>
                </a:solidFill>
                <a:latin typeface="Arial"/>
                <a:ea typeface="SimSun"/>
                <a:cs typeface="Arial"/>
              </a:rPr>
              <a:t>unités</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d'organisation</a:t>
            </a:r>
            <a:r>
              <a:rPr lang="en-US" sz="1000" dirty="0">
                <a:solidFill>
                  <a:srgbClr val="000000"/>
                </a:solidFill>
                <a:latin typeface="Arial"/>
                <a:ea typeface="SimSun"/>
                <a:cs typeface="Arial"/>
              </a:rPr>
              <a:t> consistent à </a:t>
            </a:r>
            <a:r>
              <a:rPr lang="en-US" sz="1000" dirty="0" err="1">
                <a:solidFill>
                  <a:srgbClr val="000000"/>
                </a:solidFill>
                <a:latin typeface="Arial"/>
                <a:ea typeface="SimSun"/>
                <a:cs typeface="Arial"/>
              </a:rPr>
              <a:t>fournir</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une</a:t>
            </a:r>
            <a:r>
              <a:rPr lang="en-US" sz="1000" dirty="0">
                <a:solidFill>
                  <a:srgbClr val="000000"/>
                </a:solidFill>
                <a:latin typeface="Arial"/>
                <a:ea typeface="SimSun"/>
                <a:cs typeface="Arial"/>
              </a:rPr>
              <a:t> infrastructure pour des </a:t>
            </a:r>
            <a:r>
              <a:rPr lang="en-US" sz="1000" dirty="0" err="1">
                <a:solidFill>
                  <a:srgbClr val="000000"/>
                </a:solidFill>
                <a:latin typeface="Arial"/>
                <a:ea typeface="SimSun"/>
                <a:cs typeface="Arial"/>
              </a:rPr>
              <a:t>délégations</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d'administration</a:t>
            </a:r>
            <a:r>
              <a:rPr lang="en-US" sz="1000" dirty="0">
                <a:solidFill>
                  <a:srgbClr val="000000"/>
                </a:solidFill>
                <a:latin typeface="Arial"/>
                <a:ea typeface="SimSun"/>
                <a:cs typeface="Arial"/>
              </a:rPr>
              <a:t> et à </a:t>
            </a:r>
            <a:r>
              <a:rPr lang="en-US" sz="1000" dirty="0" err="1">
                <a:solidFill>
                  <a:srgbClr val="000000"/>
                </a:solidFill>
                <a:latin typeface="Arial"/>
                <a:ea typeface="SimSun"/>
                <a:cs typeface="Arial"/>
              </a:rPr>
              <a:t>fournir</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une</a:t>
            </a:r>
            <a:r>
              <a:rPr lang="en-US" sz="1000" dirty="0">
                <a:solidFill>
                  <a:srgbClr val="000000"/>
                </a:solidFill>
                <a:latin typeface="Arial"/>
                <a:ea typeface="SimSun"/>
                <a:cs typeface="Arial"/>
              </a:rPr>
              <a:t> structure </a:t>
            </a:r>
            <a:r>
              <a:rPr lang="en-US" sz="1000" dirty="0" err="1">
                <a:solidFill>
                  <a:srgbClr val="000000"/>
                </a:solidFill>
                <a:latin typeface="Arial"/>
                <a:ea typeface="SimSun"/>
                <a:cs typeface="Arial"/>
              </a:rPr>
              <a:t>permettant</a:t>
            </a:r>
            <a:r>
              <a:rPr lang="en-US" sz="1000" dirty="0">
                <a:solidFill>
                  <a:srgbClr val="000000"/>
                </a:solidFill>
                <a:latin typeface="Arial"/>
                <a:ea typeface="SimSun"/>
                <a:cs typeface="Arial"/>
              </a:rPr>
              <a:t> le </a:t>
            </a:r>
            <a:r>
              <a:rPr lang="en-US" sz="1000" dirty="0" err="1">
                <a:solidFill>
                  <a:srgbClr val="000000"/>
                </a:solidFill>
                <a:latin typeface="Arial"/>
                <a:ea typeface="SimSun"/>
                <a:cs typeface="Arial"/>
              </a:rPr>
              <a:t>déploiement</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ciblé</a:t>
            </a:r>
            <a:r>
              <a:rPr lang="en-US" sz="1000" dirty="0">
                <a:solidFill>
                  <a:srgbClr val="000000"/>
                </a:solidFill>
                <a:latin typeface="Arial"/>
                <a:ea typeface="SimSun"/>
                <a:cs typeface="Arial"/>
              </a:rPr>
              <a:t> des </a:t>
            </a:r>
            <a:r>
              <a:rPr lang="en-US" sz="1000" dirty="0" err="1">
                <a:solidFill>
                  <a:srgbClr val="000000"/>
                </a:solidFill>
                <a:latin typeface="Arial"/>
                <a:ea typeface="SimSun"/>
                <a:cs typeface="Arial"/>
              </a:rPr>
              <a:t>objets</a:t>
            </a:r>
            <a:r>
              <a:rPr lang="en-US" sz="1000" dirty="0">
                <a:solidFill>
                  <a:srgbClr val="000000"/>
                </a:solidFill>
                <a:latin typeface="Arial"/>
                <a:ea typeface="SimSun"/>
                <a:cs typeface="Arial"/>
              </a:rPr>
              <a:t> GPO.</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Arial"/>
              </a:rPr>
              <a:t>Pourquoi</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auriez-vous</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besoin</a:t>
            </a:r>
            <a:r>
              <a:rPr lang="en-US" sz="1000" dirty="0">
                <a:solidFill>
                  <a:srgbClr val="000000"/>
                </a:solidFill>
                <a:latin typeface="Arial"/>
                <a:ea typeface="SimSun"/>
                <a:cs typeface="Arial"/>
              </a:rPr>
              <a:t> de </a:t>
            </a:r>
            <a:r>
              <a:rPr lang="en-US" sz="1000" dirty="0" err="1">
                <a:solidFill>
                  <a:srgbClr val="000000"/>
                </a:solidFill>
                <a:latin typeface="Arial"/>
                <a:ea typeface="SimSun"/>
                <a:cs typeface="Arial"/>
              </a:rPr>
              <a:t>déployer</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une</a:t>
            </a:r>
            <a:r>
              <a:rPr lang="en-US" sz="1000" dirty="0">
                <a:solidFill>
                  <a:srgbClr val="000000"/>
                </a:solidFill>
                <a:latin typeface="Arial"/>
                <a:ea typeface="SimSun"/>
                <a:cs typeface="Arial"/>
              </a:rPr>
              <a:t> arborescence </a:t>
            </a:r>
            <a:r>
              <a:rPr lang="en-US" sz="1000" dirty="0" err="1">
                <a:solidFill>
                  <a:srgbClr val="000000"/>
                </a:solidFill>
                <a:latin typeface="Arial"/>
                <a:ea typeface="SimSun"/>
                <a:cs typeface="Arial"/>
              </a:rPr>
              <a:t>supplémentaire</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dans</a:t>
            </a:r>
            <a:r>
              <a:rPr lang="en-US" sz="1000" dirty="0">
                <a:solidFill>
                  <a:srgbClr val="000000"/>
                </a:solidFill>
                <a:latin typeface="Arial"/>
                <a:ea typeface="SimSun"/>
                <a:cs typeface="Arial"/>
              </a:rPr>
              <a:t> la </a:t>
            </a:r>
            <a:r>
              <a:rPr lang="en-US" sz="1000" dirty="0" err="1">
                <a:solidFill>
                  <a:srgbClr val="000000"/>
                </a:solidFill>
                <a:latin typeface="Arial"/>
                <a:ea typeface="SimSun"/>
                <a:cs typeface="Arial"/>
              </a:rPr>
              <a:t>forêt</a:t>
            </a:r>
            <a:r>
              <a:rPr lang="en-US" sz="1000" dirty="0">
                <a:solidFill>
                  <a:srgbClr val="000000"/>
                </a:solidFill>
                <a:latin typeface="Arial"/>
                <a:ea typeface="SimSun"/>
                <a:cs typeface="Arial"/>
              </a:rPr>
              <a:t> AD DS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pouvez</a:t>
            </a:r>
            <a:r>
              <a:rPr lang="en-US" sz="1000" dirty="0">
                <a:latin typeface="Arial"/>
                <a:ea typeface="SimSun"/>
                <a:cs typeface="Arial"/>
              </a:rPr>
              <a:t> </a:t>
            </a:r>
            <a:r>
              <a:rPr lang="en-US" sz="1000" dirty="0" err="1">
                <a:latin typeface="Arial"/>
                <a:ea typeface="SimSun"/>
                <a:cs typeface="Arial"/>
              </a:rPr>
              <a:t>souhaiter</a:t>
            </a:r>
            <a:r>
              <a:rPr lang="en-US" sz="1000" dirty="0">
                <a:latin typeface="Arial"/>
                <a:ea typeface="SimSun"/>
                <a:cs typeface="Arial"/>
              </a:rPr>
              <a:t> </a:t>
            </a:r>
            <a:r>
              <a:rPr lang="en-US" sz="1000" dirty="0" err="1">
                <a:latin typeface="Arial"/>
                <a:ea typeface="SimSun"/>
                <a:cs typeface="Arial"/>
              </a:rPr>
              <a:t>déployer</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arborescence </a:t>
            </a:r>
            <a:r>
              <a:rPr lang="en-US" sz="1000" dirty="0" err="1">
                <a:latin typeface="Arial"/>
                <a:ea typeface="SimSun"/>
                <a:cs typeface="Arial"/>
              </a:rPr>
              <a:t>supplémentaire</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la </a:t>
            </a:r>
            <a:r>
              <a:rPr lang="en-US" sz="1000" dirty="0" err="1">
                <a:latin typeface="Arial"/>
                <a:ea typeface="SimSun"/>
                <a:cs typeface="Arial"/>
              </a:rPr>
              <a:t>forêt</a:t>
            </a:r>
            <a:r>
              <a:rPr lang="en-US" sz="1000" dirty="0">
                <a:latin typeface="Arial"/>
                <a:ea typeface="SimSun"/>
                <a:cs typeface="Arial"/>
              </a:rPr>
              <a:t> AD DS </a:t>
            </a:r>
            <a:r>
              <a:rPr lang="en-US" sz="1000" dirty="0" err="1">
                <a:latin typeface="Arial"/>
                <a:ea typeface="SimSun"/>
                <a:cs typeface="Arial"/>
              </a:rPr>
              <a:t>si</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avez</a:t>
            </a:r>
            <a:r>
              <a:rPr lang="en-US" sz="1000" dirty="0">
                <a:latin typeface="Arial"/>
                <a:ea typeface="SimSun"/>
                <a:cs typeface="Arial"/>
              </a:rPr>
              <a:t> </a:t>
            </a:r>
            <a:r>
              <a:rPr lang="en-US" sz="1000" dirty="0" err="1">
                <a:latin typeface="Arial"/>
                <a:ea typeface="SimSun"/>
                <a:cs typeface="Arial"/>
              </a:rPr>
              <a:t>besoin</a:t>
            </a:r>
            <a:r>
              <a:rPr lang="en-US" sz="1000" dirty="0">
                <a:latin typeface="Arial"/>
                <a:ea typeface="SimSun"/>
                <a:cs typeface="Arial"/>
              </a:rPr>
              <a:t> de </a:t>
            </a:r>
            <a:r>
              <a:rPr lang="en-US" sz="1000" dirty="0" err="1">
                <a:latin typeface="Arial"/>
                <a:ea typeface="SimSun"/>
                <a:cs typeface="Arial"/>
              </a:rPr>
              <a:t>plusieurs</a:t>
            </a:r>
            <a:r>
              <a:rPr lang="en-US" sz="1000" dirty="0">
                <a:latin typeface="Arial"/>
                <a:ea typeface="SimSun"/>
                <a:cs typeface="Arial"/>
              </a:rPr>
              <a:t> </a:t>
            </a:r>
            <a:r>
              <a:rPr lang="en-US" sz="1000" dirty="0" err="1">
                <a:latin typeface="Arial"/>
                <a:ea typeface="SimSun"/>
                <a:cs typeface="Arial"/>
              </a:rPr>
              <a:t>espaces</a:t>
            </a:r>
            <a:r>
              <a:rPr lang="en-US" sz="1000" dirty="0">
                <a:latin typeface="Arial"/>
                <a:ea typeface="SimSun"/>
                <a:cs typeface="Arial"/>
              </a:rPr>
              <a:t> de </a:t>
            </a:r>
            <a:r>
              <a:rPr lang="en-US" sz="1000" dirty="0" err="1">
                <a:latin typeface="Arial"/>
                <a:ea typeface="SimSun"/>
                <a:cs typeface="Arial"/>
              </a:rPr>
              <a:t>noms</a:t>
            </a:r>
            <a:r>
              <a:rPr lang="en-US" sz="1000" dirty="0">
                <a:latin typeface="Arial"/>
                <a:ea typeface="SimSun"/>
                <a:cs typeface="Arial"/>
              </a:rPr>
              <a:t> DNS.</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Arial"/>
              </a:rPr>
              <a:t>Quelle</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méthode</a:t>
            </a:r>
            <a:r>
              <a:rPr lang="en-US" sz="1000" dirty="0">
                <a:solidFill>
                  <a:srgbClr val="000000"/>
                </a:solidFill>
                <a:latin typeface="Arial"/>
                <a:ea typeface="SimSun"/>
                <a:cs typeface="Arial"/>
              </a:rPr>
              <a:t> de </a:t>
            </a:r>
            <a:r>
              <a:rPr lang="en-US" sz="1000" dirty="0" err="1">
                <a:solidFill>
                  <a:srgbClr val="000000"/>
                </a:solidFill>
                <a:latin typeface="Arial"/>
                <a:ea typeface="SimSun"/>
                <a:cs typeface="Arial"/>
              </a:rPr>
              <a:t>déploiement</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utiliseriez-vous</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si</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vous</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deviez</a:t>
            </a:r>
            <a:r>
              <a:rPr lang="en-US" sz="1000" dirty="0">
                <a:solidFill>
                  <a:srgbClr val="000000"/>
                </a:solidFill>
                <a:latin typeface="Arial"/>
                <a:ea typeface="SimSun"/>
                <a:cs typeface="Arial"/>
              </a:rPr>
              <a:t> installer un </a:t>
            </a:r>
            <a:r>
              <a:rPr lang="en-US" sz="1000" dirty="0" err="1">
                <a:solidFill>
                  <a:srgbClr val="000000"/>
                </a:solidFill>
                <a:latin typeface="Arial"/>
                <a:ea typeface="SimSun"/>
                <a:cs typeface="Arial"/>
              </a:rPr>
              <a:t>contrôleur</a:t>
            </a:r>
            <a:r>
              <a:rPr lang="en-US" sz="1000" dirty="0">
                <a:solidFill>
                  <a:srgbClr val="000000"/>
                </a:solidFill>
                <a:latin typeface="Arial"/>
                <a:ea typeface="SimSun"/>
                <a:cs typeface="Arial"/>
              </a:rPr>
              <a:t> de </a:t>
            </a:r>
            <a:r>
              <a:rPr lang="en-US" sz="1000" dirty="0" err="1">
                <a:solidFill>
                  <a:srgbClr val="000000"/>
                </a:solidFill>
                <a:latin typeface="Arial"/>
                <a:ea typeface="SimSun"/>
                <a:cs typeface="Arial"/>
              </a:rPr>
              <a:t>domaine</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supplémentaire</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dans</a:t>
            </a:r>
            <a:r>
              <a:rPr lang="en-US" sz="1000" dirty="0">
                <a:solidFill>
                  <a:srgbClr val="000000"/>
                </a:solidFill>
                <a:latin typeface="Arial"/>
                <a:ea typeface="SimSun"/>
                <a:cs typeface="Arial"/>
              </a:rPr>
              <a:t> un emplacement distant </a:t>
            </a:r>
            <a:r>
              <a:rPr lang="en-US" sz="1000" dirty="0" err="1">
                <a:solidFill>
                  <a:srgbClr val="000000"/>
                </a:solidFill>
                <a:latin typeface="Arial"/>
                <a:ea typeface="SimSun"/>
                <a:cs typeface="Arial"/>
              </a:rPr>
              <a:t>doté</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d'une</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connexion</a:t>
            </a:r>
            <a:r>
              <a:rPr lang="en-US" sz="1000" dirty="0">
                <a:solidFill>
                  <a:srgbClr val="000000"/>
                </a:solidFill>
                <a:latin typeface="Arial"/>
                <a:ea typeface="SimSun"/>
                <a:cs typeface="Arial"/>
              </a:rPr>
              <a:t> WAN </a:t>
            </a:r>
            <a:r>
              <a:rPr lang="en-US" sz="1000" dirty="0" err="1">
                <a:solidFill>
                  <a:srgbClr val="000000"/>
                </a:solidFill>
                <a:latin typeface="Arial"/>
                <a:ea typeface="SimSun"/>
                <a:cs typeface="Arial"/>
              </a:rPr>
              <a:t>limitée</a:t>
            </a:r>
            <a:r>
              <a:rPr lang="en-US" sz="1000" dirty="0">
                <a:solidFill>
                  <a:srgbClr val="000000"/>
                </a:solidFill>
                <a:latin typeface="Arial"/>
                <a:ea typeface="SimSun"/>
                <a:cs typeface="Arial"/>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Arial"/>
              </a:rPr>
              <a:t>Vous</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utiliseriez</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l'option</a:t>
            </a:r>
            <a:r>
              <a:rPr lang="en-US" sz="1000" dirty="0">
                <a:solidFill>
                  <a:srgbClr val="000000"/>
                </a:solidFill>
                <a:latin typeface="Arial"/>
                <a:ea typeface="SimSun"/>
                <a:cs typeface="Arial"/>
              </a:rPr>
              <a:t> IFM, </a:t>
            </a:r>
            <a:r>
              <a:rPr lang="en-US" sz="1000" dirty="0" err="1">
                <a:solidFill>
                  <a:srgbClr val="000000"/>
                </a:solidFill>
                <a:latin typeface="Arial"/>
                <a:ea typeface="SimSun"/>
                <a:cs typeface="Arial"/>
              </a:rPr>
              <a:t>parce</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qu'elle</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supprime</a:t>
            </a:r>
            <a:r>
              <a:rPr lang="en-US" sz="1000" dirty="0">
                <a:solidFill>
                  <a:srgbClr val="000000"/>
                </a:solidFill>
                <a:latin typeface="Arial"/>
                <a:ea typeface="SimSun"/>
                <a:cs typeface="Arial"/>
              </a:rPr>
              <a:t> le </a:t>
            </a:r>
            <a:r>
              <a:rPr lang="en-US" sz="1000" dirty="0" err="1">
                <a:solidFill>
                  <a:srgbClr val="000000"/>
                </a:solidFill>
                <a:latin typeface="Arial"/>
                <a:ea typeface="SimSun"/>
                <a:cs typeface="Arial"/>
              </a:rPr>
              <a:t>besoin</a:t>
            </a:r>
            <a:r>
              <a:rPr lang="en-US" sz="1000" dirty="0">
                <a:solidFill>
                  <a:srgbClr val="000000"/>
                </a:solidFill>
                <a:latin typeface="Arial"/>
                <a:ea typeface="SimSun"/>
                <a:cs typeface="Arial"/>
              </a:rPr>
              <a:t> de copier la base de </a:t>
            </a:r>
            <a:r>
              <a:rPr lang="en-US" sz="1000" dirty="0" err="1">
                <a:solidFill>
                  <a:srgbClr val="000000"/>
                </a:solidFill>
                <a:latin typeface="Arial"/>
                <a:ea typeface="SimSun"/>
                <a:cs typeface="Arial"/>
              </a:rPr>
              <a:t>données</a:t>
            </a:r>
            <a:r>
              <a:rPr lang="en-US" sz="1000" dirty="0">
                <a:solidFill>
                  <a:srgbClr val="000000"/>
                </a:solidFill>
                <a:latin typeface="Arial"/>
                <a:ea typeface="SimSun"/>
                <a:cs typeface="Arial"/>
              </a:rPr>
              <a:t> AD DS </a:t>
            </a:r>
            <a:r>
              <a:rPr lang="en-US" sz="1000" dirty="0" err="1">
                <a:solidFill>
                  <a:srgbClr val="000000"/>
                </a:solidFill>
                <a:latin typeface="Arial"/>
                <a:ea typeface="SimSun"/>
                <a:cs typeface="Arial"/>
              </a:rPr>
              <a:t>entière</a:t>
            </a:r>
            <a:r>
              <a:rPr lang="en-US" sz="1000" dirty="0">
                <a:solidFill>
                  <a:srgbClr val="000000"/>
                </a:solidFill>
                <a:latin typeface="Arial"/>
                <a:ea typeface="SimSun"/>
                <a:cs typeface="Arial"/>
              </a:rPr>
              <a:t> via la liaison WAN.</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a:solidFill>
                  <a:srgbClr val="000000"/>
                </a:solidFill>
                <a:latin typeface="Arial"/>
                <a:ea typeface="SimSun"/>
                <a:cs typeface="Arial"/>
              </a:rPr>
              <a:t>Si </a:t>
            </a:r>
            <a:r>
              <a:rPr lang="en-US" sz="1000" dirty="0" err="1">
                <a:solidFill>
                  <a:srgbClr val="000000"/>
                </a:solidFill>
                <a:latin typeface="Arial"/>
                <a:ea typeface="SimSun"/>
                <a:cs typeface="Arial"/>
              </a:rPr>
              <a:t>vous</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aviez</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besoin</a:t>
            </a:r>
            <a:r>
              <a:rPr lang="en-US" sz="1000" dirty="0">
                <a:solidFill>
                  <a:srgbClr val="000000"/>
                </a:solidFill>
                <a:latin typeface="Arial"/>
                <a:ea typeface="SimSun"/>
                <a:cs typeface="Arial"/>
              </a:rPr>
              <a:t> de </a:t>
            </a:r>
            <a:r>
              <a:rPr lang="en-US" sz="1000" dirty="0" err="1">
                <a:solidFill>
                  <a:srgbClr val="000000"/>
                </a:solidFill>
                <a:latin typeface="Arial"/>
                <a:ea typeface="SimSun"/>
                <a:cs typeface="Arial"/>
              </a:rPr>
              <a:t>promouvoir</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une</a:t>
            </a:r>
            <a:r>
              <a:rPr lang="en-US" sz="1000" dirty="0">
                <a:solidFill>
                  <a:srgbClr val="000000"/>
                </a:solidFill>
                <a:latin typeface="Arial"/>
                <a:ea typeface="SimSun"/>
                <a:cs typeface="Arial"/>
              </a:rPr>
              <a:t> installation </a:t>
            </a:r>
            <a:r>
              <a:rPr lang="en-US" sz="1000" dirty="0" err="1">
                <a:solidFill>
                  <a:srgbClr val="000000"/>
                </a:solidFill>
                <a:latin typeface="Arial"/>
                <a:ea typeface="SimSun"/>
                <a:cs typeface="Arial"/>
              </a:rPr>
              <a:t>minimale</a:t>
            </a:r>
            <a:r>
              <a:rPr lang="en-US" sz="1000" dirty="0">
                <a:solidFill>
                  <a:srgbClr val="000000"/>
                </a:solidFill>
                <a:latin typeface="Arial"/>
                <a:ea typeface="SimSun"/>
                <a:cs typeface="Arial"/>
              </a:rPr>
              <a:t> de Windows Server 2012 </a:t>
            </a:r>
            <a:r>
              <a:rPr lang="en-US" sz="1000" dirty="0" err="1">
                <a:solidFill>
                  <a:srgbClr val="000000"/>
                </a:solidFill>
                <a:latin typeface="Arial"/>
                <a:ea typeface="SimSun"/>
                <a:cs typeface="Arial"/>
              </a:rPr>
              <a:t>comme</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contrôleur</a:t>
            </a:r>
            <a:r>
              <a:rPr lang="en-US" sz="1000" dirty="0">
                <a:solidFill>
                  <a:srgbClr val="000000"/>
                </a:solidFill>
                <a:latin typeface="Arial"/>
                <a:ea typeface="SimSun"/>
                <a:cs typeface="Arial"/>
              </a:rPr>
              <a:t> de </a:t>
            </a:r>
            <a:r>
              <a:rPr lang="en-US" sz="1000" dirty="0" err="1">
                <a:solidFill>
                  <a:srgbClr val="000000"/>
                </a:solidFill>
                <a:latin typeface="Arial"/>
                <a:ea typeface="SimSun"/>
                <a:cs typeface="Arial"/>
              </a:rPr>
              <a:t>domaine</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quel</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outil</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ou</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quels</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outils</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utiliseriez-vous</a:t>
            </a:r>
            <a:r>
              <a:rPr lang="en-US" sz="1000" dirty="0">
                <a:solidFill>
                  <a:srgbClr val="000000"/>
                </a:solidFill>
                <a:latin typeface="Arial"/>
                <a:ea typeface="SimSun"/>
                <a:cs typeface="Arial"/>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a:t>
            </a:r>
            <a:r>
              <a:rPr lang="en-US" sz="1000" dirty="0">
                <a:solidFill>
                  <a:srgbClr val="000000"/>
                </a:solidFill>
                <a:latin typeface="Arial"/>
                <a:ea typeface="SimSun"/>
                <a:cs typeface="Arial"/>
              </a:rPr>
              <a:t>our </a:t>
            </a:r>
            <a:r>
              <a:rPr lang="en-US" sz="1000" dirty="0" err="1">
                <a:solidFill>
                  <a:srgbClr val="000000"/>
                </a:solidFill>
                <a:latin typeface="Arial"/>
                <a:ea typeface="SimSun"/>
                <a:cs typeface="Arial"/>
              </a:rPr>
              <a:t>promouvoir</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une</a:t>
            </a:r>
            <a:r>
              <a:rPr lang="en-US" sz="1000" dirty="0">
                <a:solidFill>
                  <a:srgbClr val="000000"/>
                </a:solidFill>
                <a:latin typeface="Arial"/>
                <a:ea typeface="SimSun"/>
                <a:cs typeface="Arial"/>
              </a:rPr>
              <a:t> installation </a:t>
            </a:r>
            <a:r>
              <a:rPr lang="en-US" sz="1000" dirty="0" err="1">
                <a:solidFill>
                  <a:srgbClr val="000000"/>
                </a:solidFill>
                <a:latin typeface="Arial"/>
                <a:ea typeface="SimSun"/>
                <a:cs typeface="Arial"/>
              </a:rPr>
              <a:t>minimale</a:t>
            </a:r>
            <a:r>
              <a:rPr lang="en-US" sz="1000" dirty="0">
                <a:solidFill>
                  <a:srgbClr val="000000"/>
                </a:solidFill>
                <a:latin typeface="Arial"/>
                <a:ea typeface="SimSun"/>
                <a:cs typeface="Arial"/>
              </a:rPr>
              <a:t> de Windows Server 2012 </a:t>
            </a:r>
            <a:r>
              <a:rPr lang="en-US" sz="1000" dirty="0" err="1">
                <a:solidFill>
                  <a:srgbClr val="000000"/>
                </a:solidFill>
                <a:latin typeface="Arial"/>
                <a:ea typeface="SimSun"/>
                <a:cs typeface="Arial"/>
              </a:rPr>
              <a:t>comme</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contrôleur</a:t>
            </a:r>
            <a:r>
              <a:rPr lang="en-US" sz="1000" dirty="0">
                <a:solidFill>
                  <a:srgbClr val="000000"/>
                </a:solidFill>
                <a:latin typeface="Arial"/>
                <a:ea typeface="SimSun"/>
                <a:cs typeface="Arial"/>
              </a:rPr>
              <a:t> de </a:t>
            </a:r>
            <a:r>
              <a:rPr lang="en-US" sz="1000" dirty="0" err="1">
                <a:solidFill>
                  <a:srgbClr val="000000"/>
                </a:solidFill>
                <a:latin typeface="Arial"/>
                <a:ea typeface="SimSun"/>
                <a:cs typeface="Arial"/>
              </a:rPr>
              <a:t>domaine</a:t>
            </a:r>
            <a:r>
              <a:rPr lang="en-US" sz="1000" dirty="0">
                <a:solidFill>
                  <a:srgbClr val="000000"/>
                </a:solidFill>
                <a:latin typeface="Arial"/>
                <a:ea typeface="SimSun"/>
                <a:cs typeface="Arial"/>
              </a:rPr>
              <a:t>, </a:t>
            </a:r>
            <a:r>
              <a:rPr lang="en-US" sz="1000" dirty="0" err="1" smtClean="0">
                <a:solidFill>
                  <a:srgbClr val="000000"/>
                </a:solidFill>
                <a:latin typeface="Arial"/>
                <a:ea typeface="SimSun"/>
                <a:cs typeface="Arial"/>
              </a:rPr>
              <a:t>vous</a:t>
            </a:r>
            <a:r>
              <a:rPr lang="en-US" sz="1000" dirty="0" smtClean="0">
                <a:solidFill>
                  <a:srgbClr val="000000"/>
                </a:solidFill>
                <a:latin typeface="Arial"/>
                <a:ea typeface="SimSun"/>
                <a:cs typeface="Arial"/>
              </a:rPr>
              <a:t> </a:t>
            </a:r>
            <a:r>
              <a:rPr lang="en-US" sz="1000" dirty="0" err="1" smtClean="0">
                <a:solidFill>
                  <a:srgbClr val="000000"/>
                </a:solidFill>
                <a:latin typeface="Arial"/>
                <a:ea typeface="SimSun"/>
                <a:cs typeface="Arial"/>
              </a:rPr>
              <a:t>pouvez</a:t>
            </a:r>
            <a:r>
              <a:rPr lang="en-US" sz="1000" dirty="0" smtClean="0">
                <a:solidFill>
                  <a:srgbClr val="000000"/>
                </a:solidFill>
                <a:latin typeface="Arial"/>
                <a:ea typeface="SimSun"/>
                <a:cs typeface="Arial"/>
              </a:rPr>
              <a:t> </a:t>
            </a:r>
            <a:r>
              <a:rPr lang="en-US" sz="1000" dirty="0" err="1">
                <a:solidFill>
                  <a:srgbClr val="000000"/>
                </a:solidFill>
                <a:latin typeface="Arial"/>
                <a:ea typeface="SimSun"/>
                <a:cs typeface="Arial"/>
              </a:rPr>
              <a:t>utiliser</a:t>
            </a:r>
            <a:r>
              <a:rPr lang="en-US" sz="1000" dirty="0">
                <a:solidFill>
                  <a:srgbClr val="000000"/>
                </a:solidFill>
                <a:latin typeface="Arial"/>
                <a:ea typeface="SimSun"/>
                <a:cs typeface="Arial"/>
              </a:rPr>
              <a:t> les </a:t>
            </a:r>
            <a:r>
              <a:rPr lang="en-US" sz="1000" dirty="0" err="1">
                <a:solidFill>
                  <a:srgbClr val="000000"/>
                </a:solidFill>
                <a:latin typeface="Arial"/>
                <a:ea typeface="SimSun"/>
                <a:cs typeface="Arial"/>
              </a:rPr>
              <a:t>outils</a:t>
            </a:r>
            <a:r>
              <a:rPr lang="en-US" sz="1000" dirty="0">
                <a:solidFill>
                  <a:srgbClr val="000000"/>
                </a:solidFill>
                <a:latin typeface="Arial"/>
                <a:ea typeface="SimSun"/>
                <a:cs typeface="Arial"/>
              </a:rPr>
              <a:t> </a:t>
            </a:r>
            <a:r>
              <a:rPr lang="en-US" sz="1000" dirty="0" err="1">
                <a:solidFill>
                  <a:srgbClr val="000000"/>
                </a:solidFill>
                <a:latin typeface="Arial"/>
                <a:ea typeface="SimSun"/>
                <a:cs typeface="Arial"/>
              </a:rPr>
              <a:t>suivants</a:t>
            </a:r>
            <a:r>
              <a:rPr lang="en-US" sz="1000">
                <a:solidFill>
                  <a:srgbClr val="000000"/>
                </a:solidFill>
                <a:latin typeface="Arial"/>
                <a:ea typeface="SimSun"/>
                <a:cs typeface="Arial"/>
              </a:rPr>
              <a:t> </a:t>
            </a:r>
            <a:r>
              <a:rPr lang="en-US" sz="1000" smtClean="0">
                <a:solidFill>
                  <a:srgbClr val="000000"/>
                </a:solidFill>
                <a:latin typeface="Arial"/>
                <a:ea typeface="SimSun"/>
                <a:cs typeface="Arial"/>
              </a:rPr>
              <a:t>:</a:t>
            </a:r>
          </a:p>
          <a:p>
            <a:pPr marL="342900" indent="-342900">
              <a:lnSpc>
                <a:spcPct val="115000"/>
              </a:lnSpc>
              <a:spcAft>
                <a:spcPts val="995"/>
              </a:spcAft>
              <a:buFont typeface="Symbol"/>
              <a:buChar char=""/>
            </a:pPr>
            <a:r>
              <a:rPr lang="en-US" sz="1000" smtClean="0">
                <a:solidFill>
                  <a:srgbClr val="000000"/>
                </a:solidFill>
                <a:latin typeface="Arial"/>
                <a:ea typeface="Times New Roman"/>
                <a:cs typeface="Times New Roman"/>
              </a:rPr>
              <a:t>le </a:t>
            </a:r>
            <a:r>
              <a:rPr lang="en-US" sz="1000">
                <a:solidFill>
                  <a:srgbClr val="000000"/>
                </a:solidFill>
                <a:latin typeface="Arial"/>
                <a:ea typeface="Times New Roman"/>
                <a:cs typeface="Times New Roman"/>
              </a:rPr>
              <a:t>Gestionnaire de serveur, qui permet d'installer AD DS à distance </a:t>
            </a:r>
            <a:r>
              <a:rPr lang="en-US" sz="1000" smtClean="0">
                <a:solidFill>
                  <a:srgbClr val="000000"/>
                </a:solidFill>
                <a:latin typeface="Arial"/>
                <a:ea typeface="Times New Roman"/>
                <a:cs typeface="Times New Roman"/>
              </a:rPr>
              <a:t>;</a:t>
            </a:r>
          </a:p>
          <a:p>
            <a:pPr marL="342900" lvl="0" indent="-342900">
              <a:lnSpc>
                <a:spcPct val="115000"/>
              </a:lnSpc>
              <a:spcAft>
                <a:spcPts val="995"/>
              </a:spcAft>
              <a:buFont typeface="Symbol"/>
              <a:buChar char=""/>
            </a:pPr>
            <a:r>
              <a:rPr lang="en-US" sz="1000">
                <a:solidFill>
                  <a:srgbClr val="000000"/>
                </a:solidFill>
                <a:latin typeface="Arial"/>
                <a:ea typeface="Times New Roman"/>
                <a:cs typeface="Times New Roman"/>
              </a:rPr>
              <a:t>Windows PowerShell 3.0 </a:t>
            </a:r>
            <a:r>
              <a:rPr lang="en-US" sz="1000" smtClean="0">
                <a:solidFill>
                  <a:srgbClr val="000000"/>
                </a:solidFill>
                <a:latin typeface="Arial"/>
                <a:ea typeface="Times New Roman"/>
                <a:cs typeface="Times New Roman"/>
              </a:rPr>
              <a:t>;</a:t>
            </a:r>
          </a:p>
          <a:p>
            <a:pPr marL="342900" indent="-342900">
              <a:lnSpc>
                <a:spcPct val="115000"/>
              </a:lnSpc>
              <a:spcAft>
                <a:spcPts val="995"/>
              </a:spcAft>
              <a:buFont typeface="Symbol"/>
              <a:buChar char=""/>
            </a:pPr>
            <a:r>
              <a:rPr lang="en-US" sz="1000">
                <a:solidFill>
                  <a:srgbClr val="000000"/>
                </a:solidFill>
                <a:latin typeface="Arial"/>
                <a:ea typeface="Times New Roman"/>
                <a:cs typeface="Times New Roman"/>
              </a:rPr>
              <a:t>la commande </a:t>
            </a:r>
            <a:r>
              <a:rPr lang="en-US" sz="1000" b="1">
                <a:solidFill>
                  <a:prstClr val="black"/>
                </a:solidFill>
                <a:latin typeface="Arial"/>
                <a:ea typeface="Times New Roman"/>
                <a:cs typeface="Times New Roman"/>
              </a:rPr>
              <a:t>dcpromo /unattend</a:t>
            </a:r>
            <a:r>
              <a:rPr lang="en-US" sz="1000">
                <a:solidFill>
                  <a:srgbClr val="000000"/>
                </a:solidFill>
                <a:latin typeface="Arial"/>
                <a:ea typeface="Times New Roman"/>
                <a:cs typeface="Times New Roman"/>
              </a:rPr>
              <a:t> sur le serveur exécutant l'installation minimale</a:t>
            </a:r>
            <a:r>
              <a:rPr lang="en-US" sz="1000" smtClean="0">
                <a:solidFill>
                  <a:srgbClr val="000000"/>
                </a:solidFill>
                <a:latin typeface="Arial"/>
                <a:ea typeface="Times New Roman"/>
                <a:cs typeface="Times New Roman"/>
              </a:rPr>
              <a:t>.</a:t>
            </a:r>
            <a:endParaRPr lang="en-US" sz="1000">
              <a:solidFill>
                <a:prstClr val="black"/>
              </a:solidFill>
              <a:latin typeface="Arial"/>
              <a:ea typeface="Times New Roman"/>
              <a:cs typeface="Times New Roman"/>
            </a:endParaRPr>
          </a:p>
          <a:p>
            <a:pPr marL="342900" indent="-342900">
              <a:lnSpc>
                <a:spcPct val="115000"/>
              </a:lnSpc>
              <a:spcAft>
                <a:spcPts val="995"/>
              </a:spcAft>
              <a:buFont typeface="Symbol"/>
              <a:buChar char=""/>
            </a:pP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554696CB-EFCE-45DB-AB27-49AC3A30B1B7}" type="slidenum">
              <a:rPr lang="en-US" smtClean="0"/>
              <a:t>26</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3284668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pPr>
            <a:r>
              <a:rPr lang="en-US" sz="1000" dirty="0" smtClean="0">
                <a:effectLst/>
                <a:latin typeface="Arial"/>
                <a:ea typeface="Times New Roman"/>
                <a:cs typeface="Segoe UI"/>
              </a:rPr>
              <a:t>Ne </a:t>
            </a:r>
            <a:r>
              <a:rPr lang="en-US" sz="1000" dirty="0" err="1" smtClean="0">
                <a:effectLst/>
                <a:latin typeface="Arial"/>
                <a:ea typeface="Times New Roman"/>
                <a:cs typeface="Segoe UI"/>
              </a:rPr>
              <a:t>passez</a:t>
            </a:r>
            <a:r>
              <a:rPr lang="en-US" sz="1000" dirty="0" smtClean="0">
                <a:effectLst/>
                <a:latin typeface="Arial"/>
                <a:ea typeface="Times New Roman"/>
                <a:cs typeface="Segoe UI"/>
              </a:rPr>
              <a:t> pas trop de temps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dirty="0" err="1" smtClean="0">
                <a:effectLst/>
                <a:latin typeface="Arial"/>
                <a:ea typeface="Times New Roman"/>
                <a:cs typeface="Segoe UI"/>
              </a:rPr>
              <a:t>chaque</a:t>
            </a:r>
            <a:r>
              <a:rPr lang="en-US" sz="1000" dirty="0" smtClean="0">
                <a:effectLst/>
                <a:latin typeface="Arial"/>
                <a:ea typeface="Times New Roman"/>
                <a:cs typeface="Segoe UI"/>
              </a:rPr>
              <a:t> </a:t>
            </a:r>
            <a:r>
              <a:rPr lang="en-US" sz="1000" dirty="0" err="1" smtClean="0">
                <a:effectLst/>
                <a:latin typeface="Arial"/>
                <a:ea typeface="Times New Roman"/>
                <a:cs typeface="Segoe UI"/>
              </a:rPr>
              <a:t>rubrique</a:t>
            </a:r>
            <a:r>
              <a:rPr lang="en-US" sz="1000" dirty="0" smtClean="0">
                <a:effectLst/>
                <a:latin typeface="Arial"/>
                <a:ea typeface="Times New Roman"/>
                <a:cs typeface="Segoe UI"/>
              </a:rPr>
              <a:t>. </a:t>
            </a:r>
            <a:r>
              <a:rPr lang="en-US" sz="1000" dirty="0" err="1" smtClean="0">
                <a:effectLst/>
                <a:latin typeface="Arial"/>
                <a:ea typeface="Times New Roman"/>
                <a:cs typeface="Segoe UI"/>
              </a:rPr>
              <a:t>Gardez</a:t>
            </a:r>
            <a:r>
              <a:rPr lang="en-US" sz="1000" dirty="0" smtClean="0">
                <a:effectLst/>
                <a:latin typeface="Arial"/>
                <a:ea typeface="Times New Roman"/>
                <a:cs typeface="Segoe UI"/>
              </a:rPr>
              <a:t> à </a:t>
            </a:r>
            <a:r>
              <a:rPr lang="en-US" sz="1000" dirty="0" err="1" smtClean="0">
                <a:effectLst/>
                <a:latin typeface="Arial"/>
                <a:ea typeface="Times New Roman"/>
                <a:cs typeface="Segoe UI"/>
              </a:rPr>
              <a:t>l'esprit</a:t>
            </a:r>
            <a:r>
              <a:rPr lang="en-US" sz="1000" dirty="0" smtClean="0">
                <a:effectLst/>
                <a:latin typeface="Arial"/>
                <a:ea typeface="Times New Roman"/>
                <a:cs typeface="Segoe UI"/>
              </a:rPr>
              <a:t> </a:t>
            </a:r>
            <a:r>
              <a:rPr lang="en-US" sz="1000" dirty="0" err="1" smtClean="0">
                <a:effectLst/>
                <a:latin typeface="Arial"/>
                <a:ea typeface="Times New Roman"/>
                <a:cs typeface="Segoe UI"/>
              </a:rPr>
              <a:t>qu'il</a:t>
            </a:r>
            <a:r>
              <a:rPr lang="en-US" sz="1000" dirty="0" smtClean="0">
                <a:effectLst/>
                <a:latin typeface="Arial"/>
                <a:ea typeface="Times New Roman"/>
                <a:cs typeface="Segoe UI"/>
              </a:rPr>
              <a:t> </a:t>
            </a:r>
            <a:r>
              <a:rPr lang="en-US" sz="1000" dirty="0" err="1" smtClean="0">
                <a:effectLst/>
                <a:latin typeface="Arial"/>
                <a:ea typeface="Times New Roman"/>
                <a:cs typeface="Segoe UI"/>
              </a:rPr>
              <a:t>s'agit</a:t>
            </a:r>
            <a:r>
              <a:rPr lang="en-US" sz="1000" dirty="0" smtClean="0">
                <a:effectLst/>
                <a:latin typeface="Arial"/>
                <a:ea typeface="Times New Roman"/>
                <a:cs typeface="Segoe UI"/>
              </a:rPr>
              <a:t> d'un </a:t>
            </a:r>
            <a:r>
              <a:rPr lang="en-US" sz="1000" err="1" smtClean="0">
                <a:effectLst/>
                <a:latin typeface="Arial"/>
                <a:ea typeface="Times New Roman"/>
                <a:cs typeface="Segoe UI"/>
              </a:rPr>
              <a:t>cours</a:t>
            </a:r>
            <a:r>
              <a:rPr lang="en-US" sz="1000" smtClean="0">
                <a:effectLst/>
                <a:latin typeface="Arial"/>
                <a:ea typeface="Times New Roman"/>
                <a:cs typeface="Segoe UI"/>
              </a:rPr>
              <a:t> sur Windows</a:t>
            </a:r>
            <a:r>
              <a:rPr lang="en-US" sz="1000" dirty="0" smtClean="0">
                <a:effectLst/>
                <a:latin typeface="Arial"/>
                <a:ea typeface="Times New Roman"/>
                <a:cs typeface="Segoe UI"/>
              </a:rPr>
              <a:t> Server</a:t>
            </a:r>
            <a:r>
              <a:rPr lang="en-US" sz="1000" baseline="30000" dirty="0" smtClean="0">
                <a:effectLst/>
                <a:latin typeface="Arial"/>
                <a:ea typeface="Times New Roman"/>
                <a:cs typeface="Segoe UI"/>
              </a:rPr>
              <a:t>®</a:t>
            </a:r>
            <a:r>
              <a:rPr lang="en-US" sz="1000" dirty="0" smtClean="0">
                <a:effectLst/>
                <a:latin typeface="Arial"/>
                <a:ea typeface="Times New Roman"/>
                <a:cs typeface="Segoe UI"/>
              </a:rPr>
              <a:t> 2012 et non pas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AD DS.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54696CB-EFCE-45DB-AB27-49AC3A30B1B7}" type="slidenum">
              <a:rPr lang="en-US" smtClean="0"/>
              <a:t>3</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2808467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Arial"/>
              </a:rPr>
              <a:t>Parcourez</a:t>
            </a:r>
            <a:r>
              <a:rPr lang="en-US" sz="1000" dirty="0">
                <a:latin typeface="Arial"/>
                <a:ea typeface="SimSun"/>
                <a:cs typeface="Arial"/>
              </a:rPr>
              <a:t> la </a:t>
            </a:r>
            <a:r>
              <a:rPr lang="en-US" sz="1000" dirty="0" err="1">
                <a:latin typeface="Arial"/>
                <a:ea typeface="SimSun"/>
                <a:cs typeface="Arial"/>
              </a:rPr>
              <a:t>liste</a:t>
            </a:r>
            <a:r>
              <a:rPr lang="en-US" sz="1000" dirty="0">
                <a:latin typeface="Arial"/>
                <a:ea typeface="SimSun"/>
                <a:cs typeface="Arial"/>
              </a:rPr>
              <a:t> des </a:t>
            </a:r>
            <a:r>
              <a:rPr lang="en-US" sz="1000" dirty="0" err="1">
                <a:latin typeface="Arial"/>
                <a:ea typeface="SimSun"/>
                <a:cs typeface="Arial"/>
              </a:rPr>
              <a:t>composants</a:t>
            </a:r>
            <a:r>
              <a:rPr lang="en-US" sz="1000" dirty="0">
                <a:latin typeface="Arial"/>
                <a:ea typeface="SimSun"/>
                <a:cs typeface="Arial"/>
              </a:rPr>
              <a:t> physiques et </a:t>
            </a:r>
            <a:r>
              <a:rPr lang="en-US" sz="1000" dirty="0" err="1">
                <a:latin typeface="Arial"/>
                <a:ea typeface="SimSun"/>
                <a:cs typeface="Arial"/>
              </a:rPr>
              <a:t>logiques</a:t>
            </a:r>
            <a:r>
              <a:rPr lang="en-US" sz="1000" dirty="0">
                <a:latin typeface="Arial"/>
                <a:ea typeface="SimSun"/>
                <a:cs typeface="Arial"/>
              </a:rPr>
              <a:t>. </a:t>
            </a:r>
            <a:r>
              <a:rPr lang="en-US" sz="1000" dirty="0" err="1">
                <a:latin typeface="Arial"/>
                <a:ea typeface="SimSun"/>
                <a:cs typeface="Arial"/>
              </a:rPr>
              <a:t>Proposez</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a:t>
            </a:r>
            <a:r>
              <a:rPr lang="en-US" sz="1000" dirty="0" err="1">
                <a:latin typeface="Arial"/>
                <a:ea typeface="SimSun"/>
                <a:cs typeface="Arial"/>
              </a:rPr>
              <a:t>brève</a:t>
            </a:r>
            <a:r>
              <a:rPr lang="en-US" sz="1000" dirty="0">
                <a:latin typeface="Arial"/>
                <a:ea typeface="SimSun"/>
                <a:cs typeface="Arial"/>
              </a:rPr>
              <a:t> description de </a:t>
            </a:r>
            <a:r>
              <a:rPr lang="en-US" sz="1000" dirty="0" err="1">
                <a:latin typeface="Arial"/>
                <a:ea typeface="SimSun"/>
                <a:cs typeface="Arial"/>
              </a:rPr>
              <a:t>chaque</a:t>
            </a:r>
            <a:r>
              <a:rPr lang="en-US" sz="1000" dirty="0">
                <a:latin typeface="Arial"/>
                <a:ea typeface="SimSun"/>
                <a:cs typeface="Arial"/>
              </a:rPr>
              <a:t> </a:t>
            </a:r>
            <a:r>
              <a:rPr lang="en-US" sz="1000" dirty="0" err="1">
                <a:latin typeface="Arial"/>
                <a:ea typeface="SimSun"/>
                <a:cs typeface="Arial"/>
              </a:rPr>
              <a:t>composant</a:t>
            </a:r>
            <a:r>
              <a:rPr lang="en-US" sz="1000" dirty="0">
                <a:latin typeface="Arial"/>
                <a:ea typeface="SimSun"/>
                <a:cs typeface="Arial"/>
              </a:rPr>
              <a:t>.</a:t>
            </a:r>
          </a:p>
          <a:p>
            <a:pPr>
              <a:lnSpc>
                <a:spcPct val="115000"/>
              </a:lnSpc>
              <a:spcBef>
                <a:spcPts val="900"/>
              </a:spcBef>
              <a:spcAft>
                <a:spcPts val="300"/>
              </a:spcAft>
            </a:pPr>
            <a:r>
              <a:rPr lang="en-US" sz="1000" b="1" dirty="0" err="1">
                <a:latin typeface="Arial"/>
                <a:ea typeface="SimSun"/>
                <a:cs typeface="Arial"/>
              </a:rPr>
              <a:t>Composants</a:t>
            </a:r>
            <a:r>
              <a:rPr lang="en-US" sz="1000" b="1" dirty="0">
                <a:latin typeface="Arial"/>
                <a:ea typeface="SimSun"/>
                <a:cs typeface="Arial"/>
              </a:rPr>
              <a:t> physiques</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Magasin</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données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Stocke</a:t>
            </a:r>
            <a:r>
              <a:rPr lang="en-US" sz="1000" dirty="0" smtClean="0">
                <a:effectLst/>
                <a:latin typeface="Arial"/>
                <a:ea typeface="Times New Roman"/>
                <a:cs typeface="Times New Roman"/>
              </a:rPr>
              <a:t> les </a:t>
            </a:r>
            <a:r>
              <a:rPr lang="en-US" sz="1000" dirty="0" err="1" smtClean="0">
                <a:effectLst/>
                <a:latin typeface="Arial"/>
                <a:ea typeface="Times New Roman"/>
                <a:cs typeface="Times New Roman"/>
              </a:rPr>
              <a:t>informations</a:t>
            </a:r>
            <a:r>
              <a:rPr lang="en-US" sz="1000" dirty="0" smtClean="0">
                <a:effectLst/>
                <a:latin typeface="Arial"/>
                <a:ea typeface="Times New Roman"/>
                <a:cs typeface="Times New Roman"/>
              </a:rPr>
              <a:t> AD DS. Il </a:t>
            </a:r>
            <a:r>
              <a:rPr lang="en-US" sz="1000" dirty="0" err="1" smtClean="0">
                <a:effectLst/>
                <a:latin typeface="Arial"/>
                <a:ea typeface="Times New Roman"/>
                <a:cs typeface="Times New Roman"/>
              </a:rPr>
              <a:t>s'agit</a:t>
            </a:r>
            <a:r>
              <a:rPr lang="en-US" sz="1000" dirty="0" smtClean="0">
                <a:effectLst/>
                <a:latin typeface="Arial"/>
                <a:ea typeface="Times New Roman"/>
                <a:cs typeface="Times New Roman"/>
              </a:rPr>
              <a:t> d'un </a:t>
            </a:r>
            <a:r>
              <a:rPr lang="en-US" sz="1000" dirty="0" err="1" smtClean="0">
                <a:effectLst/>
                <a:latin typeface="Arial"/>
                <a:ea typeface="Times New Roman"/>
                <a:cs typeface="Times New Roman"/>
              </a:rPr>
              <a:t>fichier</a:t>
            </a:r>
            <a:r>
              <a:rPr lang="en-US" sz="1000" dirty="0" smtClean="0">
                <a:effectLst/>
                <a:latin typeface="Arial"/>
                <a:ea typeface="Times New Roman"/>
                <a:cs typeface="Times New Roman"/>
              </a:rPr>
              <a:t> qui se </a:t>
            </a:r>
            <a:r>
              <a:rPr lang="en-US" sz="1000" dirty="0" err="1" smtClean="0">
                <a:effectLst/>
                <a:latin typeface="Arial"/>
                <a:ea typeface="Times New Roman"/>
                <a:cs typeface="Times New Roman"/>
              </a:rPr>
              <a:t>trouve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chaque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contrôleur</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domaine</a:t>
            </a:r>
            <a:r>
              <a:rPr lang="en-US" sz="1000" dirty="0" smtClean="0">
                <a:effectLst/>
                <a:latin typeface="Arial"/>
                <a:ea typeface="Times New Roman"/>
                <a:cs typeface="Times New Roman"/>
              </a:rPr>
              <a:t>. </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Contrôleurs</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domaine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Contiennent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une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copie</a:t>
            </a:r>
            <a:r>
              <a:rPr lang="en-US" sz="1000" dirty="0" smtClean="0">
                <a:effectLst/>
                <a:latin typeface="Arial"/>
                <a:ea typeface="Times New Roman"/>
                <a:cs typeface="Times New Roman"/>
              </a:rPr>
              <a:t> de la base de </a:t>
            </a:r>
            <a:r>
              <a:rPr lang="en-US" sz="1000" dirty="0" err="1" smtClean="0">
                <a:effectLst/>
                <a:latin typeface="Arial"/>
                <a:ea typeface="Times New Roman"/>
                <a:cs typeface="Times New Roman"/>
              </a:rPr>
              <a:t>données</a:t>
            </a:r>
            <a:r>
              <a:rPr lang="en-US" sz="1000" dirty="0" smtClean="0">
                <a:effectLst/>
                <a:latin typeface="Arial"/>
                <a:ea typeface="Times New Roman"/>
                <a:cs typeface="Times New Roman"/>
              </a:rPr>
              <a:t> AD DS. </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Serveurs</a:t>
            </a:r>
            <a:r>
              <a:rPr lang="en-US" sz="1000" dirty="0" smtClean="0">
                <a:effectLst/>
                <a:latin typeface="Arial"/>
                <a:ea typeface="Times New Roman"/>
                <a:cs typeface="Times New Roman"/>
              </a:rPr>
              <a:t> de catalogue global. </a:t>
            </a:r>
            <a:r>
              <a:rPr lang="en-US" sz="1000" dirty="0" err="1" smtClean="0">
                <a:effectLst/>
                <a:latin typeface="Arial"/>
                <a:ea typeface="Times New Roman"/>
                <a:cs typeface="Times New Roman"/>
              </a:rPr>
              <a:t>hébergent</a:t>
            </a:r>
            <a:r>
              <a:rPr lang="en-US" sz="1000" dirty="0" smtClean="0">
                <a:effectLst/>
                <a:latin typeface="Arial"/>
                <a:ea typeface="Times New Roman"/>
                <a:cs typeface="Times New Roman"/>
              </a:rPr>
              <a:t> le catalogue global, </a:t>
            </a:r>
            <a:r>
              <a:rPr lang="en-US" sz="1000" dirty="0" err="1" smtClean="0">
                <a:effectLst/>
                <a:latin typeface="Arial"/>
                <a:ea typeface="Times New Roman"/>
                <a:cs typeface="Times New Roman"/>
              </a:rPr>
              <a:t>lequel</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est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une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copie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partielle</a:t>
            </a:r>
            <a:r>
              <a:rPr lang="en-US" sz="1000" dirty="0" smtClean="0">
                <a:effectLst/>
                <a:latin typeface="Arial"/>
                <a:ea typeface="Times New Roman"/>
                <a:cs typeface="Times New Roman"/>
              </a:rPr>
              <a:t>, en lecture </a:t>
            </a:r>
            <a:r>
              <a:rPr lang="en-US" sz="1000" dirty="0" err="1" smtClean="0">
                <a:effectLst/>
                <a:latin typeface="Arial"/>
                <a:ea typeface="Times New Roman"/>
                <a:cs typeface="Times New Roman"/>
              </a:rPr>
              <a:t>seule</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tous</a:t>
            </a:r>
            <a:r>
              <a:rPr lang="en-US" sz="1000" dirty="0" smtClean="0">
                <a:effectLst/>
                <a:latin typeface="Arial"/>
                <a:ea typeface="Times New Roman"/>
                <a:cs typeface="Times New Roman"/>
              </a:rPr>
              <a:t> les </a:t>
            </a:r>
            <a:r>
              <a:rPr lang="en-US" sz="1000" dirty="0" err="1" smtClean="0">
                <a:effectLst/>
                <a:latin typeface="Arial"/>
                <a:ea typeface="Times New Roman"/>
                <a:cs typeface="Times New Roman"/>
              </a:rPr>
              <a:t>contextes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d'appellation</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domaine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la </a:t>
            </a:r>
            <a:r>
              <a:rPr lang="en-US" sz="1000" dirty="0" err="1" smtClean="0">
                <a:effectLst/>
                <a:latin typeface="Arial"/>
                <a:ea typeface="Times New Roman"/>
                <a:cs typeface="Times New Roman"/>
              </a:rPr>
              <a:t>forêt</a:t>
            </a:r>
            <a:r>
              <a:rPr lang="en-US" sz="1000" dirty="0" smtClean="0">
                <a:effectLst/>
                <a:latin typeface="Arial"/>
                <a:ea typeface="Times New Roman"/>
                <a:cs typeface="Times New Roman"/>
              </a:rPr>
              <a:t>. Un catalogue global </a:t>
            </a:r>
            <a:r>
              <a:rPr lang="en-US" sz="1000" dirty="0" err="1" smtClean="0">
                <a:effectLst/>
                <a:latin typeface="Arial"/>
                <a:ea typeface="Times New Roman"/>
                <a:cs typeface="Times New Roman"/>
              </a:rPr>
              <a:t>accélère</a:t>
            </a:r>
            <a:r>
              <a:rPr lang="en-US" sz="1000" dirty="0" smtClean="0">
                <a:effectLst/>
                <a:latin typeface="Arial"/>
                <a:ea typeface="Times New Roman"/>
                <a:cs typeface="Times New Roman"/>
              </a:rPr>
              <a:t> les </a:t>
            </a:r>
            <a:r>
              <a:rPr lang="en-US" sz="1000" dirty="0" err="1" smtClean="0">
                <a:effectLst/>
                <a:latin typeface="Arial"/>
                <a:ea typeface="Times New Roman"/>
                <a:cs typeface="Times New Roman"/>
              </a:rPr>
              <a:t>recherches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d'objets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susceptibles</a:t>
            </a:r>
            <a:r>
              <a:rPr lang="en-US" sz="1000" dirty="0" smtClean="0">
                <a:effectLst/>
                <a:latin typeface="Arial"/>
                <a:ea typeface="Times New Roman"/>
                <a:cs typeface="Times New Roman"/>
              </a:rPr>
              <a:t> d'être </a:t>
            </a:r>
            <a:r>
              <a:rPr lang="en-US" sz="1000" dirty="0" err="1" smtClean="0">
                <a:effectLst/>
                <a:latin typeface="Arial"/>
                <a:ea typeface="Times New Roman"/>
                <a:cs typeface="Times New Roman"/>
              </a:rPr>
              <a:t>liés</a:t>
            </a:r>
            <a:r>
              <a:rPr lang="en-US" sz="1000" dirty="0" smtClean="0">
                <a:effectLst/>
                <a:latin typeface="Arial"/>
                <a:ea typeface="Times New Roman"/>
                <a:cs typeface="Times New Roman"/>
              </a:rPr>
              <a:t> à </a:t>
            </a:r>
            <a:r>
              <a:rPr lang="en-US" sz="1000" dirty="0" err="1" smtClean="0">
                <a:effectLst/>
                <a:latin typeface="Arial"/>
                <a:ea typeface="Times New Roman"/>
                <a:cs typeface="Times New Roman"/>
              </a:rPr>
              <a:t>d'autres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contrôleurs</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domaine</a:t>
            </a:r>
            <a:r>
              <a:rPr lang="en-US" sz="1000" dirty="0" smtClean="0">
                <a:effectLst/>
                <a:latin typeface="Arial"/>
                <a:ea typeface="Times New Roman"/>
                <a:cs typeface="Times New Roman"/>
              </a:rPr>
              <a:t> de la </a:t>
            </a:r>
            <a:r>
              <a:rPr lang="en-US" sz="1000" dirty="0" err="1" smtClean="0">
                <a:effectLst/>
                <a:latin typeface="Arial"/>
                <a:ea typeface="Times New Roman"/>
                <a:cs typeface="Times New Roman"/>
              </a:rPr>
              <a:t>forêt</a:t>
            </a:r>
            <a:r>
              <a:rPr lang="en-US" sz="1000" dirty="0" smtClean="0">
                <a:effectLst/>
                <a:latin typeface="Arial"/>
                <a:ea typeface="Times New Roman"/>
                <a:cs typeface="Times New Roman"/>
              </a:rPr>
              <a:t>. </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Contrôleurs</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domaine</a:t>
            </a:r>
            <a:r>
              <a:rPr lang="en-US" sz="1000" dirty="0" smtClean="0">
                <a:effectLst/>
                <a:latin typeface="Arial"/>
                <a:ea typeface="Times New Roman"/>
                <a:cs typeface="Times New Roman"/>
              </a:rPr>
              <a:t> en lecture </a:t>
            </a:r>
            <a:r>
              <a:rPr lang="en-US" sz="1000" dirty="0" err="1" smtClean="0">
                <a:effectLst/>
                <a:latin typeface="Arial"/>
                <a:ea typeface="Times New Roman"/>
                <a:cs typeface="Times New Roman"/>
              </a:rPr>
              <a:t>seule</a:t>
            </a:r>
            <a:r>
              <a:rPr lang="en-US" sz="1000" dirty="0" smtClean="0">
                <a:effectLst/>
                <a:latin typeface="Arial"/>
                <a:ea typeface="Times New Roman"/>
                <a:cs typeface="Times New Roman"/>
              </a:rPr>
              <a:t> (RODC). Installation </a:t>
            </a:r>
            <a:r>
              <a:rPr lang="en-US" sz="1000" dirty="0" err="1" smtClean="0">
                <a:effectLst/>
                <a:latin typeface="Arial"/>
                <a:ea typeface="Times New Roman"/>
                <a:cs typeface="Times New Roman"/>
              </a:rPr>
              <a:t>spéciale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d'AD</a:t>
            </a:r>
            <a:r>
              <a:rPr lang="en-US" sz="1000" dirty="0" smtClean="0">
                <a:effectLst/>
                <a:latin typeface="Arial"/>
                <a:ea typeface="Times New Roman"/>
                <a:cs typeface="Times New Roman"/>
              </a:rPr>
              <a:t> DS </a:t>
            </a: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une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forme</a:t>
            </a:r>
            <a:r>
              <a:rPr lang="en-US" sz="1000" dirty="0" smtClean="0">
                <a:effectLst/>
                <a:latin typeface="Arial"/>
                <a:ea typeface="Times New Roman"/>
                <a:cs typeface="Times New Roman"/>
              </a:rPr>
              <a:t> en lecture </a:t>
            </a:r>
            <a:r>
              <a:rPr lang="en-US" sz="1000" dirty="0" err="1" smtClean="0">
                <a:effectLst/>
                <a:latin typeface="Arial"/>
                <a:ea typeface="Times New Roman"/>
                <a:cs typeface="Times New Roman"/>
              </a:rPr>
              <a:t>seule</a:t>
            </a:r>
            <a:r>
              <a:rPr lang="en-US" sz="1000" dirty="0" smtClean="0">
                <a:effectLst/>
                <a:latin typeface="Arial"/>
                <a:ea typeface="Times New Roman"/>
                <a:cs typeface="Times New Roman"/>
              </a:rPr>
              <a:t>. Elle </a:t>
            </a:r>
            <a:r>
              <a:rPr lang="en-US" sz="1000" dirty="0" err="1" smtClean="0">
                <a:effectLst/>
                <a:latin typeface="Arial"/>
                <a:ea typeface="Times New Roman"/>
                <a:cs typeface="Times New Roman"/>
              </a:rPr>
              <a:t>est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souvent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utilisée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les </a:t>
            </a:r>
            <a:r>
              <a:rPr lang="en-US" sz="1000" dirty="0" err="1" smtClean="0">
                <a:effectLst/>
                <a:latin typeface="Arial"/>
                <a:ea typeface="Times New Roman"/>
                <a:cs typeface="Times New Roman"/>
              </a:rPr>
              <a:t>filiales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où</a:t>
            </a:r>
            <a:r>
              <a:rPr lang="en-US" sz="1000" dirty="0" smtClean="0">
                <a:effectLst/>
                <a:latin typeface="Arial"/>
                <a:ea typeface="Times New Roman"/>
                <a:cs typeface="Times New Roman"/>
              </a:rPr>
              <a:t> la </a:t>
            </a:r>
            <a:r>
              <a:rPr lang="en-US" sz="1000" dirty="0" err="1" smtClean="0">
                <a:effectLst/>
                <a:latin typeface="Arial"/>
                <a:ea typeface="Times New Roman"/>
                <a:cs typeface="Times New Roman"/>
              </a:rPr>
              <a:t>sécurité</a:t>
            </a:r>
            <a:r>
              <a:rPr lang="en-US" sz="1000" dirty="0" smtClean="0">
                <a:effectLst/>
                <a:latin typeface="Arial"/>
                <a:ea typeface="Times New Roman"/>
                <a:cs typeface="Times New Roman"/>
              </a:rPr>
              <a:t> et </a:t>
            </a:r>
            <a:r>
              <a:rPr lang="en-US" sz="1000" dirty="0" err="1" smtClean="0">
                <a:effectLst/>
                <a:latin typeface="Arial"/>
                <a:ea typeface="Times New Roman"/>
                <a:cs typeface="Times New Roman"/>
              </a:rPr>
              <a:t>l'assistance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informatique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sont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souvent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moins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avancées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que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les </a:t>
            </a:r>
            <a:r>
              <a:rPr lang="en-US" sz="1000" dirty="0" err="1" smtClean="0">
                <a:effectLst/>
                <a:latin typeface="Arial"/>
                <a:ea typeface="Times New Roman"/>
                <a:cs typeface="Times New Roman"/>
              </a:rPr>
              <a:t>centres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d'affaires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principaux</a:t>
            </a:r>
            <a:r>
              <a:rPr lang="en-US" sz="1000" dirty="0" smtClean="0">
                <a:effectLst/>
                <a:latin typeface="Arial"/>
                <a:ea typeface="Times New Roman"/>
                <a:cs typeface="Times New Roman"/>
              </a:rPr>
              <a:t>. Des </a:t>
            </a:r>
            <a:r>
              <a:rPr lang="en-US" sz="1000" dirty="0" err="1" smtClean="0">
                <a:effectLst/>
                <a:latin typeface="Arial"/>
                <a:ea typeface="Times New Roman"/>
                <a:cs typeface="Times New Roman"/>
              </a:rPr>
              <a:t>contrôleurs</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domaine</a:t>
            </a:r>
            <a:r>
              <a:rPr lang="en-US" sz="1000" dirty="0" smtClean="0">
                <a:effectLst/>
                <a:latin typeface="Arial"/>
                <a:ea typeface="Times New Roman"/>
                <a:cs typeface="Times New Roman"/>
              </a:rPr>
              <a:t> en lecture </a:t>
            </a:r>
            <a:r>
              <a:rPr lang="en-US" sz="1000" dirty="0" err="1" smtClean="0">
                <a:effectLst/>
                <a:latin typeface="Arial"/>
                <a:ea typeface="Times New Roman"/>
                <a:cs typeface="Times New Roman"/>
              </a:rPr>
              <a:t>seule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sont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parfois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installés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le cadre des installations </a:t>
            </a:r>
            <a:r>
              <a:rPr lang="en-US" sz="1000" dirty="0" err="1" smtClean="0">
                <a:effectLst/>
                <a:latin typeface="Arial"/>
                <a:ea typeface="Times New Roman"/>
                <a:cs typeface="Times New Roman"/>
              </a:rPr>
              <a:t>minimales</a:t>
            </a:r>
            <a:r>
              <a:rPr lang="en-US" sz="1000" dirty="0" smtClean="0">
                <a:effectLst/>
                <a:latin typeface="Arial"/>
                <a:ea typeface="Times New Roman"/>
                <a:cs typeface="Times New Roman"/>
              </a:rPr>
              <a:t> et </a:t>
            </a:r>
            <a:r>
              <a:rPr lang="en-US" sz="1000" dirty="0" err="1" smtClean="0">
                <a:effectLst/>
                <a:latin typeface="Arial"/>
                <a:ea typeface="Times New Roman"/>
                <a:cs typeface="Times New Roman"/>
              </a:rPr>
              <a:t>peuvent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être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sécurisés</a:t>
            </a:r>
            <a:r>
              <a:rPr lang="en-US" sz="1000" dirty="0" smtClean="0">
                <a:effectLst/>
                <a:latin typeface="Arial"/>
                <a:ea typeface="Times New Roman"/>
                <a:cs typeface="Times New Roman"/>
              </a:rPr>
              <a:t> à </a:t>
            </a:r>
            <a:r>
              <a:rPr lang="en-US" sz="1000" dirty="0" err="1" smtClean="0">
                <a:effectLst/>
                <a:latin typeface="Arial"/>
                <a:ea typeface="Times New Roman"/>
                <a:cs typeface="Times New Roman"/>
              </a:rPr>
              <a:t>l'aide</a:t>
            </a:r>
            <a:r>
              <a:rPr lang="en-US" sz="1000" dirty="0" smtClean="0">
                <a:effectLst/>
                <a:latin typeface="Arial"/>
                <a:ea typeface="Times New Roman"/>
                <a:cs typeface="Times New Roman"/>
              </a:rPr>
              <a:t> du </a:t>
            </a:r>
            <a:r>
              <a:rPr lang="en-US" sz="1000" dirty="0" err="1" smtClean="0">
                <a:effectLst/>
                <a:latin typeface="Arial"/>
                <a:ea typeface="Times New Roman"/>
                <a:cs typeface="Times New Roman"/>
              </a:rPr>
              <a:t>chiffrement</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lecteur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BitLocker</a:t>
            </a:r>
            <a:r>
              <a:rPr lang="en-US" sz="1000" dirty="0" smtClean="0">
                <a:effectLst/>
                <a:latin typeface="Arial"/>
                <a:ea typeface="Times New Roman"/>
                <a:cs typeface="Times New Roman"/>
              </a:rPr>
              <a:t> Windows</a:t>
            </a:r>
            <a:r>
              <a:rPr lang="en-US" sz="1000" baseline="30000" dirty="0" smtClean="0">
                <a:effectLst/>
                <a:latin typeface="Arial"/>
                <a:ea typeface="Times New Roman"/>
                <a:cs typeface="Times New Roman"/>
              </a:rPr>
              <a:t>®</a:t>
            </a:r>
            <a:r>
              <a:rPr lang="en-US" sz="1000" dirty="0" smtClean="0">
                <a:effectLst/>
                <a:latin typeface="Arial"/>
                <a:ea typeface="Times New Roman"/>
                <a:cs typeface="Times New Roman"/>
              </a:rPr>
              <a:t>.</a:t>
            </a:r>
          </a:p>
          <a:p>
            <a:pPr>
              <a:lnSpc>
                <a:spcPct val="115000"/>
              </a:lnSpc>
              <a:spcBef>
                <a:spcPts val="900"/>
              </a:spcBef>
              <a:spcAft>
                <a:spcPts val="300"/>
              </a:spcAft>
            </a:pPr>
            <a:r>
              <a:rPr lang="en-US" sz="1000" b="1" dirty="0" err="1">
                <a:latin typeface="Arial"/>
                <a:ea typeface="SimSun"/>
                <a:cs typeface="Arial"/>
              </a:rPr>
              <a:t>Composants</a:t>
            </a:r>
            <a:r>
              <a:rPr lang="en-US" sz="1000" b="1" dirty="0">
                <a:latin typeface="Arial"/>
                <a:ea typeface="SimSun"/>
                <a:cs typeface="Arial"/>
              </a:rPr>
              <a:t> </a:t>
            </a:r>
            <a:r>
              <a:rPr lang="en-US" sz="1000" b="1" dirty="0" err="1">
                <a:latin typeface="Arial"/>
                <a:ea typeface="SimSun"/>
                <a:cs typeface="Arial"/>
              </a:rPr>
              <a:t>logiques</a:t>
            </a:r>
            <a:r>
              <a:rPr lang="en-US" sz="1000" b="1" dirty="0">
                <a:latin typeface="Arial"/>
                <a:ea typeface="SimSun"/>
                <a:cs typeface="Arial"/>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Times New Roman"/>
              </a:rPr>
              <a:t>Partitions. Partitions qui existent </a:t>
            </a: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AD DS, à savoir : partition de </a:t>
            </a:r>
            <a:r>
              <a:rPr lang="en-US" sz="1000" dirty="0" err="1" smtClean="0">
                <a:effectLst/>
                <a:latin typeface="Arial"/>
                <a:ea typeface="Times New Roman"/>
                <a:cs typeface="Times New Roman"/>
              </a:rPr>
              <a:t>domaine</a:t>
            </a:r>
            <a:r>
              <a:rPr lang="en-US" sz="1000" dirty="0" smtClean="0">
                <a:effectLst/>
                <a:latin typeface="Arial"/>
                <a:ea typeface="Times New Roman"/>
                <a:cs typeface="Times New Roman"/>
              </a:rPr>
              <a:t>, partition de configuration, partition de </a:t>
            </a:r>
            <a:r>
              <a:rPr lang="en-US" sz="1000" dirty="0" err="1" smtClean="0">
                <a:effectLst/>
                <a:latin typeface="Arial"/>
                <a:ea typeface="Times New Roman"/>
                <a:cs typeface="Times New Roman"/>
              </a:rPr>
              <a:t>schéma</a:t>
            </a:r>
            <a:r>
              <a:rPr lang="en-US" sz="1000" dirty="0" smtClean="0">
                <a:effectLst/>
                <a:latin typeface="Arial"/>
                <a:ea typeface="Times New Roman"/>
                <a:cs typeface="Times New Roman"/>
              </a:rPr>
              <a:t>, catalogue global et partitions </a:t>
            </a:r>
            <a:r>
              <a:rPr lang="en-US" sz="1000" dirty="0" err="1" smtClean="0">
                <a:effectLst/>
                <a:latin typeface="Arial"/>
                <a:ea typeface="Times New Roman"/>
                <a:cs typeface="Times New Roman"/>
              </a:rPr>
              <a:t>d'application</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Schéma</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Définit</a:t>
            </a:r>
            <a:r>
              <a:rPr lang="en-US" sz="1000" dirty="0" smtClean="0">
                <a:effectLst/>
                <a:latin typeface="Arial"/>
                <a:ea typeface="Times New Roman"/>
                <a:cs typeface="Times New Roman"/>
              </a:rPr>
              <a:t> la </a:t>
            </a:r>
            <a:r>
              <a:rPr lang="en-US" sz="1000" dirty="0" err="1" smtClean="0">
                <a:effectLst/>
                <a:latin typeface="Arial"/>
                <a:ea typeface="Times New Roman"/>
                <a:cs typeface="Times New Roman"/>
              </a:rPr>
              <a:t>liste</a:t>
            </a:r>
            <a:r>
              <a:rPr lang="en-US" sz="1000" dirty="0" smtClean="0">
                <a:effectLst/>
                <a:latin typeface="Arial"/>
                <a:ea typeface="Times New Roman"/>
                <a:cs typeface="Times New Roman"/>
              </a:rPr>
              <a:t> des </a:t>
            </a:r>
            <a:r>
              <a:rPr lang="en-US" sz="1000" dirty="0" err="1" smtClean="0">
                <a:effectLst/>
                <a:latin typeface="Arial"/>
                <a:ea typeface="Times New Roman"/>
                <a:cs typeface="Times New Roman"/>
              </a:rPr>
              <a:t>attributs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que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tous</a:t>
            </a:r>
            <a:r>
              <a:rPr lang="en-US" sz="1000" dirty="0" smtClean="0">
                <a:effectLst/>
                <a:latin typeface="Arial"/>
                <a:ea typeface="Times New Roman"/>
                <a:cs typeface="Times New Roman"/>
              </a:rPr>
              <a:t> les </a:t>
            </a:r>
            <a:r>
              <a:rPr lang="en-US" sz="1000" dirty="0" err="1" smtClean="0">
                <a:effectLst/>
                <a:latin typeface="Arial"/>
                <a:ea typeface="Times New Roman"/>
                <a:cs typeface="Times New Roman"/>
              </a:rPr>
              <a:t>objets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peuvent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avoir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AD DS.</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Domaines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Limites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d'administration</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logiques</a:t>
            </a:r>
            <a:r>
              <a:rPr lang="en-US" sz="1000" dirty="0" smtClean="0">
                <a:effectLst/>
                <a:latin typeface="Arial"/>
                <a:ea typeface="Times New Roman"/>
                <a:cs typeface="Times New Roman"/>
              </a:rPr>
              <a:t> pour les </a:t>
            </a:r>
            <a:r>
              <a:rPr lang="en-US" sz="1000" dirty="0" err="1" smtClean="0">
                <a:effectLst/>
                <a:latin typeface="Arial"/>
                <a:ea typeface="Times New Roman"/>
                <a:cs typeface="Times New Roman"/>
              </a:rPr>
              <a:t>utilisateurs</a:t>
            </a:r>
            <a:r>
              <a:rPr lang="en-US" sz="1000" dirty="0" smtClean="0">
                <a:effectLst/>
                <a:latin typeface="Arial"/>
                <a:ea typeface="Times New Roman"/>
                <a:cs typeface="Times New Roman"/>
              </a:rPr>
              <a:t> et les </a:t>
            </a:r>
            <a:r>
              <a:rPr lang="en-US" sz="1000" dirty="0" err="1" smtClean="0">
                <a:effectLst/>
                <a:latin typeface="Arial"/>
                <a:ea typeface="Times New Roman"/>
                <a:cs typeface="Times New Roman"/>
              </a:rPr>
              <a:t>ordinateurs</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Arborescences</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domaines</a:t>
            </a:r>
            <a:r>
              <a:rPr lang="en-US" sz="1000" dirty="0" smtClean="0">
                <a:effectLst/>
                <a:latin typeface="Arial"/>
                <a:ea typeface="Times New Roman"/>
                <a:cs typeface="Times New Roman"/>
              </a:rPr>
              <a:t>. Collection des </a:t>
            </a:r>
            <a:r>
              <a:rPr lang="en-US" sz="1000" dirty="0" err="1" smtClean="0">
                <a:effectLst/>
                <a:latin typeface="Arial"/>
                <a:ea typeface="Times New Roman"/>
                <a:cs typeface="Times New Roman"/>
              </a:rPr>
              <a:t>contrôleurs</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domaine</a:t>
            </a:r>
            <a:r>
              <a:rPr lang="en-US" sz="1000" dirty="0" smtClean="0">
                <a:effectLst/>
                <a:latin typeface="Arial"/>
                <a:ea typeface="Times New Roman"/>
                <a:cs typeface="Times New Roman"/>
              </a:rPr>
              <a:t> qui </a:t>
            </a:r>
            <a:r>
              <a:rPr lang="en-US" sz="1000" dirty="0" err="1" smtClean="0">
                <a:effectLst/>
                <a:latin typeface="Arial"/>
                <a:ea typeface="Times New Roman"/>
                <a:cs typeface="Times New Roman"/>
              </a:rPr>
              <a:t>partagent</a:t>
            </a:r>
            <a:r>
              <a:rPr lang="en-US" sz="1000" dirty="0" smtClean="0">
                <a:effectLst/>
                <a:latin typeface="Arial"/>
                <a:ea typeface="Times New Roman"/>
                <a:cs typeface="Times New Roman"/>
              </a:rPr>
              <a:t> un </a:t>
            </a:r>
            <a:r>
              <a:rPr lang="en-US" sz="1000" dirty="0" err="1" smtClean="0">
                <a:effectLst/>
                <a:latin typeface="Arial"/>
                <a:ea typeface="Times New Roman"/>
                <a:cs typeface="Times New Roman"/>
              </a:rPr>
              <a:t>domaine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racine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commun</a:t>
            </a:r>
            <a:r>
              <a:rPr lang="en-US" sz="1000" dirty="0" smtClean="0">
                <a:effectLst/>
                <a:latin typeface="Arial"/>
                <a:ea typeface="Times New Roman"/>
                <a:cs typeface="Times New Roman"/>
              </a:rPr>
              <a:t>. </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Forêts</a:t>
            </a:r>
            <a:r>
              <a:rPr lang="en-US" sz="1000" dirty="0" smtClean="0">
                <a:effectLst/>
                <a:latin typeface="Arial"/>
                <a:ea typeface="Times New Roman"/>
                <a:cs typeface="Times New Roman"/>
              </a:rPr>
              <a:t>. Collections des </a:t>
            </a:r>
            <a:r>
              <a:rPr lang="en-US" sz="1000" dirty="0" err="1" smtClean="0">
                <a:effectLst/>
                <a:latin typeface="Arial"/>
                <a:ea typeface="Times New Roman"/>
                <a:cs typeface="Times New Roman"/>
              </a:rPr>
              <a:t>domaines</a:t>
            </a:r>
            <a:r>
              <a:rPr lang="en-US" sz="1000" dirty="0" smtClean="0">
                <a:effectLst/>
                <a:latin typeface="Arial"/>
                <a:ea typeface="Times New Roman"/>
                <a:cs typeface="Times New Roman"/>
              </a:rPr>
              <a:t> qui </a:t>
            </a:r>
            <a:r>
              <a:rPr lang="en-US" sz="1000" dirty="0" err="1" smtClean="0">
                <a:effectLst/>
                <a:latin typeface="Arial"/>
                <a:ea typeface="Times New Roman"/>
                <a:cs typeface="Times New Roman"/>
              </a:rPr>
              <a:t>partagent</a:t>
            </a:r>
            <a:r>
              <a:rPr lang="en-US" sz="1000" dirty="0" smtClean="0">
                <a:effectLst/>
                <a:latin typeface="Arial"/>
                <a:ea typeface="Times New Roman"/>
                <a:cs typeface="Times New Roman"/>
              </a:rPr>
              <a:t> un service AD DS </a:t>
            </a:r>
            <a:r>
              <a:rPr lang="en-US" sz="1000" dirty="0" err="1" smtClean="0">
                <a:effectLst/>
                <a:latin typeface="Arial"/>
                <a:ea typeface="Times New Roman"/>
                <a:cs typeface="Times New Roman"/>
              </a:rPr>
              <a:t>commun</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Times New Roman"/>
              </a:rPr>
              <a:t>Sites. Collections </a:t>
            </a:r>
            <a:r>
              <a:rPr lang="en-US" sz="1000" dirty="0" err="1" smtClean="0">
                <a:effectLst/>
                <a:latin typeface="Arial"/>
                <a:ea typeface="Times New Roman"/>
                <a:cs typeface="Times New Roman"/>
              </a:rPr>
              <a:t>d'utilisateurs</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groupes</a:t>
            </a:r>
            <a:r>
              <a:rPr lang="en-US" sz="1000" dirty="0" smtClean="0">
                <a:effectLst/>
                <a:latin typeface="Arial"/>
                <a:ea typeface="Times New Roman"/>
                <a:cs typeface="Times New Roman"/>
              </a:rPr>
              <a:t> et </a:t>
            </a:r>
            <a:r>
              <a:rPr lang="en-US" sz="1000" dirty="0" err="1" smtClean="0">
                <a:effectLst/>
                <a:latin typeface="Arial"/>
                <a:ea typeface="Times New Roman"/>
                <a:cs typeface="Times New Roman"/>
              </a:rPr>
              <a:t>d'ordinateurs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tels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qu'ils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sont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définis</a:t>
            </a:r>
            <a:r>
              <a:rPr lang="en-US" sz="1000" dirty="0" smtClean="0">
                <a:effectLst/>
                <a:latin typeface="Arial"/>
                <a:ea typeface="Times New Roman"/>
                <a:cs typeface="Times New Roman"/>
              </a:rPr>
              <a:t> par </a:t>
            </a:r>
            <a:r>
              <a:rPr lang="en-US" sz="1000" dirty="0" err="1" smtClean="0">
                <a:effectLst/>
                <a:latin typeface="Arial"/>
                <a:ea typeface="Times New Roman"/>
                <a:cs typeface="Times New Roman"/>
              </a:rPr>
              <a:t>leurs</a:t>
            </a:r>
            <a:r>
              <a:rPr lang="en-US" sz="1000" dirty="0" smtClean="0">
                <a:effectLst/>
                <a:latin typeface="Arial"/>
                <a:ea typeface="Times New Roman"/>
                <a:cs typeface="Times New Roman"/>
              </a:rPr>
              <a:t> emplacements physiques. </a:t>
            </a:r>
            <a:r>
              <a:rPr lang="en-US" sz="1000" dirty="0" err="1" smtClean="0">
                <a:effectLst/>
                <a:latin typeface="Arial"/>
                <a:ea typeface="Times New Roman"/>
                <a:cs typeface="Times New Roman"/>
              </a:rPr>
              <a:t>Utiles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lorsque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vous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planifiez</a:t>
            </a:r>
            <a:r>
              <a:rPr lang="en-US" sz="1000" dirty="0" smtClean="0">
                <a:effectLst/>
                <a:latin typeface="Arial"/>
                <a:ea typeface="Times New Roman"/>
                <a:cs typeface="Times New Roman"/>
              </a:rPr>
              <a:t> des </a:t>
            </a:r>
            <a:r>
              <a:rPr lang="en-US" sz="1000" dirty="0" err="1" smtClean="0">
                <a:effectLst/>
                <a:latin typeface="Arial"/>
                <a:ea typeface="Times New Roman"/>
                <a:cs typeface="Times New Roman"/>
              </a:rPr>
              <a:t>tâches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d'administration</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telles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que</a:t>
            </a:r>
            <a:r>
              <a:rPr lang="en-US" sz="1000" dirty="0" smtClean="0">
                <a:effectLst/>
                <a:latin typeface="Arial"/>
                <a:ea typeface="Times New Roman"/>
                <a:cs typeface="Times New Roman"/>
              </a:rPr>
              <a:t> la </a:t>
            </a:r>
            <a:r>
              <a:rPr lang="en-US" sz="1000" dirty="0" err="1" smtClean="0">
                <a:effectLst/>
                <a:latin typeface="Arial"/>
                <a:ea typeface="Times New Roman"/>
                <a:cs typeface="Times New Roman"/>
              </a:rPr>
              <a:t>réplication</a:t>
            </a:r>
            <a:r>
              <a:rPr lang="en-US" sz="1000" dirty="0" smtClean="0">
                <a:effectLst/>
                <a:latin typeface="Arial"/>
                <a:ea typeface="Times New Roman"/>
                <a:cs typeface="Times New Roman"/>
              </a:rPr>
              <a:t> du service AD DS.</a:t>
            </a:r>
          </a:p>
          <a:p>
            <a:pPr marL="342900" marR="0" lvl="0" indent="-342900">
              <a:lnSpc>
                <a:spcPct val="115000"/>
              </a:lnSpc>
              <a:spcBef>
                <a:spcPts val="0"/>
              </a:spcBef>
              <a:spcAft>
                <a:spcPts val="995"/>
              </a:spcAft>
              <a:buFont typeface="Symbol"/>
              <a:buChar char=""/>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54696CB-EFCE-45DB-AB27-49AC3A30B1B7}" type="slidenum">
              <a:rPr lang="en-US" smtClean="0"/>
              <a:t>4</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
        <p:nvSpPr>
          <p:cNvPr id="9"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10"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4184332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Symbol"/>
              <a:buChar char=""/>
            </a:pPr>
            <a:r>
              <a:rPr lang="en-US" sz="1000" dirty="0" err="1">
                <a:solidFill>
                  <a:prstClr val="black"/>
                </a:solidFill>
                <a:latin typeface="Arial"/>
                <a:ea typeface="Times New Roman"/>
                <a:cs typeface="Times New Roman"/>
              </a:rPr>
              <a:t>Unités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d'organisation</a:t>
            </a:r>
            <a:r>
              <a:rPr lang="en-US" sz="1000" dirty="0">
                <a:solidFill>
                  <a:prstClr val="black"/>
                </a:solidFill>
                <a:latin typeface="Arial"/>
                <a:ea typeface="Times New Roman"/>
                <a:cs typeface="Times New Roman"/>
              </a:rPr>
              <a:t> (OU). </a:t>
            </a:r>
            <a:r>
              <a:rPr lang="en-US" sz="1000" dirty="0" err="1">
                <a:solidFill>
                  <a:prstClr val="black"/>
                </a:solidFill>
                <a:latin typeface="Arial"/>
                <a:ea typeface="Times New Roman"/>
                <a:cs typeface="Times New Roman"/>
              </a:rPr>
              <a:t>Conteneurs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AD DS qui </a:t>
            </a:r>
            <a:r>
              <a:rPr lang="en-US" sz="1000" dirty="0" err="1">
                <a:solidFill>
                  <a:prstClr val="black"/>
                </a:solidFill>
                <a:latin typeface="Arial"/>
                <a:ea typeface="Times New Roman"/>
                <a:cs typeface="Times New Roman"/>
              </a:rPr>
              <a:t>fournissent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une</a:t>
            </a:r>
            <a:r>
              <a:rPr lang="en-US" sz="1000" dirty="0">
                <a:solidFill>
                  <a:prstClr val="black"/>
                </a:solidFill>
                <a:latin typeface="Arial"/>
                <a:ea typeface="Times New Roman"/>
                <a:cs typeface="Times New Roman"/>
              </a:rPr>
              <a:t> infrastructure pour </a:t>
            </a:r>
            <a:r>
              <a:rPr lang="en-US" sz="1000" dirty="0" err="1">
                <a:solidFill>
                  <a:prstClr val="black"/>
                </a:solidFill>
                <a:latin typeface="Arial"/>
                <a:ea typeface="Times New Roman"/>
                <a:cs typeface="Times New Roman"/>
              </a:rPr>
              <a:t>déléguer</a:t>
            </a:r>
            <a:r>
              <a:rPr lang="en-US" sz="1000" dirty="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des </a:t>
            </a:r>
            <a:r>
              <a:rPr lang="en-US" sz="1000" dirty="0" err="1" smtClean="0">
                <a:solidFill>
                  <a:prstClr val="black"/>
                </a:solidFill>
                <a:latin typeface="Arial"/>
                <a:ea typeface="Times New Roman"/>
                <a:cs typeface="Times New Roman"/>
              </a:rPr>
              <a:t>droits</a:t>
            </a:r>
            <a:r>
              <a:rPr lang="en-US" sz="1000" dirty="0" smtClean="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d'administration</a:t>
            </a:r>
            <a:r>
              <a:rPr lang="en-US" sz="1000" dirty="0">
                <a:solidFill>
                  <a:prstClr val="black"/>
                </a:solidFill>
                <a:latin typeface="Arial"/>
                <a:ea typeface="Times New Roman"/>
                <a:cs typeface="Times New Roman"/>
              </a:rPr>
              <a:t> et pour </a:t>
            </a:r>
            <a:r>
              <a:rPr lang="en-US" sz="1000" dirty="0" err="1">
                <a:solidFill>
                  <a:prstClr val="black"/>
                </a:solidFill>
                <a:latin typeface="Arial"/>
                <a:ea typeface="Times New Roman"/>
                <a:cs typeface="Times New Roman"/>
              </a:rPr>
              <a:t>lier</a:t>
            </a:r>
            <a:r>
              <a:rPr lang="en-US" sz="1000" dirty="0">
                <a:solidFill>
                  <a:prstClr val="black"/>
                </a:solidFill>
                <a:latin typeface="Arial"/>
                <a:ea typeface="Times New Roman"/>
                <a:cs typeface="Times New Roman"/>
              </a:rPr>
              <a:t> des </a:t>
            </a:r>
            <a:r>
              <a:rPr lang="en-US" sz="1000" dirty="0" err="1">
                <a:solidFill>
                  <a:prstClr val="black"/>
                </a:solidFill>
                <a:latin typeface="Arial"/>
                <a:ea typeface="Times New Roman"/>
                <a:cs typeface="Times New Roman"/>
              </a:rPr>
              <a:t>objets</a:t>
            </a:r>
            <a:r>
              <a:rPr lang="en-US" sz="1000" dirty="0">
                <a:solidFill>
                  <a:prstClr val="black"/>
                </a:solidFill>
                <a:latin typeface="Arial"/>
                <a:ea typeface="Times New Roman"/>
                <a:cs typeface="Times New Roman"/>
              </a:rPr>
              <a:t> de </a:t>
            </a:r>
            <a:r>
              <a:rPr lang="en-US" sz="1000" dirty="0" err="1">
                <a:solidFill>
                  <a:prstClr val="black"/>
                </a:solidFill>
                <a:latin typeface="Arial"/>
                <a:ea typeface="Times New Roman"/>
                <a:cs typeface="Times New Roman"/>
              </a:rPr>
              <a:t>stratégie</a:t>
            </a:r>
            <a:r>
              <a:rPr lang="en-US" sz="1000" dirty="0">
                <a:solidFill>
                  <a:prstClr val="black"/>
                </a:solidFill>
                <a:latin typeface="Arial"/>
                <a:ea typeface="Times New Roman"/>
                <a:cs typeface="Times New Roman"/>
              </a:rPr>
              <a:t> de </a:t>
            </a:r>
            <a:r>
              <a:rPr lang="en-US" sz="1000" dirty="0" err="1">
                <a:solidFill>
                  <a:prstClr val="black"/>
                </a:solidFill>
                <a:latin typeface="Arial"/>
                <a:ea typeface="Times New Roman"/>
                <a:cs typeface="Times New Roman"/>
              </a:rPr>
              <a:t>groupe</a:t>
            </a:r>
            <a:r>
              <a:rPr lang="en-US" sz="1000" dirty="0">
                <a:solidFill>
                  <a:prstClr val="black"/>
                </a:solidFill>
                <a:latin typeface="Arial"/>
                <a:ea typeface="Times New Roman"/>
                <a:cs typeface="Times New Roman"/>
              </a:rPr>
              <a:t> (GPO). </a:t>
            </a:r>
            <a:r>
              <a:rPr lang="en-US" sz="1000" dirty="0" err="1">
                <a:solidFill>
                  <a:prstClr val="black"/>
                </a:solidFill>
                <a:latin typeface="Arial"/>
                <a:ea typeface="Times New Roman"/>
                <a:cs typeface="Times New Roman"/>
              </a:rPr>
              <a:t>Insistez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le fait </a:t>
            </a:r>
            <a:r>
              <a:rPr lang="en-US" sz="1000" dirty="0" err="1">
                <a:solidFill>
                  <a:prstClr val="black"/>
                </a:solidFill>
                <a:latin typeface="Arial"/>
                <a:ea typeface="Times New Roman"/>
                <a:cs typeface="Times New Roman"/>
              </a:rPr>
              <a:t>que</a:t>
            </a:r>
            <a:r>
              <a:rPr lang="en-US" sz="1000" dirty="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la structure </a:t>
            </a:r>
            <a:r>
              <a:rPr lang="en-US" sz="1000" dirty="0" err="1">
                <a:solidFill>
                  <a:prstClr val="black"/>
                </a:solidFill>
                <a:latin typeface="Arial"/>
                <a:ea typeface="Times New Roman"/>
                <a:cs typeface="Times New Roman"/>
              </a:rPr>
              <a:t>d'une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unité</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d'organisation</a:t>
            </a:r>
            <a:r>
              <a:rPr lang="en-US" sz="1000" dirty="0">
                <a:solidFill>
                  <a:prstClr val="black"/>
                </a:solidFill>
                <a:latin typeface="Arial"/>
                <a:ea typeface="Times New Roman"/>
                <a:cs typeface="Times New Roman"/>
              </a:rPr>
              <a:t> ne correspond pas </a:t>
            </a:r>
            <a:r>
              <a:rPr lang="en-US" sz="1000" dirty="0" err="1">
                <a:solidFill>
                  <a:prstClr val="black"/>
                </a:solidFill>
                <a:latin typeface="Arial"/>
                <a:ea typeface="Times New Roman"/>
                <a:cs typeface="Times New Roman"/>
              </a:rPr>
              <a:t>nécessairement</a:t>
            </a:r>
            <a:r>
              <a:rPr lang="en-US" sz="1000" dirty="0">
                <a:solidFill>
                  <a:prstClr val="black"/>
                </a:solidFill>
                <a:latin typeface="Arial"/>
                <a:ea typeface="Times New Roman"/>
                <a:cs typeface="Times New Roman"/>
              </a:rPr>
              <a:t> à </a:t>
            </a:r>
            <a:r>
              <a:rPr lang="en-US" sz="1000" dirty="0" err="1">
                <a:solidFill>
                  <a:prstClr val="black"/>
                </a:solidFill>
                <a:latin typeface="Arial"/>
                <a:ea typeface="Times New Roman"/>
                <a:cs typeface="Times New Roman"/>
              </a:rPr>
              <a:t>l'organigramme</a:t>
            </a:r>
            <a:r>
              <a:rPr lang="en-US" sz="1000" dirty="0">
                <a:solidFill>
                  <a:prstClr val="black"/>
                </a:solidFill>
                <a:latin typeface="Arial"/>
                <a:ea typeface="Times New Roman"/>
                <a:cs typeface="Times New Roman"/>
              </a:rPr>
              <a:t> de la </a:t>
            </a:r>
            <a:r>
              <a:rPr lang="en-US" sz="1000" dirty="0" err="1">
                <a:solidFill>
                  <a:prstClr val="black"/>
                </a:solidFill>
                <a:latin typeface="Arial"/>
                <a:ea typeface="Times New Roman"/>
                <a:cs typeface="Times New Roman"/>
              </a:rPr>
              <a:t>société</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mais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qu'elle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doit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être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conçue</a:t>
            </a:r>
            <a:r>
              <a:rPr lang="en-US" sz="1000" dirty="0">
                <a:solidFill>
                  <a:prstClr val="black"/>
                </a:solidFill>
                <a:latin typeface="Arial"/>
                <a:ea typeface="Times New Roman"/>
                <a:cs typeface="Times New Roman"/>
              </a:rPr>
              <a:t> pour </a:t>
            </a:r>
            <a:r>
              <a:rPr lang="en-US" sz="1000" dirty="0" err="1">
                <a:solidFill>
                  <a:prstClr val="black"/>
                </a:solidFill>
                <a:latin typeface="Arial"/>
                <a:ea typeface="Times New Roman"/>
                <a:cs typeface="Times New Roman"/>
              </a:rPr>
              <a:t>répondre</a:t>
            </a:r>
            <a:r>
              <a:rPr lang="en-US" sz="1000" dirty="0">
                <a:solidFill>
                  <a:prstClr val="black"/>
                </a:solidFill>
                <a:latin typeface="Arial"/>
                <a:ea typeface="Times New Roman"/>
                <a:cs typeface="Times New Roman"/>
              </a:rPr>
              <a:t> aux </a:t>
            </a:r>
            <a:r>
              <a:rPr lang="en-US" sz="1000" dirty="0" err="1">
                <a:solidFill>
                  <a:prstClr val="black"/>
                </a:solidFill>
                <a:latin typeface="Arial"/>
                <a:ea typeface="Times New Roman"/>
                <a:cs typeface="Times New Roman"/>
              </a:rPr>
              <a:t>exigences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administratives</a:t>
            </a:r>
            <a:r>
              <a:rPr lang="en-US" sz="1000" dirty="0">
                <a:solidFill>
                  <a:prstClr val="black"/>
                </a:solidFill>
                <a:latin typeface="Arial"/>
                <a:ea typeface="Times New Roman"/>
                <a:cs typeface="Times New Roman"/>
              </a:rPr>
              <a:t> pour </a:t>
            </a:r>
            <a:r>
              <a:rPr lang="en-US" sz="1000" dirty="0" err="1">
                <a:solidFill>
                  <a:prstClr val="black"/>
                </a:solidFill>
                <a:latin typeface="Arial"/>
                <a:ea typeface="Times New Roman"/>
                <a:cs typeface="Times New Roman"/>
              </a:rPr>
              <a:t>chaque</a:t>
            </a:r>
            <a:r>
              <a:rPr lang="en-US" sz="1000" dirty="0">
                <a:solidFill>
                  <a:prstClr val="black"/>
                </a:solidFill>
                <a:latin typeface="Arial"/>
                <a:ea typeface="Times New Roman"/>
                <a:cs typeface="Times New Roman"/>
              </a:rPr>
              <a:t> </a:t>
            </a:r>
            <a:r>
              <a:rPr lang="en-US" sz="1000">
                <a:solidFill>
                  <a:prstClr val="black"/>
                </a:solidFill>
                <a:latin typeface="Arial"/>
                <a:ea typeface="Times New Roman"/>
                <a:cs typeface="Times New Roman"/>
              </a:rPr>
              <a:t>situation</a:t>
            </a:r>
            <a:r>
              <a:rPr lang="en-US" sz="1000" smtClean="0">
                <a:solidFill>
                  <a:prstClr val="black"/>
                </a:solidFill>
                <a:latin typeface="Arial"/>
                <a:ea typeface="Times New Roman"/>
                <a:cs typeface="Times New Roman"/>
              </a:rPr>
              <a:t>.</a:t>
            </a:r>
            <a:endParaRPr lang="en-US"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54696CB-EFCE-45DB-AB27-49AC3A30B1B7}" type="slidenum">
              <a:rPr lang="en-US" smtClean="0"/>
              <a:t>5</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2093627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554696CB-EFCE-45DB-AB27-49AC3A30B1B7}" type="slidenum">
              <a:rPr lang="en-US" smtClean="0"/>
              <a:t>6</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839323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Arial"/>
              </a:rPr>
              <a:t>Établissez</a:t>
            </a:r>
            <a:r>
              <a:rPr lang="en-US" sz="1000" dirty="0">
                <a:latin typeface="Arial"/>
                <a:ea typeface="SimSun"/>
                <a:cs typeface="Arial"/>
              </a:rPr>
              <a:t> </a:t>
            </a:r>
            <a:r>
              <a:rPr lang="en-US" sz="1000" dirty="0" err="1">
                <a:latin typeface="Arial"/>
                <a:ea typeface="SimSun"/>
                <a:cs typeface="Arial"/>
              </a:rPr>
              <a:t>clairement</a:t>
            </a:r>
            <a:r>
              <a:rPr lang="en-US" sz="1000" dirty="0">
                <a:latin typeface="Arial"/>
                <a:ea typeface="SimSun"/>
                <a:cs typeface="Arial"/>
              </a:rPr>
              <a:t> la </a:t>
            </a:r>
            <a:r>
              <a:rPr lang="en-US" sz="1000" dirty="0" err="1">
                <a:latin typeface="Arial"/>
                <a:ea typeface="SimSun"/>
                <a:cs typeface="Arial"/>
              </a:rPr>
              <a:t>différence</a:t>
            </a:r>
            <a:r>
              <a:rPr lang="en-US" sz="1000" dirty="0">
                <a:latin typeface="Arial"/>
                <a:ea typeface="SimSun"/>
                <a:cs typeface="Arial"/>
              </a:rPr>
              <a:t> entre les </a:t>
            </a:r>
            <a:r>
              <a:rPr lang="en-US" sz="1000" dirty="0" err="1">
                <a:latin typeface="Arial"/>
                <a:ea typeface="SimSun"/>
                <a:cs typeface="Arial"/>
              </a:rPr>
              <a:t>unités</a:t>
            </a:r>
            <a:r>
              <a:rPr lang="en-US" sz="1000" dirty="0">
                <a:latin typeface="Arial"/>
                <a:ea typeface="SimSun"/>
                <a:cs typeface="Arial"/>
              </a:rPr>
              <a:t> </a:t>
            </a:r>
            <a:r>
              <a:rPr lang="en-US" sz="1000" dirty="0" err="1">
                <a:latin typeface="Arial"/>
                <a:ea typeface="SimSun"/>
                <a:cs typeface="Arial"/>
              </a:rPr>
              <a:t>d'organisation</a:t>
            </a:r>
            <a:r>
              <a:rPr lang="en-US" sz="1000" dirty="0">
                <a:latin typeface="Arial"/>
                <a:ea typeface="SimSun"/>
                <a:cs typeface="Arial"/>
              </a:rPr>
              <a:t> et les </a:t>
            </a:r>
            <a:r>
              <a:rPr lang="en-US" sz="1000" dirty="0" err="1">
                <a:latin typeface="Arial"/>
                <a:ea typeface="SimSun"/>
                <a:cs typeface="Arial"/>
              </a:rPr>
              <a:t>conteneurs</a:t>
            </a:r>
            <a:r>
              <a:rPr lang="en-US" sz="1000" dirty="0">
                <a:latin typeface="Arial"/>
                <a:ea typeface="SimSun"/>
                <a:cs typeface="Arial"/>
              </a:rPr>
              <a:t> : </a:t>
            </a:r>
            <a:r>
              <a:rPr lang="en-US" sz="1000" dirty="0" err="1">
                <a:latin typeface="Arial"/>
                <a:ea typeface="SimSun"/>
                <a:cs typeface="Arial"/>
              </a:rPr>
              <a:t>expliquez</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dirty="0" smtClean="0">
                <a:latin typeface="Arial"/>
                <a:ea typeface="SimSun"/>
                <a:cs typeface="Arial"/>
              </a:rPr>
              <a:t>les </a:t>
            </a:r>
            <a:r>
              <a:rPr lang="en-US" sz="1000" dirty="0" err="1" smtClean="0">
                <a:latin typeface="Arial"/>
                <a:ea typeface="SimSun"/>
                <a:cs typeface="Arial"/>
              </a:rPr>
              <a:t>conteneurs</a:t>
            </a:r>
            <a:r>
              <a:rPr lang="en-US" sz="1000" dirty="0" smtClean="0">
                <a:latin typeface="Arial"/>
                <a:ea typeface="SimSun"/>
                <a:cs typeface="Arial"/>
              </a:rPr>
              <a:t> </a:t>
            </a:r>
            <a:r>
              <a:rPr lang="en-US" sz="1000" dirty="0">
                <a:latin typeface="Arial"/>
                <a:ea typeface="SimSun"/>
                <a:cs typeface="Arial"/>
              </a:rPr>
              <a:t>ne </a:t>
            </a:r>
            <a:r>
              <a:rPr lang="en-US" sz="1000" dirty="0" err="1">
                <a:latin typeface="Arial"/>
                <a:ea typeface="SimSun"/>
                <a:cs typeface="Arial"/>
              </a:rPr>
              <a:t>sont</a:t>
            </a:r>
            <a:r>
              <a:rPr lang="en-US" sz="1000" dirty="0">
                <a:latin typeface="Arial"/>
                <a:ea typeface="SimSun"/>
                <a:cs typeface="Arial"/>
              </a:rPr>
              <a:t> pas des </a:t>
            </a:r>
            <a:r>
              <a:rPr lang="en-US" sz="1000" dirty="0" err="1">
                <a:latin typeface="Arial"/>
                <a:ea typeface="SimSun"/>
                <a:cs typeface="Arial"/>
              </a:rPr>
              <a:t>unités</a:t>
            </a:r>
            <a:r>
              <a:rPr lang="en-US" sz="1000" dirty="0">
                <a:latin typeface="Arial"/>
                <a:ea typeface="SimSun"/>
                <a:cs typeface="Arial"/>
              </a:rPr>
              <a:t> </a:t>
            </a:r>
            <a:r>
              <a:rPr lang="en-US" sz="1000" dirty="0" err="1">
                <a:latin typeface="Arial"/>
                <a:ea typeface="SimSun"/>
                <a:cs typeface="Arial"/>
              </a:rPr>
              <a:t>d'organisation</a:t>
            </a:r>
            <a:r>
              <a:rPr lang="en-US" sz="1000" dirty="0">
                <a:latin typeface="Arial"/>
                <a:ea typeface="SimSun"/>
                <a:cs typeface="Arial"/>
              </a:rPr>
              <a:t>. Bien </a:t>
            </a:r>
            <a:r>
              <a:rPr lang="en-US" sz="1000" dirty="0" err="1">
                <a:latin typeface="Arial"/>
                <a:ea typeface="SimSun"/>
                <a:cs typeface="Arial"/>
              </a:rPr>
              <a:t>qu'ils</a:t>
            </a:r>
            <a:r>
              <a:rPr lang="en-US" sz="1000" dirty="0">
                <a:latin typeface="Arial"/>
                <a:ea typeface="SimSun"/>
                <a:cs typeface="Arial"/>
              </a:rPr>
              <a:t> </a:t>
            </a:r>
            <a:r>
              <a:rPr lang="en-US" sz="1000" dirty="0" err="1">
                <a:latin typeface="Arial"/>
                <a:ea typeface="SimSun"/>
                <a:cs typeface="Arial"/>
              </a:rPr>
              <a:t>puissent</a:t>
            </a:r>
            <a:r>
              <a:rPr lang="en-US" sz="1000" dirty="0">
                <a:latin typeface="Arial"/>
                <a:ea typeface="SimSun"/>
                <a:cs typeface="Arial"/>
              </a:rPr>
              <a:t> </a:t>
            </a:r>
            <a:r>
              <a:rPr lang="en-US" sz="1000" dirty="0" err="1">
                <a:latin typeface="Arial"/>
                <a:ea typeface="SimSun"/>
                <a:cs typeface="Arial"/>
              </a:rPr>
              <a:t>contenir</a:t>
            </a:r>
            <a:r>
              <a:rPr lang="en-US" sz="1000" dirty="0">
                <a:latin typeface="Arial"/>
                <a:ea typeface="SimSun"/>
                <a:cs typeface="Arial"/>
              </a:rPr>
              <a:t> des </a:t>
            </a:r>
            <a:r>
              <a:rPr lang="en-US" sz="1000" dirty="0" err="1">
                <a:latin typeface="Arial"/>
                <a:ea typeface="SimSun"/>
                <a:cs typeface="Arial"/>
              </a:rPr>
              <a:t>objets</a:t>
            </a:r>
            <a:r>
              <a:rPr lang="en-US" sz="1000" dirty="0">
                <a:latin typeface="Arial"/>
                <a:ea typeface="SimSun"/>
                <a:cs typeface="Arial"/>
              </a:rPr>
              <a:t>, </a:t>
            </a:r>
            <a:r>
              <a:rPr lang="en-US" sz="1000" dirty="0" err="1">
                <a:latin typeface="Arial"/>
                <a:ea typeface="SimSun"/>
                <a:cs typeface="Arial"/>
              </a:rPr>
              <a:t>ils</a:t>
            </a:r>
            <a:r>
              <a:rPr lang="en-US" sz="1000" dirty="0">
                <a:latin typeface="Arial"/>
                <a:ea typeface="SimSun"/>
                <a:cs typeface="Arial"/>
              </a:rPr>
              <a:t> ne </a:t>
            </a:r>
            <a:r>
              <a:rPr lang="en-US" sz="1000" dirty="0" err="1">
                <a:latin typeface="Arial"/>
                <a:ea typeface="SimSun"/>
                <a:cs typeface="Arial"/>
              </a:rPr>
              <a:t>peuvent</a:t>
            </a:r>
            <a:r>
              <a:rPr lang="en-US" sz="1000" dirty="0">
                <a:latin typeface="Arial"/>
                <a:ea typeface="SimSun"/>
                <a:cs typeface="Arial"/>
              </a:rPr>
              <a:t> pas </a:t>
            </a:r>
            <a:r>
              <a:rPr lang="en-US" sz="1000" dirty="0" err="1">
                <a:latin typeface="Arial"/>
                <a:ea typeface="SimSun"/>
                <a:cs typeface="Arial"/>
              </a:rPr>
              <a:t>avoir</a:t>
            </a:r>
            <a:r>
              <a:rPr lang="en-US" sz="1000" dirty="0">
                <a:latin typeface="Arial"/>
                <a:ea typeface="SimSun"/>
                <a:cs typeface="Arial"/>
              </a:rPr>
              <a:t> </a:t>
            </a:r>
            <a:r>
              <a:rPr lang="en-US" sz="1000" dirty="0" err="1">
                <a:latin typeface="Arial"/>
                <a:ea typeface="SimSun"/>
                <a:cs typeface="Arial"/>
              </a:rPr>
              <a:t>d'objets</a:t>
            </a:r>
            <a:r>
              <a:rPr lang="en-US" sz="1000" dirty="0">
                <a:latin typeface="Arial"/>
                <a:ea typeface="SimSun"/>
                <a:cs typeface="Arial"/>
              </a:rPr>
              <a:t> GPO </a:t>
            </a:r>
            <a:r>
              <a:rPr lang="en-US" sz="1000" dirty="0" err="1">
                <a:latin typeface="Arial"/>
                <a:ea typeface="SimSun"/>
                <a:cs typeface="Arial"/>
              </a:rPr>
              <a:t>liés</a:t>
            </a:r>
            <a:r>
              <a:rPr lang="en-US" sz="1000" dirty="0">
                <a:latin typeface="Arial"/>
                <a:ea typeface="SimSun"/>
                <a:cs typeface="Arial"/>
              </a:rPr>
              <a:t> à </a:t>
            </a:r>
            <a:r>
              <a:rPr lang="en-US" sz="1000" dirty="0" err="1">
                <a:latin typeface="Arial"/>
                <a:ea typeface="SimSun"/>
                <a:cs typeface="Arial"/>
              </a:rPr>
              <a:t>eux</a:t>
            </a:r>
            <a:r>
              <a:rPr lang="en-US" sz="1000" dirty="0">
                <a:latin typeface="Arial"/>
                <a:ea typeface="SimSun"/>
                <a:cs typeface="Arial"/>
              </a:rPr>
              <a:t>, </a:t>
            </a:r>
            <a:r>
              <a:rPr lang="en-US" sz="1000" dirty="0" err="1">
                <a:latin typeface="Arial"/>
                <a:ea typeface="SimSun"/>
                <a:cs typeface="Arial"/>
              </a:rPr>
              <a:t>si</a:t>
            </a:r>
            <a:r>
              <a:rPr lang="en-US" sz="1000" dirty="0">
                <a:latin typeface="Arial"/>
                <a:ea typeface="SimSun"/>
                <a:cs typeface="Arial"/>
              </a:rPr>
              <a:t> </a:t>
            </a:r>
            <a:r>
              <a:rPr lang="en-US" sz="1000" dirty="0" err="1">
                <a:latin typeface="Arial"/>
                <a:ea typeface="SimSun"/>
                <a:cs typeface="Arial"/>
              </a:rPr>
              <a:t>bien</a:t>
            </a:r>
            <a:r>
              <a:rPr lang="en-US" sz="1000" dirty="0">
                <a:latin typeface="Arial"/>
                <a:ea typeface="SimSun"/>
                <a:cs typeface="Arial"/>
              </a:rPr>
              <a:t> </a:t>
            </a:r>
            <a:r>
              <a:rPr lang="en-US" sz="1000" dirty="0" err="1">
                <a:latin typeface="Arial"/>
                <a:ea typeface="SimSun"/>
                <a:cs typeface="Arial"/>
              </a:rPr>
              <a:t>qu'il</a:t>
            </a:r>
            <a:r>
              <a:rPr lang="en-US" sz="1000" dirty="0">
                <a:latin typeface="Arial"/>
                <a:ea typeface="SimSun"/>
                <a:cs typeface="Arial"/>
              </a:rPr>
              <a:t>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nécessaire</a:t>
            </a:r>
            <a:r>
              <a:rPr lang="en-US" sz="1000" dirty="0">
                <a:latin typeface="Arial"/>
                <a:ea typeface="SimSun"/>
                <a:cs typeface="Arial"/>
              </a:rPr>
              <a:t> de placer les </a:t>
            </a:r>
            <a:r>
              <a:rPr lang="en-US" sz="1000" dirty="0" err="1">
                <a:latin typeface="Arial"/>
                <a:ea typeface="SimSun"/>
                <a:cs typeface="Arial"/>
              </a:rPr>
              <a:t>objets</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les </a:t>
            </a:r>
            <a:r>
              <a:rPr lang="en-US" sz="1000" dirty="0" err="1">
                <a:latin typeface="Arial"/>
                <a:ea typeface="SimSun"/>
                <a:cs typeface="Arial"/>
              </a:rPr>
              <a:t>unités</a:t>
            </a:r>
            <a:r>
              <a:rPr lang="en-US" sz="1000" dirty="0">
                <a:latin typeface="Arial"/>
                <a:ea typeface="SimSun"/>
                <a:cs typeface="Arial"/>
              </a:rPr>
              <a:t> </a:t>
            </a:r>
            <a:r>
              <a:rPr lang="en-US" sz="1000" dirty="0" err="1">
                <a:latin typeface="Arial"/>
                <a:ea typeface="SimSun"/>
                <a:cs typeface="Arial"/>
              </a:rPr>
              <a:t>d'organisation</a:t>
            </a:r>
            <a:r>
              <a:rPr lang="en-US" sz="1000" dirty="0">
                <a:latin typeface="Arial"/>
                <a:ea typeface="SimSun"/>
                <a:cs typeface="Arial"/>
              </a:rPr>
              <a:t> qui </a:t>
            </a:r>
            <a:r>
              <a:rPr lang="en-US" sz="1000" dirty="0" err="1">
                <a:latin typeface="Arial"/>
                <a:ea typeface="SimSun"/>
                <a:cs typeface="Arial"/>
              </a:rPr>
              <a:t>doivent</a:t>
            </a:r>
            <a:r>
              <a:rPr lang="en-US" sz="1000" dirty="0">
                <a:latin typeface="Arial"/>
                <a:ea typeface="SimSun"/>
                <a:cs typeface="Arial"/>
              </a:rPr>
              <a:t> </a:t>
            </a:r>
            <a:r>
              <a:rPr lang="en-US" sz="1000" dirty="0" err="1">
                <a:latin typeface="Arial"/>
                <a:ea typeface="SimSun"/>
                <a:cs typeface="Arial"/>
              </a:rPr>
              <a:t>être</a:t>
            </a:r>
            <a:r>
              <a:rPr lang="en-US" sz="1000" dirty="0">
                <a:latin typeface="Arial"/>
                <a:ea typeface="SimSun"/>
                <a:cs typeface="Arial"/>
              </a:rPr>
              <a:t> </a:t>
            </a:r>
            <a:r>
              <a:rPr lang="en-US" sz="1000" dirty="0" err="1">
                <a:latin typeface="Arial"/>
                <a:ea typeface="SimSun"/>
                <a:cs typeface="Arial"/>
              </a:rPr>
              <a:t>gérées</a:t>
            </a:r>
            <a:r>
              <a:rPr lang="en-US" sz="1000" dirty="0">
                <a:latin typeface="Arial"/>
                <a:ea typeface="SimSun"/>
                <a:cs typeface="Arial"/>
              </a:rPr>
              <a:t>. Les </a:t>
            </a:r>
            <a:r>
              <a:rPr lang="en-US" sz="1000" dirty="0" err="1">
                <a:latin typeface="Arial"/>
                <a:ea typeface="SimSun"/>
                <a:cs typeface="Arial"/>
              </a:rPr>
              <a:t>comptes</a:t>
            </a:r>
            <a:r>
              <a:rPr lang="en-US" sz="1000" dirty="0">
                <a:latin typeface="Arial"/>
                <a:ea typeface="SimSun"/>
                <a:cs typeface="Arial"/>
              </a:rPr>
              <a:t> </a:t>
            </a:r>
            <a:r>
              <a:rPr lang="en-US" sz="1000" dirty="0" err="1">
                <a:latin typeface="Arial"/>
                <a:ea typeface="SimSun"/>
                <a:cs typeface="Arial"/>
              </a:rPr>
              <a:t>d'utilisateur</a:t>
            </a:r>
            <a:r>
              <a:rPr lang="en-US" sz="1000" dirty="0">
                <a:latin typeface="Arial"/>
                <a:ea typeface="SimSun"/>
                <a:cs typeface="Arial"/>
              </a:rPr>
              <a:t>, les </a:t>
            </a:r>
            <a:r>
              <a:rPr lang="en-US" sz="1000" dirty="0" err="1">
                <a:latin typeface="Arial"/>
                <a:ea typeface="SimSun"/>
                <a:cs typeface="Arial"/>
              </a:rPr>
              <a:t>comptes</a:t>
            </a:r>
            <a:r>
              <a:rPr lang="en-US" sz="1000" dirty="0">
                <a:latin typeface="Arial"/>
                <a:ea typeface="SimSun"/>
                <a:cs typeface="Arial"/>
              </a:rPr>
              <a:t> </a:t>
            </a:r>
            <a:r>
              <a:rPr lang="en-US" sz="1000" dirty="0" err="1">
                <a:latin typeface="Arial"/>
                <a:ea typeface="SimSun"/>
                <a:cs typeface="Arial"/>
              </a:rPr>
              <a:t>d'ordinateur</a:t>
            </a:r>
            <a:r>
              <a:rPr lang="en-US" sz="1000" dirty="0">
                <a:latin typeface="Arial"/>
                <a:ea typeface="SimSun"/>
                <a:cs typeface="Arial"/>
              </a:rPr>
              <a:t> et les </a:t>
            </a:r>
            <a:r>
              <a:rPr lang="en-US" sz="1000" dirty="0" err="1">
                <a:latin typeface="Arial"/>
                <a:ea typeface="SimSun"/>
                <a:cs typeface="Arial"/>
              </a:rPr>
              <a:t>groupes</a:t>
            </a:r>
            <a:r>
              <a:rPr lang="en-US" sz="1000" dirty="0">
                <a:latin typeface="Arial"/>
                <a:ea typeface="SimSun"/>
                <a:cs typeface="Arial"/>
              </a:rPr>
              <a:t> en </a:t>
            </a:r>
            <a:r>
              <a:rPr lang="en-US" sz="1000" dirty="0" err="1">
                <a:latin typeface="Arial"/>
                <a:ea typeface="SimSun"/>
                <a:cs typeface="Arial"/>
              </a:rPr>
              <a:t>sont</a:t>
            </a:r>
            <a:r>
              <a:rPr lang="en-US" sz="1000" dirty="0">
                <a:latin typeface="Arial"/>
                <a:ea typeface="SimSun"/>
                <a:cs typeface="Arial"/>
              </a:rPr>
              <a:t> des </a:t>
            </a:r>
            <a:r>
              <a:rPr lang="en-US" sz="1000" dirty="0" err="1">
                <a:latin typeface="Arial"/>
                <a:ea typeface="SimSun"/>
                <a:cs typeface="Arial"/>
              </a:rPr>
              <a:t>exemples</a:t>
            </a:r>
            <a:r>
              <a:rPr lang="en-US" sz="1000" dirty="0">
                <a:latin typeface="Arial"/>
                <a:ea typeface="SimSun"/>
                <a:cs typeface="Arial"/>
              </a:rPr>
              <a:t>. </a:t>
            </a:r>
          </a:p>
          <a:p>
            <a:pPr>
              <a:lnSpc>
                <a:spcPct val="115000"/>
              </a:lnSpc>
              <a:spcAft>
                <a:spcPts val="1000"/>
              </a:spcAft>
            </a:pPr>
            <a:r>
              <a:rPr lang="en-US" sz="1000" dirty="0" err="1">
                <a:latin typeface="Arial"/>
                <a:ea typeface="SimSun"/>
                <a:cs typeface="Arial"/>
              </a:rPr>
              <a:t>Rappelez</a:t>
            </a:r>
            <a:r>
              <a:rPr lang="en-US" sz="1000" dirty="0">
                <a:latin typeface="Arial"/>
                <a:ea typeface="SimSun"/>
                <a:cs typeface="Arial"/>
              </a:rPr>
              <a:t> aux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qu'habituellement</a:t>
            </a:r>
            <a:r>
              <a:rPr lang="en-US" sz="1000" dirty="0">
                <a:latin typeface="Arial"/>
                <a:ea typeface="SimSun"/>
                <a:cs typeface="Arial"/>
              </a:rPr>
              <a:t> la structure des </a:t>
            </a:r>
            <a:r>
              <a:rPr lang="en-US" sz="1000" dirty="0" err="1">
                <a:latin typeface="Arial"/>
                <a:ea typeface="SimSun"/>
                <a:cs typeface="Arial"/>
              </a:rPr>
              <a:t>unités</a:t>
            </a:r>
            <a:r>
              <a:rPr lang="en-US" sz="1000" dirty="0">
                <a:latin typeface="Arial"/>
                <a:ea typeface="SimSun"/>
                <a:cs typeface="Arial"/>
              </a:rPr>
              <a:t> </a:t>
            </a:r>
            <a:r>
              <a:rPr lang="en-US" sz="1000" dirty="0" err="1">
                <a:latin typeface="Arial"/>
                <a:ea typeface="SimSun"/>
                <a:cs typeface="Arial"/>
              </a:rPr>
              <a:t>d'organisation</a:t>
            </a:r>
            <a:r>
              <a:rPr lang="en-US" sz="1000" dirty="0">
                <a:latin typeface="Arial"/>
                <a:ea typeface="SimSun"/>
                <a:cs typeface="Arial"/>
              </a:rPr>
              <a:t> ne correspond pas à </a:t>
            </a:r>
            <a:r>
              <a:rPr lang="en-US" sz="1000" dirty="0" err="1">
                <a:latin typeface="Arial"/>
                <a:ea typeface="SimSun"/>
                <a:cs typeface="Arial"/>
              </a:rPr>
              <a:t>l'organigramme</a:t>
            </a:r>
            <a:r>
              <a:rPr lang="en-US" sz="1000" dirty="0">
                <a:latin typeface="Arial"/>
                <a:ea typeface="SimSun"/>
                <a:cs typeface="Arial"/>
              </a:rPr>
              <a:t> de </a:t>
            </a:r>
            <a:r>
              <a:rPr lang="en-US" sz="1000" dirty="0" err="1">
                <a:latin typeface="Arial"/>
                <a:ea typeface="SimSun"/>
                <a:cs typeface="Arial"/>
              </a:rPr>
              <a:t>l'organisation</a:t>
            </a:r>
            <a:r>
              <a:rPr lang="en-US" sz="1000" dirty="0">
                <a:latin typeface="Arial"/>
                <a:ea typeface="SimSun"/>
                <a:cs typeface="Arial"/>
              </a:rPr>
              <a:t>, </a:t>
            </a:r>
            <a:r>
              <a:rPr lang="en-US" sz="1000" dirty="0" err="1">
                <a:latin typeface="Arial"/>
                <a:ea typeface="SimSun"/>
                <a:cs typeface="Arial"/>
              </a:rPr>
              <a:t>mais</a:t>
            </a:r>
            <a:r>
              <a:rPr lang="en-US" sz="1000" dirty="0">
                <a:latin typeface="Arial"/>
                <a:ea typeface="SimSun"/>
                <a:cs typeface="Arial"/>
              </a:rPr>
              <a:t>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conçue</a:t>
            </a:r>
            <a:r>
              <a:rPr lang="en-US" sz="1000" dirty="0">
                <a:latin typeface="Arial"/>
                <a:ea typeface="SimSun"/>
                <a:cs typeface="Arial"/>
              </a:rPr>
              <a:t> pour </a:t>
            </a:r>
            <a:r>
              <a:rPr lang="en-US" sz="1000" dirty="0" err="1">
                <a:latin typeface="Arial"/>
                <a:ea typeface="SimSun"/>
                <a:cs typeface="Arial"/>
              </a:rPr>
              <a:t>prendre</a:t>
            </a:r>
            <a:r>
              <a:rPr lang="en-US" sz="1000" dirty="0">
                <a:latin typeface="Arial"/>
                <a:ea typeface="SimSun"/>
                <a:cs typeface="Arial"/>
              </a:rPr>
              <a:t> en charge la </a:t>
            </a:r>
            <a:r>
              <a:rPr lang="en-US" sz="1000" dirty="0" err="1">
                <a:latin typeface="Arial"/>
                <a:ea typeface="SimSun"/>
                <a:cs typeface="Arial"/>
              </a:rPr>
              <a:t>délégation</a:t>
            </a:r>
            <a:r>
              <a:rPr lang="en-US" sz="1000" dirty="0">
                <a:latin typeface="Arial"/>
                <a:ea typeface="SimSun"/>
                <a:cs typeface="Arial"/>
              </a:rPr>
              <a:t> de </a:t>
            </a:r>
            <a:r>
              <a:rPr lang="en-US" sz="1000" dirty="0" err="1">
                <a:latin typeface="Arial"/>
                <a:ea typeface="SimSun"/>
                <a:cs typeface="Arial"/>
              </a:rPr>
              <a:t>l'administration</a:t>
            </a:r>
            <a:r>
              <a:rPr lang="en-US" sz="1000" dirty="0">
                <a:latin typeface="Arial"/>
                <a:ea typeface="SimSun"/>
                <a:cs typeface="Arial"/>
              </a:rPr>
              <a:t> et </a:t>
            </a:r>
            <a:r>
              <a:rPr lang="en-US" sz="1000" dirty="0" err="1">
                <a:latin typeface="Arial"/>
                <a:ea typeface="SimSun"/>
                <a:cs typeface="Arial"/>
              </a:rPr>
              <a:t>doit</a:t>
            </a:r>
            <a:r>
              <a:rPr lang="en-US" sz="1000" dirty="0">
                <a:latin typeface="Arial"/>
                <a:ea typeface="SimSun"/>
                <a:cs typeface="Arial"/>
              </a:rPr>
              <a:t> </a:t>
            </a:r>
            <a:r>
              <a:rPr lang="en-US" sz="1000" dirty="0" err="1">
                <a:latin typeface="Arial"/>
                <a:ea typeface="SimSun"/>
                <a:cs typeface="Arial"/>
              </a:rPr>
              <a:t>être</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infrastructure </a:t>
            </a:r>
            <a:r>
              <a:rPr lang="en-US" sz="1000" dirty="0" err="1">
                <a:latin typeface="Arial"/>
                <a:ea typeface="SimSun"/>
                <a:cs typeface="Arial"/>
              </a:rPr>
              <a:t>conçue</a:t>
            </a:r>
            <a:r>
              <a:rPr lang="en-US" sz="1000" dirty="0">
                <a:latin typeface="Arial"/>
                <a:ea typeface="SimSun"/>
                <a:cs typeface="Arial"/>
              </a:rPr>
              <a:t> pour </a:t>
            </a:r>
            <a:r>
              <a:rPr lang="en-US" sz="1000" dirty="0" err="1">
                <a:latin typeface="Arial"/>
                <a:ea typeface="SimSun"/>
                <a:cs typeface="Arial"/>
              </a:rPr>
              <a:t>prendre</a:t>
            </a:r>
            <a:r>
              <a:rPr lang="en-US" sz="1000" dirty="0">
                <a:latin typeface="Arial"/>
                <a:ea typeface="SimSun"/>
                <a:cs typeface="Arial"/>
              </a:rPr>
              <a:t> en charge la liaison des </a:t>
            </a:r>
            <a:r>
              <a:rPr lang="en-US" sz="1000" dirty="0" err="1">
                <a:latin typeface="Arial"/>
                <a:ea typeface="SimSun"/>
                <a:cs typeface="Arial"/>
              </a:rPr>
              <a:t>objets</a:t>
            </a:r>
            <a:r>
              <a:rPr lang="en-US" sz="1000" dirty="0">
                <a:latin typeface="Arial"/>
                <a:ea typeface="SimSun"/>
                <a:cs typeface="Arial"/>
              </a:rPr>
              <a:t> GPO. </a:t>
            </a:r>
            <a:r>
              <a:rPr lang="en-US" sz="1000" dirty="0" err="1">
                <a:latin typeface="Arial"/>
                <a:ea typeface="SimSun"/>
                <a:cs typeface="Arial"/>
              </a:rPr>
              <a:t>Dans</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a:t>
            </a:r>
            <a:r>
              <a:rPr lang="en-US" sz="1000" dirty="0" err="1">
                <a:latin typeface="Arial"/>
                <a:ea typeface="SimSun"/>
                <a:cs typeface="Arial"/>
              </a:rPr>
              <a:t>grande</a:t>
            </a:r>
            <a:r>
              <a:rPr lang="en-US" sz="1000" dirty="0">
                <a:latin typeface="Arial"/>
                <a:ea typeface="SimSun"/>
                <a:cs typeface="Arial"/>
              </a:rPr>
              <a:t> </a:t>
            </a:r>
            <a:r>
              <a:rPr lang="en-US" sz="1000" dirty="0" err="1">
                <a:latin typeface="Arial"/>
                <a:ea typeface="SimSun"/>
                <a:cs typeface="Arial"/>
              </a:rPr>
              <a:t>organisation</a:t>
            </a:r>
            <a:r>
              <a:rPr lang="en-US" sz="1000" dirty="0">
                <a:latin typeface="Arial"/>
                <a:ea typeface="SimSun"/>
                <a:cs typeface="Arial"/>
              </a:rPr>
              <a:t>, </a:t>
            </a:r>
            <a:r>
              <a:rPr lang="en-US" sz="1000" dirty="0" err="1">
                <a:latin typeface="Arial"/>
                <a:ea typeface="SimSun"/>
                <a:cs typeface="Arial"/>
              </a:rPr>
              <a:t>comptant</a:t>
            </a:r>
            <a:r>
              <a:rPr lang="en-US" sz="1000" dirty="0">
                <a:latin typeface="Arial"/>
                <a:ea typeface="SimSun"/>
                <a:cs typeface="Arial"/>
              </a:rPr>
              <a:t> par </a:t>
            </a:r>
            <a:r>
              <a:rPr lang="en-US" sz="1000" dirty="0" err="1">
                <a:latin typeface="Arial"/>
                <a:ea typeface="SimSun"/>
                <a:cs typeface="Arial"/>
              </a:rPr>
              <a:t>exemple</a:t>
            </a:r>
            <a:r>
              <a:rPr lang="en-US" sz="1000" dirty="0">
                <a:latin typeface="Arial"/>
                <a:ea typeface="SimSun"/>
                <a:cs typeface="Arial"/>
              </a:rPr>
              <a:t> 50 000 </a:t>
            </a:r>
            <a:r>
              <a:rPr lang="en-US" sz="1000" dirty="0" err="1">
                <a:latin typeface="Arial"/>
                <a:ea typeface="SimSun"/>
                <a:cs typeface="Arial"/>
              </a:rPr>
              <a:t>utilisateurs</a:t>
            </a:r>
            <a:r>
              <a:rPr lang="en-US" sz="1000" dirty="0">
                <a:latin typeface="Arial"/>
                <a:ea typeface="SimSun"/>
                <a:cs typeface="Arial"/>
              </a:rPr>
              <a:t> et </a:t>
            </a:r>
            <a:r>
              <a:rPr lang="en-US" sz="1000" dirty="0" err="1">
                <a:latin typeface="Arial"/>
                <a:ea typeface="SimSun"/>
                <a:cs typeface="Arial"/>
              </a:rPr>
              <a:t>ordinateurs</a:t>
            </a:r>
            <a:r>
              <a:rPr lang="en-US" sz="1000" dirty="0">
                <a:latin typeface="Arial"/>
                <a:ea typeface="SimSun"/>
                <a:cs typeface="Arial"/>
              </a:rPr>
              <a:t>, </a:t>
            </a:r>
            <a:r>
              <a:rPr lang="en-US" sz="1000" dirty="0" err="1">
                <a:latin typeface="Arial"/>
                <a:ea typeface="SimSun"/>
                <a:cs typeface="Arial"/>
              </a:rPr>
              <a:t>il</a:t>
            </a:r>
            <a:r>
              <a:rPr lang="en-US" sz="1000" dirty="0">
                <a:latin typeface="Arial"/>
                <a:ea typeface="SimSun"/>
                <a:cs typeface="Arial"/>
              </a:rPr>
              <a:t> </a:t>
            </a:r>
            <a:r>
              <a:rPr lang="en-US" sz="1000" dirty="0" err="1">
                <a:latin typeface="Arial"/>
                <a:ea typeface="SimSun"/>
                <a:cs typeface="Arial"/>
              </a:rPr>
              <a:t>serait</a:t>
            </a:r>
            <a:r>
              <a:rPr lang="en-US" sz="1000" dirty="0">
                <a:latin typeface="Arial"/>
                <a:ea typeface="SimSun"/>
                <a:cs typeface="Arial"/>
              </a:rPr>
              <a:t> </a:t>
            </a:r>
            <a:r>
              <a:rPr lang="en-US" sz="1000" dirty="0" err="1">
                <a:latin typeface="Arial"/>
                <a:ea typeface="SimSun"/>
                <a:cs typeface="Arial"/>
              </a:rPr>
              <a:t>nettement</a:t>
            </a:r>
            <a:r>
              <a:rPr lang="en-US" sz="1000" dirty="0">
                <a:latin typeface="Arial"/>
                <a:ea typeface="SimSun"/>
                <a:cs typeface="Arial"/>
              </a:rPr>
              <a:t> plus </a:t>
            </a:r>
            <a:r>
              <a:rPr lang="en-US" sz="1000" dirty="0" err="1">
                <a:latin typeface="Arial"/>
                <a:ea typeface="SimSun"/>
                <a:cs typeface="Arial"/>
              </a:rPr>
              <a:t>pratique</a:t>
            </a:r>
            <a:r>
              <a:rPr lang="en-US" sz="1000" dirty="0">
                <a:latin typeface="Arial"/>
                <a:ea typeface="SimSun"/>
                <a:cs typeface="Arial"/>
              </a:rPr>
              <a:t> </a:t>
            </a:r>
            <a:r>
              <a:rPr lang="en-US" sz="1000" dirty="0" smtClean="0">
                <a:latin typeface="Arial"/>
                <a:ea typeface="SimSun"/>
                <a:cs typeface="Arial"/>
              </a:rPr>
              <a:t>de </a:t>
            </a:r>
            <a:r>
              <a:rPr lang="en-US" sz="1000" dirty="0" err="1" smtClean="0">
                <a:latin typeface="Arial"/>
                <a:ea typeface="SimSun"/>
                <a:cs typeface="Arial"/>
              </a:rPr>
              <a:t>diviser</a:t>
            </a:r>
            <a:r>
              <a:rPr lang="en-US" sz="1000" dirty="0" smtClean="0">
                <a:latin typeface="Arial"/>
                <a:ea typeface="SimSun"/>
                <a:cs typeface="Arial"/>
              </a:rPr>
              <a:t> </a:t>
            </a:r>
            <a:r>
              <a:rPr lang="en-US" sz="1000" dirty="0" err="1">
                <a:latin typeface="Arial"/>
                <a:ea typeface="SimSun"/>
                <a:cs typeface="Arial"/>
              </a:rPr>
              <a:t>ces</a:t>
            </a:r>
            <a:r>
              <a:rPr lang="en-US" sz="1000" dirty="0">
                <a:latin typeface="Arial"/>
                <a:ea typeface="SimSun"/>
                <a:cs typeface="Arial"/>
              </a:rPr>
              <a:t> </a:t>
            </a:r>
            <a:r>
              <a:rPr lang="en-US" sz="1000" dirty="0" err="1">
                <a:latin typeface="Arial"/>
                <a:ea typeface="SimSun"/>
                <a:cs typeface="Arial"/>
              </a:rPr>
              <a:t>objets</a:t>
            </a:r>
            <a:r>
              <a:rPr lang="en-US" sz="1000" dirty="0">
                <a:latin typeface="Arial"/>
                <a:ea typeface="SimSun"/>
                <a:cs typeface="Arial"/>
              </a:rPr>
              <a:t> en </a:t>
            </a:r>
            <a:r>
              <a:rPr lang="en-US" sz="1000" dirty="0" err="1">
                <a:latin typeface="Arial"/>
                <a:ea typeface="SimSun"/>
                <a:cs typeface="Arial"/>
              </a:rPr>
              <a:t>unités</a:t>
            </a:r>
            <a:r>
              <a:rPr lang="en-US" sz="1000" dirty="0">
                <a:latin typeface="Arial"/>
                <a:ea typeface="SimSun"/>
                <a:cs typeface="Arial"/>
              </a:rPr>
              <a:t> </a:t>
            </a:r>
            <a:r>
              <a:rPr lang="en-US" sz="1000" dirty="0" err="1">
                <a:latin typeface="Arial"/>
                <a:ea typeface="SimSun"/>
                <a:cs typeface="Arial"/>
              </a:rPr>
              <a:t>d'organisation</a:t>
            </a:r>
            <a:r>
              <a:rPr lang="en-US" sz="1000" dirty="0">
                <a:latin typeface="Arial"/>
                <a:ea typeface="SimSun"/>
                <a:cs typeface="Arial"/>
              </a:rPr>
              <a:t>.</a:t>
            </a:r>
          </a:p>
          <a:p>
            <a:pPr>
              <a:lnSpc>
                <a:spcPct val="115000"/>
              </a:lnSpc>
              <a:spcAft>
                <a:spcPts val="1000"/>
              </a:spcAft>
            </a:pPr>
            <a:r>
              <a:rPr lang="en-US" sz="1000" dirty="0" err="1">
                <a:latin typeface="Arial"/>
                <a:ea typeface="SimSun"/>
                <a:cs typeface="Arial"/>
              </a:rPr>
              <a:t>Débattez</a:t>
            </a:r>
            <a:r>
              <a:rPr lang="en-US" sz="1000" dirty="0">
                <a:latin typeface="Arial"/>
                <a:ea typeface="SimSun"/>
                <a:cs typeface="Arial"/>
              </a:rPr>
              <a:t> de </a:t>
            </a:r>
            <a:r>
              <a:rPr lang="en-US" sz="1000" dirty="0" err="1">
                <a:latin typeface="Arial"/>
                <a:ea typeface="SimSun"/>
                <a:cs typeface="Arial"/>
              </a:rPr>
              <a:t>certains</a:t>
            </a:r>
            <a:r>
              <a:rPr lang="en-US" sz="1000" dirty="0">
                <a:latin typeface="Arial"/>
                <a:ea typeface="SimSun"/>
                <a:cs typeface="Arial"/>
              </a:rPr>
              <a:t> </a:t>
            </a:r>
            <a:r>
              <a:rPr lang="en-US" sz="1000" dirty="0" err="1">
                <a:latin typeface="Arial"/>
                <a:ea typeface="SimSun"/>
                <a:cs typeface="Arial"/>
              </a:rPr>
              <a:t>critères</a:t>
            </a:r>
            <a:r>
              <a:rPr lang="en-US" sz="1000" dirty="0">
                <a:latin typeface="Arial"/>
                <a:ea typeface="SimSun"/>
                <a:cs typeface="Arial"/>
              </a:rPr>
              <a:t> </a:t>
            </a:r>
            <a:r>
              <a:rPr lang="en-US" sz="1000" dirty="0" err="1">
                <a:latin typeface="Arial"/>
                <a:ea typeface="SimSun"/>
                <a:cs typeface="Arial"/>
              </a:rPr>
              <a:t>pouvant</a:t>
            </a:r>
            <a:r>
              <a:rPr lang="en-US" sz="1000" dirty="0">
                <a:latin typeface="Arial"/>
                <a:ea typeface="SimSun"/>
                <a:cs typeface="Arial"/>
              </a:rPr>
              <a:t> </a:t>
            </a:r>
            <a:r>
              <a:rPr lang="en-US" sz="1000" dirty="0" err="1">
                <a:latin typeface="Arial"/>
                <a:ea typeface="SimSun"/>
                <a:cs typeface="Arial"/>
              </a:rPr>
              <a:t>influer</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la conception de la structure des </a:t>
            </a:r>
            <a:r>
              <a:rPr lang="en-US" sz="1000" dirty="0" err="1">
                <a:latin typeface="Arial"/>
                <a:ea typeface="SimSun"/>
                <a:cs typeface="Arial"/>
              </a:rPr>
              <a:t>unités</a:t>
            </a:r>
            <a:r>
              <a:rPr lang="en-US" sz="1000" dirty="0">
                <a:latin typeface="Arial"/>
                <a:ea typeface="SimSun"/>
                <a:cs typeface="Arial"/>
              </a:rPr>
              <a:t> </a:t>
            </a:r>
            <a:r>
              <a:rPr lang="en-US" sz="1000" dirty="0" err="1">
                <a:latin typeface="Arial"/>
                <a:ea typeface="SimSun"/>
                <a:cs typeface="Arial"/>
              </a:rPr>
              <a:t>d'organisation</a:t>
            </a:r>
            <a:r>
              <a:rPr lang="en-US" sz="1000" dirty="0">
                <a:latin typeface="Arial"/>
                <a:ea typeface="SimSun"/>
                <a:cs typeface="Arial"/>
              </a:rPr>
              <a:t>, </a:t>
            </a:r>
            <a:r>
              <a:rPr lang="en-US" sz="1000" dirty="0" err="1">
                <a:latin typeface="Arial"/>
                <a:ea typeface="SimSun"/>
                <a:cs typeface="Arial"/>
              </a:rPr>
              <a:t>tels</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dirty="0" err="1">
                <a:latin typeface="Arial"/>
                <a:ea typeface="SimSun"/>
                <a:cs typeface="Arial"/>
              </a:rPr>
              <a:t>l'emplacement</a:t>
            </a:r>
            <a:r>
              <a:rPr lang="en-US" sz="1000" dirty="0">
                <a:latin typeface="Arial"/>
                <a:ea typeface="SimSun"/>
                <a:cs typeface="Arial"/>
              </a:rPr>
              <a:t> </a:t>
            </a:r>
            <a:r>
              <a:rPr lang="en-US" sz="1000" dirty="0" err="1">
                <a:latin typeface="Arial"/>
                <a:ea typeface="SimSun"/>
                <a:cs typeface="Arial"/>
              </a:rPr>
              <a:t>géographique</a:t>
            </a:r>
            <a:r>
              <a:rPr lang="en-US" sz="1000" dirty="0">
                <a:latin typeface="Arial"/>
                <a:ea typeface="SimSun"/>
                <a:cs typeface="Arial"/>
              </a:rPr>
              <a:t>, le service, le type </a:t>
            </a:r>
            <a:r>
              <a:rPr lang="en-US" sz="1000" dirty="0" err="1">
                <a:latin typeface="Arial"/>
                <a:ea typeface="SimSun"/>
                <a:cs typeface="Arial"/>
              </a:rPr>
              <a:t>d'objet</a:t>
            </a:r>
            <a:r>
              <a:rPr lang="en-US" sz="1000" dirty="0">
                <a:latin typeface="Arial"/>
                <a:ea typeface="SimSun"/>
                <a:cs typeface="Arial"/>
              </a:rPr>
              <a:t> et le </a:t>
            </a:r>
            <a:r>
              <a:rPr lang="en-US" sz="1000" dirty="0" err="1">
                <a:latin typeface="Arial"/>
                <a:ea typeface="SimSun"/>
                <a:cs typeface="Arial"/>
              </a:rPr>
              <a:t>centre</a:t>
            </a:r>
            <a:r>
              <a:rPr lang="en-US" sz="1000" dirty="0">
                <a:latin typeface="Arial"/>
                <a:ea typeface="SimSun"/>
                <a:cs typeface="Arial"/>
              </a:rPr>
              <a:t> de </a:t>
            </a:r>
            <a:r>
              <a:rPr lang="en-US" sz="1000" dirty="0" err="1">
                <a:latin typeface="Arial"/>
                <a:ea typeface="SimSun"/>
                <a:cs typeface="Arial"/>
              </a:rPr>
              <a:t>coûts</a:t>
            </a:r>
            <a:r>
              <a:rPr lang="en-US" sz="1000" dirty="0">
                <a:latin typeface="Arial"/>
                <a:ea typeface="SimSun"/>
                <a:cs typeface="Arial"/>
              </a:rPr>
              <a:t>.</a:t>
            </a:r>
          </a:p>
        </p:txBody>
      </p:sp>
      <p:sp>
        <p:nvSpPr>
          <p:cNvPr id="4" name="Slide Number Placeholder 3"/>
          <p:cNvSpPr>
            <a:spLocks noGrp="1"/>
          </p:cNvSpPr>
          <p:nvPr>
            <p:ph type="sldNum" sz="quarter" idx="10"/>
          </p:nvPr>
        </p:nvSpPr>
        <p:spPr/>
        <p:txBody>
          <a:bodyPr/>
          <a:lstStyle/>
          <a:p>
            <a:fld id="{554696CB-EFCE-45DB-AB27-49AC3A30B1B7}" type="slidenum">
              <a:rPr lang="en-US" smtClean="0"/>
              <a:t>7</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1202483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Utilisez cette diapositive pour illustrer les différentes relations d'un domaine enfant ou d'une autre arborescence, mais insistez sur le fait qu'il n'existe aucune différence administrative entre les deux options, à l'exception des noms.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554696CB-EFCE-45DB-AB27-49AC3A30B1B7}" type="slidenum">
              <a:rPr lang="en-US" smtClean="0"/>
              <a:t>8</a:t>
            </a:fld>
            <a:endParaRPr lang="en-US"/>
          </a:p>
        </p:txBody>
      </p:sp>
      <p:sp>
        <p:nvSpPr>
          <p:cNvPr id="7"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spTree>
    <p:extLst>
      <p:ext uri="{BB962C8B-B14F-4D97-AF65-F5344CB8AC3E}">
        <p14:creationId xmlns:p14="http://schemas.microsoft.com/office/powerpoint/2010/main" val="4084935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solidFill>
                  <a:srgbClr val="000000"/>
                </a:solidFill>
                <a:latin typeface="Arial"/>
                <a:ea typeface="SimSun"/>
                <a:cs typeface="Segoe UI"/>
              </a:rPr>
              <a:t>Renforcez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l'idée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le </a:t>
            </a:r>
            <a:r>
              <a:rPr lang="en-US" sz="1000" dirty="0" err="1">
                <a:solidFill>
                  <a:srgbClr val="000000"/>
                </a:solidFill>
                <a:latin typeface="Arial"/>
                <a:ea typeface="SimSun"/>
                <a:cs typeface="Segoe UI"/>
              </a:rPr>
              <a:t>schéma</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définit</a:t>
            </a:r>
            <a:r>
              <a:rPr lang="en-US" sz="1000" dirty="0">
                <a:solidFill>
                  <a:srgbClr val="000000"/>
                </a:solidFill>
                <a:latin typeface="Arial"/>
                <a:ea typeface="SimSun"/>
                <a:cs typeface="Segoe UI"/>
              </a:rPr>
              <a:t> les </a:t>
            </a:r>
            <a:r>
              <a:rPr lang="en-US" sz="1000" dirty="0" err="1">
                <a:solidFill>
                  <a:srgbClr val="000000"/>
                </a:solidFill>
                <a:latin typeface="Arial"/>
                <a:ea typeface="SimSun"/>
                <a:cs typeface="Segoe UI"/>
              </a:rPr>
              <a:t>règles</a:t>
            </a:r>
            <a:r>
              <a:rPr lang="en-US" sz="1000" dirty="0">
                <a:solidFill>
                  <a:srgbClr val="000000"/>
                </a:solidFill>
                <a:latin typeface="Arial"/>
                <a:ea typeface="SimSun"/>
                <a:cs typeface="Segoe UI"/>
              </a:rPr>
              <a:t> et la </a:t>
            </a:r>
            <a:r>
              <a:rPr lang="en-US" sz="1000" dirty="0" err="1">
                <a:solidFill>
                  <a:srgbClr val="000000"/>
                </a:solidFill>
                <a:latin typeface="Arial"/>
                <a:ea typeface="SimSun"/>
                <a:cs typeface="Segoe UI"/>
              </a:rPr>
              <a:t>syntaxe</a:t>
            </a:r>
            <a:r>
              <a:rPr lang="en-US" sz="1000" dirty="0">
                <a:solidFill>
                  <a:srgbClr val="000000"/>
                </a:solidFill>
                <a:latin typeface="Arial"/>
                <a:ea typeface="SimSun"/>
                <a:cs typeface="Segoe UI"/>
              </a:rPr>
              <a:t> de la base de </a:t>
            </a:r>
            <a:r>
              <a:rPr lang="en-US" sz="1000" dirty="0" err="1">
                <a:solidFill>
                  <a:srgbClr val="000000"/>
                </a:solidFill>
                <a:latin typeface="Arial"/>
                <a:ea typeface="SimSun"/>
                <a:cs typeface="Segoe UI"/>
              </a:rPr>
              <a:t>données</a:t>
            </a:r>
            <a:r>
              <a:rPr lang="en-US" sz="1000" dirty="0">
                <a:solidFill>
                  <a:srgbClr val="000000"/>
                </a:solidFill>
                <a:latin typeface="Arial"/>
                <a:ea typeface="SimSun"/>
                <a:cs typeface="Segoe UI"/>
              </a:rPr>
              <a:t> AD DS et </a:t>
            </a:r>
            <a:r>
              <a:rPr lang="en-US" sz="1000" dirty="0" err="1">
                <a:solidFill>
                  <a:srgbClr val="000000"/>
                </a:solidFill>
                <a:latin typeface="Arial"/>
                <a:ea typeface="SimSun"/>
                <a:cs typeface="Segoe UI"/>
              </a:rPr>
              <a:t>fournit</a:t>
            </a:r>
            <a:r>
              <a:rPr lang="en-US" sz="1000" dirty="0">
                <a:solidFill>
                  <a:srgbClr val="000000"/>
                </a:solidFill>
                <a:latin typeface="Arial"/>
                <a:ea typeface="SimSun"/>
                <a:cs typeface="Segoe UI"/>
              </a:rPr>
              <a:t> </a:t>
            </a:r>
            <a:r>
              <a:rPr lang="en-US" sz="1000" dirty="0" smtClean="0">
                <a:solidFill>
                  <a:srgbClr val="000000"/>
                </a:solidFill>
                <a:latin typeface="Arial"/>
                <a:ea typeface="SimSun"/>
                <a:cs typeface="Segoe UI"/>
              </a:rPr>
              <a:t>le </a:t>
            </a:r>
            <a:r>
              <a:rPr lang="en-US" sz="1000" dirty="0" err="1" smtClean="0">
                <a:solidFill>
                  <a:srgbClr val="000000"/>
                </a:solidFill>
                <a:latin typeface="Arial"/>
                <a:ea typeface="SimSun"/>
                <a:cs typeface="Segoe UI"/>
              </a:rPr>
              <a:t>modèle</a:t>
            </a:r>
            <a:r>
              <a:rPr lang="en-US" sz="1000" dirty="0" smtClean="0">
                <a:solidFill>
                  <a:srgbClr val="000000"/>
                </a:solidFill>
                <a:latin typeface="Arial"/>
                <a:ea typeface="SimSun"/>
                <a:cs typeface="Segoe UI"/>
              </a:rPr>
              <a:t> </a:t>
            </a:r>
            <a:r>
              <a:rPr lang="en-US" sz="1000" dirty="0">
                <a:solidFill>
                  <a:srgbClr val="000000"/>
                </a:solidFill>
                <a:latin typeface="Arial"/>
                <a:ea typeface="SimSun"/>
                <a:cs typeface="Segoe UI"/>
              </a:rPr>
              <a:t>pour </a:t>
            </a:r>
            <a:r>
              <a:rPr lang="en-US" sz="1000" dirty="0" err="1">
                <a:solidFill>
                  <a:srgbClr val="000000"/>
                </a:solidFill>
                <a:latin typeface="Arial"/>
                <a:ea typeface="SimSun"/>
                <a:cs typeface="Segoe UI"/>
              </a:rPr>
              <a:t>tous</a:t>
            </a:r>
            <a:r>
              <a:rPr lang="en-US" sz="1000" dirty="0">
                <a:solidFill>
                  <a:srgbClr val="000000"/>
                </a:solidFill>
                <a:latin typeface="Arial"/>
                <a:ea typeface="SimSun"/>
                <a:cs typeface="Segoe UI"/>
              </a:rPr>
              <a:t> les </a:t>
            </a:r>
            <a:r>
              <a:rPr lang="en-US" sz="1000" dirty="0" err="1">
                <a:solidFill>
                  <a:srgbClr val="000000"/>
                </a:solidFill>
                <a:latin typeface="Arial"/>
                <a:ea typeface="SimSun"/>
                <a:cs typeface="Segoe UI"/>
              </a:rPr>
              <a:t>objets</a:t>
            </a:r>
            <a:r>
              <a:rPr lang="en-US" sz="1000" dirty="0">
                <a:solidFill>
                  <a:srgbClr val="000000"/>
                </a:solidFill>
                <a:latin typeface="Arial"/>
                <a:ea typeface="SimSun"/>
                <a:cs typeface="Segoe UI"/>
              </a:rPr>
              <a:t> qui </a:t>
            </a:r>
            <a:r>
              <a:rPr lang="en-US" sz="1000" dirty="0" err="1">
                <a:solidFill>
                  <a:srgbClr val="000000"/>
                </a:solidFill>
                <a:latin typeface="Arial"/>
                <a:ea typeface="SimSun"/>
                <a:cs typeface="Segoe UI"/>
              </a:rPr>
              <a:t>peuvent</a:t>
            </a:r>
            <a:r>
              <a:rPr lang="en-US" sz="1000" dirty="0">
                <a:solidFill>
                  <a:srgbClr val="000000"/>
                </a:solidFill>
                <a:latin typeface="Arial"/>
                <a:ea typeface="SimSun"/>
                <a:cs typeface="Segoe UI"/>
              </a:rPr>
              <a:t> y </a:t>
            </a:r>
            <a:r>
              <a:rPr lang="en-US" sz="1000" dirty="0" err="1">
                <a:solidFill>
                  <a:srgbClr val="000000"/>
                </a:solidFill>
                <a:latin typeface="Arial"/>
                <a:ea typeface="SimSun"/>
                <a:cs typeface="Segoe UI"/>
              </a:rPr>
              <a:t>être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créés</a:t>
            </a:r>
            <a:r>
              <a:rPr lang="en-US" sz="1000" dirty="0">
                <a:solidFill>
                  <a:srgbClr val="000000"/>
                </a:solidFill>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a:solidFill>
                  <a:srgbClr val="000000"/>
                </a:solidFill>
                <a:latin typeface="Arial"/>
                <a:ea typeface="SimSun"/>
                <a:cs typeface="Segoe UI"/>
              </a:rPr>
              <a:t>Si </a:t>
            </a: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pensez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stagiaires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ont</a:t>
            </a:r>
            <a:r>
              <a:rPr lang="en-US" sz="1000" dirty="0">
                <a:solidFill>
                  <a:srgbClr val="000000"/>
                </a:solidFill>
                <a:latin typeface="Arial"/>
                <a:ea typeface="SimSun"/>
                <a:cs typeface="Segoe UI"/>
              </a:rPr>
              <a:t> du mal à </a:t>
            </a:r>
            <a:r>
              <a:rPr lang="en-US" sz="1000" dirty="0" err="1">
                <a:solidFill>
                  <a:srgbClr val="000000"/>
                </a:solidFill>
                <a:latin typeface="Arial"/>
                <a:ea typeface="SimSun"/>
                <a:cs typeface="Segoe UI"/>
              </a:rPr>
              <a:t>comprendre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cette</a:t>
            </a:r>
            <a:r>
              <a:rPr lang="en-US" sz="1000" dirty="0">
                <a:solidFill>
                  <a:srgbClr val="000000"/>
                </a:solidFill>
                <a:latin typeface="Arial"/>
                <a:ea typeface="SimSun"/>
                <a:cs typeface="Segoe UI"/>
              </a:rPr>
              <a:t> idée, </a:t>
            </a: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pouvez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utiliser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l'analogie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suivante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ou</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quelque</a:t>
            </a:r>
            <a:r>
              <a:rPr lang="en-US" sz="1000" dirty="0">
                <a:solidFill>
                  <a:srgbClr val="000000"/>
                </a:solidFill>
                <a:latin typeface="Arial"/>
                <a:ea typeface="SimSun"/>
                <a:cs typeface="Segoe UI"/>
              </a:rPr>
              <a:t> chose de </a:t>
            </a:r>
            <a:r>
              <a:rPr lang="en-US" sz="1000" dirty="0" err="1">
                <a:solidFill>
                  <a:srgbClr val="000000"/>
                </a:solidFill>
                <a:latin typeface="Arial"/>
                <a:ea typeface="SimSun"/>
                <a:cs typeface="Segoe UI"/>
              </a:rPr>
              <a:t>semblable</a:t>
            </a:r>
            <a:r>
              <a:rPr lang="en-US" sz="1000" dirty="0">
                <a:solidFill>
                  <a:srgbClr val="000000"/>
                </a:solidFill>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un restaurant, </a:t>
            </a:r>
            <a:r>
              <a:rPr lang="en-US" sz="1000" dirty="0" err="1">
                <a:solidFill>
                  <a:srgbClr val="000000"/>
                </a:solidFill>
                <a:latin typeface="Arial"/>
                <a:ea typeface="SimSun"/>
                <a:cs typeface="Segoe UI"/>
              </a:rPr>
              <a:t>il</a:t>
            </a:r>
            <a:r>
              <a:rPr lang="en-US" sz="1000" dirty="0">
                <a:solidFill>
                  <a:srgbClr val="000000"/>
                </a:solidFill>
                <a:latin typeface="Arial"/>
                <a:ea typeface="SimSun"/>
                <a:cs typeface="Segoe UI"/>
              </a:rPr>
              <a:t> y a un hamburger et un cheeseburger au menu. Si </a:t>
            </a: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commandez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l'un</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ces</a:t>
            </a:r>
            <a:r>
              <a:rPr lang="en-US" sz="1000" dirty="0">
                <a:solidFill>
                  <a:srgbClr val="000000"/>
                </a:solidFill>
                <a:latin typeface="Arial"/>
                <a:ea typeface="SimSun"/>
                <a:cs typeface="Segoe UI"/>
              </a:rPr>
              <a:t> plats, </a:t>
            </a:r>
            <a:r>
              <a:rPr lang="en-US" sz="1000" dirty="0" err="1">
                <a:solidFill>
                  <a:srgbClr val="000000"/>
                </a:solidFill>
                <a:latin typeface="Arial"/>
                <a:ea typeface="SimSun"/>
                <a:cs typeface="Segoe UI"/>
              </a:rPr>
              <a:t>il</a:t>
            </a:r>
            <a:r>
              <a:rPr lang="en-US" sz="1000" dirty="0">
                <a:solidFill>
                  <a:srgbClr val="000000"/>
                </a:solidFill>
                <a:latin typeface="Arial"/>
                <a:ea typeface="SimSun"/>
                <a:cs typeface="Segoe UI"/>
              </a:rPr>
              <a:t> y a </a:t>
            </a:r>
            <a:r>
              <a:rPr lang="en-US" sz="1000" dirty="0" err="1">
                <a:solidFill>
                  <a:srgbClr val="000000"/>
                </a:solidFill>
                <a:latin typeface="Arial"/>
                <a:ea typeface="SimSun"/>
                <a:cs typeface="Segoe UI"/>
              </a:rPr>
              <a:t>certains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composants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obligatoires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ou</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attributs</a:t>
            </a:r>
            <a:r>
              <a:rPr lang="en-US" sz="1000" dirty="0">
                <a:solidFill>
                  <a:srgbClr val="000000"/>
                </a:solidFill>
                <a:latin typeface="Arial"/>
                <a:ea typeface="SimSun"/>
                <a:cs typeface="Segoe UI"/>
              </a:rPr>
              <a:t>, et </a:t>
            </a:r>
            <a:r>
              <a:rPr lang="en-US" sz="1000" dirty="0" err="1">
                <a:solidFill>
                  <a:srgbClr val="000000"/>
                </a:solidFill>
                <a:latin typeface="Arial"/>
                <a:ea typeface="SimSun"/>
                <a:cs typeface="Segoe UI"/>
              </a:rPr>
              <a:t>certains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éléments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facultatifs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supplémentaires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comme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l'illustre</a:t>
            </a:r>
            <a:r>
              <a:rPr lang="en-US" sz="1000" dirty="0">
                <a:solidFill>
                  <a:srgbClr val="000000"/>
                </a:solidFill>
                <a:latin typeface="Arial"/>
                <a:ea typeface="SimSun"/>
                <a:cs typeface="Segoe UI"/>
              </a:rPr>
              <a:t> le tableau </a:t>
            </a:r>
            <a:r>
              <a:rPr lang="en-US" sz="1000">
                <a:solidFill>
                  <a:srgbClr val="000000"/>
                </a:solidFill>
                <a:latin typeface="Arial"/>
                <a:ea typeface="SimSun"/>
                <a:cs typeface="Segoe UI"/>
              </a:rPr>
              <a:t>ci-</a:t>
            </a:r>
            <a:r>
              <a:rPr lang="en-US" sz="1000" err="1">
                <a:solidFill>
                  <a:srgbClr val="000000"/>
                </a:solidFill>
                <a:latin typeface="Arial"/>
                <a:ea typeface="SimSun"/>
                <a:cs typeface="Segoe UI"/>
              </a:rPr>
              <a:t>dessous</a:t>
            </a:r>
            <a:r>
              <a:rPr lang="en-US" sz="1000" smtClean="0">
                <a:solidFill>
                  <a:srgbClr val="000000"/>
                </a:solidFill>
                <a:latin typeface="Arial"/>
                <a:ea typeface="SimSun"/>
                <a:cs typeface="Segoe UI"/>
              </a:rPr>
              <a:t>.</a:t>
            </a:r>
          </a:p>
          <a:p>
            <a:pPr>
              <a:lnSpc>
                <a:spcPct val="115000"/>
              </a:lnSpc>
              <a:spcAft>
                <a:spcPts val="1000"/>
              </a:spcAft>
            </a:pPr>
            <a:endParaRPr lang="es-ES" sz="1000">
              <a:solidFill>
                <a:srgbClr val="000000"/>
              </a:solidFill>
              <a:latin typeface="Arial"/>
              <a:ea typeface="SimSun"/>
              <a:cs typeface="Segoe UI"/>
            </a:endParaRPr>
          </a:p>
          <a:p>
            <a:pPr>
              <a:lnSpc>
                <a:spcPct val="115000"/>
              </a:lnSpc>
              <a:spcAft>
                <a:spcPts val="1000"/>
              </a:spcAft>
            </a:pPr>
            <a:endParaRPr lang="es-ES" sz="1000" smtClean="0">
              <a:solidFill>
                <a:srgbClr val="000000"/>
              </a:solidFill>
              <a:latin typeface="Arial"/>
              <a:ea typeface="SimSun"/>
              <a:cs typeface="Segoe UI"/>
            </a:endParaRPr>
          </a:p>
          <a:p>
            <a:pPr>
              <a:lnSpc>
                <a:spcPct val="115000"/>
              </a:lnSpc>
              <a:spcAft>
                <a:spcPts val="1000"/>
              </a:spcAft>
            </a:pPr>
            <a:endParaRPr lang="es-ES" sz="1000">
              <a:solidFill>
                <a:srgbClr val="000000"/>
              </a:solidFill>
              <a:latin typeface="Arial"/>
              <a:ea typeface="SimSun"/>
              <a:cs typeface="Segoe UI"/>
            </a:endParaRPr>
          </a:p>
          <a:p>
            <a:pPr>
              <a:lnSpc>
                <a:spcPct val="115000"/>
              </a:lnSpc>
              <a:spcAft>
                <a:spcPts val="1000"/>
              </a:spcAft>
            </a:pPr>
            <a:endParaRPr lang="es-ES" sz="1000" smtClean="0">
              <a:solidFill>
                <a:srgbClr val="000000"/>
              </a:solidFill>
              <a:latin typeface="Arial"/>
              <a:ea typeface="SimSun"/>
              <a:cs typeface="Segoe UI"/>
            </a:endParaRPr>
          </a:p>
          <a:p>
            <a:pPr>
              <a:lnSpc>
                <a:spcPct val="115000"/>
              </a:lnSpc>
              <a:spcAft>
                <a:spcPts val="1000"/>
              </a:spcAft>
            </a:pPr>
            <a:endParaRPr lang="es-ES" sz="1000">
              <a:solidFill>
                <a:srgbClr val="000000"/>
              </a:solidFill>
              <a:latin typeface="Arial"/>
              <a:ea typeface="SimSun"/>
              <a:cs typeface="Segoe UI"/>
            </a:endParaRPr>
          </a:p>
          <a:p>
            <a:pPr>
              <a:lnSpc>
                <a:spcPct val="115000"/>
              </a:lnSpc>
              <a:spcAft>
                <a:spcPts val="1000"/>
              </a:spcAft>
            </a:pPr>
            <a:endParaRPr lang="es-ES" sz="1000" smtClean="0">
              <a:solidFill>
                <a:srgbClr val="000000"/>
              </a:solidFill>
              <a:latin typeface="Arial"/>
              <a:ea typeface="SimSun"/>
              <a:cs typeface="Segoe UI"/>
            </a:endParaRPr>
          </a:p>
          <a:p>
            <a:pPr>
              <a:lnSpc>
                <a:spcPct val="115000"/>
              </a:lnSpc>
              <a:spcAft>
                <a:spcPts val="1000"/>
              </a:spcAft>
            </a:pPr>
            <a:endParaRPr lang="es-ES" sz="1000">
              <a:solidFill>
                <a:srgbClr val="000000"/>
              </a:solidFill>
              <a:latin typeface="Arial"/>
              <a:ea typeface="SimSun"/>
              <a:cs typeface="Segoe UI"/>
            </a:endParaRPr>
          </a:p>
          <a:p>
            <a:pPr>
              <a:lnSpc>
                <a:spcPct val="115000"/>
              </a:lnSpc>
              <a:spcAft>
                <a:spcPts val="1000"/>
              </a:spcAft>
            </a:pPr>
            <a:endParaRPr lang="es-ES" sz="1000" smtClean="0">
              <a:solidFill>
                <a:srgbClr val="000000"/>
              </a:solidFill>
              <a:latin typeface="Arial"/>
              <a:ea typeface="SimSun"/>
              <a:cs typeface="Segoe UI"/>
            </a:endParaRPr>
          </a:p>
          <a:p>
            <a:pPr lvl="0">
              <a:lnSpc>
                <a:spcPct val="115000"/>
              </a:lnSpc>
              <a:spcAft>
                <a:spcPts val="1000"/>
              </a:spcAft>
            </a:pPr>
            <a:r>
              <a:rPr lang="en-US" sz="1000" smtClean="0">
                <a:solidFill>
                  <a:srgbClr val="000000"/>
                </a:solidFill>
                <a:latin typeface="Arial"/>
                <a:ea typeface="SimSun"/>
                <a:cs typeface="Segoe UI"/>
              </a:rPr>
              <a:t>D'une </a:t>
            </a:r>
            <a:r>
              <a:rPr lang="en-US" sz="1000">
                <a:solidFill>
                  <a:srgbClr val="000000"/>
                </a:solidFill>
                <a:latin typeface="Arial"/>
                <a:ea typeface="SimSun"/>
                <a:cs typeface="Segoe UI"/>
              </a:rPr>
              <a:t>manière similaire, le schéma définit les objets qui résident dans la base de données AD DS et définit les attributs obligatoires et facultatifs, ainsi que la syntaxe et les relations entre ces attributs. Remarquez que les attributs sont définis en premier lieu, puis les objets sont définis en fonction des attributs </a:t>
            </a:r>
            <a:br>
              <a:rPr lang="en-US" sz="1000">
                <a:solidFill>
                  <a:srgbClr val="000000"/>
                </a:solidFill>
                <a:latin typeface="Arial"/>
                <a:ea typeface="SimSun"/>
                <a:cs typeface="Segoe UI"/>
              </a:rPr>
            </a:br>
            <a:r>
              <a:rPr lang="en-US" sz="1000">
                <a:solidFill>
                  <a:srgbClr val="000000"/>
                </a:solidFill>
                <a:latin typeface="Arial"/>
                <a:ea typeface="SimSun"/>
                <a:cs typeface="Segoe UI"/>
              </a:rPr>
              <a:t>sous-jacents. Ainsi, un attribut qui est facultatif pour un objet peut être obligatoire pour un autre.</a:t>
            </a:r>
            <a:endParaRPr lang="en-US" sz="1000">
              <a:solidFill>
                <a:prstClr val="black"/>
              </a:solidFill>
              <a:latin typeface="Arial"/>
              <a:ea typeface="SimSun"/>
              <a:cs typeface="Arial"/>
            </a:endParaRPr>
          </a:p>
          <a:p>
            <a:pPr lvl="0">
              <a:lnSpc>
                <a:spcPct val="115000"/>
              </a:lnSpc>
              <a:spcAft>
                <a:spcPts val="1000"/>
              </a:spcAft>
            </a:pPr>
            <a:r>
              <a:rPr lang="en-US" sz="1000">
                <a:solidFill>
                  <a:prstClr val="black"/>
                </a:solidFill>
                <a:latin typeface="Arial"/>
                <a:ea typeface="SimSun"/>
                <a:cs typeface="Segoe UI"/>
              </a:rPr>
              <a:t>Éventuellement, vous pouvez montrer l'outil de gestion de schéma pour illustrer comment les objets sont définis à partir des attributs. </a:t>
            </a:r>
            <a:endParaRPr lang="en-US" sz="1000" smtClean="0">
              <a:solidFill>
                <a:prstClr val="black"/>
              </a:solidFill>
              <a:latin typeface="Arial"/>
              <a:ea typeface="SimSun"/>
              <a:cs typeface="Segoe UI"/>
            </a:endParaRPr>
          </a:p>
          <a:p>
            <a:pPr>
              <a:lnSpc>
                <a:spcPct val="115000"/>
              </a:lnSpc>
              <a:spcAft>
                <a:spcPts val="1000"/>
              </a:spcAft>
            </a:pPr>
            <a:r>
              <a:rPr lang="en-US" sz="1000">
                <a:solidFill>
                  <a:prstClr val="black"/>
                </a:solidFill>
                <a:latin typeface="Arial"/>
                <a:ea typeface="SimSun"/>
                <a:cs typeface="Segoe UI"/>
              </a:rPr>
              <a:t>Vous pouvez également montrer la hiérarchie des objets et des attributs hérités. Par exemple, </a:t>
            </a:r>
            <a:r>
              <a:rPr lang="en-US" sz="1000">
                <a:solidFill>
                  <a:prstClr val="black"/>
                </a:solidFill>
                <a:latin typeface="Arial"/>
                <a:ea typeface="SimSun"/>
                <a:cs typeface="Arial"/>
              </a:rPr>
              <a:t>l'objet parent pour Utilisateur est Personne organisationnelle, l'objet parent pour Personne organisationnelle est Personne, et l'objet parent pour Personne est un objet appelé Objet de niveau supérieur. </a:t>
            </a:r>
          </a:p>
        </p:txBody>
      </p:sp>
      <p:sp>
        <p:nvSpPr>
          <p:cNvPr id="4" name="Slide Number Placeholder 3"/>
          <p:cNvSpPr>
            <a:spLocks noGrp="1"/>
          </p:cNvSpPr>
          <p:nvPr>
            <p:ph type="sldNum" sz="quarter" idx="10"/>
          </p:nvPr>
        </p:nvSpPr>
        <p:spPr/>
        <p:txBody>
          <a:bodyPr/>
          <a:lstStyle/>
          <a:p>
            <a:fld id="{554696CB-EFCE-45DB-AB27-49AC3A30B1B7}" type="slidenum">
              <a:rPr lang="en-US" smtClean="0"/>
              <a:t>9</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2 : Présentation des services de domaine Active Directory</a:t>
            </a:r>
            <a:endParaRPr lang="en-US" sz="1200" b="1">
              <a:solidFill>
                <a:srgbClr val="336699"/>
              </a:solidFill>
              <a:latin typeface="Arial"/>
            </a:endParaRPr>
          </a:p>
        </p:txBody>
      </p:sp>
      <p:graphicFrame>
        <p:nvGraphicFramePr>
          <p:cNvPr id="10" name="9 Tabla"/>
          <p:cNvGraphicFramePr>
            <a:graphicFrameLocks noGrp="1"/>
          </p:cNvGraphicFramePr>
          <p:nvPr>
            <p:extLst>
              <p:ext uri="{D42A27DB-BD31-4B8C-83A1-F6EECF244321}">
                <p14:modId xmlns:p14="http://schemas.microsoft.com/office/powerpoint/2010/main" val="1355358654"/>
              </p:ext>
            </p:extLst>
          </p:nvPr>
        </p:nvGraphicFramePr>
        <p:xfrm>
          <a:off x="381000" y="3733800"/>
          <a:ext cx="5824654" cy="2321560"/>
        </p:xfrm>
        <a:graphic>
          <a:graphicData uri="http://schemas.openxmlformats.org/drawingml/2006/table">
            <a:tbl>
              <a:tblPr rtl="1" firstRow="1" bandRow="1">
                <a:tableStyleId>{5C22544A-7EE6-4342-B048-85BDC9FD1C3A}</a:tableStyleId>
              </a:tblPr>
              <a:tblGrid>
                <a:gridCol w="1793487"/>
                <a:gridCol w="2507167"/>
                <a:gridCol w="1524000"/>
              </a:tblGrid>
              <a:tr h="370840">
                <a:tc>
                  <a:txBody>
                    <a:bodyPr/>
                    <a:lstStyle/>
                    <a:p>
                      <a:pPr algn="l" rtl="0"/>
                      <a:r>
                        <a:rPr lang="en-US" sz="1000" smtClean="0">
                          <a:solidFill>
                            <a:srgbClr val="000000"/>
                          </a:solidFill>
                          <a:latin typeface="Arial"/>
                          <a:ea typeface="SimSun"/>
                          <a:cs typeface="Segoe UI"/>
                        </a:rPr>
                        <a:t>Attributs</a:t>
                      </a:r>
                      <a:endParaRPr lang="ar-SA" sz="1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smtClean="0">
                          <a:solidFill>
                            <a:srgbClr val="000000"/>
                          </a:solidFill>
                          <a:latin typeface="Arial"/>
                          <a:ea typeface="SimSun"/>
                          <a:cs typeface="Segoe UI"/>
                        </a:rPr>
                        <a:t>Cheeseburger</a:t>
                      </a:r>
                      <a:endParaRPr lang="ar-SA" sz="1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smtClean="0">
                          <a:solidFill>
                            <a:srgbClr val="000000"/>
                          </a:solidFill>
                          <a:latin typeface="Arial"/>
                          <a:ea typeface="SimSun"/>
                          <a:cs typeface="Segoe UI"/>
                        </a:rPr>
                        <a:t>Hamburger</a:t>
                      </a:r>
                      <a:endParaRPr lang="ar-SA" sz="10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l" rtl="0"/>
                      <a:r>
                        <a:rPr lang="en-US" sz="1000" smtClean="0">
                          <a:solidFill>
                            <a:srgbClr val="000000"/>
                          </a:solidFill>
                          <a:latin typeface="Arial"/>
                          <a:ea typeface="SimSun"/>
                          <a:cs typeface="Segoe UI"/>
                        </a:rPr>
                        <a:t>Obligatoire</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smtClean="0">
                          <a:solidFill>
                            <a:srgbClr val="000000"/>
                          </a:solidFill>
                          <a:latin typeface="Arial"/>
                          <a:ea typeface="SimSun"/>
                          <a:cs typeface="Segoe UI"/>
                        </a:rPr>
                        <a:t>Viande</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smtClean="0">
                          <a:solidFill>
                            <a:srgbClr val="000000"/>
                          </a:solidFill>
                          <a:latin typeface="Arial"/>
                          <a:ea typeface="SimSun"/>
                          <a:cs typeface="Segoe UI"/>
                        </a:rPr>
                        <a:t>Viande</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l" rtl="0"/>
                      <a:r>
                        <a:rPr lang="en-US" sz="1000" smtClean="0">
                          <a:solidFill>
                            <a:srgbClr val="000000"/>
                          </a:solidFill>
                          <a:latin typeface="Arial"/>
                          <a:ea typeface="SimSun"/>
                          <a:cs typeface="Segoe UI"/>
                        </a:rPr>
                        <a:t>Obligatoire</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srgbClr val="000000"/>
                          </a:solidFill>
                          <a:latin typeface="Arial"/>
                          <a:ea typeface="SimSun"/>
                          <a:cs typeface="Segoe UI"/>
                        </a:rPr>
                        <a:t>Petit pain</a:t>
                      </a:r>
                      <a:endParaRPr lang="en-US" sz="1000" smtClean="0">
                        <a:latin typeface="Arial"/>
                        <a:ea typeface="SimSun"/>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smtClean="0">
                          <a:solidFill>
                            <a:srgbClr val="000000"/>
                          </a:solidFill>
                          <a:latin typeface="Arial"/>
                          <a:ea typeface="SimSun"/>
                          <a:cs typeface="Segoe UI"/>
                        </a:rPr>
                        <a:t>Petit pain</a:t>
                      </a:r>
                      <a:endParaRPr lang="en-US" sz="1000" smtClean="0">
                        <a:latin typeface="Arial"/>
                        <a:ea typeface="SimSun"/>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7480">
                <a:tc>
                  <a:txBody>
                    <a:bodyPr/>
                    <a:lstStyle/>
                    <a:p>
                      <a:pPr algn="l" rtl="0"/>
                      <a:r>
                        <a:rPr lang="en-US" sz="1000" smtClean="0">
                          <a:solidFill>
                            <a:srgbClr val="000000"/>
                          </a:solidFill>
                          <a:latin typeface="Arial"/>
                          <a:ea typeface="SimSun"/>
                          <a:cs typeface="Segoe UI"/>
                        </a:rPr>
                        <a:t>Obligatoire</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smtClean="0">
                          <a:solidFill>
                            <a:srgbClr val="000000"/>
                          </a:solidFill>
                          <a:latin typeface="Arial"/>
                          <a:ea typeface="SimSun"/>
                          <a:cs typeface="Segoe UI"/>
                        </a:rPr>
                        <a:t>Fromage</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l" rtl="0"/>
                      <a:r>
                        <a:rPr lang="en-US" sz="1000" smtClean="0">
                          <a:solidFill>
                            <a:srgbClr val="000000"/>
                          </a:solidFill>
                          <a:latin typeface="Arial"/>
                          <a:ea typeface="SimSun"/>
                          <a:cs typeface="Segoe UI"/>
                        </a:rPr>
                        <a:t>Facultatif</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smtClean="0">
                          <a:solidFill>
                            <a:srgbClr val="000000"/>
                          </a:solidFill>
                          <a:latin typeface="Arial"/>
                          <a:ea typeface="SimSun"/>
                          <a:cs typeface="Segoe UI"/>
                        </a:rPr>
                        <a:t>Oignons</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smtClean="0">
                          <a:solidFill>
                            <a:srgbClr val="000000"/>
                          </a:solidFill>
                          <a:latin typeface="Arial"/>
                          <a:ea typeface="SimSun"/>
                          <a:cs typeface="Segoe UI"/>
                        </a:rPr>
                        <a:t>Oignons</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l" rtl="0"/>
                      <a:r>
                        <a:rPr lang="en-US" sz="1000" smtClean="0">
                          <a:solidFill>
                            <a:srgbClr val="000000"/>
                          </a:solidFill>
                          <a:latin typeface="Arial"/>
                          <a:ea typeface="SimSun"/>
                          <a:cs typeface="Segoe UI"/>
                        </a:rPr>
                        <a:t>Facultatif</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smtClean="0">
                          <a:solidFill>
                            <a:srgbClr val="000000"/>
                          </a:solidFill>
                          <a:latin typeface="Arial"/>
                          <a:ea typeface="SimSun"/>
                          <a:cs typeface="Segoe UI"/>
                        </a:rPr>
                        <a:t>Cornichons</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smtClean="0">
                          <a:solidFill>
                            <a:srgbClr val="000000"/>
                          </a:solidFill>
                          <a:latin typeface="Arial"/>
                          <a:ea typeface="SimSun"/>
                          <a:cs typeface="Segoe UI"/>
                        </a:rPr>
                        <a:t>Cornichons</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algn="l" rtl="0"/>
                      <a:r>
                        <a:rPr lang="en-US" sz="1000" smtClean="0">
                          <a:solidFill>
                            <a:srgbClr val="000000"/>
                          </a:solidFill>
                          <a:latin typeface="Arial"/>
                          <a:ea typeface="SimSun"/>
                          <a:cs typeface="Segoe UI"/>
                        </a:rPr>
                        <a:t>Facultatif</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smtClean="0">
                          <a:solidFill>
                            <a:srgbClr val="000000"/>
                          </a:solidFill>
                          <a:latin typeface="Arial"/>
                          <a:ea typeface="SimSun"/>
                          <a:cs typeface="Segoe UI"/>
                        </a:rPr>
                        <a:t>Lard</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smtClean="0">
                          <a:solidFill>
                            <a:srgbClr val="000000"/>
                          </a:solidFill>
                          <a:latin typeface="Arial"/>
                          <a:ea typeface="SimSun"/>
                          <a:cs typeface="Segoe UI"/>
                        </a:rPr>
                        <a:t>Laitue</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7320">
                <a:tc>
                  <a:txBody>
                    <a:bodyPr/>
                    <a:lstStyle/>
                    <a:p>
                      <a:pPr algn="l" rtl="0"/>
                      <a:r>
                        <a:rPr lang="en-US" sz="1000" smtClean="0">
                          <a:solidFill>
                            <a:srgbClr val="000000"/>
                          </a:solidFill>
                          <a:latin typeface="Arial"/>
                          <a:ea typeface="SimSun"/>
                          <a:cs typeface="Segoe UI"/>
                        </a:rPr>
                        <a:t>Facultatif</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smtClean="0">
                          <a:solidFill>
                            <a:srgbClr val="000000"/>
                          </a:solidFill>
                          <a:latin typeface="Arial"/>
                          <a:ea typeface="SimSun"/>
                          <a:cs typeface="Segoe UI"/>
                        </a:rPr>
                        <a:t>Ketchup</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smtClean="0">
                          <a:solidFill>
                            <a:srgbClr val="000000"/>
                          </a:solidFill>
                          <a:latin typeface="Arial"/>
                          <a:ea typeface="SimSun"/>
                          <a:cs typeface="Segoe UI"/>
                        </a:rPr>
                        <a:t>Fromage</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2080">
                <a:tc>
                  <a:txBody>
                    <a:bodyPr/>
                    <a:lstStyle/>
                    <a:p>
                      <a:pPr algn="l" rtl="0"/>
                      <a:r>
                        <a:rPr lang="en-US" sz="1000" smtClean="0">
                          <a:solidFill>
                            <a:srgbClr val="000000"/>
                          </a:solidFill>
                          <a:latin typeface="Arial"/>
                          <a:ea typeface="SimSun"/>
                          <a:cs typeface="Segoe UI"/>
                        </a:rPr>
                        <a:t>Facultatif</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smtClean="0">
                          <a:solidFill>
                            <a:srgbClr val="000000"/>
                          </a:solidFill>
                          <a:latin typeface="Arial"/>
                          <a:ea typeface="SimSun"/>
                          <a:cs typeface="Segoe UI"/>
                        </a:rPr>
                        <a:t>Laitue</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rtl="0"/>
                      <a:r>
                        <a:rPr lang="en-US" sz="1000" smtClean="0">
                          <a:solidFill>
                            <a:srgbClr val="000000"/>
                          </a:solidFill>
                          <a:latin typeface="Arial"/>
                          <a:ea typeface="SimSun"/>
                          <a:cs typeface="Segoe UI"/>
                        </a:rPr>
                        <a:t>Lard</a:t>
                      </a:r>
                      <a:endParaRPr lang="ar-SA"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val="53618353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4153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8c790333-064c-4985-a532-d483aa476908">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dirty="0" smtClean="0"/>
              <a:t>Module 2</a:t>
            </a:r>
            <a:endParaRPr lang="en-US" sz="2600" dirty="0"/>
          </a:p>
        </p:txBody>
      </p:sp>
      <p:sp>
        <p:nvSpPr>
          <p:cNvPr id="3" name="Subtitle 2"/>
          <p:cNvSpPr>
            <a:spLocks noGrp="1"/>
          </p:cNvSpPr>
          <p:nvPr>
            <p:ph type="subTitle" sz="quarter" idx="1"/>
          </p:nvPr>
        </p:nvSpPr>
        <p:spPr/>
        <p:txBody>
          <a:bodyPr/>
          <a:lstStyle/>
          <a:p>
            <a:r>
              <a:rPr lang="fr-FR" dirty="0" smtClean="0"/>
              <a:t>Présentation des </a:t>
            </a:r>
            <a:r>
              <a:rPr lang="fr-FR" smtClean="0"/>
              <a:t>services de domaine </a:t>
            </a:r>
            <a:r>
              <a:rPr lang="fr-FR" dirty="0" smtClean="0"/>
              <a:t>Active Directory
</a:t>
            </a:r>
            <a:endParaRPr lang="en-US" dirty="0"/>
          </a:p>
        </p:txBody>
      </p:sp>
    </p:spTree>
    <p:extLst>
      <p:ext uri="{BB962C8B-B14F-4D97-AF65-F5344CB8AC3E}">
        <p14:creationId xmlns:p14="http://schemas.microsoft.com/office/powerpoint/2010/main" val="2702815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27786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10680cba-cd17-48d7-a9da-1093e1fd194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7921625" cy="740664"/>
          </a:xfrm>
        </p:spPr>
        <p:txBody>
          <a:bodyPr/>
          <a:lstStyle/>
          <a:p>
            <a:r>
              <a:rPr lang="fr-FR" sz="2600" dirty="0" smtClean="0"/>
              <a:t>Leçon</a:t>
            </a:r>
            <a:r>
              <a:rPr lang="fr-FR" sz="2600" smtClean="0"/>
              <a:t> 2 : </a:t>
            </a:r>
            <a:r>
              <a:rPr lang="fr-FR" sz="2600" dirty="0" smtClean="0"/>
              <a:t>Vue d'ensemble des </a:t>
            </a:r>
            <a:r>
              <a:rPr lang="fr-FR" sz="2600" smtClean="0"/>
              <a:t>contrôleurs de domaine</a:t>
            </a:r>
            <a:endParaRPr lang="en-US" sz="2600" dirty="0"/>
          </a:p>
        </p:txBody>
      </p:sp>
      <p:sp>
        <p:nvSpPr>
          <p:cNvPr id="3" name="Text Placeholder 2"/>
          <p:cNvSpPr>
            <a:spLocks noGrp="1"/>
          </p:cNvSpPr>
          <p:nvPr>
            <p:ph type="body" idx="1"/>
          </p:nvPr>
        </p:nvSpPr>
        <p:spPr>
          <a:xfrm>
            <a:off x="458788" y="1021215"/>
            <a:ext cx="8380412" cy="5147356"/>
          </a:xfrm>
        </p:spPr>
        <p:txBody>
          <a:bodyPr/>
          <a:lstStyle/>
          <a:p>
            <a:r>
              <a:rPr lang="fr-FR" dirty="0" smtClean="0"/>
              <a:t>Qu'est-ce qu'un contrôleur de domaine ?
Qu'est-ce que le catalogue global ?
Processus de connexion AD DS
Démonstration : Affichage des enregistrements SRV dans DNS
Que sont les maîtres d'opérations ?</a:t>
            </a:r>
            <a:endParaRPr lang="en-US" dirty="0"/>
          </a:p>
        </p:txBody>
      </p:sp>
    </p:spTree>
    <p:extLst>
      <p:ext uri="{BB962C8B-B14F-4D97-AF65-F5344CB8AC3E}">
        <p14:creationId xmlns:p14="http://schemas.microsoft.com/office/powerpoint/2010/main" val="1521261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e353bf62-c801-4df4-9b97-64d3c01466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qu'un contrôleur de domaine ?</a:t>
            </a:r>
            <a:endParaRPr lang="en-US"/>
          </a:p>
        </p:txBody>
      </p:sp>
      <p:sp>
        <p:nvSpPr>
          <p:cNvPr id="4" name="TextBox 3"/>
          <p:cNvSpPr txBox="1">
            <a:spLocks noChangeArrowheads="1"/>
          </p:cNvSpPr>
          <p:nvPr/>
        </p:nvSpPr>
        <p:spPr bwMode="auto">
          <a:xfrm>
            <a:off x="295421" y="886265"/>
            <a:ext cx="8539089" cy="3965954"/>
          </a:xfrm>
          <a:prstGeom prst="roundRect">
            <a:avLst>
              <a:gd name="adj" fmla="val 4167"/>
            </a:avLst>
          </a:prstGeom>
          <a:noFill/>
          <a:ln w="9525" cap="flat" algn="ctr">
            <a:noFill/>
            <a:round/>
            <a:headEnd type="none" w="med" len="med"/>
            <a:tailEnd type="none" w="med" len="me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lnSpc>
                <a:spcPct val="100000"/>
              </a:lnSpc>
              <a:spcBef>
                <a:spcPct val="0"/>
              </a:spcBef>
              <a:buFontTx/>
              <a:buNone/>
              <a:tabLst>
                <a:tab pos="2222500" algn="l"/>
              </a:tabLst>
            </a:pPr>
            <a:r>
              <a:rPr lang="en-US" sz="2400" b="1" dirty="0" smtClean="0">
                <a:latin typeface="Segoe UI" pitchFamily="34" charset="0"/>
                <a:ea typeface="Segoe UI" pitchFamily="34" charset="0"/>
                <a:cs typeface="Segoe UI" pitchFamily="34" charset="0"/>
              </a:rPr>
              <a:t>Contrôleurs de domaine</a:t>
            </a:r>
          </a:p>
          <a:p>
            <a:pPr marL="0" indent="0">
              <a:lnSpc>
                <a:spcPct val="100000"/>
              </a:lnSpc>
              <a:spcBef>
                <a:spcPct val="0"/>
              </a:spcBef>
              <a:buFontTx/>
              <a:buNone/>
            </a:pPr>
            <a:endParaRPr lang="en-US" sz="2400" b="1" dirty="0" smtClean="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604910" y="1494298"/>
            <a:ext cx="8229600" cy="3902161"/>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Des serveurs qui hébergent la base de </a:t>
            </a:r>
            <a:r>
              <a:rPr lang="en-US" sz="2400" b="0" dirty="0" err="1">
                <a:latin typeface="Segoe UI" pitchFamily="34" charset="0"/>
                <a:ea typeface="Segoe UI" pitchFamily="34" charset="0"/>
                <a:cs typeface="Segoe UI" pitchFamily="34" charset="0"/>
              </a:rPr>
              <a:t>données</a:t>
            </a:r>
            <a:r>
              <a:rPr lang="en-US" sz="2400" b="0" dirty="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Active Directory </a:t>
            </a:r>
            <a:r>
              <a:rPr lang="en-US" sz="2400" b="0" dirty="0">
                <a:latin typeface="Segoe UI" pitchFamily="34" charset="0"/>
                <a:ea typeface="Segoe UI" pitchFamily="34" charset="0"/>
                <a:cs typeface="Segoe UI" pitchFamily="34" charset="0"/>
              </a:rPr>
              <a:t>(NTDS.DIT) et </a:t>
            </a:r>
            <a:r>
              <a:rPr lang="en-US" sz="2400" b="0" dirty="0" smtClean="0">
                <a:latin typeface="Segoe UI" pitchFamily="34" charset="0"/>
                <a:ea typeface="Segoe UI" pitchFamily="34" charset="0"/>
                <a:cs typeface="Segoe UI" pitchFamily="34" charset="0"/>
              </a:rPr>
              <a:t>SYSVOL</a:t>
            </a:r>
            <a:endParaRPr lang="en-US" sz="2400" b="0" dirty="0">
              <a:latin typeface="Segoe UI" pitchFamily="34" charset="0"/>
              <a:ea typeface="Segoe UI" pitchFamily="34" charset="0"/>
              <a:cs typeface="Segoe UI" pitchFamily="34" charset="0"/>
            </a:endParaRPr>
          </a:p>
          <a:p>
            <a:pPr marL="228600" indent="-228600">
              <a:lnSpc>
                <a:spcPct val="90000"/>
              </a:lnSpc>
              <a:spcBef>
                <a:spcPct val="40000"/>
              </a:spcBef>
              <a:buClr>
                <a:srgbClr val="006699"/>
              </a:buClr>
              <a:buFontTx/>
              <a:buChar char="•"/>
            </a:pPr>
            <a:r>
              <a:rPr lang="en-US" sz="2400" b="0" dirty="0" smtClean="0">
                <a:latin typeface="Segoe UI" pitchFamily="34" charset="0"/>
                <a:ea typeface="Segoe UI" pitchFamily="34" charset="0"/>
                <a:cs typeface="Segoe UI" pitchFamily="34" charset="0"/>
              </a:rPr>
              <a:t>Le service d'authentification Kerberos et les services KDC effectuent l'authentification</a:t>
            </a:r>
          </a:p>
          <a:p>
            <a:pPr marL="228600" indent="-228600">
              <a:lnSpc>
                <a:spcPct val="90000"/>
              </a:lnSpc>
              <a:spcBef>
                <a:spcPct val="40000"/>
              </a:spcBef>
              <a:buClr>
                <a:srgbClr val="006699"/>
              </a:buClr>
              <a:buFontTx/>
              <a:buChar char="•"/>
            </a:pPr>
            <a:r>
              <a:rPr lang="en-US" sz="2400" b="0" dirty="0" err="1" smtClean="0">
                <a:latin typeface="Segoe UI" pitchFamily="34" charset="0"/>
                <a:ea typeface="Segoe UI" pitchFamily="34" charset="0"/>
                <a:cs typeface="Segoe UI" pitchFamily="34" charset="0"/>
              </a:rPr>
              <a:t>Meilleures</a:t>
            </a:r>
            <a:r>
              <a:rPr lang="en-US" sz="2400" b="0" dirty="0" smtClean="0">
                <a:latin typeface="Segoe UI" pitchFamily="34" charset="0"/>
                <a:ea typeface="Segoe UI" pitchFamily="34" charset="0"/>
                <a:cs typeface="Segoe UI" pitchFamily="34" charset="0"/>
              </a:rPr>
              <a:t> </a:t>
            </a:r>
            <a:r>
              <a:rPr lang="en-US" sz="2400" b="0" dirty="0" err="1" smtClean="0">
                <a:latin typeface="Segoe UI" pitchFamily="34" charset="0"/>
                <a:ea typeface="Segoe UI" pitchFamily="34" charset="0"/>
                <a:cs typeface="Segoe UI" pitchFamily="34" charset="0"/>
              </a:rPr>
              <a:t>pratiques</a:t>
            </a:r>
            <a:endParaRPr lang="en-US" sz="2400" b="0" dirty="0">
              <a:latin typeface="Segoe UI" pitchFamily="34" charset="0"/>
              <a:ea typeface="Segoe UI" pitchFamily="34" charset="0"/>
              <a:cs typeface="Segoe UI" pitchFamily="34" charset="0"/>
            </a:endParaRPr>
          </a:p>
          <a:p>
            <a:pPr marL="685800" lvl="1" indent="-2286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Disponibilité : </a:t>
            </a:r>
            <a:r>
              <a:rPr lang="en-US" sz="2400" b="0" dirty="0" smtClean="0">
                <a:latin typeface="Segoe UI" pitchFamily="34" charset="0"/>
                <a:ea typeface="Segoe UI" pitchFamily="34" charset="0"/>
                <a:cs typeface="Segoe UI" pitchFamily="34" charset="0"/>
              </a:rPr>
              <a:t>Au </a:t>
            </a:r>
            <a:r>
              <a:rPr lang="en-US" sz="2400" b="0" dirty="0">
                <a:latin typeface="Segoe UI" pitchFamily="34" charset="0"/>
                <a:ea typeface="Segoe UI" pitchFamily="34" charset="0"/>
                <a:cs typeface="Segoe UI" pitchFamily="34" charset="0"/>
              </a:rPr>
              <a:t>moins deux </a:t>
            </a:r>
            <a:r>
              <a:rPr lang="en-US" sz="2400" b="0" dirty="0" err="1">
                <a:latin typeface="Segoe UI" pitchFamily="34" charset="0"/>
                <a:ea typeface="Segoe UI" pitchFamily="34" charset="0"/>
                <a:cs typeface="Segoe UI" pitchFamily="34" charset="0"/>
              </a:rPr>
              <a:t>contrôleurs</a:t>
            </a:r>
            <a:r>
              <a:rPr lang="en-US" sz="2400" b="0" dirty="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de </a:t>
            </a:r>
            <a:r>
              <a:rPr lang="en-US" sz="2400" b="0" dirty="0" err="1" smtClean="0">
                <a:latin typeface="Segoe UI" pitchFamily="34" charset="0"/>
                <a:ea typeface="Segoe UI" pitchFamily="34" charset="0"/>
                <a:cs typeface="Segoe UI" pitchFamily="34" charset="0"/>
              </a:rPr>
              <a:t>domaine</a:t>
            </a:r>
            <a:r>
              <a:rPr lang="en-US" sz="2400" b="0" dirty="0" smtClean="0">
                <a:latin typeface="Segoe UI" pitchFamily="34" charset="0"/>
                <a:ea typeface="Segoe UI" pitchFamily="34" charset="0"/>
                <a:cs typeface="Segoe UI" pitchFamily="34" charset="0"/>
              </a:rPr>
              <a:t> </a:t>
            </a:r>
            <a:r>
              <a:rPr lang="en-US" sz="2400" b="0" dirty="0">
                <a:latin typeface="Segoe UI" pitchFamily="34" charset="0"/>
                <a:ea typeface="Segoe UI" pitchFamily="34" charset="0"/>
                <a:cs typeface="Segoe UI" pitchFamily="34" charset="0"/>
              </a:rPr>
              <a:t>dans un domaine</a:t>
            </a:r>
          </a:p>
          <a:p>
            <a:pPr marL="685800" lvl="1" indent="-2286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Sécurité : </a:t>
            </a:r>
            <a:r>
              <a:rPr lang="en-US" sz="2400" b="0" dirty="0" err="1" smtClean="0">
                <a:latin typeface="Segoe UI" pitchFamily="34" charset="0"/>
                <a:ea typeface="Segoe UI" pitchFamily="34" charset="0"/>
                <a:cs typeface="Segoe UI" pitchFamily="34" charset="0"/>
              </a:rPr>
              <a:t>Contrôleur</a:t>
            </a:r>
            <a:r>
              <a:rPr lang="en-US" sz="2400" b="0" dirty="0" smtClean="0">
                <a:latin typeface="Segoe UI" pitchFamily="34" charset="0"/>
                <a:ea typeface="Segoe UI" pitchFamily="34" charset="0"/>
                <a:cs typeface="Segoe UI" pitchFamily="34" charset="0"/>
              </a:rPr>
              <a:t> </a:t>
            </a:r>
            <a:r>
              <a:rPr lang="en-US" sz="2400" b="0" dirty="0">
                <a:latin typeface="Segoe UI" pitchFamily="34" charset="0"/>
                <a:ea typeface="Segoe UI" pitchFamily="34" charset="0"/>
                <a:cs typeface="Segoe UI" pitchFamily="34" charset="0"/>
              </a:rPr>
              <a:t>de domaine en lecture </a:t>
            </a:r>
            <a:r>
              <a:rPr lang="en-US" sz="2400" b="0" dirty="0" err="1" smtClean="0">
                <a:latin typeface="Segoe UI" pitchFamily="34" charset="0"/>
                <a:ea typeface="Segoe UI" pitchFamily="34" charset="0"/>
                <a:cs typeface="Segoe UI" pitchFamily="34" charset="0"/>
              </a:rPr>
              <a:t>seule</a:t>
            </a:r>
            <a:r>
              <a:rPr lang="en-US" sz="2400" b="0" dirty="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et </a:t>
            </a:r>
            <a:r>
              <a:rPr lang="en-US" sz="2400" b="0" dirty="0" err="1" smtClean="0">
                <a:latin typeface="Segoe UI" pitchFamily="34" charset="0"/>
                <a:ea typeface="Segoe UI" pitchFamily="34" charset="0"/>
                <a:cs typeface="Segoe UI" pitchFamily="34" charset="0"/>
              </a:rPr>
              <a:t>BitLocker</a:t>
            </a:r>
            <a:endParaRPr lang="en-US" sz="24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73935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b2e7debd-3a38-40a7-aedd-c3cd6f70d6e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que le catalogue global ?</a:t>
            </a:r>
            <a:endParaRPr lang="en-US"/>
          </a:p>
        </p:txBody>
      </p:sp>
      <p:grpSp>
        <p:nvGrpSpPr>
          <p:cNvPr id="4" name="Group 3" descr="Displays a two-domain forest with the schema, configuration, and domain partition stored on each domain controller. One domain controller is also a global catalog server, so it  has information from the domain partitions for both domains."/>
          <p:cNvGrpSpPr/>
          <p:nvPr/>
        </p:nvGrpSpPr>
        <p:grpSpPr>
          <a:xfrm>
            <a:off x="217397" y="957263"/>
            <a:ext cx="8803773" cy="5532871"/>
            <a:chOff x="217397" y="957263"/>
            <a:chExt cx="8803773" cy="5532871"/>
          </a:xfrm>
        </p:grpSpPr>
        <p:grpSp>
          <p:nvGrpSpPr>
            <p:cNvPr id="5" name="Group 4" descr="Global catalog server with "/>
            <p:cNvGrpSpPr/>
            <p:nvPr/>
          </p:nvGrpSpPr>
          <p:grpSpPr>
            <a:xfrm>
              <a:off x="217397" y="957263"/>
              <a:ext cx="4791331" cy="3925671"/>
              <a:chOff x="217397" y="957263"/>
              <a:chExt cx="4791331" cy="3925671"/>
            </a:xfrm>
          </p:grpSpPr>
          <p:sp>
            <p:nvSpPr>
              <p:cNvPr id="23" name="Isosceles Triangle 22"/>
              <p:cNvSpPr/>
              <p:nvPr/>
            </p:nvSpPr>
            <p:spPr bwMode="auto">
              <a:xfrm>
                <a:off x="217397" y="957263"/>
                <a:ext cx="4791331" cy="3925671"/>
              </a:xfrm>
              <a:prstGeom prst="triangle">
                <a:avLst/>
              </a:prstGeom>
              <a:solidFill>
                <a:schemeClr val="accent6">
                  <a:lumMod val="40000"/>
                  <a:lumOff val="6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pic>
            <p:nvPicPr>
              <p:cNvPr id="24" name="Picture 23" descr="E:\Documents\Projets\MS 6425\Téléchargements VRT\Graphiques\Serv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2507" y="3125109"/>
                <a:ext cx="1156048" cy="1360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Can 24"/>
              <p:cNvSpPr>
                <a:spLocks noChangeArrowheads="1"/>
              </p:cNvSpPr>
              <p:nvPr/>
            </p:nvSpPr>
            <p:spPr bwMode="auto">
              <a:xfrm>
                <a:off x="563563" y="3714750"/>
                <a:ext cx="1685925" cy="666750"/>
              </a:xfrm>
              <a:prstGeom prst="can">
                <a:avLst>
                  <a:gd name="adj" fmla="val 37500"/>
                </a:avLst>
              </a:prstGeom>
              <a:pattFill prst="pct70">
                <a:fgClr>
                  <a:srgbClr val="CC0000"/>
                </a:fgClr>
                <a:bgClr>
                  <a:schemeClr val="bg1"/>
                </a:bgClr>
              </a:patt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US" sz="1400">
                    <a:solidFill>
                      <a:schemeClr val="bg1"/>
                    </a:solidFill>
                    <a:latin typeface="Segoe UI" pitchFamily="34" charset="0"/>
                    <a:ea typeface="Segoe UI" pitchFamily="34" charset="0"/>
                    <a:cs typeface="Segoe UI" pitchFamily="34" charset="0"/>
                  </a:rPr>
                  <a:t>Domaine B</a:t>
                </a:r>
              </a:p>
            </p:txBody>
          </p:sp>
          <p:grpSp>
            <p:nvGrpSpPr>
              <p:cNvPr id="26" name="Group 25"/>
              <p:cNvGrpSpPr>
                <a:grpSpLocks/>
              </p:cNvGrpSpPr>
              <p:nvPr/>
            </p:nvGrpSpPr>
            <p:grpSpPr bwMode="auto">
              <a:xfrm>
                <a:off x="568325" y="2257425"/>
                <a:ext cx="1685925" cy="1628775"/>
                <a:chOff x="5372099" y="1271573"/>
                <a:chExt cx="1685925" cy="1628789"/>
              </a:xfrm>
            </p:grpSpPr>
            <p:sp>
              <p:nvSpPr>
                <p:cNvPr id="32" name="Can 31"/>
                <p:cNvSpPr>
                  <a:spLocks noChangeArrowheads="1"/>
                </p:cNvSpPr>
                <p:nvPr/>
              </p:nvSpPr>
              <p:spPr bwMode="auto">
                <a:xfrm>
                  <a:off x="5372099" y="2233606"/>
                  <a:ext cx="1685925" cy="666756"/>
                </a:xfrm>
                <a:prstGeom prst="can">
                  <a:avLst>
                    <a:gd name="adj" fmla="val 37500"/>
                  </a:avLst>
                </a:prstGeom>
                <a:gradFill rotWithShape="1">
                  <a:gsLst>
                    <a:gs pos="0">
                      <a:srgbClr val="5E005E"/>
                    </a:gs>
                    <a:gs pos="50000">
                      <a:srgbClr val="890089"/>
                    </a:gs>
                    <a:gs pos="100000">
                      <a:srgbClr val="A400A4"/>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US" sz="1400">
                      <a:solidFill>
                        <a:schemeClr val="bg1"/>
                      </a:solidFill>
                      <a:latin typeface="Segoe UI" pitchFamily="34" charset="0"/>
                      <a:ea typeface="Segoe UI" pitchFamily="34" charset="0"/>
                      <a:cs typeface="Segoe UI" pitchFamily="34" charset="0"/>
                    </a:rPr>
                    <a:t>Domaine A</a:t>
                  </a:r>
                </a:p>
              </p:txBody>
            </p:sp>
            <p:sp>
              <p:nvSpPr>
                <p:cNvPr id="33" name="Can 32"/>
                <p:cNvSpPr>
                  <a:spLocks noChangeArrowheads="1"/>
                </p:cNvSpPr>
                <p:nvPr/>
              </p:nvSpPr>
              <p:spPr bwMode="auto">
                <a:xfrm>
                  <a:off x="5372099" y="1749415"/>
                  <a:ext cx="1685925" cy="666756"/>
                </a:xfrm>
                <a:prstGeom prst="can">
                  <a:avLst>
                    <a:gd name="adj" fmla="val 37500"/>
                  </a:avLst>
                </a:prstGeom>
                <a:gradFill rotWithShape="1">
                  <a:gsLst>
                    <a:gs pos="0">
                      <a:srgbClr val="004D00"/>
                    </a:gs>
                    <a:gs pos="50000">
                      <a:srgbClr val="007300"/>
                    </a:gs>
                    <a:gs pos="100000">
                      <a:srgbClr val="008A00"/>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US" sz="1400">
                      <a:solidFill>
                        <a:schemeClr val="bg1"/>
                      </a:solidFill>
                      <a:latin typeface="Segoe UI" pitchFamily="34" charset="0"/>
                      <a:ea typeface="Segoe UI" pitchFamily="34" charset="0"/>
                      <a:cs typeface="Segoe UI" pitchFamily="34" charset="0"/>
                    </a:rPr>
                    <a:t>Configuration</a:t>
                  </a:r>
                </a:p>
              </p:txBody>
            </p:sp>
            <p:sp>
              <p:nvSpPr>
                <p:cNvPr id="34" name="Can 33"/>
                <p:cNvSpPr>
                  <a:spLocks noChangeArrowheads="1"/>
                </p:cNvSpPr>
                <p:nvPr/>
              </p:nvSpPr>
              <p:spPr bwMode="auto">
                <a:xfrm>
                  <a:off x="5372099" y="1271573"/>
                  <a:ext cx="1685925" cy="666756"/>
                </a:xfrm>
                <a:prstGeom prst="can">
                  <a:avLst>
                    <a:gd name="adj" fmla="val 37500"/>
                  </a:avLst>
                </a:prstGeom>
                <a:gradFill rotWithShape="1">
                  <a:gsLst>
                    <a:gs pos="0">
                      <a:srgbClr val="003F77"/>
                    </a:gs>
                    <a:gs pos="50000">
                      <a:srgbClr val="005FAD"/>
                    </a:gs>
                    <a:gs pos="100000">
                      <a:srgbClr val="0072CE"/>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US" sz="1400" dirty="0">
                      <a:solidFill>
                        <a:schemeClr val="bg1"/>
                      </a:solidFill>
                      <a:latin typeface="Segoe UI" pitchFamily="34" charset="0"/>
                      <a:ea typeface="Segoe UI" pitchFamily="34" charset="0"/>
                      <a:cs typeface="Segoe UI" pitchFamily="34" charset="0"/>
                    </a:rPr>
                    <a:t>Schéma</a:t>
                  </a:r>
                </a:p>
              </p:txBody>
            </p:sp>
          </p:grpSp>
          <p:grpSp>
            <p:nvGrpSpPr>
              <p:cNvPr id="27" name="Group 26"/>
              <p:cNvGrpSpPr>
                <a:grpSpLocks/>
              </p:cNvGrpSpPr>
              <p:nvPr/>
            </p:nvGrpSpPr>
            <p:grpSpPr bwMode="auto">
              <a:xfrm>
                <a:off x="2392988" y="957264"/>
                <a:ext cx="1419225" cy="1371601"/>
                <a:chOff x="5372099" y="1271573"/>
                <a:chExt cx="1685925" cy="1628789"/>
              </a:xfrm>
            </p:grpSpPr>
            <p:sp>
              <p:nvSpPr>
                <p:cNvPr id="29" name="Can 28"/>
                <p:cNvSpPr>
                  <a:spLocks noChangeArrowheads="1"/>
                </p:cNvSpPr>
                <p:nvPr/>
              </p:nvSpPr>
              <p:spPr bwMode="auto">
                <a:xfrm>
                  <a:off x="5372099" y="2234896"/>
                  <a:ext cx="1685925" cy="665466"/>
                </a:xfrm>
                <a:prstGeom prst="can">
                  <a:avLst>
                    <a:gd name="adj" fmla="val 37500"/>
                  </a:avLst>
                </a:prstGeom>
                <a:gradFill rotWithShape="1">
                  <a:gsLst>
                    <a:gs pos="0">
                      <a:srgbClr val="5E005E"/>
                    </a:gs>
                    <a:gs pos="50000">
                      <a:srgbClr val="890089"/>
                    </a:gs>
                    <a:gs pos="100000">
                      <a:srgbClr val="A400A4"/>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US" sz="1100">
                      <a:solidFill>
                        <a:schemeClr val="bg1"/>
                      </a:solidFill>
                      <a:latin typeface="Segoe UI" pitchFamily="34" charset="0"/>
                      <a:ea typeface="Segoe UI" pitchFamily="34" charset="0"/>
                      <a:cs typeface="Segoe UI" pitchFamily="34" charset="0"/>
                    </a:rPr>
                    <a:t>Domaine A</a:t>
                  </a:r>
                </a:p>
              </p:txBody>
            </p:sp>
            <p:sp>
              <p:nvSpPr>
                <p:cNvPr id="30" name="Can 29"/>
                <p:cNvSpPr>
                  <a:spLocks noChangeArrowheads="1"/>
                </p:cNvSpPr>
                <p:nvPr/>
              </p:nvSpPr>
              <p:spPr bwMode="auto">
                <a:xfrm>
                  <a:off x="5372099" y="1748521"/>
                  <a:ext cx="1685925" cy="667351"/>
                </a:xfrm>
                <a:prstGeom prst="can">
                  <a:avLst>
                    <a:gd name="adj" fmla="val 37500"/>
                  </a:avLst>
                </a:prstGeom>
                <a:gradFill rotWithShape="1">
                  <a:gsLst>
                    <a:gs pos="0">
                      <a:srgbClr val="004D00"/>
                    </a:gs>
                    <a:gs pos="50000">
                      <a:srgbClr val="007300"/>
                    </a:gs>
                    <a:gs pos="100000">
                      <a:srgbClr val="008A00"/>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US" sz="1100">
                      <a:solidFill>
                        <a:schemeClr val="bg1"/>
                      </a:solidFill>
                      <a:latin typeface="Segoe UI" pitchFamily="34" charset="0"/>
                      <a:ea typeface="Segoe UI" pitchFamily="34" charset="0"/>
                      <a:cs typeface="Segoe UI" pitchFamily="34" charset="0"/>
                    </a:rPr>
                    <a:t>Configuration</a:t>
                  </a:r>
                </a:p>
              </p:txBody>
            </p:sp>
            <p:sp>
              <p:nvSpPr>
                <p:cNvPr id="31" name="Can 30"/>
                <p:cNvSpPr>
                  <a:spLocks noChangeArrowheads="1"/>
                </p:cNvSpPr>
                <p:nvPr/>
              </p:nvSpPr>
              <p:spPr bwMode="auto">
                <a:xfrm>
                  <a:off x="5372099" y="1271573"/>
                  <a:ext cx="1685925" cy="665465"/>
                </a:xfrm>
                <a:prstGeom prst="can">
                  <a:avLst>
                    <a:gd name="adj" fmla="val 37500"/>
                  </a:avLst>
                </a:prstGeom>
                <a:gradFill rotWithShape="1">
                  <a:gsLst>
                    <a:gs pos="0">
                      <a:srgbClr val="003F77"/>
                    </a:gs>
                    <a:gs pos="50000">
                      <a:srgbClr val="005FAD"/>
                    </a:gs>
                    <a:gs pos="100000">
                      <a:srgbClr val="0072CE"/>
                    </a:gs>
                  </a:gsLst>
                  <a:lin ang="2700000" scaled="1"/>
                </a:gra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r>
                    <a:rPr lang="en-US" sz="1100">
                      <a:solidFill>
                        <a:schemeClr val="bg1"/>
                      </a:solidFill>
                      <a:latin typeface="Segoe UI" pitchFamily="34" charset="0"/>
                      <a:ea typeface="Segoe UI" pitchFamily="34" charset="0"/>
                      <a:cs typeface="Segoe UI" pitchFamily="34" charset="0"/>
                    </a:rPr>
                    <a:t>Schéma</a:t>
                  </a:r>
                </a:p>
              </p:txBody>
            </p:sp>
          </p:grpSp>
          <p:pic>
            <p:nvPicPr>
              <p:cNvPr id="28" name="Picture 27" descr="E:\Documents\Projets\MS 6425\Téléchargements VRT\Graphiques\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58555" y="1883928"/>
                <a:ext cx="892872" cy="1050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5"/>
            <p:cNvGrpSpPr/>
            <p:nvPr/>
          </p:nvGrpSpPr>
          <p:grpSpPr>
            <a:xfrm>
              <a:off x="3102600" y="5293159"/>
              <a:ext cx="1338263" cy="1196975"/>
              <a:chOff x="2311400" y="5175250"/>
              <a:chExt cx="1338263" cy="1196975"/>
            </a:xfrm>
          </p:grpSpPr>
          <p:pic>
            <p:nvPicPr>
              <p:cNvPr id="20" name="Picture 19" descr="ActiveDirectory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1400" y="5468938"/>
                <a:ext cx="1338263"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descr="Internet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0788" y="5308600"/>
                <a:ext cx="7366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Search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9463647" flipH="1">
                <a:off x="2941638" y="5175250"/>
                <a:ext cx="5810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AutoShape 21"/>
            <p:cNvSpPr>
              <a:spLocks noChangeArrowheads="1"/>
            </p:cNvSpPr>
            <p:nvPr/>
          </p:nvSpPr>
          <p:spPr bwMode="auto">
            <a:xfrm rot="9000000">
              <a:off x="2731237" y="5051664"/>
              <a:ext cx="401854" cy="703263"/>
            </a:xfrm>
            <a:prstGeom prst="downArrow">
              <a:avLst>
                <a:gd name="adj1" fmla="val 52602"/>
                <a:gd name="adj2" fmla="val 51155"/>
              </a:avLst>
            </a:prstGeom>
            <a:solidFill>
              <a:srgbClr val="FF0000">
                <a:alpha val="7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sr-Latn-RS" sz="2400">
                <a:latin typeface="Segoe UI" pitchFamily="34" charset="0"/>
                <a:ea typeface="Segoe UI" pitchFamily="34" charset="0"/>
                <a:cs typeface="Segoe UI" pitchFamily="34" charset="0"/>
              </a:endParaRPr>
            </a:p>
          </p:txBody>
        </p:sp>
        <p:grpSp>
          <p:nvGrpSpPr>
            <p:cNvPr id="8" name="Group 7"/>
            <p:cNvGrpSpPr/>
            <p:nvPr/>
          </p:nvGrpSpPr>
          <p:grpSpPr>
            <a:xfrm>
              <a:off x="5008728" y="2903502"/>
              <a:ext cx="4012442" cy="3297164"/>
              <a:chOff x="5008728" y="2903502"/>
              <a:chExt cx="4012442" cy="3297164"/>
            </a:xfrm>
          </p:grpSpPr>
          <p:sp>
            <p:nvSpPr>
              <p:cNvPr id="9" name="Isosceles Triangle 8"/>
              <p:cNvSpPr/>
              <p:nvPr/>
            </p:nvSpPr>
            <p:spPr bwMode="auto">
              <a:xfrm>
                <a:off x="5008728" y="2903502"/>
                <a:ext cx="4012442" cy="3280568"/>
              </a:xfrm>
              <a:prstGeom prst="triangle">
                <a:avLst/>
              </a:prstGeom>
              <a:solidFill>
                <a:schemeClr val="accent6">
                  <a:lumMod val="40000"/>
                  <a:lumOff val="6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grpSp>
            <p:nvGrpSpPr>
              <p:cNvPr id="10" name="Group 9"/>
              <p:cNvGrpSpPr>
                <a:grpSpLocks/>
              </p:cNvGrpSpPr>
              <p:nvPr/>
            </p:nvGrpSpPr>
            <p:grpSpPr bwMode="auto">
              <a:xfrm>
                <a:off x="5302250" y="4565651"/>
                <a:ext cx="1419225" cy="1371600"/>
                <a:chOff x="1800225" y="785799"/>
                <a:chExt cx="2171700" cy="3457603"/>
              </a:xfrm>
            </p:grpSpPr>
            <p:sp>
              <p:nvSpPr>
                <p:cNvPr id="17" name="Can 16"/>
                <p:cNvSpPr>
                  <a:spLocks noChangeArrowheads="1"/>
                </p:cNvSpPr>
                <p:nvPr/>
              </p:nvSpPr>
              <p:spPr bwMode="auto">
                <a:xfrm>
                  <a:off x="1800225" y="2830748"/>
                  <a:ext cx="2171700" cy="1412654"/>
                </a:xfrm>
                <a:prstGeom prst="can">
                  <a:avLst>
                    <a:gd name="adj" fmla="val 37500"/>
                  </a:avLst>
                </a:prstGeom>
                <a:gradFill rotWithShape="1">
                  <a:gsLst>
                    <a:gs pos="0">
                      <a:srgbClr val="7F0000"/>
                    </a:gs>
                    <a:gs pos="50000">
                      <a:srgbClr val="B80000"/>
                    </a:gs>
                    <a:gs pos="100000">
                      <a:srgbClr val="DB0000"/>
                    </a:gs>
                  </a:gsLst>
                  <a:lin ang="2700000" scaled="1"/>
                </a:gradFill>
                <a:ln w="9525" algn="ctr">
                  <a:noFill/>
                  <a:round/>
                  <a:headEnd/>
                  <a:tailEnd/>
                </a:ln>
                <a:effectLst>
                  <a:outerShdw dist="35921" dir="2700000" algn="ctr" rotWithShape="0">
                    <a:srgbClr val="AFAFAF"/>
                  </a:outerShdw>
                </a:effec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defRPr kumimoji="0" sz="1100" b="1" i="0" u="none" strike="noStrike" cap="none" normalizeH="0" baseline="0">
                      <a:ln>
                        <a:noFill/>
                      </a:ln>
                      <a:solidFill>
                        <a:schemeClr val="bg1"/>
                      </a:solidFill>
                      <a:effectLst/>
                      <a:latin typeface="Verdana" pitchFamily="34" charset="0"/>
                    </a:defRPr>
                  </a:pPr>
                  <a:r>
                    <a:rPr lang="en-US" sz="1200" dirty="0">
                      <a:solidFill>
                        <a:schemeClr val="bg1"/>
                      </a:solidFill>
                      <a:latin typeface="Segoe UI" pitchFamily="34" charset="0"/>
                      <a:ea typeface="Segoe UI" pitchFamily="34" charset="0"/>
                      <a:cs typeface="Segoe UI" pitchFamily="34" charset="0"/>
                    </a:rPr>
                    <a:t>Domaine B</a:t>
                  </a:r>
                </a:p>
              </p:txBody>
            </p:sp>
            <p:sp>
              <p:nvSpPr>
                <p:cNvPr id="18" name="Can 17"/>
                <p:cNvSpPr>
                  <a:spLocks noChangeArrowheads="1"/>
                </p:cNvSpPr>
                <p:nvPr/>
              </p:nvSpPr>
              <p:spPr bwMode="auto">
                <a:xfrm>
                  <a:off x="1800225" y="1798270"/>
                  <a:ext cx="2171700" cy="1416657"/>
                </a:xfrm>
                <a:prstGeom prst="can">
                  <a:avLst>
                    <a:gd name="adj" fmla="val 37500"/>
                  </a:avLst>
                </a:prstGeom>
                <a:gradFill rotWithShape="1">
                  <a:gsLst>
                    <a:gs pos="0">
                      <a:srgbClr val="004D00"/>
                    </a:gs>
                    <a:gs pos="50000">
                      <a:srgbClr val="007300"/>
                    </a:gs>
                    <a:gs pos="100000">
                      <a:srgbClr val="008A00"/>
                    </a:gs>
                  </a:gsLst>
                  <a:lin ang="2700000" scaled="1"/>
                </a:gradFill>
                <a:ln w="9525" algn="ctr">
                  <a:noFill/>
                  <a:round/>
                  <a:headEnd/>
                  <a:tailEnd/>
                </a:ln>
                <a:effectLst>
                  <a:outerShdw dist="35921" dir="2700000" algn="ctr" rotWithShape="0">
                    <a:srgbClr val="AFAFAF"/>
                  </a:outerShdw>
                </a:effec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defRPr/>
                  </a:pPr>
                  <a:r>
                    <a:rPr lang="en-US" sz="1200" dirty="0">
                      <a:solidFill>
                        <a:schemeClr val="bg1"/>
                      </a:solidFill>
                      <a:latin typeface="Segoe UI" pitchFamily="34" charset="0"/>
                      <a:ea typeface="Segoe UI" pitchFamily="34" charset="0"/>
                      <a:cs typeface="Segoe UI" pitchFamily="34" charset="0"/>
                    </a:rPr>
                    <a:t>Configuration</a:t>
                  </a:r>
                </a:p>
              </p:txBody>
            </p:sp>
            <p:sp>
              <p:nvSpPr>
                <p:cNvPr id="19" name="Can 18"/>
                <p:cNvSpPr>
                  <a:spLocks noChangeArrowheads="1"/>
                </p:cNvSpPr>
                <p:nvPr/>
              </p:nvSpPr>
              <p:spPr bwMode="auto">
                <a:xfrm>
                  <a:off x="1800225" y="785799"/>
                  <a:ext cx="2171700" cy="1412656"/>
                </a:xfrm>
                <a:prstGeom prst="can">
                  <a:avLst>
                    <a:gd name="adj" fmla="val 37500"/>
                  </a:avLst>
                </a:prstGeom>
                <a:gradFill rotWithShape="1">
                  <a:gsLst>
                    <a:gs pos="0">
                      <a:srgbClr val="003F77"/>
                    </a:gs>
                    <a:gs pos="50000">
                      <a:srgbClr val="005FAD"/>
                    </a:gs>
                    <a:gs pos="100000">
                      <a:srgbClr val="0072CE"/>
                    </a:gs>
                  </a:gsLst>
                  <a:lin ang="2700000" scaled="1"/>
                </a:gradFill>
                <a:ln w="9525" algn="ctr">
                  <a:noFill/>
                  <a:round/>
                  <a:headEnd/>
                  <a:tailEnd/>
                </a:ln>
                <a:effectLst>
                  <a:outerShdw dist="35921" dir="2700000" algn="ctr" rotWithShape="0">
                    <a:srgbClr val="AFAFAF"/>
                  </a:outerShdw>
                </a:effec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defRPr/>
                  </a:pPr>
                  <a:r>
                    <a:rPr lang="en-US" sz="1400" dirty="0">
                      <a:solidFill>
                        <a:schemeClr val="bg1"/>
                      </a:solidFill>
                      <a:latin typeface="Segoe UI" pitchFamily="34" charset="0"/>
                      <a:ea typeface="Segoe UI" pitchFamily="34" charset="0"/>
                      <a:cs typeface="Segoe UI" pitchFamily="34" charset="0"/>
                    </a:rPr>
                    <a:t>Schéma</a:t>
                  </a:r>
                  <a:endParaRPr lang="en-US" sz="1200" dirty="0">
                    <a:solidFill>
                      <a:schemeClr val="bg1"/>
                    </a:solidFill>
                    <a:latin typeface="Segoe UI" pitchFamily="34" charset="0"/>
                    <a:ea typeface="Segoe UI" pitchFamily="34" charset="0"/>
                    <a:cs typeface="Segoe UI" pitchFamily="34" charset="0"/>
                  </a:endParaRPr>
                </a:p>
              </p:txBody>
            </p:sp>
          </p:grpSp>
          <p:grpSp>
            <p:nvGrpSpPr>
              <p:cNvPr id="11" name="Group 10"/>
              <p:cNvGrpSpPr>
                <a:grpSpLocks/>
              </p:cNvGrpSpPr>
              <p:nvPr/>
            </p:nvGrpSpPr>
            <p:grpSpPr bwMode="auto">
              <a:xfrm>
                <a:off x="6721475" y="3146425"/>
                <a:ext cx="1420812" cy="1371600"/>
                <a:chOff x="1800225" y="785799"/>
                <a:chExt cx="2171700" cy="3457603"/>
              </a:xfrm>
            </p:grpSpPr>
            <p:sp>
              <p:nvSpPr>
                <p:cNvPr id="14" name="Can 13"/>
                <p:cNvSpPr>
                  <a:spLocks noChangeArrowheads="1"/>
                </p:cNvSpPr>
                <p:nvPr/>
              </p:nvSpPr>
              <p:spPr bwMode="auto">
                <a:xfrm>
                  <a:off x="1800225" y="2830746"/>
                  <a:ext cx="2171700" cy="1412656"/>
                </a:xfrm>
                <a:prstGeom prst="can">
                  <a:avLst>
                    <a:gd name="adj" fmla="val 37500"/>
                  </a:avLst>
                </a:prstGeom>
                <a:gradFill rotWithShape="1">
                  <a:gsLst>
                    <a:gs pos="0">
                      <a:srgbClr val="7F0000"/>
                    </a:gs>
                    <a:gs pos="50000">
                      <a:srgbClr val="B80000"/>
                    </a:gs>
                    <a:gs pos="100000">
                      <a:srgbClr val="DB0000"/>
                    </a:gs>
                  </a:gsLst>
                  <a:lin ang="2700000" scaled="1"/>
                </a:gradFill>
                <a:ln w="9525" algn="ctr">
                  <a:noFill/>
                  <a:round/>
                  <a:headEnd/>
                  <a:tailEnd/>
                </a:ln>
                <a:effectLst>
                  <a:outerShdw dist="35921" dir="2700000" algn="ctr" rotWithShape="0">
                    <a:srgbClr val="AFAFAF"/>
                  </a:outerShdw>
                </a:effec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defRPr kumimoji="0" sz="1100" b="1" i="0" u="none" strike="noStrike" cap="none" normalizeH="0" baseline="0">
                      <a:ln>
                        <a:noFill/>
                      </a:ln>
                      <a:solidFill>
                        <a:schemeClr val="bg1"/>
                      </a:solidFill>
                      <a:effectLst/>
                      <a:latin typeface="Verdana" pitchFamily="34" charset="0"/>
                    </a:defRPr>
                  </a:pPr>
                  <a:r>
                    <a:rPr lang="en-US" sz="1200" dirty="0">
                      <a:solidFill>
                        <a:schemeClr val="bg1"/>
                      </a:solidFill>
                      <a:latin typeface="Segoe UI" pitchFamily="34" charset="0"/>
                      <a:ea typeface="Segoe UI" pitchFamily="34" charset="0"/>
                      <a:cs typeface="Segoe UI" pitchFamily="34" charset="0"/>
                    </a:rPr>
                    <a:t>Domaine B</a:t>
                  </a:r>
                </a:p>
              </p:txBody>
            </p:sp>
            <p:sp>
              <p:nvSpPr>
                <p:cNvPr id="15" name="Can 14"/>
                <p:cNvSpPr>
                  <a:spLocks noChangeArrowheads="1"/>
                </p:cNvSpPr>
                <p:nvPr/>
              </p:nvSpPr>
              <p:spPr bwMode="auto">
                <a:xfrm>
                  <a:off x="1800225" y="1798267"/>
                  <a:ext cx="2171700" cy="1416657"/>
                </a:xfrm>
                <a:prstGeom prst="can">
                  <a:avLst>
                    <a:gd name="adj" fmla="val 37500"/>
                  </a:avLst>
                </a:prstGeom>
                <a:gradFill rotWithShape="1">
                  <a:gsLst>
                    <a:gs pos="0">
                      <a:srgbClr val="004D00"/>
                    </a:gs>
                    <a:gs pos="50000">
                      <a:srgbClr val="007300"/>
                    </a:gs>
                    <a:gs pos="100000">
                      <a:srgbClr val="008A00"/>
                    </a:gs>
                  </a:gsLst>
                  <a:lin ang="2700000" scaled="1"/>
                </a:gradFill>
                <a:ln w="9525" algn="ctr">
                  <a:noFill/>
                  <a:round/>
                  <a:headEnd/>
                  <a:tailEnd/>
                </a:ln>
                <a:effectLst>
                  <a:outerShdw dist="35921" dir="2700000" algn="ctr" rotWithShape="0">
                    <a:srgbClr val="AFAFAF"/>
                  </a:outerShdw>
                </a:effec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defRPr/>
                  </a:pPr>
                  <a:r>
                    <a:rPr lang="en-US" sz="1200" dirty="0">
                      <a:solidFill>
                        <a:schemeClr val="bg1"/>
                      </a:solidFill>
                      <a:latin typeface="Segoe UI" pitchFamily="34" charset="0"/>
                      <a:ea typeface="Segoe UI" pitchFamily="34" charset="0"/>
                      <a:cs typeface="Segoe UI" pitchFamily="34" charset="0"/>
                    </a:rPr>
                    <a:t>Configuration</a:t>
                  </a:r>
                </a:p>
              </p:txBody>
            </p:sp>
            <p:sp>
              <p:nvSpPr>
                <p:cNvPr id="16" name="Can 15"/>
                <p:cNvSpPr>
                  <a:spLocks noChangeArrowheads="1"/>
                </p:cNvSpPr>
                <p:nvPr/>
              </p:nvSpPr>
              <p:spPr bwMode="auto">
                <a:xfrm>
                  <a:off x="1800225" y="785799"/>
                  <a:ext cx="2171700" cy="1412654"/>
                </a:xfrm>
                <a:prstGeom prst="can">
                  <a:avLst>
                    <a:gd name="adj" fmla="val 37500"/>
                  </a:avLst>
                </a:prstGeom>
                <a:gradFill rotWithShape="1">
                  <a:gsLst>
                    <a:gs pos="0">
                      <a:srgbClr val="003F77"/>
                    </a:gs>
                    <a:gs pos="50000">
                      <a:srgbClr val="005FAD"/>
                    </a:gs>
                    <a:gs pos="100000">
                      <a:srgbClr val="0072CE"/>
                    </a:gs>
                  </a:gsLst>
                  <a:lin ang="2700000" scaled="1"/>
                </a:gradFill>
                <a:ln w="9525" algn="ctr">
                  <a:noFill/>
                  <a:round/>
                  <a:headEnd/>
                  <a:tailEnd/>
                </a:ln>
                <a:effectLst>
                  <a:outerShdw dist="35921" dir="2700000" algn="ctr" rotWithShape="0">
                    <a:srgbClr val="AFAFAF"/>
                  </a:outerShdw>
                </a:effectLst>
              </p:spPr>
              <p:txBody>
                <a:bodyPr lIns="182880" rIns="182880" anchor="b" anchorCtr="1"/>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defRPr/>
                  </a:pPr>
                  <a:r>
                    <a:rPr lang="en-US" sz="1200" dirty="0">
                      <a:solidFill>
                        <a:schemeClr val="bg1"/>
                      </a:solidFill>
                      <a:latin typeface="Segoe UI" pitchFamily="34" charset="0"/>
                      <a:ea typeface="Segoe UI" pitchFamily="34" charset="0"/>
                      <a:cs typeface="Segoe UI" pitchFamily="34" charset="0"/>
                    </a:rPr>
                    <a:t>Schéma</a:t>
                  </a:r>
                </a:p>
              </p:txBody>
            </p:sp>
          </p:grpSp>
          <p:pic>
            <p:nvPicPr>
              <p:cNvPr id="12" name="Picture 11" descr="E:\Documents\Projets\MS 6425\Téléchargements VRT\Graphiques\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2070" y="5149957"/>
                <a:ext cx="892872" cy="1050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E:\Documents\Projets\MS 6425\Téléchargements VRT\Graphiques\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95851" y="4257891"/>
                <a:ext cx="892872" cy="1050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5" name="Content Placeholder 2"/>
          <p:cNvSpPr txBox="1">
            <a:spLocks/>
          </p:cNvSpPr>
          <p:nvPr/>
        </p:nvSpPr>
        <p:spPr>
          <a:xfrm>
            <a:off x="4451427" y="838200"/>
            <a:ext cx="4463973" cy="2308225"/>
          </a:xfrm>
          <a:prstGeom prst="rect">
            <a:avLst/>
          </a:prstGeom>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smtClean="0">
                <a:latin typeface="Segoe UI" pitchFamily="34" charset="0"/>
                <a:ea typeface="Segoe UI" pitchFamily="34" charset="0"/>
                <a:cs typeface="Segoe UI" pitchFamily="34" charset="0"/>
              </a:rPr>
              <a:t>Catalogue global</a:t>
            </a:r>
          </a:p>
          <a:p>
            <a:pPr lvl="1"/>
            <a:r>
              <a:rPr lang="en-US" sz="2000" b="0" dirty="0" err="1" smtClean="0">
                <a:latin typeface="Segoe UI" pitchFamily="34" charset="0"/>
                <a:ea typeface="Segoe UI" pitchFamily="34" charset="0"/>
                <a:cs typeface="Segoe UI" pitchFamily="34" charset="0"/>
              </a:rPr>
              <a:t>Héberge</a:t>
            </a:r>
            <a:r>
              <a:rPr lang="en-US" sz="2000" b="0" dirty="0" smtClean="0">
                <a:latin typeface="Segoe UI" pitchFamily="34" charset="0"/>
                <a:ea typeface="Segoe UI" pitchFamily="34" charset="0"/>
                <a:cs typeface="Segoe UI" pitchFamily="34" charset="0"/>
              </a:rPr>
              <a:t> un jeu </a:t>
            </a:r>
            <a:r>
              <a:rPr lang="en-US" sz="2000" b="0" smtClean="0">
                <a:latin typeface="Segoe UI" pitchFamily="34" charset="0"/>
                <a:ea typeface="Segoe UI" pitchFamily="34" charset="0"/>
                <a:cs typeface="Segoe UI" pitchFamily="34" charset="0"/>
              </a:rPr>
              <a:t>d'attributs partiel pour </a:t>
            </a:r>
            <a:r>
              <a:rPr lang="en-US" sz="2000" b="0" dirty="0" smtClean="0">
                <a:latin typeface="Segoe UI" pitchFamily="34" charset="0"/>
                <a:ea typeface="Segoe UI" pitchFamily="34" charset="0"/>
                <a:cs typeface="Segoe UI" pitchFamily="34" charset="0"/>
              </a:rPr>
              <a:t>d'autres domaines </a:t>
            </a:r>
            <a:r>
              <a:rPr lang="en-US" sz="2000" b="0" smtClean="0">
                <a:latin typeface="Segoe UI" pitchFamily="34" charset="0"/>
                <a:ea typeface="Segoe UI" pitchFamily="34" charset="0"/>
                <a:cs typeface="Segoe UI" pitchFamily="34" charset="0"/>
              </a:rPr>
              <a:t>dans la forêt Prend </a:t>
            </a:r>
            <a:r>
              <a:rPr lang="en-US" sz="2000" b="0" dirty="0" smtClean="0">
                <a:latin typeface="Segoe UI" pitchFamily="34" charset="0"/>
                <a:ea typeface="Segoe UI" pitchFamily="34" charset="0"/>
                <a:cs typeface="Segoe UI" pitchFamily="34" charset="0"/>
              </a:rPr>
              <a:t>en </a:t>
            </a:r>
            <a:r>
              <a:rPr lang="en-US" sz="2000" b="0" smtClean="0">
                <a:latin typeface="Segoe UI" pitchFamily="34" charset="0"/>
                <a:ea typeface="Segoe UI" pitchFamily="34" charset="0"/>
                <a:cs typeface="Segoe UI" pitchFamily="34" charset="0"/>
              </a:rPr>
              <a:t>charge les requêtes </a:t>
            </a:r>
            <a:r>
              <a:rPr lang="en-US" sz="2000" b="0" dirty="0" smtClean="0">
                <a:latin typeface="Segoe UI" pitchFamily="34" charset="0"/>
                <a:ea typeface="Segoe UI" pitchFamily="34" charset="0"/>
                <a:cs typeface="Segoe UI" pitchFamily="34" charset="0"/>
              </a:rPr>
              <a:t>pour les </a:t>
            </a:r>
            <a:r>
              <a:rPr lang="en-US" sz="2000" b="0" smtClean="0">
                <a:latin typeface="Segoe UI" pitchFamily="34" charset="0"/>
                <a:ea typeface="Segoe UI" pitchFamily="34" charset="0"/>
                <a:cs typeface="Segoe UI" pitchFamily="34" charset="0"/>
              </a:rPr>
              <a:t>objets dans l'ensemble </a:t>
            </a:r>
            <a:r>
              <a:rPr lang="en-US" sz="2000" b="0" dirty="0" smtClean="0">
                <a:latin typeface="Segoe UI" pitchFamily="34" charset="0"/>
                <a:ea typeface="Segoe UI" pitchFamily="34" charset="0"/>
                <a:cs typeface="Segoe UI" pitchFamily="34" charset="0"/>
              </a:rPr>
              <a:t>de la forêt</a:t>
            </a:r>
          </a:p>
        </p:txBody>
      </p:sp>
      <p:sp>
        <p:nvSpPr>
          <p:cNvPr id="36" name="AutoShape 16"/>
          <p:cNvSpPr>
            <a:spLocks noChangeArrowheads="1"/>
          </p:cNvSpPr>
          <p:nvPr/>
        </p:nvSpPr>
        <p:spPr bwMode="auto">
          <a:xfrm>
            <a:off x="402851" y="4485517"/>
            <a:ext cx="3413942" cy="376476"/>
          </a:xfrm>
          <a:prstGeom prst="roundRect">
            <a:avLst>
              <a:gd name="adj" fmla="val 4167"/>
            </a:avLst>
          </a:prstGeom>
          <a:noFill/>
          <a:ln w="9525">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dirty="0">
                <a:latin typeface="Segoe UI" pitchFamily="34" charset="0"/>
                <a:ea typeface="Segoe UI" pitchFamily="34" charset="0"/>
                <a:cs typeface="Segoe UI" pitchFamily="34" charset="0"/>
              </a:rPr>
              <a:t>Serveur de catalogue global</a:t>
            </a:r>
          </a:p>
        </p:txBody>
      </p:sp>
    </p:spTree>
    <p:extLst>
      <p:ext uri="{BB962C8B-B14F-4D97-AF65-F5344CB8AC3E}">
        <p14:creationId xmlns:p14="http://schemas.microsoft.com/office/powerpoint/2010/main" val="2279708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733a5a02-eefd-45e0-990d-3d14f9ceb33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Processus de connexion AD DS</a:t>
            </a:r>
            <a:endParaRPr lang="en-US"/>
          </a:p>
        </p:txBody>
      </p:sp>
      <p:grpSp>
        <p:nvGrpSpPr>
          <p:cNvPr id="4" name="Group 3"/>
          <p:cNvGrpSpPr/>
          <p:nvPr/>
        </p:nvGrpSpPr>
        <p:grpSpPr>
          <a:xfrm>
            <a:off x="5042206" y="1589524"/>
            <a:ext cx="3657276" cy="4021867"/>
            <a:chOff x="3276600" y="789281"/>
            <a:chExt cx="5750735" cy="6324021"/>
          </a:xfrm>
        </p:grpSpPr>
        <p:pic>
          <p:nvPicPr>
            <p:cNvPr id="5" name="Picture 4" descr="E:\Documents\Projets\MS 6425\Téléchargements VRT\Graphiques\2_Doma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822325"/>
              <a:ext cx="5734050"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3495784" y="789281"/>
              <a:ext cx="5531551" cy="6324021"/>
              <a:chOff x="3495784" y="789281"/>
              <a:chExt cx="5531551" cy="6324021"/>
            </a:xfrm>
          </p:grpSpPr>
          <p:pic>
            <p:nvPicPr>
              <p:cNvPr id="7" name="Picture 6" descr="E:\Documents\Projets\MS 6425\Téléchargements VRT\Graphiques\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1622" y="4378324"/>
                <a:ext cx="164465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E:\Documents\Projets\MS 6425\Téléchargements VRT\Graphiques\UserWithDesktopCompu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03650" y="4378325"/>
                <a:ext cx="1852613"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E:\Documents\Projets\MS 6425\Téléchargements VRT\Graphiques\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0" y="789281"/>
                <a:ext cx="1644650" cy="193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E:\Documents\Projets\MS 6425\Téléchargements VRT\Graphiques\ActiveDirectory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685" y="789281"/>
                <a:ext cx="1319213"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43"/>
              <p:cNvSpPr txBox="1"/>
              <p:nvPr/>
            </p:nvSpPr>
            <p:spPr>
              <a:xfrm>
                <a:off x="7800142" y="2724444"/>
                <a:ext cx="1227193" cy="629137"/>
              </a:xfrm>
              <a:prstGeom prst="rect">
                <a:avLst/>
              </a:prstGeom>
              <a:solidFill>
                <a:schemeClr val="bg1"/>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1" dirty="0" smtClean="0">
                    <a:solidFill>
                      <a:srgbClr val="000000"/>
                    </a:solidFill>
                    <a:latin typeface="Segoe UI" pitchFamily="34" charset="0"/>
                    <a:ea typeface="Segoe UI" pitchFamily="34" charset="0"/>
                    <a:cs typeface="Segoe UI" pitchFamily="34" charset="0"/>
                  </a:rPr>
                  <a:t>DC1</a:t>
                </a:r>
                <a:endParaRPr lang="en-US" sz="2000" b="1" dirty="0">
                  <a:solidFill>
                    <a:srgbClr val="000000"/>
                  </a:solidFill>
                  <a:latin typeface="Segoe UI" pitchFamily="34" charset="0"/>
                  <a:ea typeface="Segoe UI" pitchFamily="34" charset="0"/>
                  <a:cs typeface="Segoe UI" pitchFamily="34" charset="0"/>
                </a:endParaRPr>
              </a:p>
            </p:txBody>
          </p:sp>
          <p:sp>
            <p:nvSpPr>
              <p:cNvPr id="12" name="TextBox 44"/>
              <p:cNvSpPr txBox="1"/>
              <p:nvPr/>
            </p:nvSpPr>
            <p:spPr>
              <a:xfrm>
                <a:off x="7289120" y="6532562"/>
                <a:ext cx="1353611" cy="572141"/>
              </a:xfrm>
              <a:prstGeom prst="rect">
                <a:avLst/>
              </a:prstGeom>
              <a:solidFill>
                <a:schemeClr val="bg1"/>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t>SVR1</a:t>
                </a:r>
              </a:p>
            </p:txBody>
          </p:sp>
          <p:sp>
            <p:nvSpPr>
              <p:cNvPr id="13" name="TextBox 45"/>
              <p:cNvSpPr txBox="1"/>
              <p:nvPr/>
            </p:nvSpPr>
            <p:spPr>
              <a:xfrm>
                <a:off x="3495784" y="6532561"/>
                <a:ext cx="1603998" cy="580741"/>
              </a:xfrm>
              <a:prstGeom prst="rect">
                <a:avLst/>
              </a:prstGeom>
              <a:solidFill>
                <a:schemeClr val="bg1"/>
              </a:solidFill>
              <a:ln>
                <a:no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a:t>WKS1</a:t>
                </a:r>
              </a:p>
            </p:txBody>
          </p:sp>
        </p:grpSp>
      </p:grpSp>
      <p:cxnSp>
        <p:nvCxnSpPr>
          <p:cNvPr id="14" name="down"/>
          <p:cNvCxnSpPr/>
          <p:nvPr/>
        </p:nvCxnSpPr>
        <p:spPr>
          <a:xfrm flipH="1">
            <a:off x="6250001" y="2590482"/>
            <a:ext cx="953822" cy="1271763"/>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over"/>
          <p:cNvCxnSpPr/>
          <p:nvPr/>
        </p:nvCxnSpPr>
        <p:spPr>
          <a:xfrm>
            <a:off x="6562115" y="4191000"/>
            <a:ext cx="900379" cy="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up" descr="Shows the AD DS logon process:&#10;1. User Account is authenticated to DC1&#10;2. DC1 returns a TGT back to client&#10;3. Client uses TGT to apply for access to WKS1&#10;4. DC1 grants access to WKS1&#10;5. Client uses TGT to apply for access to SVR1&#10;6. DC1 returns access to SVR1&#10;"/>
          <p:cNvCxnSpPr/>
          <p:nvPr/>
        </p:nvCxnSpPr>
        <p:spPr>
          <a:xfrm flipH="1">
            <a:off x="6096000" y="2385836"/>
            <a:ext cx="953822" cy="1271763"/>
          </a:xfrm>
          <a:prstGeom prst="straightConnector1">
            <a:avLst/>
          </a:prstGeom>
          <a:ln w="635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73931" y="950305"/>
            <a:ext cx="4668275" cy="467666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fontAlgn="base">
              <a:lnSpc>
                <a:spcPct val="90000"/>
              </a:lnSpc>
              <a:spcBef>
                <a:spcPct val="40000"/>
              </a:spcBef>
              <a:spcAft>
                <a:spcPts val="1800"/>
              </a:spcAft>
              <a:buClr>
                <a:srgbClr val="006699"/>
              </a:buClr>
            </a:pPr>
            <a:r>
              <a:rPr lang="en-US" sz="2300" dirty="0" smtClean="0">
                <a:solidFill>
                  <a:srgbClr val="000000"/>
                </a:solidFill>
                <a:latin typeface="Segoe UI" pitchFamily="34" charset="0"/>
                <a:ea typeface="Segoe UI" pitchFamily="34" charset="0"/>
                <a:cs typeface="Segoe UI" pitchFamily="34" charset="0"/>
              </a:rPr>
              <a:t>Processus de connexion AD DS</a:t>
            </a:r>
          </a:p>
          <a:p>
            <a:pPr marL="342900" lvl="0" indent="-342900" fontAlgn="base">
              <a:lnSpc>
                <a:spcPct val="90000"/>
              </a:lnSpc>
              <a:spcBef>
                <a:spcPct val="40000"/>
              </a:spcBef>
              <a:spcAft>
                <a:spcPct val="0"/>
              </a:spcAft>
              <a:buClr>
                <a:srgbClr val="006699"/>
              </a:buClr>
              <a:buFont typeface="+mj-lt"/>
              <a:buAutoNum type="arabicPeriod"/>
            </a:pPr>
            <a:r>
              <a:rPr lang="en-US" sz="2300" dirty="0" smtClean="0">
                <a:solidFill>
                  <a:srgbClr val="000000"/>
                </a:solidFill>
                <a:latin typeface="Segoe UI" pitchFamily="34" charset="0"/>
                <a:ea typeface="Segoe UI" pitchFamily="34" charset="0"/>
                <a:cs typeface="Segoe UI" pitchFamily="34" charset="0"/>
              </a:rPr>
              <a:t>Le compte d'utilisateur est authentifié auprès de DC1</a:t>
            </a:r>
            <a:endParaRPr lang="en-US" sz="2300" dirty="0">
              <a:solidFill>
                <a:srgbClr val="000000"/>
              </a:solidFill>
              <a:latin typeface="Segoe UI" pitchFamily="34" charset="0"/>
              <a:ea typeface="Segoe UI" pitchFamily="34" charset="0"/>
              <a:cs typeface="Segoe UI" pitchFamily="34" charset="0"/>
            </a:endParaRPr>
          </a:p>
          <a:p>
            <a:pPr marL="342900" lvl="0" indent="-342900" fontAlgn="base">
              <a:lnSpc>
                <a:spcPct val="90000"/>
              </a:lnSpc>
              <a:spcBef>
                <a:spcPct val="40000"/>
              </a:spcBef>
              <a:spcAft>
                <a:spcPct val="0"/>
              </a:spcAft>
              <a:buClr>
                <a:srgbClr val="006699"/>
              </a:buClr>
              <a:buFont typeface="+mj-lt"/>
              <a:buAutoNum type="arabicPeriod"/>
            </a:pPr>
            <a:r>
              <a:rPr lang="en-US" sz="2300" dirty="0" smtClean="0">
                <a:solidFill>
                  <a:srgbClr val="000000"/>
                </a:solidFill>
                <a:latin typeface="Segoe UI" pitchFamily="34" charset="0"/>
                <a:ea typeface="Segoe UI" pitchFamily="34" charset="0"/>
                <a:cs typeface="Segoe UI" pitchFamily="34" charset="0"/>
              </a:rPr>
              <a:t>DC1 retourne un ticket TGT au client</a:t>
            </a:r>
          </a:p>
          <a:p>
            <a:pPr marL="342900" lvl="0" indent="-342900">
              <a:lnSpc>
                <a:spcPct val="90000"/>
              </a:lnSpc>
              <a:spcBef>
                <a:spcPct val="40000"/>
              </a:spcBef>
              <a:buClr>
                <a:srgbClr val="006699"/>
              </a:buClr>
              <a:buFont typeface="+mj-lt"/>
              <a:buAutoNum type="arabicPeriod"/>
            </a:pPr>
            <a:r>
              <a:rPr lang="en-US" sz="2300" dirty="0">
                <a:solidFill>
                  <a:srgbClr val="000000"/>
                </a:solidFill>
                <a:latin typeface="Segoe UI" pitchFamily="34" charset="0"/>
                <a:ea typeface="Segoe UI" pitchFamily="34" charset="0"/>
                <a:cs typeface="Segoe UI" pitchFamily="34" charset="0"/>
              </a:rPr>
              <a:t>Le client utilise le ticket TGT pour solliciter l'accès à WKS1</a:t>
            </a:r>
          </a:p>
          <a:p>
            <a:pPr marL="342900" lvl="0" indent="-342900" fontAlgn="base">
              <a:lnSpc>
                <a:spcPct val="90000"/>
              </a:lnSpc>
              <a:spcBef>
                <a:spcPct val="40000"/>
              </a:spcBef>
              <a:spcAft>
                <a:spcPct val="0"/>
              </a:spcAft>
              <a:buClr>
                <a:srgbClr val="006699"/>
              </a:buClr>
              <a:buFont typeface="+mj-lt"/>
              <a:buAutoNum type="arabicPeriod"/>
            </a:pPr>
            <a:r>
              <a:rPr lang="en-US" sz="2300" dirty="0" smtClean="0">
                <a:solidFill>
                  <a:srgbClr val="000000"/>
                </a:solidFill>
                <a:latin typeface="Segoe UI" pitchFamily="34" charset="0"/>
                <a:ea typeface="Segoe UI" pitchFamily="34" charset="0"/>
                <a:cs typeface="Segoe UI" pitchFamily="34" charset="0"/>
              </a:rPr>
              <a:t>DC1 accorde l'accès à WKS1</a:t>
            </a:r>
          </a:p>
          <a:p>
            <a:pPr marL="342900" lvl="0" indent="-342900">
              <a:lnSpc>
                <a:spcPct val="90000"/>
              </a:lnSpc>
              <a:spcBef>
                <a:spcPct val="40000"/>
              </a:spcBef>
              <a:buClr>
                <a:srgbClr val="006699"/>
              </a:buClr>
              <a:buFont typeface="+mj-lt"/>
              <a:buAutoNum type="arabicPeriod"/>
            </a:pPr>
            <a:r>
              <a:rPr lang="en-US" sz="2300" dirty="0">
                <a:solidFill>
                  <a:srgbClr val="000000"/>
                </a:solidFill>
                <a:latin typeface="Segoe UI" pitchFamily="34" charset="0"/>
                <a:ea typeface="Segoe UI" pitchFamily="34" charset="0"/>
                <a:cs typeface="Segoe UI" pitchFamily="34" charset="0"/>
              </a:rPr>
              <a:t>Le client utilise le ticket TGT pour solliciter l'accès à SVR1</a:t>
            </a:r>
          </a:p>
          <a:p>
            <a:pPr marL="342900" lvl="0" indent="-342900" fontAlgn="base">
              <a:lnSpc>
                <a:spcPct val="90000"/>
              </a:lnSpc>
              <a:spcBef>
                <a:spcPct val="40000"/>
              </a:spcBef>
              <a:spcAft>
                <a:spcPct val="0"/>
              </a:spcAft>
              <a:buClr>
                <a:srgbClr val="006699"/>
              </a:buClr>
              <a:buFont typeface="+mj-lt"/>
              <a:buAutoNum type="arabicPeriod"/>
            </a:pPr>
            <a:r>
              <a:rPr lang="en-US" sz="2300" dirty="0" smtClean="0">
                <a:solidFill>
                  <a:srgbClr val="000000"/>
                </a:solidFill>
                <a:latin typeface="Segoe UI" pitchFamily="34" charset="0"/>
                <a:ea typeface="Segoe UI" pitchFamily="34" charset="0"/>
                <a:cs typeface="Segoe UI" pitchFamily="34" charset="0"/>
              </a:rPr>
              <a:t>DC1 retourne l'accès à SVR1</a:t>
            </a:r>
            <a:endParaRPr lang="en-US" sz="2300"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06152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99ffbc7e-9b80-4cb5-894f-01bdcace2a5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Démonstration : Affichage des enregistrements SRV dans DNS</a:t>
            </a:r>
            <a:endParaRPr lang="en-US" sz="2600" dirty="0"/>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1313" indent="-341313"/>
            <a:r>
              <a:rPr lang="en-US" dirty="0" smtClean="0"/>
              <a:t>Dans cette démonstration, vous allez </a:t>
            </a:r>
            <a:r>
              <a:rPr lang="en-US" dirty="0" err="1" smtClean="0"/>
              <a:t>apprendre</a:t>
            </a:r>
            <a:r>
              <a:rPr lang="en-US" dirty="0" smtClean="0"/>
              <a:t> à </a:t>
            </a:r>
            <a:r>
              <a:rPr lang="en-US" dirty="0" err="1" smtClean="0"/>
              <a:t>utiliser</a:t>
            </a:r>
            <a:r>
              <a:rPr lang="en-US" dirty="0" smtClean="0"/>
              <a:t> le Gestionnaire DNS pour </a:t>
            </a:r>
            <a:r>
              <a:rPr lang="en-US" dirty="0" err="1" smtClean="0"/>
              <a:t>afficher</a:t>
            </a:r>
            <a:r>
              <a:rPr lang="en-US" dirty="0" smtClean="0"/>
              <a:t> les </a:t>
            </a:r>
            <a:r>
              <a:rPr lang="en-US" dirty="0" err="1" smtClean="0"/>
              <a:t>enregistrements</a:t>
            </a:r>
            <a:r>
              <a:rPr lang="en-US" dirty="0" smtClean="0"/>
              <a:t> SRV</a:t>
            </a:r>
            <a:endParaRPr lang="en-US" dirty="0"/>
          </a:p>
        </p:txBody>
      </p:sp>
    </p:spTree>
    <p:extLst>
      <p:ext uri="{BB962C8B-B14F-4D97-AF65-F5344CB8AC3E}">
        <p14:creationId xmlns:p14="http://schemas.microsoft.com/office/powerpoint/2010/main" val="2266452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56396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359b1312-e05f-4941-888f-ed8aceda76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maîtres d'opérations ?</a:t>
            </a:r>
            <a:endParaRPr lang="en-US"/>
          </a:p>
        </p:txBody>
      </p:sp>
      <p:sp>
        <p:nvSpPr>
          <p:cNvPr id="4" name="AutoShape 3"/>
          <p:cNvSpPr>
            <a:spLocks noChangeArrowheads="1"/>
          </p:cNvSpPr>
          <p:nvPr/>
        </p:nvSpPr>
        <p:spPr bwMode="auto">
          <a:xfrm>
            <a:off x="319582" y="877868"/>
            <a:ext cx="8467025" cy="711248"/>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Clr>
                <a:srgbClr val="0070C0"/>
              </a:buClr>
              <a:buSzPct val="120000"/>
            </a:pPr>
            <a:r>
              <a:rPr lang="en-US" sz="2200" dirty="0" smtClean="0">
                <a:latin typeface="Segoe UI" pitchFamily="34" charset="0"/>
                <a:ea typeface="Segoe UI" pitchFamily="34" charset="0"/>
                <a:cs typeface="Segoe UI" pitchFamily="34" charset="0"/>
              </a:rPr>
              <a:t>Dans toute topologie de réplication multimaître, certaines opérations doivent être à maître unique</a:t>
            </a:r>
          </a:p>
        </p:txBody>
      </p:sp>
      <p:sp>
        <p:nvSpPr>
          <p:cNvPr id="5" name="AutoShape 3"/>
          <p:cNvSpPr>
            <a:spLocks noChangeArrowheads="1"/>
          </p:cNvSpPr>
          <p:nvPr/>
        </p:nvSpPr>
        <p:spPr bwMode="auto">
          <a:xfrm>
            <a:off x="319582" y="1706778"/>
            <a:ext cx="8653113" cy="731622"/>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Clr>
                <a:srgbClr val="0070C0"/>
              </a:buClr>
              <a:buSzPct val="120000"/>
            </a:pPr>
            <a:r>
              <a:rPr lang="en-US" sz="2200" dirty="0">
                <a:latin typeface="Segoe UI" pitchFamily="34" charset="0"/>
                <a:ea typeface="Segoe UI" pitchFamily="34" charset="0"/>
                <a:cs typeface="Segoe UI" pitchFamily="34" charset="0"/>
              </a:rPr>
              <a:t>Beaucoup de termes sont utilisés pour les principales opérations à maître unique </a:t>
            </a:r>
            <a:r>
              <a:rPr lang="en-US" sz="2200" dirty="0" err="1" smtClean="0">
                <a:latin typeface="Segoe UI" pitchFamily="34" charset="0"/>
                <a:ea typeface="Segoe UI" pitchFamily="34" charset="0"/>
                <a:cs typeface="Segoe UI" pitchFamily="34" charset="0"/>
              </a:rPr>
              <a:t>dans</a:t>
            </a:r>
            <a:r>
              <a:rPr lang="en-US" sz="2200" dirty="0" smtClean="0">
                <a:latin typeface="Segoe UI" pitchFamily="34" charset="0"/>
                <a:ea typeface="Segoe UI" pitchFamily="34" charset="0"/>
                <a:cs typeface="Segoe UI" pitchFamily="34" charset="0"/>
              </a:rPr>
              <a:t> Active </a:t>
            </a:r>
            <a:r>
              <a:rPr lang="en-US" sz="2200" dirty="0">
                <a:latin typeface="Segoe UI" pitchFamily="34" charset="0"/>
                <a:ea typeface="Segoe UI" pitchFamily="34" charset="0"/>
                <a:cs typeface="Segoe UI" pitchFamily="34" charset="0"/>
              </a:rPr>
              <a:t>Directory DS, </a:t>
            </a:r>
            <a:r>
              <a:rPr lang="en-US" sz="2200" dirty="0" err="1">
                <a:latin typeface="Segoe UI" pitchFamily="34" charset="0"/>
                <a:ea typeface="Segoe UI" pitchFamily="34" charset="0"/>
                <a:cs typeface="Segoe UI" pitchFamily="34" charset="0"/>
              </a:rPr>
              <a:t>parmi</a:t>
            </a:r>
            <a:r>
              <a:rPr lang="en-US" sz="2200" dirty="0">
                <a:latin typeface="Segoe UI" pitchFamily="34" charset="0"/>
                <a:ea typeface="Segoe UI" pitchFamily="34" charset="0"/>
                <a:cs typeface="Segoe UI" pitchFamily="34" charset="0"/>
              </a:rPr>
              <a:t> </a:t>
            </a:r>
            <a:r>
              <a:rPr lang="en-US" sz="2200" dirty="0" err="1" smtClean="0">
                <a:latin typeface="Segoe UI" pitchFamily="34" charset="0"/>
                <a:ea typeface="Segoe UI" pitchFamily="34" charset="0"/>
                <a:cs typeface="Segoe UI" pitchFamily="34" charset="0"/>
              </a:rPr>
              <a:t>lesquels</a:t>
            </a:r>
            <a:endParaRPr lang="en-US" sz="2200" dirty="0">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684445" y="2532018"/>
            <a:ext cx="7923389" cy="1289761"/>
          </a:xfrm>
          <a:prstGeom prst="roundRect">
            <a:avLst>
              <a:gd name="adj" fmla="val 4167"/>
            </a:avLst>
          </a:prstGeom>
          <a:noFill/>
          <a:ln w="9525" algn="ctr">
            <a:noFill/>
            <a:miter lim="800000"/>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9863" lvl="1" indent="-169863" eaLnBrk="0" hangingPunct="0">
              <a:lnSpc>
                <a:spcPct val="90000"/>
              </a:lnSpc>
              <a:spcBef>
                <a:spcPct val="40000"/>
              </a:spcBef>
              <a:buClr>
                <a:srgbClr val="006699"/>
              </a:buClr>
              <a:buFontTx/>
              <a:buChar char="•"/>
            </a:pPr>
            <a:r>
              <a:rPr lang="en-US" altLang="zh-TW" sz="2200" b="0" dirty="0">
                <a:solidFill>
                  <a:srgbClr val="000000"/>
                </a:solidFill>
                <a:latin typeface="Segoe UI" pitchFamily="34" charset="0"/>
                <a:ea typeface="Segoe UI" pitchFamily="34" charset="0"/>
                <a:cs typeface="Segoe UI" pitchFamily="34" charset="0"/>
              </a:rPr>
              <a:t>Maître d'opérations (ou rôles de maître d'opérations)</a:t>
            </a:r>
          </a:p>
          <a:p>
            <a:pPr marL="169863" lvl="1" indent="-169863" eaLnBrk="0" hangingPunct="0">
              <a:lnSpc>
                <a:spcPct val="90000"/>
              </a:lnSpc>
              <a:spcBef>
                <a:spcPct val="40000"/>
              </a:spcBef>
              <a:buClr>
                <a:srgbClr val="006699"/>
              </a:buClr>
              <a:buFontTx/>
              <a:buChar char="•"/>
            </a:pPr>
            <a:r>
              <a:rPr lang="en-US" altLang="zh-TW" sz="2200" b="0" dirty="0">
                <a:solidFill>
                  <a:srgbClr val="000000"/>
                </a:solidFill>
                <a:latin typeface="Segoe UI" pitchFamily="34" charset="0"/>
                <a:ea typeface="Segoe UI" pitchFamily="34" charset="0"/>
                <a:cs typeface="Segoe UI" pitchFamily="34" charset="0"/>
              </a:rPr>
              <a:t>Rôles de maître unique</a:t>
            </a:r>
          </a:p>
          <a:p>
            <a:pPr marL="169863" lvl="1" indent="-169863" eaLnBrk="0" hangingPunct="0">
              <a:lnSpc>
                <a:spcPct val="90000"/>
              </a:lnSpc>
              <a:spcBef>
                <a:spcPct val="40000"/>
              </a:spcBef>
              <a:buClr>
                <a:srgbClr val="006699"/>
              </a:buClr>
              <a:buFontTx/>
              <a:buChar char="•"/>
            </a:pPr>
            <a:r>
              <a:rPr lang="en-US" altLang="zh-TW" sz="2200" b="0" dirty="0" smtClean="0">
                <a:solidFill>
                  <a:srgbClr val="000000"/>
                </a:solidFill>
                <a:latin typeface="Segoe UI" pitchFamily="34" charset="0"/>
                <a:ea typeface="Segoe UI" pitchFamily="34" charset="0"/>
                <a:cs typeface="Segoe UI" pitchFamily="34" charset="0"/>
              </a:rPr>
              <a:t>Opérations à maître unique flottant (ou FSMO)</a:t>
            </a:r>
            <a:endParaRPr lang="en-US" altLang="zh-TW" sz="2200" b="0" dirty="0">
              <a:solidFill>
                <a:srgbClr val="000000"/>
              </a:solidFill>
              <a:latin typeface="Segoe UI" pitchFamily="34" charset="0"/>
              <a:ea typeface="Segoe UI" pitchFamily="34" charset="0"/>
              <a:cs typeface="Segoe UI" pitchFamily="34" charset="0"/>
            </a:endParaRPr>
          </a:p>
        </p:txBody>
      </p:sp>
      <p:sp>
        <p:nvSpPr>
          <p:cNvPr id="7" name="AutoShape 3"/>
          <p:cNvSpPr>
            <a:spLocks noChangeArrowheads="1"/>
          </p:cNvSpPr>
          <p:nvPr/>
        </p:nvSpPr>
        <p:spPr bwMode="auto">
          <a:xfrm>
            <a:off x="319582" y="3955144"/>
            <a:ext cx="8195914" cy="388256"/>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Clr>
                <a:srgbClr val="0070C0"/>
              </a:buClr>
              <a:buSzPct val="120000"/>
            </a:pPr>
            <a:r>
              <a:rPr lang="en-US" sz="2200" dirty="0" smtClean="0">
                <a:latin typeface="Segoe UI" pitchFamily="34" charset="0"/>
                <a:ea typeface="Segoe UI" pitchFamily="34" charset="0"/>
                <a:cs typeface="Segoe UI" pitchFamily="34" charset="0"/>
              </a:rPr>
              <a:t>Rôles</a:t>
            </a:r>
            <a:endParaRPr lang="en-US" sz="2200" dirty="0">
              <a:latin typeface="Segoe UI" pitchFamily="34" charset="0"/>
              <a:ea typeface="Segoe UI" pitchFamily="34" charset="0"/>
              <a:cs typeface="Segoe UI" pitchFamily="34" charset="0"/>
            </a:endParaRPr>
          </a:p>
        </p:txBody>
      </p:sp>
      <p:sp>
        <p:nvSpPr>
          <p:cNvPr id="8" name="Rounded Rectangle 7"/>
          <p:cNvSpPr>
            <a:spLocks noChangeArrowheads="1"/>
          </p:cNvSpPr>
          <p:nvPr/>
        </p:nvSpPr>
        <p:spPr bwMode="auto">
          <a:xfrm>
            <a:off x="610303" y="4352109"/>
            <a:ext cx="3504498" cy="1504181"/>
          </a:xfrm>
          <a:prstGeom prst="roundRect">
            <a:avLst>
              <a:gd name="adj" fmla="val 4167"/>
            </a:avLst>
          </a:prstGeom>
          <a:noFill/>
          <a:ln w="9525" algn="ctr">
            <a:noFill/>
            <a:miter lim="800000"/>
            <a:headEnd/>
            <a:tailEnd/>
          </a:ln>
        </p:spPr>
        <p:txBody>
          <a:bodyPr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9863" lvl="1" indent="-169863" eaLnBrk="0" hangingPunct="0">
              <a:lnSpc>
                <a:spcPct val="90000"/>
              </a:lnSpc>
              <a:spcBef>
                <a:spcPct val="40000"/>
              </a:spcBef>
              <a:buClr>
                <a:srgbClr val="006699"/>
              </a:buClr>
              <a:buFontTx/>
              <a:buChar char="•"/>
            </a:pPr>
            <a:r>
              <a:rPr lang="en-US" altLang="zh-TW" sz="2200" b="0" dirty="0" err="1" smtClean="0">
                <a:solidFill>
                  <a:srgbClr val="000000"/>
                </a:solidFill>
                <a:latin typeface="Segoe UI" pitchFamily="34" charset="0"/>
                <a:ea typeface="Segoe UI" pitchFamily="34" charset="0"/>
                <a:cs typeface="Segoe UI" pitchFamily="34" charset="0"/>
              </a:rPr>
              <a:t>Forêt</a:t>
            </a:r>
            <a:endParaRPr lang="en-US" altLang="zh-TW" sz="2200" b="0" dirty="0" smtClean="0">
              <a:solidFill>
                <a:srgbClr val="000000"/>
              </a:solidFill>
              <a:latin typeface="Segoe UI" pitchFamily="34" charset="0"/>
              <a:ea typeface="Segoe UI" pitchFamily="34" charset="0"/>
              <a:cs typeface="Segoe UI" pitchFamily="34" charset="0"/>
            </a:endParaRPr>
          </a:p>
          <a:p>
            <a:pPr marL="627063" lvl="2" indent="-169863" eaLnBrk="0" hangingPunct="0">
              <a:lnSpc>
                <a:spcPct val="90000"/>
              </a:lnSpc>
              <a:spcBef>
                <a:spcPct val="40000"/>
              </a:spcBef>
              <a:buClr>
                <a:srgbClr val="006699"/>
              </a:buClr>
              <a:buFontTx/>
              <a:buChar char="•"/>
            </a:pPr>
            <a:r>
              <a:rPr lang="en-US" altLang="zh-TW" sz="2100" b="0" dirty="0" smtClean="0">
                <a:solidFill>
                  <a:srgbClr val="000000"/>
                </a:solidFill>
                <a:latin typeface="Segoe UI" pitchFamily="34" charset="0"/>
                <a:ea typeface="Segoe UI" pitchFamily="34" charset="0"/>
                <a:cs typeface="Segoe UI" pitchFamily="34" charset="0"/>
              </a:rPr>
              <a:t>Maître </a:t>
            </a:r>
            <a:r>
              <a:rPr lang="en-US" altLang="zh-TW" sz="2100" b="0" dirty="0" err="1" smtClean="0">
                <a:solidFill>
                  <a:srgbClr val="000000"/>
                </a:solidFill>
                <a:latin typeface="Segoe UI" pitchFamily="34" charset="0"/>
                <a:ea typeface="Segoe UI" pitchFamily="34" charset="0"/>
                <a:cs typeface="Segoe UI" pitchFamily="34" charset="0"/>
              </a:rPr>
              <a:t>d'attribution</a:t>
            </a:r>
            <a:r>
              <a:rPr lang="en-US" altLang="zh-TW" sz="2100" b="0" dirty="0" smtClean="0">
                <a:solidFill>
                  <a:srgbClr val="000000"/>
                </a:solidFill>
                <a:latin typeface="Segoe UI" pitchFamily="34" charset="0"/>
                <a:ea typeface="Segoe UI" pitchFamily="34" charset="0"/>
                <a:cs typeface="Segoe UI" pitchFamily="34" charset="0"/>
              </a:rPr>
              <a:t> de </a:t>
            </a:r>
            <a:r>
              <a:rPr lang="en-US" altLang="zh-TW" sz="2100" b="0" dirty="0" err="1" smtClean="0">
                <a:solidFill>
                  <a:srgbClr val="000000"/>
                </a:solidFill>
                <a:latin typeface="Segoe UI" pitchFamily="34" charset="0"/>
                <a:ea typeface="Segoe UI" pitchFamily="34" charset="0"/>
                <a:cs typeface="Segoe UI" pitchFamily="34" charset="0"/>
              </a:rPr>
              <a:t>noms</a:t>
            </a:r>
            <a:r>
              <a:rPr lang="en-US" altLang="zh-TW" sz="2100" b="0" dirty="0" smtClean="0">
                <a:solidFill>
                  <a:srgbClr val="000000"/>
                </a:solidFill>
                <a:latin typeface="Segoe UI" pitchFamily="34" charset="0"/>
                <a:ea typeface="Segoe UI" pitchFamily="34" charset="0"/>
                <a:cs typeface="Segoe UI" pitchFamily="34" charset="0"/>
              </a:rPr>
              <a:t> de domaine</a:t>
            </a:r>
          </a:p>
          <a:p>
            <a:pPr marL="627063" lvl="2" indent="-169863" eaLnBrk="0" hangingPunct="0">
              <a:lnSpc>
                <a:spcPct val="90000"/>
              </a:lnSpc>
              <a:spcBef>
                <a:spcPct val="40000"/>
              </a:spcBef>
              <a:buClr>
                <a:srgbClr val="006699"/>
              </a:buClr>
              <a:buFontTx/>
              <a:buChar char="•"/>
            </a:pPr>
            <a:r>
              <a:rPr lang="en-US" altLang="zh-TW" sz="2100" b="0" dirty="0" smtClean="0">
                <a:solidFill>
                  <a:srgbClr val="000000"/>
                </a:solidFill>
                <a:latin typeface="Segoe UI" pitchFamily="34" charset="0"/>
                <a:ea typeface="Segoe UI" pitchFamily="34" charset="0"/>
                <a:cs typeface="Segoe UI" pitchFamily="34" charset="0"/>
              </a:rPr>
              <a:t>Contrôleur de schéma</a:t>
            </a:r>
            <a:endParaRPr lang="en-US" altLang="zh-TW" sz="2100" b="0" dirty="0">
              <a:solidFill>
                <a:srgbClr val="000000"/>
              </a:solidFill>
              <a:latin typeface="Segoe UI" pitchFamily="34" charset="0"/>
              <a:ea typeface="Segoe UI" pitchFamily="34" charset="0"/>
              <a:cs typeface="Segoe UI" pitchFamily="34" charset="0"/>
            </a:endParaRPr>
          </a:p>
        </p:txBody>
      </p:sp>
      <p:sp>
        <p:nvSpPr>
          <p:cNvPr id="9" name="Rounded Rectangle 8"/>
          <p:cNvSpPr>
            <a:spLocks noChangeArrowheads="1"/>
          </p:cNvSpPr>
          <p:nvPr/>
        </p:nvSpPr>
        <p:spPr bwMode="auto">
          <a:xfrm>
            <a:off x="4251613" y="4352109"/>
            <a:ext cx="4721082" cy="2362200"/>
          </a:xfrm>
          <a:prstGeom prst="roundRect">
            <a:avLst>
              <a:gd name="adj" fmla="val 4167"/>
            </a:avLst>
          </a:prstGeom>
          <a:noFill/>
          <a:ln w="9525" algn="ctr">
            <a:noFill/>
            <a:miter lim="800000"/>
            <a:headEnd/>
            <a:tailEnd/>
          </a:ln>
        </p:spPr>
        <p:txBody>
          <a:bodyPr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9863" lvl="1" indent="-169863" eaLnBrk="0" hangingPunct="0">
              <a:lnSpc>
                <a:spcPct val="90000"/>
              </a:lnSpc>
              <a:spcBef>
                <a:spcPct val="40000"/>
              </a:spcBef>
              <a:buClr>
                <a:srgbClr val="006699"/>
              </a:buClr>
              <a:buFontTx/>
              <a:buChar char="•"/>
            </a:pPr>
            <a:r>
              <a:rPr lang="en-US" altLang="zh-TW" sz="2200" b="0" dirty="0" smtClean="0">
                <a:solidFill>
                  <a:srgbClr val="000000"/>
                </a:solidFill>
                <a:latin typeface="Segoe UI" pitchFamily="34" charset="0"/>
                <a:ea typeface="Segoe UI" pitchFamily="34" charset="0"/>
                <a:cs typeface="Segoe UI" pitchFamily="34" charset="0"/>
              </a:rPr>
              <a:t>Domaine</a:t>
            </a:r>
          </a:p>
          <a:p>
            <a:pPr marL="627063" lvl="2" indent="-169863" eaLnBrk="0" hangingPunct="0">
              <a:spcBef>
                <a:spcPct val="40000"/>
              </a:spcBef>
              <a:buClr>
                <a:srgbClr val="006699"/>
              </a:buClr>
              <a:buFontTx/>
              <a:buChar char="•"/>
            </a:pPr>
            <a:r>
              <a:rPr lang="en-US" altLang="zh-TW" sz="2100" b="0" dirty="0" smtClean="0">
                <a:solidFill>
                  <a:srgbClr val="000000"/>
                </a:solidFill>
                <a:latin typeface="Segoe UI" pitchFamily="34" charset="0"/>
                <a:ea typeface="Segoe UI" pitchFamily="34" charset="0"/>
                <a:cs typeface="Segoe UI" pitchFamily="34" charset="0"/>
              </a:rPr>
              <a:t>RID master</a:t>
            </a:r>
          </a:p>
          <a:p>
            <a:pPr marL="627063" lvl="2" indent="-169863" eaLnBrk="0" hangingPunct="0">
              <a:spcBef>
                <a:spcPct val="40000"/>
              </a:spcBef>
              <a:buClr>
                <a:srgbClr val="006699"/>
              </a:buClr>
              <a:buFontTx/>
              <a:buChar char="•"/>
            </a:pPr>
            <a:r>
              <a:rPr lang="en-US" altLang="zh-TW" sz="2100" b="0" dirty="0" smtClean="0">
                <a:solidFill>
                  <a:srgbClr val="000000"/>
                </a:solidFill>
                <a:latin typeface="Segoe UI" pitchFamily="34" charset="0"/>
                <a:ea typeface="Segoe UI" pitchFamily="34" charset="0"/>
                <a:cs typeface="Segoe UI" pitchFamily="34" charset="0"/>
              </a:rPr>
              <a:t>Maître d'infrastructure</a:t>
            </a:r>
          </a:p>
          <a:p>
            <a:pPr marL="627063" lvl="2" indent="-169863" eaLnBrk="0" hangingPunct="0">
              <a:spcBef>
                <a:spcPct val="40000"/>
              </a:spcBef>
              <a:buClr>
                <a:srgbClr val="006699"/>
              </a:buClr>
              <a:buFontTx/>
              <a:buChar char="•"/>
            </a:pPr>
            <a:r>
              <a:rPr lang="en-US" altLang="zh-TW" sz="2100" b="0" dirty="0" smtClean="0">
                <a:solidFill>
                  <a:srgbClr val="000000"/>
                </a:solidFill>
                <a:latin typeface="Segoe UI" pitchFamily="34" charset="0"/>
                <a:ea typeface="Segoe UI" pitchFamily="34" charset="0"/>
                <a:cs typeface="Segoe UI" pitchFamily="34" charset="0"/>
              </a:rPr>
              <a:t>Maître d'émulateur de contrôleur de domaine principal</a:t>
            </a:r>
            <a:endParaRPr lang="en-US" altLang="zh-TW" sz="2100" b="0"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36964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54016f2b-c6e7-49f6-87b6-dfea7cec36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Leçon</a:t>
            </a:r>
            <a:r>
              <a:rPr lang="fr-FR" smtClean="0"/>
              <a:t> 3 : </a:t>
            </a:r>
            <a:r>
              <a:rPr lang="fr-FR" dirty="0" smtClean="0"/>
              <a:t>Installation d'un contrôleur de domaine</a:t>
            </a:r>
            <a:endParaRPr lang="en-US" dirty="0"/>
          </a:p>
        </p:txBody>
      </p:sp>
      <p:sp>
        <p:nvSpPr>
          <p:cNvPr id="3" name="Text Placeholder 2"/>
          <p:cNvSpPr>
            <a:spLocks noGrp="1"/>
          </p:cNvSpPr>
          <p:nvPr>
            <p:ph type="body" idx="1"/>
          </p:nvPr>
        </p:nvSpPr>
        <p:spPr/>
        <p:txBody>
          <a:bodyPr/>
          <a:lstStyle/>
          <a:p>
            <a:r>
              <a:rPr lang="fr-FR" dirty="0" smtClean="0"/>
              <a:t>Installation d'un contrôleur de domaine à partir du Gestionnaire de serveur
Installation d'un contrôleur de domaine </a:t>
            </a:r>
            <a:r>
              <a:rPr lang="fr-FR" smtClean="0"/>
              <a:t>sur une installation </a:t>
            </a:r>
            <a:r>
              <a:rPr lang="fr-FR" dirty="0" smtClean="0"/>
              <a:t>minimale de Windows Server 2012
Mise à niveau d'un contrôleur de domaine
Installation d'un contrôleur de </a:t>
            </a:r>
            <a:r>
              <a:rPr lang="fr-FR" smtClean="0"/>
              <a:t>domaine en utilisant </a:t>
            </a:r>
            <a:r>
              <a:rPr lang="fr-FR" dirty="0" smtClean="0"/>
              <a:t>l'installation à partir du support</a:t>
            </a:r>
            <a:endParaRPr lang="en-US" dirty="0"/>
          </a:p>
        </p:txBody>
      </p:sp>
    </p:spTree>
    <p:extLst>
      <p:ext uri="{BB962C8B-B14F-4D97-AF65-F5344CB8AC3E}">
        <p14:creationId xmlns:p14="http://schemas.microsoft.com/office/powerpoint/2010/main" val="5458577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f227a4b2-fd7a-4968-904c-0db7357a28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Installation d'un contrôleur de domaine à partir du Gestionnaire de serveur</a:t>
            </a:r>
            <a:endParaRPr lang="en-US" sz="2600" dirty="0"/>
          </a:p>
        </p:txBody>
      </p:sp>
      <p:pic>
        <p:nvPicPr>
          <p:cNvPr id="4" name="Picture 3"/>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31659" y="1044223"/>
            <a:ext cx="6972733" cy="510134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164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6862dd46-c73d-450c-9723-c11b8fceb5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Vue d'ensemble du module</a:t>
            </a:r>
            <a:endParaRPr lang="en-US"/>
          </a:p>
        </p:txBody>
      </p:sp>
      <p:sp>
        <p:nvSpPr>
          <p:cNvPr id="3" name="Text Placeholder 2"/>
          <p:cNvSpPr>
            <a:spLocks noGrp="1"/>
          </p:cNvSpPr>
          <p:nvPr>
            <p:ph type="body" idx="1"/>
          </p:nvPr>
        </p:nvSpPr>
        <p:spPr/>
        <p:txBody>
          <a:bodyPr/>
          <a:lstStyle/>
          <a:p>
            <a:r>
              <a:rPr lang="fr-FR" smtClean="0"/>
              <a:t>Vue d'ensemble d'AD DS
Vue d'ensemble des contrôleurs de domaine
Installation d'un contrôleur de domaine</a:t>
            </a:r>
            <a:endParaRPr lang="en-US"/>
          </a:p>
        </p:txBody>
      </p:sp>
    </p:spTree>
    <p:extLst>
      <p:ext uri="{BB962C8B-B14F-4D97-AF65-F5344CB8AC3E}">
        <p14:creationId xmlns:p14="http://schemas.microsoft.com/office/powerpoint/2010/main" val="26115373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0c24a83e-8dae-4b34-b51f-6aa6294410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Installation d'un contrôleur de domaine sur une installation minimale de Windows Server 2012</a:t>
            </a:r>
            <a:endParaRPr lang="en-US" sz="2600" dirty="0"/>
          </a:p>
        </p:txBody>
      </p:sp>
      <p:sp>
        <p:nvSpPr>
          <p:cNvPr id="4" name="AutoShape 3"/>
          <p:cNvSpPr>
            <a:spLocks noChangeArrowheads="1"/>
          </p:cNvSpPr>
          <p:nvPr/>
        </p:nvSpPr>
        <p:spPr bwMode="auto">
          <a:xfrm>
            <a:off x="239151" y="819098"/>
            <a:ext cx="8693834" cy="5595770"/>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200" b="0" dirty="0" smtClean="0">
                <a:latin typeface="Segoe UI" pitchFamily="34" charset="0"/>
                <a:ea typeface="Segoe UI" pitchFamily="34" charset="0"/>
                <a:cs typeface="Segoe UI" pitchFamily="34" charset="0"/>
              </a:rPr>
              <a:t>Utilisez la </a:t>
            </a:r>
            <a:r>
              <a:rPr lang="en-US" sz="2200" b="0" dirty="0" err="1" smtClean="0">
                <a:latin typeface="Segoe UI" pitchFamily="34" charset="0"/>
                <a:ea typeface="Segoe UI" pitchFamily="34" charset="0"/>
                <a:cs typeface="Segoe UI" pitchFamily="34" charset="0"/>
              </a:rPr>
              <a:t>commande</a:t>
            </a:r>
            <a:r>
              <a:rPr lang="en-US" sz="2200" b="0" dirty="0" smtClean="0">
                <a:latin typeface="Segoe UI" pitchFamily="34" charset="0"/>
                <a:ea typeface="Segoe UI" pitchFamily="34" charset="0"/>
                <a:cs typeface="Segoe UI" pitchFamily="34" charset="0"/>
              </a:rPr>
              <a:t> </a:t>
            </a:r>
            <a:r>
              <a:rPr lang="en-US" sz="2200" dirty="0" err="1" smtClean="0">
                <a:latin typeface="Segoe UI" pitchFamily="34" charset="0"/>
                <a:ea typeface="Segoe UI" pitchFamily="34" charset="0"/>
                <a:cs typeface="Segoe UI" pitchFamily="34" charset="0"/>
              </a:rPr>
              <a:t>dcpromo</a:t>
            </a:r>
            <a:r>
              <a:rPr lang="en-US" sz="2200" dirty="0" smtClean="0">
                <a:latin typeface="Segoe UI" pitchFamily="34" charset="0"/>
                <a:ea typeface="Segoe UI" pitchFamily="34" charset="0"/>
                <a:cs typeface="Segoe UI" pitchFamily="34" charset="0"/>
              </a:rPr>
              <a:t> /</a:t>
            </a:r>
            <a:r>
              <a:rPr lang="en-US" sz="2200" dirty="0" err="1" smtClean="0">
                <a:latin typeface="Segoe UI" pitchFamily="34" charset="0"/>
                <a:ea typeface="Segoe UI" pitchFamily="34" charset="0"/>
                <a:cs typeface="Segoe UI" pitchFamily="34" charset="0"/>
              </a:rPr>
              <a:t>unattend</a:t>
            </a:r>
            <a:r>
              <a:rPr lang="en-US" sz="2200" dirty="0" smtClean="0">
                <a:latin typeface="Segoe UI" pitchFamily="34" charset="0"/>
                <a:ea typeface="Segoe UI" pitchFamily="34" charset="0"/>
                <a:cs typeface="Segoe UI" pitchFamily="34" charset="0"/>
              </a:rPr>
              <a:t>:« D</a:t>
            </a:r>
            <a:r>
              <a:rPr lang="en-US" sz="2200" dirty="0">
                <a:latin typeface="Segoe UI" pitchFamily="34" charset="0"/>
                <a:ea typeface="Segoe UI" pitchFamily="34" charset="0"/>
                <a:cs typeface="Segoe UI" pitchFamily="34" charset="0"/>
              </a:rPr>
              <a:t>:\</a:t>
            </a:r>
            <a:r>
              <a:rPr lang="en-US" sz="2200" dirty="0" smtClean="0">
                <a:latin typeface="Segoe UI" pitchFamily="34" charset="0"/>
                <a:ea typeface="Segoe UI" pitchFamily="34" charset="0"/>
                <a:cs typeface="Segoe UI" pitchFamily="34" charset="0"/>
              </a:rPr>
              <a:t>answerfile.txt »</a:t>
            </a:r>
            <a:r>
              <a:rPr lang="en-US" sz="2200" b="0" dirty="0" smtClean="0">
                <a:latin typeface="Segoe UI" pitchFamily="34" charset="0"/>
                <a:ea typeface="Segoe UI" pitchFamily="34" charset="0"/>
                <a:cs typeface="Segoe UI" pitchFamily="34" charset="0"/>
              </a:rPr>
              <a:t> </a:t>
            </a:r>
            <a:r>
              <a:rPr lang="en-US" sz="2200" b="0" dirty="0">
                <a:latin typeface="Segoe UI" pitchFamily="34" charset="0"/>
                <a:ea typeface="Segoe UI" pitchFamily="34" charset="0"/>
                <a:cs typeface="Segoe UI" pitchFamily="34" charset="0"/>
              </a:rPr>
              <a:t>pour exécuter l'installation sans assistance. Voici un </a:t>
            </a:r>
            <a:r>
              <a:rPr lang="en-US" sz="2200" b="0" dirty="0" err="1">
                <a:latin typeface="Segoe UI" pitchFamily="34" charset="0"/>
                <a:ea typeface="Segoe UI" pitchFamily="34" charset="0"/>
                <a:cs typeface="Segoe UI" pitchFamily="34" charset="0"/>
              </a:rPr>
              <a:t>exemple</a:t>
            </a:r>
            <a:r>
              <a:rPr lang="en-US" sz="2200" b="0" dirty="0">
                <a:latin typeface="Segoe UI" pitchFamily="34" charset="0"/>
                <a:ea typeface="Segoe UI" pitchFamily="34" charset="0"/>
                <a:cs typeface="Segoe UI" pitchFamily="34" charset="0"/>
              </a:rPr>
              <a:t> </a:t>
            </a:r>
            <a:r>
              <a:rPr lang="en-US" sz="2200" b="0" dirty="0" smtClean="0">
                <a:latin typeface="Segoe UI" pitchFamily="34" charset="0"/>
                <a:ea typeface="Segoe UI" pitchFamily="34" charset="0"/>
                <a:cs typeface="Segoe UI" pitchFamily="34" charset="0"/>
              </a:rPr>
              <a:t>de </a:t>
            </a:r>
            <a:r>
              <a:rPr lang="en-US" sz="2200" b="0" dirty="0" err="1" smtClean="0">
                <a:latin typeface="Segoe UI" pitchFamily="34" charset="0"/>
                <a:ea typeface="Segoe UI" pitchFamily="34" charset="0"/>
                <a:cs typeface="Segoe UI" pitchFamily="34" charset="0"/>
              </a:rPr>
              <a:t>texte</a:t>
            </a:r>
            <a:r>
              <a:rPr lang="en-US" sz="2200" b="0" dirty="0" smtClean="0">
                <a:latin typeface="Segoe UI" pitchFamily="34" charset="0"/>
                <a:ea typeface="Segoe UI" pitchFamily="34" charset="0"/>
                <a:cs typeface="Segoe UI" pitchFamily="34" charset="0"/>
              </a:rPr>
              <a:t> </a:t>
            </a:r>
            <a:r>
              <a:rPr lang="en-US" sz="2200" b="0" dirty="0">
                <a:latin typeface="Segoe UI" pitchFamily="34" charset="0"/>
                <a:ea typeface="Segoe UI" pitchFamily="34" charset="0"/>
                <a:cs typeface="Segoe UI" pitchFamily="34" charset="0"/>
              </a:rPr>
              <a:t>à partir du fichier de </a:t>
            </a:r>
            <a:r>
              <a:rPr lang="en-US" sz="2200" b="0" dirty="0" err="1" smtClean="0">
                <a:latin typeface="Segoe UI" pitchFamily="34" charset="0"/>
                <a:ea typeface="Segoe UI" pitchFamily="34" charset="0"/>
                <a:cs typeface="Segoe UI" pitchFamily="34" charset="0"/>
              </a:rPr>
              <a:t>réponses</a:t>
            </a:r>
            <a:endParaRPr lang="en-US" sz="2200" b="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178527" y="2016036"/>
            <a:ext cx="8813409" cy="4652997"/>
          </a:xfrm>
          <a:prstGeom prst="roundRect">
            <a:avLst>
              <a:gd name="adj" fmla="val 4167"/>
            </a:avLst>
          </a:prstGeom>
          <a:solidFill>
            <a:schemeClr val="bg1">
              <a:lumMod val="85000"/>
            </a:schemeClr>
          </a:solidFill>
          <a:ln w="9525" algn="ctr">
            <a:solidFill>
              <a:schemeClr val="bg1">
                <a:lumMod val="85000"/>
              </a:schemeClr>
            </a:solidFill>
            <a:miter lim="800000"/>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spcAft>
                <a:spcPts val="300"/>
              </a:spcAft>
              <a:buNone/>
            </a:pPr>
            <a:r>
              <a:rPr lang="en-US" sz="1400" b="0" dirty="0" smtClean="0">
                <a:latin typeface="Lucida Sans Typewriter" pitchFamily="49" charset="0"/>
                <a:ea typeface="Segoe UI" pitchFamily="34" charset="0"/>
                <a:cs typeface="Segoe UI" pitchFamily="34" charset="0"/>
              </a:rPr>
              <a:t>[DCINSTALL]</a:t>
            </a:r>
          </a:p>
          <a:p>
            <a:pPr marL="0" indent="0">
              <a:spcAft>
                <a:spcPts val="300"/>
              </a:spcAft>
              <a:buNone/>
            </a:pPr>
            <a:r>
              <a:rPr lang="en-US" sz="1400" b="0" dirty="0" err="1" smtClean="0">
                <a:latin typeface="Lucida Sans Typewriter" pitchFamily="49" charset="0"/>
                <a:ea typeface="Segoe UI" pitchFamily="34" charset="0"/>
                <a:cs typeface="Segoe UI" pitchFamily="34" charset="0"/>
              </a:rPr>
              <a:t>UserName</a:t>
            </a:r>
            <a:r>
              <a:rPr lang="en-US" sz="1400" b="0" dirty="0" smtClean="0">
                <a:latin typeface="Lucida Sans Typewriter" pitchFamily="49" charset="0"/>
                <a:ea typeface="Segoe UI" pitchFamily="34" charset="0"/>
                <a:cs typeface="Segoe UI" pitchFamily="34" charset="0"/>
              </a:rPr>
              <a:t>=&lt;</a:t>
            </a:r>
            <a:r>
              <a:rPr lang="en-US" sz="1400" b="0" dirty="0" err="1" smtClean="0">
                <a:latin typeface="Lucida Sans Typewriter" pitchFamily="49" charset="0"/>
                <a:ea typeface="Segoe UI" pitchFamily="34" charset="0"/>
                <a:cs typeface="Segoe UI" pitchFamily="34" charset="0"/>
              </a:rPr>
              <a:t>Compte</a:t>
            </a:r>
            <a:r>
              <a:rPr lang="en-US" sz="1400" b="0" dirty="0" smtClean="0">
                <a:latin typeface="Lucida Sans Typewriter" pitchFamily="49" charset="0"/>
                <a:ea typeface="Segoe UI" pitchFamily="34" charset="0"/>
                <a:cs typeface="Segoe UI" pitchFamily="34" charset="0"/>
              </a:rPr>
              <a:t> </a:t>
            </a:r>
            <a:r>
              <a:rPr lang="en-US" sz="1400" b="0" dirty="0" err="1" smtClean="0">
                <a:latin typeface="Lucida Sans Typewriter" pitchFamily="49" charset="0"/>
                <a:ea typeface="Segoe UI" pitchFamily="34" charset="0"/>
                <a:cs typeface="Segoe UI" pitchFamily="34" charset="0"/>
              </a:rPr>
              <a:t>d'administrateur</a:t>
            </a:r>
            <a:r>
              <a:rPr lang="en-US" sz="1400" b="0" dirty="0" smtClean="0">
                <a:latin typeface="Lucida Sans Typewriter" pitchFamily="49" charset="0"/>
                <a:ea typeface="Segoe UI" pitchFamily="34" charset="0"/>
                <a:cs typeface="Segoe UI" pitchFamily="34" charset="0"/>
              </a:rPr>
              <a:t> </a:t>
            </a:r>
            <a:r>
              <a:rPr lang="en-US" sz="1400" b="0" dirty="0" err="1" smtClean="0">
                <a:latin typeface="Lucida Sans Typewriter" pitchFamily="49" charset="0"/>
                <a:ea typeface="Segoe UI" pitchFamily="34" charset="0"/>
                <a:cs typeface="Segoe UI" pitchFamily="34" charset="0"/>
              </a:rPr>
              <a:t>dans</a:t>
            </a:r>
            <a:r>
              <a:rPr lang="en-US" sz="1400" b="0" dirty="0" smtClean="0">
                <a:latin typeface="Lucida Sans Typewriter" pitchFamily="49" charset="0"/>
                <a:ea typeface="Segoe UI" pitchFamily="34" charset="0"/>
                <a:cs typeface="Segoe UI" pitchFamily="34" charset="0"/>
              </a:rPr>
              <a:t> le </a:t>
            </a:r>
            <a:r>
              <a:rPr lang="en-US" sz="1400" b="0" dirty="0" err="1" smtClean="0">
                <a:latin typeface="Lucida Sans Typewriter" pitchFamily="49" charset="0"/>
                <a:ea typeface="Segoe UI" pitchFamily="34" charset="0"/>
                <a:cs typeface="Segoe UI" pitchFamily="34" charset="0"/>
              </a:rPr>
              <a:t>domaine</a:t>
            </a:r>
            <a:r>
              <a:rPr lang="en-US" sz="1400" b="0" dirty="0" smtClean="0">
                <a:latin typeface="Lucida Sans Typewriter" pitchFamily="49" charset="0"/>
                <a:ea typeface="Segoe UI" pitchFamily="34" charset="0"/>
                <a:cs typeface="Segoe UI" pitchFamily="34" charset="0"/>
              </a:rPr>
              <a:t> du nouveau </a:t>
            </a:r>
            <a:r>
              <a:rPr lang="en-US" sz="1400" b="0" dirty="0" err="1" smtClean="0">
                <a:latin typeface="Lucida Sans Typewriter" pitchFamily="49" charset="0"/>
                <a:ea typeface="Segoe UI" pitchFamily="34" charset="0"/>
                <a:cs typeface="Segoe UI" pitchFamily="34" charset="0"/>
              </a:rPr>
              <a:t>contrôleur</a:t>
            </a:r>
            <a:r>
              <a:rPr lang="en-US" sz="1400" b="0" dirty="0" smtClean="0">
                <a:latin typeface="Lucida Sans Typewriter" pitchFamily="49" charset="0"/>
                <a:ea typeface="Segoe UI" pitchFamily="34" charset="0"/>
                <a:cs typeface="Segoe UI" pitchFamily="34" charset="0"/>
              </a:rPr>
              <a:t> de </a:t>
            </a:r>
            <a:r>
              <a:rPr lang="en-US" sz="1400" b="0" dirty="0" err="1" smtClean="0">
                <a:latin typeface="Lucida Sans Typewriter" pitchFamily="49" charset="0"/>
                <a:ea typeface="Segoe UI" pitchFamily="34" charset="0"/>
                <a:cs typeface="Segoe UI" pitchFamily="34" charset="0"/>
              </a:rPr>
              <a:t>domaine</a:t>
            </a:r>
            <a:r>
              <a:rPr lang="en-US" sz="1400" b="0" dirty="0" smtClean="0">
                <a:latin typeface="Lucida Sans Typewriter" pitchFamily="49" charset="0"/>
                <a:ea typeface="Segoe UI" pitchFamily="34" charset="0"/>
                <a:cs typeface="Segoe UI" pitchFamily="34" charset="0"/>
              </a:rPr>
              <a:t>&gt;</a:t>
            </a:r>
          </a:p>
          <a:p>
            <a:pPr>
              <a:spcBef>
                <a:spcPts val="0"/>
              </a:spcBef>
              <a:spcAft>
                <a:spcPts val="300"/>
              </a:spcAft>
            </a:pPr>
            <a:r>
              <a:rPr lang="en-US" sz="1400" b="0" dirty="0" err="1">
                <a:latin typeface="Lucida Sans Typewriter" pitchFamily="49" charset="0"/>
                <a:ea typeface="Segoe UI" pitchFamily="34" charset="0"/>
                <a:cs typeface="Segoe UI" pitchFamily="34" charset="0"/>
              </a:rPr>
              <a:t>UserDomain=&lt;Nom du domaine du nouveau contrôleur de domaine&gt; </a:t>
            </a:r>
          </a:p>
          <a:p>
            <a:pPr>
              <a:spcBef>
                <a:spcPts val="0"/>
              </a:spcBef>
              <a:spcAft>
                <a:spcPts val="300"/>
              </a:spcAft>
            </a:pPr>
            <a:r>
              <a:rPr lang="en-US" sz="1400" b="0" dirty="0">
                <a:latin typeface="Lucida Sans Typewriter" pitchFamily="49" charset="0"/>
                <a:ea typeface="Segoe UI" pitchFamily="34" charset="0"/>
                <a:cs typeface="Segoe UI" pitchFamily="34" charset="0"/>
              </a:rPr>
              <a:t>Password=&lt;Mot de passe du compte UserName&gt; </a:t>
            </a:r>
          </a:p>
          <a:p>
            <a:pPr>
              <a:spcBef>
                <a:spcPts val="0"/>
              </a:spcBef>
              <a:spcAft>
                <a:spcPts val="300"/>
              </a:spcAft>
            </a:pPr>
            <a:r>
              <a:rPr lang="en-US" sz="1400" b="0" dirty="0" err="1">
                <a:latin typeface="Lucida Sans Typewriter" pitchFamily="49" charset="0"/>
                <a:ea typeface="Segoe UI" pitchFamily="34" charset="0"/>
                <a:cs typeface="Segoe UI" pitchFamily="34" charset="0"/>
              </a:rPr>
              <a:t>SiteName=&lt;Nom du site AD DS dans lequel se trouve ce contrôleur de domaine résidera&gt; Ce site doit être créé à l'avance dans le composant logiciel enfichable Dssites.msc.</a:t>
            </a:r>
          </a:p>
          <a:p>
            <a:pPr>
              <a:spcBef>
                <a:spcPts val="0"/>
              </a:spcBef>
              <a:spcAft>
                <a:spcPts val="300"/>
              </a:spcAft>
            </a:pPr>
            <a:r>
              <a:rPr lang="en-US" sz="1400" b="0" dirty="0" err="1">
                <a:latin typeface="Lucida Sans Typewriter" pitchFamily="49" charset="0"/>
                <a:ea typeface="Segoe UI" pitchFamily="34" charset="0"/>
                <a:cs typeface="Segoe UI" pitchFamily="34" charset="0"/>
              </a:rPr>
              <a:t>ReplicaOrNewDomain=réplica </a:t>
            </a:r>
          </a:p>
          <a:p>
            <a:pPr>
              <a:spcBef>
                <a:spcPts val="0"/>
              </a:spcBef>
              <a:spcAft>
                <a:spcPts val="300"/>
              </a:spcAft>
            </a:pPr>
            <a:r>
              <a:rPr lang="en-US" sz="1400" b="0" dirty="0" err="1">
                <a:latin typeface="Lucida Sans Typewriter" pitchFamily="49" charset="0"/>
                <a:ea typeface="Segoe UI" pitchFamily="34" charset="0"/>
                <a:cs typeface="Segoe UI" pitchFamily="34" charset="0"/>
              </a:rPr>
              <a:t>ReplicaDomainDNSName=&lt;Nom de domaine complet du domaine dans lequel vous souhaitez ajouter un contrôleur de domaine supplémentaire&gt;</a:t>
            </a:r>
          </a:p>
          <a:p>
            <a:pPr>
              <a:spcBef>
                <a:spcPts val="0"/>
              </a:spcBef>
              <a:spcAft>
                <a:spcPts val="300"/>
              </a:spcAft>
            </a:pPr>
            <a:r>
              <a:rPr lang="en-US" sz="1400" b="0" dirty="0" err="1">
                <a:latin typeface="Lucida Sans Typewriter" pitchFamily="49" charset="0"/>
                <a:ea typeface="Segoe UI" pitchFamily="34" charset="0"/>
                <a:cs typeface="Segoe UI" pitchFamily="34" charset="0"/>
              </a:rPr>
              <a:t>DatabasePath="&lt;Chemin d'accès à un dossier sur un volume local&gt;" </a:t>
            </a:r>
          </a:p>
          <a:p>
            <a:pPr>
              <a:spcBef>
                <a:spcPts val="0"/>
              </a:spcBef>
              <a:spcAft>
                <a:spcPts val="300"/>
              </a:spcAft>
            </a:pPr>
            <a:r>
              <a:rPr lang="en-US" sz="1400" b="0" dirty="0" err="1">
                <a:latin typeface="Lucida Sans Typewriter" pitchFamily="49" charset="0"/>
                <a:ea typeface="Segoe UI" pitchFamily="34" charset="0"/>
                <a:cs typeface="Segoe UI" pitchFamily="34" charset="0"/>
              </a:rPr>
              <a:t>LogPath="&lt;Chemin d'accès à un dossier sur un volume local&gt;" </a:t>
            </a:r>
          </a:p>
          <a:p>
            <a:pPr>
              <a:spcBef>
                <a:spcPts val="0"/>
              </a:spcBef>
              <a:spcAft>
                <a:spcPts val="300"/>
              </a:spcAft>
            </a:pPr>
            <a:r>
              <a:rPr lang="en-US" sz="1400" b="0" dirty="0" err="1">
                <a:latin typeface="Lucida Sans Typewriter" pitchFamily="49" charset="0"/>
                <a:ea typeface="Segoe UI" pitchFamily="34" charset="0"/>
                <a:cs typeface="Segoe UI" pitchFamily="34" charset="0"/>
              </a:rPr>
              <a:t>SYSVOLPath="&lt;Chemin d'accès à un dossier sur un volume local&gt;" </a:t>
            </a:r>
          </a:p>
          <a:p>
            <a:pPr>
              <a:spcBef>
                <a:spcPts val="0"/>
              </a:spcBef>
              <a:spcAft>
                <a:spcPts val="300"/>
              </a:spcAft>
            </a:pPr>
            <a:r>
              <a:rPr lang="en-US" sz="1400" b="0" dirty="0" err="1">
                <a:latin typeface="Lucida Sans Typewriter" pitchFamily="49" charset="0"/>
                <a:ea typeface="Segoe UI" pitchFamily="34" charset="0"/>
                <a:cs typeface="Segoe UI" pitchFamily="34" charset="0"/>
              </a:rPr>
              <a:t>InstallDNS=oui </a:t>
            </a:r>
          </a:p>
          <a:p>
            <a:pPr>
              <a:spcBef>
                <a:spcPts val="0"/>
              </a:spcBef>
              <a:spcAft>
                <a:spcPts val="300"/>
              </a:spcAft>
            </a:pPr>
            <a:r>
              <a:rPr lang="en-US" sz="1400" b="0" dirty="0" err="1">
                <a:latin typeface="Lucida Sans Typewriter" pitchFamily="49" charset="0"/>
                <a:ea typeface="Segoe UI" pitchFamily="34" charset="0"/>
                <a:cs typeface="Segoe UI" pitchFamily="34" charset="0"/>
              </a:rPr>
              <a:t>ConfirmGC=oui </a:t>
            </a:r>
          </a:p>
          <a:p>
            <a:pPr>
              <a:spcBef>
                <a:spcPts val="0"/>
              </a:spcBef>
              <a:spcAft>
                <a:spcPts val="300"/>
              </a:spcAft>
            </a:pPr>
            <a:r>
              <a:rPr lang="en-US" sz="1400" b="0" dirty="0" err="1">
                <a:latin typeface="Lucida Sans Typewriter" pitchFamily="49" charset="0"/>
                <a:ea typeface="Segoe UI" pitchFamily="34" charset="0"/>
                <a:cs typeface="Segoe UI" pitchFamily="34" charset="0"/>
              </a:rPr>
              <a:t>SafeModeAdminPassword=&lt;Mot de passe pour un compte administrateur hors connexion&gt; </a:t>
            </a:r>
          </a:p>
          <a:p>
            <a:pPr>
              <a:spcBef>
                <a:spcPts val="0"/>
              </a:spcBef>
              <a:spcAft>
                <a:spcPts val="300"/>
              </a:spcAft>
            </a:pPr>
            <a:r>
              <a:rPr lang="en-US" sz="1400" b="0" dirty="0" err="1" smtClean="0">
                <a:latin typeface="Lucida Sans Typewriter" pitchFamily="49" charset="0"/>
                <a:ea typeface="Segoe UI" pitchFamily="34" charset="0"/>
                <a:cs typeface="Segoe UI" pitchFamily="34" charset="0"/>
              </a:rPr>
              <a:t>RebootOnCompletion=oui</a:t>
            </a:r>
            <a:endParaRPr lang="en-US" sz="1400" b="0" dirty="0">
              <a:latin typeface="Lucida Sans Typewriter" pitchFamily="49" charset="0"/>
              <a:ea typeface="Segoe UI" pitchFamily="34" charset="0"/>
              <a:cs typeface="Segoe UI" pitchFamily="34" charset="0"/>
            </a:endParaRPr>
          </a:p>
        </p:txBody>
      </p:sp>
    </p:spTree>
    <p:extLst>
      <p:ext uri="{BB962C8B-B14F-4D97-AF65-F5344CB8AC3E}">
        <p14:creationId xmlns:p14="http://schemas.microsoft.com/office/powerpoint/2010/main" val="373945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ffe63282-d2f0-48e7-bbdd-4a86c74dbc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Mise à niveau d'un contrôleur de domaine</a:t>
            </a:r>
            <a:endParaRPr lang="en-US"/>
          </a:p>
        </p:txBody>
      </p:sp>
      <p:sp>
        <p:nvSpPr>
          <p:cNvPr id="4" name="AutoShape 8"/>
          <p:cNvSpPr>
            <a:spLocks noChangeArrowheads="1"/>
          </p:cNvSpPr>
          <p:nvPr/>
        </p:nvSpPr>
        <p:spPr bwMode="auto">
          <a:xfrm>
            <a:off x="304800" y="822960"/>
            <a:ext cx="8534400" cy="396240"/>
          </a:xfrm>
          <a:prstGeom prst="roundRect">
            <a:avLst>
              <a:gd name="adj" fmla="val 5798"/>
            </a:avLst>
          </a:prstGeom>
          <a:noFill/>
          <a:ln w="9525" algn="ctr">
            <a:noFill/>
            <a:round/>
            <a:headEnd/>
            <a:tailEnd/>
          </a:ln>
          <a:effectLs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0000"/>
              </a:lnSpc>
            </a:pPr>
            <a:r>
              <a:rPr lang="en-US" sz="2000" dirty="0">
                <a:latin typeface="Segoe UI" pitchFamily="34" charset="0"/>
                <a:ea typeface="Segoe UI" pitchFamily="34" charset="0"/>
                <a:cs typeface="Segoe UI" pitchFamily="34" charset="0"/>
              </a:rPr>
              <a:t>Options de mise à niveau d'AD DS à Windows Server </a:t>
            </a:r>
            <a:r>
              <a:rPr lang="en-US" sz="2000" dirty="0" smtClean="0">
                <a:latin typeface="Segoe UI" pitchFamily="34" charset="0"/>
                <a:ea typeface="Segoe UI" pitchFamily="34" charset="0"/>
                <a:cs typeface="Segoe UI" pitchFamily="34" charset="0"/>
              </a:rPr>
              <a:t>2012 </a:t>
            </a:r>
            <a:endParaRPr lang="en-US" b="1" dirty="0">
              <a:solidFill>
                <a:srgbClr val="000000"/>
              </a:solidFill>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569126" y="1188720"/>
            <a:ext cx="8041474" cy="5166359"/>
          </a:xfrm>
          <a:prstGeom prst="roundRect">
            <a:avLst>
              <a:gd name="adj" fmla="val 8866"/>
            </a:avLst>
          </a:prstGeom>
          <a:noFill/>
          <a:ln w="9525" algn="ctr">
            <a:noFill/>
            <a:round/>
            <a:headEnd/>
            <a:tailEnd/>
          </a:ln>
          <a:effectLst/>
        </p:spPr>
        <p:txBody>
          <a:bodyPr numCol="1" spcCol="274320"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fontAlgn="base">
              <a:lnSpc>
                <a:spcPct val="90000"/>
              </a:lnSpc>
              <a:spcBef>
                <a:spcPts val="600"/>
              </a:spcBef>
              <a:spcAft>
                <a:spcPct val="0"/>
              </a:spcAft>
              <a:buClr>
                <a:srgbClr val="006699"/>
              </a:buClr>
              <a:buFont typeface="Arial" pitchFamily="34" charset="0"/>
              <a:buChar char="•"/>
            </a:pPr>
            <a:r>
              <a:rPr lang="en-US" sz="2000" dirty="0" smtClean="0">
                <a:solidFill>
                  <a:srgbClr val="000000"/>
                </a:solidFill>
                <a:latin typeface="Segoe UI" pitchFamily="34" charset="0"/>
                <a:ea typeface="Segoe UI" pitchFamily="34" charset="0"/>
                <a:cs typeface="Segoe UI" pitchFamily="34" charset="0"/>
              </a:rPr>
              <a:t>Mise à niveau sur place (depuis Windows Server 2008 </a:t>
            </a:r>
            <a:r>
              <a:rPr lang="en-US" sz="2000" dirty="0" err="1" smtClean="0">
                <a:solidFill>
                  <a:srgbClr val="000000"/>
                </a:solidFill>
                <a:latin typeface="Segoe UI" pitchFamily="34" charset="0"/>
                <a:ea typeface="Segoe UI" pitchFamily="34" charset="0"/>
                <a:cs typeface="Segoe UI" pitchFamily="34" charset="0"/>
              </a:rPr>
              <a:t>ou</a:t>
            </a:r>
            <a:r>
              <a:rPr lang="en-US" sz="2000" dirty="0" smtClean="0">
                <a:solidFill>
                  <a:srgbClr val="000000"/>
                </a:solidFill>
                <a:latin typeface="Segoe UI" pitchFamily="34" charset="0"/>
                <a:ea typeface="Segoe UI" pitchFamily="34" charset="0"/>
                <a:cs typeface="Segoe UI" pitchFamily="34" charset="0"/>
              </a:rPr>
              <a:t> Windows Server 2008 R2)</a:t>
            </a:r>
          </a:p>
          <a:p>
            <a:pPr marL="571500" lvl="1" indent="-228600" fontAlgn="base">
              <a:lnSpc>
                <a:spcPct val="90000"/>
              </a:lnSpc>
              <a:spcBef>
                <a:spcPts val="600"/>
              </a:spcBef>
              <a:spcAft>
                <a:spcPct val="0"/>
              </a:spcAft>
              <a:buClr>
                <a:srgbClr val="006699"/>
              </a:buClr>
              <a:buFont typeface="Arial" pitchFamily="34" charset="0"/>
              <a:buChar char="•"/>
            </a:pPr>
            <a:r>
              <a:rPr lang="en-US" sz="2000" b="0" dirty="0" smtClean="0">
                <a:solidFill>
                  <a:srgbClr val="000000"/>
                </a:solidFill>
                <a:latin typeface="Segoe UI" pitchFamily="34" charset="0"/>
                <a:ea typeface="Segoe UI" pitchFamily="34" charset="0"/>
                <a:cs typeface="Segoe UI" pitchFamily="34" charset="0"/>
              </a:rPr>
              <a:t>Avantage : Excepté pour les vérifications de conditions préalables, tous les fichiers et programmes restent </a:t>
            </a:r>
            <a:r>
              <a:rPr lang="en-US" sz="2000" b="0" dirty="0" err="1" smtClean="0">
                <a:solidFill>
                  <a:srgbClr val="000000"/>
                </a:solidFill>
                <a:latin typeface="Segoe UI" pitchFamily="34" charset="0"/>
                <a:ea typeface="Segoe UI" pitchFamily="34" charset="0"/>
                <a:cs typeface="Segoe UI" pitchFamily="34" charset="0"/>
              </a:rPr>
              <a:t>sur</a:t>
            </a:r>
            <a:r>
              <a:rPr lang="en-US" sz="2000" b="0" dirty="0" smtClean="0">
                <a:solidFill>
                  <a:srgbClr val="000000"/>
                </a:solidFill>
                <a:latin typeface="Segoe UI" pitchFamily="34" charset="0"/>
                <a:ea typeface="Segoe UI" pitchFamily="34" charset="0"/>
                <a:cs typeface="Segoe UI" pitchFamily="34" charset="0"/>
              </a:rPr>
              <a:t> place et </a:t>
            </a:r>
            <a:r>
              <a:rPr lang="en-US" sz="2000" b="0" dirty="0" err="1" smtClean="0">
                <a:solidFill>
                  <a:srgbClr val="000000"/>
                </a:solidFill>
                <a:latin typeface="Segoe UI" pitchFamily="34" charset="0"/>
                <a:ea typeface="Segoe UI" pitchFamily="34" charset="0"/>
                <a:cs typeface="Segoe UI" pitchFamily="34" charset="0"/>
              </a:rPr>
              <a:t>aucun</a:t>
            </a:r>
            <a:r>
              <a:rPr lang="en-US" sz="2000" b="0" dirty="0" smtClean="0">
                <a:solidFill>
                  <a:srgbClr val="000000"/>
                </a:solidFill>
                <a:latin typeface="Segoe UI" pitchFamily="34" charset="0"/>
                <a:ea typeface="Segoe UI" pitchFamily="34" charset="0"/>
                <a:cs typeface="Segoe UI" pitchFamily="34" charset="0"/>
              </a:rPr>
              <a:t> travail supplémentaire n'est requis</a:t>
            </a:r>
          </a:p>
          <a:p>
            <a:pPr marL="571500" lvl="1" indent="-228600" fontAlgn="base">
              <a:lnSpc>
                <a:spcPct val="90000"/>
              </a:lnSpc>
              <a:spcBef>
                <a:spcPts val="600"/>
              </a:spcBef>
              <a:spcAft>
                <a:spcPct val="0"/>
              </a:spcAft>
              <a:buClr>
                <a:srgbClr val="006699"/>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À surveiller : Peut laisser des DLL et fichiers hérités</a:t>
            </a:r>
          </a:p>
          <a:p>
            <a:pPr marL="342900" indent="-342900" fontAlgn="base">
              <a:lnSpc>
                <a:spcPct val="90000"/>
              </a:lnSpc>
              <a:spcBef>
                <a:spcPts val="1200"/>
              </a:spcBef>
              <a:spcAft>
                <a:spcPct val="0"/>
              </a:spcAft>
              <a:buClr>
                <a:srgbClr val="006699"/>
              </a:buClr>
              <a:buFont typeface="Arial" pitchFamily="34" charset="0"/>
              <a:buChar char="•"/>
            </a:pPr>
            <a:r>
              <a:rPr lang="en-US" sz="2000" dirty="0">
                <a:solidFill>
                  <a:srgbClr val="000000"/>
                </a:solidFill>
                <a:latin typeface="Segoe UI" pitchFamily="34" charset="0"/>
                <a:ea typeface="Segoe UI" pitchFamily="34" charset="0"/>
                <a:cs typeface="Segoe UI" pitchFamily="34" charset="0"/>
              </a:rPr>
              <a:t>Introduire un nouveau serveur Windows Server 2012 dans le domaine et le promouvoir au titre de contrôleur de domaine</a:t>
            </a:r>
          </a:p>
          <a:p>
            <a:pPr marL="571500" lvl="1" indent="-228600" fontAlgn="base">
              <a:lnSpc>
                <a:spcPct val="90000"/>
              </a:lnSpc>
              <a:spcBef>
                <a:spcPts val="600"/>
              </a:spcBef>
              <a:spcAft>
                <a:spcPct val="0"/>
              </a:spcAft>
              <a:buClr>
                <a:srgbClr val="006699"/>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C'est habituellement l'option recommandée</a:t>
            </a:r>
          </a:p>
          <a:p>
            <a:pPr marL="571500" lvl="1" indent="-228600" fontAlgn="base">
              <a:lnSpc>
                <a:spcPct val="90000"/>
              </a:lnSpc>
              <a:spcBef>
                <a:spcPts val="600"/>
              </a:spcBef>
              <a:spcAft>
                <a:spcPct val="0"/>
              </a:spcAft>
              <a:buClr>
                <a:srgbClr val="006699"/>
              </a:buClr>
              <a:buFont typeface="Arial" pitchFamily="34" charset="0"/>
              <a:buChar char="•"/>
            </a:pPr>
            <a:r>
              <a:rPr lang="en-US" sz="2000" b="0" dirty="0" smtClean="0">
                <a:solidFill>
                  <a:srgbClr val="000000"/>
                </a:solidFill>
                <a:latin typeface="Segoe UI" pitchFamily="34" charset="0"/>
                <a:ea typeface="Segoe UI" pitchFamily="34" charset="0"/>
                <a:cs typeface="Segoe UI" pitchFamily="34" charset="0"/>
              </a:rPr>
              <a:t>Avantage : Le résultat est un nouveau serveur sans </a:t>
            </a:r>
            <a:r>
              <a:rPr lang="en-US" sz="2000" b="0" dirty="0" err="1" smtClean="0">
                <a:solidFill>
                  <a:srgbClr val="000000"/>
                </a:solidFill>
                <a:latin typeface="Segoe UI" pitchFamily="34" charset="0"/>
                <a:ea typeface="Segoe UI" pitchFamily="34" charset="0"/>
                <a:cs typeface="Segoe UI" pitchFamily="34" charset="0"/>
              </a:rPr>
              <a:t>fichiers</a:t>
            </a:r>
            <a:r>
              <a:rPr lang="en-US" sz="2000" b="0" dirty="0" smtClean="0">
                <a:solidFill>
                  <a:srgbClr val="000000"/>
                </a:solidFill>
                <a:latin typeface="Segoe UI" pitchFamily="34" charset="0"/>
                <a:ea typeface="Segoe UI" pitchFamily="34" charset="0"/>
                <a:cs typeface="Segoe UI" pitchFamily="34" charset="0"/>
              </a:rPr>
              <a:t> et </a:t>
            </a:r>
            <a:r>
              <a:rPr lang="en-US" sz="2000" b="0" dirty="0" err="1" smtClean="0">
                <a:solidFill>
                  <a:srgbClr val="000000"/>
                </a:solidFill>
                <a:latin typeface="Segoe UI" pitchFamily="34" charset="0"/>
                <a:ea typeface="Segoe UI" pitchFamily="34" charset="0"/>
                <a:cs typeface="Segoe UI" pitchFamily="34" charset="0"/>
              </a:rPr>
              <a:t>paramètres</a:t>
            </a:r>
            <a:r>
              <a:rPr lang="en-US" sz="2000" b="0" dirty="0" smtClean="0">
                <a:solidFill>
                  <a:srgbClr val="000000"/>
                </a:solidFill>
                <a:latin typeface="Segoe UI" pitchFamily="34" charset="0"/>
                <a:ea typeface="Segoe UI" pitchFamily="34" charset="0"/>
                <a:cs typeface="Segoe UI" pitchFamily="34" charset="0"/>
              </a:rPr>
              <a:t> accumulés</a:t>
            </a:r>
            <a:endParaRPr lang="en-US" sz="2000" b="0" dirty="0">
              <a:solidFill>
                <a:srgbClr val="000000"/>
              </a:solidFill>
              <a:latin typeface="Segoe UI" pitchFamily="34" charset="0"/>
              <a:ea typeface="Segoe UI" pitchFamily="34" charset="0"/>
              <a:cs typeface="Segoe UI" pitchFamily="34" charset="0"/>
            </a:endParaRPr>
          </a:p>
          <a:p>
            <a:pPr marL="571500" lvl="1" indent="-228600" fontAlgn="base">
              <a:lnSpc>
                <a:spcPct val="90000"/>
              </a:lnSpc>
              <a:spcBef>
                <a:spcPts val="600"/>
              </a:spcBef>
              <a:spcAft>
                <a:spcPct val="0"/>
              </a:spcAft>
              <a:buClr>
                <a:srgbClr val="006699"/>
              </a:buClr>
              <a:buFont typeface="Arial" pitchFamily="34" charset="0"/>
              <a:buChar char="•"/>
            </a:pPr>
            <a:r>
              <a:rPr lang="en-US" sz="2000" b="0" dirty="0">
                <a:solidFill>
                  <a:srgbClr val="000000"/>
                </a:solidFill>
                <a:latin typeface="Segoe UI" pitchFamily="34" charset="0"/>
                <a:ea typeface="Segoe UI" pitchFamily="34" charset="0"/>
                <a:cs typeface="Segoe UI" pitchFamily="34" charset="0"/>
              </a:rPr>
              <a:t>À surveiller : Peut nécessiter une charge de travail supplémentaire pour migrer les paramètres des fichiers d'utilisateurs</a:t>
            </a:r>
            <a:endParaRPr lang="en-US" sz="2000" b="0" dirty="0" smtClean="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421233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f008e909-817d-4a45-aab5-d12af99dfd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Installation d'un contrôleur de domaine en utilisant l'installation à partir du support</a:t>
            </a:r>
            <a:endParaRPr lang="en-US" sz="2600" dirty="0"/>
          </a:p>
        </p:txBody>
      </p:sp>
      <p:pic>
        <p:nvPicPr>
          <p:cNvPr id="4" name="Picture 3"/>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16484" y="1025287"/>
            <a:ext cx="7003083" cy="513921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8008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63f09f13-a59a-4263-b2b9-03d09f5ffb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Atelier pratique : Installation de contrôleurs de domaine</a:t>
            </a:r>
            <a:endParaRPr lang="en-US" sz="2600" dirty="0"/>
          </a:p>
        </p:txBody>
      </p:sp>
      <p:sp>
        <p:nvSpPr>
          <p:cNvPr id="3" name="Text Placeholder 2"/>
          <p:cNvSpPr>
            <a:spLocks noGrp="1"/>
          </p:cNvSpPr>
          <p:nvPr>
            <p:ph type="body" idx="1"/>
          </p:nvPr>
        </p:nvSpPr>
        <p:spPr>
          <a:xfrm>
            <a:off x="458788" y="1021215"/>
            <a:ext cx="8380412" cy="5147356"/>
          </a:xfrm>
        </p:spPr>
        <p:txBody>
          <a:bodyPr/>
          <a:lstStyle/>
          <a:p>
            <a:r>
              <a:rPr lang="fr-FR" dirty="0" smtClean="0"/>
              <a:t>Exercice 1 : Installation d'un contrôleur de domaine
Exercice 2 : Installation d'un contrôleur de domaine selon la méthode IFM</a:t>
            </a:r>
            <a:endParaRPr lang="en-US" dirty="0"/>
          </a:p>
        </p:txBody>
      </p:sp>
      <p:sp>
        <p:nvSpPr>
          <p:cNvPr id="4" name="TextBox 3"/>
          <p:cNvSpPr txBox="1"/>
          <p:nvPr/>
        </p:nvSpPr>
        <p:spPr>
          <a:xfrm>
            <a:off x="458788" y="2667000"/>
            <a:ext cx="5461175" cy="492443"/>
          </a:xfrm>
          <a:prstGeom prst="rect">
            <a:avLst/>
          </a:prstGeom>
          <a:noFill/>
        </p:spPr>
        <p:txBody>
          <a:bodyPr vert="horz" wrap="none" rtlCol="0">
            <a:spAutoFit/>
          </a:bodyPr>
          <a:lstStyle/>
          <a:p>
            <a:r>
              <a:rPr lang="en-US" sz="2600" dirty="0" err="1" smtClean="0">
                <a:latin typeface="Segoe UI"/>
              </a:rPr>
              <a:t>Informations</a:t>
            </a:r>
            <a:r>
              <a:rPr lang="en-US" sz="2600" dirty="0" smtClean="0">
                <a:latin typeface="Segoe UI"/>
              </a:rPr>
              <a:t> </a:t>
            </a:r>
            <a:r>
              <a:rPr lang="en-US" sz="2600" dirty="0" err="1" smtClean="0">
                <a:latin typeface="Segoe UI"/>
              </a:rPr>
              <a:t>d'ouverture</a:t>
            </a:r>
            <a:r>
              <a:rPr lang="en-US" sz="2600" dirty="0" smtClean="0">
                <a:latin typeface="Segoe UI"/>
              </a:rPr>
              <a:t> de session</a:t>
            </a:r>
            <a:endParaRPr lang="en-US" sz="2600" dirty="0">
              <a:latin typeface="Segoe UI"/>
            </a:endParaRPr>
          </a:p>
        </p:txBody>
      </p:sp>
      <p:sp>
        <p:nvSpPr>
          <p:cNvPr id="5" name="TextBox 4"/>
          <p:cNvSpPr txBox="1"/>
          <p:nvPr/>
        </p:nvSpPr>
        <p:spPr>
          <a:xfrm>
            <a:off x="458788" y="3200400"/>
            <a:ext cx="8304212" cy="2893100"/>
          </a:xfrm>
          <a:prstGeom prst="rect">
            <a:avLst/>
          </a:prstGeom>
          <a:noFill/>
        </p:spPr>
        <p:txBody>
          <a:bodyPr vert="horz" wrap="square" rtlCol="0">
            <a:spAutoFit/>
          </a:bodyPr>
          <a:lstStyle/>
          <a:p>
            <a:pPr>
              <a:tabLst>
                <a:tab pos="3587750" algn="l"/>
              </a:tabLst>
            </a:pPr>
            <a:r>
              <a:rPr lang="fr-FR" sz="2600" b="0" i="0" u="none" strike="noStrike" baseline="0" dirty="0" smtClean="0">
                <a:latin typeface="Segoe UI"/>
                <a:ea typeface="SimSun"/>
                <a:cs typeface="Cordia New"/>
              </a:rPr>
              <a:t>Ordinateurs virtuels	22410B-LON-DC1 </a:t>
            </a:r>
            <a:br>
              <a:rPr lang="fr-FR" sz="2600" b="0" i="0" u="none" strike="noStrike" baseline="0" dirty="0" smtClean="0">
                <a:latin typeface="Segoe UI"/>
                <a:ea typeface="SimSun"/>
                <a:cs typeface="Cordia New"/>
              </a:rPr>
            </a:br>
            <a:r>
              <a:rPr lang="fr-FR" sz="2600" b="0" i="0" u="none" strike="noStrike" baseline="0" dirty="0" smtClean="0">
                <a:latin typeface="Segoe UI"/>
                <a:ea typeface="SimSun"/>
                <a:cs typeface="Cordia New"/>
              </a:rPr>
              <a:t>	(à démarrer en premier) </a:t>
            </a:r>
          </a:p>
          <a:p>
            <a:pPr>
              <a:tabLst>
                <a:tab pos="3587750" algn="l"/>
              </a:tabLst>
            </a:pPr>
            <a:r>
              <a:rPr lang="en-US" sz="2600" b="0" i="0" u="none" strike="noStrike" baseline="0" dirty="0" smtClean="0">
                <a:latin typeface="Segoe UI"/>
                <a:ea typeface="SimSun"/>
                <a:cs typeface="Cordia New"/>
              </a:rPr>
              <a:t>	22410B-LON-SVR1</a:t>
            </a:r>
            <a:endParaRPr lang="fr-FR" sz="2600" b="0" i="0" u="none" strike="noStrike" baseline="0" dirty="0" smtClean="0">
              <a:latin typeface="Segoe UI"/>
              <a:ea typeface="SimSun"/>
              <a:cs typeface="Cordia New"/>
            </a:endParaRPr>
          </a:p>
          <a:p>
            <a:pPr>
              <a:tabLst>
                <a:tab pos="3587750" algn="l"/>
              </a:tabLst>
            </a:pPr>
            <a:r>
              <a:rPr lang="en-US" sz="2600" b="0" i="0" u="none" strike="noStrike" baseline="0" dirty="0" smtClean="0">
                <a:latin typeface="Segoe UI"/>
                <a:ea typeface="SimSun"/>
                <a:cs typeface="Cordia New"/>
              </a:rPr>
              <a:t>	22410B-LON-RTR</a:t>
            </a:r>
            <a:endParaRPr lang="fr-FR" sz="2600" b="0" i="0" u="none" strike="noStrike" baseline="0" dirty="0" smtClean="0">
              <a:latin typeface="Segoe UI"/>
              <a:ea typeface="SimSun"/>
              <a:cs typeface="Cordia New"/>
            </a:endParaRPr>
          </a:p>
          <a:p>
            <a:pPr>
              <a:tabLst>
                <a:tab pos="3587750" algn="l"/>
              </a:tabLst>
            </a:pPr>
            <a:r>
              <a:rPr lang="en-US" sz="2600" b="0" i="0" u="none" strike="noStrike" baseline="0" dirty="0" smtClean="0">
                <a:latin typeface="Segoe UI"/>
                <a:ea typeface="SimSun"/>
                <a:cs typeface="Cordia New"/>
              </a:rPr>
              <a:t>	22410B-LON-SVR2</a:t>
            </a:r>
          </a:p>
          <a:p>
            <a:pPr>
              <a:tabLst>
                <a:tab pos="3587750" algn="l"/>
              </a:tabLst>
            </a:pPr>
            <a:r>
              <a:rPr lang="en-US" sz="2600" b="0" i="0" u="none" strike="noStrike" baseline="0" dirty="0" smtClean="0">
                <a:latin typeface="Segoe UI"/>
                <a:ea typeface="SimSun"/>
                <a:cs typeface="Cordia New"/>
              </a:rPr>
              <a:t>Nom </a:t>
            </a:r>
            <a:r>
              <a:rPr lang="en-US" sz="2600" b="0" i="0" u="none" strike="noStrike" baseline="0" dirty="0" err="1" smtClean="0">
                <a:latin typeface="Segoe UI"/>
                <a:ea typeface="SimSun"/>
                <a:cs typeface="Cordia New"/>
              </a:rPr>
              <a:t>d'utilisateur</a:t>
            </a:r>
            <a:r>
              <a:rPr lang="en-US" sz="2600" b="0" i="0" u="none" strike="noStrike" baseline="0" dirty="0" smtClean="0">
                <a:latin typeface="Segoe UI"/>
                <a:ea typeface="SimSun"/>
                <a:cs typeface="Cordia New"/>
              </a:rPr>
              <a:t>	</a:t>
            </a:r>
            <a:r>
              <a:rPr lang="en-US" sz="2600" b="1" i="0" u="none" strike="noStrike" baseline="0" dirty="0" err="1" smtClean="0">
                <a:latin typeface="Segoe UI"/>
                <a:ea typeface="SimSun"/>
                <a:cs typeface="Cordia New"/>
              </a:rPr>
              <a:t>Adatum</a:t>
            </a:r>
            <a:r>
              <a:rPr lang="en-US" sz="2600" b="1" i="0" u="none" strike="noStrike" baseline="0" dirty="0" smtClean="0">
                <a:latin typeface="Segoe UI"/>
                <a:ea typeface="SimSun"/>
                <a:cs typeface="Cordia New"/>
              </a:rPr>
              <a:t>\</a:t>
            </a:r>
            <a:r>
              <a:rPr lang="en-US" sz="2600" b="1" i="0" u="none" strike="noStrike" baseline="0" dirty="0" err="1" smtClean="0">
                <a:latin typeface="Segoe UI"/>
                <a:ea typeface="SimSun"/>
                <a:cs typeface="Cordia New"/>
              </a:rPr>
              <a:t>Administrateur</a:t>
            </a:r>
            <a:endParaRPr lang="en-US" sz="2600" b="1" i="0" u="none" strike="noStrike" baseline="0" dirty="0" smtClean="0">
              <a:latin typeface="Segoe UI"/>
              <a:ea typeface="SimSun"/>
              <a:cs typeface="Cordia New"/>
            </a:endParaRPr>
          </a:p>
          <a:p>
            <a:pPr>
              <a:tabLst>
                <a:tab pos="3587750" algn="l"/>
              </a:tabLst>
            </a:pPr>
            <a:r>
              <a:rPr lang="en-US" sz="2600" b="0" i="0" u="none" strike="noStrike" baseline="0" dirty="0" smtClean="0">
                <a:latin typeface="Segoe UI"/>
                <a:ea typeface="SimSun"/>
                <a:cs typeface="Cordia New"/>
              </a:rPr>
              <a:t>Mot de </a:t>
            </a:r>
            <a:r>
              <a:rPr lang="en-US" sz="2600" b="0" i="0" u="none" strike="noStrike" baseline="0" dirty="0" err="1" smtClean="0">
                <a:latin typeface="Segoe UI"/>
                <a:ea typeface="SimSun"/>
                <a:cs typeface="Cordia New"/>
              </a:rPr>
              <a:t>passe</a:t>
            </a:r>
            <a:r>
              <a:rPr lang="en-US" sz="2600" b="0" i="0" u="none" strike="noStrike" baseline="0" dirty="0" smtClean="0">
                <a:latin typeface="Segoe UI"/>
                <a:ea typeface="SimSun"/>
                <a:cs typeface="Cordia New"/>
              </a:rPr>
              <a:t>	</a:t>
            </a:r>
            <a:r>
              <a:rPr lang="en-US" sz="2600" b="1" i="0" u="none" strike="noStrike" baseline="0" dirty="0" smtClean="0">
                <a:latin typeface="Segoe UI"/>
                <a:ea typeface="SimSun"/>
                <a:cs typeface="Cordia New"/>
              </a:rPr>
              <a:t>Pa$$w0rd</a:t>
            </a:r>
          </a:p>
        </p:txBody>
      </p:sp>
      <p:sp>
        <p:nvSpPr>
          <p:cNvPr id="6" name="TextBox 5"/>
          <p:cNvSpPr txBox="1"/>
          <p:nvPr/>
        </p:nvSpPr>
        <p:spPr>
          <a:xfrm>
            <a:off x="458788" y="6163356"/>
            <a:ext cx="4361771" cy="430887"/>
          </a:xfrm>
          <a:prstGeom prst="rect">
            <a:avLst/>
          </a:prstGeom>
          <a:noFill/>
        </p:spPr>
        <p:txBody>
          <a:bodyPr vert="horz" wrap="none" rtlCol="0">
            <a:spAutoFit/>
          </a:bodyPr>
          <a:lstStyle/>
          <a:p>
            <a:r>
              <a:rPr lang="en-US" sz="2200" dirty="0" err="1" smtClean="0">
                <a:latin typeface="Segoe UI"/>
              </a:rPr>
              <a:t>Durée</a:t>
            </a:r>
            <a:r>
              <a:rPr lang="en-US" sz="2200" dirty="0" smtClean="0">
                <a:latin typeface="Segoe UI"/>
              </a:rPr>
              <a:t> </a:t>
            </a:r>
            <a:r>
              <a:rPr lang="en-US" sz="2200" dirty="0" err="1" smtClean="0">
                <a:latin typeface="Segoe UI"/>
              </a:rPr>
              <a:t>approximative</a:t>
            </a:r>
            <a:r>
              <a:rPr lang="en-US" sz="2200" dirty="0" smtClean="0">
                <a:latin typeface="Segoe UI"/>
              </a:rPr>
              <a:t> : 45 minutes</a:t>
            </a:r>
            <a:endParaRPr lang="en-US" sz="2200" dirty="0">
              <a:latin typeface="Segoe UI"/>
            </a:endParaRPr>
          </a:p>
        </p:txBody>
      </p:sp>
    </p:spTree>
    <p:extLst>
      <p:ext uri="{BB962C8B-B14F-4D97-AF65-F5344CB8AC3E}">
        <p14:creationId xmlns:p14="http://schemas.microsoft.com/office/powerpoint/2010/main" val="2611750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Scénario d'atelier pratique</a:t>
            </a:r>
            <a:endParaRPr lang="en-US"/>
          </a:p>
        </p:txBody>
      </p:sp>
      <p:sp>
        <p:nvSpPr>
          <p:cNvPr id="4" name="TextBox 3"/>
          <p:cNvSpPr txBox="1"/>
          <p:nvPr/>
        </p:nvSpPr>
        <p:spPr>
          <a:xfrm>
            <a:off x="458788" y="914400"/>
            <a:ext cx="8119156" cy="5742085"/>
          </a:xfrm>
          <a:prstGeom prst="rect">
            <a:avLst/>
          </a:prstGeom>
          <a:noFill/>
        </p:spPr>
        <p:txBody>
          <a:bodyPr vert="horz" wrap="square" rtlCol="0">
            <a:spAutoFit/>
          </a:bodyPr>
          <a:lstStyle/>
          <a:p>
            <a:pPr>
              <a:lnSpc>
                <a:spcPct val="115000"/>
              </a:lnSpc>
              <a:spcAft>
                <a:spcPts val="1000"/>
              </a:spcAft>
            </a:pPr>
            <a:r>
              <a:rPr lang="en-US" sz="2400" dirty="0" smtClean="0">
                <a:effectLst/>
                <a:latin typeface="Segoe UI"/>
                <a:ea typeface="SimSun"/>
                <a:cs typeface="Cordia New"/>
              </a:rPr>
              <a:t>A. D</a:t>
            </a:r>
            <a:r>
              <a:rPr lang="en-US" sz="2400" dirty="0" smtClean="0">
                <a:effectLst/>
                <a:latin typeface="Segoe UI"/>
                <a:ea typeface="SimSun"/>
                <a:cs typeface="Segoe UI"/>
              </a:rPr>
              <a:t>atum Corporation </a:t>
            </a:r>
            <a:r>
              <a:rPr lang="en-US" sz="2400" dirty="0" err="1" smtClean="0">
                <a:effectLst/>
                <a:latin typeface="Segoe UI"/>
                <a:ea typeface="SimSun"/>
                <a:cs typeface="Segoe UI"/>
              </a:rPr>
              <a:t>est</a:t>
            </a:r>
            <a:r>
              <a:rPr lang="en-US" sz="2400" dirty="0" smtClean="0">
                <a:effectLst/>
                <a:latin typeface="Segoe UI"/>
                <a:ea typeface="SimSun"/>
                <a:cs typeface="Segoe UI"/>
              </a:rPr>
              <a:t> </a:t>
            </a:r>
            <a:r>
              <a:rPr lang="en-US" sz="2400" dirty="0" err="1" smtClean="0">
                <a:effectLst/>
                <a:latin typeface="Segoe UI"/>
                <a:ea typeface="SimSun"/>
                <a:cs typeface="Segoe UI"/>
              </a:rPr>
              <a:t>une</a:t>
            </a:r>
            <a:r>
              <a:rPr lang="en-US" sz="2400" dirty="0" smtClean="0">
                <a:effectLst/>
                <a:latin typeface="Segoe UI"/>
                <a:ea typeface="SimSun"/>
                <a:cs typeface="Segoe UI"/>
              </a:rPr>
              <a:t> </a:t>
            </a:r>
            <a:r>
              <a:rPr lang="en-US" sz="2400" dirty="0" err="1" smtClean="0">
                <a:effectLst/>
                <a:latin typeface="Segoe UI"/>
                <a:ea typeface="SimSun"/>
                <a:cs typeface="Segoe UI"/>
              </a:rPr>
              <a:t>société</a:t>
            </a:r>
            <a:r>
              <a:rPr lang="en-US" sz="2400" dirty="0" smtClean="0">
                <a:effectLst/>
                <a:latin typeface="Segoe UI"/>
                <a:ea typeface="SimSun"/>
                <a:cs typeface="Segoe UI"/>
              </a:rPr>
              <a:t> </a:t>
            </a:r>
            <a:r>
              <a:rPr lang="en-US" sz="2400" dirty="0" err="1" smtClean="0">
                <a:effectLst/>
                <a:latin typeface="Segoe UI"/>
                <a:ea typeface="SimSun"/>
                <a:cs typeface="Segoe UI"/>
              </a:rPr>
              <a:t>internationale</a:t>
            </a:r>
            <a:r>
              <a:rPr lang="en-US" sz="2400" dirty="0" smtClean="0">
                <a:effectLst/>
                <a:latin typeface="Segoe UI"/>
                <a:ea typeface="SimSun"/>
                <a:cs typeface="Segoe UI"/>
              </a:rPr>
              <a:t> </a:t>
            </a:r>
            <a:r>
              <a:rPr lang="en-US" sz="2400" dirty="0" err="1" smtClean="0">
                <a:effectLst/>
                <a:latin typeface="Segoe UI"/>
                <a:ea typeface="SimSun"/>
                <a:cs typeface="Segoe UI"/>
              </a:rPr>
              <a:t>d'ingénierie</a:t>
            </a:r>
            <a:r>
              <a:rPr lang="en-US" sz="2400" dirty="0" smtClean="0">
                <a:effectLst/>
                <a:latin typeface="Segoe UI"/>
                <a:ea typeface="SimSun"/>
                <a:cs typeface="Segoe UI"/>
              </a:rPr>
              <a:t> et de fabrication, </a:t>
            </a:r>
            <a:r>
              <a:rPr lang="en-US" sz="2400" dirty="0" err="1" smtClean="0">
                <a:effectLst/>
                <a:latin typeface="Segoe UI"/>
                <a:ea typeface="SimSun"/>
                <a:cs typeface="Segoe UI"/>
              </a:rPr>
              <a:t>dont</a:t>
            </a:r>
            <a:r>
              <a:rPr lang="en-US" sz="2400" dirty="0" smtClean="0">
                <a:effectLst/>
                <a:latin typeface="Segoe UI"/>
                <a:ea typeface="SimSun"/>
                <a:cs typeface="Segoe UI"/>
              </a:rPr>
              <a:t> le </a:t>
            </a:r>
            <a:r>
              <a:rPr lang="en-US" sz="2400" dirty="0" err="1" smtClean="0">
                <a:effectLst/>
                <a:latin typeface="Segoe UI"/>
                <a:ea typeface="SimSun"/>
                <a:cs typeface="Segoe UI"/>
              </a:rPr>
              <a:t>siège</a:t>
            </a:r>
            <a:r>
              <a:rPr lang="en-US" sz="2400" dirty="0" smtClean="0">
                <a:effectLst/>
                <a:latin typeface="Segoe UI"/>
                <a:ea typeface="SimSun"/>
                <a:cs typeface="Segoe UI"/>
              </a:rPr>
              <a:t> social </a:t>
            </a:r>
            <a:r>
              <a:rPr lang="en-US" sz="2400" dirty="0" err="1" smtClean="0">
                <a:effectLst/>
                <a:latin typeface="Segoe UI"/>
                <a:ea typeface="SimSun"/>
                <a:cs typeface="Segoe UI"/>
              </a:rPr>
              <a:t>est</a:t>
            </a:r>
            <a:r>
              <a:rPr lang="en-US" sz="2400" dirty="0" smtClean="0">
                <a:effectLst/>
                <a:latin typeface="Segoe UI"/>
                <a:ea typeface="SimSun"/>
                <a:cs typeface="Segoe UI"/>
              </a:rPr>
              <a:t> </a:t>
            </a:r>
            <a:r>
              <a:rPr lang="en-US" sz="2400" dirty="0" err="1" smtClean="0">
                <a:effectLst/>
                <a:latin typeface="Segoe UI"/>
                <a:ea typeface="SimSun"/>
                <a:cs typeface="Segoe UI"/>
              </a:rPr>
              <a:t>basé</a:t>
            </a:r>
            <a:r>
              <a:rPr lang="en-US" sz="2400" dirty="0" smtClean="0">
                <a:effectLst/>
                <a:latin typeface="Segoe UI"/>
                <a:ea typeface="SimSun"/>
                <a:cs typeface="Segoe UI"/>
              </a:rPr>
              <a:t> à </a:t>
            </a:r>
            <a:r>
              <a:rPr lang="en-US" sz="2400" dirty="0" err="1" smtClean="0">
                <a:effectLst/>
                <a:latin typeface="Segoe UI"/>
                <a:ea typeface="SimSun"/>
                <a:cs typeface="Segoe UI"/>
              </a:rPr>
              <a:t>Londres</a:t>
            </a:r>
            <a:r>
              <a:rPr lang="en-US" sz="2400" dirty="0" smtClean="0">
                <a:effectLst/>
                <a:latin typeface="Segoe UI"/>
                <a:ea typeface="SimSun"/>
                <a:cs typeface="Segoe UI"/>
              </a:rPr>
              <a:t>, en </a:t>
            </a:r>
            <a:r>
              <a:rPr lang="en-US" sz="2400" dirty="0" err="1" smtClean="0">
                <a:effectLst/>
                <a:latin typeface="Segoe UI"/>
                <a:ea typeface="SimSun"/>
                <a:cs typeface="Segoe UI"/>
              </a:rPr>
              <a:t>Angleterre</a:t>
            </a:r>
            <a:r>
              <a:rPr lang="en-US" sz="2400" dirty="0" smtClean="0">
                <a:effectLst/>
                <a:latin typeface="Segoe UI"/>
                <a:ea typeface="SimSun"/>
                <a:cs typeface="Segoe UI"/>
              </a:rPr>
              <a:t>. Un bureau </a:t>
            </a:r>
            <a:r>
              <a:rPr lang="en-US" sz="2400" dirty="0" err="1" smtClean="0">
                <a:effectLst/>
                <a:latin typeface="Segoe UI"/>
                <a:ea typeface="SimSun"/>
                <a:cs typeface="Segoe UI"/>
              </a:rPr>
              <a:t>informatique</a:t>
            </a:r>
            <a:r>
              <a:rPr lang="en-US" sz="2400" dirty="0" smtClean="0">
                <a:effectLst/>
                <a:latin typeface="Segoe UI"/>
                <a:ea typeface="SimSun"/>
                <a:cs typeface="Segoe UI"/>
              </a:rPr>
              <a:t> et un </a:t>
            </a:r>
            <a:r>
              <a:rPr lang="en-US" sz="2400" dirty="0" err="1" smtClean="0">
                <a:effectLst/>
                <a:latin typeface="Segoe UI"/>
                <a:ea typeface="SimSun"/>
                <a:cs typeface="Segoe UI"/>
              </a:rPr>
              <a:t>centre</a:t>
            </a:r>
            <a:r>
              <a:rPr lang="en-US" sz="2400" dirty="0" smtClean="0">
                <a:effectLst/>
                <a:latin typeface="Segoe UI"/>
                <a:ea typeface="SimSun"/>
                <a:cs typeface="Segoe UI"/>
              </a:rPr>
              <a:t> de </a:t>
            </a:r>
            <a:r>
              <a:rPr lang="en-US" sz="2400" dirty="0" err="1" smtClean="0">
                <a:effectLst/>
                <a:latin typeface="Segoe UI"/>
                <a:ea typeface="SimSun"/>
                <a:cs typeface="Segoe UI"/>
              </a:rPr>
              <a:t>données</a:t>
            </a:r>
            <a:r>
              <a:rPr lang="en-US" sz="2400" dirty="0" smtClean="0">
                <a:effectLst/>
                <a:latin typeface="Segoe UI"/>
                <a:ea typeface="SimSun"/>
                <a:cs typeface="Segoe UI"/>
              </a:rPr>
              <a:t> </a:t>
            </a:r>
            <a:r>
              <a:rPr lang="en-US" sz="2400" dirty="0" err="1" smtClean="0">
                <a:effectLst/>
                <a:latin typeface="Segoe UI"/>
                <a:ea typeface="SimSun"/>
                <a:cs typeface="Segoe UI"/>
              </a:rPr>
              <a:t>sont</a:t>
            </a:r>
            <a:r>
              <a:rPr lang="en-US" sz="2400" dirty="0" smtClean="0">
                <a:effectLst/>
                <a:latin typeface="Segoe UI"/>
                <a:ea typeface="SimSun"/>
                <a:cs typeface="Segoe UI"/>
              </a:rPr>
              <a:t> </a:t>
            </a:r>
            <a:r>
              <a:rPr lang="en-US" sz="2400" dirty="0" err="1" smtClean="0">
                <a:effectLst/>
                <a:latin typeface="Segoe UI"/>
                <a:ea typeface="SimSun"/>
                <a:cs typeface="Segoe UI"/>
              </a:rPr>
              <a:t>situés</a:t>
            </a:r>
            <a:r>
              <a:rPr lang="en-US" sz="2400" dirty="0" smtClean="0">
                <a:effectLst/>
                <a:latin typeface="Segoe UI"/>
                <a:ea typeface="SimSun"/>
                <a:cs typeface="Segoe UI"/>
              </a:rPr>
              <a:t> à </a:t>
            </a:r>
            <a:r>
              <a:rPr lang="en-US" sz="2400" dirty="0" err="1" smtClean="0">
                <a:effectLst/>
                <a:latin typeface="Segoe UI"/>
                <a:ea typeface="SimSun"/>
                <a:cs typeface="Segoe UI"/>
              </a:rPr>
              <a:t>Londres</a:t>
            </a:r>
            <a:r>
              <a:rPr lang="en-US" sz="2400" dirty="0" smtClean="0">
                <a:effectLst/>
                <a:latin typeface="Segoe UI"/>
                <a:ea typeface="SimSun"/>
                <a:cs typeface="Segoe UI"/>
              </a:rPr>
              <a:t> pour assister le </a:t>
            </a:r>
            <a:r>
              <a:rPr lang="en-US" sz="2400" dirty="0" err="1" smtClean="0">
                <a:effectLst/>
                <a:latin typeface="Segoe UI"/>
                <a:ea typeface="SimSun"/>
                <a:cs typeface="Segoe UI"/>
              </a:rPr>
              <a:t>siège</a:t>
            </a:r>
            <a:r>
              <a:rPr lang="en-US" sz="2400" dirty="0" smtClean="0">
                <a:effectLst/>
                <a:latin typeface="Segoe UI"/>
                <a:ea typeface="SimSun"/>
                <a:cs typeface="Segoe UI"/>
              </a:rPr>
              <a:t> social de </a:t>
            </a:r>
            <a:r>
              <a:rPr lang="en-US" sz="2400" dirty="0" err="1" smtClean="0">
                <a:effectLst/>
                <a:latin typeface="Segoe UI"/>
                <a:ea typeface="SimSun"/>
                <a:cs typeface="Segoe UI"/>
              </a:rPr>
              <a:t>Londres</a:t>
            </a:r>
            <a:r>
              <a:rPr lang="en-US" sz="2400" dirty="0" smtClean="0">
                <a:effectLst/>
                <a:latin typeface="Segoe UI"/>
                <a:ea typeface="SimSun"/>
                <a:cs typeface="Segoe UI"/>
              </a:rPr>
              <a:t> et </a:t>
            </a:r>
            <a:r>
              <a:rPr lang="en-US" sz="2400" dirty="0" err="1" smtClean="0">
                <a:effectLst/>
                <a:latin typeface="Segoe UI"/>
                <a:ea typeface="SimSun"/>
                <a:cs typeface="Segoe UI"/>
              </a:rPr>
              <a:t>d'autres</a:t>
            </a:r>
            <a:r>
              <a:rPr lang="en-US" sz="2400" dirty="0" smtClean="0">
                <a:effectLst/>
                <a:latin typeface="Segoe UI"/>
                <a:ea typeface="SimSun"/>
                <a:cs typeface="Segoe UI"/>
              </a:rPr>
              <a:t> sites. A. Datum a </a:t>
            </a:r>
            <a:r>
              <a:rPr lang="en-US" sz="2400" dirty="0" err="1" smtClean="0">
                <a:effectLst/>
                <a:latin typeface="Segoe UI"/>
                <a:ea typeface="SimSun"/>
                <a:cs typeface="Segoe UI"/>
              </a:rPr>
              <a:t>récemment</a:t>
            </a:r>
            <a:r>
              <a:rPr lang="en-US" sz="2400" dirty="0" smtClean="0">
                <a:effectLst/>
                <a:latin typeface="Segoe UI"/>
                <a:ea typeface="SimSun"/>
                <a:cs typeface="Segoe UI"/>
              </a:rPr>
              <a:t> </a:t>
            </a:r>
            <a:r>
              <a:rPr lang="en-US" sz="2400" dirty="0" err="1" smtClean="0">
                <a:effectLst/>
                <a:latin typeface="Segoe UI"/>
                <a:ea typeface="SimSun"/>
                <a:cs typeface="Segoe UI"/>
              </a:rPr>
              <a:t>déployé</a:t>
            </a:r>
            <a:r>
              <a:rPr lang="en-US" sz="2400" dirty="0" smtClean="0">
                <a:effectLst/>
                <a:latin typeface="Segoe UI"/>
                <a:ea typeface="SimSun"/>
                <a:cs typeface="Segoe UI"/>
              </a:rPr>
              <a:t> </a:t>
            </a:r>
            <a:r>
              <a:rPr lang="en-US" sz="2400" dirty="0" err="1" smtClean="0">
                <a:effectLst/>
                <a:latin typeface="Segoe UI"/>
                <a:ea typeface="SimSun"/>
                <a:cs typeface="Segoe UI"/>
              </a:rPr>
              <a:t>une</a:t>
            </a:r>
            <a:r>
              <a:rPr lang="en-US" sz="2400" dirty="0" smtClean="0">
                <a:effectLst/>
                <a:latin typeface="Segoe UI"/>
                <a:ea typeface="SimSun"/>
                <a:cs typeface="Segoe UI"/>
              </a:rPr>
              <a:t> infrastructure Windows Server 2012 avec des clients Windows 8 </a:t>
            </a:r>
            <a:endParaRPr lang="en-US" sz="2400" dirty="0" smtClean="0">
              <a:effectLst/>
              <a:latin typeface="Segoe UI"/>
              <a:ea typeface="SimSun"/>
              <a:cs typeface="Cordia New"/>
            </a:endParaRPr>
          </a:p>
          <a:p>
            <a:pPr>
              <a:lnSpc>
                <a:spcPct val="115000"/>
              </a:lnSpc>
              <a:spcAft>
                <a:spcPts val="1000"/>
              </a:spcAft>
            </a:pPr>
            <a:r>
              <a:rPr lang="en-US" sz="2400" dirty="0" err="1" smtClean="0">
                <a:effectLst/>
                <a:latin typeface="Segoe UI"/>
                <a:ea typeface="SimSun"/>
                <a:cs typeface="Segoe UI"/>
              </a:rPr>
              <a:t>Votre</a:t>
            </a:r>
            <a:r>
              <a:rPr lang="en-US" sz="2400" dirty="0" smtClean="0">
                <a:effectLst/>
                <a:latin typeface="Segoe UI"/>
                <a:ea typeface="SimSun"/>
                <a:cs typeface="Segoe UI"/>
              </a:rPr>
              <a:t> </a:t>
            </a:r>
            <a:r>
              <a:rPr lang="en-US" sz="2400" dirty="0" err="1" smtClean="0">
                <a:effectLst/>
                <a:latin typeface="Segoe UI"/>
                <a:ea typeface="SimSun"/>
                <a:cs typeface="Segoe UI"/>
              </a:rPr>
              <a:t>responsable</a:t>
            </a:r>
            <a:r>
              <a:rPr lang="en-US" sz="2400" dirty="0" smtClean="0">
                <a:effectLst/>
                <a:latin typeface="Segoe UI"/>
                <a:ea typeface="SimSun"/>
                <a:cs typeface="Segoe UI"/>
              </a:rPr>
              <a:t> </a:t>
            </a:r>
            <a:r>
              <a:rPr lang="en-US" sz="2400" dirty="0" err="1" smtClean="0">
                <a:effectLst/>
                <a:latin typeface="Segoe UI"/>
                <a:ea typeface="SimSun"/>
                <a:cs typeface="Segoe UI"/>
              </a:rPr>
              <a:t>vous</a:t>
            </a:r>
            <a:r>
              <a:rPr lang="en-US" sz="2400" dirty="0" smtClean="0">
                <a:effectLst/>
                <a:latin typeface="Segoe UI"/>
                <a:ea typeface="SimSun"/>
                <a:cs typeface="Segoe UI"/>
              </a:rPr>
              <a:t> a </a:t>
            </a:r>
            <a:r>
              <a:rPr lang="en-US" sz="2400" dirty="0" err="1" smtClean="0">
                <a:effectLst/>
                <a:latin typeface="Segoe UI"/>
                <a:ea typeface="SimSun"/>
                <a:cs typeface="Segoe UI"/>
              </a:rPr>
              <a:t>demandé</a:t>
            </a:r>
            <a:r>
              <a:rPr lang="en-US" sz="2400" dirty="0" smtClean="0">
                <a:effectLst/>
                <a:latin typeface="Segoe UI"/>
                <a:ea typeface="SimSun"/>
                <a:cs typeface="Segoe UI"/>
              </a:rPr>
              <a:t> </a:t>
            </a:r>
            <a:r>
              <a:rPr lang="en-US" sz="2400" dirty="0" err="1" smtClean="0">
                <a:effectLst/>
                <a:latin typeface="Segoe UI"/>
                <a:ea typeface="SimSun"/>
                <a:cs typeface="Segoe UI"/>
              </a:rPr>
              <a:t>d'installer</a:t>
            </a:r>
            <a:r>
              <a:rPr lang="en-US" sz="2400" dirty="0" smtClean="0">
                <a:effectLst/>
                <a:latin typeface="Segoe UI"/>
                <a:ea typeface="SimSun"/>
                <a:cs typeface="Segoe UI"/>
              </a:rPr>
              <a:t> un nouveau </a:t>
            </a:r>
            <a:r>
              <a:rPr lang="en-US" sz="2400" dirty="0" err="1" smtClean="0">
                <a:effectLst/>
                <a:latin typeface="Segoe UI"/>
                <a:ea typeface="SimSun"/>
                <a:cs typeface="Segoe UI"/>
              </a:rPr>
              <a:t>contrôleur</a:t>
            </a:r>
            <a:r>
              <a:rPr lang="en-US" sz="2400" dirty="0" smtClean="0">
                <a:effectLst/>
                <a:latin typeface="Segoe UI"/>
                <a:ea typeface="SimSun"/>
                <a:cs typeface="Segoe UI"/>
              </a:rPr>
              <a:t> de </a:t>
            </a:r>
            <a:r>
              <a:rPr lang="en-US" sz="2400" dirty="0" err="1" smtClean="0">
                <a:effectLst/>
                <a:latin typeface="Segoe UI"/>
                <a:ea typeface="SimSun"/>
                <a:cs typeface="Segoe UI"/>
              </a:rPr>
              <a:t>domaine</a:t>
            </a:r>
            <a:r>
              <a:rPr lang="en-US" sz="2400" dirty="0" smtClean="0">
                <a:effectLst/>
                <a:latin typeface="Segoe UI"/>
                <a:ea typeface="SimSun"/>
                <a:cs typeface="Segoe UI"/>
              </a:rPr>
              <a:t> </a:t>
            </a:r>
            <a:r>
              <a:rPr lang="en-US" sz="2400" dirty="0" err="1" smtClean="0">
                <a:effectLst/>
                <a:latin typeface="Segoe UI"/>
                <a:ea typeface="SimSun"/>
                <a:cs typeface="Segoe UI"/>
              </a:rPr>
              <a:t>dans</a:t>
            </a:r>
            <a:r>
              <a:rPr lang="en-US" sz="2400" dirty="0" smtClean="0">
                <a:effectLst/>
                <a:latin typeface="Segoe UI"/>
                <a:ea typeface="SimSun"/>
                <a:cs typeface="Segoe UI"/>
              </a:rPr>
              <a:t> le </a:t>
            </a:r>
            <a:r>
              <a:rPr lang="en-US" sz="2400" dirty="0" err="1" smtClean="0">
                <a:effectLst/>
                <a:latin typeface="Segoe UI"/>
                <a:ea typeface="SimSun"/>
                <a:cs typeface="Segoe UI"/>
              </a:rPr>
              <a:t>centre</a:t>
            </a:r>
            <a:r>
              <a:rPr lang="en-US" sz="2400" dirty="0" smtClean="0">
                <a:effectLst/>
                <a:latin typeface="Segoe UI"/>
                <a:ea typeface="SimSun"/>
                <a:cs typeface="Segoe UI"/>
              </a:rPr>
              <a:t> de </a:t>
            </a:r>
            <a:r>
              <a:rPr lang="en-US" sz="2400" dirty="0" err="1" smtClean="0">
                <a:effectLst/>
                <a:latin typeface="Segoe UI"/>
                <a:ea typeface="SimSun"/>
                <a:cs typeface="Segoe UI"/>
              </a:rPr>
              <a:t>données</a:t>
            </a:r>
            <a:r>
              <a:rPr lang="en-US" sz="2400" dirty="0" smtClean="0">
                <a:effectLst/>
                <a:latin typeface="Segoe UI"/>
                <a:ea typeface="SimSun"/>
                <a:cs typeface="Segoe UI"/>
              </a:rPr>
              <a:t> pour </a:t>
            </a:r>
            <a:r>
              <a:rPr lang="en-US" sz="2400" dirty="0" err="1" smtClean="0">
                <a:effectLst/>
                <a:latin typeface="Segoe UI"/>
                <a:ea typeface="SimSun"/>
                <a:cs typeface="Segoe UI"/>
              </a:rPr>
              <a:t>améliorer</a:t>
            </a:r>
            <a:r>
              <a:rPr lang="en-US" sz="2400" dirty="0" smtClean="0">
                <a:effectLst/>
                <a:latin typeface="Segoe UI"/>
                <a:ea typeface="SimSun"/>
                <a:cs typeface="Segoe UI"/>
              </a:rPr>
              <a:t> les performances de </a:t>
            </a:r>
            <a:r>
              <a:rPr lang="en-US" sz="2400" dirty="0" err="1" smtClean="0">
                <a:effectLst/>
                <a:latin typeface="Segoe UI"/>
                <a:ea typeface="SimSun"/>
                <a:cs typeface="Segoe UI"/>
              </a:rPr>
              <a:t>connexion</a:t>
            </a:r>
            <a:r>
              <a:rPr lang="en-US" sz="2400" dirty="0" smtClean="0">
                <a:effectLst/>
                <a:latin typeface="Segoe UI"/>
                <a:ea typeface="SimSun"/>
                <a:cs typeface="Segoe UI"/>
              </a:rPr>
              <a:t>. Il </a:t>
            </a:r>
            <a:r>
              <a:rPr lang="en-US" sz="2400" dirty="0" err="1" smtClean="0">
                <a:effectLst/>
                <a:latin typeface="Segoe UI"/>
                <a:ea typeface="SimSun"/>
                <a:cs typeface="Segoe UI"/>
              </a:rPr>
              <a:t>vous</a:t>
            </a:r>
            <a:r>
              <a:rPr lang="en-US" sz="2400" dirty="0" smtClean="0">
                <a:effectLst/>
                <a:latin typeface="Segoe UI"/>
                <a:ea typeface="SimSun"/>
                <a:cs typeface="Segoe UI"/>
              </a:rPr>
              <a:t> a </a:t>
            </a:r>
            <a:r>
              <a:rPr lang="en-US" sz="2400" dirty="0" err="1" smtClean="0">
                <a:effectLst/>
                <a:latin typeface="Segoe UI"/>
                <a:ea typeface="SimSun"/>
                <a:cs typeface="Segoe UI"/>
              </a:rPr>
              <a:t>également</a:t>
            </a:r>
            <a:r>
              <a:rPr lang="en-US" sz="2400" dirty="0" smtClean="0">
                <a:effectLst/>
                <a:latin typeface="Segoe UI"/>
                <a:ea typeface="SimSun"/>
                <a:cs typeface="Segoe UI"/>
              </a:rPr>
              <a:t> </a:t>
            </a:r>
            <a:r>
              <a:rPr lang="en-US" sz="2400" dirty="0" err="1" smtClean="0">
                <a:effectLst/>
                <a:latin typeface="Segoe UI"/>
                <a:ea typeface="SimSun"/>
                <a:cs typeface="Segoe UI"/>
              </a:rPr>
              <a:t>été</a:t>
            </a:r>
            <a:r>
              <a:rPr lang="en-US" sz="2400" dirty="0" smtClean="0">
                <a:effectLst/>
                <a:latin typeface="Segoe UI"/>
                <a:ea typeface="SimSun"/>
                <a:cs typeface="Segoe UI"/>
              </a:rPr>
              <a:t> </a:t>
            </a:r>
            <a:r>
              <a:rPr lang="en-US" sz="2400" dirty="0" err="1" smtClean="0">
                <a:effectLst/>
                <a:latin typeface="Segoe UI"/>
                <a:ea typeface="SimSun"/>
                <a:cs typeface="Segoe UI"/>
              </a:rPr>
              <a:t>demandé</a:t>
            </a:r>
            <a:r>
              <a:rPr lang="en-US" sz="2400" dirty="0" smtClean="0">
                <a:effectLst/>
                <a:latin typeface="Segoe UI"/>
                <a:ea typeface="SimSun"/>
                <a:cs typeface="Segoe UI"/>
              </a:rPr>
              <a:t> de </a:t>
            </a:r>
            <a:r>
              <a:rPr lang="en-US" sz="2400" dirty="0" err="1" smtClean="0">
                <a:effectLst/>
                <a:latin typeface="Segoe UI"/>
                <a:ea typeface="SimSun"/>
                <a:cs typeface="Segoe UI"/>
              </a:rPr>
              <a:t>créer</a:t>
            </a:r>
            <a:r>
              <a:rPr lang="en-US" sz="2400" dirty="0" smtClean="0">
                <a:effectLst/>
                <a:latin typeface="Segoe UI"/>
                <a:ea typeface="SimSun"/>
                <a:cs typeface="Segoe UI"/>
              </a:rPr>
              <a:t> un nouveau </a:t>
            </a:r>
            <a:r>
              <a:rPr lang="en-US" sz="2400" dirty="0" err="1" smtClean="0">
                <a:effectLst/>
                <a:latin typeface="Segoe UI"/>
                <a:ea typeface="SimSun"/>
                <a:cs typeface="Segoe UI"/>
              </a:rPr>
              <a:t>contrôleur</a:t>
            </a:r>
            <a:r>
              <a:rPr lang="en-US" sz="2400" dirty="0" smtClean="0">
                <a:effectLst/>
                <a:latin typeface="Segoe UI"/>
                <a:ea typeface="SimSun"/>
                <a:cs typeface="Segoe UI"/>
              </a:rPr>
              <a:t> de </a:t>
            </a:r>
            <a:r>
              <a:rPr lang="en-US" sz="2400" dirty="0" err="1" smtClean="0">
                <a:effectLst/>
                <a:latin typeface="Segoe UI"/>
                <a:ea typeface="SimSun"/>
                <a:cs typeface="Segoe UI"/>
              </a:rPr>
              <a:t>domaine</a:t>
            </a:r>
            <a:r>
              <a:rPr lang="en-US" sz="2400" dirty="0" smtClean="0">
                <a:effectLst/>
                <a:latin typeface="Segoe UI"/>
                <a:ea typeface="SimSun"/>
                <a:cs typeface="Segoe UI"/>
              </a:rPr>
              <a:t> pour </a:t>
            </a:r>
            <a:r>
              <a:rPr lang="en-US" sz="2400" dirty="0" err="1" smtClean="0">
                <a:effectLst/>
                <a:latin typeface="Segoe UI"/>
                <a:ea typeface="SimSun"/>
                <a:cs typeface="Segoe UI"/>
              </a:rPr>
              <a:t>une</a:t>
            </a:r>
            <a:r>
              <a:rPr lang="en-US" sz="2400" dirty="0" smtClean="0">
                <a:effectLst/>
                <a:latin typeface="Segoe UI"/>
                <a:ea typeface="SimSun"/>
                <a:cs typeface="Segoe UI"/>
              </a:rPr>
              <a:t> </a:t>
            </a:r>
            <a:r>
              <a:rPr lang="en-US" sz="2400" dirty="0" err="1" smtClean="0">
                <a:effectLst/>
                <a:latin typeface="Segoe UI"/>
                <a:ea typeface="SimSun"/>
                <a:cs typeface="Segoe UI"/>
              </a:rPr>
              <a:t>filiale</a:t>
            </a:r>
            <a:r>
              <a:rPr lang="en-US" sz="2400" dirty="0" smtClean="0">
                <a:effectLst/>
                <a:latin typeface="Segoe UI"/>
                <a:ea typeface="SimSun"/>
                <a:cs typeface="Segoe UI"/>
              </a:rPr>
              <a:t> en </a:t>
            </a:r>
            <a:r>
              <a:rPr lang="en-US" sz="2400" dirty="0" err="1" smtClean="0">
                <a:effectLst/>
                <a:latin typeface="Segoe UI"/>
                <a:ea typeface="SimSun"/>
                <a:cs typeface="Segoe UI"/>
              </a:rPr>
              <a:t>utilisant</a:t>
            </a:r>
            <a:r>
              <a:rPr lang="en-US" sz="2400" dirty="0" smtClean="0">
                <a:effectLst/>
                <a:latin typeface="Segoe UI"/>
                <a:ea typeface="SimSun"/>
                <a:cs typeface="Segoe UI"/>
              </a:rPr>
              <a:t> </a:t>
            </a:r>
            <a:r>
              <a:rPr lang="en-US" sz="2400" dirty="0" err="1" smtClean="0">
                <a:effectLst/>
                <a:latin typeface="Segoe UI"/>
                <a:ea typeface="SimSun"/>
                <a:cs typeface="Segoe UI"/>
              </a:rPr>
              <a:t>une</a:t>
            </a:r>
            <a:r>
              <a:rPr lang="en-US" sz="2400" dirty="0" smtClean="0">
                <a:effectLst/>
                <a:latin typeface="Segoe UI"/>
                <a:ea typeface="SimSun"/>
                <a:cs typeface="Segoe UI"/>
              </a:rPr>
              <a:t> installation à </a:t>
            </a:r>
            <a:r>
              <a:rPr lang="en-US" sz="2400" dirty="0" err="1" smtClean="0">
                <a:effectLst/>
                <a:latin typeface="Segoe UI"/>
                <a:ea typeface="SimSun"/>
                <a:cs typeface="Segoe UI"/>
              </a:rPr>
              <a:t>partir</a:t>
            </a:r>
            <a:r>
              <a:rPr lang="en-US" sz="2400" dirty="0" smtClean="0">
                <a:effectLst/>
                <a:latin typeface="Segoe UI"/>
                <a:ea typeface="SimSun"/>
                <a:cs typeface="Segoe UI"/>
              </a:rPr>
              <a:t> du support (IFM)</a:t>
            </a:r>
            <a:endParaRPr lang="en-US" sz="2400" dirty="0">
              <a:effectLst/>
              <a:latin typeface="Segoe UI"/>
              <a:ea typeface="SimSun"/>
              <a:cs typeface="Cordia New"/>
            </a:endParaRPr>
          </a:p>
        </p:txBody>
      </p:sp>
    </p:spTree>
    <p:extLst>
      <p:ext uri="{BB962C8B-B14F-4D97-AF65-F5344CB8AC3E}">
        <p14:creationId xmlns:p14="http://schemas.microsoft.com/office/powerpoint/2010/main" val="36992315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35513d01-e2c6-4659-b9c0-66464d68d9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de l'atelier pratique</a:t>
            </a:r>
            <a:endParaRPr lang="en-US"/>
          </a:p>
        </p:txBody>
      </p:sp>
      <p:sp>
        <p:nvSpPr>
          <p:cNvPr id="3" name="Text Placeholder 2"/>
          <p:cNvSpPr>
            <a:spLocks noGrp="1"/>
          </p:cNvSpPr>
          <p:nvPr>
            <p:ph type="body" idx="1"/>
          </p:nvPr>
        </p:nvSpPr>
        <p:spPr/>
        <p:txBody>
          <a:bodyPr/>
          <a:lstStyle/>
          <a:p>
            <a:r>
              <a:rPr lang="en-US" dirty="0" err="1"/>
              <a:t>Pourquoi</a:t>
            </a:r>
            <a:r>
              <a:rPr lang="en-US" dirty="0"/>
              <a:t> </a:t>
            </a:r>
            <a:r>
              <a:rPr lang="en-US" dirty="0" err="1"/>
              <a:t>avez-vous</a:t>
            </a:r>
            <a:r>
              <a:rPr lang="en-US" dirty="0"/>
              <a:t> </a:t>
            </a:r>
            <a:r>
              <a:rPr lang="en-US" dirty="0" err="1"/>
              <a:t>utilisé</a:t>
            </a:r>
            <a:r>
              <a:rPr lang="en-US" dirty="0"/>
              <a:t> le </a:t>
            </a:r>
            <a:r>
              <a:rPr lang="en-US" dirty="0" err="1"/>
              <a:t>Gestionnaire</a:t>
            </a:r>
            <a:r>
              <a:rPr lang="en-US" dirty="0"/>
              <a:t> </a:t>
            </a:r>
            <a:r>
              <a:rPr lang="en-US" dirty="0" smtClean="0"/>
              <a:t>de </a:t>
            </a:r>
            <a:r>
              <a:rPr lang="en-US" dirty="0" err="1" smtClean="0"/>
              <a:t>serveur</a:t>
            </a:r>
            <a:r>
              <a:rPr lang="en-US" dirty="0" smtClean="0"/>
              <a:t> </a:t>
            </a:r>
            <a:r>
              <a:rPr lang="en-US" dirty="0"/>
              <a:t>et pas dcpromo.exe </a:t>
            </a:r>
            <a:r>
              <a:rPr lang="en-US" dirty="0" err="1"/>
              <a:t>lorsque</a:t>
            </a:r>
            <a:r>
              <a:rPr lang="en-US" dirty="0"/>
              <a:t> </a:t>
            </a:r>
            <a:r>
              <a:rPr lang="en-US" dirty="0" err="1"/>
              <a:t>vous</a:t>
            </a:r>
            <a:r>
              <a:rPr lang="en-US" dirty="0"/>
              <a:t> </a:t>
            </a:r>
            <a:r>
              <a:rPr lang="en-US" dirty="0" err="1" smtClean="0"/>
              <a:t>avez</a:t>
            </a:r>
            <a:r>
              <a:rPr lang="en-US" dirty="0" smtClean="0"/>
              <a:t> </a:t>
            </a:r>
            <a:r>
              <a:rPr lang="en-US" dirty="0" err="1" smtClean="0"/>
              <a:t>promu</a:t>
            </a:r>
            <a:r>
              <a:rPr lang="en-US" dirty="0" smtClean="0"/>
              <a:t> </a:t>
            </a:r>
            <a:r>
              <a:rPr lang="en-US" dirty="0"/>
              <a:t>un </a:t>
            </a:r>
            <a:r>
              <a:rPr lang="en-US" dirty="0" err="1"/>
              <a:t>serveur</a:t>
            </a:r>
            <a:r>
              <a:rPr lang="en-US" dirty="0"/>
              <a:t> </a:t>
            </a:r>
            <a:r>
              <a:rPr lang="en-US" dirty="0" err="1"/>
              <a:t>comme</a:t>
            </a:r>
            <a:r>
              <a:rPr lang="en-US" dirty="0"/>
              <a:t> </a:t>
            </a:r>
            <a:r>
              <a:rPr lang="en-US" dirty="0" err="1"/>
              <a:t>contrôleur</a:t>
            </a:r>
            <a:r>
              <a:rPr lang="en-US" dirty="0"/>
              <a:t> </a:t>
            </a:r>
            <a:r>
              <a:rPr lang="en-US" dirty="0" smtClean="0"/>
              <a:t>de </a:t>
            </a:r>
            <a:r>
              <a:rPr lang="en-US" dirty="0" err="1" smtClean="0"/>
              <a:t>domaine</a:t>
            </a:r>
            <a:r>
              <a:rPr lang="en-US" dirty="0"/>
              <a:t> ?</a:t>
            </a:r>
          </a:p>
          <a:p>
            <a:r>
              <a:rPr lang="en-US" dirty="0" err="1"/>
              <a:t>Quels</a:t>
            </a:r>
            <a:r>
              <a:rPr lang="en-US" dirty="0"/>
              <a:t> </a:t>
            </a:r>
            <a:r>
              <a:rPr lang="en-US" dirty="0" err="1"/>
              <a:t>sont</a:t>
            </a:r>
            <a:r>
              <a:rPr lang="en-US" dirty="0"/>
              <a:t> les </a:t>
            </a:r>
            <a:r>
              <a:rPr lang="en-US" dirty="0" err="1"/>
              <a:t>trois</a:t>
            </a:r>
            <a:r>
              <a:rPr lang="en-US" dirty="0"/>
              <a:t> maîtres </a:t>
            </a:r>
            <a:r>
              <a:rPr lang="en-US" dirty="0" err="1"/>
              <a:t>d'opérations</a:t>
            </a:r>
            <a:r>
              <a:rPr lang="en-US" dirty="0"/>
              <a:t> </a:t>
            </a:r>
            <a:r>
              <a:rPr lang="en-US" dirty="0" err="1"/>
              <a:t>présents</a:t>
            </a:r>
            <a:r>
              <a:rPr lang="en-US" dirty="0"/>
              <a:t> </a:t>
            </a:r>
            <a:r>
              <a:rPr lang="en-US" dirty="0" err="1"/>
              <a:t>dans</a:t>
            </a:r>
            <a:r>
              <a:rPr lang="en-US" dirty="0"/>
              <a:t> </a:t>
            </a:r>
            <a:r>
              <a:rPr lang="en-US" dirty="0" err="1"/>
              <a:t>chaque</a:t>
            </a:r>
            <a:r>
              <a:rPr lang="en-US" dirty="0"/>
              <a:t> </a:t>
            </a:r>
            <a:r>
              <a:rPr lang="en-US" dirty="0" err="1"/>
              <a:t>domaine</a:t>
            </a:r>
            <a:r>
              <a:rPr lang="en-US" dirty="0"/>
              <a:t> ?</a:t>
            </a:r>
          </a:p>
          <a:p>
            <a:r>
              <a:rPr lang="en-US" dirty="0" err="1"/>
              <a:t>Quels</a:t>
            </a:r>
            <a:r>
              <a:rPr lang="en-US" dirty="0"/>
              <a:t> </a:t>
            </a:r>
            <a:r>
              <a:rPr lang="en-US" dirty="0" err="1"/>
              <a:t>sont</a:t>
            </a:r>
            <a:r>
              <a:rPr lang="en-US" dirty="0"/>
              <a:t> les </a:t>
            </a:r>
            <a:r>
              <a:rPr lang="en-US" dirty="0" err="1"/>
              <a:t>deux</a:t>
            </a:r>
            <a:r>
              <a:rPr lang="en-US" dirty="0"/>
              <a:t> maîtres </a:t>
            </a:r>
            <a:r>
              <a:rPr lang="en-US" dirty="0" err="1"/>
              <a:t>d'opérations</a:t>
            </a:r>
            <a:r>
              <a:rPr lang="en-US" dirty="0"/>
              <a:t> </a:t>
            </a:r>
            <a:r>
              <a:rPr lang="en-US" dirty="0" err="1"/>
              <a:t>présents</a:t>
            </a:r>
            <a:r>
              <a:rPr lang="en-US" dirty="0"/>
              <a:t> </a:t>
            </a:r>
            <a:r>
              <a:rPr lang="en-US" dirty="0" err="1"/>
              <a:t>dans</a:t>
            </a:r>
            <a:r>
              <a:rPr lang="en-US" dirty="0"/>
              <a:t> </a:t>
            </a:r>
            <a:r>
              <a:rPr lang="en-US" dirty="0" err="1"/>
              <a:t>une</a:t>
            </a:r>
            <a:r>
              <a:rPr lang="en-US" dirty="0"/>
              <a:t> </a:t>
            </a:r>
            <a:r>
              <a:rPr lang="en-US" dirty="0" err="1"/>
              <a:t>forêt</a:t>
            </a:r>
            <a:r>
              <a:rPr lang="en-US" dirty="0"/>
              <a:t> ?</a:t>
            </a:r>
          </a:p>
          <a:p>
            <a:r>
              <a:rPr lang="en-US" dirty="0" err="1"/>
              <a:t>Quel</a:t>
            </a:r>
            <a:r>
              <a:rPr lang="en-US" dirty="0"/>
              <a:t> </a:t>
            </a:r>
            <a:r>
              <a:rPr lang="en-US" dirty="0" err="1"/>
              <a:t>est</a:t>
            </a:r>
            <a:r>
              <a:rPr lang="en-US" dirty="0"/>
              <a:t> </a:t>
            </a:r>
            <a:r>
              <a:rPr lang="en-US" dirty="0" err="1"/>
              <a:t>l'avantage</a:t>
            </a:r>
            <a:r>
              <a:rPr lang="en-US" dirty="0"/>
              <a:t> </a:t>
            </a:r>
            <a:r>
              <a:rPr lang="en-US" dirty="0" err="1"/>
              <a:t>d'effectuer</a:t>
            </a:r>
            <a:r>
              <a:rPr lang="en-US" dirty="0"/>
              <a:t> </a:t>
            </a:r>
            <a:r>
              <a:rPr lang="en-US" dirty="0" err="1"/>
              <a:t>une</a:t>
            </a:r>
            <a:r>
              <a:rPr lang="en-US" dirty="0"/>
              <a:t> installation </a:t>
            </a:r>
            <a:r>
              <a:rPr lang="en-US" dirty="0" smtClean="0"/>
              <a:t>de type </a:t>
            </a:r>
            <a:r>
              <a:rPr lang="en-US" dirty="0"/>
              <a:t>Installation à </a:t>
            </a:r>
            <a:r>
              <a:rPr lang="en-US" dirty="0" err="1"/>
              <a:t>partir</a:t>
            </a:r>
            <a:r>
              <a:rPr lang="en-US" dirty="0"/>
              <a:t> du support (IFM) </a:t>
            </a:r>
            <a:r>
              <a:rPr lang="en-US" dirty="0" smtClean="0"/>
              <a:t>d'un </a:t>
            </a:r>
            <a:r>
              <a:rPr lang="en-US" dirty="0" err="1" smtClean="0"/>
              <a:t>contrôleur</a:t>
            </a:r>
            <a:r>
              <a:rPr lang="en-US" dirty="0"/>
              <a:t> ?</a:t>
            </a:r>
          </a:p>
          <a:p>
            <a:endParaRPr lang="en-US" dirty="0"/>
          </a:p>
        </p:txBody>
      </p:sp>
    </p:spTree>
    <p:extLst>
      <p:ext uri="{BB962C8B-B14F-4D97-AF65-F5344CB8AC3E}">
        <p14:creationId xmlns:p14="http://schemas.microsoft.com/office/powerpoint/2010/main" val="4681764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et éléments à retenir</a:t>
            </a:r>
            <a:endParaRPr lang="en-US"/>
          </a:p>
        </p:txBody>
      </p:sp>
      <p:sp>
        <p:nvSpPr>
          <p:cNvPr id="3" name="Text Placeholder 2"/>
          <p:cNvSpPr>
            <a:spLocks noGrp="1"/>
          </p:cNvSpPr>
          <p:nvPr>
            <p:ph type="body" idx="1"/>
          </p:nvPr>
        </p:nvSpPr>
        <p:spPr/>
        <p:txBody>
          <a:bodyPr/>
          <a:lstStyle/>
          <a:p>
            <a:r>
              <a:rPr lang="fr-FR" smtClean="0"/>
              <a:t>Questions de contrôle des acquis</a:t>
            </a:r>
            <a:endParaRPr lang="en-US"/>
          </a:p>
        </p:txBody>
      </p:sp>
    </p:spTree>
    <p:extLst>
      <p:ext uri="{BB962C8B-B14F-4D97-AF65-F5344CB8AC3E}">
        <p14:creationId xmlns:p14="http://schemas.microsoft.com/office/powerpoint/2010/main" val="2724182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ab9776ab-dc62-4cc6-aaac-6658978798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Leçon</a:t>
            </a:r>
            <a:r>
              <a:rPr lang="fr-FR" smtClean="0"/>
              <a:t> 1 : </a:t>
            </a:r>
            <a:r>
              <a:rPr lang="fr-FR" dirty="0" smtClean="0"/>
              <a:t>Vue d'ensemble d'AD DS</a:t>
            </a:r>
            <a:endParaRPr lang="en-US" dirty="0"/>
          </a:p>
        </p:txBody>
      </p:sp>
      <p:sp>
        <p:nvSpPr>
          <p:cNvPr id="3" name="Text Placeholder 2"/>
          <p:cNvSpPr>
            <a:spLocks noGrp="1"/>
          </p:cNvSpPr>
          <p:nvPr>
            <p:ph type="body" idx="1"/>
          </p:nvPr>
        </p:nvSpPr>
        <p:spPr/>
        <p:txBody>
          <a:bodyPr/>
          <a:lstStyle/>
          <a:p>
            <a:r>
              <a:rPr lang="fr-FR" smtClean="0"/>
              <a:t>Vue d'ensemble d'AD DS
Que sont les domaines AD DS ?
Que sont les unités d'organisation ?
Qu'est-ce qu'une forêt AD DS ?
Qu'est-ce que le schéma AD DS ?</a:t>
            </a:r>
            <a:endParaRPr lang="en-US"/>
          </a:p>
        </p:txBody>
      </p:sp>
    </p:spTree>
    <p:extLst>
      <p:ext uri="{BB962C8B-B14F-4D97-AF65-F5344CB8AC3E}">
        <p14:creationId xmlns:p14="http://schemas.microsoft.com/office/powerpoint/2010/main" val="3880500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cb66d8e2-d667-4923-b250-b8ac5062bc4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Vue d'ensemble d'AD DS</a:t>
            </a:r>
            <a:endParaRPr lang="en-US"/>
          </a:p>
        </p:txBody>
      </p:sp>
      <p:graphicFrame>
        <p:nvGraphicFramePr>
          <p:cNvPr id="4" name="Group 81"/>
          <p:cNvGraphicFramePr>
            <a:graphicFrameLocks/>
          </p:cNvGraphicFramePr>
          <p:nvPr>
            <p:extLst>
              <p:ext uri="{D42A27DB-BD31-4B8C-83A1-F6EECF244321}">
                <p14:modId xmlns:p14="http://schemas.microsoft.com/office/powerpoint/2010/main" val="1987228587"/>
              </p:ext>
            </p:extLst>
          </p:nvPr>
        </p:nvGraphicFramePr>
        <p:xfrm>
          <a:off x="948532" y="1859380"/>
          <a:ext cx="7246937" cy="3865880"/>
        </p:xfrm>
        <a:graphic>
          <a:graphicData uri="http://schemas.openxmlformats.org/drawingml/2006/table">
            <a:tbl>
              <a:tblPr>
                <a:tableStyleId>{5DA37D80-6434-44D0-A028-1B22A696006F}</a:tableStyleId>
              </a:tblPr>
              <a:tblGrid>
                <a:gridCol w="3550621"/>
                <a:gridCol w="3696316"/>
              </a:tblGrid>
              <a:tr h="482600">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u="none" strike="noStrike" cap="none" normalizeH="0" baseline="0" dirty="0" smtClean="0">
                          <a:ln>
                            <a:noFill/>
                          </a:ln>
                          <a:effectLst/>
                          <a:latin typeface="Segoe UI" pitchFamily="34" charset="0"/>
                          <a:ea typeface="Segoe UI" pitchFamily="34" charset="0"/>
                          <a:cs typeface="Segoe UI" pitchFamily="34" charset="0"/>
                        </a:rPr>
                        <a:t>Composants physiques</a:t>
                      </a:r>
                      <a:endParaRPr kumimoji="0" lang="en-US" sz="20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u="none" strike="noStrike" cap="none" normalizeH="0" baseline="0" dirty="0" smtClean="0">
                          <a:ln>
                            <a:noFill/>
                          </a:ln>
                          <a:effectLst/>
                          <a:latin typeface="Segoe UI" pitchFamily="34" charset="0"/>
                          <a:ea typeface="Segoe UI" pitchFamily="34" charset="0"/>
                          <a:cs typeface="Segoe UI" pitchFamily="34" charset="0"/>
                        </a:rPr>
                        <a:t>Composants logiques</a:t>
                      </a:r>
                      <a:endParaRPr kumimoji="0" lang="en-US" sz="20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r>
              <a:tr h="3175000">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Magasin de données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Contrôleurs de domaine </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Serveur de catalogue global</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Contrôleur de </a:t>
                      </a:r>
                      <a:r>
                        <a:rPr kumimoji="0" lang="en-US" sz="2000" u="none" strike="noStrike" cap="none" normalizeH="0" baseline="0" dirty="0" err="1" smtClean="0">
                          <a:ln>
                            <a:noFill/>
                          </a:ln>
                          <a:effectLst/>
                          <a:latin typeface="Segoe UI" pitchFamily="34" charset="0"/>
                          <a:ea typeface="Segoe UI" pitchFamily="34" charset="0"/>
                          <a:cs typeface="Segoe UI" pitchFamily="34" charset="0"/>
                        </a:rPr>
                        <a:t>domaine</a:t>
                      </a:r>
                      <a:r>
                        <a:rPr kumimoji="0" lang="en-US" sz="2000" u="none" strike="noStrike" cap="none" normalizeH="0" baseline="0" dirty="0" smtClean="0">
                          <a:ln>
                            <a:noFill/>
                          </a:ln>
                          <a:effectLst/>
                          <a:latin typeface="Segoe UI" pitchFamily="34" charset="0"/>
                          <a:ea typeface="Segoe UI" pitchFamily="34" charset="0"/>
                          <a:cs typeface="Segoe UI" pitchFamily="34" charset="0"/>
                        </a:rPr>
                        <a:t> en lecture seule</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None/>
                        <a:tabLst/>
                      </a:pP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horzOverflow="overflow"/>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Partitions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Schéma</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Domaines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Arborescences de domaines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Forêts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Sites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Unités d'organisation</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horzOverflow="overflow"/>
                </a:tc>
              </a:tr>
            </a:tbl>
          </a:graphicData>
        </a:graphic>
      </p:graphicFrame>
      <p:sp>
        <p:nvSpPr>
          <p:cNvPr id="5" name="AutoShape 29"/>
          <p:cNvSpPr>
            <a:spLocks noChangeArrowheads="1"/>
          </p:cNvSpPr>
          <p:nvPr/>
        </p:nvSpPr>
        <p:spPr bwMode="auto">
          <a:xfrm>
            <a:off x="1" y="1102201"/>
            <a:ext cx="9143999" cy="516255"/>
          </a:xfrm>
          <a:prstGeom prst="roundRect">
            <a:avLst>
              <a:gd name="adj" fmla="val 8718"/>
            </a:avLst>
          </a:prstGeom>
          <a:noFill/>
          <a:ln w="9525" algn="ctr">
            <a:noFill/>
            <a:round/>
            <a:headEnd/>
            <a:tailEnd/>
          </a:ln>
          <a:effectLst/>
        </p:spPr>
        <p:txBody>
          <a:bodyPr wrap="square" tIns="91440" bIns="91440"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sz="2000" dirty="0">
                <a:latin typeface="Segoe UI" pitchFamily="34" charset="0"/>
                <a:ea typeface="Segoe UI" pitchFamily="34" charset="0"/>
                <a:cs typeface="Segoe UI" pitchFamily="34" charset="0"/>
              </a:rPr>
              <a:t>AD DS se compose à la fois de composants physiques et logiques</a:t>
            </a:r>
          </a:p>
        </p:txBody>
      </p:sp>
    </p:spTree>
    <p:extLst>
      <p:ext uri="{BB962C8B-B14F-4D97-AF65-F5344CB8AC3E}">
        <p14:creationId xmlns:p14="http://schemas.microsoft.com/office/powerpoint/2010/main" val="2403455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80673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6d8bfc73-2745-424d-b543-88431617272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domaines AD DS ?</a:t>
            </a:r>
            <a:endParaRPr lang="en-US"/>
          </a:p>
        </p:txBody>
      </p:sp>
      <p:sp>
        <p:nvSpPr>
          <p:cNvPr id="4" name="AutoShape 8"/>
          <p:cNvSpPr>
            <a:spLocks noChangeArrowheads="1"/>
          </p:cNvSpPr>
          <p:nvPr/>
        </p:nvSpPr>
        <p:spPr bwMode="auto">
          <a:xfrm>
            <a:off x="421472" y="1020974"/>
            <a:ext cx="8570127" cy="5265526"/>
          </a:xfrm>
          <a:prstGeom prst="roundRect">
            <a:avLst>
              <a:gd name="adj" fmla="val 5798"/>
            </a:avLst>
          </a:prstGeom>
          <a:noFill/>
          <a:ln w="9525" algn="ctr">
            <a:noFill/>
            <a:round/>
            <a:headEnd/>
            <a:tailEnd/>
          </a:ln>
          <a:effectLs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fontAlgn="base">
              <a:spcBef>
                <a:spcPct val="0"/>
              </a:spcBef>
              <a:spcAft>
                <a:spcPts val="1200"/>
              </a:spcAft>
              <a:buClr>
                <a:srgbClr val="0070C0"/>
              </a:buClr>
              <a:buSzPct val="120000"/>
              <a:buFont typeface="Arial" pitchFamily="34" charset="0"/>
              <a:buChar char="•"/>
            </a:pPr>
            <a:r>
              <a:rPr lang="en-US" sz="2000" b="0" dirty="0" smtClean="0">
                <a:solidFill>
                  <a:srgbClr val="000000"/>
                </a:solidFill>
                <a:latin typeface="Segoe UI" pitchFamily="34" charset="0"/>
                <a:ea typeface="Segoe UI" pitchFamily="34" charset="0"/>
                <a:cs typeface="Segoe UI" pitchFamily="34" charset="0"/>
              </a:rPr>
              <a:t>Les services AD DS requièrent un ou plusieurs contrôleurs de domaine</a:t>
            </a:r>
          </a:p>
          <a:p>
            <a:pPr marL="285750" indent="-285750" fontAlgn="base">
              <a:spcBef>
                <a:spcPct val="0"/>
              </a:spcBef>
              <a:spcAft>
                <a:spcPts val="1200"/>
              </a:spcAft>
              <a:buClr>
                <a:srgbClr val="0070C0"/>
              </a:buClr>
              <a:buSzPct val="120000"/>
              <a:buFont typeface="Arial" pitchFamily="34" charset="0"/>
              <a:buChar char="•"/>
            </a:pPr>
            <a:r>
              <a:rPr lang="en-US" sz="2000" b="0" dirty="0" smtClean="0">
                <a:solidFill>
                  <a:srgbClr val="000000"/>
                </a:solidFill>
                <a:latin typeface="Segoe UI" pitchFamily="34" charset="0"/>
                <a:ea typeface="Segoe UI" pitchFamily="34" charset="0"/>
                <a:cs typeface="Segoe UI" pitchFamily="34" charset="0"/>
              </a:rPr>
              <a:t>Tous les contrôleurs de domaine maintiennent une copie de la base de </a:t>
            </a:r>
            <a:r>
              <a:rPr lang="en-US" sz="2000" b="0" dirty="0" err="1" smtClean="0">
                <a:solidFill>
                  <a:srgbClr val="000000"/>
                </a:solidFill>
                <a:latin typeface="Segoe UI" pitchFamily="34" charset="0"/>
                <a:ea typeface="Segoe UI" pitchFamily="34" charset="0"/>
                <a:cs typeface="Segoe UI" pitchFamily="34" charset="0"/>
              </a:rPr>
              <a:t>données</a:t>
            </a:r>
            <a:r>
              <a:rPr lang="en-US" sz="2000" b="0" dirty="0" smtClean="0">
                <a:solidFill>
                  <a:srgbClr val="000000"/>
                </a:solidFill>
                <a:latin typeface="Segoe UI" pitchFamily="34" charset="0"/>
                <a:ea typeface="Segoe UI" pitchFamily="34" charset="0"/>
                <a:cs typeface="Segoe UI" pitchFamily="34" charset="0"/>
              </a:rPr>
              <a:t> du domaine synchronisée en permanence</a:t>
            </a:r>
            <a:endParaRPr lang="en-US" sz="2000" b="0" dirty="0">
              <a:solidFill>
                <a:srgbClr val="000000"/>
              </a:solidFill>
              <a:latin typeface="Segoe UI" pitchFamily="34" charset="0"/>
              <a:ea typeface="Segoe UI" pitchFamily="34" charset="0"/>
              <a:cs typeface="Segoe UI" pitchFamily="34" charset="0"/>
            </a:endParaRPr>
          </a:p>
          <a:p>
            <a:pPr fontAlgn="base">
              <a:spcBef>
                <a:spcPct val="0"/>
              </a:spcBef>
              <a:spcAft>
                <a:spcPct val="0"/>
              </a:spcAft>
            </a:pPr>
            <a:r>
              <a:rPr lang="en-US" sz="2000" b="0" dirty="0" smtClean="0">
                <a:solidFill>
                  <a:srgbClr val="000000"/>
                </a:solidFill>
                <a:latin typeface="Segoe UI" pitchFamily="34" charset="0"/>
                <a:ea typeface="Segoe UI" pitchFamily="34" charset="0"/>
                <a:cs typeface="Segoe UI" pitchFamily="34" charset="0"/>
              </a:rPr>
              <a:t> </a:t>
            </a:r>
            <a:endParaRPr lang="en-US" sz="2000" b="0" dirty="0">
              <a:solidFill>
                <a:srgbClr val="000000"/>
              </a:solidFill>
              <a:latin typeface="Segoe UI" pitchFamily="34" charset="0"/>
              <a:ea typeface="Segoe UI" pitchFamily="34" charset="0"/>
              <a:cs typeface="Segoe UI" pitchFamily="34" charset="0"/>
            </a:endParaRPr>
          </a:p>
          <a:p>
            <a:pPr fontAlgn="base">
              <a:spcBef>
                <a:spcPct val="0"/>
              </a:spcBef>
              <a:spcAft>
                <a:spcPct val="0"/>
              </a:spcAft>
            </a:pPr>
            <a:endParaRPr lang="en-US" sz="2000" b="0" dirty="0">
              <a:solidFill>
                <a:srgbClr val="000000"/>
              </a:solidFill>
              <a:latin typeface="Segoe UI" pitchFamily="34" charset="0"/>
              <a:ea typeface="Segoe UI" pitchFamily="34" charset="0"/>
              <a:cs typeface="Segoe UI" pitchFamily="34" charset="0"/>
            </a:endParaRPr>
          </a:p>
          <a:p>
            <a:pPr fontAlgn="base">
              <a:spcBef>
                <a:spcPct val="0"/>
              </a:spcBef>
              <a:spcAft>
                <a:spcPct val="0"/>
              </a:spcAft>
            </a:pPr>
            <a:endParaRPr lang="en-US" sz="2000" b="0" dirty="0">
              <a:solidFill>
                <a:srgbClr val="000000"/>
              </a:solidFill>
              <a:latin typeface="Segoe UI" pitchFamily="34" charset="0"/>
              <a:ea typeface="Segoe UI" pitchFamily="34" charset="0"/>
              <a:cs typeface="Segoe UI" pitchFamily="34" charset="0"/>
            </a:endParaRPr>
          </a:p>
          <a:p>
            <a:pPr fontAlgn="base">
              <a:spcBef>
                <a:spcPct val="0"/>
              </a:spcBef>
              <a:spcAft>
                <a:spcPct val="0"/>
              </a:spcAft>
            </a:pPr>
            <a:endParaRPr lang="en-US" sz="2000" b="0" dirty="0">
              <a:solidFill>
                <a:srgbClr val="000000"/>
              </a:solidFill>
              <a:latin typeface="Segoe UI" pitchFamily="34" charset="0"/>
              <a:ea typeface="Segoe UI" pitchFamily="34" charset="0"/>
              <a:cs typeface="Segoe UI" pitchFamily="34" charset="0"/>
            </a:endParaRPr>
          </a:p>
          <a:p>
            <a:pPr fontAlgn="base">
              <a:spcBef>
                <a:spcPct val="0"/>
              </a:spcBef>
              <a:spcAft>
                <a:spcPct val="0"/>
              </a:spcAft>
            </a:pPr>
            <a:endParaRPr lang="en-US" sz="2000" b="0" dirty="0">
              <a:solidFill>
                <a:srgbClr val="000000"/>
              </a:solidFill>
              <a:latin typeface="Segoe UI" pitchFamily="34" charset="0"/>
              <a:ea typeface="Segoe UI" pitchFamily="34" charset="0"/>
              <a:cs typeface="Segoe UI" pitchFamily="34" charset="0"/>
            </a:endParaRPr>
          </a:p>
          <a:p>
            <a:pPr fontAlgn="base">
              <a:spcBef>
                <a:spcPct val="0"/>
              </a:spcBef>
              <a:spcAft>
                <a:spcPct val="0"/>
              </a:spcAft>
            </a:pPr>
            <a:endParaRPr lang="en-US" sz="2000" b="0" dirty="0">
              <a:solidFill>
                <a:srgbClr val="000000"/>
              </a:solidFill>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817688" y="2286000"/>
            <a:ext cx="4440112" cy="4210705"/>
          </a:xfrm>
          <a:prstGeom prst="roundRect">
            <a:avLst>
              <a:gd name="adj" fmla="val 8866"/>
            </a:avLst>
          </a:prstGeom>
          <a:noFill/>
          <a:ln w="9525" algn="ctr">
            <a:noFill/>
            <a:round/>
            <a:headEnd/>
            <a:tailEnd/>
          </a:ln>
          <a:effectLst/>
        </p:spPr>
        <p:txBody>
          <a:bodyPr tIns="0" numCol="1" spcCol="274320" anchor="t" anchorCtr="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fontAlgn="base">
              <a:lnSpc>
                <a:spcPct val="90000"/>
              </a:lnSpc>
              <a:spcBef>
                <a:spcPct val="40000"/>
              </a:spcBef>
              <a:spcAft>
                <a:spcPct val="0"/>
              </a:spcAft>
              <a:buClr>
                <a:srgbClr val="006699"/>
              </a:buClr>
              <a:buFont typeface="Arial" pitchFamily="34" charset="0"/>
              <a:buChar char="•"/>
            </a:pPr>
            <a:r>
              <a:rPr lang="en-US" sz="2000" b="0" dirty="0" smtClean="0">
                <a:solidFill>
                  <a:srgbClr val="000000"/>
                </a:solidFill>
                <a:latin typeface="Segoe UI" pitchFamily="34" charset="0"/>
                <a:ea typeface="Segoe UI" pitchFamily="34" charset="0"/>
                <a:cs typeface="Segoe UI" pitchFamily="34" charset="0"/>
              </a:rPr>
              <a:t>Le domaine est le </a:t>
            </a:r>
            <a:r>
              <a:rPr lang="en-US" sz="2000" b="0" smtClean="0">
                <a:solidFill>
                  <a:srgbClr val="000000"/>
                </a:solidFill>
                <a:latin typeface="Segoe UI" pitchFamily="34" charset="0"/>
                <a:ea typeface="Segoe UI" pitchFamily="34" charset="0"/>
                <a:cs typeface="Segoe UI" pitchFamily="34" charset="0"/>
              </a:rPr>
              <a:t>contexte dans lequel </a:t>
            </a:r>
            <a:r>
              <a:rPr lang="en-US" sz="2000" b="0" dirty="0" smtClean="0">
                <a:solidFill>
                  <a:srgbClr val="000000"/>
                </a:solidFill>
                <a:latin typeface="Segoe UI" pitchFamily="34" charset="0"/>
                <a:ea typeface="Segoe UI" pitchFamily="34" charset="0"/>
                <a:cs typeface="Segoe UI" pitchFamily="34" charset="0"/>
              </a:rPr>
              <a:t>des comptes d'utilisateurs, des </a:t>
            </a:r>
            <a:r>
              <a:rPr lang="en-US" sz="2000" b="0" smtClean="0">
                <a:solidFill>
                  <a:srgbClr val="000000"/>
                </a:solidFill>
                <a:latin typeface="Segoe UI" pitchFamily="34" charset="0"/>
                <a:ea typeface="Segoe UI" pitchFamily="34" charset="0"/>
                <a:cs typeface="Segoe UI" pitchFamily="34" charset="0"/>
              </a:rPr>
              <a:t>comptes de groupes </a:t>
            </a:r>
            <a:r>
              <a:rPr lang="en-US" sz="2000" b="0" dirty="0" smtClean="0">
                <a:solidFill>
                  <a:srgbClr val="000000"/>
                </a:solidFill>
                <a:latin typeface="Segoe UI" pitchFamily="34" charset="0"/>
                <a:ea typeface="Segoe UI" pitchFamily="34" charset="0"/>
                <a:cs typeface="Segoe UI" pitchFamily="34" charset="0"/>
              </a:rPr>
              <a:t>et des comptes d'ordinateurs sont créés</a:t>
            </a:r>
          </a:p>
          <a:p>
            <a:pPr marL="342900" indent="-342900" fontAlgn="base">
              <a:lnSpc>
                <a:spcPct val="90000"/>
              </a:lnSpc>
              <a:spcBef>
                <a:spcPct val="40000"/>
              </a:spcBef>
              <a:spcAft>
                <a:spcPct val="0"/>
              </a:spcAft>
              <a:buClr>
                <a:srgbClr val="006699"/>
              </a:buClr>
              <a:buFont typeface="Arial" pitchFamily="34" charset="0"/>
              <a:buChar char="•"/>
            </a:pPr>
            <a:r>
              <a:rPr lang="en-US" sz="2000" b="0" dirty="0" smtClean="0">
                <a:solidFill>
                  <a:srgbClr val="000000"/>
                </a:solidFill>
                <a:latin typeface="Segoe UI" pitchFamily="34" charset="0"/>
                <a:ea typeface="Segoe UI" pitchFamily="34" charset="0"/>
                <a:cs typeface="Segoe UI" pitchFamily="34" charset="0"/>
              </a:rPr>
              <a:t>Le domaine est une </a:t>
            </a:r>
            <a:r>
              <a:rPr lang="en-US" sz="2000" b="0" dirty="0" err="1" smtClean="0">
                <a:solidFill>
                  <a:srgbClr val="000000"/>
                </a:solidFill>
                <a:latin typeface="Segoe UI" pitchFamily="34" charset="0"/>
                <a:ea typeface="Segoe UI" pitchFamily="34" charset="0"/>
                <a:cs typeface="Segoe UI" pitchFamily="34" charset="0"/>
              </a:rPr>
              <a:t>limite</a:t>
            </a:r>
            <a:r>
              <a:rPr lang="en-US" sz="2000" b="0" dirty="0" smtClean="0">
                <a:solidFill>
                  <a:srgbClr val="000000"/>
                </a:solidFill>
                <a:latin typeface="Segoe UI" pitchFamily="34" charset="0"/>
                <a:ea typeface="Segoe UI" pitchFamily="34" charset="0"/>
                <a:cs typeface="Segoe UI" pitchFamily="34" charset="0"/>
              </a:rPr>
              <a:t> de </a:t>
            </a:r>
            <a:r>
              <a:rPr lang="en-US" sz="2000" b="0" dirty="0" err="1" smtClean="0">
                <a:solidFill>
                  <a:srgbClr val="000000"/>
                </a:solidFill>
                <a:latin typeface="Segoe UI" pitchFamily="34" charset="0"/>
                <a:ea typeface="Segoe UI" pitchFamily="34" charset="0"/>
                <a:cs typeface="Segoe UI" pitchFamily="34" charset="0"/>
              </a:rPr>
              <a:t>réplication</a:t>
            </a:r>
            <a:endParaRPr lang="en-US" sz="2000" b="0" dirty="0" smtClean="0">
              <a:solidFill>
                <a:srgbClr val="000000"/>
              </a:solidFill>
              <a:latin typeface="Segoe UI" pitchFamily="34" charset="0"/>
              <a:ea typeface="Segoe UI" pitchFamily="34" charset="0"/>
              <a:cs typeface="Segoe UI" pitchFamily="34" charset="0"/>
            </a:endParaRPr>
          </a:p>
          <a:p>
            <a:pPr marL="342900" indent="-342900" fontAlgn="base">
              <a:lnSpc>
                <a:spcPct val="90000"/>
              </a:lnSpc>
              <a:spcBef>
                <a:spcPct val="40000"/>
              </a:spcBef>
              <a:spcAft>
                <a:spcPct val="0"/>
              </a:spcAft>
              <a:buClr>
                <a:srgbClr val="006699"/>
              </a:buClr>
              <a:buFont typeface="Arial" pitchFamily="34" charset="0"/>
              <a:buChar char="•"/>
            </a:pPr>
            <a:r>
              <a:rPr lang="en-US" sz="2000" b="0" dirty="0" smtClean="0">
                <a:solidFill>
                  <a:srgbClr val="000000"/>
                </a:solidFill>
                <a:latin typeface="Segoe UI" pitchFamily="34" charset="0"/>
                <a:ea typeface="Segoe UI" pitchFamily="34" charset="0"/>
                <a:cs typeface="Segoe UI" pitchFamily="34" charset="0"/>
              </a:rPr>
              <a:t>Un centre d'administration pour configurer et gérer des objets</a:t>
            </a:r>
          </a:p>
          <a:p>
            <a:pPr marL="342900" indent="-342900" fontAlgn="base">
              <a:lnSpc>
                <a:spcPct val="90000"/>
              </a:lnSpc>
              <a:spcBef>
                <a:spcPct val="40000"/>
              </a:spcBef>
              <a:spcAft>
                <a:spcPct val="0"/>
              </a:spcAft>
              <a:buClr>
                <a:srgbClr val="006699"/>
              </a:buClr>
              <a:buFont typeface="Arial" pitchFamily="34" charset="0"/>
              <a:buChar char="•"/>
            </a:pPr>
            <a:r>
              <a:rPr lang="en-US" sz="2000" b="0" dirty="0" smtClean="0">
                <a:solidFill>
                  <a:srgbClr val="000000"/>
                </a:solidFill>
                <a:latin typeface="Segoe UI" pitchFamily="34" charset="0"/>
                <a:ea typeface="Segoe UI" pitchFamily="34" charset="0"/>
                <a:cs typeface="Segoe UI" pitchFamily="34" charset="0"/>
              </a:rPr>
              <a:t>N'importe quel </a:t>
            </a:r>
            <a:r>
              <a:rPr lang="en-US" sz="2000" b="0" dirty="0" err="1" smtClean="0">
                <a:solidFill>
                  <a:srgbClr val="000000"/>
                </a:solidFill>
                <a:latin typeface="Segoe UI" pitchFamily="34" charset="0"/>
                <a:ea typeface="Segoe UI" pitchFamily="34" charset="0"/>
                <a:cs typeface="Segoe UI" pitchFamily="34" charset="0"/>
              </a:rPr>
              <a:t>contrôleur</a:t>
            </a:r>
            <a:r>
              <a:rPr lang="en-US" sz="2000" b="0" dirty="0" smtClean="0">
                <a:solidFill>
                  <a:srgbClr val="000000"/>
                </a:solidFill>
                <a:latin typeface="Segoe UI" pitchFamily="34" charset="0"/>
                <a:ea typeface="Segoe UI" pitchFamily="34" charset="0"/>
                <a:cs typeface="Segoe UI" pitchFamily="34" charset="0"/>
              </a:rPr>
              <a:t> de </a:t>
            </a:r>
            <a:r>
              <a:rPr lang="en-US" sz="2000" b="0" dirty="0" err="1" smtClean="0">
                <a:solidFill>
                  <a:srgbClr val="000000"/>
                </a:solidFill>
                <a:latin typeface="Segoe UI" pitchFamily="34" charset="0"/>
                <a:ea typeface="Segoe UI" pitchFamily="34" charset="0"/>
                <a:cs typeface="Segoe UI" pitchFamily="34" charset="0"/>
              </a:rPr>
              <a:t>domaine</a:t>
            </a:r>
            <a:r>
              <a:rPr lang="en-US" sz="2000" b="0" dirty="0" smtClean="0">
                <a:solidFill>
                  <a:srgbClr val="000000"/>
                </a:solidFill>
                <a:latin typeface="Segoe UI" pitchFamily="34" charset="0"/>
                <a:ea typeface="Segoe UI" pitchFamily="34" charset="0"/>
                <a:cs typeface="Segoe UI" pitchFamily="34" charset="0"/>
              </a:rPr>
              <a:t> peut authentifier n'importe quelle </a:t>
            </a:r>
            <a:r>
              <a:rPr lang="en-US" sz="2000" b="0" dirty="0" err="1" smtClean="0">
                <a:solidFill>
                  <a:srgbClr val="000000"/>
                </a:solidFill>
                <a:latin typeface="Segoe UI" pitchFamily="34" charset="0"/>
                <a:ea typeface="Segoe UI" pitchFamily="34" charset="0"/>
                <a:cs typeface="Segoe UI" pitchFamily="34" charset="0"/>
              </a:rPr>
              <a:t>connexion</a:t>
            </a:r>
            <a:r>
              <a:rPr lang="en-US" sz="2000" b="0" dirty="0" smtClean="0">
                <a:solidFill>
                  <a:srgbClr val="000000"/>
                </a:solidFill>
                <a:latin typeface="Segoe UI" pitchFamily="34" charset="0"/>
                <a:ea typeface="Segoe UI" pitchFamily="34" charset="0"/>
                <a:cs typeface="Segoe UI" pitchFamily="34" charset="0"/>
              </a:rPr>
              <a:t> au </a:t>
            </a:r>
            <a:r>
              <a:rPr lang="en-US" sz="2000" b="0" dirty="0" err="1" smtClean="0">
                <a:solidFill>
                  <a:srgbClr val="000000"/>
                </a:solidFill>
                <a:latin typeface="Segoe UI" pitchFamily="34" charset="0"/>
                <a:ea typeface="Segoe UI" pitchFamily="34" charset="0"/>
                <a:cs typeface="Segoe UI" pitchFamily="34" charset="0"/>
              </a:rPr>
              <a:t>domaine</a:t>
            </a:r>
            <a:endParaRPr lang="en-US" sz="2000" b="0" dirty="0">
              <a:solidFill>
                <a:srgbClr val="000000"/>
              </a:solidFill>
              <a:latin typeface="Segoe UI" pitchFamily="34" charset="0"/>
              <a:ea typeface="Segoe UI" pitchFamily="34" charset="0"/>
              <a:cs typeface="Segoe UI" pitchFamily="34" charset="0"/>
            </a:endParaRPr>
          </a:p>
        </p:txBody>
      </p:sp>
      <p:grpSp>
        <p:nvGrpSpPr>
          <p:cNvPr id="6" name="Group 5"/>
          <p:cNvGrpSpPr/>
          <p:nvPr/>
        </p:nvGrpSpPr>
        <p:grpSpPr>
          <a:xfrm>
            <a:off x="4905457" y="2331310"/>
            <a:ext cx="4009943" cy="3993290"/>
            <a:chOff x="4668794" y="1338319"/>
            <a:chExt cx="4009943" cy="3993290"/>
          </a:xfrm>
          <a:noFill/>
          <a:effectLst/>
        </p:grpSpPr>
        <p:pic>
          <p:nvPicPr>
            <p:cNvPr id="7" name="Picture 6" descr="E:\Documents\Projets\MS 6425\Téléchargements VRT\Graphiques\2_Doma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794" y="1338319"/>
              <a:ext cx="4009943" cy="3539229"/>
            </a:xfrm>
            <a:prstGeom prst="rect">
              <a:avLst/>
            </a:prstGeom>
            <a:grpFill/>
            <a:ln w="9525">
              <a:noFill/>
              <a:miter lim="800000"/>
              <a:headEnd/>
              <a:tailEnd/>
            </a:ln>
            <a:extLst/>
          </p:spPr>
        </p:pic>
        <p:pic>
          <p:nvPicPr>
            <p:cNvPr id="8" name="Picture 7" descr="E:\Documents\Projets\MS 6425\Téléchargements VRT\Graphiques\Serv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5672" y="3825105"/>
              <a:ext cx="1150139" cy="1352190"/>
            </a:xfrm>
            <a:prstGeom prst="rect">
              <a:avLst/>
            </a:prstGeom>
            <a:grpFill/>
            <a:ln w="9525">
              <a:noFill/>
              <a:miter lim="800000"/>
              <a:headEnd/>
              <a:tailEnd/>
            </a:ln>
            <a:extLst/>
          </p:spPr>
        </p:pic>
        <p:pic>
          <p:nvPicPr>
            <p:cNvPr id="9" name="Picture 8" descr="E:\Documents\Projets\MS 6425\Téléchargements VRT\Graphiques\UserWithDesktopComput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37371" y="3825105"/>
              <a:ext cx="1295572" cy="1506504"/>
            </a:xfrm>
            <a:prstGeom prst="rect">
              <a:avLst/>
            </a:prstGeom>
            <a:grpFill/>
            <a:ln w="9525">
              <a:noFill/>
              <a:miter lim="800000"/>
              <a:headEnd/>
              <a:tailEnd/>
            </a:ln>
            <a:extLst/>
          </p:spPr>
        </p:pic>
        <p:pic>
          <p:nvPicPr>
            <p:cNvPr id="10" name="Picture 9" descr="E:\Documents\Projets\MS 6425\Téléchargements VRT\Graphiques\Serv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73343" y="1442487"/>
              <a:ext cx="1041970" cy="1226024"/>
            </a:xfrm>
            <a:prstGeom prst="rect">
              <a:avLst/>
            </a:prstGeom>
            <a:grpFill/>
            <a:ln w="9525">
              <a:noFill/>
              <a:miter lim="800000"/>
              <a:headEnd/>
              <a:tailEnd/>
            </a:ln>
            <a:extLst/>
          </p:spPr>
        </p:pic>
        <p:pic>
          <p:nvPicPr>
            <p:cNvPr id="11" name="Picture 10" descr="E:\Documents\Projets\MS 6425\Téléchargements VRT\Graphiques\ActiveDirectory0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42956" y="2555250"/>
              <a:ext cx="842716" cy="552683"/>
            </a:xfrm>
            <a:prstGeom prst="rect">
              <a:avLst/>
            </a:prstGeom>
            <a:grpFill/>
            <a:ln w="9525">
              <a:noFill/>
              <a:miter lim="800000"/>
              <a:headEnd/>
              <a:tailEnd/>
            </a:ln>
            <a:extLst/>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45077" y="1578383"/>
              <a:ext cx="1059672" cy="954232"/>
            </a:xfrm>
            <a:prstGeom prst="rect">
              <a:avLst/>
            </a:prstGeom>
            <a:grpFill/>
            <a:ln>
              <a:noFill/>
            </a:ln>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59207" y="3514725"/>
              <a:ext cx="1004254" cy="1171141"/>
            </a:xfrm>
            <a:prstGeom prst="rect">
              <a:avLst/>
            </a:prstGeom>
            <a:grpFill/>
            <a:ln>
              <a:noFill/>
            </a:ln>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184361" y="4198675"/>
              <a:ext cx="376643" cy="605049"/>
            </a:xfrm>
            <a:prstGeom prst="rect">
              <a:avLst/>
            </a:prstGeom>
            <a:grpFill/>
            <a:ln>
              <a:noFill/>
            </a:ln>
          </p:spPr>
        </p:pic>
      </p:grpSp>
    </p:spTree>
    <p:extLst>
      <p:ext uri="{BB962C8B-B14F-4D97-AF65-F5344CB8AC3E}">
        <p14:creationId xmlns:p14="http://schemas.microsoft.com/office/powerpoint/2010/main" val="1907173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d832d31d-07bb-4ba1-bbd0-83dea35c6d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unités d'organisation ?</a:t>
            </a:r>
            <a:endParaRPr lang="en-US"/>
          </a:p>
        </p:txBody>
      </p:sp>
      <p:sp>
        <p:nvSpPr>
          <p:cNvPr id="4" name="TextBox 3"/>
          <p:cNvSpPr txBox="1">
            <a:spLocks noChangeArrowheads="1"/>
          </p:cNvSpPr>
          <p:nvPr/>
        </p:nvSpPr>
        <p:spPr bwMode="auto">
          <a:xfrm>
            <a:off x="488156" y="992188"/>
            <a:ext cx="5732535" cy="4771303"/>
          </a:xfrm>
          <a:prstGeom prst="roundRect">
            <a:avLst>
              <a:gd name="adj" fmla="val 4167"/>
            </a:avLst>
          </a:prstGeom>
          <a:noFill/>
          <a:ln w="9525" cap="flat" algn="ctr">
            <a:noFill/>
            <a:round/>
            <a:headEnd type="none" w="med" len="med"/>
            <a:tailEnd type="none" w="med" len="me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800" dirty="0">
                <a:latin typeface="Segoe UI" pitchFamily="34" charset="0"/>
                <a:ea typeface="Segoe UI" pitchFamily="34" charset="0"/>
                <a:cs typeface="Segoe UI" pitchFamily="34" charset="0"/>
              </a:rPr>
              <a:t>Unités d'organisation</a:t>
            </a:r>
          </a:p>
          <a:p>
            <a:pPr marL="0" indent="0">
              <a:lnSpc>
                <a:spcPct val="100000"/>
              </a:lnSpc>
              <a:spcBef>
                <a:spcPct val="0"/>
              </a:spcBef>
              <a:buFontTx/>
              <a:buNone/>
            </a:pPr>
            <a:endParaRPr lang="en-US" sz="2800" b="1" dirty="0" smtClean="0">
              <a:latin typeface="Segoe UI" pitchFamily="34" charset="0"/>
              <a:ea typeface="Segoe UI" pitchFamily="34" charset="0"/>
              <a:cs typeface="Segoe UI" pitchFamily="34" charset="0"/>
            </a:endParaRPr>
          </a:p>
        </p:txBody>
      </p:sp>
      <p:sp>
        <p:nvSpPr>
          <p:cNvPr id="5" name="Content Placeholder 2"/>
          <p:cNvSpPr txBox="1">
            <a:spLocks/>
          </p:cNvSpPr>
          <p:nvPr/>
        </p:nvSpPr>
        <p:spPr bwMode="auto">
          <a:xfrm>
            <a:off x="458788" y="992188"/>
            <a:ext cx="3857625" cy="43862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1"/>
            <a:endParaRPr lang="en-US" sz="2400" dirty="0" smtClean="0">
              <a:latin typeface="Segoe UI" pitchFamily="34" charset="0"/>
              <a:ea typeface="Segoe UI" pitchFamily="34" charset="0"/>
              <a:cs typeface="Segoe UI" pitchFamily="34" charset="0"/>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23037" y="838200"/>
            <a:ext cx="2220216"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a:spLocks noChangeArrowheads="1"/>
          </p:cNvSpPr>
          <p:nvPr/>
        </p:nvSpPr>
        <p:spPr bwMode="auto">
          <a:xfrm>
            <a:off x="828279" y="1506398"/>
            <a:ext cx="5392411" cy="3796145"/>
          </a:xfrm>
          <a:prstGeom prst="roundRect">
            <a:avLst>
              <a:gd name="adj" fmla="val 6533"/>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sz="2400" b="0" dirty="0" smtClean="0">
                <a:latin typeface="Segoe UI" pitchFamily="34" charset="0"/>
                <a:ea typeface="Segoe UI" pitchFamily="34" charset="0"/>
                <a:cs typeface="Segoe UI" pitchFamily="34" charset="0"/>
              </a:rPr>
              <a:t>Conteneurs permettent de regrouper des objets </a:t>
            </a:r>
            <a:r>
              <a:rPr lang="en-US" sz="2400" b="0" dirty="0" err="1" smtClean="0">
                <a:latin typeface="Segoe UI" pitchFamily="34" charset="0"/>
                <a:ea typeface="Segoe UI" pitchFamily="34" charset="0"/>
                <a:cs typeface="Segoe UI" pitchFamily="34" charset="0"/>
              </a:rPr>
              <a:t>dans</a:t>
            </a:r>
            <a:r>
              <a:rPr lang="en-US" sz="2400" b="0" dirty="0" smtClean="0">
                <a:latin typeface="Segoe UI" pitchFamily="34" charset="0"/>
                <a:ea typeface="Segoe UI" pitchFamily="34" charset="0"/>
                <a:cs typeface="Segoe UI" pitchFamily="34" charset="0"/>
              </a:rPr>
              <a:t> un </a:t>
            </a:r>
            <a:r>
              <a:rPr lang="en-US" sz="2400" b="0" dirty="0" err="1" smtClean="0">
                <a:latin typeface="Segoe UI" pitchFamily="34" charset="0"/>
                <a:ea typeface="Segoe UI" pitchFamily="34" charset="0"/>
                <a:cs typeface="Segoe UI" pitchFamily="34" charset="0"/>
              </a:rPr>
              <a:t>domaine</a:t>
            </a:r>
            <a:endParaRPr lang="en-US" sz="2400" b="0" dirty="0" smtClean="0">
              <a:latin typeface="Segoe UI" pitchFamily="34" charset="0"/>
              <a:ea typeface="Segoe UI" pitchFamily="34" charset="0"/>
              <a:cs typeface="Segoe UI" pitchFamily="34" charset="0"/>
            </a:endParaRPr>
          </a:p>
          <a:p>
            <a:pPr marL="228600" indent="-2286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Créer des unités </a:t>
            </a:r>
            <a:r>
              <a:rPr lang="en-US" sz="2400" b="0" dirty="0" err="1">
                <a:latin typeface="Segoe UI" pitchFamily="34" charset="0"/>
                <a:ea typeface="Segoe UI" pitchFamily="34" charset="0"/>
                <a:cs typeface="Segoe UI" pitchFamily="34" charset="0"/>
              </a:rPr>
              <a:t>d'organisation</a:t>
            </a:r>
            <a:r>
              <a:rPr lang="en-US" sz="2400" b="0" dirty="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pour</a:t>
            </a:r>
            <a:endParaRPr lang="en-US" sz="2400" b="0" dirty="0">
              <a:latin typeface="Segoe UI" pitchFamily="34" charset="0"/>
              <a:ea typeface="Segoe UI" pitchFamily="34" charset="0"/>
              <a:cs typeface="Segoe UI" pitchFamily="34" charset="0"/>
            </a:endParaRPr>
          </a:p>
          <a:p>
            <a:pPr marL="685800" lvl="1" indent="-2286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Déléguer des autorisations administratives</a:t>
            </a:r>
          </a:p>
          <a:p>
            <a:pPr marL="685800" lvl="1" indent="-22860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Appliquer la </a:t>
            </a:r>
            <a:r>
              <a:rPr lang="en-US" sz="2400" b="0">
                <a:latin typeface="Segoe UI" pitchFamily="34" charset="0"/>
                <a:ea typeface="Segoe UI" pitchFamily="34" charset="0"/>
                <a:cs typeface="Segoe UI" pitchFamily="34" charset="0"/>
              </a:rPr>
              <a:t>stratégie </a:t>
            </a:r>
            <a:r>
              <a:rPr lang="en-US" sz="2400" b="0" smtClean="0">
                <a:latin typeface="Segoe UI" pitchFamily="34" charset="0"/>
                <a:ea typeface="Segoe UI" pitchFamily="34" charset="0"/>
                <a:cs typeface="Segoe UI" pitchFamily="34" charset="0"/>
              </a:rPr>
              <a:t>de groupe</a:t>
            </a:r>
            <a:endParaRPr lang="en-US" sz="2400" b="0" dirty="0">
              <a:latin typeface="Segoe UI" pitchFamily="34" charset="0"/>
              <a:ea typeface="Segoe UI" pitchFamily="34" charset="0"/>
              <a:cs typeface="Segoe UI" pitchFamily="34" charset="0"/>
            </a:endParaRPr>
          </a:p>
          <a:p>
            <a:pPr marL="228600" indent="-228600">
              <a:lnSpc>
                <a:spcPct val="90000"/>
              </a:lnSpc>
              <a:spcBef>
                <a:spcPct val="40000"/>
              </a:spcBef>
              <a:buClr>
                <a:srgbClr val="006699"/>
              </a:buClr>
              <a:buFontTx/>
              <a:buChar char="•"/>
            </a:pPr>
            <a:endParaRPr lang="en-US" sz="24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25197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004c9f98-d43c-405c-8c97-72715e7924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qu'une forêt AD DS ?</a:t>
            </a:r>
            <a:endParaRPr lang="en-US"/>
          </a:p>
        </p:txBody>
      </p:sp>
      <p:sp>
        <p:nvSpPr>
          <p:cNvPr id="4" name="Text Box 11"/>
          <p:cNvSpPr txBox="1">
            <a:spLocks noChangeArrowheads="1"/>
          </p:cNvSpPr>
          <p:nvPr/>
        </p:nvSpPr>
        <p:spPr bwMode="auto">
          <a:xfrm>
            <a:off x="4361163" y="3111418"/>
            <a:ext cx="2057892"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1" hangingPunct="1"/>
            <a:r>
              <a:rPr lang="en-US" dirty="0" smtClean="0">
                <a:latin typeface="Segoe UI" pitchFamily="34" charset="0"/>
                <a:ea typeface="Segoe UI" pitchFamily="34" charset="0"/>
                <a:cs typeface="Segoe UI" pitchFamily="34" charset="0"/>
              </a:rPr>
              <a:t>adatum.com</a:t>
            </a:r>
            <a:endParaRPr lang="en-US" dirty="0">
              <a:latin typeface="Segoe UI" pitchFamily="34" charset="0"/>
              <a:ea typeface="Segoe UI" pitchFamily="34" charset="0"/>
              <a:cs typeface="Segoe UI" pitchFamily="34" charset="0"/>
            </a:endParaRPr>
          </a:p>
        </p:txBody>
      </p:sp>
      <p:sp>
        <p:nvSpPr>
          <p:cNvPr id="5" name="Text Box 12"/>
          <p:cNvSpPr txBox="1">
            <a:spLocks noChangeArrowheads="1"/>
          </p:cNvSpPr>
          <p:nvPr/>
        </p:nvSpPr>
        <p:spPr bwMode="auto">
          <a:xfrm>
            <a:off x="476981" y="2656486"/>
            <a:ext cx="1287532"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r>
              <a:rPr lang="en-US" dirty="0">
                <a:latin typeface="Segoe UI" pitchFamily="34" charset="0"/>
                <a:ea typeface="Segoe UI" pitchFamily="34" charset="0"/>
                <a:cs typeface="Segoe UI" pitchFamily="34" charset="0"/>
              </a:rPr>
              <a:t>Domaine </a:t>
            </a:r>
          </a:p>
          <a:p>
            <a:pPr eaLnBrk="1" hangingPunct="1"/>
            <a:r>
              <a:rPr lang="en-US" dirty="0">
                <a:latin typeface="Segoe UI" pitchFamily="34" charset="0"/>
                <a:ea typeface="Segoe UI" pitchFamily="34" charset="0"/>
                <a:cs typeface="Segoe UI" pitchFamily="34" charset="0"/>
              </a:rPr>
              <a:t>Domaine</a:t>
            </a:r>
          </a:p>
        </p:txBody>
      </p:sp>
      <p:sp>
        <p:nvSpPr>
          <p:cNvPr id="6" name="Text Box 13"/>
          <p:cNvSpPr txBox="1">
            <a:spLocks noChangeArrowheads="1"/>
          </p:cNvSpPr>
          <p:nvPr/>
        </p:nvSpPr>
        <p:spPr bwMode="auto">
          <a:xfrm>
            <a:off x="6096726" y="1577664"/>
            <a:ext cx="1497269"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r>
              <a:rPr lang="en-US" dirty="0">
                <a:latin typeface="Segoe UI" pitchFamily="34" charset="0"/>
                <a:ea typeface="Segoe UI" pitchFamily="34" charset="0"/>
                <a:cs typeface="Segoe UI" pitchFamily="34" charset="0"/>
              </a:rPr>
              <a:t>Domaine </a:t>
            </a:r>
          </a:p>
          <a:p>
            <a:pPr eaLnBrk="1" hangingPunct="1"/>
            <a:r>
              <a:rPr lang="en-US" dirty="0">
                <a:latin typeface="Segoe UI" pitchFamily="34" charset="0"/>
                <a:ea typeface="Segoe UI" pitchFamily="34" charset="0"/>
                <a:cs typeface="Segoe UI" pitchFamily="34" charset="0"/>
              </a:rPr>
              <a:t>Domaine</a:t>
            </a:r>
          </a:p>
        </p:txBody>
      </p:sp>
      <p:sp>
        <p:nvSpPr>
          <p:cNvPr id="7" name="Text Box 18"/>
          <p:cNvSpPr txBox="1">
            <a:spLocks noChangeArrowheads="1"/>
          </p:cNvSpPr>
          <p:nvPr/>
        </p:nvSpPr>
        <p:spPr bwMode="auto">
          <a:xfrm>
            <a:off x="6120107" y="5295197"/>
            <a:ext cx="2050724"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1" hangingPunct="1"/>
            <a:r>
              <a:rPr lang="en-US" dirty="0">
                <a:latin typeface="Segoe UI" pitchFamily="34" charset="0"/>
                <a:ea typeface="Segoe UI" pitchFamily="34" charset="0"/>
                <a:cs typeface="Segoe UI" pitchFamily="34" charset="0"/>
              </a:rPr>
              <a:t>atl.adatum.com</a:t>
            </a:r>
          </a:p>
        </p:txBody>
      </p:sp>
      <p:sp>
        <p:nvSpPr>
          <p:cNvPr id="8" name="Text Box 39"/>
          <p:cNvSpPr txBox="1">
            <a:spLocks noChangeArrowheads="1"/>
          </p:cNvSpPr>
          <p:nvPr/>
        </p:nvSpPr>
        <p:spPr bwMode="auto">
          <a:xfrm>
            <a:off x="1454569" y="3936914"/>
            <a:ext cx="2057892"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27432" bIns="27432">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1" hangingPunct="1"/>
            <a:r>
              <a:rPr lang="en-US" dirty="0" smtClean="0">
                <a:latin typeface="Segoe UI" pitchFamily="34" charset="0"/>
                <a:ea typeface="Segoe UI" pitchFamily="34" charset="0"/>
                <a:cs typeface="Segoe UI" pitchFamily="34" charset="0"/>
              </a:rPr>
              <a:t>fabrikam.com</a:t>
            </a:r>
            <a:endParaRPr lang="en-US" dirty="0">
              <a:latin typeface="Segoe UI" pitchFamily="34" charset="0"/>
              <a:ea typeface="Segoe UI" pitchFamily="34" charset="0"/>
              <a:cs typeface="Segoe UI" pitchFamily="34" charset="0"/>
            </a:endParaRPr>
          </a:p>
        </p:txBody>
      </p:sp>
      <p:grpSp>
        <p:nvGrpSpPr>
          <p:cNvPr id="9" name="Group 8" descr="A diagram showing a forest root domain named Adatum.com with a child domain named atl.adatum.com and a second domain tree named fabrikam.com."/>
          <p:cNvGrpSpPr/>
          <p:nvPr/>
        </p:nvGrpSpPr>
        <p:grpSpPr>
          <a:xfrm>
            <a:off x="1454569" y="1421227"/>
            <a:ext cx="6723429" cy="3823339"/>
            <a:chOff x="1454569" y="1421227"/>
            <a:chExt cx="6723429" cy="3823339"/>
          </a:xfrm>
        </p:grpSpPr>
        <p:sp>
          <p:nvSpPr>
            <p:cNvPr id="10" name="Isosceles Triangle 9"/>
            <p:cNvSpPr/>
            <p:nvPr/>
          </p:nvSpPr>
          <p:spPr bwMode="auto">
            <a:xfrm>
              <a:off x="1454569" y="2224081"/>
              <a:ext cx="2057892" cy="1588217"/>
            </a:xfrm>
            <a:prstGeom prst="triangle">
              <a:avLst/>
            </a:prstGeom>
            <a:solidFill>
              <a:schemeClr val="accent2">
                <a:lumMod val="60000"/>
                <a:lumOff val="40000"/>
              </a:schemeClr>
            </a:solidFill>
            <a:ln w="635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smtClean="0">
                <a:ln>
                  <a:noFill/>
                </a:ln>
                <a:solidFill>
                  <a:schemeClr val="tx1"/>
                </a:solidFill>
                <a:effectLst/>
                <a:latin typeface="Verdana" pitchFamily="34" charset="0"/>
              </a:endParaRPr>
            </a:p>
          </p:txBody>
        </p:sp>
        <p:sp>
          <p:nvSpPr>
            <p:cNvPr id="11" name="Isosceles Triangle 10"/>
            <p:cNvSpPr/>
            <p:nvPr/>
          </p:nvSpPr>
          <p:spPr bwMode="auto">
            <a:xfrm>
              <a:off x="4361163" y="1421227"/>
              <a:ext cx="2057892" cy="1588217"/>
            </a:xfrm>
            <a:prstGeom prst="triangle">
              <a:avLst/>
            </a:prstGeom>
            <a:solidFill>
              <a:schemeClr val="accent2">
                <a:lumMod val="60000"/>
                <a:lumOff val="40000"/>
              </a:schemeClr>
            </a:solidFill>
            <a:ln w="635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smtClean="0">
                <a:ln>
                  <a:noFill/>
                </a:ln>
                <a:solidFill>
                  <a:schemeClr val="tx1"/>
                </a:solidFill>
                <a:effectLst/>
                <a:latin typeface="Verdana" pitchFamily="34" charset="0"/>
              </a:endParaRPr>
            </a:p>
          </p:txBody>
        </p:sp>
        <p:sp>
          <p:nvSpPr>
            <p:cNvPr id="12" name="Isosceles Triangle 11"/>
            <p:cNvSpPr/>
            <p:nvPr/>
          </p:nvSpPr>
          <p:spPr bwMode="auto">
            <a:xfrm>
              <a:off x="6120106" y="3539426"/>
              <a:ext cx="2057892" cy="1588217"/>
            </a:xfrm>
            <a:prstGeom prst="triangle">
              <a:avLst/>
            </a:prstGeom>
            <a:solidFill>
              <a:schemeClr val="accent2">
                <a:lumMod val="60000"/>
                <a:lumOff val="40000"/>
              </a:schemeClr>
            </a:solidFill>
            <a:ln w="635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smtClean="0">
                <a:ln>
                  <a:noFill/>
                </a:ln>
                <a:solidFill>
                  <a:schemeClr val="tx1"/>
                </a:solidFill>
                <a:effectLst/>
                <a:latin typeface="Verdana" pitchFamily="34" charset="0"/>
              </a:endParaRPr>
            </a:p>
          </p:txBody>
        </p:sp>
        <p:sp>
          <p:nvSpPr>
            <p:cNvPr id="13" name="Line 14"/>
            <p:cNvSpPr>
              <a:spLocks noChangeShapeType="1"/>
            </p:cNvSpPr>
            <p:nvPr/>
          </p:nvSpPr>
          <p:spPr bwMode="auto">
            <a:xfrm flipV="1">
              <a:off x="3097710" y="2108117"/>
              <a:ext cx="1662113" cy="733425"/>
            </a:xfrm>
            <a:prstGeom prst="line">
              <a:avLst/>
            </a:prstGeom>
            <a:noFill/>
            <a:ln w="508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sp>
          <p:nvSpPr>
            <p:cNvPr id="14" name="Line 15"/>
            <p:cNvSpPr>
              <a:spLocks noChangeShapeType="1"/>
            </p:cNvSpPr>
            <p:nvPr/>
          </p:nvSpPr>
          <p:spPr bwMode="auto">
            <a:xfrm flipV="1">
              <a:off x="3064373" y="1925555"/>
              <a:ext cx="1684337" cy="763587"/>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sp>
          <p:nvSpPr>
            <p:cNvPr id="15" name="Line 16"/>
            <p:cNvSpPr>
              <a:spLocks noChangeAspect="1" noChangeShapeType="1"/>
            </p:cNvSpPr>
            <p:nvPr/>
          </p:nvSpPr>
          <p:spPr bwMode="auto">
            <a:xfrm flipH="1" flipV="1">
              <a:off x="6008267" y="3496272"/>
              <a:ext cx="468313" cy="719137"/>
            </a:xfrm>
            <a:prstGeom prst="line">
              <a:avLst/>
            </a:prstGeom>
            <a:noFill/>
            <a:ln w="508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sp>
          <p:nvSpPr>
            <p:cNvPr id="16" name="Line 17"/>
            <p:cNvSpPr>
              <a:spLocks noChangeAspect="1" noChangeShapeType="1"/>
            </p:cNvSpPr>
            <p:nvPr/>
          </p:nvSpPr>
          <p:spPr bwMode="auto">
            <a:xfrm flipH="1" flipV="1">
              <a:off x="5805067" y="3532785"/>
              <a:ext cx="577850" cy="863600"/>
            </a:xfrm>
            <a:prstGeom prst="line">
              <a:avLst/>
            </a:prstGeom>
            <a:noFill/>
            <a:ln w="508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tIns="27432" bIns="2743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grpSp>
          <p:nvGrpSpPr>
            <p:cNvPr id="17" name="Group 16"/>
            <p:cNvGrpSpPr>
              <a:grpSpLocks/>
            </p:cNvGrpSpPr>
            <p:nvPr/>
          </p:nvGrpSpPr>
          <p:grpSpPr bwMode="auto">
            <a:xfrm>
              <a:off x="2090097" y="2473399"/>
              <a:ext cx="923926" cy="789070"/>
              <a:chOff x="1303" y="922"/>
              <a:chExt cx="582" cy="497"/>
            </a:xfrm>
          </p:grpSpPr>
          <p:pic>
            <p:nvPicPr>
              <p:cNvPr id="28" name="Picture 27" descr="Server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3" y="922"/>
                <a:ext cx="423"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descr="ActiveDirectory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1" y="1154"/>
                <a:ext cx="34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7"/>
            <p:cNvGrpSpPr>
              <a:grpSpLocks/>
            </p:cNvGrpSpPr>
            <p:nvPr/>
          </p:nvGrpSpPr>
          <p:grpSpPr bwMode="auto">
            <a:xfrm>
              <a:off x="5043076" y="1613095"/>
              <a:ext cx="923927" cy="789069"/>
              <a:chOff x="1312" y="1012"/>
              <a:chExt cx="582" cy="497"/>
            </a:xfrm>
          </p:grpSpPr>
          <p:pic>
            <p:nvPicPr>
              <p:cNvPr id="26" name="Picture 25" descr="Server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2" y="1012"/>
                <a:ext cx="423"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descr="ActiveDirectory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 y="1244"/>
                <a:ext cx="34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18"/>
            <p:cNvGrpSpPr>
              <a:grpSpLocks/>
            </p:cNvGrpSpPr>
            <p:nvPr/>
          </p:nvGrpSpPr>
          <p:grpSpPr bwMode="auto">
            <a:xfrm>
              <a:off x="6758926" y="3672390"/>
              <a:ext cx="923926" cy="789070"/>
              <a:chOff x="1348" y="832"/>
              <a:chExt cx="582" cy="497"/>
            </a:xfrm>
          </p:grpSpPr>
          <p:pic>
            <p:nvPicPr>
              <p:cNvPr id="24" name="Picture 23" descr="Server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8" y="832"/>
                <a:ext cx="423"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descr="ActiveDirectory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6" y="1064"/>
                <a:ext cx="34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 name="Group 19"/>
            <p:cNvGrpSpPr>
              <a:grpSpLocks/>
            </p:cNvGrpSpPr>
            <p:nvPr/>
          </p:nvGrpSpPr>
          <p:grpSpPr bwMode="auto">
            <a:xfrm>
              <a:off x="7206605" y="4519862"/>
              <a:ext cx="635867" cy="698285"/>
              <a:chOff x="4677" y="37"/>
              <a:chExt cx="651" cy="715"/>
            </a:xfrm>
          </p:grpSpPr>
          <p:pic>
            <p:nvPicPr>
              <p:cNvPr id="22" name="Picture 21" descr="Folder_FolderOpen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77" y="37"/>
                <a:ext cx="624"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descr="Shared Hand-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4" y="480"/>
                <a:ext cx="62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 name="Picture 20" descr="Security_Permissions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225089">
              <a:off x="7519346" y="4830186"/>
              <a:ext cx="585789" cy="41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49367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5818e18f-0a98-4179-9402-69fa22e691b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que le schéma AD DS ?</a:t>
            </a:r>
            <a:endParaRPr lang="en-US"/>
          </a:p>
        </p:txBody>
      </p:sp>
      <p:sp>
        <p:nvSpPr>
          <p:cNvPr id="4" name="Rounded Rectangle 3"/>
          <p:cNvSpPr>
            <a:spLocks noChangeArrowheads="1"/>
          </p:cNvSpPr>
          <p:nvPr/>
        </p:nvSpPr>
        <p:spPr bwMode="auto">
          <a:xfrm>
            <a:off x="193674" y="1192744"/>
            <a:ext cx="8721725" cy="3801979"/>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latin typeface="Segoe UI" pitchFamily="34" charset="0"/>
                <a:ea typeface="Segoe UI" pitchFamily="34" charset="0"/>
                <a:cs typeface="Segoe UI" pitchFamily="34" charset="0"/>
              </a:rPr>
              <a:t>Le schéma d'Active Directory agit en tant que modèle pour Active Directory DS en définissant les attributs et les classes d'objets, </a:t>
            </a:r>
            <a:r>
              <a:rPr lang="en-US" sz="2400" b="0" dirty="0" err="1" smtClean="0">
                <a:latin typeface="Segoe UI" pitchFamily="34" charset="0"/>
                <a:ea typeface="Segoe UI" pitchFamily="34" charset="0"/>
                <a:cs typeface="Segoe UI" pitchFamily="34" charset="0"/>
              </a:rPr>
              <a:t>comme</a:t>
            </a:r>
            <a:endParaRPr lang="en-US" sz="2400" b="0" dirty="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b="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442912" y="2667000"/>
            <a:ext cx="8172450" cy="2610851"/>
          </a:xfrm>
          <a:prstGeom prst="roundRect">
            <a:avLst>
              <a:gd name="adj" fmla="val 4167"/>
            </a:avLst>
          </a:prstGeom>
          <a:noFill/>
          <a:ln w="9525" algn="ctr">
            <a:noFill/>
            <a:round/>
            <a:headEnd/>
            <a:tailEnd/>
          </a:ln>
          <a:effectLst/>
        </p:spPr>
        <p:txBody>
          <a:bodyPr wrap="square" numCol="2"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lnSpc>
                <a:spcPct val="90000"/>
              </a:lnSpc>
              <a:spcBef>
                <a:spcPct val="40000"/>
              </a:spcBef>
              <a:buClr>
                <a:srgbClr val="006699"/>
              </a:buClr>
              <a:buFont typeface="Arial" pitchFamily="34" charset="0"/>
              <a:buChar char="•"/>
            </a:pPr>
            <a:r>
              <a:rPr lang="en-US" sz="2400" b="0" dirty="0" smtClean="0">
                <a:latin typeface="Segoe UI" pitchFamily="34" charset="0"/>
                <a:ea typeface="Segoe UI" pitchFamily="34" charset="0"/>
                <a:cs typeface="Segoe UI" pitchFamily="34" charset="0"/>
              </a:rPr>
              <a:t>Attributs</a:t>
            </a:r>
          </a:p>
          <a:p>
            <a:pPr marL="742950" lvl="1" indent="-285750">
              <a:lnSpc>
                <a:spcPct val="90000"/>
              </a:lnSpc>
              <a:spcBef>
                <a:spcPct val="40000"/>
              </a:spcBef>
              <a:buClr>
                <a:srgbClr val="006699"/>
              </a:buClr>
              <a:buFont typeface="Arial" pitchFamily="34" charset="0"/>
              <a:buChar char="•"/>
            </a:pPr>
            <a:r>
              <a:rPr lang="en-US" sz="2400" b="0" dirty="0" err="1" smtClean="0">
                <a:latin typeface="Segoe UI" pitchFamily="34" charset="0"/>
                <a:ea typeface="Segoe UI" pitchFamily="34" charset="0"/>
                <a:cs typeface="Segoe UI" pitchFamily="34" charset="0"/>
              </a:rPr>
              <a:t>objectSID</a:t>
            </a:r>
            <a:endParaRPr lang="en-US" sz="2400" b="0" dirty="0" smtClean="0">
              <a:latin typeface="Segoe UI" pitchFamily="34" charset="0"/>
              <a:ea typeface="Segoe UI" pitchFamily="34" charset="0"/>
              <a:cs typeface="Segoe UI" pitchFamily="34" charset="0"/>
            </a:endParaRPr>
          </a:p>
          <a:p>
            <a:pPr marL="742950" lvl="1" indent="-285750">
              <a:lnSpc>
                <a:spcPct val="90000"/>
              </a:lnSpc>
              <a:spcBef>
                <a:spcPct val="40000"/>
              </a:spcBef>
              <a:buClr>
                <a:srgbClr val="006699"/>
              </a:buClr>
              <a:buFont typeface="Arial" pitchFamily="34" charset="0"/>
              <a:buChar char="•"/>
            </a:pPr>
            <a:r>
              <a:rPr lang="en-US" sz="2400" b="0" dirty="0" err="1" smtClean="0">
                <a:latin typeface="Segoe UI" pitchFamily="34" charset="0"/>
                <a:ea typeface="Segoe UI" pitchFamily="34" charset="0"/>
                <a:cs typeface="Segoe UI" pitchFamily="34" charset="0"/>
              </a:rPr>
              <a:t>sAMAccountName</a:t>
            </a:r>
            <a:endParaRPr lang="en-US" sz="2400" b="0" dirty="0" smtClean="0">
              <a:latin typeface="Segoe UI" pitchFamily="34" charset="0"/>
              <a:ea typeface="Segoe UI" pitchFamily="34" charset="0"/>
              <a:cs typeface="Segoe UI" pitchFamily="34" charset="0"/>
            </a:endParaRPr>
          </a:p>
          <a:p>
            <a:pPr marL="742950" lvl="1" indent="-285750">
              <a:lnSpc>
                <a:spcPct val="90000"/>
              </a:lnSpc>
              <a:spcBef>
                <a:spcPct val="40000"/>
              </a:spcBef>
              <a:buClr>
                <a:srgbClr val="006699"/>
              </a:buClr>
              <a:buFont typeface="Arial" pitchFamily="34" charset="0"/>
              <a:buChar char="•"/>
            </a:pPr>
            <a:r>
              <a:rPr lang="en-US" sz="2400" b="0" dirty="0" smtClean="0">
                <a:latin typeface="Segoe UI" pitchFamily="34" charset="0"/>
                <a:ea typeface="Segoe UI" pitchFamily="34" charset="0"/>
                <a:cs typeface="Segoe UI" pitchFamily="34" charset="0"/>
              </a:rPr>
              <a:t>emplacement</a:t>
            </a:r>
          </a:p>
          <a:p>
            <a:pPr marL="742950" lvl="1" indent="-285750">
              <a:lnSpc>
                <a:spcPct val="90000"/>
              </a:lnSpc>
              <a:spcBef>
                <a:spcPct val="40000"/>
              </a:spcBef>
              <a:buClr>
                <a:srgbClr val="006699"/>
              </a:buClr>
              <a:buFont typeface="Arial" pitchFamily="34" charset="0"/>
              <a:buChar char="•"/>
            </a:pPr>
            <a:r>
              <a:rPr lang="en-US" sz="2400" b="0" dirty="0" smtClean="0">
                <a:latin typeface="Segoe UI" pitchFamily="34" charset="0"/>
                <a:ea typeface="Segoe UI" pitchFamily="34" charset="0"/>
                <a:cs typeface="Segoe UI" pitchFamily="34" charset="0"/>
              </a:rPr>
              <a:t>manager</a:t>
            </a:r>
          </a:p>
          <a:p>
            <a:pPr marL="742950" lvl="1" indent="-285750">
              <a:lnSpc>
                <a:spcPct val="90000"/>
              </a:lnSpc>
              <a:spcBef>
                <a:spcPct val="40000"/>
              </a:spcBef>
              <a:buClr>
                <a:srgbClr val="006699"/>
              </a:buClr>
              <a:buFont typeface="Arial" pitchFamily="34" charset="0"/>
              <a:buChar char="•"/>
            </a:pPr>
            <a:r>
              <a:rPr lang="en-US" sz="2400" b="0" dirty="0" smtClean="0">
                <a:latin typeface="Segoe UI" pitchFamily="34" charset="0"/>
                <a:ea typeface="Segoe UI" pitchFamily="34" charset="0"/>
                <a:cs typeface="Segoe UI" pitchFamily="34" charset="0"/>
              </a:rPr>
              <a:t>service</a:t>
            </a:r>
          </a:p>
          <a:p>
            <a:pPr marL="285750" indent="-285750">
              <a:lnSpc>
                <a:spcPct val="90000"/>
              </a:lnSpc>
              <a:spcBef>
                <a:spcPct val="40000"/>
              </a:spcBef>
              <a:buClr>
                <a:srgbClr val="006699"/>
              </a:buClr>
              <a:buFont typeface="Arial" pitchFamily="34" charset="0"/>
              <a:buChar char="•"/>
            </a:pPr>
            <a:r>
              <a:rPr lang="en-US" sz="2400" b="0" dirty="0">
                <a:latin typeface="Segoe UI" pitchFamily="34" charset="0"/>
                <a:ea typeface="Segoe UI" pitchFamily="34" charset="0"/>
                <a:cs typeface="Segoe UI" pitchFamily="34" charset="0"/>
              </a:rPr>
              <a:t>Classes</a:t>
            </a:r>
          </a:p>
          <a:p>
            <a:pPr marL="742950" lvl="1" indent="-285750">
              <a:lnSpc>
                <a:spcPct val="90000"/>
              </a:lnSpc>
              <a:spcBef>
                <a:spcPct val="40000"/>
              </a:spcBef>
              <a:buClr>
                <a:srgbClr val="006699"/>
              </a:buClr>
              <a:buFont typeface="Arial" pitchFamily="34" charset="0"/>
              <a:buChar char="•"/>
            </a:pPr>
            <a:r>
              <a:rPr lang="en-US" sz="2400" b="0" dirty="0" smtClean="0">
                <a:latin typeface="Segoe UI" pitchFamily="34" charset="0"/>
                <a:ea typeface="Segoe UI" pitchFamily="34" charset="0"/>
                <a:cs typeface="Segoe UI" pitchFamily="34" charset="0"/>
              </a:rPr>
              <a:t>Utilisateur</a:t>
            </a:r>
          </a:p>
          <a:p>
            <a:pPr marL="742950" lvl="1" indent="-285750">
              <a:lnSpc>
                <a:spcPct val="90000"/>
              </a:lnSpc>
              <a:spcBef>
                <a:spcPct val="40000"/>
              </a:spcBef>
              <a:buClr>
                <a:srgbClr val="006699"/>
              </a:buClr>
              <a:buFont typeface="Arial" pitchFamily="34" charset="0"/>
              <a:buChar char="•"/>
            </a:pPr>
            <a:r>
              <a:rPr lang="en-US" sz="2400" b="0" dirty="0" smtClean="0">
                <a:latin typeface="Segoe UI" pitchFamily="34" charset="0"/>
                <a:ea typeface="Segoe UI" pitchFamily="34" charset="0"/>
                <a:cs typeface="Segoe UI" pitchFamily="34" charset="0"/>
              </a:rPr>
              <a:t>Groupe</a:t>
            </a:r>
          </a:p>
          <a:p>
            <a:pPr marL="742950" lvl="1" indent="-285750">
              <a:lnSpc>
                <a:spcPct val="90000"/>
              </a:lnSpc>
              <a:spcBef>
                <a:spcPct val="40000"/>
              </a:spcBef>
              <a:buClr>
                <a:srgbClr val="006699"/>
              </a:buClr>
              <a:buFont typeface="Arial" pitchFamily="34" charset="0"/>
              <a:buChar char="•"/>
            </a:pPr>
            <a:r>
              <a:rPr lang="en-US" sz="2400" b="0" dirty="0" smtClean="0">
                <a:latin typeface="Segoe UI" pitchFamily="34" charset="0"/>
                <a:ea typeface="Segoe UI" pitchFamily="34" charset="0"/>
                <a:cs typeface="Segoe UI" pitchFamily="34" charset="0"/>
              </a:rPr>
              <a:t>Ordinateur</a:t>
            </a:r>
          </a:p>
          <a:p>
            <a:pPr marL="742950" lvl="1" indent="-285750">
              <a:lnSpc>
                <a:spcPct val="90000"/>
              </a:lnSpc>
              <a:spcBef>
                <a:spcPct val="40000"/>
              </a:spcBef>
              <a:buClr>
                <a:srgbClr val="006699"/>
              </a:buClr>
              <a:buFont typeface="Arial" pitchFamily="34" charset="0"/>
              <a:buChar char="•"/>
            </a:pPr>
            <a:r>
              <a:rPr lang="en-US" sz="2400" b="0" dirty="0" smtClean="0">
                <a:latin typeface="Segoe UI" pitchFamily="34" charset="0"/>
                <a:ea typeface="Segoe UI" pitchFamily="34" charset="0"/>
                <a:cs typeface="Segoe UI" pitchFamily="34" charset="0"/>
              </a:rPr>
              <a:t>Site</a:t>
            </a:r>
            <a:endParaRPr lang="en-US" sz="24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86500843"/>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91</TotalTime>
  <Words>1408</Words>
  <Application>Microsoft Office PowerPoint</Application>
  <PresentationFormat>On-screen Show (4:3)</PresentationFormat>
  <Paragraphs>423</Paragraphs>
  <Slides>26</Slides>
  <Notes>26</Notes>
  <HiddenSlides>3</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vt:i4>
      </vt:variant>
    </vt:vector>
  </HeadingPairs>
  <TitlesOfParts>
    <vt:vector size="40" baseType="lpstr">
      <vt:lpstr>Arial</vt:lpstr>
      <vt:lpstr>Segoe UI Light</vt:lpstr>
      <vt:lpstr>Times New Roman</vt:lpstr>
      <vt:lpstr>Segoe UI</vt:lpstr>
      <vt:lpstr>Gulim</vt:lpstr>
      <vt:lpstr>Verdana</vt:lpstr>
      <vt:lpstr>Symbol</vt:lpstr>
      <vt:lpstr>Calibri</vt:lpstr>
      <vt:lpstr>Wingdings</vt:lpstr>
      <vt:lpstr>Segoe Light</vt:lpstr>
      <vt:lpstr>Cordia New</vt:lpstr>
      <vt:lpstr>Lucida Sans Typewriter</vt:lpstr>
      <vt:lpstr>SimSun</vt:lpstr>
      <vt:lpstr>Presentation1</vt:lpstr>
      <vt:lpstr>Module 2</vt:lpstr>
      <vt:lpstr>Vue d'ensemble du module</vt:lpstr>
      <vt:lpstr>Leçon 1 : Vue d'ensemble d'AD DS</vt:lpstr>
      <vt:lpstr>Vue d'ensemble d'AD DS</vt:lpstr>
      <vt:lpstr>PowerPoint Presentation</vt:lpstr>
      <vt:lpstr>Que sont les domaines AD DS ?</vt:lpstr>
      <vt:lpstr>Que sont les unités d'organisation ?</vt:lpstr>
      <vt:lpstr>Qu'est-ce qu'une forêt AD DS ?</vt:lpstr>
      <vt:lpstr>Qu'est-ce que le schéma AD DS ?</vt:lpstr>
      <vt:lpstr>PowerPoint Presentation</vt:lpstr>
      <vt:lpstr>Leçon 2 : Vue d'ensemble des contrôleurs de domaine</vt:lpstr>
      <vt:lpstr>Qu'est-ce qu'un contrôleur de domaine ?</vt:lpstr>
      <vt:lpstr>Qu'est-ce que le catalogue global ?</vt:lpstr>
      <vt:lpstr>Processus de connexion AD DS</vt:lpstr>
      <vt:lpstr>Démonstration : Affichage des enregistrements SRV dans DNS</vt:lpstr>
      <vt:lpstr>PowerPoint Presentation</vt:lpstr>
      <vt:lpstr>Que sont les maîtres d'opérations ?</vt:lpstr>
      <vt:lpstr>Leçon 3 : Installation d'un contrôleur de domaine</vt:lpstr>
      <vt:lpstr>Installation d'un contrôleur de domaine à partir du Gestionnaire de serveur</vt:lpstr>
      <vt:lpstr>Installation d'un contrôleur de domaine sur une installation minimale de Windows Server 2012</vt:lpstr>
      <vt:lpstr>Mise à niveau d'un contrôleur de domaine</vt:lpstr>
      <vt:lpstr>Installation d'un contrôleur de domaine en utilisant l'installation à partir du support</vt:lpstr>
      <vt:lpstr>Atelier pratique : Installation de contrôleurs de domaine</vt:lpstr>
      <vt:lpstr>Scénario d'atelier pratique</vt:lpstr>
      <vt:lpstr>Contrôle des acquis de l'atelier pratique</vt:lpstr>
      <vt:lpstr>Contrôle des acquis et éléments à retenir</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Module2</dc:title>
  <dc:creator>Ruiz, Esther</dc:creator>
  <cp:lastModifiedBy>Ruiz, Pilar</cp:lastModifiedBy>
  <cp:revision>23</cp:revision>
  <dcterms:created xsi:type="dcterms:W3CDTF">2013-02-25T16:20:03Z</dcterms:created>
  <dcterms:modified xsi:type="dcterms:W3CDTF">2013-03-16T08:10:41Z</dcterms:modified>
</cp:coreProperties>
</file>