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0"/>
  </p:notesMasterIdLst>
  <p:sldIdLst>
    <p:sldId id="256" r:id="rId2"/>
    <p:sldId id="257" r:id="rId3"/>
    <p:sldId id="258" r:id="rId4"/>
    <p:sldId id="259" r:id="rId5"/>
    <p:sldId id="260" r:id="rId6"/>
    <p:sldId id="261" r:id="rId7"/>
    <p:sldId id="262" r:id="rId8"/>
    <p:sldId id="263" r:id="rId9"/>
    <p:sldId id="285" r:id="rId10"/>
    <p:sldId id="286" r:id="rId11"/>
    <p:sldId id="264" r:id="rId12"/>
    <p:sldId id="265" r:id="rId13"/>
    <p:sldId id="266" r:id="rId14"/>
    <p:sldId id="296" r:id="rId15"/>
    <p:sldId id="268" r:id="rId16"/>
    <p:sldId id="269" r:id="rId17"/>
    <p:sldId id="270" r:id="rId18"/>
    <p:sldId id="287" r:id="rId19"/>
    <p:sldId id="271" r:id="rId20"/>
    <p:sldId id="272" r:id="rId21"/>
    <p:sldId id="273" r:id="rId22"/>
    <p:sldId id="274" r:id="rId23"/>
    <p:sldId id="275" r:id="rId24"/>
    <p:sldId id="288" r:id="rId25"/>
    <p:sldId id="276" r:id="rId26"/>
    <p:sldId id="277" r:id="rId27"/>
    <p:sldId id="278" r:id="rId28"/>
    <p:sldId id="279" r:id="rId29"/>
    <p:sldId id="280" r:id="rId30"/>
    <p:sldId id="289" r:id="rId31"/>
    <p:sldId id="290" r:id="rId32"/>
    <p:sldId id="281" r:id="rId33"/>
    <p:sldId id="282" r:id="rId34"/>
    <p:sldId id="283" r:id="rId35"/>
    <p:sldId id="284" r:id="rId36"/>
    <p:sldId id="292" r:id="rId37"/>
    <p:sldId id="293" r:id="rId38"/>
    <p:sldId id="294" r:id="rId39"/>
  </p:sldIdLst>
  <p:sldSz cx="9144000" cy="6858000" type="screen4x3"/>
  <p:notesSz cx="6858000" cy="9144000"/>
  <p:embeddedFontLst>
    <p:embeddedFont>
      <p:font typeface="Segoe UI Light" pitchFamily="34" charset="0"/>
      <p:regular r:id="rId41"/>
    </p:embeddedFont>
    <p:embeddedFont>
      <p:font typeface="Segoe UI" pitchFamily="34" charset="0"/>
      <p:regular r:id="rId42"/>
      <p:bold r:id="rId43"/>
      <p:italic r:id="rId44"/>
      <p:boldItalic r:id="rId45"/>
    </p:embeddedFont>
    <p:embeddedFont>
      <p:font typeface="Verdana" pitchFamily="34" charset="0"/>
      <p:regular r:id="rId46"/>
      <p:bold r:id="rId47"/>
      <p:italic r:id="rId48"/>
      <p:boldItalic r:id="rId49"/>
    </p:embeddedFont>
    <p:embeddedFont>
      <p:font typeface="Calibri" pitchFamily="34" charset="0"/>
      <p:regular r:id="rId50"/>
      <p:bold r:id="rId51"/>
      <p:italic r:id="rId52"/>
      <p:boldItalic r:id="rId53"/>
    </p:embeddedFont>
    <p:embeddedFont>
      <p:font typeface="Segoe" pitchFamily="34" charset="0"/>
      <p:regular r:id="rId54"/>
      <p:bold r:id="rId55"/>
      <p:italic r:id="rId56"/>
      <p:boldItalic r:id="rId57"/>
    </p:embeddedFont>
    <p:embeddedFont>
      <p:font typeface="Segoe Light" pitchFamily="34" charset="0"/>
      <p:regular r:id="rId58"/>
      <p:italic r:id="rId59"/>
    </p:embeddedFont>
    <p:embeddedFont>
      <p:font typeface="Cordia New" pitchFamily="34" charset="-34"/>
      <p:regular r:id="rId60"/>
      <p:bold r:id="rId61"/>
      <p:italic r:id="rId62"/>
      <p:boldItalic r:id="rId63"/>
    </p:embeddedFont>
    <p:embeddedFont>
      <p:font typeface="SimSun" pitchFamily="2" charset="-122"/>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0293" autoAdjust="0"/>
    <p:restoredTop sz="62271" autoAdjust="0"/>
  </p:normalViewPr>
  <p:slideViewPr>
    <p:cSldViewPr>
      <p:cViewPr>
        <p:scale>
          <a:sx n="109" d="100"/>
          <a:sy n="109" d="100"/>
        </p:scale>
        <p:origin x="-2460" y="-174"/>
      </p:cViewPr>
      <p:guideLst>
        <p:guide orient="horz" pos="2160"/>
        <p:guide pos="2880"/>
      </p:guideLst>
    </p:cSldViewPr>
  </p:slideViewPr>
  <p:notesTextViewPr>
    <p:cViewPr>
      <p:scale>
        <a:sx n="1" d="1"/>
        <a:sy n="1" d="1"/>
      </p:scale>
      <p:origin x="0" y="0"/>
    </p:cViewPr>
  </p:notesTextViewPr>
  <p:notesViewPr>
    <p:cSldViewPr>
      <p:cViewPr varScale="1">
        <p:scale>
          <a:sx n="85" d="100"/>
          <a:sy n="85" d="100"/>
        </p:scale>
        <p:origin x="-37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63" Type="http://schemas.openxmlformats.org/officeDocument/2006/relationships/font" Target="fonts/font2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font" Target="fonts/font17.fntdata"/><Relationship Id="rId61"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font" Target="fonts/font2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231196-154D-48FD-AFC4-49928AA8CB3A}" type="datetimeFigureOut">
              <a:rPr lang="en-US" smtClean="0"/>
              <a:t>3/16/2013</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96AB6F1-A926-4EF0-AE75-2DCE5917A062}" type="slidenum">
              <a:rPr lang="en-US" smtClean="0"/>
              <a:t>‹#›</a:t>
            </a:fld>
            <a:endParaRPr lang="en-US"/>
          </a:p>
        </p:txBody>
      </p:sp>
    </p:spTree>
    <p:extLst>
      <p:ext uri="{BB962C8B-B14F-4D97-AF65-F5344CB8AC3E}">
        <p14:creationId xmlns:p14="http://schemas.microsoft.com/office/powerpoint/2010/main" val="2855958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a:latin typeface="Arial"/>
                <a:ea typeface="SimSun"/>
                <a:cs typeface="Arial"/>
              </a:rPr>
              <a:t>Présentation</a:t>
            </a:r>
            <a:r>
              <a:rPr lang="en-US" sz="1000" b="1" dirty="0">
                <a:latin typeface="Arial"/>
                <a:ea typeface="SimSun"/>
                <a:cs typeface="Arial"/>
              </a:rPr>
              <a:t> : 90 minutes</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Atelier </a:t>
            </a:r>
            <a:r>
              <a:rPr lang="en-US" sz="1000" b="1" dirty="0" err="1">
                <a:latin typeface="Arial"/>
                <a:ea typeface="SimSun"/>
                <a:cs typeface="Arial"/>
              </a:rPr>
              <a:t>pratique</a:t>
            </a:r>
            <a:r>
              <a:rPr lang="en-US" sz="1000" b="1" dirty="0">
                <a:latin typeface="Arial"/>
                <a:ea typeface="SimSun"/>
                <a:cs typeface="Arial"/>
              </a:rPr>
              <a:t> : 60 minutes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À la fin de </a:t>
            </a:r>
            <a:r>
              <a:rPr lang="en-US" sz="1000" dirty="0" err="1">
                <a:latin typeface="Arial"/>
                <a:ea typeface="SimSun"/>
                <a:cs typeface="Segoe UI"/>
              </a:rPr>
              <a:t>ce</a:t>
            </a:r>
            <a:r>
              <a:rPr lang="en-US" sz="1000" dirty="0">
                <a:latin typeface="Arial"/>
                <a:ea typeface="SimSun"/>
                <a:cs typeface="Segoe UI"/>
              </a:rPr>
              <a:t> module,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seront</a:t>
            </a:r>
            <a:r>
              <a:rPr lang="en-US" sz="1000" dirty="0">
                <a:latin typeface="Arial"/>
                <a:ea typeface="SimSun"/>
                <a:cs typeface="Segoe UI"/>
              </a:rPr>
              <a:t> à </a:t>
            </a:r>
            <a:r>
              <a:rPr lang="en-US" sz="1000" dirty="0" err="1">
                <a:latin typeface="Arial"/>
                <a:ea typeface="SimSun"/>
                <a:cs typeface="Segoe UI"/>
              </a:rPr>
              <a:t>même</a:t>
            </a:r>
            <a:r>
              <a:rPr lang="en-US" sz="1000" dirty="0">
                <a:latin typeface="Arial"/>
                <a:ea typeface="SimSun"/>
                <a:cs typeface="Segoe UI"/>
              </a:rPr>
              <a:t> </a:t>
            </a:r>
            <a:r>
              <a:rPr lang="en-US" sz="1000" dirty="0" err="1">
                <a:latin typeface="Arial"/>
                <a:ea typeface="SimSun"/>
                <a:cs typeface="Segoe UI"/>
              </a:rPr>
              <a:t>d'effectuer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gérer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comptes</a:t>
            </a:r>
            <a:r>
              <a:rPr lang="en-US" sz="1000" dirty="0" smtClean="0">
                <a:effectLst/>
                <a:latin typeface="Arial"/>
                <a:ea typeface="Times New Roman"/>
                <a:cs typeface="Segoe UI"/>
              </a:rPr>
              <a:t> </a:t>
            </a:r>
            <a:r>
              <a:rPr lang="en-US" sz="1000" dirty="0" err="1" smtClean="0">
                <a:effectLst/>
                <a:latin typeface="Arial"/>
                <a:ea typeface="Times New Roman"/>
                <a:cs typeface="Segoe UI"/>
              </a:rPr>
              <a:t>d'utilisateurs</a:t>
            </a:r>
            <a:r>
              <a:rPr lang="en-US" sz="1000" dirty="0" smtClean="0">
                <a:effectLst/>
                <a:latin typeface="Arial"/>
                <a:ea typeface="Times New Roman"/>
                <a:cs typeface="Segoe UI"/>
              </a:rPr>
              <a:t> avec les </a:t>
            </a:r>
            <a:r>
              <a:rPr lang="en-US" sz="1000" dirty="0" err="1" smtClean="0">
                <a:effectLst/>
                <a:latin typeface="Arial"/>
                <a:ea typeface="Times New Roman"/>
                <a:cs typeface="Segoe UI"/>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graphiques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gérer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groupes</a:t>
            </a:r>
            <a:r>
              <a:rPr lang="en-US" sz="1000" dirty="0" smtClean="0">
                <a:effectLst/>
                <a:latin typeface="Arial"/>
                <a:ea typeface="Times New Roman"/>
                <a:cs typeface="Segoe UI"/>
              </a:rPr>
              <a:t> avec les </a:t>
            </a:r>
            <a:r>
              <a:rPr lang="en-US" sz="1000" dirty="0" err="1" smtClean="0">
                <a:effectLst/>
                <a:latin typeface="Arial"/>
                <a:ea typeface="Times New Roman"/>
                <a:cs typeface="Segoe UI"/>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graphiques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gérer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comptes</a:t>
            </a:r>
            <a:r>
              <a:rPr lang="en-US" sz="1000" dirty="0" smtClean="0">
                <a:effectLst/>
                <a:latin typeface="Arial"/>
                <a:ea typeface="Times New Roman"/>
                <a:cs typeface="Segoe UI"/>
              </a:rPr>
              <a:t> </a:t>
            </a:r>
            <a:r>
              <a:rPr lang="en-US" sz="1000" dirty="0" err="1" smtClean="0">
                <a:effectLst/>
                <a:latin typeface="Arial"/>
                <a:ea typeface="Times New Roman"/>
                <a:cs typeface="Segoe UI"/>
              </a:rPr>
              <a:t>d'ordinateurs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déléguer</a:t>
            </a:r>
            <a:r>
              <a:rPr lang="en-US" sz="1000" dirty="0" smtClean="0">
                <a:effectLst/>
                <a:latin typeface="Arial"/>
                <a:ea typeface="Times New Roman"/>
                <a:cs typeface="Segoe UI"/>
              </a:rPr>
              <a:t> </a:t>
            </a:r>
            <a:r>
              <a:rPr lang="en-US" sz="1000" dirty="0" err="1" smtClean="0">
                <a:effectLst/>
                <a:latin typeface="Arial"/>
                <a:ea typeface="Times New Roman"/>
                <a:cs typeface="Segoe UI"/>
              </a:rPr>
              <a:t>l'autorisation</a:t>
            </a:r>
            <a:r>
              <a:rPr lang="en-US" sz="1000" dirty="0" smtClean="0">
                <a:effectLst/>
                <a:latin typeface="Arial"/>
                <a:ea typeface="Times New Roman"/>
                <a:cs typeface="Segoe UI"/>
              </a:rPr>
              <a:t> </a:t>
            </a:r>
            <a:r>
              <a:rPr lang="en-US" sz="1000" dirty="0" err="1" smtClean="0">
                <a:effectLst/>
                <a:latin typeface="Arial"/>
                <a:ea typeface="Times New Roman"/>
                <a:cs typeface="Segoe UI"/>
              </a:rPr>
              <a:t>d'effectuer</a:t>
            </a:r>
            <a:r>
              <a:rPr lang="en-US" sz="1000" dirty="0" smtClean="0">
                <a:effectLst/>
                <a:latin typeface="Arial"/>
                <a:ea typeface="Times New Roman"/>
                <a:cs typeface="Segoe UI"/>
              </a:rPr>
              <a:t> </a:t>
            </a:r>
            <a:r>
              <a:rPr lang="en-US" sz="1000" dirty="0" err="1" smtClean="0">
                <a:effectLst/>
                <a:latin typeface="Arial"/>
                <a:ea typeface="Times New Roman"/>
                <a:cs typeface="Segoe UI"/>
              </a:rPr>
              <a:t>l'administration</a:t>
            </a:r>
            <a:r>
              <a:rPr lang="en-US" sz="1000" dirty="0" smtClean="0">
                <a:effectLst/>
                <a:latin typeface="Arial"/>
                <a:ea typeface="Times New Roman"/>
                <a:cs typeface="Segoe UI"/>
              </a:rPr>
              <a:t> des services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Active Directory</a:t>
            </a:r>
            <a:r>
              <a:rPr lang="en-US" sz="1000" baseline="30000" dirty="0" smtClean="0">
                <a:effectLst/>
                <a:latin typeface="Arial"/>
                <a:ea typeface="Times New Roman"/>
                <a:cs typeface="Segoe UI"/>
              </a:rPr>
              <a: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Bef>
                <a:spcPts val="900"/>
              </a:spcBef>
              <a:spcAft>
                <a:spcPts val="300"/>
              </a:spcAft>
            </a:pPr>
            <a:r>
              <a:rPr lang="en-US" sz="1000" b="1" dirty="0">
                <a:latin typeface="Arial"/>
                <a:ea typeface="SimSun"/>
                <a:cs typeface="Arial"/>
              </a:rPr>
              <a:t>Documents de </a:t>
            </a:r>
            <a:r>
              <a:rPr lang="en-US" sz="1000" b="1" dirty="0" err="1">
                <a:latin typeface="Arial"/>
                <a:ea typeface="SimSun"/>
                <a:cs typeface="Arial"/>
              </a:rPr>
              <a:t>cours</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animer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aurez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du </a:t>
            </a:r>
            <a:r>
              <a:rPr lang="en-US" sz="1000" dirty="0" err="1">
                <a:latin typeface="Arial"/>
                <a:ea typeface="SimSun"/>
                <a:cs typeface="Segoe UI"/>
              </a:rPr>
              <a:t>fichier</a:t>
            </a:r>
            <a:r>
              <a:rPr lang="en-US" sz="1000" dirty="0">
                <a:latin typeface="Arial"/>
                <a:ea typeface="SimSun"/>
                <a:cs typeface="Segoe UI"/>
              </a:rPr>
              <a:t> Microsoft</a:t>
            </a:r>
            <a:r>
              <a:rPr lang="en-US" sz="1000" baseline="30000" dirty="0">
                <a:latin typeface="Arial"/>
                <a:ea typeface="SimSun"/>
                <a:cs typeface="Segoe UI"/>
              </a:rPr>
              <a:t>®</a:t>
            </a:r>
            <a:r>
              <a:rPr lang="en-US" sz="1000" dirty="0">
                <a:latin typeface="Arial"/>
                <a:ea typeface="SimSun"/>
                <a:cs typeface="Segoe UI"/>
              </a:rPr>
              <a:t> Office PowerPoint</a:t>
            </a:r>
            <a:r>
              <a:rPr lang="en-US" sz="1000" baseline="30000" dirty="0">
                <a:latin typeface="Arial"/>
                <a:ea typeface="SimSun"/>
                <a:cs typeface="Segoe UI"/>
              </a:rPr>
              <a:t>®</a:t>
            </a:r>
            <a:r>
              <a:rPr lang="en-US" sz="1000" dirty="0">
                <a:latin typeface="Arial"/>
                <a:ea typeface="SimSun"/>
                <a:cs typeface="Segoe UI"/>
              </a:rPr>
              <a:t> 22410B_03.pptx.</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Important</a:t>
            </a:r>
            <a:r>
              <a:rPr lang="en-US" sz="1000" dirty="0">
                <a:latin typeface="Arial"/>
                <a:ea typeface="SimSun"/>
                <a:cs typeface="Segoe UI"/>
              </a:rPr>
              <a:t> </a:t>
            </a:r>
            <a:r>
              <a:rPr lang="en-US" sz="1000" b="1" dirty="0">
                <a:latin typeface="Arial"/>
                <a:ea typeface="SimSun"/>
                <a:cs typeface="Segoe UI"/>
              </a:rPr>
              <a:t>:</a:t>
            </a:r>
            <a:r>
              <a:rPr lang="en-US" sz="1000" dirty="0">
                <a:latin typeface="Arial"/>
                <a:ea typeface="SimSun"/>
                <a:cs typeface="Segoe UI"/>
              </a:rPr>
              <a:t> I</a:t>
            </a:r>
            <a:r>
              <a:rPr lang="en-US" sz="1000" dirty="0" smtClean="0">
                <a:latin typeface="Arial"/>
                <a:ea typeface="SimSun"/>
                <a:cs typeface="Segoe UI"/>
              </a:rPr>
              <a:t>l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recommandé</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Office PowerPoint 2007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version plus </a:t>
            </a:r>
            <a:r>
              <a:rPr lang="en-US" sz="1000" dirty="0" err="1">
                <a:latin typeface="Arial"/>
                <a:ea typeface="SimSun"/>
                <a:cs typeface="Segoe UI"/>
              </a:rPr>
              <a:t>récente</a:t>
            </a:r>
            <a:r>
              <a:rPr lang="en-US" sz="1000" dirty="0">
                <a:latin typeface="Arial"/>
                <a:ea typeface="SimSun"/>
                <a:cs typeface="Segoe UI"/>
              </a:rPr>
              <a:t> </a:t>
            </a:r>
            <a:r>
              <a:rPr lang="en-US" sz="1000" dirty="0" smtClean="0">
                <a:latin typeface="Arial"/>
                <a:ea typeface="SimSun"/>
                <a:cs typeface="Segoe UI"/>
              </a:rPr>
              <a:t>pour </a:t>
            </a:r>
            <a:r>
              <a:rPr lang="en-US" sz="1000" dirty="0" err="1" smtClean="0">
                <a:latin typeface="Arial"/>
                <a:ea typeface="SimSun"/>
                <a:cs typeface="Segoe UI"/>
              </a:rPr>
              <a:t>afficher</a:t>
            </a:r>
            <a:r>
              <a:rPr lang="en-US" sz="1000" dirty="0" smtClean="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cours</a:t>
            </a:r>
            <a:r>
              <a:rPr lang="en-US" sz="1000" dirty="0">
                <a:latin typeface="Arial"/>
                <a:ea typeface="SimSun"/>
                <a:cs typeface="Segoe UI"/>
              </a:rPr>
              <a:t>. Si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utilisez</a:t>
            </a:r>
            <a:r>
              <a:rPr lang="en-US" sz="1000" dirty="0">
                <a:latin typeface="Arial"/>
                <a:ea typeface="SimSun"/>
                <a:cs typeface="Segoe UI"/>
              </a:rPr>
              <a:t> la </a:t>
            </a:r>
            <a:r>
              <a:rPr lang="en-US" sz="1000" dirty="0" err="1">
                <a:latin typeface="Arial"/>
                <a:ea typeface="SimSun"/>
                <a:cs typeface="Segoe UI"/>
              </a:rPr>
              <a:t>Visionneuse</a:t>
            </a:r>
            <a:r>
              <a:rPr lang="en-US" sz="1000" dirty="0">
                <a:latin typeface="Arial"/>
                <a:ea typeface="SimSun"/>
                <a:cs typeface="Segoe UI"/>
              </a:rPr>
              <a:t> PowerPoint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smtClean="0">
                <a:latin typeface="Arial"/>
                <a:ea typeface="SimSun"/>
                <a:cs typeface="Segoe UI"/>
              </a:rPr>
              <a:t>ancienne</a:t>
            </a:r>
            <a:r>
              <a:rPr lang="en-US" sz="1000" dirty="0" smtClean="0">
                <a:latin typeface="Arial"/>
                <a:ea typeface="SimSun"/>
                <a:cs typeface="Segoe UI"/>
              </a:rPr>
              <a:t> version de </a:t>
            </a:r>
            <a:r>
              <a:rPr lang="en-US" sz="1000" dirty="0">
                <a:latin typeface="Arial"/>
                <a:ea typeface="SimSun"/>
                <a:cs typeface="Segoe UI"/>
              </a:rPr>
              <a:t>PowerPoint, </a:t>
            </a:r>
            <a:r>
              <a:rPr lang="en-US" sz="1000" dirty="0" err="1">
                <a:latin typeface="Arial"/>
                <a:ea typeface="SimSun"/>
                <a:cs typeface="Segoe UI"/>
              </a:rPr>
              <a:t>il</a:t>
            </a:r>
            <a:r>
              <a:rPr lang="en-US" sz="1000" dirty="0">
                <a:latin typeface="Arial"/>
                <a:ea typeface="SimSun"/>
                <a:cs typeface="Segoe UI"/>
              </a:rPr>
              <a:t> se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diapositives</a:t>
            </a:r>
            <a:r>
              <a:rPr lang="en-US" sz="1000" dirty="0">
                <a:latin typeface="Arial"/>
                <a:ea typeface="SimSun"/>
                <a:cs typeface="Segoe UI"/>
              </a:rPr>
              <a:t> ne </a:t>
            </a:r>
            <a:r>
              <a:rPr lang="en-US" sz="1000" dirty="0" err="1">
                <a:latin typeface="Arial"/>
                <a:ea typeface="SimSun"/>
                <a:cs typeface="Segoe UI"/>
              </a:rPr>
              <a:t>s'affichent</a:t>
            </a:r>
            <a:r>
              <a:rPr lang="en-US" sz="1000" dirty="0">
                <a:latin typeface="Arial"/>
                <a:ea typeface="SimSun"/>
                <a:cs typeface="Segoe UI"/>
              </a:rPr>
              <a:t> pas </a:t>
            </a:r>
            <a:r>
              <a:rPr lang="en-US" sz="1000" dirty="0" err="1">
                <a:latin typeface="Arial"/>
                <a:ea typeface="SimSun"/>
                <a:cs typeface="Segoe UI"/>
              </a:rPr>
              <a:t>correctement</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préparer</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module,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lire </a:t>
            </a:r>
            <a:r>
              <a:rPr lang="en-US" sz="1000" dirty="0" err="1" smtClean="0">
                <a:effectLst/>
                <a:latin typeface="Arial"/>
                <a:ea typeface="Times New Roman"/>
                <a:cs typeface="Segoe UI"/>
              </a:rPr>
              <a:t>tous</a:t>
            </a:r>
            <a:r>
              <a:rPr lang="en-US" sz="1000" dirty="0" smtClean="0">
                <a:effectLst/>
                <a:latin typeface="Arial"/>
                <a:ea typeface="Times New Roman"/>
                <a:cs typeface="Segoe UI"/>
              </a:rPr>
              <a:t> les documents de </a:t>
            </a:r>
            <a:r>
              <a:rPr lang="en-US" sz="1000" dirty="0" err="1" smtClean="0">
                <a:effectLst/>
                <a:latin typeface="Arial"/>
                <a:ea typeface="Times New Roman"/>
                <a:cs typeface="Segoe UI"/>
              </a:rPr>
              <a:t>cours</a:t>
            </a:r>
            <a:r>
              <a:rPr lang="en-US" sz="1000" dirty="0" smtClean="0">
                <a:effectLst/>
                <a:latin typeface="Arial"/>
                <a:ea typeface="Times New Roman"/>
                <a:cs typeface="Segoe UI"/>
              </a:rPr>
              <a:t> </a:t>
            </a:r>
            <a:r>
              <a:rPr lang="en-US" sz="1000" dirty="0" err="1" smtClean="0">
                <a:effectLst/>
                <a:latin typeface="Arial"/>
                <a:ea typeface="Times New Roman"/>
                <a:cs typeface="Segoe UI"/>
              </a:rPr>
              <a:t>relatifs</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module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exercer</a:t>
            </a:r>
            <a:r>
              <a:rPr lang="en-US" sz="1000" dirty="0" smtClean="0">
                <a:effectLst/>
                <a:latin typeface="Arial"/>
                <a:ea typeface="Times New Roman"/>
                <a:cs typeface="Segoe UI"/>
              </a:rPr>
              <a:t> à </a:t>
            </a:r>
            <a:r>
              <a:rPr lang="en-US" sz="1000" dirty="0" err="1" smtClean="0">
                <a:effectLst/>
                <a:latin typeface="Arial"/>
                <a:ea typeface="Times New Roman"/>
                <a:cs typeface="Segoe UI"/>
              </a:rPr>
              <a:t>effectuer</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exercices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l'atelier</a:t>
            </a:r>
            <a:r>
              <a:rPr lang="en-US" sz="1000" dirty="0" smtClean="0">
                <a:effectLst/>
                <a:latin typeface="Arial"/>
                <a:ea typeface="Times New Roman"/>
                <a:cs typeface="Segoe UI"/>
              </a:rPr>
              <a:t> </a:t>
            </a:r>
            <a:r>
              <a:rPr lang="en-US" sz="1000" dirty="0" err="1" smtClean="0">
                <a:effectLst/>
                <a:latin typeface="Arial"/>
                <a:ea typeface="Times New Roman"/>
                <a:cs typeface="Segoe UI"/>
              </a:rPr>
              <a:t>pratique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ct val="115000"/>
              </a:lnSpc>
              <a:spcAft>
                <a:spcPts val="1000"/>
              </a:spcAft>
            </a:pPr>
            <a:r>
              <a:rPr lang="en-US" sz="1000" dirty="0" smtClean="0">
                <a:latin typeface="Arial"/>
                <a:ea typeface="SimSun"/>
                <a:cs typeface="Segoe UI"/>
              </a:rPr>
              <a:t>Passer </a:t>
            </a:r>
            <a:r>
              <a:rPr lang="en-US" sz="1000" dirty="0">
                <a:latin typeface="Arial"/>
                <a:ea typeface="SimSun"/>
                <a:cs typeface="Segoe UI"/>
              </a:rPr>
              <a:t>en revue la section « </a:t>
            </a:r>
            <a:r>
              <a:rPr lang="en-US" sz="1000" dirty="0" err="1">
                <a:latin typeface="Arial"/>
                <a:ea typeface="SimSun"/>
                <a:cs typeface="Segoe UI"/>
              </a:rPr>
              <a:t>Contrôle</a:t>
            </a:r>
            <a:r>
              <a:rPr lang="en-US" sz="1000" dirty="0">
                <a:latin typeface="Arial"/>
                <a:ea typeface="SimSun"/>
                <a:cs typeface="Segoe UI"/>
              </a:rPr>
              <a:t> des </a:t>
            </a:r>
            <a:r>
              <a:rPr lang="en-US" sz="1000" dirty="0" err="1">
                <a:latin typeface="Arial"/>
                <a:ea typeface="SimSun"/>
                <a:cs typeface="Segoe UI"/>
              </a:rPr>
              <a:t>acquis</a:t>
            </a:r>
            <a:r>
              <a:rPr lang="en-US" sz="1000" dirty="0">
                <a:latin typeface="Arial"/>
                <a:ea typeface="SimSun"/>
                <a:cs typeface="Segoe UI"/>
              </a:rPr>
              <a:t> et </a:t>
            </a:r>
            <a:r>
              <a:rPr lang="en-US" sz="1000" dirty="0" err="1">
                <a:latin typeface="Arial"/>
                <a:ea typeface="SimSun"/>
                <a:cs typeface="Segoe UI"/>
              </a:rPr>
              <a:t>éléments</a:t>
            </a:r>
            <a:r>
              <a:rPr lang="en-US" sz="1000" dirty="0">
                <a:latin typeface="Arial"/>
                <a:ea typeface="SimSun"/>
                <a:cs typeface="Segoe UI"/>
              </a:rPr>
              <a:t> à </a:t>
            </a:r>
            <a:r>
              <a:rPr lang="en-US" sz="1000" dirty="0" err="1">
                <a:latin typeface="Arial"/>
                <a:ea typeface="SimSun"/>
                <a:cs typeface="Segoe UI"/>
              </a:rPr>
              <a:t>retenir</a:t>
            </a:r>
            <a:r>
              <a:rPr lang="en-US" sz="1000" dirty="0">
                <a:latin typeface="Arial"/>
                <a:ea typeface="SimSun"/>
                <a:cs typeface="Segoe UI"/>
              </a:rPr>
              <a:t> » et </a:t>
            </a:r>
            <a:r>
              <a:rPr lang="en-US" sz="1000" dirty="0" err="1">
                <a:latin typeface="Arial"/>
                <a:ea typeface="SimSun"/>
                <a:cs typeface="Segoe UI"/>
              </a:rPr>
              <a:t>réfléchir</a:t>
            </a:r>
            <a:r>
              <a:rPr lang="en-US" sz="1000" dirty="0">
                <a:latin typeface="Arial"/>
                <a:ea typeface="SimSun"/>
                <a:cs typeface="Segoe UI"/>
              </a:rPr>
              <a:t> à la </a:t>
            </a:r>
            <a:r>
              <a:rPr lang="en-US" sz="1000" dirty="0" err="1">
                <a:latin typeface="Arial"/>
                <a:ea typeface="SimSun"/>
                <a:cs typeface="Segoe UI"/>
              </a:rPr>
              <a:t>façon</a:t>
            </a:r>
            <a:r>
              <a:rPr lang="en-US" sz="1000" dirty="0">
                <a:latin typeface="Arial"/>
                <a:ea typeface="SimSun"/>
                <a:cs typeface="Segoe UI"/>
              </a:rPr>
              <a:t> de </a:t>
            </a:r>
            <a:r>
              <a:rPr lang="en-US" sz="1000" dirty="0" err="1">
                <a:latin typeface="Arial"/>
                <a:ea typeface="SimSun"/>
                <a:cs typeface="Segoe UI"/>
              </a:rPr>
              <a:t>l'utiliser</a:t>
            </a:r>
            <a:r>
              <a:rPr lang="en-US" sz="1000" dirty="0">
                <a:latin typeface="Arial"/>
                <a:ea typeface="SimSun"/>
                <a:cs typeface="Segoe UI"/>
              </a:rPr>
              <a:t> pour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puissent</a:t>
            </a:r>
            <a:r>
              <a:rPr lang="en-US" sz="1000" dirty="0">
                <a:latin typeface="Arial"/>
                <a:ea typeface="SimSun"/>
                <a:cs typeface="Segoe UI"/>
              </a:rPr>
              <a:t> </a:t>
            </a:r>
            <a:r>
              <a:rPr lang="en-US" sz="1000" dirty="0" err="1">
                <a:latin typeface="Arial"/>
                <a:ea typeface="SimSun"/>
                <a:cs typeface="Segoe UI"/>
              </a:rPr>
              <a:t>approfondir</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connaissances</a:t>
            </a:r>
            <a:r>
              <a:rPr lang="en-US" sz="1000" dirty="0">
                <a:latin typeface="Arial"/>
                <a:ea typeface="SimSun"/>
                <a:cs typeface="Segoe UI"/>
              </a:rPr>
              <a:t> et les </a:t>
            </a:r>
            <a:r>
              <a:rPr lang="en-US" sz="1000" dirty="0" err="1">
                <a:latin typeface="Arial"/>
                <a:ea typeface="SimSun"/>
                <a:cs typeface="Segoe UI"/>
              </a:rPr>
              <a:t>mettre</a:t>
            </a:r>
            <a:r>
              <a:rPr lang="en-US" sz="1000" dirty="0">
                <a:latin typeface="Arial"/>
                <a:ea typeface="SimSun"/>
                <a:cs typeface="Segoe UI"/>
              </a:rPr>
              <a:t> en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 cadre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fonction</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919383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de navigation,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 (local)</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3"/>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résultats</a:t>
            </a:r>
            <a:r>
              <a:rPr lang="en-US" sz="1000" dirty="0">
                <a:solidFill>
                  <a:srgbClr val="000000"/>
                </a:solidFill>
                <a:latin typeface="Arial"/>
                <a:ea typeface="Times New Roman"/>
                <a:cs typeface="Segoe UI"/>
              </a:rPr>
              <a:t>, double-</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IT</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5"/>
            </a:pPr>
            <a:r>
              <a:rPr lang="en-US" sz="1000" dirty="0" err="1" smtClean="0">
                <a:solidFill>
                  <a:srgbClr val="000000"/>
                </a:solidFill>
                <a:latin typeface="Arial"/>
                <a:ea typeface="Times New Roman"/>
                <a:cs typeface="Segoe UI"/>
              </a:rPr>
              <a:t>Vérifiez</a:t>
            </a:r>
            <a:r>
              <a:rPr lang="en-US" sz="1000" dirty="0" smtClean="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compte</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d'Ed</a:t>
            </a:r>
            <a:r>
              <a:rPr lang="en-US" sz="1000" dirty="0">
                <a:solidFill>
                  <a:srgbClr val="000000"/>
                </a:solidFill>
                <a:latin typeface="Arial"/>
                <a:ea typeface="Times New Roman"/>
                <a:cs typeface="Segoe UI"/>
              </a:rPr>
              <a:t> Meadow </a:t>
            </a:r>
            <a:r>
              <a:rPr lang="en-US" sz="1000" dirty="0" err="1">
                <a:solidFill>
                  <a:srgbClr val="000000"/>
                </a:solidFill>
                <a:latin typeface="Arial"/>
                <a:ea typeface="Times New Roman"/>
                <a:cs typeface="Segoe UI"/>
              </a:rPr>
              <a:t>est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répertorié</a:t>
            </a:r>
            <a:r>
              <a:rPr lang="en-US" sz="1000" dirty="0" smtClean="0">
                <a:solidFill>
                  <a:srgbClr val="000000"/>
                </a:solidFill>
                <a:latin typeface="Arial"/>
                <a:ea typeface="Times New Roman"/>
                <a:cs typeface="Segoe UI"/>
              </a:rPr>
              <a:t>.</a:t>
            </a:r>
          </a:p>
          <a:p>
            <a:pPr marL="342900" lvl="0" indent="-342900">
              <a:lnSpc>
                <a:spcPct val="115000"/>
              </a:lnSpc>
              <a:spcAft>
                <a:spcPts val="995"/>
              </a:spcAft>
              <a:buFont typeface="+mj-lt"/>
              <a:buAutoNum type="arabicPeriod" startAt="5"/>
            </a:pPr>
            <a:endParaRPr lang="es-ES" sz="1000" dirty="0">
              <a:solidFill>
                <a:srgbClr val="000000"/>
              </a:solidFill>
              <a:latin typeface="Arial"/>
              <a:ea typeface="Times New Roman"/>
              <a:cs typeface="Segoe UI"/>
            </a:endParaRPr>
          </a:p>
          <a:p>
            <a:pPr>
              <a:lnSpc>
                <a:spcPct val="115000"/>
              </a:lnSpc>
              <a:spcAft>
                <a:spcPts val="995"/>
              </a:spcAft>
            </a:pPr>
            <a:r>
              <a:rPr lang="fr-FR" sz="1000" dirty="0">
                <a:latin typeface="Arial"/>
                <a:ea typeface="Calibri"/>
                <a:cs typeface="Segoe UI"/>
              </a:rPr>
              <a:t>Laissez l'ordinateur virtuel en cours d'exécution pour la démonstration suivante.</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655555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Certains</a:t>
            </a:r>
            <a:r>
              <a:rPr lang="en-US" sz="1000" dirty="0">
                <a:latin typeface="Arial"/>
                <a:ea typeface="SimSun"/>
                <a:cs typeface="Segoe UI"/>
              </a:rPr>
              <a:t> </a:t>
            </a:r>
            <a:r>
              <a:rPr lang="en-US" sz="1000" dirty="0" err="1">
                <a:latin typeface="Arial"/>
                <a:ea typeface="SimSun"/>
                <a:cs typeface="Segoe UI"/>
              </a:rPr>
              <a:t>stagiaires</a:t>
            </a:r>
            <a:r>
              <a:rPr lang="en-US" sz="1000" dirty="0">
                <a:latin typeface="Arial"/>
                <a:ea typeface="SimSun"/>
                <a:cs typeface="Segoe UI"/>
              </a:rPr>
              <a:t> qui </a:t>
            </a:r>
            <a:r>
              <a:rPr lang="en-US" sz="1000" dirty="0" err="1">
                <a:latin typeface="Arial"/>
                <a:ea typeface="SimSun"/>
                <a:cs typeface="Segoe UI"/>
              </a:rPr>
              <a:t>découvrent</a:t>
            </a:r>
            <a:r>
              <a:rPr lang="en-US" sz="1000" dirty="0">
                <a:latin typeface="Arial"/>
                <a:ea typeface="SimSun"/>
                <a:cs typeface="Segoe UI"/>
              </a:rPr>
              <a:t> Windows Server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parfois</a:t>
            </a:r>
            <a:r>
              <a:rPr lang="en-US" sz="1000" dirty="0">
                <a:latin typeface="Arial"/>
                <a:ea typeface="SimSun"/>
                <a:cs typeface="Segoe UI"/>
              </a:rPr>
              <a:t> du mal à </a:t>
            </a:r>
            <a:r>
              <a:rPr lang="en-US" sz="1000" dirty="0" err="1">
                <a:latin typeface="Arial"/>
                <a:ea typeface="SimSun"/>
                <a:cs typeface="Segoe UI"/>
              </a:rPr>
              <a:t>comprendre</a:t>
            </a:r>
            <a:r>
              <a:rPr lang="en-US" sz="1000" dirty="0">
                <a:latin typeface="Arial"/>
                <a:ea typeface="SimSun"/>
                <a:cs typeface="Segoe UI"/>
              </a:rPr>
              <a:t> le concept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Envisagez</a:t>
            </a:r>
            <a:r>
              <a:rPr lang="en-US" sz="1000" dirty="0">
                <a:latin typeface="Arial"/>
                <a:ea typeface="SimSun"/>
                <a:cs typeface="Segoe UI"/>
              </a:rPr>
              <a:t> </a:t>
            </a:r>
            <a:r>
              <a:rPr lang="en-US" sz="1000" dirty="0" err="1">
                <a:latin typeface="Arial"/>
                <a:ea typeface="SimSun"/>
                <a:cs typeface="Segoe UI"/>
              </a:rPr>
              <a:t>d'utiliser</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tableau </a:t>
            </a:r>
            <a:r>
              <a:rPr lang="en-US" sz="1000" dirty="0" err="1">
                <a:latin typeface="Arial"/>
                <a:ea typeface="SimSun"/>
                <a:cs typeface="Segoe UI"/>
              </a:rPr>
              <a:t>blanc</a:t>
            </a:r>
            <a:r>
              <a:rPr lang="en-US" sz="1000" dirty="0">
                <a:latin typeface="Arial"/>
                <a:ea typeface="SimSun"/>
                <a:cs typeface="Segoe UI"/>
              </a:rPr>
              <a:t> pour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et </a:t>
            </a:r>
            <a:r>
              <a:rPr lang="en-US" sz="1000" dirty="0" err="1">
                <a:latin typeface="Arial"/>
                <a:ea typeface="SimSun"/>
                <a:cs typeface="Segoe UI"/>
              </a:rPr>
              <a:t>dessinez</a:t>
            </a:r>
            <a:r>
              <a:rPr lang="en-US" sz="1000" dirty="0">
                <a:latin typeface="Arial"/>
                <a:ea typeface="SimSun"/>
                <a:cs typeface="Segoe UI"/>
              </a:rPr>
              <a:t> </a:t>
            </a:r>
            <a:r>
              <a:rPr lang="en-US" sz="1000" dirty="0" err="1">
                <a:latin typeface="Arial"/>
                <a:ea typeface="SimSun"/>
                <a:cs typeface="Segoe UI"/>
              </a:rPr>
              <a:t>trois</a:t>
            </a:r>
            <a:r>
              <a:rPr lang="en-US" sz="1000" dirty="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en </a:t>
            </a:r>
            <a:r>
              <a:rPr lang="en-US" sz="1000" dirty="0" err="1">
                <a:latin typeface="Arial"/>
                <a:ea typeface="SimSun"/>
                <a:cs typeface="Segoe UI"/>
              </a:rPr>
              <a:t>forme</a:t>
            </a:r>
            <a:r>
              <a:rPr lang="en-US" sz="1000" dirty="0">
                <a:latin typeface="Arial"/>
                <a:ea typeface="SimSun"/>
                <a:cs typeface="Segoe UI"/>
              </a:rPr>
              <a:t> de triangles. </a:t>
            </a:r>
            <a:r>
              <a:rPr lang="en-US" sz="1000" dirty="0" err="1">
                <a:latin typeface="Arial"/>
                <a:ea typeface="SimSun"/>
                <a:cs typeface="Segoe UI"/>
              </a:rPr>
              <a:t>Ajoutez</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ressource</a:t>
            </a:r>
            <a:r>
              <a:rPr lang="en-US" sz="1000" dirty="0">
                <a:latin typeface="Arial"/>
                <a:ea typeface="SimSun"/>
                <a:cs typeface="Segoe UI"/>
              </a:rPr>
              <a:t> de </a:t>
            </a:r>
            <a:r>
              <a:rPr lang="en-US" sz="1000" dirty="0" err="1">
                <a:latin typeface="Arial"/>
                <a:ea typeface="SimSun"/>
                <a:cs typeface="Segoe UI"/>
              </a:rPr>
              <a:t>fichier</a:t>
            </a:r>
            <a:r>
              <a:rPr lang="en-US" sz="1000" dirty="0">
                <a:latin typeface="Arial"/>
                <a:ea typeface="SimSun"/>
                <a:cs typeface="Segoe UI"/>
              </a:rPr>
              <a:t> à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demandez</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vos</a:t>
            </a:r>
            <a:r>
              <a:rPr lang="en-US" sz="1000" dirty="0" smtClean="0">
                <a:latin typeface="Arial"/>
                <a:ea typeface="SimSun"/>
                <a:cs typeface="Segoe UI"/>
              </a:rPr>
              <a:t>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d'évaluer</a:t>
            </a:r>
            <a:r>
              <a:rPr lang="en-US" sz="1000" dirty="0">
                <a:latin typeface="Arial"/>
                <a:ea typeface="SimSun"/>
                <a:cs typeface="Segoe UI"/>
              </a:rPr>
              <a:t> </a:t>
            </a:r>
            <a:r>
              <a:rPr lang="en-US" sz="1000" dirty="0" err="1">
                <a:latin typeface="Arial"/>
                <a:ea typeface="SimSun"/>
                <a:cs typeface="Segoe UI"/>
              </a:rPr>
              <a:t>combien</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aux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nécessaires</a:t>
            </a:r>
            <a:r>
              <a:rPr lang="en-US" sz="1000" dirty="0">
                <a:latin typeface="Arial"/>
                <a:ea typeface="SimSun"/>
                <a:cs typeface="Segoe UI"/>
              </a:rPr>
              <a:t> </a:t>
            </a:r>
            <a:r>
              <a:rPr lang="en-US" sz="1000" dirty="0" err="1">
                <a:latin typeface="Arial"/>
                <a:ea typeface="SimSun"/>
                <a:cs typeface="Segoe UI"/>
              </a:rPr>
              <a:t>si</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héberge</a:t>
            </a:r>
            <a:r>
              <a:rPr lang="en-US" sz="1000" dirty="0">
                <a:latin typeface="Arial"/>
                <a:ea typeface="SimSun"/>
                <a:cs typeface="Segoe UI"/>
              </a:rPr>
              <a:t> 100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chacun</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avoir</a:t>
            </a:r>
            <a:r>
              <a:rPr lang="en-US" sz="1000" dirty="0">
                <a:latin typeface="Arial"/>
                <a:ea typeface="SimSun"/>
                <a:cs typeface="Segoe UI"/>
              </a:rPr>
              <a:t> </a:t>
            </a:r>
            <a:r>
              <a:rPr lang="en-US" sz="1000" dirty="0" err="1">
                <a:latin typeface="Arial"/>
                <a:ea typeface="SimSun"/>
                <a:cs typeface="Segoe UI"/>
              </a:rPr>
              <a:t>accès</a:t>
            </a:r>
            <a:r>
              <a:rPr lang="en-US" sz="1000" dirty="0">
                <a:latin typeface="Arial"/>
                <a:ea typeface="SimSun"/>
                <a:cs typeface="Segoe UI"/>
              </a:rPr>
              <a:t> aux </a:t>
            </a:r>
            <a:r>
              <a:rPr lang="en-US" sz="1000" dirty="0" err="1">
                <a:latin typeface="Arial"/>
                <a:ea typeface="SimSun"/>
                <a:cs typeface="Segoe UI"/>
              </a:rPr>
              <a:t>trois</a:t>
            </a:r>
            <a:r>
              <a:rPr lang="en-US" sz="1000" dirty="0">
                <a:latin typeface="Arial"/>
                <a:ea typeface="SimSun"/>
                <a:cs typeface="Segoe UI"/>
              </a:rPr>
              <a:t> </a:t>
            </a:r>
            <a:r>
              <a:rPr lang="en-US" sz="1000" dirty="0" err="1">
                <a:latin typeface="Arial"/>
                <a:ea typeface="SimSun"/>
                <a:cs typeface="Segoe UI"/>
              </a:rPr>
              <a:t>ressources</a:t>
            </a:r>
            <a:r>
              <a:rPr lang="en-US" sz="1000" dirty="0">
                <a:latin typeface="Arial"/>
                <a:ea typeface="SimSun"/>
                <a:cs typeface="Segoe UI"/>
              </a:rPr>
              <a:t> de </a:t>
            </a:r>
            <a:r>
              <a:rPr lang="en-US" sz="1000" dirty="0" err="1">
                <a:latin typeface="Arial"/>
                <a:ea typeface="SimSun"/>
                <a:cs typeface="Segoe UI"/>
              </a:rPr>
              <a:t>fichiers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trois</a:t>
            </a:r>
            <a:r>
              <a:rPr lang="en-US" sz="1000" dirty="0" smtClean="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a:t>
            </a:r>
            <a:r>
              <a:rPr lang="en-US" sz="1000" dirty="0" err="1">
                <a:latin typeface="Arial"/>
                <a:ea typeface="SimSun"/>
                <a:cs typeface="Segoe UI"/>
              </a:rPr>
              <a:t>Groupez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les </a:t>
            </a:r>
            <a:r>
              <a:rPr lang="en-US" sz="1000" dirty="0" err="1">
                <a:latin typeface="Arial"/>
                <a:ea typeface="SimSun"/>
                <a:cs typeface="Segoe UI"/>
              </a:rPr>
              <a:t>trois</a:t>
            </a:r>
            <a:r>
              <a:rPr lang="en-US" sz="1000" dirty="0">
                <a:latin typeface="Arial"/>
                <a:ea typeface="SimSun"/>
                <a:cs typeface="Segoe UI"/>
              </a:rPr>
              <a:t> ensembles de 100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posez-leur</a:t>
            </a:r>
            <a:r>
              <a:rPr lang="en-US" sz="1000" dirty="0">
                <a:latin typeface="Arial"/>
                <a:ea typeface="SimSun"/>
                <a:cs typeface="Segoe UI"/>
              </a:rPr>
              <a:t> la </a:t>
            </a:r>
            <a:r>
              <a:rPr lang="en-US" sz="1000" dirty="0" err="1">
                <a:latin typeface="Arial"/>
                <a:ea typeface="SimSun"/>
                <a:cs typeface="Segoe UI"/>
              </a:rPr>
              <a:t>même</a:t>
            </a:r>
            <a:r>
              <a:rPr lang="en-US" sz="1000" dirty="0">
                <a:latin typeface="Arial"/>
                <a:ea typeface="SimSun"/>
                <a:cs typeface="Segoe UI"/>
              </a:rPr>
              <a:t> question. </a:t>
            </a:r>
            <a:r>
              <a:rPr lang="en-US" sz="1000" dirty="0" err="1">
                <a:latin typeface="Arial"/>
                <a:ea typeface="SimSun"/>
                <a:cs typeface="Segoe UI"/>
              </a:rPr>
              <a:t>Regroupez</a:t>
            </a:r>
            <a:r>
              <a:rPr lang="en-US" sz="1000" dirty="0">
                <a:latin typeface="Arial"/>
                <a:ea typeface="SimSun"/>
                <a:cs typeface="Segoe UI"/>
              </a:rPr>
              <a:t> </a:t>
            </a:r>
            <a:r>
              <a:rPr lang="en-US" sz="1000" dirty="0" err="1">
                <a:latin typeface="Arial"/>
                <a:ea typeface="SimSun"/>
                <a:cs typeface="Segoe UI"/>
              </a:rPr>
              <a:t>alors</a:t>
            </a:r>
            <a:r>
              <a:rPr lang="en-US" sz="1000" dirty="0">
                <a:latin typeface="Arial"/>
                <a:ea typeface="SimSun"/>
                <a:cs typeface="Segoe UI"/>
              </a:rPr>
              <a:t> les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Ceci</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de </a:t>
            </a:r>
            <a:r>
              <a:rPr lang="en-US" sz="1000" dirty="0" err="1">
                <a:latin typeface="Arial"/>
                <a:ea typeface="SimSun"/>
                <a:cs typeface="Segoe UI"/>
              </a:rPr>
              <a:t>démontrer</a:t>
            </a:r>
            <a:r>
              <a:rPr lang="en-US" sz="1000" dirty="0">
                <a:latin typeface="Arial"/>
                <a:ea typeface="SimSun"/>
                <a:cs typeface="Segoe UI"/>
              </a:rPr>
              <a:t> </a:t>
            </a:r>
            <a:r>
              <a:rPr lang="en-US" sz="1000" dirty="0" err="1">
                <a:latin typeface="Arial"/>
                <a:ea typeface="SimSun"/>
                <a:cs typeface="Segoe UI"/>
              </a:rPr>
              <a:t>simplement</a:t>
            </a:r>
            <a:r>
              <a:rPr lang="en-US" sz="1000" dirty="0">
                <a:latin typeface="Arial"/>
                <a:ea typeface="SimSun"/>
                <a:cs typeface="Segoe UI"/>
              </a:rPr>
              <a:t> </a:t>
            </a:r>
            <a:r>
              <a:rPr lang="en-US" sz="1000" dirty="0" err="1">
                <a:latin typeface="Arial"/>
                <a:ea typeface="SimSun"/>
                <a:cs typeface="Segoe UI"/>
              </a:rPr>
              <a:t>l'avantage</a:t>
            </a:r>
            <a:r>
              <a:rPr lang="en-US" sz="1000" dirty="0">
                <a:latin typeface="Arial"/>
                <a:ea typeface="SimSun"/>
                <a:cs typeface="Segoe UI"/>
              </a:rPr>
              <a:t> de </a:t>
            </a:r>
            <a:r>
              <a:rPr lang="en-US" sz="1000" dirty="0" err="1">
                <a:latin typeface="Arial"/>
                <a:ea typeface="SimSun"/>
                <a:cs typeface="Segoe UI"/>
              </a:rPr>
              <a:t>l'imbrication</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À </a:t>
            </a:r>
            <a:r>
              <a:rPr lang="en-US" sz="1000" dirty="0" err="1">
                <a:latin typeface="Arial"/>
                <a:ea typeface="SimSun"/>
                <a:cs typeface="Segoe UI"/>
              </a:rPr>
              <a:t>présent</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n'avez</a:t>
            </a:r>
            <a:r>
              <a:rPr lang="en-US" sz="1000" dirty="0">
                <a:latin typeface="Arial"/>
                <a:ea typeface="SimSun"/>
                <a:cs typeface="Segoe UI"/>
              </a:rPr>
              <a:t> plus </a:t>
            </a:r>
            <a:r>
              <a:rPr lang="en-US" sz="1000" dirty="0" err="1">
                <a:latin typeface="Arial"/>
                <a:ea typeface="SimSun"/>
                <a:cs typeface="Segoe UI"/>
              </a:rPr>
              <a:t>qu'à</a:t>
            </a:r>
            <a:r>
              <a:rPr lang="en-US" sz="1000" dirty="0">
                <a:latin typeface="Arial"/>
                <a:ea typeface="SimSun"/>
                <a:cs typeface="Segoe UI"/>
              </a:rPr>
              <a:t> </a:t>
            </a:r>
            <a:r>
              <a:rPr lang="en-US" sz="1000" dirty="0" err="1">
                <a:latin typeface="Arial"/>
                <a:ea typeface="SimSun"/>
                <a:cs typeface="Segoe UI"/>
              </a:rPr>
              <a:t>expliquer</a:t>
            </a:r>
            <a:r>
              <a:rPr lang="en-US" sz="1000" dirty="0">
                <a:latin typeface="Arial"/>
                <a:ea typeface="SimSun"/>
                <a:cs typeface="Segoe UI"/>
              </a:rPr>
              <a:t> les </a:t>
            </a:r>
            <a:r>
              <a:rPr lang="en-US" sz="1000" dirty="0" err="1">
                <a:latin typeface="Arial"/>
                <a:ea typeface="SimSun"/>
                <a:cs typeface="Segoe UI"/>
              </a:rPr>
              <a:t>spécificités</a:t>
            </a:r>
            <a:r>
              <a:rPr lang="en-US" sz="1000" dirty="0">
                <a:latin typeface="Arial"/>
                <a:ea typeface="SimSun"/>
                <a:cs typeface="Segoe UI"/>
              </a:rPr>
              <a:t> des types et des </a:t>
            </a:r>
            <a:r>
              <a:rPr lang="en-US" sz="1000" dirty="0" err="1">
                <a:latin typeface="Arial"/>
                <a:ea typeface="SimSun"/>
                <a:cs typeface="Segoe UI"/>
              </a:rPr>
              <a:t>étendues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Windows Server.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la </a:t>
            </a:r>
            <a:r>
              <a:rPr lang="en-US" sz="1000" dirty="0" err="1">
                <a:latin typeface="Arial"/>
                <a:ea typeface="SimSun"/>
                <a:cs typeface="Segoe UI"/>
              </a:rPr>
              <a:t>leçon</a:t>
            </a:r>
            <a:r>
              <a:rPr lang="en-US" sz="1000" dirty="0">
                <a:latin typeface="Arial"/>
                <a:ea typeface="SimSun"/>
                <a:cs typeface="Segoe UI"/>
              </a:rPr>
              <a:t> 1, </a:t>
            </a:r>
            <a:r>
              <a:rPr lang="en-US" sz="1000" dirty="0" err="1">
                <a:latin typeface="Arial"/>
                <a:ea typeface="SimSun"/>
                <a:cs typeface="Segoe UI"/>
              </a:rPr>
              <a:t>placez</a:t>
            </a:r>
            <a:r>
              <a:rPr lang="en-US" sz="1000" dirty="0">
                <a:latin typeface="Arial"/>
                <a:ea typeface="SimSun"/>
                <a:cs typeface="Segoe UI"/>
              </a:rPr>
              <a:t>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au </a:t>
            </a:r>
            <a:r>
              <a:rPr lang="en-US" sz="1000" dirty="0" err="1">
                <a:latin typeface="Arial"/>
                <a:ea typeface="SimSun"/>
                <a:cs typeface="Segoe UI"/>
              </a:rPr>
              <a:t>centre</a:t>
            </a:r>
            <a:r>
              <a:rPr lang="en-US" sz="1000" dirty="0">
                <a:latin typeface="Arial"/>
                <a:ea typeface="SimSun"/>
                <a:cs typeface="Segoe UI"/>
              </a:rPr>
              <a:t> de la </a:t>
            </a:r>
            <a:r>
              <a:rPr lang="en-US" sz="1000" dirty="0" err="1">
                <a:latin typeface="Arial"/>
                <a:ea typeface="SimSun"/>
                <a:cs typeface="Segoe UI"/>
              </a:rPr>
              <a:t>leçon</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456851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de distribution pour </a:t>
            </a:r>
            <a:r>
              <a:rPr lang="en-US" sz="1000" dirty="0" err="1">
                <a:latin typeface="Arial"/>
                <a:ea typeface="SimSun"/>
                <a:cs typeface="Segoe UI"/>
              </a:rPr>
              <a:t>envoyer</a:t>
            </a:r>
            <a:r>
              <a:rPr lang="en-US" sz="1000" dirty="0">
                <a:latin typeface="Arial"/>
                <a:ea typeface="SimSun"/>
                <a:cs typeface="Segoe UI"/>
              </a:rPr>
              <a:t> des messages à des ensembles </a:t>
            </a:r>
            <a:r>
              <a:rPr lang="en-US" sz="1000" dirty="0" err="1">
                <a:latin typeface="Arial"/>
                <a:ea typeface="SimSun"/>
                <a:cs typeface="Segoe UI"/>
              </a:rPr>
              <a:t>d'utilisateurs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avec des applications de </a:t>
            </a:r>
            <a:r>
              <a:rPr lang="en-US" sz="1000" dirty="0" err="1">
                <a:latin typeface="Arial"/>
                <a:ea typeface="SimSun"/>
                <a:cs typeface="Segoe UI"/>
              </a:rPr>
              <a:t>messagerie</a:t>
            </a:r>
            <a:r>
              <a:rPr lang="en-US" sz="1000" dirty="0">
                <a:latin typeface="Arial"/>
                <a:ea typeface="SimSun"/>
                <a:cs typeface="Segoe UI"/>
              </a:rPr>
              <a:t> </a:t>
            </a:r>
            <a:r>
              <a:rPr lang="en-US" sz="1000" dirty="0" err="1">
                <a:latin typeface="Arial"/>
                <a:ea typeface="SimSun"/>
                <a:cs typeface="Segoe UI"/>
              </a:rPr>
              <a:t>telles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Microsoft Exchange Server. </a:t>
            </a: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fait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listes</a:t>
            </a:r>
            <a:r>
              <a:rPr lang="en-US" sz="1000" dirty="0">
                <a:latin typeface="Arial"/>
                <a:ea typeface="SimSun"/>
                <a:cs typeface="Segoe UI"/>
              </a:rPr>
              <a:t> de distribution </a:t>
            </a:r>
            <a:r>
              <a:rPr lang="en-US" sz="1000" dirty="0" err="1">
                <a:latin typeface="Arial"/>
                <a:ea typeface="SimSun"/>
                <a:cs typeface="Segoe UI"/>
              </a:rPr>
              <a:t>n'ont</a:t>
            </a:r>
            <a:r>
              <a:rPr lang="en-US" sz="1000" dirty="0">
                <a:latin typeface="Arial"/>
                <a:ea typeface="SimSun"/>
                <a:cs typeface="Segoe UI"/>
              </a:rPr>
              <a:t> pas </a:t>
            </a:r>
            <a:r>
              <a:rPr lang="en-US" sz="1000" dirty="0" err="1">
                <a:latin typeface="Arial"/>
                <a:ea typeface="SimSun"/>
                <a:cs typeface="Segoe UI"/>
              </a:rPr>
              <a:t>d'identificateur</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(SID) </a:t>
            </a:r>
            <a:r>
              <a:rPr lang="en-US" sz="1000" dirty="0" smtClean="0">
                <a:latin typeface="Arial"/>
                <a:ea typeface="SimSun"/>
                <a:cs typeface="Segoe UI"/>
              </a:rPr>
              <a:t>et </a:t>
            </a:r>
            <a:r>
              <a:rPr lang="en-US" sz="1000" dirty="0" err="1" smtClean="0">
                <a:latin typeface="Arial"/>
                <a:ea typeface="SimSun"/>
                <a:cs typeface="Segoe UI"/>
              </a:rPr>
              <a:t>qu'elles</a:t>
            </a:r>
            <a:r>
              <a:rPr lang="en-US" sz="1000" dirty="0" smtClean="0">
                <a:latin typeface="Arial"/>
                <a:ea typeface="SimSun"/>
                <a:cs typeface="Segoe UI"/>
              </a:rPr>
              <a:t> </a:t>
            </a:r>
            <a:r>
              <a:rPr lang="en-US" sz="1000" dirty="0">
                <a:latin typeface="Arial"/>
                <a:ea typeface="SimSun"/>
                <a:cs typeface="Segoe UI"/>
              </a:rPr>
              <a:t>ne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donc</a:t>
            </a:r>
            <a:r>
              <a:rPr lang="en-US" sz="1000" dirty="0">
                <a:latin typeface="Arial"/>
                <a:ea typeface="SimSun"/>
                <a:cs typeface="Segoe UI"/>
              </a:rPr>
              <a:t> pas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répertoriées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des </a:t>
            </a:r>
            <a:r>
              <a:rPr lang="en-US" sz="1000" dirty="0" err="1">
                <a:latin typeface="Arial"/>
                <a:ea typeface="SimSun"/>
                <a:cs typeface="Segoe UI"/>
              </a:rPr>
              <a:t>listes</a:t>
            </a:r>
            <a:r>
              <a:rPr lang="en-US" sz="1000" dirty="0">
                <a:latin typeface="Arial"/>
                <a:ea typeface="SimSun"/>
                <a:cs typeface="Segoe UI"/>
              </a:rPr>
              <a:t> de </a:t>
            </a:r>
            <a:r>
              <a:rPr lang="en-US" sz="1000" dirty="0" err="1">
                <a:latin typeface="Arial"/>
                <a:ea typeface="SimSun"/>
                <a:cs typeface="Segoe UI"/>
              </a:rPr>
              <a:t>contrôle</a:t>
            </a:r>
            <a:r>
              <a:rPr lang="en-US" sz="1000" dirty="0">
                <a:latin typeface="Arial"/>
                <a:ea typeface="SimSun"/>
                <a:cs typeface="Segoe UI"/>
              </a:rPr>
              <a:t> </a:t>
            </a:r>
            <a:r>
              <a:rPr lang="en-US" sz="1000" dirty="0" err="1">
                <a:latin typeface="Arial"/>
                <a:ea typeface="SimSun"/>
                <a:cs typeface="Segoe UI"/>
              </a:rPr>
              <a:t>d'accès</a:t>
            </a:r>
            <a:r>
              <a:rPr lang="en-US" sz="1000" dirty="0">
                <a:latin typeface="Arial"/>
                <a:ea typeface="SimSun"/>
                <a:cs typeface="Segoe UI"/>
              </a:rPr>
              <a:t> </a:t>
            </a:r>
            <a:r>
              <a:rPr lang="en-US" sz="1000" dirty="0" err="1">
                <a:latin typeface="Arial"/>
                <a:ea typeface="SimSun"/>
                <a:cs typeface="Segoe UI"/>
              </a:rPr>
              <a:t>discrétionnaire</a:t>
            </a:r>
            <a:r>
              <a:rPr lang="en-US" sz="1000" dirty="0">
                <a:latin typeface="Arial"/>
                <a:ea typeface="SimSun"/>
                <a:cs typeface="Segoe UI"/>
              </a:rPr>
              <a:t> (</a:t>
            </a:r>
            <a:r>
              <a:rPr lang="en-US" sz="1000" dirty="0" smtClean="0">
                <a:latin typeface="Arial"/>
                <a:ea typeface="SimSun"/>
                <a:cs typeface="Segoe UI"/>
              </a:rPr>
              <a:t>DACL, Discretionary </a:t>
            </a:r>
            <a:r>
              <a:rPr lang="en-US" sz="1000" dirty="0">
                <a:latin typeface="Arial"/>
                <a:ea typeface="SimSun"/>
                <a:cs typeface="Segoe UI"/>
              </a:rPr>
              <a:t>Access Control List).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pour </a:t>
            </a:r>
            <a:r>
              <a:rPr lang="en-US" sz="1000" dirty="0" err="1">
                <a:latin typeface="Arial"/>
                <a:ea typeface="SimSun"/>
                <a:cs typeface="Segoe UI"/>
              </a:rPr>
              <a:t>attribuer</a:t>
            </a:r>
            <a:r>
              <a:rPr lang="en-US" sz="1000" dirty="0">
                <a:latin typeface="Arial"/>
                <a:ea typeface="SimSun"/>
                <a:cs typeface="Segoe UI"/>
              </a:rPr>
              <a:t> des </a:t>
            </a:r>
            <a:r>
              <a:rPr lang="en-US" sz="1000" dirty="0" err="1">
                <a:latin typeface="Arial"/>
                <a:ea typeface="SimSun"/>
                <a:cs typeface="Segoe UI"/>
              </a:rPr>
              <a:t>droits</a:t>
            </a:r>
            <a:r>
              <a:rPr lang="en-US" sz="1000" dirty="0">
                <a:latin typeface="Arial"/>
                <a:ea typeface="SimSun"/>
                <a:cs typeface="Segoe UI"/>
              </a:rPr>
              <a:t> et des </a:t>
            </a:r>
            <a:r>
              <a:rPr lang="en-US" sz="1000" dirty="0" err="1">
                <a:latin typeface="Arial"/>
                <a:ea typeface="SimSun"/>
                <a:cs typeface="Segoe UI"/>
              </a:rPr>
              <a:t>autorisations</a:t>
            </a:r>
            <a:r>
              <a:rPr lang="en-US" sz="1000" dirty="0">
                <a:latin typeface="Arial"/>
                <a:ea typeface="SimSun"/>
                <a:cs typeface="Segoe UI"/>
              </a:rPr>
              <a:t> à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et à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d'ordinateurs</a:t>
            </a:r>
            <a:r>
              <a:rPr lang="en-US" sz="1000" dirty="0">
                <a:latin typeface="Arial"/>
                <a:ea typeface="SimSun"/>
                <a:cs typeface="Segoe UI"/>
              </a:rPr>
              <a:t>. Un </a:t>
            </a:r>
            <a:r>
              <a:rPr lang="en-US" sz="1000" dirty="0" err="1">
                <a:latin typeface="Arial"/>
                <a:ea typeface="SimSun"/>
                <a:cs typeface="Segoe UI"/>
              </a:rPr>
              <a:t>groupe</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se </a:t>
            </a:r>
            <a:r>
              <a:rPr lang="en-US" sz="1000" dirty="0" err="1">
                <a:latin typeface="Arial"/>
                <a:ea typeface="SimSun"/>
                <a:cs typeface="Segoe UI"/>
              </a:rPr>
              <a:t>voit</a:t>
            </a:r>
            <a:r>
              <a:rPr lang="en-US" sz="1000" dirty="0">
                <a:latin typeface="Arial"/>
                <a:ea typeface="SimSun"/>
                <a:cs typeface="Segoe UI"/>
              </a:rPr>
              <a:t> </a:t>
            </a:r>
            <a:r>
              <a:rPr lang="en-US" sz="1000" dirty="0" err="1">
                <a:latin typeface="Arial"/>
                <a:ea typeface="SimSun"/>
                <a:cs typeface="Segoe UI"/>
              </a:rPr>
              <a:t>attribuer</a:t>
            </a:r>
            <a:r>
              <a:rPr lang="en-US" sz="1000" dirty="0">
                <a:latin typeface="Arial"/>
                <a:ea typeface="SimSun"/>
                <a:cs typeface="Segoe UI"/>
              </a:rPr>
              <a:t> un SID, qui </a:t>
            </a:r>
            <a:r>
              <a:rPr lang="en-US" sz="1000" dirty="0" err="1">
                <a:latin typeface="Arial"/>
                <a:ea typeface="SimSun"/>
                <a:cs typeface="Segoe UI"/>
              </a:rPr>
              <a:t>détermine</a:t>
            </a:r>
            <a:r>
              <a:rPr lang="en-US" sz="1000" dirty="0">
                <a:latin typeface="Arial"/>
                <a:ea typeface="SimSun"/>
                <a:cs typeface="Segoe UI"/>
              </a:rPr>
              <a:t> les </a:t>
            </a:r>
            <a:r>
              <a:rPr lang="en-US" sz="1000" dirty="0" err="1">
                <a:latin typeface="Arial"/>
                <a:ea typeface="SimSun"/>
                <a:cs typeface="Segoe UI"/>
              </a:rPr>
              <a:t>autorisations</a:t>
            </a:r>
            <a:r>
              <a:rPr lang="en-US" sz="1000" dirty="0">
                <a:latin typeface="Arial"/>
                <a:ea typeface="SimSun"/>
                <a:cs typeface="Segoe UI"/>
              </a:rPr>
              <a:t> d'un </a:t>
            </a:r>
            <a:r>
              <a:rPr lang="en-US" sz="1000" dirty="0" err="1">
                <a:latin typeface="Arial"/>
                <a:ea typeface="SimSun"/>
                <a:cs typeface="Segoe UI"/>
              </a:rPr>
              <a:t>utilisateur</a:t>
            </a:r>
            <a:r>
              <a:rPr lang="en-US" sz="1000" dirty="0">
                <a:latin typeface="Arial"/>
                <a:ea typeface="SimSun"/>
                <a:cs typeface="Segoe UI"/>
              </a:rPr>
              <a:t> à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membre</a:t>
            </a:r>
            <a:r>
              <a:rPr lang="en-US" sz="1000" dirty="0">
                <a:latin typeface="Arial"/>
                <a:ea typeface="SimSun"/>
                <a:cs typeface="Segoe UI"/>
              </a:rPr>
              <a:t> d'un </a:t>
            </a:r>
            <a:r>
              <a:rPr lang="en-US" sz="1000" dirty="0" err="1">
                <a:latin typeface="Arial"/>
                <a:ea typeface="SimSun"/>
                <a:cs typeface="Segoe UI"/>
              </a:rPr>
              <a:t>groupe</a:t>
            </a:r>
            <a:r>
              <a:rPr lang="en-US" sz="1000" dirty="0">
                <a:latin typeface="Arial"/>
                <a:ea typeface="SimSun"/>
                <a:cs typeface="Segoe UI"/>
              </a:rPr>
              <a:t> 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essaie</a:t>
            </a:r>
            <a:r>
              <a:rPr lang="en-US" sz="1000" dirty="0">
                <a:latin typeface="Arial"/>
                <a:ea typeface="SimSun"/>
                <a:cs typeface="Segoe UI"/>
              </a:rPr>
              <a:t> </a:t>
            </a:r>
            <a:r>
              <a:rPr lang="en-US" sz="1000" dirty="0" err="1">
                <a:latin typeface="Arial"/>
                <a:ea typeface="SimSun"/>
                <a:cs typeface="Segoe UI"/>
              </a:rPr>
              <a:t>d'accéder</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ressource</a:t>
            </a:r>
            <a:r>
              <a:rPr lang="en-US" sz="1000" dirty="0">
                <a:latin typeface="Arial"/>
                <a:ea typeface="SimSun"/>
                <a:cs typeface="Segoe UI"/>
              </a:rPr>
              <a:t> </a:t>
            </a:r>
            <a:r>
              <a:rPr lang="en-US" sz="1000" dirty="0" err="1">
                <a:latin typeface="Arial"/>
                <a:ea typeface="SimSun"/>
                <a:cs typeface="Segoe UI"/>
              </a:rPr>
              <a:t>réseau</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698246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Utilisez</a:t>
            </a:r>
            <a:r>
              <a:rPr lang="en-US" sz="1000" dirty="0">
                <a:latin typeface="Arial"/>
                <a:ea typeface="SimSun"/>
                <a:cs typeface="Segoe UI"/>
              </a:rPr>
              <a:t> le tableau pour </a:t>
            </a:r>
            <a:r>
              <a:rPr lang="en-US" sz="1000" dirty="0" err="1">
                <a:latin typeface="Arial"/>
                <a:ea typeface="SimSun"/>
                <a:cs typeface="Segoe UI"/>
              </a:rPr>
              <a:t>décrire</a:t>
            </a:r>
            <a:r>
              <a:rPr lang="en-US" sz="1000" dirty="0">
                <a:latin typeface="Arial"/>
                <a:ea typeface="SimSun"/>
                <a:cs typeface="Segoe UI"/>
              </a:rPr>
              <a:t> les </a:t>
            </a:r>
            <a:r>
              <a:rPr lang="en-US" sz="1000" dirty="0" err="1">
                <a:latin typeface="Arial"/>
                <a:ea typeface="SimSun"/>
                <a:cs typeface="Segoe UI"/>
              </a:rPr>
              <a:t>étendues</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Dessinez</a:t>
            </a:r>
            <a:r>
              <a:rPr lang="en-US" sz="1000" dirty="0">
                <a:latin typeface="Arial"/>
                <a:ea typeface="SimSun"/>
                <a:cs typeface="Segoe UI"/>
              </a:rPr>
              <a:t> un </a:t>
            </a:r>
            <a:r>
              <a:rPr lang="en-US" sz="1000" dirty="0" err="1">
                <a:latin typeface="Arial"/>
                <a:ea typeface="SimSun"/>
                <a:cs typeface="Segoe UI"/>
              </a:rPr>
              <a:t>diagramme</a:t>
            </a:r>
            <a:r>
              <a:rPr lang="en-US" sz="1000" dirty="0">
                <a:latin typeface="Arial"/>
                <a:ea typeface="SimSun"/>
                <a:cs typeface="Segoe UI"/>
              </a:rPr>
              <a:t> </a:t>
            </a:r>
            <a:r>
              <a:rPr lang="en-US" sz="1000" dirty="0" err="1">
                <a:latin typeface="Arial"/>
                <a:ea typeface="SimSun"/>
                <a:cs typeface="Segoe UI"/>
              </a:rPr>
              <a:t>représentant</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domaines</a:t>
            </a:r>
            <a:r>
              <a:rPr lang="en-US" sz="1000" dirty="0">
                <a:latin typeface="Arial"/>
                <a:ea typeface="SimSun"/>
                <a:cs typeface="Segoe UI"/>
              </a:rPr>
              <a:t> qui </a:t>
            </a:r>
            <a:r>
              <a:rPr lang="en-US" sz="1000" dirty="0" err="1">
                <a:latin typeface="Arial"/>
                <a:ea typeface="SimSun"/>
                <a:cs typeface="Segoe UI"/>
              </a:rPr>
              <a:t>montre</a:t>
            </a:r>
            <a:r>
              <a:rPr lang="en-US" sz="1000" dirty="0">
                <a:latin typeface="Arial"/>
                <a:ea typeface="SimSun"/>
                <a:cs typeface="Segoe UI"/>
              </a:rPr>
              <a:t> </a:t>
            </a:r>
            <a:r>
              <a:rPr lang="en-US" sz="1000" dirty="0" err="1">
                <a:latin typeface="Arial"/>
                <a:ea typeface="SimSun"/>
                <a:cs typeface="Segoe UI"/>
              </a:rPr>
              <a:t>où</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des </a:t>
            </a:r>
            <a:r>
              <a:rPr lang="en-US" sz="1000" dirty="0" err="1">
                <a:latin typeface="Arial"/>
                <a:ea typeface="SimSun"/>
                <a:cs typeface="Segoe UI"/>
              </a:rPr>
              <a:t>groupes</a:t>
            </a:r>
            <a:r>
              <a:rPr lang="en-US" sz="1000" dirty="0">
                <a:latin typeface="Arial"/>
                <a:ea typeface="SimSun"/>
                <a:cs typeface="Segoe UI"/>
              </a:rPr>
              <a:t>, et les </a:t>
            </a:r>
            <a:r>
              <a:rPr lang="en-US" sz="1000" dirty="0" err="1">
                <a:latin typeface="Arial"/>
                <a:ea typeface="SimSun"/>
                <a:cs typeface="Segoe UI"/>
              </a:rPr>
              <a:t>conséquences</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étendue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7021597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1175" y="74613"/>
            <a:ext cx="2413000" cy="1809750"/>
          </a:xfrm>
        </p:spPr>
      </p:sp>
      <p:sp>
        <p:nvSpPr>
          <p:cNvPr id="3" name="Notes Placeholder 2"/>
          <p:cNvSpPr>
            <a:spLocks noGrp="1"/>
          </p:cNvSpPr>
          <p:nvPr>
            <p:ph type="body" idx="1"/>
          </p:nvPr>
        </p:nvSpPr>
        <p:spPr/>
        <p:txBody>
          <a:bodyPr/>
          <a:lstStyle/>
          <a:p>
            <a:pPr>
              <a:lnSpc>
                <a:spcPct val="115000"/>
              </a:lnSpc>
              <a:spcAft>
                <a:spcPts val="1000"/>
              </a:spcAft>
            </a:pPr>
            <a:r>
              <a:rPr lang="en-US" sz="1000" dirty="0" err="1" smtClean="0">
                <a:latin typeface="Arial"/>
                <a:ea typeface="SimSun"/>
                <a:cs typeface="Segoe UI"/>
              </a:rPr>
              <a:t>Utilisez</a:t>
            </a:r>
            <a:r>
              <a:rPr lang="en-US" sz="1000" dirty="0" smtClean="0">
                <a:latin typeface="Arial"/>
                <a:ea typeface="SimSun"/>
                <a:cs typeface="Segoe UI"/>
              </a:rPr>
              <a:t> </a:t>
            </a:r>
            <a:r>
              <a:rPr lang="en-US" sz="1000" dirty="0" err="1" smtClean="0">
                <a:latin typeface="Arial"/>
                <a:ea typeface="SimSun"/>
                <a:cs typeface="Segoe UI"/>
              </a:rPr>
              <a:t>cette</a:t>
            </a:r>
            <a:r>
              <a:rPr lang="en-US" sz="1000" dirty="0" smtClean="0">
                <a:latin typeface="Arial"/>
                <a:ea typeface="SimSun"/>
                <a:cs typeface="Segoe UI"/>
              </a:rPr>
              <a:t> </a:t>
            </a:r>
            <a:r>
              <a:rPr lang="en-US" sz="1000" dirty="0" err="1" smtClean="0">
                <a:latin typeface="Arial"/>
                <a:ea typeface="SimSun"/>
                <a:cs typeface="Segoe UI"/>
              </a:rPr>
              <a:t>diapositive</a:t>
            </a:r>
            <a:r>
              <a:rPr lang="en-US" sz="1000" dirty="0" smtClean="0">
                <a:latin typeface="Arial"/>
                <a:ea typeface="SimSun"/>
                <a:cs typeface="Segoe UI"/>
              </a:rPr>
              <a:t> </a:t>
            </a:r>
            <a:r>
              <a:rPr lang="en-US" sz="1000" dirty="0" err="1" smtClean="0">
                <a:latin typeface="Arial"/>
                <a:ea typeface="SimSun"/>
                <a:cs typeface="Segoe UI"/>
              </a:rPr>
              <a:t>animée</a:t>
            </a:r>
            <a:r>
              <a:rPr lang="en-US" sz="1000" dirty="0" smtClean="0">
                <a:latin typeface="Arial"/>
                <a:ea typeface="SimSun"/>
                <a:cs typeface="Segoe UI"/>
              </a:rPr>
              <a:t> pour </a:t>
            </a:r>
            <a:r>
              <a:rPr lang="en-US" sz="1000" dirty="0" err="1" smtClean="0">
                <a:latin typeface="Arial"/>
                <a:ea typeface="SimSun"/>
                <a:cs typeface="Segoe UI"/>
              </a:rPr>
              <a:t>expliquer</a:t>
            </a:r>
            <a:r>
              <a:rPr lang="en-US" sz="1000" dirty="0" smtClean="0">
                <a:latin typeface="Arial"/>
                <a:ea typeface="SimSun"/>
                <a:cs typeface="Segoe UI"/>
              </a:rPr>
              <a:t> </a:t>
            </a:r>
            <a:r>
              <a:rPr lang="en-US" sz="1000" dirty="0" err="1" smtClean="0">
                <a:latin typeface="Arial"/>
                <a:ea typeface="SimSun"/>
                <a:cs typeface="Segoe UI"/>
              </a:rPr>
              <a:t>l'exemple</a:t>
            </a:r>
            <a:r>
              <a:rPr lang="en-US" sz="1000" dirty="0" smtClean="0">
                <a:latin typeface="Arial"/>
                <a:ea typeface="SimSun"/>
                <a:cs typeface="Segoe UI"/>
              </a:rPr>
              <a:t> </a:t>
            </a:r>
            <a:r>
              <a:rPr lang="en-US" sz="1000" dirty="0" err="1" smtClean="0">
                <a:latin typeface="Arial"/>
                <a:ea typeface="SimSun"/>
                <a:cs typeface="Segoe UI"/>
              </a:rPr>
              <a:t>présenté</a:t>
            </a:r>
            <a:r>
              <a:rPr lang="en-US" sz="1000" dirty="0" smtClean="0">
                <a:latin typeface="Arial"/>
                <a:ea typeface="SimSun"/>
                <a:cs typeface="Segoe UI"/>
              </a:rPr>
              <a:t> </a:t>
            </a:r>
            <a:r>
              <a:rPr lang="en-US" sz="1000" dirty="0" err="1" smtClean="0">
                <a:latin typeface="Arial"/>
                <a:ea typeface="SimSun"/>
                <a:cs typeface="Segoe UI"/>
              </a:rPr>
              <a:t>dans</a:t>
            </a:r>
            <a:r>
              <a:rPr lang="en-US" sz="1000" dirty="0" smtClean="0">
                <a:latin typeface="Arial"/>
                <a:ea typeface="SimSun"/>
                <a:cs typeface="Segoe UI"/>
              </a:rPr>
              <a:t> les notes du </a:t>
            </a:r>
            <a:r>
              <a:rPr lang="en-US" sz="1000" dirty="0" err="1" smtClean="0">
                <a:latin typeface="Arial"/>
                <a:ea typeface="SimSun"/>
                <a:cs typeface="Segoe UI"/>
              </a:rPr>
              <a:t>stagiaire</a:t>
            </a:r>
            <a:r>
              <a:rPr lang="en-US" sz="1000" dirty="0" smtClean="0">
                <a:latin typeface="Arial"/>
                <a:ea typeface="SimSun"/>
                <a:cs typeface="Segoe UI"/>
              </a:rPr>
              <a:t>.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devrez</a:t>
            </a:r>
            <a:r>
              <a:rPr lang="en-US" sz="1000" dirty="0" smtClean="0">
                <a:latin typeface="Arial"/>
                <a:ea typeface="SimSun"/>
                <a:cs typeface="Segoe UI"/>
              </a:rPr>
              <a:t> </a:t>
            </a:r>
            <a:r>
              <a:rPr lang="en-US" sz="1000" dirty="0" err="1" smtClean="0">
                <a:latin typeface="Arial"/>
                <a:ea typeface="SimSun"/>
                <a:cs typeface="Segoe UI"/>
              </a:rPr>
              <a:t>cliquer</a:t>
            </a:r>
            <a:r>
              <a:rPr lang="en-US" sz="1000" dirty="0" smtClean="0">
                <a:latin typeface="Arial"/>
                <a:ea typeface="SimSun"/>
                <a:cs typeface="Segoe UI"/>
              </a:rPr>
              <a:t> </a:t>
            </a:r>
            <a:r>
              <a:rPr lang="en-US" sz="1000" dirty="0" err="1" smtClean="0">
                <a:latin typeface="Arial"/>
                <a:ea typeface="SimSun"/>
                <a:cs typeface="Segoe UI"/>
              </a:rPr>
              <a:t>quatre</a:t>
            </a:r>
            <a:r>
              <a:rPr lang="en-US" sz="1000" dirty="0" smtClean="0">
                <a:latin typeface="Arial"/>
                <a:ea typeface="SimSun"/>
                <a:cs typeface="Segoe UI"/>
              </a:rPr>
              <a:t> </a:t>
            </a:r>
            <a:r>
              <a:rPr lang="en-US" sz="1000" dirty="0" err="1" smtClean="0">
                <a:latin typeface="Arial"/>
                <a:ea typeface="SimSun"/>
                <a:cs typeface="Segoe UI"/>
              </a:rPr>
              <a:t>fois</a:t>
            </a:r>
            <a:r>
              <a:rPr lang="en-US" sz="1000" dirty="0" smtClean="0">
                <a:latin typeface="Arial"/>
                <a:ea typeface="SimSun"/>
                <a:cs typeface="Segoe UI"/>
              </a:rPr>
              <a:t> de </a:t>
            </a:r>
            <a:r>
              <a:rPr lang="en-US" sz="1000" dirty="0" err="1" smtClean="0">
                <a:latin typeface="Arial"/>
                <a:ea typeface="SimSun"/>
                <a:cs typeface="Segoe UI"/>
              </a:rPr>
              <a:t>manière</a:t>
            </a:r>
            <a:r>
              <a:rPr lang="en-US" sz="1000" dirty="0" smtClean="0">
                <a:latin typeface="Arial"/>
                <a:ea typeface="SimSun"/>
                <a:cs typeface="Segoe UI"/>
              </a:rPr>
              <a:t> à </a:t>
            </a:r>
            <a:r>
              <a:rPr lang="en-US" sz="1000" dirty="0" err="1" smtClean="0">
                <a:latin typeface="Arial"/>
                <a:ea typeface="SimSun"/>
                <a:cs typeface="Segoe UI"/>
              </a:rPr>
              <a:t>afficher</a:t>
            </a:r>
            <a:r>
              <a:rPr lang="en-US" sz="1000" dirty="0" smtClean="0">
                <a:latin typeface="Arial"/>
                <a:ea typeface="SimSun"/>
                <a:cs typeface="Segoe UI"/>
              </a:rPr>
              <a:t> </a:t>
            </a:r>
            <a:r>
              <a:rPr lang="en-US" sz="1000" dirty="0" err="1" smtClean="0">
                <a:latin typeface="Arial"/>
                <a:ea typeface="SimSun"/>
                <a:cs typeface="Segoe UI"/>
              </a:rPr>
              <a:t>toutes</a:t>
            </a:r>
            <a:r>
              <a:rPr lang="en-US" sz="1000" dirty="0" smtClean="0">
                <a:latin typeface="Arial"/>
                <a:ea typeface="SimSun"/>
                <a:cs typeface="Segoe UI"/>
              </a:rPr>
              <a:t> les </a:t>
            </a:r>
            <a:r>
              <a:rPr lang="en-US" sz="1000" dirty="0" err="1" smtClean="0">
                <a:latin typeface="Arial"/>
                <a:ea typeface="SimSun"/>
                <a:cs typeface="Segoe UI"/>
              </a:rPr>
              <a:t>étapes</a:t>
            </a:r>
            <a:r>
              <a:rPr lang="en-US" sz="1000" dirty="0" smtClean="0">
                <a:latin typeface="Arial"/>
                <a:ea typeface="SimSun"/>
                <a:cs typeface="Segoe UI"/>
              </a:rPr>
              <a:t> de </a:t>
            </a:r>
            <a:r>
              <a:rPr lang="en-US" sz="1000" dirty="0" err="1" smtClean="0">
                <a:latin typeface="Arial"/>
                <a:ea typeface="SimSun"/>
                <a:cs typeface="Segoe UI"/>
              </a:rPr>
              <a:t>cette</a:t>
            </a:r>
            <a:r>
              <a:rPr lang="en-US" sz="1000" dirty="0" smtClean="0">
                <a:latin typeface="Arial"/>
                <a:ea typeface="SimSun"/>
                <a:cs typeface="Segoe UI"/>
              </a:rPr>
              <a:t> </a:t>
            </a:r>
            <a:r>
              <a:rPr lang="en-US" sz="1000" dirty="0" err="1" smtClean="0">
                <a:latin typeface="Arial"/>
                <a:ea typeface="SimSun"/>
                <a:cs typeface="Segoe UI"/>
              </a:rPr>
              <a:t>diapositive</a:t>
            </a:r>
            <a:r>
              <a:rPr lang="en-US" sz="1000" dirty="0" smtClean="0">
                <a:latin typeface="Arial"/>
                <a:ea typeface="SimSun"/>
                <a:cs typeface="Segoe UI"/>
              </a:rPr>
              <a:t>, qui </a:t>
            </a:r>
            <a:r>
              <a:rPr lang="en-US" sz="1000" dirty="0" err="1" smtClean="0">
                <a:latin typeface="Arial"/>
                <a:ea typeface="SimSun"/>
                <a:cs typeface="Segoe UI"/>
              </a:rPr>
              <a:t>sont</a:t>
            </a:r>
            <a:r>
              <a:rPr lang="en-US" sz="1000" dirty="0" smtClean="0">
                <a:latin typeface="Arial"/>
                <a:ea typeface="SimSun"/>
                <a:cs typeface="Segoe UI"/>
              </a:rPr>
              <a:t> :</a:t>
            </a:r>
            <a:endParaRPr lang="en-US" sz="1000" dirty="0" smtClean="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Identités</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globaux</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locaux</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Accès</a:t>
            </a:r>
            <a:r>
              <a:rPr lang="en-US" sz="1000" dirty="0" smtClean="0">
                <a:effectLst/>
                <a:latin typeface="Arial"/>
                <a:ea typeface="Times New Roman"/>
                <a:cs typeface="Segoe UI"/>
              </a:rPr>
              <a:t> aux </a:t>
            </a:r>
            <a:r>
              <a:rPr lang="en-US" sz="1000" dirty="0" err="1" smtClean="0">
                <a:effectLst/>
                <a:latin typeface="Arial"/>
                <a:ea typeface="Times New Roman"/>
                <a:cs typeface="Segoe UI"/>
              </a:rPr>
              <a:t>ressources</a:t>
            </a:r>
            <a:r>
              <a:rPr lang="en-US" sz="1000" dirty="0" smtClean="0">
                <a:effectLst/>
                <a:latin typeface="Arial"/>
                <a:ea typeface="Times New Roman"/>
                <a:cs typeface="Segoe UI"/>
              </a:rPr>
              <a:t> </a:t>
            </a:r>
            <a:r>
              <a:rPr lang="en-US" sz="1000" dirty="0" err="1" smtClean="0">
                <a:effectLst/>
                <a:latin typeface="Arial"/>
                <a:ea typeface="Times New Roman"/>
                <a:cs typeface="Segoe UI"/>
              </a:rPr>
              <a:t>attribué</a:t>
            </a:r>
            <a:endParaRPr lang="en-US" sz="1000" dirty="0" smtClean="0">
              <a:effectLst/>
              <a:latin typeface="Arial"/>
              <a:ea typeface="Times New Roman"/>
              <a:cs typeface="Times New Roman"/>
            </a:endParaRPr>
          </a:p>
          <a:p>
            <a:pPr>
              <a:lnSpc>
                <a:spcPct val="115000"/>
              </a:lnSpc>
              <a:spcAft>
                <a:spcPts val="1000"/>
              </a:spcAft>
            </a:pP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pouvez</a:t>
            </a:r>
            <a:r>
              <a:rPr lang="en-US" sz="1000" dirty="0" smtClean="0">
                <a:latin typeface="Arial"/>
                <a:ea typeface="SimSun"/>
                <a:cs typeface="Segoe UI"/>
              </a:rPr>
              <a:t> </a:t>
            </a:r>
            <a:r>
              <a:rPr lang="en-US" sz="1000" dirty="0" err="1" smtClean="0">
                <a:latin typeface="Arial"/>
                <a:ea typeface="SimSun"/>
                <a:cs typeface="Segoe UI"/>
              </a:rPr>
              <a:t>également</a:t>
            </a:r>
            <a:r>
              <a:rPr lang="en-US" sz="1000" dirty="0" smtClean="0">
                <a:latin typeface="Arial"/>
                <a:ea typeface="SimSun"/>
                <a:cs typeface="Segoe UI"/>
              </a:rPr>
              <a:t> </a:t>
            </a:r>
            <a:r>
              <a:rPr lang="en-US" sz="1000" dirty="0" err="1" smtClean="0">
                <a:latin typeface="Arial"/>
                <a:ea typeface="SimSun"/>
                <a:cs typeface="Segoe UI"/>
              </a:rPr>
              <a:t>dessiner</a:t>
            </a:r>
            <a:r>
              <a:rPr lang="en-US" sz="1000" dirty="0" smtClean="0">
                <a:latin typeface="Arial"/>
                <a:ea typeface="SimSun"/>
                <a:cs typeface="Segoe UI"/>
              </a:rPr>
              <a:t> </a:t>
            </a:r>
            <a:r>
              <a:rPr lang="en-US" sz="1000" dirty="0" err="1" smtClean="0">
                <a:latin typeface="Arial"/>
                <a:ea typeface="SimSun"/>
                <a:cs typeface="Segoe UI"/>
              </a:rPr>
              <a:t>une</a:t>
            </a:r>
            <a:r>
              <a:rPr lang="en-US" sz="1000" dirty="0" smtClean="0">
                <a:latin typeface="Arial"/>
                <a:ea typeface="SimSun"/>
                <a:cs typeface="Segoe UI"/>
              </a:rPr>
              <a:t> illustration </a:t>
            </a:r>
            <a:r>
              <a:rPr lang="en-US" sz="1000" dirty="0" err="1" smtClean="0">
                <a:latin typeface="Arial"/>
                <a:ea typeface="SimSun"/>
                <a:cs typeface="Segoe UI"/>
              </a:rPr>
              <a:t>sur</a:t>
            </a:r>
            <a:r>
              <a:rPr lang="en-US" sz="1000" dirty="0" smtClean="0">
                <a:latin typeface="Arial"/>
                <a:ea typeface="SimSun"/>
                <a:cs typeface="Segoe UI"/>
              </a:rPr>
              <a:t> le tableau </a:t>
            </a:r>
            <a:r>
              <a:rPr lang="en-US" sz="1000" dirty="0" err="1" smtClean="0">
                <a:latin typeface="Arial"/>
                <a:ea typeface="SimSun"/>
                <a:cs typeface="Segoe UI"/>
              </a:rPr>
              <a:t>blanc</a:t>
            </a:r>
            <a:r>
              <a:rPr lang="en-US" sz="1000" dirty="0" smtClean="0">
                <a:latin typeface="Arial"/>
                <a:ea typeface="SimSun"/>
                <a:cs typeface="Segoe UI"/>
              </a:rPr>
              <a:t> en </a:t>
            </a:r>
            <a:r>
              <a:rPr lang="en-US" sz="1000" dirty="0" err="1" smtClean="0">
                <a:latin typeface="Arial"/>
                <a:ea typeface="SimSun"/>
                <a:cs typeface="Segoe UI"/>
              </a:rPr>
              <a:t>suivant</a:t>
            </a:r>
            <a:r>
              <a:rPr lang="en-US" sz="1000" dirty="0" smtClean="0">
                <a:latin typeface="Arial"/>
                <a:ea typeface="SimSun"/>
                <a:cs typeface="Segoe UI"/>
              </a:rPr>
              <a:t> les </a:t>
            </a:r>
            <a:r>
              <a:rPr lang="en-US" sz="1000" dirty="0" err="1" smtClean="0">
                <a:latin typeface="Arial"/>
                <a:ea typeface="SimSun"/>
                <a:cs typeface="Segoe UI"/>
              </a:rPr>
              <a:t>consignes</a:t>
            </a:r>
            <a:r>
              <a:rPr lang="en-US" sz="1000" dirty="0" smtClean="0">
                <a:latin typeface="Arial"/>
                <a:ea typeface="SimSun"/>
                <a:cs typeface="Segoe UI"/>
              </a:rPr>
              <a:t> ci-</a:t>
            </a:r>
            <a:r>
              <a:rPr lang="en-US" sz="1000" dirty="0" err="1" smtClean="0">
                <a:latin typeface="Arial"/>
                <a:ea typeface="SimSun"/>
                <a:cs typeface="Segoe UI"/>
              </a:rPr>
              <a:t>dessous</a:t>
            </a:r>
            <a:r>
              <a:rPr lang="en-US" sz="1000" dirty="0" smtClean="0">
                <a:latin typeface="Arial"/>
                <a:ea typeface="SimSun"/>
                <a:cs typeface="Segoe UI"/>
              </a:rPr>
              <a:t> pour </a:t>
            </a:r>
            <a:r>
              <a:rPr lang="en-US" sz="1000" dirty="0" err="1" smtClean="0">
                <a:latin typeface="Arial"/>
                <a:ea typeface="SimSun"/>
                <a:cs typeface="Segoe UI"/>
              </a:rPr>
              <a:t>illustrer</a:t>
            </a:r>
            <a:r>
              <a:rPr lang="en-US" sz="1000" dirty="0" smtClean="0">
                <a:latin typeface="Arial"/>
                <a:ea typeface="SimSun"/>
                <a:cs typeface="Segoe UI"/>
              </a:rPr>
              <a:t> </a:t>
            </a:r>
            <a:r>
              <a:rPr lang="en-US" sz="1000" dirty="0" err="1" smtClean="0">
                <a:latin typeface="Arial"/>
                <a:ea typeface="SimSun"/>
                <a:cs typeface="Segoe UI"/>
              </a:rPr>
              <a:t>l'avantage</a:t>
            </a:r>
            <a:r>
              <a:rPr lang="en-US" sz="1000" dirty="0" smtClean="0">
                <a:latin typeface="Arial"/>
                <a:ea typeface="SimSun"/>
                <a:cs typeface="Segoe UI"/>
              </a:rPr>
              <a:t> de </a:t>
            </a:r>
            <a:r>
              <a:rPr lang="en-US" sz="1000" dirty="0" err="1" smtClean="0">
                <a:latin typeface="Arial"/>
                <a:ea typeface="SimSun"/>
                <a:cs typeface="Segoe UI"/>
              </a:rPr>
              <a:t>l'imbrication</a:t>
            </a:r>
            <a:r>
              <a:rPr lang="en-US" sz="1000" dirty="0" smtClean="0">
                <a:latin typeface="Arial"/>
                <a:ea typeface="SimSun"/>
                <a:cs typeface="Segoe UI"/>
              </a:rPr>
              <a:t> des </a:t>
            </a:r>
            <a:r>
              <a:rPr lang="en-US" sz="1000" dirty="0" err="1" smtClean="0">
                <a:latin typeface="Arial"/>
                <a:ea typeface="SimSun"/>
                <a:cs typeface="Segoe UI"/>
              </a:rPr>
              <a:t>groupes</a:t>
            </a:r>
            <a:r>
              <a:rPr lang="en-US" sz="1000" dirty="0" smtClean="0">
                <a:latin typeface="Arial"/>
                <a:ea typeface="SimSun"/>
                <a:cs typeface="Segoe UI"/>
              </a:rPr>
              <a:t> :</a:t>
            </a:r>
            <a:endParaRPr lang="en-US" sz="1000" dirty="0" smtClean="0">
              <a:latin typeface="Arial"/>
              <a:ea typeface="SimSun"/>
              <a:cs typeface="Arial"/>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Dessinez</a:t>
            </a:r>
            <a:r>
              <a:rPr lang="en-US" sz="1000" dirty="0" smtClean="0">
                <a:effectLst/>
                <a:latin typeface="Arial"/>
                <a:ea typeface="Times New Roman"/>
                <a:cs typeface="Segoe UI"/>
              </a:rPr>
              <a:t> </a:t>
            </a:r>
            <a:r>
              <a:rPr lang="en-US" sz="1000" dirty="0" err="1" smtClean="0">
                <a:effectLst/>
                <a:latin typeface="Arial"/>
                <a:ea typeface="Times New Roman"/>
                <a:cs typeface="Segoe UI"/>
              </a:rPr>
              <a:t>trois</a:t>
            </a:r>
            <a:r>
              <a:rPr lang="en-US" sz="1000" dirty="0" smtClean="0">
                <a:effectLst/>
                <a:latin typeface="Arial"/>
                <a:ea typeface="Times New Roman"/>
                <a:cs typeface="Segoe UI"/>
              </a:rPr>
              <a:t> </a:t>
            </a:r>
            <a:r>
              <a:rPr lang="en-US" sz="1000" dirty="0" err="1" smtClean="0">
                <a:effectLst/>
                <a:latin typeface="Arial"/>
                <a:ea typeface="Times New Roman"/>
                <a:cs typeface="Segoe UI"/>
              </a:rPr>
              <a:t>objets</a:t>
            </a:r>
            <a:r>
              <a:rPr lang="en-US" sz="1000" dirty="0" smtClean="0">
                <a:effectLst/>
                <a:latin typeface="Arial"/>
                <a:ea typeface="Times New Roman"/>
                <a:cs typeface="Segoe UI"/>
              </a:rPr>
              <a:t> de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t>
            </a:r>
            <a:r>
              <a:rPr lang="en-US" sz="1000" dirty="0" err="1" smtClean="0">
                <a:effectLst/>
                <a:latin typeface="Arial"/>
                <a:ea typeface="Times New Roman"/>
                <a:cs typeface="Segoe UI"/>
              </a:rPr>
              <a:t>chacun</a:t>
            </a:r>
            <a:r>
              <a:rPr lang="en-US" sz="1000" dirty="0" smtClean="0">
                <a:effectLst/>
                <a:latin typeface="Arial"/>
                <a:ea typeface="Times New Roman"/>
                <a:cs typeface="Segoe UI"/>
              </a:rPr>
              <a:t> </a:t>
            </a:r>
            <a:r>
              <a:rPr lang="en-US" sz="1000" dirty="0" err="1" smtClean="0">
                <a:effectLst/>
                <a:latin typeface="Arial"/>
                <a:ea typeface="Times New Roman"/>
                <a:cs typeface="Segoe UI"/>
              </a:rPr>
              <a:t>contenant</a:t>
            </a:r>
            <a:r>
              <a:rPr lang="en-US" sz="1000" dirty="0" smtClean="0">
                <a:effectLst/>
                <a:latin typeface="Arial"/>
                <a:ea typeface="Times New Roman"/>
                <a:cs typeface="Segoe UI"/>
              </a:rPr>
              <a:t> </a:t>
            </a:r>
            <a:r>
              <a:rPr lang="en-US" sz="1000" dirty="0" err="1" smtClean="0">
                <a:effectLst/>
                <a:latin typeface="Arial"/>
                <a:ea typeface="Times New Roman"/>
                <a:cs typeface="Segoe UI"/>
              </a:rPr>
              <a:t>cinq</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Dessinez</a:t>
            </a:r>
            <a:r>
              <a:rPr lang="en-US" sz="1000" dirty="0" smtClean="0">
                <a:effectLst/>
                <a:latin typeface="Arial"/>
                <a:ea typeface="Times New Roman"/>
                <a:cs typeface="Segoe UI"/>
              </a:rPr>
              <a:t> un objet </a:t>
            </a:r>
            <a:r>
              <a:rPr lang="en-US" sz="1000" err="1" smtClean="0">
                <a:effectLst/>
                <a:latin typeface="Arial"/>
                <a:ea typeface="Times New Roman"/>
                <a:cs typeface="Segoe UI"/>
              </a:rPr>
              <a:t>fichier</a:t>
            </a:r>
            <a:r>
              <a:rPr lang="en-US" sz="1000" smtClean="0">
                <a:effectLst/>
                <a:latin typeface="Arial"/>
                <a:ea typeface="Times New Roman"/>
                <a:cs typeface="Segoe UI"/>
              </a:rPr>
              <a:t> dans l'un </a:t>
            </a:r>
            <a:r>
              <a:rPr lang="en-US" sz="1000" dirty="0" smtClean="0">
                <a:effectLst/>
                <a:latin typeface="Arial"/>
                <a:ea typeface="Times New Roman"/>
                <a:cs typeface="Segoe UI"/>
              </a:rPr>
              <a:t>des </a:t>
            </a:r>
            <a:r>
              <a:rPr lang="en-US" sz="1000" dirty="0" err="1" smtClean="0">
                <a:effectLst/>
                <a:latin typeface="Arial"/>
                <a:ea typeface="Times New Roman"/>
                <a:cs typeface="Segoe UI"/>
              </a:rPr>
              <a:t>trois</a:t>
            </a:r>
            <a:r>
              <a:rPr lang="en-US" sz="1000" dirty="0" smtClean="0">
                <a:effectLst/>
                <a:latin typeface="Arial"/>
                <a:ea typeface="Times New Roman"/>
                <a:cs typeface="Segoe UI"/>
              </a:rPr>
              <a:t> </a:t>
            </a:r>
            <a:r>
              <a:rPr lang="en-US" sz="1000" dirty="0" err="1" smtClean="0">
                <a:effectLst/>
                <a:latin typeface="Arial"/>
                <a:ea typeface="Times New Roman"/>
                <a:cs typeface="Segoe UI"/>
              </a:rPr>
              <a:t>domaines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indent="-342900">
              <a:lnSpc>
                <a:spcPct val="115000"/>
              </a:lnSpc>
              <a:spcBef>
                <a:spcPts val="0"/>
              </a:spcBef>
              <a:spcAft>
                <a:spcPts val="995"/>
              </a:spcAft>
            </a:pPr>
            <a:r>
              <a:rPr lang="en-US" sz="1000" b="1" smtClean="0">
                <a:latin typeface="Arial"/>
                <a:ea typeface="SimSun"/>
                <a:cs typeface="Arial"/>
              </a:rPr>
              <a:t>	Question</a:t>
            </a:r>
            <a:r>
              <a:rPr lang="en-US" sz="1000" dirty="0" smtClean="0">
                <a:latin typeface="Arial"/>
                <a:ea typeface="SimSun"/>
                <a:cs typeface="Segoe UI"/>
              </a:rPr>
              <a:t> : </a:t>
            </a:r>
            <a:r>
              <a:rPr lang="en-US" sz="1000" dirty="0" err="1" smtClean="0">
                <a:latin typeface="Arial"/>
                <a:ea typeface="SimSun"/>
                <a:cs typeface="Segoe UI"/>
              </a:rPr>
              <a:t>Combien</a:t>
            </a:r>
            <a:r>
              <a:rPr lang="en-US" sz="1000" dirty="0" smtClean="0">
                <a:latin typeface="Arial"/>
                <a:ea typeface="SimSun"/>
                <a:cs typeface="Segoe UI"/>
              </a:rPr>
              <a:t> </a:t>
            </a:r>
            <a:r>
              <a:rPr lang="en-US" sz="1000" dirty="0" err="1" smtClean="0">
                <a:latin typeface="Arial"/>
                <a:ea typeface="SimSun"/>
                <a:cs typeface="Segoe UI"/>
              </a:rPr>
              <a:t>d'autorisations</a:t>
            </a:r>
            <a:r>
              <a:rPr lang="en-US" sz="1000" dirty="0" smtClean="0">
                <a:latin typeface="Arial"/>
                <a:ea typeface="SimSun"/>
                <a:cs typeface="Segoe UI"/>
              </a:rPr>
              <a:t> de </a:t>
            </a:r>
            <a:r>
              <a:rPr lang="en-US" sz="1000" dirty="0" err="1" smtClean="0">
                <a:latin typeface="Arial"/>
                <a:ea typeface="SimSun"/>
                <a:cs typeface="Segoe UI"/>
              </a:rPr>
              <a:t>fichiers</a:t>
            </a:r>
            <a:r>
              <a:rPr lang="en-US" sz="1000" dirty="0" smtClean="0">
                <a:latin typeface="Arial"/>
                <a:ea typeface="SimSun"/>
                <a:cs typeface="Segoe UI"/>
              </a:rPr>
              <a:t> </a:t>
            </a:r>
            <a:r>
              <a:rPr lang="en-US" sz="1000" dirty="0" err="1" smtClean="0">
                <a:latin typeface="Arial"/>
                <a:ea typeface="SimSun"/>
                <a:cs typeface="Segoe UI"/>
              </a:rPr>
              <a:t>devez-vous</a:t>
            </a:r>
            <a:r>
              <a:rPr lang="en-US" sz="1000" dirty="0" smtClean="0">
                <a:latin typeface="Arial"/>
                <a:ea typeface="SimSun"/>
                <a:cs typeface="Segoe UI"/>
              </a:rPr>
              <a:t> </a:t>
            </a:r>
            <a:r>
              <a:rPr lang="en-US" sz="1000" dirty="0" err="1" smtClean="0">
                <a:latin typeface="Arial"/>
                <a:ea typeface="SimSun"/>
                <a:cs typeface="Segoe UI"/>
              </a:rPr>
              <a:t>créer</a:t>
            </a:r>
            <a:r>
              <a:rPr lang="en-US" sz="1000" dirty="0" smtClean="0">
                <a:latin typeface="Arial"/>
                <a:ea typeface="SimSun"/>
                <a:cs typeface="Segoe UI"/>
              </a:rPr>
              <a:t> pour </a:t>
            </a:r>
            <a:r>
              <a:rPr lang="en-US" sz="1000" dirty="0" err="1" smtClean="0">
                <a:latin typeface="Arial"/>
                <a:ea typeface="SimSun"/>
                <a:cs typeface="Segoe UI"/>
              </a:rPr>
              <a:t>attribuer</a:t>
            </a:r>
            <a:r>
              <a:rPr lang="en-US" sz="1000" dirty="0" smtClean="0">
                <a:latin typeface="Arial"/>
                <a:ea typeface="SimSun"/>
                <a:cs typeface="Segoe UI"/>
              </a:rPr>
              <a:t> des </a:t>
            </a:r>
            <a:r>
              <a:rPr lang="en-US" sz="1000" err="1" smtClean="0">
                <a:latin typeface="Arial"/>
                <a:ea typeface="SimSun"/>
                <a:cs typeface="Segoe UI"/>
              </a:rPr>
              <a:t>autorisations</a:t>
            </a:r>
            <a:r>
              <a:rPr lang="en-US" sz="1000" smtClean="0">
                <a:latin typeface="Arial"/>
                <a:ea typeface="SimSun"/>
                <a:cs typeface="Segoe UI"/>
              </a:rPr>
              <a:t> sur ce </a:t>
            </a:r>
            <a:r>
              <a:rPr lang="en-US" sz="1000" dirty="0" err="1" smtClean="0">
                <a:latin typeface="Arial"/>
                <a:ea typeface="SimSun"/>
                <a:cs typeface="Segoe UI"/>
              </a:rPr>
              <a:t>fichier</a:t>
            </a:r>
            <a:r>
              <a:rPr lang="en-US" sz="1000" dirty="0" smtClean="0">
                <a:latin typeface="Arial"/>
                <a:ea typeface="SimSun"/>
                <a:cs typeface="Segoe UI"/>
              </a:rPr>
              <a:t> pour </a:t>
            </a:r>
            <a:r>
              <a:rPr lang="en-US" sz="1000" dirty="0" err="1" smtClean="0">
                <a:latin typeface="Arial"/>
                <a:ea typeface="SimSun"/>
                <a:cs typeface="Segoe UI"/>
              </a:rPr>
              <a:t>chaque</a:t>
            </a:r>
            <a:r>
              <a:rPr lang="en-US" sz="1000" dirty="0" smtClean="0">
                <a:latin typeface="Arial"/>
                <a:ea typeface="SimSun"/>
                <a:cs typeface="Segoe UI"/>
              </a:rPr>
              <a:t> </a:t>
            </a:r>
            <a:r>
              <a:rPr lang="en-US" sz="1000" dirty="0" err="1" smtClean="0">
                <a:latin typeface="Arial"/>
                <a:ea typeface="SimSun"/>
                <a:cs typeface="Segoe UI"/>
              </a:rPr>
              <a:t>utilisateur</a:t>
            </a:r>
            <a:r>
              <a:rPr lang="en-US" sz="1000" dirty="0" smtClean="0">
                <a:latin typeface="Arial"/>
                <a:ea typeface="SimSun"/>
                <a:cs typeface="Segoe UI"/>
              </a:rPr>
              <a:t> ?</a:t>
            </a:r>
            <a:endParaRPr lang="en-US" sz="1000" dirty="0" smtClean="0">
              <a:latin typeface="Arial"/>
              <a:ea typeface="SimSun"/>
              <a:cs typeface="Arial"/>
            </a:endParaRPr>
          </a:p>
          <a:p>
            <a:pPr marL="342900" marR="0" indent="-342900">
              <a:lnSpc>
                <a:spcPct val="115000"/>
              </a:lnSpc>
              <a:spcBef>
                <a:spcPts val="0"/>
              </a:spcBef>
              <a:spcAft>
                <a:spcPts val="995"/>
              </a:spcAft>
            </a:pPr>
            <a:r>
              <a:rPr lang="en-US" sz="1000" b="1" smtClean="0">
                <a:latin typeface="Arial"/>
                <a:ea typeface="SimSun"/>
                <a:cs typeface="Arial"/>
              </a:rPr>
              <a:t>	Réponse</a:t>
            </a:r>
            <a:r>
              <a:rPr lang="en-US" sz="1000" dirty="0" smtClean="0">
                <a:latin typeface="Arial"/>
                <a:ea typeface="SimSun"/>
                <a:cs typeface="Segoe UI"/>
              </a:rPr>
              <a:t> :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devez</a:t>
            </a:r>
            <a:r>
              <a:rPr lang="en-US" sz="1000" dirty="0" smtClean="0">
                <a:latin typeface="Arial"/>
                <a:ea typeface="SimSun"/>
                <a:cs typeface="Segoe UI"/>
              </a:rPr>
              <a:t> </a:t>
            </a:r>
            <a:r>
              <a:rPr lang="en-US" sz="1000" dirty="0" err="1" smtClean="0">
                <a:latin typeface="Arial"/>
                <a:ea typeface="SimSun"/>
                <a:cs typeface="Segoe UI"/>
              </a:rPr>
              <a:t>créer</a:t>
            </a:r>
            <a:r>
              <a:rPr lang="en-US" sz="1000" dirty="0" smtClean="0">
                <a:latin typeface="Arial"/>
                <a:ea typeface="SimSun"/>
                <a:cs typeface="Segoe UI"/>
              </a:rPr>
              <a:t> </a:t>
            </a:r>
            <a:r>
              <a:rPr lang="en-US" sz="1000" dirty="0" err="1" smtClean="0">
                <a:latin typeface="Arial"/>
                <a:ea typeface="SimSun"/>
                <a:cs typeface="Segoe UI"/>
              </a:rPr>
              <a:t>quinze</a:t>
            </a:r>
            <a:r>
              <a:rPr lang="en-US" sz="1000" dirty="0" smtClean="0">
                <a:latin typeface="Arial"/>
                <a:ea typeface="SimSun"/>
                <a:cs typeface="Segoe UI"/>
              </a:rPr>
              <a:t> </a:t>
            </a:r>
            <a:r>
              <a:rPr lang="en-US" sz="1000" dirty="0" err="1" smtClean="0">
                <a:latin typeface="Arial"/>
                <a:ea typeface="SimSun"/>
                <a:cs typeface="Segoe UI"/>
              </a:rPr>
              <a:t>autorisations</a:t>
            </a:r>
            <a:r>
              <a:rPr lang="en-US" sz="1000" dirty="0" smtClean="0">
                <a:latin typeface="Arial"/>
                <a:ea typeface="SimSun"/>
                <a:cs typeface="Segoe UI"/>
              </a:rPr>
              <a:t> de </a:t>
            </a:r>
            <a:r>
              <a:rPr lang="en-US" sz="1000" dirty="0" err="1" smtClean="0">
                <a:latin typeface="Arial"/>
                <a:ea typeface="SimSun"/>
                <a:cs typeface="Segoe UI"/>
              </a:rPr>
              <a:t>fichiers</a:t>
            </a:r>
            <a:r>
              <a:rPr lang="en-US" sz="1000" dirty="0" smtClean="0">
                <a:latin typeface="Arial"/>
                <a:ea typeface="SimSun"/>
                <a:cs typeface="Segoe UI"/>
              </a:rPr>
              <a:t>.</a:t>
            </a:r>
            <a:endParaRPr lang="en-US" sz="1000" dirty="0" smtClean="0">
              <a:latin typeface="Arial"/>
              <a:ea typeface="SimSun"/>
              <a:cs typeface="Arial"/>
            </a:endParaRPr>
          </a:p>
          <a:p>
            <a:pPr marL="342900" marR="0" lvl="0" indent="-342900">
              <a:lnSpc>
                <a:spcPct val="115000"/>
              </a:lnSpc>
              <a:spcBef>
                <a:spcPts val="0"/>
              </a:spcBef>
              <a:spcAft>
                <a:spcPts val="995"/>
              </a:spcAft>
              <a:buFont typeface="+mj-lt"/>
              <a:buAutoNum type="arabicPeriod" startAt="2"/>
            </a:pPr>
            <a:r>
              <a:rPr lang="en-US" sz="1000" dirty="0" err="1" smtClean="0">
                <a:effectLst/>
                <a:latin typeface="Arial"/>
                <a:ea typeface="Times New Roman"/>
                <a:cs typeface="Segoe UI"/>
              </a:rPr>
              <a:t>Tracez</a:t>
            </a:r>
            <a:r>
              <a:rPr lang="en-US" sz="1000" dirty="0" smtClean="0">
                <a:effectLst/>
                <a:latin typeface="Arial"/>
                <a:ea typeface="Times New Roman"/>
                <a:cs typeface="Segoe UI"/>
              </a:rPr>
              <a:t> un </a:t>
            </a:r>
            <a:r>
              <a:rPr lang="en-US" sz="1000" dirty="0" err="1" smtClean="0">
                <a:effectLst/>
                <a:latin typeface="Arial"/>
                <a:ea typeface="Times New Roman"/>
                <a:cs typeface="Segoe UI"/>
              </a:rPr>
              <a:t>cercle</a:t>
            </a:r>
            <a:r>
              <a:rPr lang="en-US" sz="1000" dirty="0" smtClean="0">
                <a:effectLst/>
                <a:latin typeface="Arial"/>
                <a:ea typeface="Times New Roman"/>
                <a:cs typeface="Segoe UI"/>
              </a:rPr>
              <a:t> </a:t>
            </a:r>
            <a:r>
              <a:rPr lang="en-US" sz="1000" dirty="0" err="1" smtClean="0">
                <a:effectLst/>
                <a:latin typeface="Arial"/>
                <a:ea typeface="Times New Roman"/>
                <a:cs typeface="Segoe UI"/>
              </a:rPr>
              <a:t>autour</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cinq</a:t>
            </a:r>
            <a:r>
              <a:rPr lang="en-US" sz="1000" dirty="0" smtClean="0">
                <a:effectLst/>
                <a:latin typeface="Arial"/>
                <a:ea typeface="Times New Roman"/>
                <a:cs typeface="Segoe UI"/>
              </a:rPr>
              <a:t> </a:t>
            </a:r>
            <a:r>
              <a:rPr lang="en-US" sz="1000" dirty="0" err="1" smtClean="0">
                <a:effectLst/>
                <a:latin typeface="Arial"/>
                <a:ea typeface="Times New Roman"/>
                <a:cs typeface="Segoe UI"/>
              </a:rPr>
              <a:t>utilisateurs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chaque</a:t>
            </a:r>
            <a:r>
              <a:rPr lang="en-US" sz="1000" dirty="0" smtClean="0">
                <a:effectLst/>
                <a:latin typeface="Arial"/>
                <a:ea typeface="Times New Roman"/>
                <a:cs typeface="Segoe UI"/>
              </a:rPr>
              <a:t>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en </a:t>
            </a:r>
            <a:r>
              <a:rPr lang="en-US" sz="1000" dirty="0" err="1" smtClean="0">
                <a:effectLst/>
                <a:latin typeface="Arial"/>
                <a:ea typeface="Times New Roman"/>
                <a:cs typeface="Segoe UI"/>
              </a:rPr>
              <a:t>expliquant</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cercles</a:t>
            </a:r>
            <a:r>
              <a:rPr lang="en-US" sz="1000" dirty="0" smtClean="0">
                <a:effectLst/>
                <a:latin typeface="Arial"/>
                <a:ea typeface="Times New Roman"/>
                <a:cs typeface="Segoe UI"/>
              </a:rPr>
              <a:t> </a:t>
            </a:r>
            <a:r>
              <a:rPr lang="en-US" sz="1000" dirty="0" err="1" smtClean="0">
                <a:effectLst/>
                <a:latin typeface="Arial"/>
                <a:ea typeface="Times New Roman"/>
                <a:cs typeface="Segoe UI"/>
              </a:rPr>
              <a:t>représentent</a:t>
            </a:r>
            <a:r>
              <a:rPr lang="en-US" sz="1000" dirty="0" smtClean="0">
                <a:effectLst/>
                <a:latin typeface="Arial"/>
                <a:ea typeface="Times New Roman"/>
                <a:cs typeface="Segoe UI"/>
              </a:rPr>
              <a:t> les </a:t>
            </a:r>
            <a:r>
              <a:rPr lang="en-US" sz="1000" dirty="0" err="1" smtClean="0">
                <a:effectLst/>
                <a:latin typeface="Arial"/>
                <a:ea typeface="Times New Roman"/>
                <a:cs typeface="Segoe UI"/>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globaux</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indent="-342900">
              <a:lnSpc>
                <a:spcPct val="115000"/>
              </a:lnSpc>
              <a:spcBef>
                <a:spcPts val="0"/>
              </a:spcBef>
              <a:spcAft>
                <a:spcPts val="995"/>
              </a:spcAft>
            </a:pPr>
            <a:r>
              <a:rPr lang="en-US" sz="1000" b="1" smtClean="0">
                <a:latin typeface="Arial"/>
                <a:ea typeface="SimSun"/>
                <a:cs typeface="Arial"/>
              </a:rPr>
              <a:t>	Question</a:t>
            </a:r>
            <a:r>
              <a:rPr lang="en-US" sz="1000" dirty="0" smtClean="0">
                <a:latin typeface="Arial"/>
                <a:ea typeface="SimSun"/>
                <a:cs typeface="Segoe UI"/>
              </a:rPr>
              <a:t> : </a:t>
            </a:r>
            <a:r>
              <a:rPr lang="en-US" sz="1000" dirty="0" err="1" smtClean="0">
                <a:latin typeface="Arial"/>
                <a:ea typeface="SimSun"/>
                <a:cs typeface="Segoe UI"/>
              </a:rPr>
              <a:t>Combien</a:t>
            </a:r>
            <a:r>
              <a:rPr lang="en-US" sz="1000" dirty="0" smtClean="0">
                <a:latin typeface="Arial"/>
                <a:ea typeface="SimSun"/>
                <a:cs typeface="Segoe UI"/>
              </a:rPr>
              <a:t> </a:t>
            </a:r>
            <a:r>
              <a:rPr lang="en-US" sz="1000" dirty="0" err="1" smtClean="0">
                <a:latin typeface="Arial"/>
                <a:ea typeface="SimSun"/>
                <a:cs typeface="Segoe UI"/>
              </a:rPr>
              <a:t>d'autorisations</a:t>
            </a:r>
            <a:r>
              <a:rPr lang="en-US" sz="1000" dirty="0" smtClean="0">
                <a:latin typeface="Arial"/>
                <a:ea typeface="SimSun"/>
                <a:cs typeface="Segoe UI"/>
              </a:rPr>
              <a:t> </a:t>
            </a:r>
            <a:r>
              <a:rPr lang="en-US" sz="1000" dirty="0" err="1" smtClean="0">
                <a:latin typeface="Arial"/>
                <a:ea typeface="SimSun"/>
                <a:cs typeface="Segoe UI"/>
              </a:rPr>
              <a:t>sur</a:t>
            </a:r>
            <a:r>
              <a:rPr lang="en-US" sz="1000" dirty="0" smtClean="0">
                <a:latin typeface="Arial"/>
                <a:ea typeface="SimSun"/>
                <a:cs typeface="Segoe UI"/>
              </a:rPr>
              <a:t> le </a:t>
            </a:r>
            <a:r>
              <a:rPr lang="en-US" sz="1000" dirty="0" err="1" smtClean="0">
                <a:latin typeface="Arial"/>
                <a:ea typeface="SimSun"/>
                <a:cs typeface="Segoe UI"/>
              </a:rPr>
              <a:t>fichier</a:t>
            </a:r>
            <a:r>
              <a:rPr lang="en-US" sz="1000" dirty="0" smtClean="0">
                <a:latin typeface="Arial"/>
                <a:ea typeface="SimSun"/>
                <a:cs typeface="Segoe UI"/>
              </a:rPr>
              <a:t> </a:t>
            </a:r>
            <a:r>
              <a:rPr lang="en-US" sz="1000" dirty="0" err="1" smtClean="0">
                <a:latin typeface="Arial"/>
                <a:ea typeface="SimSun"/>
                <a:cs typeface="Segoe UI"/>
              </a:rPr>
              <a:t>devez-vous</a:t>
            </a:r>
            <a:r>
              <a:rPr lang="en-US" sz="1000" dirty="0" smtClean="0">
                <a:latin typeface="Arial"/>
                <a:ea typeface="SimSun"/>
                <a:cs typeface="Segoe UI"/>
              </a:rPr>
              <a:t> </a:t>
            </a:r>
            <a:r>
              <a:rPr lang="en-US" sz="1000" dirty="0" err="1" smtClean="0">
                <a:latin typeface="Arial"/>
                <a:ea typeface="SimSun"/>
                <a:cs typeface="Segoe UI"/>
              </a:rPr>
              <a:t>attribuer</a:t>
            </a:r>
            <a:r>
              <a:rPr lang="en-US" sz="1000" dirty="0" smtClean="0">
                <a:latin typeface="Arial"/>
                <a:ea typeface="SimSun"/>
                <a:cs typeface="Segoe UI"/>
              </a:rPr>
              <a:t> au </a:t>
            </a:r>
            <a:r>
              <a:rPr lang="en-US" sz="1000" dirty="0" err="1" smtClean="0">
                <a:latin typeface="Arial"/>
                <a:ea typeface="SimSun"/>
                <a:cs typeface="Segoe UI"/>
              </a:rPr>
              <a:t>niveau</a:t>
            </a:r>
            <a:r>
              <a:rPr lang="en-US" sz="1000" dirty="0" smtClean="0">
                <a:latin typeface="Arial"/>
                <a:ea typeface="SimSun"/>
                <a:cs typeface="Segoe UI"/>
              </a:rPr>
              <a:t> du </a:t>
            </a:r>
            <a:r>
              <a:rPr lang="en-US" sz="1000" dirty="0" err="1" smtClean="0">
                <a:latin typeface="Arial"/>
                <a:ea typeface="SimSun"/>
                <a:cs typeface="Segoe UI"/>
              </a:rPr>
              <a:t>groupe</a:t>
            </a:r>
            <a:r>
              <a:rPr lang="en-US" sz="1000" dirty="0" smtClean="0">
                <a:latin typeface="Arial"/>
                <a:ea typeface="SimSun"/>
                <a:cs typeface="Segoe UI"/>
              </a:rPr>
              <a:t> global ?</a:t>
            </a:r>
            <a:endParaRPr lang="en-US" sz="1000" dirty="0" smtClean="0">
              <a:latin typeface="Arial"/>
              <a:ea typeface="SimSun"/>
              <a:cs typeface="Arial"/>
            </a:endParaRPr>
          </a:p>
          <a:p>
            <a:pPr marL="342900" marR="0" indent="-342900">
              <a:lnSpc>
                <a:spcPct val="115000"/>
              </a:lnSpc>
              <a:spcBef>
                <a:spcPts val="0"/>
              </a:spcBef>
              <a:spcAft>
                <a:spcPts val="995"/>
              </a:spcAft>
            </a:pPr>
            <a:r>
              <a:rPr lang="en-US" sz="1000" b="1" smtClean="0">
                <a:latin typeface="Arial"/>
                <a:ea typeface="SimSun"/>
                <a:cs typeface="Arial"/>
              </a:rPr>
              <a:t>	Réponse</a:t>
            </a:r>
            <a:r>
              <a:rPr lang="en-US" sz="1000" dirty="0" smtClean="0">
                <a:latin typeface="Arial"/>
                <a:ea typeface="SimSun"/>
                <a:cs typeface="Segoe UI"/>
              </a:rPr>
              <a:t> :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devez</a:t>
            </a:r>
            <a:r>
              <a:rPr lang="en-US" sz="1000" dirty="0" smtClean="0">
                <a:latin typeface="Arial"/>
                <a:ea typeface="SimSun"/>
                <a:cs typeface="Segoe UI"/>
              </a:rPr>
              <a:t> </a:t>
            </a:r>
            <a:r>
              <a:rPr lang="en-US" sz="1000" dirty="0" err="1" smtClean="0">
                <a:latin typeface="Arial"/>
                <a:ea typeface="SimSun"/>
                <a:cs typeface="Segoe UI"/>
              </a:rPr>
              <a:t>attribuer</a:t>
            </a:r>
            <a:r>
              <a:rPr lang="en-US" sz="1000" dirty="0" smtClean="0">
                <a:latin typeface="Arial"/>
                <a:ea typeface="SimSun"/>
                <a:cs typeface="Segoe UI"/>
              </a:rPr>
              <a:t> </a:t>
            </a:r>
            <a:r>
              <a:rPr lang="en-US" sz="1000" dirty="0" err="1" smtClean="0">
                <a:latin typeface="Arial"/>
                <a:ea typeface="SimSun"/>
                <a:cs typeface="Segoe UI"/>
              </a:rPr>
              <a:t>trois</a:t>
            </a:r>
            <a:r>
              <a:rPr lang="en-US" sz="1000" dirty="0" smtClean="0">
                <a:latin typeface="Arial"/>
                <a:ea typeface="SimSun"/>
                <a:cs typeface="Segoe UI"/>
              </a:rPr>
              <a:t> </a:t>
            </a:r>
            <a:r>
              <a:rPr lang="en-US" sz="1000" dirty="0" err="1" smtClean="0">
                <a:latin typeface="Arial"/>
                <a:ea typeface="SimSun"/>
                <a:cs typeface="Segoe UI"/>
              </a:rPr>
              <a:t>autorisations</a:t>
            </a:r>
            <a:r>
              <a:rPr lang="en-US" sz="1000" dirty="0" smtClean="0">
                <a:latin typeface="Arial"/>
                <a:ea typeface="SimSun"/>
                <a:cs typeface="Segoe UI"/>
              </a:rPr>
              <a:t>.</a:t>
            </a:r>
            <a:endParaRPr lang="en-US" sz="1000" dirty="0" smtClean="0">
              <a:latin typeface="Arial"/>
              <a:ea typeface="SimSun"/>
              <a:cs typeface="Arial"/>
            </a:endParaRPr>
          </a:p>
          <a:p>
            <a:pPr marL="342900" marR="0" lvl="0" indent="-342900">
              <a:lnSpc>
                <a:spcPct val="115000"/>
              </a:lnSpc>
              <a:spcBef>
                <a:spcPts val="0"/>
              </a:spcBef>
              <a:spcAft>
                <a:spcPts val="995"/>
              </a:spcAft>
              <a:buFont typeface="+mj-lt"/>
              <a:buAutoNum type="arabicPeriod" startAt="3"/>
            </a:pPr>
            <a:r>
              <a:rPr lang="en-US" sz="1000" dirty="0" err="1" smtClean="0">
                <a:effectLst/>
                <a:latin typeface="Arial"/>
                <a:ea typeface="Times New Roman"/>
                <a:cs typeface="Segoe UI"/>
              </a:rPr>
              <a:t>Tracez</a:t>
            </a:r>
            <a:r>
              <a:rPr lang="en-US" sz="1000" dirty="0" smtClean="0">
                <a:effectLst/>
                <a:latin typeface="Arial"/>
                <a:ea typeface="Times New Roman"/>
                <a:cs typeface="Segoe UI"/>
              </a:rPr>
              <a:t> un </a:t>
            </a:r>
            <a:r>
              <a:rPr lang="en-US" sz="1000" dirty="0" err="1" smtClean="0">
                <a:effectLst/>
                <a:latin typeface="Arial"/>
                <a:ea typeface="Times New Roman"/>
                <a:cs typeface="Segoe UI"/>
              </a:rPr>
              <a:t>cercle</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côté</a:t>
            </a:r>
            <a:r>
              <a:rPr lang="en-US" sz="1000" dirty="0" smtClean="0">
                <a:effectLst/>
                <a:latin typeface="Arial"/>
                <a:ea typeface="Times New Roman"/>
                <a:cs typeface="Segoe UI"/>
              </a:rPr>
              <a:t> du </a:t>
            </a:r>
            <a:r>
              <a:rPr lang="en-US" sz="1000" dirty="0" err="1" smtClean="0">
                <a:effectLst/>
                <a:latin typeface="Arial"/>
                <a:ea typeface="Times New Roman"/>
                <a:cs typeface="Segoe UI"/>
              </a:rPr>
              <a:t>fichier</a:t>
            </a:r>
            <a:r>
              <a:rPr lang="en-US" sz="1000" dirty="0" smtClean="0">
                <a:effectLst/>
                <a:latin typeface="Arial"/>
                <a:ea typeface="Times New Roman"/>
                <a:cs typeface="Segoe UI"/>
              </a:rPr>
              <a:t>. </a:t>
            </a:r>
            <a:r>
              <a:rPr lang="en-US" sz="1000" dirty="0" err="1" smtClean="0">
                <a:effectLst/>
                <a:latin typeface="Arial"/>
                <a:ea typeface="Times New Roman"/>
                <a:cs typeface="Segoe UI"/>
              </a:rPr>
              <a:t>Tracez</a:t>
            </a:r>
            <a:r>
              <a:rPr lang="en-US" sz="1000" dirty="0" smtClean="0">
                <a:effectLst/>
                <a:latin typeface="Arial"/>
                <a:ea typeface="Times New Roman"/>
                <a:cs typeface="Segoe UI"/>
              </a:rPr>
              <a:t> des </a:t>
            </a:r>
            <a:r>
              <a:rPr lang="en-US" sz="1000" dirty="0" err="1" smtClean="0">
                <a:effectLst/>
                <a:latin typeface="Arial"/>
                <a:ea typeface="Times New Roman"/>
                <a:cs typeface="Segoe UI"/>
              </a:rPr>
              <a:t>flèches</a:t>
            </a:r>
            <a:r>
              <a:rPr lang="en-US" sz="1000" dirty="0" smtClean="0">
                <a:effectLst/>
                <a:latin typeface="Arial"/>
                <a:ea typeface="Times New Roman"/>
                <a:cs typeface="Segoe UI"/>
              </a:rPr>
              <a:t> </a:t>
            </a:r>
            <a:r>
              <a:rPr lang="en-US" sz="1000" dirty="0" err="1" smtClean="0">
                <a:effectLst/>
                <a:latin typeface="Arial"/>
                <a:ea typeface="Times New Roman"/>
                <a:cs typeface="Segoe UI"/>
              </a:rPr>
              <a:t>allant</a:t>
            </a:r>
            <a:r>
              <a:rPr lang="en-US" sz="1000" dirty="0" smtClean="0">
                <a:effectLst/>
                <a:latin typeface="Arial"/>
                <a:ea typeface="Times New Roman"/>
                <a:cs typeface="Segoe UI"/>
              </a:rPr>
              <a:t> de </a:t>
            </a:r>
            <a:r>
              <a:rPr lang="en-US" sz="1000" dirty="0" err="1" smtClean="0">
                <a:effectLst/>
                <a:latin typeface="Arial"/>
                <a:ea typeface="Times New Roman"/>
                <a:cs typeface="Segoe UI"/>
              </a:rPr>
              <a:t>vos</a:t>
            </a:r>
            <a:r>
              <a:rPr lang="en-US" sz="1000" dirty="0" smtClean="0">
                <a:effectLst/>
                <a:latin typeface="Arial"/>
                <a:ea typeface="Times New Roman"/>
                <a:cs typeface="Segoe UI"/>
              </a:rPr>
              <a:t> </a:t>
            </a:r>
            <a:r>
              <a:rPr lang="en-US" sz="1000" dirty="0" err="1" smtClean="0">
                <a:effectLst/>
                <a:latin typeface="Arial"/>
                <a:ea typeface="Times New Roman"/>
                <a:cs typeface="Segoe UI"/>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globaux</a:t>
            </a:r>
            <a:r>
              <a:rPr lang="en-US" sz="1000" dirty="0" smtClean="0">
                <a:effectLst/>
                <a:latin typeface="Arial"/>
                <a:ea typeface="Times New Roman"/>
                <a:cs typeface="Segoe UI"/>
              </a:rPr>
              <a:t> à </a:t>
            </a:r>
            <a:r>
              <a:rPr lang="en-US" sz="1000" dirty="0" err="1" smtClean="0">
                <a:effectLst/>
                <a:latin typeface="Arial"/>
                <a:ea typeface="Times New Roman"/>
                <a:cs typeface="Segoe UI"/>
              </a:rPr>
              <a:t>ce</a:t>
            </a:r>
            <a:r>
              <a:rPr lang="en-US" sz="1000" dirty="0" smtClean="0">
                <a:effectLst/>
                <a:latin typeface="Arial"/>
                <a:ea typeface="Times New Roman"/>
                <a:cs typeface="Segoe UI"/>
              </a:rPr>
              <a:t> </a:t>
            </a:r>
            <a:r>
              <a:rPr lang="en-US" sz="1000" err="1" smtClean="0">
                <a:effectLst/>
                <a:latin typeface="Arial"/>
                <a:ea typeface="Times New Roman"/>
                <a:cs typeface="Segoe UI"/>
              </a:rPr>
              <a:t>cercle</a:t>
            </a:r>
            <a:r>
              <a:rPr lang="en-US" sz="1000" smtClean="0">
                <a:effectLst/>
                <a:latin typeface="Arial"/>
                <a:ea typeface="Times New Roman"/>
                <a:cs typeface="Segoe UI"/>
              </a:rPr>
              <a:t> en indiquant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avez</a:t>
            </a:r>
            <a:r>
              <a:rPr lang="en-US" sz="1000" dirty="0" smtClean="0">
                <a:effectLst/>
                <a:latin typeface="Arial"/>
                <a:ea typeface="Times New Roman"/>
                <a:cs typeface="Segoe UI"/>
              </a:rPr>
              <a:t> </a:t>
            </a:r>
            <a:r>
              <a:rPr lang="en-US" sz="1000" dirty="0" err="1" smtClean="0">
                <a:effectLst/>
                <a:latin typeface="Arial"/>
                <a:ea typeface="Times New Roman"/>
                <a:cs typeface="Segoe UI"/>
              </a:rPr>
              <a:t>ajouté</a:t>
            </a:r>
            <a:r>
              <a:rPr lang="en-US" sz="1000" dirty="0" smtClean="0">
                <a:effectLst/>
                <a:latin typeface="Arial"/>
                <a:ea typeface="Times New Roman"/>
                <a:cs typeface="Segoe UI"/>
              </a:rPr>
              <a:t> </a:t>
            </a:r>
            <a:r>
              <a:rPr lang="en-US" sz="1000" dirty="0" err="1" smtClean="0">
                <a:effectLst/>
                <a:latin typeface="Arial"/>
                <a:ea typeface="Times New Roman"/>
                <a:cs typeface="Segoe UI"/>
              </a:rPr>
              <a:t>ces</a:t>
            </a:r>
            <a:r>
              <a:rPr lang="en-US" sz="1000" dirty="0" smtClean="0">
                <a:effectLst/>
                <a:latin typeface="Arial"/>
                <a:ea typeface="Times New Roman"/>
                <a:cs typeface="Segoe UI"/>
              </a:rPr>
              <a:t> </a:t>
            </a:r>
            <a:r>
              <a:rPr lang="en-US" sz="1000" dirty="0" err="1" smtClean="0">
                <a:effectLst/>
                <a:latin typeface="Arial"/>
                <a:ea typeface="Times New Roman"/>
                <a:cs typeface="Segoe UI"/>
              </a:rPr>
              <a:t>groupes</a:t>
            </a:r>
            <a:r>
              <a:rPr lang="en-US" sz="1000" dirty="0" smtClean="0">
                <a:effectLst/>
                <a:latin typeface="Arial"/>
                <a:ea typeface="Times New Roman"/>
                <a:cs typeface="Segoe UI"/>
              </a:rPr>
              <a:t> à un </a:t>
            </a:r>
            <a:r>
              <a:rPr lang="en-US" sz="1000" dirty="0" err="1" smtClean="0">
                <a:effectLst/>
                <a:latin typeface="Arial"/>
                <a:ea typeface="Times New Roman"/>
                <a:cs typeface="Segoe UI"/>
              </a:rPr>
              <a:t>groupe</a:t>
            </a:r>
            <a:r>
              <a:rPr lang="en-US" sz="1000" dirty="0" smtClean="0">
                <a:effectLst/>
                <a:latin typeface="Arial"/>
                <a:ea typeface="Times New Roman"/>
                <a:cs typeface="Segoe UI"/>
              </a:rPr>
              <a:t> local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t>
            </a:r>
            <a:r>
              <a:rPr lang="en-US" sz="1000" err="1" smtClean="0">
                <a:effectLst/>
                <a:latin typeface="Arial"/>
                <a:ea typeface="Times New Roman"/>
                <a:cs typeface="Segoe UI"/>
              </a:rPr>
              <a:t>contenant</a:t>
            </a:r>
            <a:r>
              <a:rPr lang="en-US" sz="1000" smtClean="0">
                <a:effectLst/>
                <a:latin typeface="Arial"/>
                <a:ea typeface="Times New Roman"/>
                <a:cs typeface="Segoe UI"/>
              </a:rPr>
              <a:t> les ressources</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marL="342900" marR="0" indent="-342900">
              <a:lnSpc>
                <a:spcPct val="115000"/>
              </a:lnSpc>
              <a:spcBef>
                <a:spcPts val="0"/>
              </a:spcBef>
              <a:spcAft>
                <a:spcPts val="1000"/>
              </a:spcAft>
            </a:pPr>
            <a:r>
              <a:rPr lang="en-US" sz="1000" b="1" smtClean="0">
                <a:latin typeface="Arial"/>
                <a:ea typeface="SimSun"/>
                <a:cs typeface="Arial"/>
              </a:rPr>
              <a:t>	Question</a:t>
            </a:r>
            <a:r>
              <a:rPr lang="en-US" sz="1000" dirty="0" smtClean="0">
                <a:latin typeface="Arial"/>
                <a:ea typeface="SimSun"/>
                <a:cs typeface="Segoe UI"/>
              </a:rPr>
              <a:t> : </a:t>
            </a:r>
            <a:r>
              <a:rPr lang="en-US" sz="1000" dirty="0" err="1" smtClean="0">
                <a:latin typeface="Arial"/>
                <a:ea typeface="SimSun"/>
                <a:cs typeface="Segoe UI"/>
              </a:rPr>
              <a:t>Combien</a:t>
            </a:r>
            <a:r>
              <a:rPr lang="en-US" sz="1000" dirty="0" smtClean="0">
                <a:latin typeface="Arial"/>
                <a:ea typeface="SimSun"/>
                <a:cs typeface="Segoe UI"/>
              </a:rPr>
              <a:t> </a:t>
            </a:r>
            <a:r>
              <a:rPr lang="en-US" sz="1000" dirty="0" err="1" smtClean="0">
                <a:latin typeface="Arial"/>
                <a:ea typeface="SimSun"/>
                <a:cs typeface="Segoe UI"/>
              </a:rPr>
              <a:t>d'autorisations</a:t>
            </a:r>
            <a:r>
              <a:rPr lang="en-US" sz="1000" dirty="0" smtClean="0">
                <a:latin typeface="Arial"/>
                <a:ea typeface="SimSun"/>
                <a:cs typeface="Segoe UI"/>
              </a:rPr>
              <a:t> </a:t>
            </a:r>
            <a:r>
              <a:rPr lang="en-US" sz="1000" dirty="0" err="1" smtClean="0">
                <a:latin typeface="Arial"/>
                <a:ea typeface="SimSun"/>
                <a:cs typeface="Segoe UI"/>
              </a:rPr>
              <a:t>devez-vous</a:t>
            </a:r>
            <a:r>
              <a:rPr lang="en-US" sz="1000" dirty="0" smtClean="0">
                <a:latin typeface="Arial"/>
                <a:ea typeface="SimSun"/>
                <a:cs typeface="Segoe UI"/>
              </a:rPr>
              <a:t> </a:t>
            </a:r>
            <a:r>
              <a:rPr lang="en-US" sz="1000" dirty="0" err="1" smtClean="0">
                <a:latin typeface="Arial"/>
                <a:ea typeface="SimSun"/>
                <a:cs typeface="Segoe UI"/>
              </a:rPr>
              <a:t>attribuer</a:t>
            </a:r>
            <a:r>
              <a:rPr lang="en-US" sz="1000" dirty="0" smtClean="0">
                <a:latin typeface="Arial"/>
                <a:ea typeface="SimSun"/>
                <a:cs typeface="Segoe UI"/>
              </a:rPr>
              <a:t> au </a:t>
            </a:r>
            <a:r>
              <a:rPr lang="en-US" sz="1000" dirty="0" err="1" smtClean="0">
                <a:latin typeface="Arial"/>
                <a:ea typeface="SimSun"/>
                <a:cs typeface="Segoe UI"/>
              </a:rPr>
              <a:t>groupe</a:t>
            </a:r>
            <a:r>
              <a:rPr lang="en-US" sz="1000" dirty="0" smtClean="0">
                <a:latin typeface="Arial"/>
                <a:ea typeface="SimSun"/>
                <a:cs typeface="Segoe UI"/>
              </a:rPr>
              <a:t> local ?</a:t>
            </a:r>
            <a:endParaRPr lang="en-US" sz="1000" dirty="0" smtClean="0">
              <a:latin typeface="Arial"/>
              <a:ea typeface="SimSun"/>
              <a:cs typeface="Arial"/>
            </a:endParaRPr>
          </a:p>
          <a:p>
            <a:pPr marL="342900" marR="0" indent="-342900">
              <a:lnSpc>
                <a:spcPct val="115000"/>
              </a:lnSpc>
              <a:spcBef>
                <a:spcPts val="0"/>
              </a:spcBef>
              <a:spcAft>
                <a:spcPts val="1000"/>
              </a:spcAft>
            </a:pPr>
            <a:r>
              <a:rPr lang="en-US" sz="1000" b="1" smtClean="0">
                <a:latin typeface="Arial"/>
                <a:ea typeface="SimSun"/>
                <a:cs typeface="Arial"/>
              </a:rPr>
              <a:t>	Réponse</a:t>
            </a:r>
            <a:r>
              <a:rPr lang="en-US" sz="1000" dirty="0" smtClean="0">
                <a:latin typeface="Arial"/>
                <a:ea typeface="SimSun"/>
                <a:cs typeface="Segoe UI"/>
              </a:rPr>
              <a:t> :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devez</a:t>
            </a:r>
            <a:r>
              <a:rPr lang="en-US" sz="1000" dirty="0" smtClean="0">
                <a:latin typeface="Arial"/>
                <a:ea typeface="SimSun"/>
                <a:cs typeface="Segoe UI"/>
              </a:rPr>
              <a:t> </a:t>
            </a:r>
            <a:r>
              <a:rPr lang="en-US" sz="1000" dirty="0" err="1" smtClean="0">
                <a:latin typeface="Arial"/>
                <a:ea typeface="SimSun"/>
                <a:cs typeface="Segoe UI"/>
              </a:rPr>
              <a:t>attribuer</a:t>
            </a:r>
            <a:r>
              <a:rPr lang="en-US" sz="1000" dirty="0" smtClean="0">
                <a:latin typeface="Arial"/>
                <a:ea typeface="SimSun"/>
                <a:cs typeface="Segoe UI"/>
              </a:rPr>
              <a:t> </a:t>
            </a:r>
            <a:r>
              <a:rPr lang="en-US" sz="1000" dirty="0" err="1" smtClean="0">
                <a:latin typeface="Arial"/>
                <a:ea typeface="SimSun"/>
                <a:cs typeface="Segoe UI"/>
              </a:rPr>
              <a:t>une</a:t>
            </a:r>
            <a:r>
              <a:rPr lang="en-US" sz="1000" dirty="0" smtClean="0">
                <a:latin typeface="Arial"/>
                <a:ea typeface="SimSun"/>
                <a:cs typeface="Segoe UI"/>
              </a:rPr>
              <a:t> </a:t>
            </a:r>
            <a:r>
              <a:rPr lang="en-US" sz="1000" dirty="0" err="1" smtClean="0">
                <a:latin typeface="Arial"/>
                <a:ea typeface="SimSun"/>
                <a:cs typeface="Segoe UI"/>
              </a:rPr>
              <a:t>autorisation</a:t>
            </a:r>
            <a:r>
              <a:rPr lang="en-US" sz="1000" dirty="0" smtClean="0">
                <a:latin typeface="Arial"/>
                <a:ea typeface="SimSun"/>
                <a:cs typeface="Segoe UI"/>
              </a:rPr>
              <a:t> au </a:t>
            </a:r>
            <a:r>
              <a:rPr lang="en-US" sz="1000" dirty="0" err="1" smtClean="0">
                <a:latin typeface="Arial"/>
                <a:ea typeface="SimSun"/>
                <a:cs typeface="Segoe UI"/>
              </a:rPr>
              <a:t>groupe</a:t>
            </a:r>
            <a:r>
              <a:rPr lang="en-US" sz="1000" dirty="0" smtClean="0">
                <a:latin typeface="Arial"/>
                <a:ea typeface="SimSun"/>
                <a:cs typeface="Segoe UI"/>
              </a:rPr>
              <a:t> local. </a:t>
            </a:r>
          </a:p>
        </p:txBody>
      </p:sp>
      <p:sp>
        <p:nvSpPr>
          <p:cNvPr id="4" name="Slide Number Placeholder 3"/>
          <p:cNvSpPr>
            <a:spLocks noGrp="1"/>
          </p:cNvSpPr>
          <p:nvPr>
            <p:ph type="sldNum" sz="quarter" idx="10"/>
          </p:nvPr>
        </p:nvSpPr>
        <p:spPr/>
        <p:txBody>
          <a:bodyPr/>
          <a:lstStyle/>
          <a:p>
            <a:fld id="{0F636D68-06D8-4633-B7E1-964F1740CB07}"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smtClean="0">
                <a:solidFill>
                  <a:srgbClr val="000000"/>
                </a:solidFill>
                <a:latin typeface="Arial"/>
              </a:rPr>
              <a:t>22410B</a:t>
            </a:r>
            <a:endParaRPr lang="en-US" sz="1200" b="1" dirty="0">
              <a:solidFill>
                <a:srgbClr val="000000"/>
              </a:solidFill>
              <a:latin typeface="Arial"/>
            </a:endParaRP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369684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smtClean="0">
                <a:latin typeface="Arial"/>
                <a:ea typeface="SimSun"/>
                <a:cs typeface="Segoe UI"/>
              </a:rPr>
              <a:t>Montrez</a:t>
            </a:r>
            <a:r>
              <a:rPr lang="en-US" sz="1000" dirty="0" smtClean="0">
                <a:latin typeface="Arial"/>
                <a:ea typeface="SimSun"/>
                <a:cs typeface="Segoe UI"/>
              </a:rPr>
              <a:t> </a:t>
            </a:r>
            <a:r>
              <a:rPr lang="en-US" sz="1000" dirty="0">
                <a:latin typeface="Arial"/>
                <a:ea typeface="SimSun"/>
                <a:cs typeface="Segoe UI"/>
              </a:rPr>
              <a:t>aux </a:t>
            </a:r>
            <a:r>
              <a:rPr lang="en-US" sz="1000" dirty="0" err="1">
                <a:latin typeface="Arial"/>
                <a:ea typeface="SimSun"/>
                <a:cs typeface="Segoe UI"/>
              </a:rPr>
              <a:t>stagiaires</a:t>
            </a:r>
            <a:r>
              <a:rPr lang="en-US" sz="1000" dirty="0">
                <a:latin typeface="Arial"/>
                <a:ea typeface="SimSun"/>
                <a:cs typeface="Segoe UI"/>
              </a:rPr>
              <a:t> les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mentionnés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diapositive</a:t>
            </a:r>
            <a:r>
              <a:rPr lang="en-US" sz="1000" dirty="0">
                <a:latin typeface="Arial"/>
                <a:ea typeface="SimSun"/>
                <a:cs typeface="Segoe UI"/>
              </a:rPr>
              <a:t> au fur et à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présentez</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32680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Montrez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les </a:t>
            </a:r>
            <a:r>
              <a:rPr lang="en-US" sz="1000" dirty="0" err="1">
                <a:latin typeface="Arial"/>
                <a:ea typeface="SimSun"/>
                <a:cs typeface="Segoe UI"/>
              </a:rPr>
              <a:t>groupes</a:t>
            </a:r>
            <a:r>
              <a:rPr lang="en-US" sz="1000" dirty="0">
                <a:latin typeface="Arial"/>
                <a:ea typeface="SimSun"/>
                <a:cs typeface="Segoe UI"/>
              </a:rPr>
              <a:t> </a:t>
            </a:r>
            <a:r>
              <a:rPr lang="en-US" sz="1000" dirty="0" err="1">
                <a:latin typeface="Arial"/>
                <a:ea typeface="SimSun"/>
                <a:cs typeface="Segoe UI"/>
              </a:rPr>
              <a:t>mentionnés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diapositive</a:t>
            </a:r>
            <a:r>
              <a:rPr lang="en-US" sz="1000" dirty="0">
                <a:latin typeface="Arial"/>
                <a:ea typeface="SimSun"/>
                <a:cs typeface="Segoe UI"/>
              </a:rPr>
              <a:t> au fur et à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présentez</a:t>
            </a:r>
            <a:r>
              <a:rPr lang="en-US" sz="1000" dirty="0" smtClean="0">
                <a:latin typeface="Arial"/>
                <a:ea typeface="SimSun"/>
                <a:cs typeface="Segoe UI"/>
              </a:rPr>
              <a:t>.</a:t>
            </a:r>
          </a:p>
        </p:txBody>
      </p:sp>
      <p:sp>
        <p:nvSpPr>
          <p:cNvPr id="4" name="Slide Number Placeholder 3"/>
          <p:cNvSpPr>
            <a:spLocks noGrp="1"/>
          </p:cNvSpPr>
          <p:nvPr>
            <p:ph type="sldNum" sz="quarter" idx="10"/>
          </p:nvPr>
        </p:nvSpPr>
        <p:spPr/>
        <p:txBody>
          <a:bodyPr/>
          <a:lstStyle/>
          <a:p>
            <a:fld id="{996AB6F1-A926-4EF0-AE75-2DCE5917A062}"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8566233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smtClean="0">
                <a:latin typeface="Arial"/>
                <a:ea typeface="SimSun"/>
                <a:cs typeface="Arial"/>
              </a:rPr>
              <a:t>Étapes</a:t>
            </a:r>
            <a:r>
              <a:rPr lang="en-US" sz="1000" b="1" dirty="0" smtClean="0">
                <a:latin typeface="Arial"/>
                <a:ea typeface="SimSun"/>
                <a:cs typeface="Arial"/>
              </a:rPr>
              <a:t> </a:t>
            </a:r>
            <a:r>
              <a:rPr lang="en-US" sz="1000" b="1" dirty="0">
                <a:latin typeface="Arial"/>
                <a:ea typeface="SimSun"/>
                <a:cs typeface="Arial"/>
              </a:rPr>
              <a:t>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 22410B-LON-DC1, </a:t>
            </a:r>
            <a:r>
              <a:rPr lang="en-US" sz="1000" dirty="0" err="1">
                <a:latin typeface="Arial"/>
                <a:ea typeface="SimSun"/>
                <a:cs typeface="Segoe UI"/>
              </a:rPr>
              <a:t>doit</a:t>
            </a:r>
            <a:r>
              <a:rPr lang="en-US" sz="1000" dirty="0">
                <a:latin typeface="Arial"/>
                <a:ea typeface="SimSun"/>
                <a:cs typeface="Segoe UI"/>
              </a:rPr>
              <a:t> déjà </a:t>
            </a:r>
            <a:r>
              <a:rPr lang="en-US" sz="1000" dirty="0" err="1">
                <a:latin typeface="Arial"/>
                <a:ea typeface="SimSun"/>
                <a:cs typeface="Segoe UI"/>
              </a:rPr>
              <a:t>fonctionner</a:t>
            </a:r>
            <a:r>
              <a:rPr lang="en-US" sz="1000" dirty="0">
                <a:latin typeface="Arial"/>
                <a:ea typeface="SimSun"/>
                <a:cs typeface="Segoe UI"/>
              </a:rPr>
              <a:t> après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Créer</a:t>
            </a:r>
            <a:r>
              <a:rPr lang="en-US" sz="1000" b="1" dirty="0" smtClean="0">
                <a:effectLst/>
                <a:latin typeface="Arial"/>
                <a:ea typeface="SimSun"/>
                <a:cs typeface="Segoe UI"/>
              </a:rPr>
              <a:t> un </a:t>
            </a:r>
            <a:r>
              <a:rPr lang="en-US" sz="1000" b="1" dirty="0" err="1" smtClean="0">
                <a:effectLst/>
                <a:latin typeface="Arial"/>
                <a:ea typeface="SimSun"/>
                <a:cs typeface="Segoe UI"/>
              </a:rPr>
              <a:t>groupe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smtClean="0">
                <a:effectLst/>
                <a:latin typeface="Arial"/>
                <a:ea typeface="Times New Roman"/>
                <a:cs typeface="Segoe UI"/>
              </a:rPr>
              <a:t>Sur LON-DC1, </a:t>
            </a:r>
            <a:r>
              <a:rPr lang="en-US" sz="1000" dirty="0" err="1" smtClean="0">
                <a:effectLst/>
                <a:latin typeface="Arial"/>
                <a:ea typeface="Times New Roman"/>
                <a:cs typeface="Segoe UI"/>
              </a:rPr>
              <a:t>accédez</a:t>
            </a:r>
            <a:r>
              <a:rPr lang="en-US" sz="1000" dirty="0" smtClean="0">
                <a:effectLst/>
                <a:latin typeface="Arial"/>
                <a:ea typeface="Times New Roman"/>
                <a:cs typeface="Segoe UI"/>
              </a:rPr>
              <a:t> au </a:t>
            </a:r>
            <a:r>
              <a:rPr lang="en-US" sz="1000" b="1" dirty="0" smtClean="0">
                <a:effectLst/>
                <a:latin typeface="Arial"/>
                <a:ea typeface="Times New Roman"/>
                <a:cs typeface="Times New Roman"/>
              </a:rPr>
              <a:t>Centre </a:t>
            </a:r>
            <a:r>
              <a:rPr lang="en-US" sz="1000" b="1" dirty="0" err="1" smtClean="0">
                <a:effectLst/>
                <a:latin typeface="Arial"/>
                <a:ea typeface="Times New Roman"/>
                <a:cs typeface="Times New Roman"/>
              </a:rPr>
              <a:t>d'administration</a:t>
            </a:r>
            <a:r>
              <a:rPr lang="en-US" sz="1000" b="1" dirty="0" smtClean="0">
                <a:effectLst/>
                <a:latin typeface="Arial"/>
                <a:ea typeface="Times New Roman"/>
                <a:cs typeface="Times New Roman"/>
              </a:rPr>
              <a:t> Active Directory</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liste</a:t>
            </a:r>
            <a:r>
              <a:rPr lang="en-US" sz="1000" dirty="0" smtClean="0">
                <a:effectLst/>
                <a:latin typeface="Arial"/>
                <a:ea typeface="Times New Roman"/>
                <a:cs typeface="Segoe UI"/>
              </a:rPr>
              <a:t> </a:t>
            </a:r>
            <a:r>
              <a:rPr lang="en-US" sz="1000" dirty="0" err="1" smtClean="0">
                <a:effectLst/>
                <a:latin typeface="Arial"/>
                <a:ea typeface="Times New Roman"/>
                <a:cs typeface="Segoe UI"/>
              </a:rPr>
              <a:t>Tâches</a:t>
            </a:r>
            <a:r>
              <a:rPr lang="en-US" sz="1000" dirty="0" smtClean="0">
                <a:effectLst/>
                <a:latin typeface="Arial"/>
                <a:ea typeface="Times New Roman"/>
                <a:cs typeface="Segoe UI"/>
              </a:rPr>
              <a:t>, sous IT, </a:t>
            </a:r>
            <a:r>
              <a:rPr lang="en-US" sz="1000" dirty="0" err="1" smtClean="0">
                <a:effectLst/>
                <a:latin typeface="Arial"/>
                <a:ea typeface="Times New Roman"/>
                <a:cs typeface="Segoe UI"/>
              </a:rPr>
              <a:t>pointez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Nouveau</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Groupe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Créer</a:t>
            </a:r>
            <a:r>
              <a:rPr lang="en-US" sz="1000" b="1" dirty="0" smtClean="0">
                <a:effectLst/>
                <a:latin typeface="Arial"/>
                <a:ea typeface="Times New Roman"/>
                <a:cs typeface="Times New Roman"/>
              </a:rPr>
              <a:t> un </a:t>
            </a:r>
            <a:r>
              <a:rPr lang="en-US" sz="1000" b="1" dirty="0" err="1" smtClean="0">
                <a:effectLst/>
                <a:latin typeface="Arial"/>
                <a:ea typeface="Times New Roman"/>
                <a:cs typeface="Times New Roman"/>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zone </a:t>
            </a:r>
            <a:r>
              <a:rPr lang="en-US" sz="1000" b="1" dirty="0" smtClean="0">
                <a:effectLst/>
                <a:latin typeface="Arial"/>
                <a:ea typeface="Times New Roman"/>
                <a:cs typeface="Times New Roman"/>
              </a:rPr>
              <a:t>Nom du </a:t>
            </a:r>
            <a:r>
              <a:rPr lang="en-US" sz="1000" b="1" dirty="0" err="1" smtClean="0">
                <a:effectLst/>
                <a:latin typeface="Arial"/>
                <a:ea typeface="Times New Roman"/>
                <a:cs typeface="Times New Roman"/>
              </a:rPr>
              <a:t>groupe</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Responsables</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TI</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Ajouter</a:t>
            </a:r>
            <a:r>
              <a:rPr lang="en-US" sz="1000" b="1" dirty="0" smtClean="0">
                <a:effectLst/>
                <a:latin typeface="Arial"/>
                <a:ea typeface="SimSun"/>
                <a:cs typeface="Segoe UI"/>
              </a:rPr>
              <a:t> des </a:t>
            </a:r>
            <a:r>
              <a:rPr lang="en-US" sz="1000" b="1" dirty="0" err="1" smtClean="0">
                <a:effectLst/>
                <a:latin typeface="Arial"/>
                <a:ea typeface="SimSun"/>
                <a:cs typeface="Segoe UI"/>
              </a:rPr>
              <a:t>membres</a:t>
            </a:r>
            <a:r>
              <a:rPr lang="en-US" sz="1000" b="1" dirty="0" smtClean="0">
                <a:effectLst/>
                <a:latin typeface="Arial"/>
                <a:ea typeface="SimSun"/>
                <a:cs typeface="Segoe UI"/>
              </a:rPr>
              <a:t> au </a:t>
            </a:r>
            <a:r>
              <a:rPr lang="en-US" sz="1000" b="1" dirty="0" err="1" smtClean="0">
                <a:effectLst/>
                <a:latin typeface="Arial"/>
                <a:ea typeface="SimSun"/>
                <a:cs typeface="Segoe UI"/>
              </a:rPr>
              <a:t>groupe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Faites</a:t>
            </a:r>
            <a:r>
              <a:rPr lang="en-US" sz="1000" dirty="0" smtClean="0">
                <a:effectLst/>
                <a:latin typeface="Arial"/>
                <a:ea typeface="Times New Roman"/>
                <a:cs typeface="Segoe UI"/>
              </a:rPr>
              <a:t> </a:t>
            </a:r>
            <a:r>
              <a:rPr lang="en-US" sz="1000" dirty="0" err="1" smtClean="0">
                <a:effectLst/>
                <a:latin typeface="Arial"/>
                <a:ea typeface="Times New Roman"/>
                <a:cs typeface="Segoe UI"/>
              </a:rPr>
              <a:t>défiler</a:t>
            </a:r>
            <a:r>
              <a:rPr lang="en-US" sz="1000" dirty="0" smtClean="0">
                <a:effectLst/>
                <a:latin typeface="Arial"/>
                <a:ea typeface="Times New Roman"/>
                <a:cs typeface="Segoe UI"/>
              </a:rPr>
              <a:t> </a:t>
            </a:r>
            <a:r>
              <a:rPr lang="en-US" sz="1000" dirty="0" err="1" smtClean="0">
                <a:effectLst/>
                <a:latin typeface="Arial"/>
                <a:ea typeface="Times New Roman"/>
                <a:cs typeface="Segoe UI"/>
              </a:rPr>
              <a:t>l'écran</a:t>
            </a:r>
            <a:r>
              <a:rPr lang="en-US" sz="1000" dirty="0" smtClean="0">
                <a:effectLst/>
                <a:latin typeface="Arial"/>
                <a:ea typeface="Times New Roman"/>
                <a:cs typeface="Segoe UI"/>
              </a:rPr>
              <a:t>, et sous </a:t>
            </a:r>
            <a:r>
              <a:rPr lang="en-US" sz="1000" dirty="0" err="1" smtClean="0">
                <a:effectLst/>
                <a:latin typeface="Arial"/>
                <a:ea typeface="Times New Roman"/>
                <a:cs typeface="Segoe UI"/>
              </a:rPr>
              <a:t>Membres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Sélectionnez</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des contacts, des </a:t>
            </a:r>
            <a:r>
              <a:rPr lang="en-US" sz="1000" b="1" dirty="0" err="1" smtClean="0">
                <a:effectLst/>
                <a:latin typeface="Arial"/>
                <a:ea typeface="Times New Roman"/>
                <a:cs typeface="Times New Roman"/>
              </a:rPr>
              <a:t>ordinateurs</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comptes</a:t>
            </a:r>
            <a:r>
              <a:rPr lang="en-US" sz="1000" b="1" dirty="0" smtClean="0">
                <a:effectLst/>
                <a:latin typeface="Arial"/>
                <a:ea typeface="Times New Roman"/>
                <a:cs typeface="Times New Roman"/>
              </a:rPr>
              <a:t> de service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zone </a:t>
            </a:r>
            <a:r>
              <a:rPr lang="en-US" sz="1000" b="1" dirty="0" err="1" smtClean="0">
                <a:effectLst/>
                <a:latin typeface="Arial"/>
                <a:ea typeface="Times New Roman"/>
                <a:cs typeface="Times New Roman"/>
              </a:rPr>
              <a:t>Entrez</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noms</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objets</a:t>
            </a:r>
            <a:r>
              <a:rPr lang="en-US" sz="1000" b="1" dirty="0" smtClean="0">
                <a:effectLst/>
                <a:latin typeface="Arial"/>
                <a:ea typeface="Times New Roman"/>
                <a:cs typeface="Times New Roman"/>
              </a:rPr>
              <a:t> à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exemples</a:t>
            </a:r>
            <a:r>
              <a:rPr lang="en-US" sz="1000" b="1" dirty="0" smtClean="0">
                <a:effectLst/>
                <a:latin typeface="Arial"/>
                <a:ea typeface="Times New Roman"/>
                <a:cs typeface="Times New Roman"/>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April; Don;</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Vérifier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noms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Créer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Groupe</a:t>
            </a:r>
            <a:r>
              <a:rPr lang="en-US" sz="1000" b="1" dirty="0" smtClean="0">
                <a:effectLst/>
                <a:latin typeface="Arial"/>
                <a:ea typeface="Times New Roman"/>
                <a:cs typeface="Times New Roman"/>
              </a:rPr>
              <a:t> : </a:t>
            </a:r>
            <a:r>
              <a:rPr lang="en-US" sz="1000" b="1" dirty="0" err="1" smtClean="0">
                <a:effectLst/>
                <a:latin typeface="Arial"/>
                <a:ea typeface="Times New Roman"/>
                <a:cs typeface="Times New Roman"/>
              </a:rPr>
              <a:t>Responsables</a:t>
            </a:r>
            <a:r>
              <a:rPr lang="en-US" sz="1000" b="1" dirty="0" smtClean="0">
                <a:effectLst/>
                <a:latin typeface="Arial"/>
                <a:ea typeface="Times New Roman"/>
                <a:cs typeface="Times New Roman"/>
              </a:rPr>
              <a:t> TI</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a:lnSpc>
                <a:spcPts val="1300"/>
              </a:lnSpc>
              <a:spcBef>
                <a:spcPts val="900"/>
              </a:spcBef>
              <a:spcAft>
                <a:spcPts val="300"/>
              </a:spcAft>
            </a:pPr>
            <a:r>
              <a:rPr lang="en-US" sz="1000" b="1" dirty="0" err="1" smtClean="0">
                <a:effectLst/>
                <a:latin typeface="Arial"/>
                <a:ea typeface="SimSun"/>
                <a:cs typeface="Segoe UI"/>
              </a:rPr>
              <a:t>Ajouter</a:t>
            </a:r>
            <a:r>
              <a:rPr lang="en-US" sz="1000" b="1" dirty="0" smtClean="0">
                <a:effectLst/>
                <a:latin typeface="Arial"/>
                <a:ea typeface="SimSun"/>
                <a:cs typeface="Segoe UI"/>
              </a:rPr>
              <a:t> un </a:t>
            </a:r>
            <a:r>
              <a:rPr lang="en-US" sz="1000" b="1" dirty="0" err="1" smtClean="0">
                <a:effectLst/>
                <a:latin typeface="Arial"/>
                <a:ea typeface="SimSun"/>
                <a:cs typeface="Segoe UI"/>
              </a:rPr>
              <a:t>utilisateur</a:t>
            </a:r>
            <a:r>
              <a:rPr lang="en-US" sz="1000" b="1" dirty="0" smtClean="0">
                <a:effectLst/>
                <a:latin typeface="Arial"/>
                <a:ea typeface="SimSun"/>
                <a:cs typeface="Segoe UI"/>
              </a:rPr>
              <a:t> au </a:t>
            </a:r>
            <a:r>
              <a:rPr lang="en-US" sz="1000" b="1" dirty="0" err="1" smtClean="0">
                <a:effectLst/>
                <a:latin typeface="Arial"/>
                <a:ea typeface="SimSun"/>
                <a:cs typeface="Segoe UI"/>
              </a:rPr>
              <a:t>groupe</a:t>
            </a:r>
            <a:endParaRPr lang="en-US" sz="1000" b="1" dirty="0" smtClean="0">
              <a:effectLst/>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a:t>
            </a:r>
            <a:r>
              <a:rPr lang="en-US" sz="1000" dirty="0" err="1" smtClean="0">
                <a:effectLst/>
                <a:latin typeface="Arial"/>
                <a:ea typeface="Times New Roman"/>
                <a:cs typeface="Segoe UI"/>
              </a:rPr>
              <a:t>d'informations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Ed Meadows</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b="1" dirty="0" smtClean="0">
                <a:effectLst/>
                <a:latin typeface="Arial"/>
                <a:ea typeface="Times New Roman"/>
                <a:cs typeface="Times New Roman"/>
              </a:rPr>
              <a:t> au </a:t>
            </a:r>
            <a:r>
              <a:rPr lang="en-US" sz="1000" b="1" dirty="0" err="1" smtClean="0">
                <a:effectLst/>
                <a:latin typeface="Arial"/>
                <a:ea typeface="Times New Roman"/>
                <a:cs typeface="Times New Roman"/>
              </a:rPr>
              <a:t>groupe</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Sélectionnez</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zone </a:t>
            </a:r>
            <a:r>
              <a:rPr lang="en-US" sz="1000" b="1" dirty="0" err="1" smtClean="0">
                <a:effectLst/>
                <a:latin typeface="Arial"/>
                <a:ea typeface="Times New Roman"/>
                <a:cs typeface="Times New Roman"/>
              </a:rPr>
              <a:t>Entrez</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noms</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objets</a:t>
            </a:r>
            <a:r>
              <a:rPr lang="en-US" sz="1000" b="1" dirty="0" smtClean="0">
                <a:effectLst/>
                <a:latin typeface="Arial"/>
                <a:ea typeface="Times New Roman"/>
                <a:cs typeface="Times New Roman"/>
              </a:rPr>
              <a:t> à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exemples</a:t>
            </a:r>
            <a:r>
              <a:rPr lang="en-US" sz="1000" b="1" dirty="0" smtClean="0">
                <a:effectLst/>
                <a:latin typeface="Arial"/>
                <a:ea typeface="Times New Roman"/>
                <a:cs typeface="Times New Roman"/>
              </a:rPr>
              <a:t>)</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Responsables</a:t>
            </a:r>
            <a:r>
              <a:rPr lang="en-US" sz="1000" b="1" dirty="0" smtClean="0">
                <a:effectLst/>
                <a:latin typeface="Arial"/>
                <a:ea typeface="Times New Roman"/>
                <a:cs typeface="Times New Roman"/>
              </a:rPr>
              <a:t> TI</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Vérifier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noms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3292082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dirty="0">
                <a:latin typeface="Arial"/>
                <a:ea typeface="SimSun"/>
                <a:cs typeface="Segoe UI"/>
              </a:rPr>
              <a:t>Changer le type et </a:t>
            </a:r>
            <a:r>
              <a:rPr lang="en-US" sz="1000" b="1" dirty="0" err="1">
                <a:latin typeface="Arial"/>
                <a:ea typeface="SimSun"/>
                <a:cs typeface="Segoe UI"/>
              </a:rPr>
              <a:t>l'étendue</a:t>
            </a:r>
            <a:r>
              <a:rPr lang="en-US" sz="1000" b="1" dirty="0">
                <a:latin typeface="Arial"/>
                <a:ea typeface="SimSun"/>
                <a:cs typeface="Segoe UI"/>
              </a:rPr>
              <a:t> du </a:t>
            </a:r>
            <a:r>
              <a:rPr lang="en-US" sz="1000" b="1" dirty="0" err="1">
                <a:latin typeface="Arial"/>
                <a:ea typeface="SimSun"/>
                <a:cs typeface="Segoe UI"/>
              </a:rPr>
              <a:t>groupe</a:t>
            </a:r>
            <a:endParaRPr lang="en-US" sz="1000" b="1" dirty="0">
              <a:latin typeface="Arial"/>
              <a:ea typeface="SimSun"/>
              <a:cs typeface="Segoe UI"/>
            </a:endParaRPr>
          </a:p>
          <a:p>
            <a:pPr marL="342900" marR="0" lvl="0" indent="-342900">
              <a:lnSpc>
                <a:spcPct val="115000"/>
              </a:lnSpc>
              <a:spcBef>
                <a:spcPts val="0"/>
              </a:spcBef>
              <a:spcAft>
                <a:spcPts val="995"/>
              </a:spcAft>
              <a:buFont typeface="+mj-lt"/>
              <a:buAutoNum type="arabicPeriod"/>
            </a:pPr>
            <a:r>
              <a:rPr lang="en-US" sz="1000" dirty="0" err="1">
                <a:latin typeface="Arial"/>
                <a:ea typeface="Times New Roman"/>
                <a:cs typeface="Segoe UI"/>
              </a:rPr>
              <a:t>Dans</a:t>
            </a:r>
            <a:r>
              <a:rPr lang="en-US" sz="1000" dirty="0">
                <a:latin typeface="Arial"/>
                <a:ea typeface="Times New Roman"/>
                <a:cs typeface="Segoe UI"/>
              </a:rPr>
              <a:t> le </a:t>
            </a:r>
            <a:r>
              <a:rPr lang="en-US" sz="1000" dirty="0" err="1">
                <a:latin typeface="Arial"/>
                <a:ea typeface="Times New Roman"/>
                <a:cs typeface="Segoe UI"/>
              </a:rPr>
              <a:t>volet</a:t>
            </a:r>
            <a:r>
              <a:rPr lang="en-US" sz="1000" dirty="0">
                <a:latin typeface="Arial"/>
                <a:ea typeface="Times New Roman"/>
                <a:cs typeface="Segoe UI"/>
              </a:rPr>
              <a:t> </a:t>
            </a:r>
            <a:r>
              <a:rPr lang="en-US" sz="1000" dirty="0" err="1">
                <a:latin typeface="Arial"/>
                <a:ea typeface="Times New Roman"/>
                <a:cs typeface="Segoe UI"/>
              </a:rPr>
              <a:t>d'informations</a:t>
            </a:r>
            <a:r>
              <a:rPr lang="en-US" sz="1000" dirty="0">
                <a:latin typeface="Arial"/>
                <a:ea typeface="Times New Roman"/>
                <a:cs typeface="Segoe UI"/>
              </a:rPr>
              <a:t>, double-</a:t>
            </a:r>
            <a:r>
              <a:rPr lang="en-US" sz="1000" dirty="0" err="1">
                <a:latin typeface="Arial"/>
                <a:ea typeface="Times New Roman"/>
                <a:cs typeface="Segoe UI"/>
              </a:rPr>
              <a:t>cliquez</a:t>
            </a:r>
            <a:r>
              <a:rPr lang="en-US" sz="1000" dirty="0">
                <a:latin typeface="Arial"/>
                <a:ea typeface="Times New Roman"/>
                <a:cs typeface="Segoe UI"/>
              </a:rPr>
              <a:t> </a:t>
            </a:r>
            <a:r>
              <a:rPr lang="en-US" sz="1000" dirty="0" err="1">
                <a:latin typeface="Arial"/>
                <a:ea typeface="Times New Roman"/>
                <a:cs typeface="Segoe UI"/>
              </a:rPr>
              <a:t>sur</a:t>
            </a:r>
            <a:r>
              <a:rPr lang="en-US" sz="1000" dirty="0">
                <a:latin typeface="Arial"/>
                <a:ea typeface="Times New Roman"/>
                <a:cs typeface="Segoe UI"/>
              </a:rPr>
              <a:t> </a:t>
            </a:r>
            <a:r>
              <a:rPr lang="en-US" sz="1000" b="1" dirty="0" err="1">
                <a:latin typeface="Arial"/>
                <a:ea typeface="Times New Roman"/>
                <a:cs typeface="Times New Roman"/>
              </a:rPr>
              <a:t>Responsables</a:t>
            </a:r>
            <a:r>
              <a:rPr lang="en-US" sz="1000" dirty="0">
                <a:latin typeface="Arial"/>
                <a:ea typeface="Times New Roman"/>
                <a:cs typeface="Segoe UI"/>
              </a:rPr>
              <a:t> </a:t>
            </a:r>
            <a:r>
              <a:rPr lang="en-US" sz="1000" b="1" dirty="0">
                <a:latin typeface="Arial"/>
                <a:ea typeface="Times New Roman"/>
                <a:cs typeface="Times New Roman"/>
              </a:rPr>
              <a:t>TI</a:t>
            </a:r>
            <a:r>
              <a:rPr lang="en-US" sz="1000" dirty="0">
                <a:latin typeface="Arial"/>
                <a:ea typeface="Times New Roman"/>
                <a:cs typeface="Segoe UI"/>
              </a:rPr>
              <a:t>.</a:t>
            </a:r>
            <a:endParaRPr lang="en-US" sz="1000" dirty="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smtClean="0">
                <a:solidFill>
                  <a:prstClr val="black"/>
                </a:solidFill>
                <a:latin typeface="Arial"/>
                <a:ea typeface="Times New Roman"/>
                <a:cs typeface="Segoe UI"/>
              </a:rPr>
              <a:t>Dans</a:t>
            </a:r>
            <a:r>
              <a:rPr lang="en-US" sz="1000" dirty="0" smtClean="0">
                <a:solidFill>
                  <a:prstClr val="black"/>
                </a:solidFill>
                <a:latin typeface="Arial"/>
                <a:ea typeface="Times New Roman"/>
                <a:cs typeface="Segoe UI"/>
              </a:rPr>
              <a:t> </a:t>
            </a:r>
            <a:r>
              <a:rPr lang="en-US" sz="1000" dirty="0">
                <a:solidFill>
                  <a:prstClr val="black"/>
                </a:solidFill>
                <a:latin typeface="Arial"/>
                <a:ea typeface="Times New Roman"/>
                <a:cs typeface="Segoe UI"/>
              </a:rPr>
              <a:t>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Responsables</a:t>
            </a:r>
            <a:r>
              <a:rPr lang="en-US" sz="1000" b="1" dirty="0">
                <a:solidFill>
                  <a:prstClr val="black"/>
                </a:solidFill>
                <a:latin typeface="Arial"/>
                <a:ea typeface="Times New Roman"/>
                <a:cs typeface="Times New Roman"/>
              </a:rPr>
              <a:t> TI</a:t>
            </a:r>
            <a:r>
              <a:rPr lang="en-US" sz="1000" dirty="0">
                <a:solidFill>
                  <a:prstClr val="black"/>
                </a:solidFill>
                <a:latin typeface="Arial"/>
                <a:ea typeface="Times New Roman"/>
                <a:cs typeface="Segoe UI"/>
              </a:rPr>
              <a:t>, sous </a:t>
            </a:r>
            <a:r>
              <a:rPr lang="en-US" sz="1000" b="1" dirty="0" err="1">
                <a:solidFill>
                  <a:prstClr val="black"/>
                </a:solidFill>
                <a:latin typeface="Arial"/>
                <a:ea typeface="Times New Roman"/>
                <a:cs typeface="Times New Roman"/>
              </a:rPr>
              <a:t>Étendue</a:t>
            </a:r>
            <a:r>
              <a:rPr lang="en-US" sz="1000" b="1" dirty="0">
                <a:solidFill>
                  <a:prstClr val="black"/>
                </a:solidFill>
                <a:latin typeface="Arial"/>
                <a:ea typeface="Times New Roman"/>
                <a:cs typeface="Times New Roman"/>
              </a:rPr>
              <a:t> du </a:t>
            </a:r>
            <a:r>
              <a:rPr lang="en-US" sz="1000" b="1" dirty="0" err="1">
                <a:solidFill>
                  <a:prstClr val="black"/>
                </a:solidFill>
                <a:latin typeface="Arial"/>
                <a:ea typeface="Times New Roman"/>
                <a:cs typeface="Times New Roman"/>
              </a:rPr>
              <a:t>groupe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Universel</a:t>
            </a:r>
            <a:r>
              <a:rPr lang="en-US" sz="1000" dirty="0">
                <a:solidFill>
                  <a:prstClr val="black"/>
                </a:solidFill>
                <a:latin typeface="Arial"/>
                <a:ea typeface="Times New Roman"/>
                <a:cs typeface="Segoe UI"/>
              </a:rPr>
              <a:t>. Sous </a:t>
            </a:r>
            <a:r>
              <a:rPr lang="en-US" sz="1000" b="1" dirty="0">
                <a:solidFill>
                  <a:prstClr val="black"/>
                </a:solidFill>
                <a:latin typeface="Arial"/>
                <a:ea typeface="Times New Roman"/>
                <a:cs typeface="Times New Roman"/>
              </a:rPr>
              <a:t>Type de </a:t>
            </a:r>
            <a:r>
              <a:rPr lang="en-US" sz="1000" b="1" dirty="0" err="1">
                <a:solidFill>
                  <a:prstClr val="black"/>
                </a:solidFill>
                <a:latin typeface="Arial"/>
                <a:ea typeface="Times New Roman"/>
                <a:cs typeface="Times New Roman"/>
              </a:rPr>
              <a:t>groupe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Distribution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a:solidFill>
                  <a:prstClr val="black"/>
                </a:solidFill>
                <a:latin typeface="Arial"/>
                <a:ea typeface="SimSun"/>
                <a:cs typeface="Segoe UI"/>
              </a:rPr>
              <a:t>Modifier la </a:t>
            </a:r>
            <a:r>
              <a:rPr lang="en-US" sz="1000" b="1" dirty="0" err="1">
                <a:solidFill>
                  <a:prstClr val="black"/>
                </a:solidFill>
                <a:latin typeface="Arial"/>
                <a:ea typeface="SimSun"/>
                <a:cs typeface="Segoe UI"/>
              </a:rPr>
              <a:t>propriété</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Géré</a:t>
            </a:r>
            <a:r>
              <a:rPr lang="en-US" sz="1000" b="1" dirty="0">
                <a:solidFill>
                  <a:prstClr val="black"/>
                </a:solidFill>
                <a:latin typeface="Arial"/>
                <a:ea typeface="SimSun"/>
                <a:cs typeface="Segoe UI"/>
              </a:rPr>
              <a:t> par du </a:t>
            </a:r>
            <a:r>
              <a:rPr lang="en-US" sz="1000" b="1" dirty="0" err="1">
                <a:solidFill>
                  <a:prstClr val="black"/>
                </a:solidFill>
                <a:latin typeface="Arial"/>
                <a:ea typeface="SimSun"/>
                <a:cs typeface="Segoe UI"/>
              </a:rPr>
              <a:t>groupe</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d'informations</a:t>
            </a:r>
            <a:r>
              <a:rPr lang="en-US" sz="1000" dirty="0">
                <a:solidFill>
                  <a:prstClr val="black"/>
                </a:solidFill>
                <a:latin typeface="Arial"/>
                <a:ea typeface="Times New Roman"/>
                <a:cs typeface="Segoe UI"/>
              </a:rPr>
              <a:t>, double-</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Responsables</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TI</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d'informations</a:t>
            </a:r>
            <a:r>
              <a:rPr lang="en-US" sz="1000" dirty="0">
                <a:solidFill>
                  <a:prstClr val="black"/>
                </a:solidFill>
                <a:latin typeface="Arial"/>
                <a:ea typeface="Times New Roman"/>
                <a:cs typeface="Segoe UI"/>
              </a:rPr>
              <a:t> sous </a:t>
            </a:r>
            <a:r>
              <a:rPr lang="en-US" sz="1000" dirty="0" err="1">
                <a:solidFill>
                  <a:prstClr val="black"/>
                </a:solidFill>
                <a:latin typeface="Arial"/>
                <a:ea typeface="Times New Roman"/>
                <a:cs typeface="Segoe UI"/>
              </a:rPr>
              <a:t>Géré</a:t>
            </a:r>
            <a:r>
              <a:rPr lang="en-US" sz="1000" dirty="0">
                <a:solidFill>
                  <a:prstClr val="black"/>
                </a:solidFill>
                <a:latin typeface="Arial"/>
                <a:ea typeface="Times New Roman"/>
                <a:cs typeface="Segoe UI"/>
              </a:rPr>
              <a:t> par,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Modifier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Sélectionnez</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utilisateur</a:t>
            </a:r>
            <a:r>
              <a:rPr lang="en-US" sz="1000" b="1" dirty="0">
                <a:solidFill>
                  <a:prstClr val="black"/>
                </a:solidFill>
                <a:latin typeface="Arial"/>
                <a:ea typeface="Times New Roman"/>
                <a:cs typeface="Times New Roman"/>
              </a:rPr>
              <a:t>, un contact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un </a:t>
            </a:r>
            <a:r>
              <a:rPr lang="en-US" sz="1000" b="1" dirty="0" err="1">
                <a:solidFill>
                  <a:prstClr val="black"/>
                </a:solidFill>
                <a:latin typeface="Arial"/>
                <a:ea typeface="Times New Roman"/>
                <a:cs typeface="Times New Roman"/>
              </a:rPr>
              <a:t>groupe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err="1">
                <a:solidFill>
                  <a:prstClr val="black"/>
                </a:solidFill>
                <a:latin typeface="Arial"/>
                <a:ea typeface="Times New Roman"/>
                <a:cs typeface="Times New Roman"/>
              </a:rPr>
              <a:t>Entrez</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noms</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exemples</a:t>
            </a:r>
            <a:r>
              <a:rPr lang="en-US" sz="1000" b="1" dirty="0">
                <a:solidFill>
                  <a:prstClr val="black"/>
                </a:solidFill>
                <a:latin typeface="Arial"/>
                <a:ea typeface="Times New Roman"/>
                <a:cs typeface="Times New Roman"/>
              </a:rPr>
              <a: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Ed Meadows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Vérifier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noms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Le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peut</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mettre</a:t>
            </a:r>
            <a:r>
              <a:rPr lang="en-US" sz="1000" b="1" dirty="0">
                <a:solidFill>
                  <a:prstClr val="black"/>
                </a:solidFill>
                <a:latin typeface="Arial"/>
                <a:ea typeface="Times New Roman"/>
                <a:cs typeface="Times New Roman"/>
              </a:rPr>
              <a:t> à jour la </a:t>
            </a:r>
            <a:r>
              <a:rPr lang="en-US" sz="1000" b="1" dirty="0" err="1">
                <a:solidFill>
                  <a:prstClr val="black"/>
                </a:solidFill>
                <a:latin typeface="Arial"/>
                <a:ea typeface="Times New Roman"/>
                <a:cs typeface="Times New Roman"/>
              </a:rPr>
              <a:t>liste</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membres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smtClean="0">
                <a:solidFill>
                  <a:prstClr val="black"/>
                </a:solidFill>
                <a:latin typeface="Arial"/>
                <a:ea typeface="Times New Roman"/>
                <a:cs typeface="Segoe UI"/>
              </a:rPr>
              <a:t>.</a:t>
            </a:r>
          </a:p>
          <a:p>
            <a:pPr marL="342900" lvl="0" indent="-342900">
              <a:lnSpc>
                <a:spcPct val="115000"/>
              </a:lnSpc>
              <a:spcAft>
                <a:spcPts val="995"/>
              </a:spcAft>
              <a:buFont typeface="+mj-lt"/>
              <a:buAutoNum type="arabicPeriod"/>
            </a:pPr>
            <a:endParaRPr lang="es-ES" sz="1000" dirty="0">
              <a:solidFill>
                <a:prstClr val="black"/>
              </a:solidFill>
              <a:latin typeface="Arial"/>
              <a:cs typeface="Segoe UI"/>
            </a:endParaRPr>
          </a:p>
          <a:p>
            <a:pPr>
              <a:lnSpc>
                <a:spcPct val="115000"/>
              </a:lnSpc>
              <a:spcAft>
                <a:spcPts val="995"/>
              </a:spcAft>
            </a:pPr>
            <a:r>
              <a:rPr lang="fr-FR" sz="1000" dirty="0">
                <a:latin typeface="Arial"/>
                <a:ea typeface="Calibri"/>
                <a:cs typeface="Segoe UI"/>
              </a:rPr>
              <a:t>Laissez l'ordinateur virtuel en cours d'exécution pour la démonstration suivante</a:t>
            </a:r>
            <a:r>
              <a:rPr lang="fr-FR" sz="1000" dirty="0" smtClean="0">
                <a:latin typeface="Arial"/>
                <a:ea typeface="Calibri"/>
                <a:cs typeface="Segoe UI"/>
              </a:rPr>
              <a:t>.</a:t>
            </a:r>
          </a:p>
          <a:p>
            <a:pPr>
              <a:lnSpc>
                <a:spcPct val="115000"/>
              </a:lnSpc>
              <a:spcAft>
                <a:spcPts val="995"/>
              </a:spcAft>
            </a:pP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452154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ne </a:t>
            </a:r>
            <a:r>
              <a:rPr lang="en-US" sz="1000" dirty="0" err="1">
                <a:latin typeface="Arial"/>
                <a:ea typeface="SimSun"/>
                <a:cs typeface="Segoe UI"/>
              </a:rPr>
              <a:t>comporte</a:t>
            </a:r>
            <a:r>
              <a:rPr lang="en-US" sz="1000" dirty="0">
                <a:latin typeface="Arial"/>
                <a:ea typeface="SimSun"/>
                <a:cs typeface="Segoe UI"/>
              </a:rPr>
              <a:t> </a:t>
            </a:r>
            <a:r>
              <a:rPr lang="en-US" sz="1000" dirty="0" err="1">
                <a:latin typeface="Arial"/>
                <a:ea typeface="SimSun"/>
                <a:cs typeface="Segoe UI"/>
              </a:rPr>
              <a:t>aucune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parcourez</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a:t>
            </a: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effectuer</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courtes</a:t>
            </a:r>
            <a:r>
              <a:rPr lang="en-US" sz="1000" dirty="0" smtClean="0">
                <a:latin typeface="Arial"/>
                <a:ea typeface="SimSun"/>
                <a:cs typeface="Segoe UI"/>
              </a:rPr>
              <a:t> </a:t>
            </a:r>
            <a:r>
              <a:rPr lang="en-US" sz="1000" dirty="0" err="1">
                <a:latin typeface="Arial"/>
                <a:ea typeface="SimSun"/>
                <a:cs typeface="Segoe UI"/>
              </a:rPr>
              <a:t>démonstrations</a:t>
            </a:r>
            <a:r>
              <a:rPr lang="en-US" sz="1000" dirty="0">
                <a:latin typeface="Arial"/>
                <a:ea typeface="SimSun"/>
                <a:cs typeface="Segoe UI"/>
              </a:rPr>
              <a:t> </a:t>
            </a:r>
            <a:r>
              <a:rPr lang="en-US" sz="1000" dirty="0" err="1">
                <a:latin typeface="Arial"/>
                <a:ea typeface="SimSun"/>
                <a:cs typeface="Segoe UI"/>
              </a:rPr>
              <a:t>improvisées</a:t>
            </a:r>
            <a:r>
              <a:rPr lang="en-US" sz="1000" dirty="0">
                <a:latin typeface="Arial"/>
                <a:ea typeface="SimSun"/>
                <a:cs typeface="Segoe UI"/>
              </a:rPr>
              <a:t> pour </a:t>
            </a:r>
            <a:r>
              <a:rPr lang="en-US" sz="1000" dirty="0" err="1">
                <a:latin typeface="Arial"/>
                <a:ea typeface="SimSun"/>
                <a:cs typeface="Segoe UI"/>
              </a:rPr>
              <a:t>renforcer</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227194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Arial"/>
              </a:rPr>
              <a:t> </a:t>
            </a:r>
          </a:p>
        </p:txBody>
      </p:sp>
      <p:sp>
        <p:nvSpPr>
          <p:cNvPr id="4" name="Slide Number Placeholder 3"/>
          <p:cNvSpPr>
            <a:spLocks noGrp="1"/>
          </p:cNvSpPr>
          <p:nvPr>
            <p:ph type="sldNum" sz="quarter" idx="10"/>
          </p:nvPr>
        </p:nvSpPr>
        <p:spPr/>
        <p:txBody>
          <a:bodyPr/>
          <a:lstStyle/>
          <a:p>
            <a:fld id="{996AB6F1-A926-4EF0-AE75-2DCE5917A062}"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877095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Pensez</a:t>
            </a:r>
            <a:r>
              <a:rPr lang="en-US" sz="1000" dirty="0">
                <a:latin typeface="Arial"/>
                <a:ea typeface="SimSun"/>
                <a:cs typeface="Segoe UI"/>
              </a:rPr>
              <a:t> à </a:t>
            </a:r>
            <a:r>
              <a:rPr lang="en-US" sz="1000" dirty="0" err="1">
                <a:latin typeface="Arial"/>
                <a:ea typeface="SimSun"/>
                <a:cs typeface="Segoe UI"/>
              </a:rPr>
              <a:t>ouvrir</a:t>
            </a:r>
            <a:r>
              <a:rPr lang="en-US" sz="1000" dirty="0">
                <a:latin typeface="Arial"/>
                <a:ea typeface="SimSun"/>
                <a:cs typeface="Segoe UI"/>
              </a:rPr>
              <a:t> </a:t>
            </a:r>
            <a:r>
              <a:rPr lang="en-US" sz="1000" dirty="0" err="1">
                <a:latin typeface="Arial"/>
                <a:ea typeface="SimSun"/>
                <a:cs typeface="Segoe UI"/>
              </a:rPr>
              <a:t>Utilisateurs</a:t>
            </a:r>
            <a:r>
              <a:rPr lang="en-US" sz="1000" dirty="0">
                <a:latin typeface="Arial"/>
                <a:ea typeface="SimSun"/>
                <a:cs typeface="Segoe UI"/>
              </a:rPr>
              <a:t> et </a:t>
            </a:r>
            <a:r>
              <a:rPr lang="en-US" sz="1000" dirty="0" err="1">
                <a:latin typeface="Arial"/>
                <a:ea typeface="SimSun"/>
                <a:cs typeface="Segoe UI"/>
              </a:rPr>
              <a:t>ordinateurs</a:t>
            </a:r>
            <a:r>
              <a:rPr lang="en-US" sz="1000" dirty="0">
                <a:latin typeface="Arial"/>
                <a:ea typeface="SimSun"/>
                <a:cs typeface="Segoe UI"/>
              </a:rPr>
              <a:t> Active Directory </a:t>
            </a:r>
            <a:r>
              <a:rPr lang="en-US" sz="1000" dirty="0" err="1">
                <a:latin typeface="Arial"/>
                <a:ea typeface="SimSun"/>
                <a:cs typeface="Segoe UI"/>
              </a:rPr>
              <a:t>ou</a:t>
            </a:r>
            <a:r>
              <a:rPr lang="en-US" sz="1000" dirty="0">
                <a:latin typeface="Arial"/>
                <a:ea typeface="SimSun"/>
                <a:cs typeface="Segoe UI"/>
              </a:rPr>
              <a:t> le Centre </a:t>
            </a:r>
            <a:r>
              <a:rPr lang="en-US" sz="1000" dirty="0" err="1">
                <a:latin typeface="Arial"/>
                <a:ea typeface="SimSun"/>
                <a:cs typeface="Segoe UI"/>
              </a:rPr>
              <a:t>d'administration</a:t>
            </a:r>
            <a:r>
              <a:rPr lang="en-US" sz="1000" dirty="0">
                <a:latin typeface="Arial"/>
                <a:ea typeface="SimSun"/>
                <a:cs typeface="Segoe UI"/>
              </a:rPr>
              <a:t> Active Directory </a:t>
            </a:r>
            <a:r>
              <a:rPr lang="en-US" sz="1000" dirty="0" smtClean="0">
                <a:latin typeface="Arial"/>
                <a:ea typeface="SimSun"/>
                <a:cs typeface="Segoe UI"/>
              </a:rPr>
              <a:t>et à </a:t>
            </a:r>
            <a:r>
              <a:rPr lang="en-US" sz="1000" dirty="0" err="1">
                <a:latin typeface="Arial"/>
                <a:ea typeface="SimSun"/>
                <a:cs typeface="Segoe UI"/>
              </a:rPr>
              <a:t>montrer</a:t>
            </a:r>
            <a:r>
              <a:rPr lang="en-US" sz="1000" dirty="0">
                <a:latin typeface="Arial"/>
                <a:ea typeface="SimSun"/>
                <a:cs typeface="Segoe UI"/>
              </a:rPr>
              <a:t> </a:t>
            </a:r>
            <a:r>
              <a:rPr lang="en-US" sz="1000" dirty="0" err="1">
                <a:latin typeface="Arial"/>
                <a:ea typeface="SimSun"/>
                <a:cs typeface="Segoe UI"/>
              </a:rPr>
              <a:t>l'emplacement</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pour les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516821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Insistez</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méthode</a:t>
            </a:r>
            <a:r>
              <a:rPr lang="en-US" sz="1000" dirty="0">
                <a:latin typeface="Arial"/>
                <a:ea typeface="SimSun"/>
                <a:cs typeface="Segoe UI"/>
              </a:rPr>
              <a:t> </a:t>
            </a:r>
            <a:r>
              <a:rPr lang="en-US" sz="1000" dirty="0" err="1">
                <a:latin typeface="Arial"/>
                <a:ea typeface="SimSun"/>
                <a:cs typeface="Segoe UI"/>
              </a:rPr>
              <a:t>conseillée</a:t>
            </a:r>
            <a:r>
              <a:rPr lang="en-US" sz="1000" dirty="0">
                <a:latin typeface="Arial"/>
                <a:ea typeface="SimSun"/>
                <a:cs typeface="Segoe UI"/>
              </a:rPr>
              <a:t> de </a:t>
            </a:r>
            <a:r>
              <a:rPr lang="en-US" sz="1000" dirty="0" err="1">
                <a:latin typeface="Arial"/>
                <a:ea typeface="SimSun"/>
                <a:cs typeface="Segoe UI"/>
              </a:rPr>
              <a:t>création</a:t>
            </a:r>
            <a:r>
              <a:rPr lang="en-US" sz="1000" dirty="0">
                <a:latin typeface="Arial"/>
                <a:ea typeface="SimSun"/>
                <a:cs typeface="Segoe UI"/>
              </a:rPr>
              <a:t> </a:t>
            </a:r>
            <a:r>
              <a:rPr lang="en-US" sz="1000" dirty="0" err="1">
                <a:latin typeface="Arial"/>
                <a:ea typeface="SimSun"/>
                <a:cs typeface="Segoe UI"/>
              </a:rPr>
              <a:t>d'unités</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personnalisées</a:t>
            </a:r>
            <a:r>
              <a:rPr lang="en-US" sz="1000" dirty="0">
                <a:latin typeface="Arial"/>
                <a:ea typeface="SimSun"/>
                <a:cs typeface="Segoe UI"/>
              </a:rPr>
              <a:t> pour les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 </a:t>
            </a:r>
            <a:r>
              <a:rPr lang="en-US" sz="1000" dirty="0" err="1">
                <a:latin typeface="Arial"/>
                <a:ea typeface="SimSun"/>
                <a:cs typeface="Segoe UI"/>
              </a:rPr>
              <a:t>plutôt</a:t>
            </a:r>
            <a:r>
              <a:rPr lang="en-US" sz="1000" dirty="0">
                <a:latin typeface="Arial"/>
                <a:ea typeface="SimSun"/>
                <a:cs typeface="Segoe UI"/>
              </a:rPr>
              <a:t> </a:t>
            </a:r>
            <a:r>
              <a:rPr lang="en-US" sz="1000" dirty="0" err="1">
                <a:latin typeface="Arial"/>
                <a:ea typeface="SimSun"/>
                <a:cs typeface="Segoe UI"/>
              </a:rPr>
              <a:t>qu'en</a:t>
            </a:r>
            <a:r>
              <a:rPr lang="en-US" sz="1000" dirty="0">
                <a:latin typeface="Arial"/>
                <a:ea typeface="SimSun"/>
                <a:cs typeface="Segoe UI"/>
              </a:rPr>
              <a:t> </a:t>
            </a:r>
            <a:r>
              <a:rPr lang="en-US" sz="1000" dirty="0" err="1">
                <a:latin typeface="Arial"/>
                <a:ea typeface="SimSun"/>
                <a:cs typeface="Segoe UI"/>
              </a:rPr>
              <a:t>comptant</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conteneur</a:t>
            </a:r>
            <a:r>
              <a:rPr lang="en-US" sz="1000" dirty="0">
                <a:latin typeface="Arial"/>
                <a:ea typeface="SimSun"/>
                <a:cs typeface="Segoe UI"/>
              </a:rPr>
              <a:t> </a:t>
            </a:r>
            <a:r>
              <a:rPr lang="en-US" sz="1000" dirty="0" err="1">
                <a:latin typeface="Arial"/>
                <a:ea typeface="SimSun"/>
                <a:cs typeface="Segoe UI"/>
              </a:rPr>
              <a:t>Ordinateurs</a:t>
            </a:r>
            <a:r>
              <a:rPr lang="en-US" sz="1000" dirty="0">
                <a:latin typeface="Arial"/>
                <a:ea typeface="SimSun"/>
                <a:cs typeface="Segoe UI"/>
              </a:rPr>
              <a:t> par </a:t>
            </a:r>
            <a:r>
              <a:rPr lang="en-US" sz="1000" dirty="0" err="1">
                <a:latin typeface="Arial"/>
                <a:ea typeface="SimSun"/>
                <a:cs typeface="Segoe UI"/>
              </a:rPr>
              <a:t>défaut</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Aidez</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à </a:t>
            </a:r>
            <a:r>
              <a:rPr lang="en-US" sz="1000" dirty="0" err="1">
                <a:latin typeface="Arial"/>
                <a:ea typeface="SimSun"/>
                <a:cs typeface="Segoe UI"/>
              </a:rPr>
              <a:t>acquérir</a:t>
            </a:r>
            <a:r>
              <a:rPr lang="en-US" sz="1000" dirty="0">
                <a:latin typeface="Arial"/>
                <a:ea typeface="SimSun"/>
                <a:cs typeface="Segoe UI"/>
              </a:rPr>
              <a:t> </a:t>
            </a:r>
            <a:r>
              <a:rPr lang="en-US" sz="1000" dirty="0" err="1">
                <a:latin typeface="Arial"/>
                <a:ea typeface="SimSun"/>
                <a:cs typeface="Segoe UI"/>
              </a:rPr>
              <a:t>suffisamment</a:t>
            </a:r>
            <a:r>
              <a:rPr lang="en-US" sz="1000" dirty="0">
                <a:latin typeface="Arial"/>
                <a:ea typeface="SimSun"/>
                <a:cs typeface="Segoe UI"/>
              </a:rPr>
              <a:t> de </a:t>
            </a:r>
            <a:r>
              <a:rPr lang="en-US" sz="1000" dirty="0" err="1">
                <a:latin typeface="Arial"/>
                <a:ea typeface="SimSun"/>
                <a:cs typeface="Segoe UI"/>
              </a:rPr>
              <a:t>connaissances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la </a:t>
            </a:r>
            <a:r>
              <a:rPr lang="en-US" sz="1000" dirty="0" err="1">
                <a:latin typeface="Arial"/>
                <a:ea typeface="SimSun"/>
                <a:cs typeface="Segoe UI"/>
              </a:rPr>
              <a:t>délégation</a:t>
            </a:r>
            <a:r>
              <a:rPr lang="en-US" sz="1000" dirty="0">
                <a:latin typeface="Arial"/>
                <a:ea typeface="SimSun"/>
                <a:cs typeface="Segoe UI"/>
              </a:rPr>
              <a:t> (attribution </a:t>
            </a:r>
            <a:r>
              <a:rPr lang="en-US" sz="1000" dirty="0" err="1">
                <a:latin typeface="Arial"/>
                <a:ea typeface="SimSun"/>
                <a:cs typeface="Segoe UI"/>
              </a:rPr>
              <a:t>d'autorisations</a:t>
            </a:r>
            <a:r>
              <a:rPr lang="en-US" sz="1000" dirty="0">
                <a:latin typeface="Arial"/>
                <a:ea typeface="SimSun"/>
                <a:cs typeface="Segoe UI"/>
              </a:rPr>
              <a:t> aux </a:t>
            </a:r>
            <a:r>
              <a:rPr lang="en-US" sz="1000" dirty="0" err="1">
                <a:latin typeface="Arial"/>
                <a:ea typeface="SimSun"/>
                <a:cs typeface="Segoe UI"/>
              </a:rPr>
              <a:t>unités</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et </a:t>
            </a:r>
            <a:r>
              <a:rPr lang="en-US" sz="1000" dirty="0" err="1">
                <a:latin typeface="Arial"/>
                <a:ea typeface="SimSun"/>
                <a:cs typeface="Segoe UI"/>
              </a:rPr>
              <a:t>sur</a:t>
            </a:r>
            <a:r>
              <a:rPr lang="en-US" sz="1000" dirty="0">
                <a:latin typeface="Arial"/>
                <a:ea typeface="SimSun"/>
                <a:cs typeface="Segoe UI"/>
              </a:rPr>
              <a:t> la configuration (liaison </a:t>
            </a:r>
            <a:r>
              <a:rPr lang="en-US" sz="1000" dirty="0" err="1">
                <a:latin typeface="Arial"/>
                <a:ea typeface="SimSun"/>
                <a:cs typeface="Segoe UI"/>
              </a:rPr>
              <a:t>d'objets</a:t>
            </a:r>
            <a:r>
              <a:rPr lang="en-US" sz="1000" dirty="0">
                <a:latin typeface="Arial"/>
                <a:ea typeface="SimSun"/>
                <a:cs typeface="Segoe UI"/>
              </a:rPr>
              <a:t> de </a:t>
            </a:r>
            <a:r>
              <a:rPr lang="en-US" sz="1000" dirty="0" err="1">
                <a:latin typeface="Arial"/>
                <a:ea typeface="SimSun"/>
                <a:cs typeface="Segoe UI"/>
              </a:rPr>
              <a:t>stratégie</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aux </a:t>
            </a:r>
            <a:r>
              <a:rPr lang="en-US" sz="1000" dirty="0" err="1">
                <a:latin typeface="Arial"/>
                <a:ea typeface="SimSun"/>
                <a:cs typeface="Segoe UI"/>
              </a:rPr>
              <a:t>unités</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pour </a:t>
            </a:r>
            <a:r>
              <a:rPr lang="en-US" sz="1000" dirty="0" err="1">
                <a:latin typeface="Arial"/>
                <a:ea typeface="SimSun"/>
                <a:cs typeface="Segoe UI"/>
              </a:rPr>
              <a:t>comprendre</a:t>
            </a:r>
            <a:r>
              <a:rPr lang="en-US" sz="1000" dirty="0">
                <a:latin typeface="Arial"/>
                <a:ea typeface="SimSun"/>
                <a:cs typeface="Segoe UI"/>
              </a:rPr>
              <a:t> comment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pourraient</a:t>
            </a:r>
            <a:r>
              <a:rPr lang="en-US" sz="1000" dirty="0">
                <a:latin typeface="Arial"/>
                <a:ea typeface="SimSun"/>
                <a:cs typeface="Segoe UI"/>
              </a:rPr>
              <a:t> </a:t>
            </a:r>
            <a:r>
              <a:rPr lang="en-US" sz="1000" dirty="0" err="1">
                <a:latin typeface="Arial"/>
                <a:ea typeface="SimSun"/>
                <a:cs typeface="Segoe UI"/>
              </a:rPr>
              <a:t>choisir</a:t>
            </a:r>
            <a:r>
              <a:rPr lang="en-US" sz="1000" dirty="0">
                <a:latin typeface="Arial"/>
                <a:ea typeface="SimSun"/>
                <a:cs typeface="Segoe UI"/>
              </a:rPr>
              <a:t> de </a:t>
            </a:r>
            <a:r>
              <a:rPr lang="en-US" sz="1000" dirty="0" err="1">
                <a:latin typeface="Arial"/>
                <a:ea typeface="SimSun"/>
                <a:cs typeface="Segoe UI"/>
              </a:rPr>
              <a:t>concevoir</a:t>
            </a:r>
            <a:r>
              <a:rPr lang="en-US" sz="1000" dirty="0">
                <a:latin typeface="Arial"/>
                <a:ea typeface="SimSun"/>
                <a:cs typeface="Segoe UI"/>
              </a:rPr>
              <a:t> des branches </a:t>
            </a:r>
            <a:r>
              <a:rPr lang="en-US" sz="1000" dirty="0" err="1">
                <a:latin typeface="Arial"/>
                <a:ea typeface="SimSun"/>
                <a:cs typeface="Segoe UI"/>
              </a:rPr>
              <a:t>d'unités</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pour les clients et les </a:t>
            </a:r>
            <a:r>
              <a:rPr lang="en-US" sz="1000" dirty="0" err="1">
                <a:latin typeface="Arial"/>
                <a:ea typeface="SimSun"/>
                <a:cs typeface="Segoe UI"/>
              </a:rPr>
              <a:t>serveurs</a:t>
            </a:r>
            <a:r>
              <a:rPr lang="en-US" sz="1000" dirty="0">
                <a:latin typeface="Arial"/>
                <a:ea typeface="SimSun"/>
                <a:cs typeface="Segoe UI"/>
              </a:rPr>
              <a:t>. Les modules </a:t>
            </a:r>
            <a:r>
              <a:rPr lang="en-US" sz="1000" dirty="0" err="1">
                <a:latin typeface="Arial"/>
                <a:ea typeface="SimSun"/>
                <a:cs typeface="Segoe UI"/>
              </a:rPr>
              <a:t>suivants</a:t>
            </a:r>
            <a:r>
              <a:rPr lang="en-US" sz="1000" dirty="0">
                <a:latin typeface="Arial"/>
                <a:ea typeface="SimSun"/>
                <a:cs typeface="Segoe UI"/>
              </a:rPr>
              <a:t> </a:t>
            </a:r>
            <a:r>
              <a:rPr lang="en-US" sz="1000" dirty="0" err="1">
                <a:latin typeface="Arial"/>
                <a:ea typeface="SimSun"/>
                <a:cs typeface="Segoe UI"/>
              </a:rPr>
              <a:t>décrivent</a:t>
            </a:r>
            <a:r>
              <a:rPr lang="en-US" sz="1000" dirty="0">
                <a:latin typeface="Arial"/>
                <a:ea typeface="SimSun"/>
                <a:cs typeface="Segoe UI"/>
              </a:rPr>
              <a:t> plus en </a:t>
            </a:r>
            <a:r>
              <a:rPr lang="en-US" sz="1000" dirty="0" err="1">
                <a:latin typeface="Arial"/>
                <a:ea typeface="SimSun"/>
                <a:cs typeface="Segoe UI"/>
              </a:rPr>
              <a:t>détail</a:t>
            </a:r>
            <a:r>
              <a:rPr lang="en-US" sz="1000" dirty="0">
                <a:latin typeface="Arial"/>
                <a:ea typeface="SimSun"/>
                <a:cs typeface="Segoe UI"/>
              </a:rPr>
              <a:t> la </a:t>
            </a:r>
            <a:r>
              <a:rPr lang="en-US" sz="1000" dirty="0" err="1">
                <a:latin typeface="Arial"/>
                <a:ea typeface="SimSun"/>
                <a:cs typeface="Segoe UI"/>
              </a:rPr>
              <a:t>stratégie</a:t>
            </a:r>
            <a:r>
              <a:rPr lang="en-US" sz="1000" dirty="0">
                <a:latin typeface="Arial"/>
                <a:ea typeface="SimSun"/>
                <a:cs typeface="Segoe UI"/>
              </a:rPr>
              <a:t> </a:t>
            </a:r>
            <a:r>
              <a:rPr lang="en-US" sz="1000" dirty="0" smtClean="0">
                <a:latin typeface="Arial"/>
                <a:ea typeface="SimSun"/>
                <a:cs typeface="Segoe UI"/>
              </a:rPr>
              <a:t>de </a:t>
            </a:r>
            <a:r>
              <a:rPr lang="en-US" sz="1000" dirty="0" err="1" smtClean="0">
                <a:latin typeface="Arial"/>
                <a:ea typeface="SimSun"/>
                <a:cs typeface="Segoe UI"/>
              </a:rPr>
              <a:t>groupe</a:t>
            </a:r>
            <a:r>
              <a:rPr lang="en-US" sz="1000" dirty="0" smtClean="0">
                <a:latin typeface="Arial"/>
                <a:ea typeface="SimSun"/>
                <a:cs typeface="Segoe UI"/>
              </a:rPr>
              <a:t> </a:t>
            </a:r>
            <a:r>
              <a:rPr lang="en-US" sz="1000" dirty="0">
                <a:latin typeface="Arial"/>
                <a:ea typeface="SimSun"/>
                <a:cs typeface="Segoe UI"/>
              </a:rPr>
              <a:t>et la </a:t>
            </a:r>
            <a:r>
              <a:rPr lang="en-US" sz="1000" dirty="0" err="1">
                <a:latin typeface="Arial"/>
                <a:ea typeface="SimSun"/>
                <a:cs typeface="Segoe UI"/>
              </a:rPr>
              <a:t>délégation</a:t>
            </a:r>
            <a:r>
              <a:rPr lang="en-US" sz="1000" dirty="0">
                <a:latin typeface="Arial"/>
                <a:ea typeface="SimSun"/>
                <a:cs typeface="Segoe UI"/>
              </a:rPr>
              <a:t>, et </a:t>
            </a:r>
            <a:r>
              <a:rPr lang="en-US" sz="1000" dirty="0" err="1">
                <a:latin typeface="Arial"/>
                <a:ea typeface="SimSun"/>
                <a:cs typeface="Segoe UI"/>
              </a:rPr>
              <a:t>leur</a:t>
            </a:r>
            <a:r>
              <a:rPr lang="en-US" sz="1000" dirty="0">
                <a:latin typeface="Arial"/>
                <a:ea typeface="SimSun"/>
                <a:cs typeface="Segoe UI"/>
              </a:rPr>
              <a:t> impact </a:t>
            </a:r>
            <a:r>
              <a:rPr lang="en-US" sz="1000" dirty="0" err="1">
                <a:latin typeface="Arial"/>
                <a:ea typeface="SimSun"/>
                <a:cs typeface="Segoe UI"/>
              </a:rPr>
              <a:t>sur</a:t>
            </a:r>
            <a:r>
              <a:rPr lang="en-US" sz="1000" dirty="0">
                <a:latin typeface="Arial"/>
                <a:ea typeface="SimSun"/>
                <a:cs typeface="Segoe UI"/>
              </a:rPr>
              <a:t> le </a:t>
            </a:r>
            <a:r>
              <a:rPr lang="en-US" sz="1000" dirty="0" err="1">
                <a:latin typeface="Arial"/>
                <a:ea typeface="SimSun"/>
                <a:cs typeface="Segoe UI"/>
              </a:rPr>
              <a:t>modèle</a:t>
            </a:r>
            <a:r>
              <a:rPr lang="en-US" sz="1000" dirty="0">
                <a:latin typeface="Arial"/>
                <a:ea typeface="SimSun"/>
                <a:cs typeface="Segoe UI"/>
              </a:rPr>
              <a:t> </a:t>
            </a:r>
            <a:r>
              <a:rPr lang="en-US" sz="1000" dirty="0" err="1">
                <a:latin typeface="Arial"/>
                <a:ea typeface="SimSun"/>
                <a:cs typeface="Segoe UI"/>
              </a:rPr>
              <a:t>d'unité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N'entrez</a:t>
            </a:r>
            <a:r>
              <a:rPr lang="en-US" sz="1000" dirty="0">
                <a:latin typeface="Arial"/>
                <a:ea typeface="SimSun"/>
                <a:cs typeface="Segoe UI"/>
              </a:rPr>
              <a:t> pas trop </a:t>
            </a:r>
            <a:r>
              <a:rPr lang="en-US" sz="1000" dirty="0" err="1">
                <a:latin typeface="Arial"/>
                <a:ea typeface="SimSun"/>
                <a:cs typeface="Segoe UI"/>
              </a:rPr>
              <a:t>dans</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détails</a:t>
            </a:r>
            <a:r>
              <a:rPr lang="en-US" sz="1000" dirty="0" smtClean="0">
                <a:latin typeface="Arial"/>
                <a:ea typeface="SimSun"/>
                <a:cs typeface="Segoe UI"/>
              </a:rPr>
              <a:t> </a:t>
            </a:r>
            <a:r>
              <a:rPr lang="en-US" sz="1000" dirty="0" err="1">
                <a:latin typeface="Arial"/>
                <a:ea typeface="SimSun"/>
                <a:cs typeface="Segoe UI"/>
              </a:rPr>
              <a:t>ici</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profitez</a:t>
            </a:r>
            <a:r>
              <a:rPr lang="en-US" sz="1000" dirty="0">
                <a:latin typeface="Arial"/>
                <a:ea typeface="SimSun"/>
                <a:cs typeface="Segoe UI"/>
              </a:rPr>
              <a:t>-en </a:t>
            </a:r>
            <a:r>
              <a:rPr lang="en-US" sz="1000" dirty="0" err="1">
                <a:latin typeface="Arial"/>
                <a:ea typeface="SimSun"/>
                <a:cs typeface="Segoe UI"/>
              </a:rPr>
              <a:t>plutôt</a:t>
            </a:r>
            <a:r>
              <a:rPr lang="en-US" sz="1000" dirty="0">
                <a:latin typeface="Arial"/>
                <a:ea typeface="SimSun"/>
                <a:cs typeface="Segoe UI"/>
              </a:rPr>
              <a:t> pour </a:t>
            </a:r>
            <a:r>
              <a:rPr lang="en-US" sz="1000" dirty="0" err="1">
                <a:latin typeface="Arial"/>
                <a:ea typeface="SimSun"/>
                <a:cs typeface="Segoe UI"/>
              </a:rPr>
              <a:t>présenter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concepts aux </a:t>
            </a:r>
            <a:r>
              <a:rPr lang="en-US" sz="1000" dirty="0" err="1">
                <a:latin typeface="Arial"/>
                <a:ea typeface="SimSun"/>
                <a:cs typeface="Segoe UI"/>
              </a:rPr>
              <a:t>stagiaires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013774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Pensez à montrer le processus de délégation du contrôle pour la création et la suppression d'ordinateurs.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897999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Expliquez</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 canal </a:t>
            </a:r>
            <a:r>
              <a:rPr lang="en-US" sz="1000" dirty="0" err="1">
                <a:latin typeface="Arial"/>
                <a:ea typeface="SimSun"/>
                <a:cs typeface="Segoe UI"/>
              </a:rPr>
              <a:t>sécurisé</a:t>
            </a:r>
            <a:r>
              <a:rPr lang="en-US" sz="1000" dirty="0">
                <a:latin typeface="Arial"/>
                <a:ea typeface="SimSun"/>
                <a:cs typeface="Segoe UI"/>
              </a:rPr>
              <a:t> entre un </a:t>
            </a:r>
            <a:r>
              <a:rPr lang="en-US" sz="1000" dirty="0" err="1">
                <a:latin typeface="Arial"/>
                <a:ea typeface="SimSun"/>
                <a:cs typeface="Segoe UI"/>
              </a:rPr>
              <a:t>ordinateur</a:t>
            </a:r>
            <a:r>
              <a:rPr lang="en-US" sz="1000" dirty="0">
                <a:latin typeface="Arial"/>
                <a:ea typeface="SimSun"/>
                <a:cs typeface="Segoe UI"/>
              </a:rPr>
              <a:t> et 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utilisé</a:t>
            </a:r>
            <a:r>
              <a:rPr lang="en-US" sz="1000" dirty="0">
                <a:latin typeface="Arial"/>
                <a:ea typeface="SimSun"/>
                <a:cs typeface="Segoe UI"/>
              </a:rPr>
              <a:t> pour </a:t>
            </a:r>
            <a:r>
              <a:rPr lang="en-US" sz="1000" dirty="0" err="1">
                <a:latin typeface="Arial"/>
                <a:ea typeface="SimSun"/>
                <a:cs typeface="Segoe UI"/>
              </a:rPr>
              <a:t>toutes</a:t>
            </a:r>
            <a:r>
              <a:rPr lang="en-US" sz="1000" dirty="0">
                <a:latin typeface="Arial"/>
                <a:ea typeface="SimSun"/>
                <a:cs typeface="Segoe UI"/>
              </a:rPr>
              <a:t> les communications avec le </a:t>
            </a:r>
            <a:r>
              <a:rPr lang="en-US" sz="1000" dirty="0" err="1">
                <a:latin typeface="Arial"/>
                <a:ea typeface="SimSun"/>
                <a:cs typeface="Segoe UI"/>
              </a:rPr>
              <a:t>domaine</a:t>
            </a:r>
            <a:r>
              <a:rPr lang="en-US" sz="1000" dirty="0">
                <a:latin typeface="Arial"/>
                <a:ea typeface="SimSun"/>
                <a:cs typeface="Segoe UI"/>
              </a:rPr>
              <a:t>, y </a:t>
            </a:r>
            <a:r>
              <a:rPr lang="en-US" sz="1000" dirty="0" err="1">
                <a:latin typeface="Arial"/>
                <a:ea typeface="SimSun"/>
                <a:cs typeface="Segoe UI"/>
              </a:rPr>
              <a:t>compris</a:t>
            </a:r>
            <a:r>
              <a:rPr lang="en-US" sz="1000" dirty="0">
                <a:latin typeface="Arial"/>
                <a:ea typeface="SimSun"/>
                <a:cs typeface="Segoe UI"/>
              </a:rPr>
              <a:t> </a:t>
            </a:r>
            <a:r>
              <a:rPr lang="en-US" sz="1000" dirty="0" err="1">
                <a:latin typeface="Arial"/>
                <a:ea typeface="SimSun"/>
                <a:cs typeface="Segoe UI"/>
              </a:rPr>
              <a:t>l'authentification</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ouverture</a:t>
            </a:r>
            <a:r>
              <a:rPr lang="en-US" sz="1000" dirty="0">
                <a:latin typeface="Arial"/>
                <a:ea typeface="SimSun"/>
                <a:cs typeface="Segoe UI"/>
              </a:rPr>
              <a:t> de session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Le canal </a:t>
            </a:r>
            <a:r>
              <a:rPr lang="en-US" sz="1000" dirty="0" err="1">
                <a:latin typeface="Arial"/>
                <a:ea typeface="SimSun"/>
                <a:cs typeface="Segoe UI"/>
              </a:rPr>
              <a:t>sécurisé</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établi</a:t>
            </a:r>
            <a:r>
              <a:rPr lang="en-US" sz="1000" dirty="0">
                <a:latin typeface="Arial"/>
                <a:ea typeface="SimSun"/>
                <a:cs typeface="Segoe UI"/>
              </a:rPr>
              <a:t> </a:t>
            </a:r>
            <a:r>
              <a:rPr lang="en-US" sz="1000" dirty="0" err="1">
                <a:latin typeface="Arial"/>
                <a:ea typeface="SimSun"/>
                <a:cs typeface="Segoe UI"/>
              </a:rPr>
              <a:t>quand</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s'authentifie</a:t>
            </a:r>
            <a:r>
              <a:rPr lang="en-US" sz="1000" dirty="0">
                <a:latin typeface="Arial"/>
                <a:ea typeface="SimSun"/>
                <a:cs typeface="Segoe UI"/>
              </a:rPr>
              <a:t> </a:t>
            </a:r>
            <a:r>
              <a:rPr lang="en-US" sz="1000" dirty="0" err="1">
                <a:latin typeface="Arial"/>
                <a:ea typeface="SimSun"/>
                <a:cs typeface="Segoe UI"/>
              </a:rPr>
              <a:t>auprès</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l'aide</a:t>
            </a:r>
            <a:r>
              <a:rPr lang="en-US" sz="1000" dirty="0" smtClean="0">
                <a:latin typeface="Arial"/>
                <a:ea typeface="SimSun"/>
                <a:cs typeface="Segoe UI"/>
              </a:rPr>
              <a:t> </a:t>
            </a:r>
            <a:r>
              <a:rPr lang="en-US" sz="1000" dirty="0">
                <a:latin typeface="Arial"/>
                <a:ea typeface="SimSun"/>
                <a:cs typeface="Segoe UI"/>
              </a:rPr>
              <a:t>de son nom </a:t>
            </a:r>
            <a:r>
              <a:rPr lang="en-US" sz="1000" dirty="0" err="1">
                <a:latin typeface="Arial"/>
                <a:ea typeface="SimSun"/>
                <a:cs typeface="Segoe UI"/>
              </a:rPr>
              <a:t>d'utilisateur</a:t>
            </a:r>
            <a:r>
              <a:rPr lang="en-US" sz="1000" dirty="0">
                <a:latin typeface="Arial"/>
                <a:ea typeface="SimSun"/>
                <a:cs typeface="Segoe UI"/>
              </a:rPr>
              <a:t> et de son mot de </a:t>
            </a:r>
            <a:r>
              <a:rPr lang="en-US" sz="1000" dirty="0" err="1">
                <a:latin typeface="Arial"/>
                <a:ea typeface="SimSun"/>
                <a:cs typeface="Segoe UI"/>
              </a:rPr>
              <a:t>passe</a:t>
            </a:r>
            <a:r>
              <a:rPr lang="en-US" sz="1000" dirty="0">
                <a:latin typeface="Arial"/>
                <a:ea typeface="SimSun"/>
                <a:cs typeface="Segoe UI"/>
              </a:rPr>
              <a:t>. </a:t>
            </a:r>
            <a:r>
              <a:rPr lang="en-US" sz="1000" dirty="0" err="1">
                <a:latin typeface="Arial"/>
                <a:ea typeface="SimSun"/>
                <a:cs typeface="Segoe UI"/>
              </a:rPr>
              <a:t>Comme</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les </a:t>
            </a:r>
            <a:r>
              <a:rPr lang="en-US" sz="1000" dirty="0" err="1">
                <a:latin typeface="Arial"/>
                <a:ea typeface="SimSun"/>
                <a:cs typeface="Segoe UI"/>
              </a:rPr>
              <a:t>ordinateurs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des </a:t>
            </a:r>
            <a:r>
              <a:rPr lang="en-US" sz="1000" dirty="0" err="1">
                <a:latin typeface="Arial"/>
                <a:ea typeface="SimSun"/>
                <a:cs typeface="Segoe UI"/>
              </a:rPr>
              <a:t>noms</a:t>
            </a:r>
            <a:r>
              <a:rPr lang="en-US" sz="1000" dirty="0">
                <a:latin typeface="Arial"/>
                <a:ea typeface="SimSun"/>
                <a:cs typeface="Segoe UI"/>
              </a:rPr>
              <a:t> de </a:t>
            </a:r>
            <a:r>
              <a:rPr lang="en-US" sz="1000" dirty="0" err="1">
                <a:latin typeface="Arial"/>
                <a:ea typeface="SimSun"/>
                <a:cs typeface="Segoe UI"/>
              </a:rPr>
              <a:t>connexion</a:t>
            </a:r>
            <a:r>
              <a:rPr lang="en-US" sz="1000" dirty="0">
                <a:latin typeface="Arial"/>
                <a:ea typeface="SimSun"/>
                <a:cs typeface="Segoe UI"/>
              </a:rPr>
              <a:t> et des mots de </a:t>
            </a:r>
            <a:r>
              <a:rPr lang="en-US" sz="1000" dirty="0" err="1">
                <a:latin typeface="Arial"/>
                <a:ea typeface="SimSun"/>
                <a:cs typeface="Segoe UI"/>
              </a:rPr>
              <a:t>passe</a:t>
            </a:r>
            <a:r>
              <a:rPr lang="en-US" sz="1000" dirty="0">
                <a:latin typeface="Arial"/>
                <a:ea typeface="SimSun"/>
                <a:cs typeface="Segoe UI"/>
              </a:rPr>
              <a:t>. Si </a:t>
            </a:r>
            <a:r>
              <a:rPr lang="en-US" sz="1000" dirty="0" err="1">
                <a:latin typeface="Arial"/>
                <a:ea typeface="SimSun"/>
                <a:cs typeface="Segoe UI"/>
              </a:rPr>
              <a:t>l'ordinateur</a:t>
            </a:r>
            <a:r>
              <a:rPr lang="en-US" sz="1000" dirty="0">
                <a:latin typeface="Arial"/>
                <a:ea typeface="SimSun"/>
                <a:cs typeface="Segoe UI"/>
              </a:rPr>
              <a:t> ne </a:t>
            </a:r>
            <a:r>
              <a:rPr lang="en-US" sz="1000" dirty="0" err="1">
                <a:latin typeface="Arial"/>
                <a:ea typeface="SimSun"/>
                <a:cs typeface="Segoe UI"/>
              </a:rPr>
              <a:t>peut</a:t>
            </a:r>
            <a:r>
              <a:rPr lang="en-US" sz="1000" dirty="0">
                <a:latin typeface="Arial"/>
                <a:ea typeface="SimSun"/>
                <a:cs typeface="Segoe UI"/>
              </a:rPr>
              <a:t> pas </a:t>
            </a:r>
            <a:r>
              <a:rPr lang="en-US" sz="1000" dirty="0" err="1">
                <a:latin typeface="Arial"/>
                <a:ea typeface="SimSun"/>
                <a:cs typeface="Segoe UI"/>
              </a:rPr>
              <a:t>ouvrir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session, le canal </a:t>
            </a:r>
            <a:r>
              <a:rPr lang="en-US" sz="1000" dirty="0" err="1">
                <a:latin typeface="Arial"/>
                <a:ea typeface="SimSun"/>
                <a:cs typeface="Segoe UI"/>
              </a:rPr>
              <a:t>sécurisé</a:t>
            </a:r>
            <a:r>
              <a:rPr lang="en-US" sz="1000" dirty="0">
                <a:latin typeface="Arial"/>
                <a:ea typeface="SimSun"/>
                <a:cs typeface="Segoe UI"/>
              </a:rPr>
              <a:t> </a:t>
            </a:r>
            <a:r>
              <a:rPr lang="en-US" sz="1000" dirty="0" err="1">
                <a:latin typeface="Arial"/>
                <a:ea typeface="SimSun"/>
                <a:cs typeface="Segoe UI"/>
              </a:rPr>
              <a:t>n'est</a:t>
            </a:r>
            <a:r>
              <a:rPr lang="en-US" sz="1000" dirty="0">
                <a:latin typeface="Arial"/>
                <a:ea typeface="SimSun"/>
                <a:cs typeface="Segoe UI"/>
              </a:rPr>
              <a:t> pas </a:t>
            </a:r>
            <a:r>
              <a:rPr lang="en-US" sz="1000" dirty="0" err="1">
                <a:latin typeface="Arial"/>
                <a:ea typeface="SimSun"/>
                <a:cs typeface="Segoe UI"/>
              </a:rPr>
              <a:t>établi</a:t>
            </a:r>
            <a:r>
              <a:rPr lang="en-US" sz="1000" dirty="0">
                <a:latin typeface="Arial"/>
                <a:ea typeface="SimSun"/>
                <a:cs typeface="Segoe UI"/>
              </a:rPr>
              <a:t>. Le </a:t>
            </a:r>
            <a:r>
              <a:rPr lang="en-US" sz="1000" dirty="0" err="1">
                <a:latin typeface="Arial"/>
                <a:ea typeface="SimSun"/>
                <a:cs typeface="Segoe UI"/>
              </a:rPr>
              <a:t>résultat</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semblable</a:t>
            </a:r>
            <a:r>
              <a:rPr lang="en-US" sz="1000" dirty="0">
                <a:latin typeface="Arial"/>
                <a:ea typeface="SimSun"/>
                <a:cs typeface="Segoe UI"/>
              </a:rPr>
              <a:t> à </a:t>
            </a:r>
            <a:r>
              <a:rPr lang="en-US" sz="1000" dirty="0" err="1">
                <a:latin typeface="Arial"/>
                <a:ea typeface="SimSun"/>
                <a:cs typeface="Segoe UI"/>
              </a:rPr>
              <a:t>celui</a:t>
            </a:r>
            <a:r>
              <a:rPr lang="en-US" sz="1000" dirty="0">
                <a:latin typeface="Arial"/>
                <a:ea typeface="SimSun"/>
                <a:cs typeface="Segoe UI"/>
              </a:rPr>
              <a:t> </a:t>
            </a:r>
            <a:r>
              <a:rPr lang="en-US" sz="1000" dirty="0" err="1">
                <a:latin typeface="Arial"/>
                <a:ea typeface="SimSun"/>
                <a:cs typeface="Segoe UI"/>
              </a:rPr>
              <a:t>obtenu</a:t>
            </a:r>
            <a:r>
              <a:rPr lang="en-US" sz="1000" dirty="0">
                <a:latin typeface="Arial"/>
                <a:ea typeface="SimSun"/>
                <a:cs typeface="Segoe UI"/>
              </a:rPr>
              <a:t> </a:t>
            </a:r>
            <a:r>
              <a:rPr lang="en-US" sz="1000" dirty="0" err="1">
                <a:latin typeface="Arial"/>
                <a:ea typeface="SimSun"/>
                <a:cs typeface="Segoe UI"/>
              </a:rPr>
              <a:t>quand</a:t>
            </a:r>
            <a:r>
              <a:rPr lang="en-US" sz="1000" dirty="0">
                <a:latin typeface="Arial"/>
                <a:ea typeface="SimSun"/>
                <a:cs typeface="Segoe UI"/>
              </a:rPr>
              <a:t> un </a:t>
            </a:r>
            <a:r>
              <a:rPr lang="en-US" sz="1000" dirty="0" err="1">
                <a:latin typeface="Arial"/>
                <a:ea typeface="SimSun"/>
                <a:cs typeface="Segoe UI"/>
              </a:rPr>
              <a:t>utilisateur</a:t>
            </a:r>
            <a:r>
              <a:rPr lang="en-US" sz="1000" dirty="0">
                <a:latin typeface="Arial"/>
                <a:ea typeface="SimSun"/>
                <a:cs typeface="Segoe UI"/>
              </a:rPr>
              <a:t> entre un nom </a:t>
            </a:r>
            <a:r>
              <a:rPr lang="en-US" sz="1000" dirty="0" err="1">
                <a:latin typeface="Arial"/>
                <a:ea typeface="SimSun"/>
                <a:cs typeface="Segoe UI"/>
              </a:rPr>
              <a:t>d'utilisateur</a:t>
            </a:r>
            <a:r>
              <a:rPr lang="en-US" sz="1000" dirty="0">
                <a:latin typeface="Arial"/>
                <a:ea typeface="SimSun"/>
                <a:cs typeface="Segoe UI"/>
              </a:rPr>
              <a:t> </a:t>
            </a:r>
            <a:r>
              <a:rPr lang="en-US" sz="1000" dirty="0" err="1" smtClean="0">
                <a:latin typeface="Arial"/>
                <a:ea typeface="SimSun"/>
                <a:cs typeface="Segoe UI"/>
              </a:rPr>
              <a:t>ou</a:t>
            </a:r>
            <a:r>
              <a:rPr lang="en-US" sz="1000" dirty="0" smtClean="0">
                <a:latin typeface="Arial"/>
                <a:ea typeface="SimSun"/>
                <a:cs typeface="Segoe UI"/>
              </a:rPr>
              <a:t> mot </a:t>
            </a:r>
            <a:r>
              <a:rPr lang="en-US" sz="1000" dirty="0">
                <a:latin typeface="Arial"/>
                <a:ea typeface="SimSun"/>
                <a:cs typeface="Segoe UI"/>
              </a:rPr>
              <a:t>de </a:t>
            </a:r>
            <a:r>
              <a:rPr lang="en-US" sz="1000" dirty="0" err="1">
                <a:latin typeface="Arial"/>
                <a:ea typeface="SimSun"/>
                <a:cs typeface="Segoe UI"/>
              </a:rPr>
              <a:t>passe</a:t>
            </a:r>
            <a:r>
              <a:rPr lang="en-US" sz="1000" dirty="0">
                <a:latin typeface="Arial"/>
                <a:ea typeface="SimSun"/>
                <a:cs typeface="Segoe UI"/>
              </a:rPr>
              <a:t> incorrect. </a:t>
            </a:r>
            <a:r>
              <a:rPr lang="en-US" sz="1000" dirty="0" err="1">
                <a:latin typeface="Arial"/>
                <a:ea typeface="SimSun"/>
                <a:cs typeface="Segoe UI"/>
              </a:rPr>
              <a:t>Dans</a:t>
            </a:r>
            <a:r>
              <a:rPr lang="en-US" sz="1000" dirty="0">
                <a:latin typeface="Arial"/>
                <a:ea typeface="SimSun"/>
                <a:cs typeface="Segoe UI"/>
              </a:rPr>
              <a:t> les </a:t>
            </a:r>
            <a:r>
              <a:rPr lang="en-US" sz="1000" dirty="0" err="1">
                <a:latin typeface="Arial"/>
                <a:ea typeface="SimSun"/>
                <a:cs typeface="Segoe UI"/>
              </a:rPr>
              <a:t>deux</a:t>
            </a:r>
            <a:r>
              <a:rPr lang="en-US" sz="1000" dirty="0">
                <a:latin typeface="Arial"/>
                <a:ea typeface="SimSun"/>
                <a:cs typeface="Segoe UI"/>
              </a:rPr>
              <a:t> </a:t>
            </a:r>
            <a:r>
              <a:rPr lang="en-US" sz="1000" dirty="0" err="1">
                <a:latin typeface="Arial"/>
                <a:ea typeface="SimSun"/>
                <a:cs typeface="Segoe UI"/>
              </a:rPr>
              <a:t>cas</a:t>
            </a:r>
            <a:r>
              <a:rPr lang="en-US" sz="1000" dirty="0">
                <a:latin typeface="Arial"/>
                <a:ea typeface="SimSun"/>
                <a:cs typeface="Segoe UI"/>
              </a:rPr>
              <a:t>, </a:t>
            </a:r>
            <a:r>
              <a:rPr lang="en-US" sz="1000" dirty="0" err="1">
                <a:latin typeface="Arial"/>
                <a:ea typeface="SimSun"/>
                <a:cs typeface="Segoe UI"/>
              </a:rPr>
              <a:t>l'utilisateur</a:t>
            </a:r>
            <a:r>
              <a:rPr lang="en-US" sz="1000" dirty="0">
                <a:latin typeface="Arial"/>
                <a:ea typeface="SimSun"/>
                <a:cs typeface="Segoe UI"/>
              </a:rPr>
              <a:t> ne </a:t>
            </a:r>
            <a:r>
              <a:rPr lang="en-US" sz="1000" dirty="0" err="1">
                <a:latin typeface="Arial"/>
                <a:ea typeface="SimSun"/>
                <a:cs typeface="Segoe UI"/>
              </a:rPr>
              <a:t>peut</a:t>
            </a:r>
            <a:r>
              <a:rPr lang="en-US" sz="1000" dirty="0">
                <a:latin typeface="Arial"/>
                <a:ea typeface="SimSun"/>
                <a:cs typeface="Segoe UI"/>
              </a:rPr>
              <a:t> pas </a:t>
            </a:r>
            <a:r>
              <a:rPr lang="en-US" sz="1000" dirty="0" err="1">
                <a:latin typeface="Arial"/>
                <a:ea typeface="SimSun"/>
                <a:cs typeface="Segoe UI"/>
              </a:rPr>
              <a:t>s'authentifier</a:t>
            </a:r>
            <a:r>
              <a:rPr lang="en-US" sz="1000" dirty="0">
                <a:latin typeface="Arial"/>
                <a:ea typeface="SimSun"/>
                <a:cs typeface="Segoe UI"/>
              </a:rPr>
              <a:t> </a:t>
            </a:r>
            <a:r>
              <a:rPr lang="en-US" sz="1000" dirty="0" err="1">
                <a:latin typeface="Arial"/>
                <a:ea typeface="SimSun"/>
                <a:cs typeface="Segoe UI"/>
              </a:rPr>
              <a:t>auprès</a:t>
            </a:r>
            <a:r>
              <a:rPr lang="en-US" sz="1000" dirty="0">
                <a:latin typeface="Arial"/>
                <a:ea typeface="SimSun"/>
                <a:cs typeface="Segoe UI"/>
              </a:rPr>
              <a:t> du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Le canal </a:t>
            </a:r>
            <a:r>
              <a:rPr lang="en-US" sz="1000" dirty="0" err="1">
                <a:latin typeface="Arial"/>
                <a:ea typeface="SimSun"/>
                <a:cs typeface="Segoe UI"/>
              </a:rPr>
              <a:t>sécurisé</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interrompu</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plusieurs</a:t>
            </a:r>
            <a:r>
              <a:rPr lang="en-US" sz="1000" dirty="0">
                <a:latin typeface="Arial"/>
                <a:ea typeface="SimSun"/>
                <a:cs typeface="Segoe UI"/>
              </a:rPr>
              <a:t> </a:t>
            </a:r>
            <a:r>
              <a:rPr lang="en-US" sz="1000" dirty="0" err="1">
                <a:latin typeface="Arial"/>
                <a:ea typeface="SimSun"/>
                <a:cs typeface="Segoe UI"/>
              </a:rPr>
              <a:t>scénarios</a:t>
            </a:r>
            <a:r>
              <a:rPr lang="en-US" sz="1000" dirty="0">
                <a:latin typeface="Arial"/>
                <a:ea typeface="SimSun"/>
                <a:cs typeface="Segoe UI"/>
              </a:rPr>
              <a:t>. </a:t>
            </a:r>
            <a:r>
              <a:rPr lang="en-US" sz="1000" dirty="0" err="1">
                <a:latin typeface="Arial"/>
                <a:ea typeface="SimSun"/>
                <a:cs typeface="Segoe UI"/>
              </a:rPr>
              <a:t>Trois</a:t>
            </a:r>
            <a:r>
              <a:rPr lang="en-US" sz="1000" dirty="0">
                <a:latin typeface="Arial"/>
                <a:ea typeface="SimSun"/>
                <a:cs typeface="Segoe UI"/>
              </a:rPr>
              <a:t> </a:t>
            </a:r>
            <a:r>
              <a:rPr lang="en-US" sz="1000" dirty="0" err="1">
                <a:latin typeface="Arial"/>
                <a:ea typeface="SimSun"/>
                <a:cs typeface="Segoe UI"/>
              </a:rPr>
              <a:t>d'entre</a:t>
            </a:r>
            <a:r>
              <a:rPr lang="en-US" sz="1000" dirty="0">
                <a:latin typeface="Arial"/>
                <a:ea typeface="SimSun"/>
                <a:cs typeface="Segoe UI"/>
              </a:rPr>
              <a:t> </a:t>
            </a:r>
            <a:r>
              <a:rPr lang="en-US" sz="1000" dirty="0" err="1">
                <a:latin typeface="Arial"/>
                <a:ea typeface="SimSun"/>
                <a:cs typeface="Segoe UI"/>
              </a:rPr>
              <a:t>eux</a:t>
            </a:r>
            <a:r>
              <a:rPr lang="en-US" sz="1000" dirty="0">
                <a:latin typeface="Arial"/>
                <a:ea typeface="SimSun"/>
                <a:cs typeface="Segoe UI"/>
              </a:rPr>
              <a:t>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repris</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diapositive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En </a:t>
            </a:r>
            <a:r>
              <a:rPr lang="en-US" sz="1000" dirty="0" err="1">
                <a:latin typeface="Arial"/>
                <a:ea typeface="SimSun"/>
                <a:cs typeface="Segoe UI"/>
              </a:rPr>
              <a:t>revanche</a:t>
            </a:r>
            <a:r>
              <a:rPr lang="en-US" sz="1000" dirty="0">
                <a:latin typeface="Arial"/>
                <a:ea typeface="SimSun"/>
                <a:cs typeface="Segoe UI"/>
              </a:rPr>
              <a:t>, la </a:t>
            </a:r>
            <a:r>
              <a:rPr lang="en-US" sz="1000" dirty="0" err="1">
                <a:latin typeface="Arial"/>
                <a:ea typeface="SimSun"/>
                <a:cs typeface="Segoe UI"/>
              </a:rPr>
              <a:t>diapositive</a:t>
            </a:r>
            <a:r>
              <a:rPr lang="en-US" sz="1000" dirty="0">
                <a:latin typeface="Arial"/>
                <a:ea typeface="SimSun"/>
                <a:cs typeface="Segoe UI"/>
              </a:rPr>
              <a:t> </a:t>
            </a:r>
            <a:r>
              <a:rPr lang="en-US" sz="1000" dirty="0" err="1">
                <a:latin typeface="Arial"/>
                <a:ea typeface="SimSun"/>
                <a:cs typeface="Segoe UI"/>
              </a:rPr>
              <a:t>n'indique</a:t>
            </a:r>
            <a:r>
              <a:rPr lang="en-US" sz="1000" dirty="0">
                <a:latin typeface="Arial"/>
                <a:ea typeface="SimSun"/>
                <a:cs typeface="Segoe UI"/>
              </a:rPr>
              <a:t> pas les </a:t>
            </a:r>
            <a:r>
              <a:rPr lang="en-US" sz="1000" i="1" dirty="0" err="1">
                <a:latin typeface="Arial"/>
                <a:ea typeface="SimSun"/>
                <a:cs typeface="Arial"/>
              </a:rPr>
              <a:t>erreurs</a:t>
            </a:r>
            <a:r>
              <a:rPr lang="en-US" sz="1000" i="1" dirty="0">
                <a:latin typeface="Arial"/>
                <a:ea typeface="SimSun"/>
                <a:cs typeface="Arial"/>
              </a:rPr>
              <a:t> </a:t>
            </a:r>
            <a:r>
              <a:rPr lang="en-US" sz="1000" i="1" dirty="0" err="1">
                <a:latin typeface="Arial"/>
                <a:ea typeface="SimSun"/>
                <a:cs typeface="Arial"/>
              </a:rPr>
              <a:t>d'administrateur</a:t>
            </a:r>
            <a:r>
              <a:rPr lang="en-US" sz="1000" i="1" dirty="0">
                <a:latin typeface="Arial"/>
                <a:ea typeface="SimSun"/>
                <a:cs typeface="Arial"/>
              </a:rPr>
              <a:t> </a:t>
            </a:r>
            <a:r>
              <a:rPr lang="en-US" sz="1000" i="1" dirty="0" err="1">
                <a:latin typeface="Arial"/>
                <a:ea typeface="SimSun"/>
                <a:cs typeface="Arial"/>
              </a:rPr>
              <a:t>dans</a:t>
            </a:r>
            <a:r>
              <a:rPr lang="en-US" sz="1000" i="1" dirty="0">
                <a:latin typeface="Arial"/>
                <a:ea typeface="SimSun"/>
                <a:cs typeface="Arial"/>
              </a:rPr>
              <a:t> AD DS</a:t>
            </a:r>
            <a:r>
              <a:rPr lang="en-US" sz="1000" dirty="0">
                <a:latin typeface="Arial"/>
                <a:ea typeface="SimSun"/>
                <a:cs typeface="Segoe UI"/>
              </a:rPr>
              <a:t>. </a:t>
            </a:r>
            <a:r>
              <a:rPr lang="en-US" sz="1000" dirty="0" err="1">
                <a:latin typeface="Arial"/>
                <a:ea typeface="SimSun"/>
                <a:cs typeface="Segoe UI"/>
              </a:rPr>
              <a:t>Elles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comprendre</a:t>
            </a:r>
            <a:r>
              <a:rPr lang="en-US" sz="1000" dirty="0">
                <a:latin typeface="Arial"/>
                <a:ea typeface="SimSun"/>
                <a:cs typeface="Segoe UI"/>
              </a:rPr>
              <a:t> des actions Active Directory </a:t>
            </a:r>
            <a:r>
              <a:rPr lang="en-US" sz="1000" dirty="0" err="1">
                <a:latin typeface="Arial"/>
                <a:ea typeface="SimSun"/>
                <a:cs typeface="Segoe UI"/>
              </a:rPr>
              <a:t>dangereuses</a:t>
            </a:r>
            <a:r>
              <a:rPr lang="en-US" sz="1000" dirty="0">
                <a:latin typeface="Arial"/>
                <a:ea typeface="SimSun"/>
                <a:cs typeface="Segoe UI"/>
              </a:rPr>
              <a:t>, </a:t>
            </a:r>
            <a:r>
              <a:rPr lang="en-US" sz="1000" dirty="0" err="1">
                <a:latin typeface="Arial"/>
                <a:ea typeface="SimSun"/>
                <a:cs typeface="Segoe UI"/>
              </a:rPr>
              <a:t>telles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la </a:t>
            </a:r>
            <a:r>
              <a:rPr lang="en-US" sz="1000" dirty="0" err="1">
                <a:latin typeface="Arial"/>
                <a:ea typeface="SimSun"/>
                <a:cs typeface="Segoe UI"/>
              </a:rPr>
              <a:t>restauration</a:t>
            </a:r>
            <a:r>
              <a:rPr lang="en-US" sz="1000" dirty="0">
                <a:latin typeface="Arial"/>
                <a:ea typeface="SimSun"/>
                <a:cs typeface="Segoe UI"/>
              </a:rPr>
              <a:t> d'un </a:t>
            </a:r>
            <a:r>
              <a:rPr lang="en-US" sz="1000" dirty="0" err="1">
                <a:latin typeface="Arial"/>
                <a:ea typeface="SimSun"/>
                <a:cs typeface="Segoe UI"/>
              </a:rPr>
              <a:t>contrôleur</a:t>
            </a:r>
            <a:r>
              <a:rPr lang="en-US" sz="1000" dirty="0">
                <a:latin typeface="Arial"/>
                <a:ea typeface="SimSun"/>
                <a:cs typeface="Segoe UI"/>
              </a:rPr>
              <a:t> de </a:t>
            </a:r>
            <a:r>
              <a:rPr lang="en-US" sz="1000" dirty="0" err="1">
                <a:latin typeface="Arial"/>
                <a:ea typeface="SimSun"/>
                <a:cs typeface="Segoe UI"/>
              </a:rPr>
              <a:t>domaine</a:t>
            </a:r>
            <a:r>
              <a:rPr lang="en-US" sz="1000" dirty="0">
                <a:latin typeface="Arial"/>
                <a:ea typeface="SimSun"/>
                <a:cs typeface="Segoe UI"/>
              </a:rPr>
              <a:t> qui </a:t>
            </a:r>
            <a:r>
              <a:rPr lang="en-US" sz="1000" dirty="0" err="1">
                <a:latin typeface="Arial"/>
                <a:ea typeface="SimSun"/>
                <a:cs typeface="Segoe UI"/>
              </a:rPr>
              <a:t>exécute</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capture </a:t>
            </a:r>
            <a:r>
              <a:rPr lang="en-US" sz="1000" dirty="0" err="1">
                <a:latin typeface="Arial"/>
                <a:ea typeface="SimSun"/>
                <a:cs typeface="Segoe UI"/>
              </a:rPr>
              <a:t>instantanée</a:t>
            </a:r>
            <a:r>
              <a:rPr lang="en-US" sz="1000" dirty="0">
                <a:latin typeface="Arial"/>
                <a:ea typeface="SimSun"/>
                <a:cs typeface="Segoe UI"/>
              </a:rPr>
              <a:t>. </a:t>
            </a:r>
            <a:r>
              <a:rPr lang="en-US" sz="1000" dirty="0" err="1">
                <a:latin typeface="Arial"/>
                <a:ea typeface="SimSun"/>
                <a:cs typeface="Segoe UI"/>
              </a:rPr>
              <a:t>N'oubliez</a:t>
            </a:r>
            <a:r>
              <a:rPr lang="en-US" sz="1000" dirty="0">
                <a:latin typeface="Arial"/>
                <a:ea typeface="SimSun"/>
                <a:cs typeface="Segoe UI"/>
              </a:rPr>
              <a:t> pas </a:t>
            </a:r>
            <a:r>
              <a:rPr lang="en-US" sz="1000" dirty="0" err="1">
                <a:latin typeface="Arial"/>
                <a:ea typeface="SimSun"/>
                <a:cs typeface="Segoe UI"/>
              </a:rPr>
              <a:t>d'indiquer</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administrateur</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endommager</a:t>
            </a:r>
            <a:r>
              <a:rPr lang="en-US" sz="1000" dirty="0">
                <a:latin typeface="Arial"/>
                <a:ea typeface="SimSun"/>
                <a:cs typeface="Segoe UI"/>
              </a:rPr>
              <a:t> AD DS de </a:t>
            </a:r>
            <a:r>
              <a:rPr lang="en-US" sz="1000" dirty="0" err="1">
                <a:latin typeface="Arial"/>
                <a:ea typeface="SimSun"/>
                <a:cs typeface="Segoe UI"/>
              </a:rPr>
              <a:t>diverses</a:t>
            </a:r>
            <a:r>
              <a:rPr lang="en-US" sz="1000" dirty="0">
                <a:latin typeface="Arial"/>
                <a:ea typeface="SimSun"/>
                <a:cs typeface="Segoe UI"/>
              </a:rPr>
              <a:t> </a:t>
            </a:r>
            <a:r>
              <a:rPr lang="en-US" sz="1000" dirty="0" err="1">
                <a:latin typeface="Arial"/>
                <a:ea typeface="SimSun"/>
                <a:cs typeface="Segoe UI"/>
              </a:rPr>
              <a:t>façons</a:t>
            </a:r>
            <a:r>
              <a:rPr lang="en-US" sz="1000" dirty="0">
                <a:latin typeface="Arial"/>
                <a:ea typeface="SimSun"/>
                <a:cs typeface="Segoe UI"/>
              </a:rPr>
              <a:t> (</a:t>
            </a:r>
            <a:r>
              <a:rPr lang="en-US" sz="1000" dirty="0" err="1">
                <a:latin typeface="Arial"/>
                <a:ea typeface="SimSun"/>
                <a:cs typeface="Segoe UI"/>
              </a:rPr>
              <a:t>manuellement</a:t>
            </a:r>
            <a:r>
              <a:rPr lang="en-US" sz="1000" dirty="0">
                <a:latin typeface="Arial"/>
                <a:ea typeface="SimSun"/>
                <a:cs typeface="Segoe UI"/>
              </a:rPr>
              <a:t>, </a:t>
            </a:r>
            <a:r>
              <a:rPr lang="en-US" sz="1000" dirty="0" err="1">
                <a:latin typeface="Arial"/>
                <a:ea typeface="SimSun"/>
                <a:cs typeface="Segoe UI"/>
              </a:rPr>
              <a:t>automatiquement</a:t>
            </a:r>
            <a:r>
              <a:rPr lang="en-US" sz="1000" dirty="0">
                <a:latin typeface="Arial"/>
                <a:ea typeface="SimSun"/>
                <a:cs typeface="Segoe UI"/>
              </a:rPr>
              <a:t>, </a:t>
            </a:r>
            <a:r>
              <a:rPr lang="en-US" sz="1000" dirty="0" err="1">
                <a:latin typeface="Arial"/>
                <a:ea typeface="SimSun"/>
                <a:cs typeface="Segoe UI"/>
              </a:rPr>
              <a:t>intentionnellement</a:t>
            </a:r>
            <a:r>
              <a:rPr lang="en-US" sz="1000" dirty="0">
                <a:latin typeface="Arial"/>
                <a:ea typeface="SimSun"/>
                <a:cs typeface="Segoe UI"/>
              </a:rPr>
              <a:t> </a:t>
            </a:r>
            <a:r>
              <a:rPr lang="en-US" sz="1000" dirty="0" err="1" smtClean="0">
                <a:latin typeface="Arial"/>
                <a:ea typeface="SimSun"/>
                <a:cs typeface="Segoe UI"/>
              </a:rPr>
              <a:t>ou</a:t>
            </a:r>
            <a:r>
              <a:rPr lang="en-US" sz="1000" dirty="0" smtClean="0">
                <a:latin typeface="Arial"/>
                <a:ea typeface="SimSun"/>
                <a:cs typeface="Segoe UI"/>
              </a:rPr>
              <a:t> </a:t>
            </a:r>
            <a:r>
              <a:rPr lang="en-US" sz="1000" dirty="0" err="1" smtClean="0">
                <a:latin typeface="Arial"/>
                <a:ea typeface="SimSun"/>
                <a:cs typeface="Segoe UI"/>
              </a:rPr>
              <a:t>accidentellement</a:t>
            </a:r>
            <a:r>
              <a:rPr lang="en-US" sz="1000" dirty="0">
                <a:latin typeface="Arial"/>
                <a:ea typeface="SimSun"/>
                <a:cs typeface="Segoe UI"/>
              </a:rPr>
              <a:t>), et </a:t>
            </a:r>
            <a:r>
              <a:rPr lang="en-US" sz="1000" dirty="0" err="1">
                <a:latin typeface="Arial"/>
                <a:ea typeface="SimSun"/>
                <a:cs typeface="Segoe UI"/>
              </a:rPr>
              <a:t>l'endommagement</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se </a:t>
            </a:r>
            <a:r>
              <a:rPr lang="en-US" sz="1000" dirty="0" err="1">
                <a:latin typeface="Arial"/>
                <a:ea typeface="SimSun"/>
                <a:cs typeface="Segoe UI"/>
              </a:rPr>
              <a:t>révéler</a:t>
            </a:r>
            <a:r>
              <a:rPr lang="en-US" sz="1000" dirty="0">
                <a:latin typeface="Arial"/>
                <a:ea typeface="SimSun"/>
                <a:cs typeface="Segoe UI"/>
              </a:rPr>
              <a:t> via des </a:t>
            </a:r>
            <a:r>
              <a:rPr lang="en-US" sz="1000" dirty="0" err="1">
                <a:latin typeface="Arial"/>
                <a:ea typeface="SimSun"/>
                <a:cs typeface="Segoe UI"/>
              </a:rPr>
              <a:t>canaux</a:t>
            </a:r>
            <a:r>
              <a:rPr lang="en-US" sz="1000" dirty="0">
                <a:latin typeface="Arial"/>
                <a:ea typeface="SimSun"/>
                <a:cs typeface="Segoe UI"/>
              </a:rPr>
              <a:t> </a:t>
            </a:r>
            <a:r>
              <a:rPr lang="en-US" sz="1000" dirty="0" err="1">
                <a:latin typeface="Arial"/>
                <a:ea typeface="SimSun"/>
                <a:cs typeface="Segoe UI"/>
              </a:rPr>
              <a:t>sécurisés</a:t>
            </a:r>
            <a:r>
              <a:rPr lang="en-US" sz="1000" dirty="0">
                <a:latin typeface="Arial"/>
                <a:ea typeface="SimSun"/>
                <a:cs typeface="Segoe UI"/>
              </a:rPr>
              <a:t> </a:t>
            </a:r>
            <a:r>
              <a:rPr lang="en-US" sz="1000" dirty="0" err="1">
                <a:latin typeface="Arial"/>
                <a:ea typeface="SimSun"/>
                <a:cs typeface="Segoe UI"/>
              </a:rPr>
              <a:t>interrompus</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smtClean="0">
                <a:effectLst/>
                <a:latin typeface="Arial"/>
                <a:ea typeface="SimSun"/>
                <a:cs typeface="Segoe UI"/>
              </a:rPr>
              <a:t>Invite de discussion</a:t>
            </a:r>
          </a:p>
          <a:p>
            <a:pPr>
              <a:lnSpc>
                <a:spcPct val="115000"/>
              </a:lnSpc>
              <a:spcAft>
                <a:spcPts val="1000"/>
              </a:spcAft>
            </a:pPr>
            <a:r>
              <a:rPr lang="en-US" sz="1000" dirty="0" err="1">
                <a:latin typeface="Arial"/>
                <a:ea typeface="SimSun"/>
                <a:cs typeface="Segoe UI"/>
              </a:rPr>
              <a:t>Posez</a:t>
            </a:r>
            <a:r>
              <a:rPr lang="en-US" sz="1000" dirty="0">
                <a:latin typeface="Arial"/>
                <a:ea typeface="SimSun"/>
                <a:cs typeface="Segoe UI"/>
              </a:rPr>
              <a:t> la question </a:t>
            </a:r>
            <a:r>
              <a:rPr lang="en-US" sz="1000" dirty="0" err="1">
                <a:latin typeface="Arial"/>
                <a:ea typeface="SimSun"/>
                <a:cs typeface="Segoe UI"/>
              </a:rPr>
              <a:t>suivante</a:t>
            </a:r>
            <a:r>
              <a:rPr lang="en-US" sz="1000" dirty="0">
                <a:latin typeface="Arial"/>
                <a:ea typeface="SimSun"/>
                <a:cs typeface="Segoe UI"/>
              </a:rPr>
              <a:t> aux </a:t>
            </a:r>
            <a:r>
              <a:rPr lang="en-US" sz="1000" dirty="0" err="1">
                <a:latin typeface="Arial"/>
                <a:ea typeface="SimSun"/>
                <a:cs typeface="Segoe UI"/>
              </a:rPr>
              <a:t>stagiaires</a:t>
            </a:r>
            <a:r>
              <a:rPr lang="en-US" sz="1000" dirty="0">
                <a:latin typeface="Arial"/>
                <a:ea typeface="SimSun"/>
                <a:cs typeface="Segoe UI"/>
              </a:rPr>
              <a:t>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Quels</a:t>
            </a:r>
            <a:r>
              <a:rPr lang="en-US" sz="1000" dirty="0" smtClean="0">
                <a:effectLst/>
                <a:latin typeface="Arial"/>
                <a:ea typeface="Times New Roman"/>
                <a:cs typeface="Segoe UI"/>
              </a:rPr>
              <a:t> </a:t>
            </a:r>
            <a:r>
              <a:rPr lang="en-US" sz="1000" dirty="0" err="1" smtClean="0">
                <a:effectLst/>
                <a:latin typeface="Arial"/>
                <a:ea typeface="Times New Roman"/>
                <a:cs typeface="Segoe UI"/>
              </a:rPr>
              <a:t>scénarios</a:t>
            </a:r>
            <a:r>
              <a:rPr lang="en-US" sz="1000" dirty="0" smtClean="0">
                <a:effectLst/>
                <a:latin typeface="Arial"/>
                <a:ea typeface="Times New Roman"/>
                <a:cs typeface="Segoe UI"/>
              </a:rPr>
              <a:t> </a:t>
            </a:r>
            <a:r>
              <a:rPr lang="en-US" sz="1000" dirty="0" err="1" smtClean="0">
                <a:effectLst/>
                <a:latin typeface="Arial"/>
                <a:ea typeface="Times New Roman"/>
                <a:cs typeface="Segoe UI"/>
              </a:rPr>
              <a:t>avez-vous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rencontrés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lesquels</a:t>
            </a:r>
            <a:r>
              <a:rPr lang="en-US" sz="1000" dirty="0" smtClean="0">
                <a:effectLst/>
                <a:latin typeface="Arial"/>
                <a:ea typeface="Times New Roman"/>
                <a:cs typeface="Segoe UI"/>
              </a:rPr>
              <a:t> </a:t>
            </a:r>
            <a:r>
              <a:rPr lang="en-US" sz="1000" dirty="0" err="1" smtClean="0">
                <a:effectLst/>
                <a:latin typeface="Arial"/>
                <a:ea typeface="Times New Roman"/>
                <a:cs typeface="Segoe UI"/>
              </a:rPr>
              <a:t>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avez</a:t>
            </a:r>
            <a:r>
              <a:rPr lang="en-US" sz="1000" dirty="0" smtClean="0">
                <a:effectLst/>
                <a:latin typeface="Arial"/>
                <a:ea typeface="Times New Roman"/>
                <a:cs typeface="Segoe UI"/>
              </a:rPr>
              <a:t> </a:t>
            </a:r>
            <a:r>
              <a:rPr lang="en-US" sz="1000" dirty="0" err="1" smtClean="0">
                <a:effectLst/>
                <a:latin typeface="Arial"/>
                <a:ea typeface="Times New Roman"/>
                <a:cs typeface="Segoe UI"/>
              </a:rPr>
              <a:t>identifié</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 canal </a:t>
            </a:r>
            <a:r>
              <a:rPr lang="en-US" sz="1000" dirty="0" err="1" smtClean="0">
                <a:effectLst/>
                <a:latin typeface="Arial"/>
                <a:ea typeface="Times New Roman"/>
                <a:cs typeface="Segoe UI"/>
              </a:rPr>
              <a:t>sécurisé</a:t>
            </a:r>
            <a:r>
              <a:rPr lang="en-US" sz="1000" dirty="0" smtClean="0">
                <a:effectLst/>
                <a:latin typeface="Arial"/>
                <a:ea typeface="Times New Roman"/>
                <a:cs typeface="Segoe UI"/>
              </a:rPr>
              <a:t> </a:t>
            </a:r>
            <a:r>
              <a:rPr lang="en-US" sz="1000" dirty="0" err="1" smtClean="0">
                <a:effectLst/>
                <a:latin typeface="Arial"/>
                <a:ea typeface="Times New Roman"/>
                <a:cs typeface="Segoe UI"/>
              </a:rPr>
              <a:t>était</a:t>
            </a:r>
            <a:r>
              <a:rPr lang="en-US" sz="1000" dirty="0" smtClean="0">
                <a:effectLst/>
                <a:latin typeface="Arial"/>
                <a:ea typeface="Times New Roman"/>
                <a:cs typeface="Segoe UI"/>
              </a:rPr>
              <a:t> </a:t>
            </a:r>
            <a:r>
              <a:rPr lang="en-US" sz="1000" dirty="0" err="1" smtClean="0">
                <a:effectLst/>
                <a:latin typeface="Arial"/>
                <a:ea typeface="Times New Roman"/>
                <a:cs typeface="Segoe UI"/>
              </a:rPr>
              <a:t>interrompu</a:t>
            </a:r>
            <a:r>
              <a:rPr lang="en-US" sz="1000" dirty="0" smtClean="0">
                <a:effectLst/>
                <a:latin typeface="Arial"/>
                <a:ea typeface="Times New Roman"/>
                <a:cs typeface="Segoe UI"/>
              </a:rPr>
              <a:t> ? </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smtClean="0">
                <a:effectLst/>
                <a:latin typeface="Arial"/>
                <a:ea typeface="Times New Roman"/>
                <a:cs typeface="Segoe UI"/>
              </a:rPr>
              <a:t>Comment </a:t>
            </a:r>
            <a:r>
              <a:rPr lang="en-US" sz="1000" dirty="0" err="1" smtClean="0">
                <a:effectLst/>
                <a:latin typeface="Arial"/>
                <a:ea typeface="Times New Roman"/>
                <a:cs typeface="Segoe UI"/>
              </a:rPr>
              <a:t>saviez-vous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que</a:t>
            </a:r>
            <a:r>
              <a:rPr lang="en-US" sz="1000" dirty="0" smtClean="0">
                <a:effectLst/>
                <a:latin typeface="Arial"/>
                <a:ea typeface="Times New Roman"/>
                <a:cs typeface="Segoe UI"/>
              </a:rPr>
              <a:t> le canal </a:t>
            </a:r>
            <a:r>
              <a:rPr lang="en-US" sz="1000" dirty="0" err="1" smtClean="0">
                <a:effectLst/>
                <a:latin typeface="Arial"/>
                <a:ea typeface="Times New Roman"/>
                <a:cs typeface="Segoe UI"/>
              </a:rPr>
              <a:t>sécurisé</a:t>
            </a:r>
            <a:r>
              <a:rPr lang="en-US" sz="1000" dirty="0" smtClean="0">
                <a:effectLst/>
                <a:latin typeface="Arial"/>
                <a:ea typeface="Times New Roman"/>
                <a:cs typeface="Segoe UI"/>
              </a:rPr>
              <a:t> </a:t>
            </a:r>
            <a:r>
              <a:rPr lang="en-US" sz="1000" dirty="0" err="1" smtClean="0">
                <a:effectLst/>
                <a:latin typeface="Arial"/>
                <a:ea typeface="Times New Roman"/>
                <a:cs typeface="Segoe UI"/>
              </a:rPr>
              <a:t>était</a:t>
            </a:r>
            <a:r>
              <a:rPr lang="en-US" sz="1000" dirty="0" smtClean="0">
                <a:effectLst/>
                <a:latin typeface="Arial"/>
                <a:ea typeface="Times New Roman"/>
                <a:cs typeface="Segoe UI"/>
              </a:rPr>
              <a:t> </a:t>
            </a:r>
            <a:r>
              <a:rPr lang="en-US" sz="1000" dirty="0" err="1" smtClean="0">
                <a:effectLst/>
                <a:latin typeface="Arial"/>
                <a:ea typeface="Times New Roman"/>
                <a:cs typeface="Segoe UI"/>
              </a:rPr>
              <a:t>interrompu</a:t>
            </a:r>
            <a:r>
              <a:rPr lang="en-US" sz="1000" dirty="0" smtClean="0">
                <a:effectLst/>
                <a:latin typeface="Arial"/>
                <a:ea typeface="Times New Roman"/>
                <a:cs typeface="Segoe UI"/>
              </a:rPr>
              <a:t> ?</a:t>
            </a:r>
            <a:endParaRPr lang="en-US" sz="1000" dirty="0" smtClean="0">
              <a:effectLst/>
              <a:latin typeface="Arial"/>
              <a:ea typeface="Times New Roman"/>
              <a:cs typeface="Times New Roman"/>
            </a:endParaRPr>
          </a:p>
          <a:p>
            <a:pPr>
              <a:lnSpc>
                <a:spcPct val="115000"/>
              </a:lnSpc>
              <a:spcAft>
                <a:spcPts val="1000"/>
              </a:spcAft>
            </a:pP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fois</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ont</a:t>
            </a:r>
            <a:r>
              <a:rPr lang="en-US" sz="1000" dirty="0">
                <a:latin typeface="Arial"/>
                <a:ea typeface="SimSun"/>
                <a:cs typeface="Segoe UI"/>
              </a:rPr>
              <a:t> </a:t>
            </a:r>
            <a:r>
              <a:rPr lang="en-US" sz="1000" dirty="0" err="1">
                <a:latin typeface="Arial"/>
                <a:ea typeface="SimSun"/>
                <a:cs typeface="Segoe UI"/>
              </a:rPr>
              <a:t>partagé</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expériences</a:t>
            </a:r>
            <a:r>
              <a:rPr lang="en-US" sz="1000" dirty="0">
                <a:latin typeface="Arial"/>
                <a:ea typeface="SimSun"/>
                <a:cs typeface="Segoe UI"/>
              </a:rPr>
              <a:t>, </a:t>
            </a:r>
            <a:r>
              <a:rPr lang="en-US" sz="1000" dirty="0" err="1">
                <a:latin typeface="Arial"/>
                <a:ea typeface="SimSun"/>
                <a:cs typeface="Segoe UI"/>
              </a:rPr>
              <a:t>posez</a:t>
            </a:r>
            <a:r>
              <a:rPr lang="en-US" sz="1000" dirty="0">
                <a:latin typeface="Arial"/>
                <a:ea typeface="SimSun"/>
                <a:cs typeface="Segoe UI"/>
              </a:rPr>
              <a:t> la question </a:t>
            </a:r>
            <a:r>
              <a:rPr lang="en-US" sz="1000" dirty="0" err="1">
                <a:latin typeface="Arial"/>
                <a:ea typeface="SimSun"/>
                <a:cs typeface="Segoe UI"/>
              </a:rPr>
              <a:t>légèrement</a:t>
            </a:r>
            <a:r>
              <a:rPr lang="en-US" sz="1000" dirty="0">
                <a:latin typeface="Arial"/>
                <a:ea typeface="SimSun"/>
                <a:cs typeface="Segoe UI"/>
              </a:rPr>
              <a:t> </a:t>
            </a:r>
            <a:r>
              <a:rPr lang="en-US" sz="1000" dirty="0" err="1">
                <a:latin typeface="Arial"/>
                <a:ea typeface="SimSun"/>
                <a:cs typeface="Segoe UI"/>
              </a:rPr>
              <a:t>différemment</a:t>
            </a:r>
            <a:r>
              <a:rPr lang="en-US" sz="1000" dirty="0">
                <a:latin typeface="Arial"/>
                <a:ea typeface="SimSun"/>
                <a:cs typeface="Segoe UI"/>
              </a:rPr>
              <a:t> : </a:t>
            </a:r>
            <a:endParaRPr lang="en-US" sz="1000" dirty="0">
              <a:latin typeface="Arial"/>
              <a:ea typeface="SimSun"/>
              <a:cs typeface="Arial"/>
            </a:endParaRPr>
          </a:p>
          <a:p>
            <a:pPr marL="342900" marR="0" lvl="0" indent="-342900">
              <a:lnSpc>
                <a:spcPct val="115000"/>
              </a:lnSpc>
              <a:spcBef>
                <a:spcPts val="0"/>
              </a:spcBef>
              <a:spcAft>
                <a:spcPts val="995"/>
              </a:spcAft>
              <a:buFont typeface="Symbol"/>
              <a:buChar char=""/>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quels</a:t>
            </a:r>
            <a:r>
              <a:rPr lang="en-US" sz="1000" dirty="0" smtClean="0">
                <a:effectLst/>
                <a:latin typeface="Arial"/>
                <a:ea typeface="Times New Roman"/>
                <a:cs typeface="Segoe UI"/>
              </a:rPr>
              <a:t> </a:t>
            </a:r>
            <a:r>
              <a:rPr lang="en-US" sz="1000" dirty="0" err="1" smtClean="0">
                <a:effectLst/>
                <a:latin typeface="Arial"/>
                <a:ea typeface="Times New Roman"/>
                <a:cs typeface="Segoe UI"/>
              </a:rPr>
              <a:t>scénarios</a:t>
            </a:r>
            <a:r>
              <a:rPr lang="en-US" sz="1000" dirty="0" smtClean="0">
                <a:effectLst/>
                <a:latin typeface="Arial"/>
                <a:ea typeface="Times New Roman"/>
                <a:cs typeface="Segoe UI"/>
              </a:rPr>
              <a:t> </a:t>
            </a:r>
            <a:r>
              <a:rPr lang="en-US" sz="1000" dirty="0" err="1" smtClean="0">
                <a:effectLst/>
                <a:latin typeface="Arial"/>
                <a:ea typeface="Times New Roman"/>
                <a:cs typeface="Segoe UI"/>
              </a:rPr>
              <a:t>avez-vous</a:t>
            </a:r>
            <a:r>
              <a:rPr lang="en-US" sz="1000" dirty="0" smtClean="0">
                <a:effectLst/>
                <a:latin typeface="Arial"/>
                <a:ea typeface="Times New Roman"/>
                <a:cs typeface="Segoe UI"/>
              </a:rPr>
              <a:t> </a:t>
            </a:r>
            <a:r>
              <a:rPr lang="en-US" sz="1000" dirty="0" err="1" smtClean="0">
                <a:effectLst/>
                <a:latin typeface="Arial"/>
                <a:ea typeface="Times New Roman"/>
                <a:cs typeface="Segoe UI"/>
              </a:rPr>
              <a:t>dû</a:t>
            </a:r>
            <a:r>
              <a:rPr lang="en-US" sz="1000" dirty="0" smtClean="0">
                <a:effectLst/>
                <a:latin typeface="Arial"/>
                <a:ea typeface="Times New Roman"/>
                <a:cs typeface="Segoe UI"/>
              </a:rPr>
              <a:t> </a:t>
            </a:r>
            <a:r>
              <a:rPr lang="en-US" sz="1000" dirty="0" err="1" smtClean="0">
                <a:effectLst/>
                <a:latin typeface="Arial"/>
                <a:ea typeface="Times New Roman"/>
                <a:cs typeface="Segoe UI"/>
              </a:rPr>
              <a:t>supprimer</a:t>
            </a:r>
            <a:r>
              <a:rPr lang="en-US" sz="1000" dirty="0" smtClean="0">
                <a:effectLst/>
                <a:latin typeface="Arial"/>
                <a:ea typeface="Times New Roman"/>
                <a:cs typeface="Segoe UI"/>
              </a:rPr>
              <a:t> un </a:t>
            </a:r>
            <a:r>
              <a:rPr lang="en-US" sz="1000" dirty="0" err="1" smtClean="0">
                <a:effectLst/>
                <a:latin typeface="Arial"/>
                <a:ea typeface="Times New Roman"/>
                <a:cs typeface="Segoe UI"/>
              </a:rPr>
              <a:t>ordinateur</a:t>
            </a:r>
            <a:r>
              <a:rPr lang="en-US" sz="1000" dirty="0" smtClean="0">
                <a:effectLst/>
                <a:latin typeface="Arial"/>
                <a:ea typeface="Times New Roman"/>
                <a:cs typeface="Segoe UI"/>
              </a:rPr>
              <a:t> du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joindre</a:t>
            </a:r>
            <a:r>
              <a:rPr lang="en-US" sz="1000" dirty="0" smtClean="0">
                <a:effectLst/>
                <a:latin typeface="Arial"/>
                <a:ea typeface="Times New Roman"/>
                <a:cs typeface="Segoe UI"/>
              </a:rPr>
              <a:t> à nouveau au </a:t>
            </a:r>
            <a:r>
              <a:rPr lang="en-US" sz="1000" dirty="0" err="1" smtClean="0">
                <a:effectLst/>
                <a:latin typeface="Arial"/>
                <a:ea typeface="Times New Roman"/>
                <a:cs typeface="Segoe UI"/>
              </a:rPr>
              <a:t>domaine</a:t>
            </a:r>
            <a:r>
              <a:rPr lang="en-US" sz="1000" dirty="0" smtClean="0">
                <a:effectLst/>
                <a:latin typeface="Arial"/>
                <a:ea typeface="Times New Roman"/>
                <a:cs typeface="Segoe UI"/>
              </a:rPr>
              <a:t> ? </a:t>
            </a:r>
            <a:endParaRPr lang="en-US" sz="1000" dirty="0" smtClean="0">
              <a:effectLst/>
              <a:latin typeface="Arial"/>
              <a:ea typeface="Times New Roman"/>
              <a:cs typeface="Times New Roman"/>
            </a:endParaRPr>
          </a:p>
          <a:p>
            <a:pPr>
              <a:lnSpc>
                <a:spcPct val="115000"/>
              </a:lnSpc>
              <a:spcAft>
                <a:spcPts val="995"/>
              </a:spcAft>
            </a:pPr>
            <a:r>
              <a:rPr lang="en-US" sz="1000" dirty="0">
                <a:latin typeface="Arial"/>
                <a:ea typeface="SimSun"/>
                <a:cs typeface="Segoe UI"/>
              </a:rPr>
              <a:t>Il </a:t>
            </a:r>
            <a:r>
              <a:rPr lang="en-US" sz="1000" dirty="0" err="1">
                <a:latin typeface="Arial"/>
                <a:ea typeface="SimSun"/>
                <a:cs typeface="Segoe UI"/>
              </a:rPr>
              <a:t>s'agit</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technique </a:t>
            </a:r>
            <a:r>
              <a:rPr lang="en-US" sz="1000" dirty="0" err="1">
                <a:latin typeface="Arial"/>
                <a:ea typeface="SimSun"/>
                <a:cs typeface="Segoe UI"/>
              </a:rPr>
              <a:t>très</a:t>
            </a:r>
            <a:r>
              <a:rPr lang="en-US" sz="1000" dirty="0">
                <a:latin typeface="Arial"/>
                <a:ea typeface="SimSun"/>
                <a:cs typeface="Segoe UI"/>
              </a:rPr>
              <a:t> courante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administrateurs</a:t>
            </a:r>
            <a:r>
              <a:rPr lang="en-US" sz="1000" dirty="0">
                <a:latin typeface="Arial"/>
                <a:ea typeface="SimSun"/>
                <a:cs typeface="Segoe UI"/>
              </a:rPr>
              <a:t> </a:t>
            </a:r>
            <a:r>
              <a:rPr lang="en-US" sz="1000" dirty="0" err="1">
                <a:latin typeface="Arial"/>
                <a:ea typeface="SimSun"/>
                <a:cs typeface="Segoe UI"/>
              </a:rPr>
              <a:t>utilisent</a:t>
            </a:r>
            <a:r>
              <a:rPr lang="en-US" sz="1000" dirty="0">
                <a:latin typeface="Arial"/>
                <a:ea typeface="SimSun"/>
                <a:cs typeface="Segoe UI"/>
              </a:rPr>
              <a:t> pour </a:t>
            </a:r>
            <a:r>
              <a:rPr lang="en-US" sz="1000" dirty="0" err="1">
                <a:latin typeface="Arial"/>
                <a:ea typeface="SimSun"/>
                <a:cs typeface="Segoe UI"/>
              </a:rPr>
              <a:t>réinitialiser</a:t>
            </a:r>
            <a:r>
              <a:rPr lang="en-US" sz="1000" dirty="0">
                <a:latin typeface="Arial"/>
                <a:ea typeface="SimSun"/>
                <a:cs typeface="Segoe UI"/>
              </a:rPr>
              <a:t> un canal </a:t>
            </a:r>
            <a:r>
              <a:rPr lang="en-US" sz="1000" dirty="0" err="1">
                <a:latin typeface="Arial"/>
                <a:ea typeface="SimSun"/>
                <a:cs typeface="Segoe UI"/>
              </a:rPr>
              <a:t>sécurisé</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ne se </a:t>
            </a:r>
            <a:r>
              <a:rPr lang="en-US" sz="1000" dirty="0" err="1">
                <a:latin typeface="Arial"/>
                <a:ea typeface="SimSun"/>
                <a:cs typeface="Segoe UI"/>
              </a:rPr>
              <a:t>rendent</a:t>
            </a:r>
            <a:r>
              <a:rPr lang="en-US" sz="1000" dirty="0">
                <a:latin typeface="Arial"/>
                <a:ea typeface="SimSun"/>
                <a:cs typeface="Segoe UI"/>
              </a:rPr>
              <a:t> </a:t>
            </a:r>
            <a:r>
              <a:rPr lang="en-US" sz="1000" dirty="0" err="1">
                <a:latin typeface="Arial"/>
                <a:ea typeface="SimSun"/>
                <a:cs typeface="Segoe UI"/>
              </a:rPr>
              <a:t>souvent</a:t>
            </a:r>
            <a:r>
              <a:rPr lang="en-US" sz="1000" dirty="0">
                <a:latin typeface="Arial"/>
                <a:ea typeface="SimSun"/>
                <a:cs typeface="Segoe UI"/>
              </a:rPr>
              <a:t> pas </a:t>
            </a:r>
            <a:r>
              <a:rPr lang="en-US" sz="1000" dirty="0" err="1">
                <a:latin typeface="Arial"/>
                <a:ea typeface="SimSun"/>
                <a:cs typeface="Segoe UI"/>
              </a:rPr>
              <a:t>compte</a:t>
            </a:r>
            <a:r>
              <a:rPr lang="en-US" sz="1000" dirty="0">
                <a:latin typeface="Arial"/>
                <a:ea typeface="SimSun"/>
                <a:cs typeface="Segoe UI"/>
              </a:rPr>
              <a:t> de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font </a:t>
            </a:r>
            <a:r>
              <a:rPr lang="en-US" sz="1000" dirty="0" err="1">
                <a:latin typeface="Arial"/>
                <a:ea typeface="SimSun"/>
                <a:cs typeface="Segoe UI"/>
              </a:rPr>
              <a:t>réellement</a:t>
            </a:r>
            <a:r>
              <a:rPr lang="en-US" sz="1000" dirty="0">
                <a:latin typeface="Arial"/>
                <a:ea typeface="SimSun"/>
                <a:cs typeface="Segoe UI"/>
              </a:rPr>
              <a:t> </a:t>
            </a:r>
            <a:r>
              <a:rPr lang="en-US" sz="1000" dirty="0" err="1">
                <a:latin typeface="Arial"/>
                <a:ea typeface="SimSun"/>
                <a:cs typeface="Segoe UI"/>
              </a:rPr>
              <a:t>quand</a:t>
            </a:r>
            <a:r>
              <a:rPr lang="en-US" sz="1000" dirty="0">
                <a:latin typeface="Arial"/>
                <a:ea typeface="SimSun"/>
                <a:cs typeface="Segoe UI"/>
              </a:rPr>
              <a: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suppriment</a:t>
            </a:r>
            <a:r>
              <a:rPr lang="en-US" sz="1000" dirty="0">
                <a:latin typeface="Arial"/>
                <a:ea typeface="SimSun"/>
                <a:cs typeface="Segoe UI"/>
              </a:rPr>
              <a:t>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joignent</a:t>
            </a:r>
            <a:r>
              <a:rPr lang="en-US" sz="1000" dirty="0">
                <a:latin typeface="Arial"/>
                <a:ea typeface="SimSun"/>
                <a:cs typeface="Segoe UI"/>
              </a:rPr>
              <a:t> à nouveau le </a:t>
            </a:r>
            <a:r>
              <a:rPr lang="en-US" sz="1000" dirty="0" err="1">
                <a:latin typeface="Arial"/>
                <a:ea typeface="SimSun"/>
                <a:cs typeface="Segoe UI"/>
              </a:rPr>
              <a:t>domaine</a:t>
            </a:r>
            <a:r>
              <a:rPr lang="en-US" sz="1000" dirty="0" smtClean="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13193036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US" sz="1000" dirty="0">
                <a:latin typeface="Arial"/>
                <a:ea typeface="SimSun"/>
                <a:cs typeface="Segoe UI"/>
              </a:rPr>
              <a:t>Si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n'ont</a:t>
            </a:r>
            <a:r>
              <a:rPr lang="en-US" sz="1000" dirty="0">
                <a:latin typeface="Arial"/>
                <a:ea typeface="SimSun"/>
                <a:cs typeface="Segoe UI"/>
              </a:rPr>
              <a:t> pas déjà </a:t>
            </a:r>
            <a:r>
              <a:rPr lang="en-US" sz="1000" dirty="0" err="1">
                <a:latin typeface="Arial"/>
                <a:ea typeface="SimSun"/>
                <a:cs typeface="Segoe UI"/>
              </a:rPr>
              <a:t>mentionné</a:t>
            </a:r>
            <a:r>
              <a:rPr lang="en-US" sz="1000" dirty="0">
                <a:latin typeface="Arial"/>
                <a:ea typeface="SimSun"/>
                <a:cs typeface="Segoe UI"/>
              </a:rPr>
              <a:t> le message </a:t>
            </a:r>
            <a:r>
              <a:rPr lang="en-US" sz="1000" dirty="0" err="1">
                <a:latin typeface="Arial"/>
                <a:ea typeface="SimSun"/>
                <a:cs typeface="Segoe UI"/>
              </a:rPr>
              <a:t>d'ouverture</a:t>
            </a:r>
            <a:r>
              <a:rPr lang="en-US" sz="1000" dirty="0">
                <a:latin typeface="Arial"/>
                <a:ea typeface="SimSun"/>
                <a:cs typeface="Segoe UI"/>
              </a:rPr>
              <a:t> de session qui </a:t>
            </a:r>
            <a:r>
              <a:rPr lang="en-US" sz="1000" dirty="0" err="1">
                <a:latin typeface="Arial"/>
                <a:ea typeface="SimSun"/>
                <a:cs typeface="Segoe UI"/>
              </a:rPr>
              <a:t>indique</a:t>
            </a:r>
            <a:r>
              <a:rPr lang="en-US" sz="1000" dirty="0">
                <a:latin typeface="Arial"/>
                <a:ea typeface="SimSun"/>
                <a:cs typeface="Segoe UI"/>
              </a:rPr>
              <a:t> « La relation </a:t>
            </a:r>
            <a:r>
              <a:rPr lang="en-US" sz="1000" dirty="0" err="1">
                <a:latin typeface="Arial"/>
                <a:ea typeface="SimSun"/>
                <a:cs typeface="Segoe UI"/>
              </a:rPr>
              <a:t>d'approbation</a:t>
            </a:r>
            <a:r>
              <a:rPr lang="en-US" sz="1000" dirty="0">
                <a:latin typeface="Arial"/>
                <a:ea typeface="SimSun"/>
                <a:cs typeface="Segoe UI"/>
              </a:rPr>
              <a:t> entre </a:t>
            </a:r>
            <a:r>
              <a:rPr lang="en-US" sz="1000" dirty="0" err="1">
                <a:latin typeface="Arial"/>
                <a:ea typeface="SimSun"/>
                <a:cs typeface="Segoe UI"/>
              </a:rPr>
              <a:t>cette</a:t>
            </a:r>
            <a:r>
              <a:rPr lang="en-US" sz="1000" dirty="0">
                <a:latin typeface="Arial"/>
                <a:ea typeface="SimSun"/>
                <a:cs typeface="Segoe UI"/>
              </a:rPr>
              <a:t> station de travail et le </a:t>
            </a:r>
            <a:r>
              <a:rPr lang="en-US" sz="1000" dirty="0" err="1">
                <a:latin typeface="Arial"/>
                <a:ea typeface="SimSun"/>
                <a:cs typeface="Segoe UI"/>
              </a:rPr>
              <a:t>domaine</a:t>
            </a:r>
            <a:r>
              <a:rPr lang="en-US" sz="1000" dirty="0">
                <a:latin typeface="Arial"/>
                <a:ea typeface="SimSun"/>
                <a:cs typeface="Segoe UI"/>
              </a:rPr>
              <a:t> principal a </a:t>
            </a:r>
            <a:r>
              <a:rPr lang="en-US" sz="1000" dirty="0" err="1">
                <a:latin typeface="Arial"/>
                <a:ea typeface="SimSun"/>
                <a:cs typeface="Segoe UI"/>
              </a:rPr>
              <a:t>échoué</a:t>
            </a:r>
            <a:r>
              <a:rPr lang="en-US" sz="1000" dirty="0">
                <a:latin typeface="Arial"/>
                <a:ea typeface="SimSun"/>
                <a:cs typeface="Segoe UI"/>
              </a:rPr>
              <a:t> », </a:t>
            </a:r>
            <a:r>
              <a:rPr lang="en-US" sz="1000" dirty="0" err="1">
                <a:latin typeface="Arial"/>
                <a:ea typeface="SimSun"/>
                <a:cs typeface="Segoe UI"/>
              </a:rPr>
              <a:t>posez-leur</a:t>
            </a:r>
            <a:r>
              <a:rPr lang="en-US" sz="1000" dirty="0">
                <a:latin typeface="Arial"/>
                <a:ea typeface="SimSun"/>
                <a:cs typeface="Segoe UI"/>
              </a:rPr>
              <a:t> la </a:t>
            </a:r>
            <a:r>
              <a:rPr lang="en-US" sz="1000" dirty="0" smtClean="0">
                <a:latin typeface="Arial"/>
                <a:ea typeface="SimSun"/>
                <a:cs typeface="Segoe UI"/>
              </a:rPr>
              <a:t>question </a:t>
            </a:r>
            <a:r>
              <a:rPr lang="en-US" sz="1000" dirty="0" err="1" smtClean="0">
                <a:solidFill>
                  <a:prstClr val="black"/>
                </a:solidFill>
                <a:latin typeface="Arial"/>
                <a:ea typeface="SimSun"/>
                <a:cs typeface="Segoe UI"/>
              </a:rPr>
              <a:t>suivante</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Avez-vous</a:t>
            </a:r>
            <a:r>
              <a:rPr lang="en-US" sz="1000" dirty="0">
                <a:solidFill>
                  <a:prstClr val="black"/>
                </a:solidFill>
                <a:latin typeface="Arial"/>
                <a:ea typeface="Times New Roman"/>
                <a:cs typeface="Segoe UI"/>
              </a:rPr>
              <a:t> déjà </a:t>
            </a:r>
            <a:r>
              <a:rPr lang="en-US" sz="1000" dirty="0" err="1">
                <a:solidFill>
                  <a:prstClr val="black"/>
                </a:solidFill>
                <a:latin typeface="Arial"/>
                <a:ea typeface="Times New Roman"/>
                <a:cs typeface="Segoe UI"/>
              </a:rPr>
              <a:t>essayé</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d'ouvrir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une</a:t>
            </a:r>
            <a:r>
              <a:rPr lang="en-US" sz="1000" dirty="0">
                <a:solidFill>
                  <a:prstClr val="black"/>
                </a:solidFill>
                <a:latin typeface="Arial"/>
                <a:ea typeface="Times New Roman"/>
                <a:cs typeface="Segoe UI"/>
              </a:rPr>
              <a:t> session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domaine</a:t>
            </a:r>
            <a:r>
              <a:rPr lang="en-US" sz="1000" dirty="0">
                <a:solidFill>
                  <a:prstClr val="black"/>
                </a:solidFill>
                <a:latin typeface="Arial"/>
                <a:ea typeface="Times New Roman"/>
                <a:cs typeface="Segoe UI"/>
              </a:rPr>
              <a:t> et </a:t>
            </a:r>
            <a:r>
              <a:rPr lang="en-US" sz="1000" dirty="0" err="1">
                <a:solidFill>
                  <a:prstClr val="black"/>
                </a:solidFill>
                <a:latin typeface="Arial"/>
                <a:ea typeface="Times New Roman"/>
                <a:cs typeface="Segoe UI"/>
              </a:rPr>
              <a:t>reçu</a:t>
            </a:r>
            <a:r>
              <a:rPr lang="en-US" sz="1000" dirty="0">
                <a:solidFill>
                  <a:prstClr val="black"/>
                </a:solidFill>
                <a:latin typeface="Arial"/>
                <a:ea typeface="Times New Roman"/>
                <a:cs typeface="Segoe UI"/>
              </a:rPr>
              <a:t> un message </a:t>
            </a:r>
            <a:r>
              <a:rPr lang="en-US" sz="1000" dirty="0" err="1">
                <a:solidFill>
                  <a:prstClr val="black"/>
                </a:solidFill>
                <a:latin typeface="Arial"/>
                <a:ea typeface="Times New Roman"/>
                <a:cs typeface="Segoe UI"/>
              </a:rPr>
              <a:t>indiquant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l'ordinateur</a:t>
            </a:r>
            <a:r>
              <a:rPr lang="en-US" sz="1000" dirty="0">
                <a:solidFill>
                  <a:prstClr val="black"/>
                </a:solidFill>
                <a:latin typeface="Arial"/>
                <a:ea typeface="Times New Roman"/>
                <a:cs typeface="Segoe UI"/>
              </a:rPr>
              <a:t> ne </a:t>
            </a:r>
            <a:r>
              <a:rPr lang="en-US" sz="1000" dirty="0" err="1">
                <a:solidFill>
                  <a:prstClr val="black"/>
                </a:solidFill>
                <a:latin typeface="Arial"/>
                <a:ea typeface="Times New Roman"/>
                <a:cs typeface="Segoe UI"/>
              </a:rPr>
              <a:t>peut</a:t>
            </a:r>
            <a:r>
              <a:rPr lang="en-US" sz="1000" dirty="0">
                <a:solidFill>
                  <a:prstClr val="black"/>
                </a:solidFill>
                <a:latin typeface="Arial"/>
                <a:ea typeface="Times New Roman"/>
                <a:cs typeface="Segoe UI"/>
              </a:rPr>
              <a:t> pas </a:t>
            </a:r>
            <a:r>
              <a:rPr lang="en-US" sz="1000" dirty="0" err="1">
                <a:solidFill>
                  <a:prstClr val="black"/>
                </a:solidFill>
                <a:latin typeface="Arial"/>
                <a:ea typeface="Times New Roman"/>
                <a:cs typeface="Segoe UI"/>
              </a:rPr>
              <a:t>communiquer</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domaine</a:t>
            </a:r>
            <a:r>
              <a:rPr lang="en-US" sz="1000" dirty="0">
                <a:solidFill>
                  <a:prstClr val="black"/>
                </a:solidFill>
                <a:latin typeface="Arial"/>
                <a:ea typeface="Times New Roman"/>
                <a:cs typeface="Segoe UI"/>
              </a:rPr>
              <a:t> ? </a:t>
            </a:r>
            <a:r>
              <a:rPr lang="en-US" sz="1000" dirty="0" err="1">
                <a:solidFill>
                  <a:prstClr val="black"/>
                </a:solidFill>
                <a:latin typeface="Arial"/>
                <a:ea typeface="Times New Roman"/>
                <a:cs typeface="Segoe UI"/>
              </a:rPr>
              <a:t>Quels</a:t>
            </a:r>
            <a:r>
              <a:rPr lang="en-US" sz="1000" dirty="0">
                <a:solidFill>
                  <a:prstClr val="black"/>
                </a:solidFill>
                <a:latin typeface="Arial"/>
                <a:ea typeface="Times New Roman"/>
                <a:cs typeface="Segoe UI"/>
              </a:rPr>
              <a:t> messages </a:t>
            </a:r>
            <a:r>
              <a:rPr lang="en-US" sz="1000" dirty="0" err="1">
                <a:solidFill>
                  <a:prstClr val="black"/>
                </a:solidFill>
                <a:latin typeface="Arial"/>
                <a:ea typeface="Times New Roman"/>
                <a:cs typeface="Segoe UI"/>
              </a:rPr>
              <a:t>avez-vous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reçus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lvl="0">
              <a:lnSpc>
                <a:spcPct val="115000"/>
              </a:lnSpc>
              <a:spcAft>
                <a:spcPts val="1000"/>
              </a:spcAft>
            </a:pPr>
            <a:r>
              <a:rPr lang="en-US" sz="1000" dirty="0" err="1">
                <a:solidFill>
                  <a:prstClr val="black"/>
                </a:solidFill>
                <a:latin typeface="Arial"/>
                <a:ea typeface="SimSun"/>
                <a:cs typeface="Segoe UI"/>
              </a:rPr>
              <a:t>Aidez</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stagiaires</a:t>
            </a:r>
            <a:r>
              <a:rPr lang="en-US" sz="1000" dirty="0">
                <a:solidFill>
                  <a:prstClr val="black"/>
                </a:solidFill>
                <a:latin typeface="Arial"/>
                <a:ea typeface="SimSun"/>
                <a:cs typeface="Segoe UI"/>
              </a:rPr>
              <a:t> à </a:t>
            </a:r>
            <a:r>
              <a:rPr lang="en-US" sz="1000" dirty="0" err="1">
                <a:solidFill>
                  <a:prstClr val="black"/>
                </a:solidFill>
                <a:latin typeface="Arial"/>
                <a:ea typeface="SimSun"/>
                <a:cs typeface="Segoe UI"/>
              </a:rPr>
              <a:t>différencier</a:t>
            </a:r>
            <a:r>
              <a:rPr lang="en-US" sz="1000" dirty="0">
                <a:solidFill>
                  <a:prstClr val="black"/>
                </a:solidFill>
                <a:latin typeface="Arial"/>
                <a:ea typeface="SimSun"/>
                <a:cs typeface="Segoe UI"/>
              </a:rPr>
              <a:t> des messages </a:t>
            </a:r>
            <a:r>
              <a:rPr lang="en-US" sz="1000" dirty="0" err="1">
                <a:solidFill>
                  <a:prstClr val="black"/>
                </a:solidFill>
                <a:latin typeface="Arial"/>
                <a:ea typeface="SimSun"/>
                <a:cs typeface="Segoe UI"/>
              </a:rPr>
              <a:t>tels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 Un </a:t>
            </a:r>
            <a:r>
              <a:rPr lang="en-US" sz="1000" dirty="0" err="1">
                <a:solidFill>
                  <a:prstClr val="black"/>
                </a:solidFill>
                <a:latin typeface="Arial"/>
                <a:ea typeface="SimSun"/>
                <a:cs typeface="Segoe UI"/>
              </a:rPr>
              <a:t>contrôleur</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domaine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n'est</a:t>
            </a:r>
            <a:r>
              <a:rPr lang="en-US" sz="1000" dirty="0">
                <a:solidFill>
                  <a:prstClr val="black"/>
                </a:solidFill>
                <a:latin typeface="Arial"/>
                <a:ea typeface="SimSun"/>
                <a:cs typeface="Segoe UI"/>
              </a:rPr>
              <a:t> pas </a:t>
            </a:r>
            <a:r>
              <a:rPr lang="en-US" sz="1000" dirty="0" err="1">
                <a:solidFill>
                  <a:prstClr val="black"/>
                </a:solidFill>
                <a:latin typeface="Arial"/>
                <a:ea typeface="SimSun"/>
                <a:cs typeface="Segoe UI"/>
              </a:rPr>
              <a:t>disponible</a:t>
            </a:r>
            <a:r>
              <a:rPr lang="en-US" sz="1000" dirty="0">
                <a:solidFill>
                  <a:prstClr val="black"/>
                </a:solidFill>
                <a:latin typeface="Arial"/>
                <a:ea typeface="SimSun"/>
                <a:cs typeface="Segoe UI"/>
              </a:rPr>
              <a:t> », qui </a:t>
            </a:r>
            <a:r>
              <a:rPr lang="en-US" sz="1000" dirty="0" err="1">
                <a:solidFill>
                  <a:prstClr val="black"/>
                </a:solidFill>
                <a:latin typeface="Arial"/>
                <a:ea typeface="SimSun"/>
                <a:cs typeface="Segoe UI"/>
              </a:rPr>
              <a:t>résultent</a:t>
            </a:r>
            <a:r>
              <a:rPr lang="en-US" sz="1000" dirty="0">
                <a:solidFill>
                  <a:prstClr val="black"/>
                </a:solidFill>
                <a:latin typeface="Arial"/>
                <a:ea typeface="SimSun"/>
                <a:cs typeface="Segoe UI"/>
              </a:rPr>
              <a:t> en </a:t>
            </a:r>
            <a:r>
              <a:rPr lang="en-US" sz="1000" dirty="0" err="1">
                <a:solidFill>
                  <a:prstClr val="black"/>
                </a:solidFill>
                <a:latin typeface="Arial"/>
                <a:ea typeface="SimSun"/>
                <a:cs typeface="Segoe UI"/>
              </a:rPr>
              <a:t>général</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problèmes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connectivité</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réseau</a:t>
            </a:r>
            <a:r>
              <a:rPr lang="en-US" sz="1000" dirty="0">
                <a:solidFill>
                  <a:prstClr val="black"/>
                </a:solidFill>
                <a:latin typeface="Arial"/>
                <a:ea typeface="SimSun"/>
                <a:cs typeface="Segoe UI"/>
              </a:rPr>
              <a:t>, des messages qui </a:t>
            </a:r>
            <a:r>
              <a:rPr lang="en-US" sz="1000" dirty="0" err="1">
                <a:solidFill>
                  <a:prstClr val="black"/>
                </a:solidFill>
                <a:latin typeface="Arial"/>
                <a:ea typeface="SimSun"/>
                <a:cs typeface="Segoe UI"/>
              </a:rPr>
              <a:t>mentionnent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l'approbation</a:t>
            </a:r>
            <a:r>
              <a:rPr lang="en-US" sz="1000" dirty="0">
                <a:solidFill>
                  <a:prstClr val="black"/>
                </a:solidFill>
                <a:latin typeface="Arial"/>
                <a:ea typeface="SimSun"/>
                <a:cs typeface="Segoe UI"/>
              </a:rPr>
              <a:t> avec le </a:t>
            </a:r>
            <a:r>
              <a:rPr lang="en-US" sz="1000" dirty="0" err="1">
                <a:solidFill>
                  <a:prstClr val="black"/>
                </a:solidFill>
                <a:latin typeface="Arial"/>
                <a:ea typeface="SimSun"/>
                <a:cs typeface="Segoe UI"/>
              </a:rPr>
              <a:t>domaine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ou</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indiquent</a:t>
            </a:r>
            <a:r>
              <a:rPr lang="en-US" sz="1000" dirty="0">
                <a:solidFill>
                  <a:prstClr val="black"/>
                </a:solidFill>
                <a:latin typeface="Arial"/>
                <a:ea typeface="SimSun"/>
                <a:cs typeface="Segoe UI"/>
              </a:rPr>
              <a:t> des </a:t>
            </a:r>
            <a:r>
              <a:rPr lang="en-US" sz="1000" dirty="0" err="1">
                <a:solidFill>
                  <a:prstClr val="black"/>
                </a:solidFill>
                <a:latin typeface="Arial"/>
                <a:ea typeface="SimSun"/>
                <a:cs typeface="Segoe UI"/>
              </a:rPr>
              <a:t>problèmes</a:t>
            </a:r>
            <a:r>
              <a:rPr lang="en-US" sz="1000" dirty="0">
                <a:solidFill>
                  <a:prstClr val="black"/>
                </a:solidFill>
                <a:latin typeface="Arial"/>
                <a:ea typeface="SimSun"/>
                <a:cs typeface="Segoe UI"/>
              </a:rPr>
              <a:t> avec le canal </a:t>
            </a:r>
            <a:r>
              <a:rPr lang="en-US" sz="1000" dirty="0" err="1">
                <a:solidFill>
                  <a:prstClr val="black"/>
                </a:solidFill>
                <a:latin typeface="Arial"/>
                <a:ea typeface="SimSun"/>
                <a:cs typeface="Segoe UI"/>
              </a:rPr>
              <a:t>sécurisé</a:t>
            </a:r>
            <a:r>
              <a:rPr lang="en-US" sz="1000" dirty="0">
                <a:solidFill>
                  <a:prstClr val="black"/>
                </a:solidFill>
                <a:latin typeface="Arial"/>
                <a:ea typeface="SimSun"/>
                <a:cs typeface="Segoe UI"/>
              </a:rPr>
              <a:t>.</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Une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fois</a:t>
            </a:r>
            <a:r>
              <a:rPr lang="en-US" sz="1000" dirty="0">
                <a:solidFill>
                  <a:prstClr val="black"/>
                </a:solidFill>
                <a:latin typeface="Arial"/>
                <a:ea typeface="SimSun"/>
                <a:cs typeface="Segoe UI"/>
              </a:rPr>
              <a:t> tout </a:t>
            </a:r>
            <a:r>
              <a:rPr lang="en-US" sz="1000" dirty="0" err="1">
                <a:solidFill>
                  <a:prstClr val="black"/>
                </a:solidFill>
                <a:latin typeface="Arial"/>
                <a:ea typeface="SimSun"/>
                <a:cs typeface="Segoe UI"/>
              </a:rPr>
              <a:t>cela</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établi</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pouvez</a:t>
            </a:r>
            <a:r>
              <a:rPr lang="en-US" sz="1000" dirty="0">
                <a:solidFill>
                  <a:prstClr val="black"/>
                </a:solidFill>
                <a:latin typeface="Arial"/>
                <a:ea typeface="SimSun"/>
                <a:cs typeface="Segoe UI"/>
              </a:rPr>
              <a:t> passer à la </a:t>
            </a:r>
            <a:r>
              <a:rPr lang="en-US" sz="1000" dirty="0" err="1">
                <a:solidFill>
                  <a:prstClr val="black"/>
                </a:solidFill>
                <a:latin typeface="Arial"/>
                <a:ea typeface="SimSun"/>
                <a:cs typeface="Segoe UI"/>
              </a:rPr>
              <a:t>diapositive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suivante</a:t>
            </a:r>
            <a:r>
              <a:rPr lang="en-US" sz="1000" dirty="0">
                <a:solidFill>
                  <a:prstClr val="black"/>
                </a:solidFill>
                <a:latin typeface="Arial"/>
                <a:ea typeface="SimSun"/>
                <a:cs typeface="Segoe UI"/>
              </a:rPr>
              <a:t>.</a:t>
            </a:r>
            <a:endParaRPr lang="en-US" dirty="0"/>
          </a:p>
        </p:txBody>
      </p:sp>
      <p:sp>
        <p:nvSpPr>
          <p:cNvPr id="4" name="Slide Number Placeholder 3"/>
          <p:cNvSpPr>
            <a:spLocks noGrp="1"/>
          </p:cNvSpPr>
          <p:nvPr>
            <p:ph type="sldNum" sz="quarter" idx="10"/>
          </p:nvPr>
        </p:nvSpPr>
        <p:spPr/>
        <p:txBody>
          <a:bodyPr/>
          <a:lstStyle/>
          <a:p>
            <a:fld id="{996AB6F1-A926-4EF0-AE75-2DCE5917A062}"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5427379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SimSun"/>
                <a:cs typeface="Segoe UI"/>
              </a:rPr>
              <a:t>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a:t>
            </a:r>
            <a:r>
              <a:rPr lang="en-US" sz="1000" i="1" dirty="0" err="1">
                <a:latin typeface="Arial"/>
                <a:ea typeface="SimSun"/>
                <a:cs typeface="Arial"/>
              </a:rPr>
              <a:t>endommagé</a:t>
            </a:r>
            <a:r>
              <a:rPr lang="en-US" sz="1000" dirty="0">
                <a:latin typeface="Arial"/>
                <a:ea typeface="SimSun"/>
                <a:cs typeface="Segoe UI"/>
              </a:rPr>
              <a:t> se </a:t>
            </a:r>
            <a:r>
              <a:rPr lang="en-US" sz="1000" dirty="0" err="1">
                <a:latin typeface="Arial"/>
                <a:ea typeface="SimSun"/>
                <a:cs typeface="Segoe UI"/>
              </a:rPr>
              <a:t>manifeste</a:t>
            </a:r>
            <a:r>
              <a:rPr lang="en-US" sz="1000" dirty="0">
                <a:latin typeface="Arial"/>
                <a:ea typeface="SimSun"/>
                <a:cs typeface="Segoe UI"/>
              </a:rPr>
              <a:t> par un grand </a:t>
            </a:r>
            <a:r>
              <a:rPr lang="en-US" sz="1000" dirty="0" err="1">
                <a:latin typeface="Arial"/>
                <a:ea typeface="SimSun"/>
                <a:cs typeface="Segoe UI"/>
              </a:rPr>
              <a:t>nombre</a:t>
            </a:r>
            <a:r>
              <a:rPr lang="en-US" sz="1000" dirty="0">
                <a:latin typeface="Arial"/>
                <a:ea typeface="SimSun"/>
                <a:cs typeface="Segoe UI"/>
              </a:rPr>
              <a:t> de </a:t>
            </a:r>
            <a:r>
              <a:rPr lang="en-US" sz="1000" dirty="0" err="1">
                <a:latin typeface="Arial"/>
                <a:ea typeface="SimSun"/>
                <a:cs typeface="Segoe UI"/>
              </a:rPr>
              <a:t>symptômes</a:t>
            </a:r>
            <a:r>
              <a:rPr lang="en-US" sz="1000" dirty="0">
                <a:latin typeface="Arial"/>
                <a:ea typeface="SimSun"/>
                <a:cs typeface="Segoe UI"/>
              </a:rPr>
              <a:t>, de messages </a:t>
            </a:r>
            <a:r>
              <a:rPr lang="en-US" sz="1000" dirty="0" err="1">
                <a:latin typeface="Arial"/>
                <a:ea typeface="SimSun"/>
                <a:cs typeface="Segoe UI"/>
              </a:rPr>
              <a:t>d'erreur</a:t>
            </a:r>
            <a:r>
              <a:rPr lang="en-US" sz="1000" dirty="0">
                <a:latin typeface="Arial"/>
                <a:ea typeface="SimSun"/>
                <a:cs typeface="Segoe UI"/>
              </a:rPr>
              <a:t> et </a:t>
            </a:r>
            <a:r>
              <a:rPr lang="en-US" sz="1000" dirty="0" err="1">
                <a:latin typeface="Arial"/>
                <a:ea typeface="SimSun"/>
                <a:cs typeface="Segoe UI"/>
              </a:rPr>
              <a:t>d'entrées</a:t>
            </a:r>
            <a:r>
              <a:rPr lang="en-US" sz="1000" dirty="0">
                <a:latin typeface="Arial"/>
                <a:ea typeface="SimSun"/>
                <a:cs typeface="Segoe UI"/>
              </a:rPr>
              <a:t> de journal des </a:t>
            </a:r>
            <a:r>
              <a:rPr lang="en-US" sz="1000" dirty="0" err="1">
                <a:latin typeface="Arial"/>
                <a:ea typeface="SimSun"/>
                <a:cs typeface="Segoe UI"/>
              </a:rPr>
              <a:t>événements</a:t>
            </a:r>
            <a:r>
              <a:rPr lang="en-US" sz="1000" dirty="0">
                <a:latin typeface="Arial"/>
                <a:ea typeface="SimSun"/>
                <a:cs typeface="Segoe UI"/>
              </a:rPr>
              <a:t> </a:t>
            </a:r>
            <a:r>
              <a:rPr lang="en-US" sz="1000" dirty="0" err="1">
                <a:latin typeface="Arial"/>
                <a:ea typeface="SimSun"/>
                <a:cs typeface="Segoe UI"/>
              </a:rPr>
              <a:t>différents</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Indiquez</a:t>
            </a:r>
            <a:r>
              <a:rPr lang="en-US" sz="1000" dirty="0">
                <a:latin typeface="Arial"/>
                <a:ea typeface="SimSun"/>
                <a:cs typeface="Segoe UI"/>
              </a:rPr>
              <a:t> </a:t>
            </a:r>
            <a:r>
              <a:rPr lang="en-US" sz="1000" dirty="0" err="1">
                <a:latin typeface="Arial"/>
                <a:ea typeface="SimSun"/>
                <a:cs typeface="Segoe UI"/>
              </a:rPr>
              <a:t>qu'un</a:t>
            </a:r>
            <a:r>
              <a:rPr lang="en-US" sz="1000" dirty="0">
                <a:latin typeface="Arial"/>
                <a:ea typeface="SimSun"/>
                <a:cs typeface="Segoe UI"/>
              </a:rPr>
              <a:t> </a:t>
            </a:r>
            <a:r>
              <a:rPr lang="en-US" sz="1000" dirty="0" err="1">
                <a:latin typeface="Arial"/>
                <a:ea typeface="SimSun"/>
                <a:cs typeface="Segoe UI"/>
              </a:rPr>
              <a:t>utilisateur</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mesure</a:t>
            </a:r>
            <a:r>
              <a:rPr lang="en-US" sz="1000" dirty="0">
                <a:latin typeface="Arial"/>
                <a:ea typeface="SimSun"/>
                <a:cs typeface="Segoe UI"/>
              </a:rPr>
              <a:t> </a:t>
            </a:r>
            <a:r>
              <a:rPr lang="en-US" sz="1000" dirty="0" err="1">
                <a:latin typeface="Arial"/>
                <a:ea typeface="SimSun"/>
                <a:cs typeface="Segoe UI"/>
              </a:rPr>
              <a:t>d'ouvrir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session </a:t>
            </a:r>
            <a:r>
              <a:rPr lang="en-US" sz="1000" dirty="0" err="1">
                <a:latin typeface="Arial"/>
                <a:ea typeface="SimSun"/>
                <a:cs typeface="Segoe UI"/>
              </a:rPr>
              <a:t>sur</a:t>
            </a:r>
            <a:r>
              <a:rPr lang="en-US" sz="1000" dirty="0">
                <a:latin typeface="Arial"/>
                <a:ea typeface="SimSun"/>
                <a:cs typeface="Segoe UI"/>
              </a:rPr>
              <a:t> un </a:t>
            </a:r>
            <a:r>
              <a:rPr lang="en-US" sz="1000" dirty="0" err="1">
                <a:latin typeface="Arial"/>
                <a:ea typeface="SimSun"/>
                <a:cs typeface="Segoe UI"/>
              </a:rPr>
              <a:t>ordinateur</a:t>
            </a:r>
            <a:r>
              <a:rPr lang="en-US" sz="1000" dirty="0">
                <a:latin typeface="Arial"/>
                <a:ea typeface="SimSun"/>
                <a:cs typeface="Segoe UI"/>
              </a:rPr>
              <a:t> avec un canal </a:t>
            </a:r>
            <a:r>
              <a:rPr lang="en-US" sz="1000" dirty="0" err="1">
                <a:latin typeface="Arial"/>
                <a:ea typeface="SimSun"/>
                <a:cs typeface="Segoe UI"/>
              </a:rPr>
              <a:t>sécurisé</a:t>
            </a:r>
            <a:r>
              <a:rPr lang="en-US" sz="1000" dirty="0">
                <a:latin typeface="Arial"/>
                <a:ea typeface="SimSun"/>
                <a:cs typeface="Segoe UI"/>
              </a:rPr>
              <a:t> </a:t>
            </a:r>
            <a:r>
              <a:rPr lang="en-US" sz="1000" dirty="0" err="1">
                <a:latin typeface="Arial"/>
                <a:ea typeface="SimSun"/>
                <a:cs typeface="Segoe UI"/>
              </a:rPr>
              <a:t>interrompu</a:t>
            </a:r>
            <a:r>
              <a:rPr lang="en-US" sz="1000" dirty="0">
                <a:latin typeface="Arial"/>
                <a:ea typeface="SimSun"/>
                <a:cs typeface="Segoe UI"/>
              </a:rPr>
              <a:t> en </a:t>
            </a:r>
            <a:r>
              <a:rPr lang="en-US" sz="1000" dirty="0" err="1">
                <a:latin typeface="Arial"/>
                <a:ea typeface="SimSun"/>
                <a:cs typeface="Segoe UI"/>
              </a:rPr>
              <a:t>utilisant</a:t>
            </a:r>
            <a:r>
              <a:rPr lang="en-US" sz="1000" dirty="0">
                <a:latin typeface="Arial"/>
                <a:ea typeface="SimSun"/>
                <a:cs typeface="Segoe UI"/>
              </a:rPr>
              <a:t> les </a:t>
            </a:r>
            <a:r>
              <a:rPr lang="en-US" sz="1000" dirty="0" err="1">
                <a:latin typeface="Arial"/>
                <a:ea typeface="SimSun"/>
                <a:cs typeface="Segoe UI"/>
              </a:rPr>
              <a:t>informations</a:t>
            </a:r>
            <a:r>
              <a:rPr lang="en-US" sz="1000" dirty="0">
                <a:latin typeface="Arial"/>
                <a:ea typeface="SimSun"/>
                <a:cs typeface="Segoe UI"/>
              </a:rPr>
              <a:t> </a:t>
            </a:r>
            <a:r>
              <a:rPr lang="en-US" sz="1000" dirty="0" err="1">
                <a:latin typeface="Arial"/>
                <a:ea typeface="SimSun"/>
                <a:cs typeface="Segoe UI"/>
              </a:rPr>
              <a:t>d'identification</a:t>
            </a:r>
            <a:r>
              <a:rPr lang="en-US" sz="1000" dirty="0">
                <a:latin typeface="Arial"/>
                <a:ea typeface="SimSun"/>
                <a:cs typeface="Segoe UI"/>
              </a:rPr>
              <a:t> </a:t>
            </a:r>
            <a:r>
              <a:rPr lang="en-US" sz="1000" dirty="0" err="1">
                <a:latin typeface="Arial"/>
                <a:ea typeface="SimSun"/>
                <a:cs typeface="Segoe UI"/>
              </a:rPr>
              <a:t>mises</a:t>
            </a:r>
            <a:r>
              <a:rPr lang="en-US" sz="1000" dirty="0">
                <a:latin typeface="Arial"/>
                <a:ea typeface="SimSun"/>
                <a:cs typeface="Segoe UI"/>
              </a:rPr>
              <a:t> en cache. </a:t>
            </a:r>
            <a:r>
              <a:rPr lang="en-US" sz="1000" dirty="0" err="1">
                <a:latin typeface="Arial"/>
                <a:ea typeface="SimSun"/>
                <a:cs typeface="Segoe UI"/>
              </a:rPr>
              <a:t>Néanmoins</a:t>
            </a:r>
            <a:r>
              <a:rPr lang="en-US" sz="1000" dirty="0">
                <a:latin typeface="Arial"/>
                <a:ea typeface="SimSun"/>
                <a:cs typeface="Segoe UI"/>
              </a:rPr>
              <a:t>, </a:t>
            </a:r>
            <a:r>
              <a:rPr lang="en-US" sz="1000" dirty="0" err="1">
                <a:latin typeface="Arial"/>
                <a:ea typeface="SimSun"/>
                <a:cs typeface="Segoe UI"/>
              </a:rPr>
              <a:t>il</a:t>
            </a:r>
            <a:r>
              <a:rPr lang="en-US" sz="1000" dirty="0">
                <a:latin typeface="Arial"/>
                <a:ea typeface="SimSun"/>
                <a:cs typeface="Segoe UI"/>
              </a:rPr>
              <a:t> </a:t>
            </a:r>
            <a:r>
              <a:rPr lang="en-US" sz="1000" dirty="0" err="1">
                <a:latin typeface="Arial"/>
                <a:ea typeface="SimSun"/>
                <a:cs typeface="Segoe UI"/>
              </a:rPr>
              <a:t>rencontrera</a:t>
            </a:r>
            <a:r>
              <a:rPr lang="en-US" sz="1000" dirty="0">
                <a:latin typeface="Arial"/>
                <a:ea typeface="SimSun"/>
                <a:cs typeface="Segoe UI"/>
              </a:rPr>
              <a:t>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comportements</a:t>
            </a:r>
            <a:r>
              <a:rPr lang="en-US" sz="1000" dirty="0">
                <a:latin typeface="Arial"/>
                <a:ea typeface="SimSun"/>
                <a:cs typeface="Segoe UI"/>
              </a:rPr>
              <a:t> </a:t>
            </a:r>
            <a:r>
              <a:rPr lang="en-US" sz="1000" dirty="0" err="1">
                <a:latin typeface="Arial"/>
                <a:ea typeface="SimSun"/>
                <a:cs typeface="Segoe UI"/>
              </a:rPr>
              <a:t>étranges</a:t>
            </a:r>
            <a:r>
              <a:rPr lang="en-US" sz="1000" dirty="0">
                <a:latin typeface="Arial"/>
                <a:ea typeface="SimSun"/>
                <a:cs typeface="Segoe UI"/>
              </a:rPr>
              <a:t>, car </a:t>
            </a:r>
            <a:r>
              <a:rPr lang="en-US" sz="1000" dirty="0" err="1">
                <a:latin typeface="Arial"/>
                <a:ea typeface="SimSun"/>
                <a:cs typeface="Segoe UI"/>
              </a:rPr>
              <a:t>l'authentification</a:t>
            </a:r>
            <a:r>
              <a:rPr lang="en-US" sz="1000" dirty="0">
                <a:latin typeface="Arial"/>
                <a:ea typeface="SimSun"/>
                <a:cs typeface="Segoe UI"/>
              </a:rPr>
              <a:t> ne </a:t>
            </a:r>
            <a:r>
              <a:rPr lang="en-US" sz="1000" dirty="0" err="1">
                <a:latin typeface="Arial"/>
                <a:ea typeface="SimSun"/>
                <a:cs typeface="Segoe UI"/>
              </a:rPr>
              <a:t>peut</a:t>
            </a:r>
            <a:r>
              <a:rPr lang="en-US" sz="1000" dirty="0">
                <a:latin typeface="Arial"/>
                <a:ea typeface="SimSun"/>
                <a:cs typeface="Segoe UI"/>
              </a:rPr>
              <a:t> pas </a:t>
            </a:r>
            <a:r>
              <a:rPr lang="en-US" sz="1000" dirty="0" err="1">
                <a:latin typeface="Arial"/>
                <a:ea typeface="SimSun"/>
                <a:cs typeface="Segoe UI"/>
              </a:rPr>
              <a:t>utiliser</a:t>
            </a:r>
            <a:r>
              <a:rPr lang="en-US" sz="1000" dirty="0">
                <a:latin typeface="Arial"/>
                <a:ea typeface="SimSun"/>
                <a:cs typeface="Segoe UI"/>
              </a:rPr>
              <a:t> le </a:t>
            </a:r>
            <a:r>
              <a:rPr lang="en-US" sz="1000" dirty="0" err="1">
                <a:latin typeface="Arial"/>
                <a:ea typeface="SimSun"/>
                <a:cs typeface="Segoe UI"/>
              </a:rPr>
              <a:t>protocole</a:t>
            </a:r>
            <a:r>
              <a:rPr lang="en-US" sz="1000" dirty="0">
                <a:latin typeface="Arial"/>
                <a:ea typeface="SimSun"/>
                <a:cs typeface="Segoe UI"/>
              </a:rPr>
              <a:t> Kerberos version 5 (V5) sans un canal </a:t>
            </a:r>
            <a:r>
              <a:rPr lang="en-US" sz="1000" dirty="0" err="1">
                <a:latin typeface="Arial"/>
                <a:ea typeface="SimSun"/>
                <a:cs typeface="Segoe UI"/>
              </a:rPr>
              <a:t>sécurisé</a:t>
            </a:r>
            <a:r>
              <a:rPr lang="en-US" sz="1000" dirty="0">
                <a:latin typeface="Arial"/>
                <a:ea typeface="SimSun"/>
                <a:cs typeface="Segoe UI"/>
              </a:rPr>
              <a:t> correct.</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Puisque</a:t>
            </a:r>
            <a:r>
              <a:rPr lang="en-US" sz="1000" dirty="0">
                <a:latin typeface="Arial"/>
                <a:ea typeface="SimSun"/>
                <a:cs typeface="Segoe UI"/>
              </a:rPr>
              <a:t> </a:t>
            </a:r>
            <a:r>
              <a:rPr lang="en-US" sz="1000" dirty="0">
                <a:latin typeface="Arial"/>
                <a:ea typeface="SimSun"/>
                <a:cs typeface="Arial"/>
              </a:rPr>
              <a:t>NLTest.exe</a:t>
            </a:r>
            <a:r>
              <a:rPr lang="en-US" sz="1000" b="1" dirty="0">
                <a:latin typeface="Arial"/>
                <a:ea typeface="SimSun"/>
                <a:cs typeface="Arial"/>
              </a:rPr>
              <a:t> </a:t>
            </a:r>
            <a:r>
              <a:rPr lang="en-US" sz="1000" dirty="0">
                <a:latin typeface="Arial"/>
                <a:ea typeface="SimSun"/>
                <a:cs typeface="Segoe UI"/>
              </a:rPr>
              <a:t>et</a:t>
            </a:r>
            <a:r>
              <a:rPr lang="en-US" sz="1000" b="1" dirty="0">
                <a:latin typeface="Arial"/>
                <a:ea typeface="SimSun"/>
                <a:cs typeface="Arial"/>
              </a:rPr>
              <a:t> </a:t>
            </a:r>
            <a:r>
              <a:rPr lang="en-US" sz="1000" dirty="0">
                <a:latin typeface="Arial"/>
                <a:ea typeface="SimSun"/>
                <a:cs typeface="Arial"/>
              </a:rPr>
              <a:t>NetDom.exe</a:t>
            </a:r>
            <a:r>
              <a:rPr lang="en-US" sz="1000" dirty="0">
                <a:latin typeface="Arial"/>
                <a:ea typeface="SimSun"/>
                <a:cs typeface="Segoe UI"/>
              </a:rPr>
              <a:t> </a:t>
            </a:r>
            <a:r>
              <a:rPr lang="en-US" sz="1000" dirty="0" err="1">
                <a:latin typeface="Arial"/>
                <a:ea typeface="SimSun"/>
                <a:cs typeface="Segoe UI"/>
              </a:rPr>
              <a:t>réinitialisent</a:t>
            </a:r>
            <a:r>
              <a:rPr lang="en-US" sz="1000" dirty="0">
                <a:latin typeface="Arial"/>
                <a:ea typeface="SimSun"/>
                <a:cs typeface="Segoe UI"/>
              </a:rPr>
              <a:t> le canal de </a:t>
            </a:r>
            <a:r>
              <a:rPr lang="en-US" sz="1000" dirty="0" err="1">
                <a:latin typeface="Arial"/>
                <a:ea typeface="SimSun"/>
                <a:cs typeface="Segoe UI"/>
              </a:rPr>
              <a:t>sécurisé</a:t>
            </a:r>
            <a:r>
              <a:rPr lang="en-US" sz="1000" dirty="0">
                <a:latin typeface="Arial"/>
                <a:ea typeface="SimSun"/>
                <a:cs typeface="Segoe UI"/>
              </a:rPr>
              <a:t> sans </a:t>
            </a:r>
            <a:r>
              <a:rPr lang="en-US" sz="1000" dirty="0" err="1">
                <a:latin typeface="Arial"/>
                <a:ea typeface="SimSun"/>
                <a:cs typeface="Segoe UI"/>
              </a:rPr>
              <a:t>requérir</a:t>
            </a:r>
            <a:r>
              <a:rPr lang="en-US" sz="1000" dirty="0">
                <a:latin typeface="Arial"/>
                <a:ea typeface="SimSun"/>
                <a:cs typeface="Segoe UI"/>
              </a:rPr>
              <a:t> de </a:t>
            </a:r>
            <a:r>
              <a:rPr lang="en-US" sz="1000" dirty="0" err="1">
                <a:latin typeface="Arial"/>
                <a:ea typeface="SimSun"/>
                <a:cs typeface="Segoe UI"/>
              </a:rPr>
              <a:t>redémarrage</a:t>
            </a:r>
            <a:r>
              <a:rPr lang="en-US" sz="1000" dirty="0">
                <a:latin typeface="Arial"/>
                <a:ea typeface="SimSun"/>
                <a:cs typeface="Segoe UI"/>
              </a:rPr>
              <a:t>, </a:t>
            </a:r>
            <a:r>
              <a:rPr lang="en-US" sz="1000" dirty="0" err="1" smtClean="0">
                <a:latin typeface="Arial"/>
                <a:ea typeface="SimSun"/>
                <a:cs typeface="Segoe UI"/>
              </a:rPr>
              <a:t>vous</a:t>
            </a:r>
            <a:r>
              <a:rPr lang="en-US" sz="1000" dirty="0" smtClean="0">
                <a:latin typeface="Arial"/>
                <a:ea typeface="SimSun"/>
                <a:cs typeface="Segoe UI"/>
              </a:rPr>
              <a:t> </a:t>
            </a:r>
            <a:r>
              <a:rPr lang="en-US" sz="1000" dirty="0" err="1" smtClean="0">
                <a:latin typeface="Arial"/>
                <a:ea typeface="SimSun"/>
                <a:cs typeface="Segoe UI"/>
              </a:rPr>
              <a:t>devriez</a:t>
            </a:r>
            <a:r>
              <a:rPr lang="en-US" sz="1000" dirty="0" smtClean="0">
                <a:latin typeface="Arial"/>
                <a:ea typeface="SimSun"/>
                <a:cs typeface="Segoe UI"/>
              </a:rPr>
              <a:t> </a:t>
            </a:r>
            <a:r>
              <a:rPr lang="en-US" sz="1000" dirty="0">
                <a:latin typeface="Arial"/>
                <a:ea typeface="SimSun"/>
                <a:cs typeface="Segoe UI"/>
              </a:rPr>
              <a:t>tout </a:t>
            </a:r>
            <a:r>
              <a:rPr lang="en-US" sz="1000" dirty="0" err="1">
                <a:latin typeface="Arial"/>
                <a:ea typeface="SimSun"/>
                <a:cs typeface="Segoe UI"/>
              </a:rPr>
              <a:t>d'abord</a:t>
            </a:r>
            <a:r>
              <a:rPr lang="en-US" sz="1000" dirty="0">
                <a:latin typeface="Arial"/>
                <a:ea typeface="SimSun"/>
                <a:cs typeface="Segoe UI"/>
              </a:rPr>
              <a:t> essayer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commandes</a:t>
            </a:r>
            <a:r>
              <a:rPr lang="en-US" sz="1000" dirty="0">
                <a:latin typeface="Arial"/>
                <a:ea typeface="SimSun"/>
                <a:cs typeface="Segoe UI"/>
              </a:rPr>
              <a:t>. </a:t>
            </a:r>
            <a:r>
              <a:rPr lang="en-US" sz="1000" dirty="0" err="1">
                <a:latin typeface="Arial"/>
                <a:ea typeface="SimSun"/>
                <a:cs typeface="Segoe UI"/>
              </a:rPr>
              <a:t>Uniquement</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a:t>
            </a:r>
            <a:r>
              <a:rPr lang="en-US" sz="1000" dirty="0" err="1">
                <a:latin typeface="Arial"/>
                <a:ea typeface="SimSun"/>
                <a:cs typeface="Segoe UI"/>
              </a:rPr>
              <a:t>d'échec</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commande</a:t>
            </a:r>
            <a:r>
              <a:rPr lang="en-US" sz="1000" dirty="0" smtClean="0">
                <a:latin typeface="Arial"/>
                <a:ea typeface="SimSun"/>
                <a:cs typeface="Segoe UI"/>
              </a:rPr>
              <a:t> </a:t>
            </a:r>
            <a:r>
              <a:rPr lang="en-US" sz="1000" dirty="0" err="1">
                <a:latin typeface="Arial"/>
                <a:ea typeface="SimSun"/>
                <a:cs typeface="Segoe UI"/>
              </a:rPr>
              <a:t>Réinitialiser</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DSMod.exe pour </a:t>
            </a:r>
            <a:r>
              <a:rPr lang="en-US" sz="1000" dirty="0" err="1">
                <a:latin typeface="Arial"/>
                <a:ea typeface="SimSun"/>
                <a:cs typeface="Segoe UI"/>
              </a:rPr>
              <a:t>réinitialiser</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 </a:t>
            </a:r>
            <a:r>
              <a:rPr lang="en-US" sz="1000" dirty="0" err="1">
                <a:latin typeface="Arial"/>
                <a:ea typeface="SimSun"/>
                <a:cs typeface="Segoe UI"/>
              </a:rPr>
              <a:t>réinitialisation</a:t>
            </a:r>
            <a:r>
              <a:rPr lang="en-US" sz="1000" dirty="0">
                <a:latin typeface="Arial"/>
                <a:ea typeface="SimSun"/>
                <a:cs typeface="Segoe UI"/>
              </a:rPr>
              <a:t> du canal </a:t>
            </a:r>
            <a:r>
              <a:rPr lang="en-US" sz="1000" dirty="0" err="1">
                <a:latin typeface="Arial"/>
                <a:ea typeface="SimSun"/>
                <a:cs typeface="Segoe UI"/>
              </a:rPr>
              <a:t>sécurisé</a:t>
            </a:r>
            <a:r>
              <a:rPr lang="en-US" sz="1000" dirty="0">
                <a:latin typeface="Arial"/>
                <a:ea typeface="SimSun"/>
                <a:cs typeface="Segoe UI"/>
              </a:rPr>
              <a:t> </a:t>
            </a:r>
            <a:r>
              <a:rPr lang="en-US" sz="1000" dirty="0" err="1">
                <a:latin typeface="Arial"/>
                <a:ea typeface="SimSun"/>
                <a:cs typeface="Segoe UI"/>
              </a:rPr>
              <a:t>requiert</a:t>
            </a:r>
            <a:r>
              <a:rPr lang="en-US" sz="1000" dirty="0">
                <a:latin typeface="Arial"/>
                <a:ea typeface="SimSun"/>
                <a:cs typeface="Segoe UI"/>
              </a:rPr>
              <a:t> </a:t>
            </a:r>
            <a:r>
              <a:rPr lang="en-US" sz="1000" dirty="0" err="1">
                <a:latin typeface="Arial"/>
                <a:ea typeface="SimSun"/>
                <a:cs typeface="Segoe UI"/>
              </a:rPr>
              <a:t>l'autorisation</a:t>
            </a:r>
            <a:r>
              <a:rPr lang="en-US" sz="1000" dirty="0">
                <a:latin typeface="Arial"/>
                <a:ea typeface="SimSun"/>
                <a:cs typeface="Segoe UI"/>
              </a:rPr>
              <a:t> </a:t>
            </a:r>
            <a:r>
              <a:rPr lang="en-US" sz="1000" dirty="0" err="1">
                <a:latin typeface="Arial"/>
                <a:ea typeface="SimSun"/>
                <a:cs typeface="Segoe UI"/>
              </a:rPr>
              <a:t>Réinitialiser</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a:t>
            </a:r>
            <a:r>
              <a:rPr lang="en-US" sz="1000" dirty="0" err="1">
                <a:latin typeface="Arial"/>
                <a:ea typeface="SimSun"/>
                <a:cs typeface="Segoe UI"/>
              </a:rPr>
              <a:t>l'objet</a:t>
            </a:r>
            <a:r>
              <a:rPr lang="en-US" sz="1000" dirty="0">
                <a:latin typeface="Arial"/>
                <a:ea typeface="SimSun"/>
                <a:cs typeface="Segoe UI"/>
              </a:rPr>
              <a:t> </a:t>
            </a:r>
            <a:r>
              <a:rPr lang="en-US" sz="1000" dirty="0" err="1">
                <a:latin typeface="Arial"/>
                <a:ea typeface="SimSun"/>
                <a:cs typeface="Segoe UI"/>
              </a:rPr>
              <a:t>ordinateur</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6830831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Commencez la rubrique de démonstration, puis présentez le contenu des trois autres rubriques. Commencez la leçon en demandant aux stagiaires d'évaluer à quel moment un administrateur unique ne peut plus gérer un réseau seul, et comment allouer des tâches d'administration à d'autres administrateurs.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495724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le processus d'affichage des autorisations.</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40266934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Montrez le processus d'affichage des autorisations effectives.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75495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err="1" smtClean="0">
                <a:latin typeface="Arial"/>
                <a:ea typeface="SimSun"/>
                <a:cs typeface="Arial"/>
              </a:rPr>
              <a:t>Étapes</a:t>
            </a:r>
            <a:r>
              <a:rPr lang="en-US" sz="1000" b="1" dirty="0" smtClean="0">
                <a:latin typeface="Arial"/>
                <a:ea typeface="SimSun"/>
                <a:cs typeface="Arial"/>
              </a:rPr>
              <a:t> </a:t>
            </a:r>
            <a:r>
              <a:rPr lang="en-US" sz="1000" b="1" dirty="0">
                <a:latin typeface="Arial"/>
                <a:ea typeface="SimSun"/>
                <a:cs typeface="Arial"/>
              </a:rPr>
              <a:t>de </a:t>
            </a:r>
            <a:r>
              <a:rPr lang="en-US" sz="1000" b="1" dirty="0" err="1">
                <a:latin typeface="Arial"/>
                <a:ea typeface="SimSun"/>
                <a:cs typeface="Arial"/>
              </a:rPr>
              <a:t>préparation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a:t>
            </a:r>
            <a:r>
              <a:rPr lang="en-US" sz="1000" dirty="0" err="1">
                <a:latin typeface="Arial"/>
                <a:ea typeface="SimSun"/>
                <a:cs typeface="Segoe UI"/>
              </a:rPr>
              <a:t>requis</a:t>
            </a:r>
            <a:r>
              <a:rPr lang="en-US" sz="1000" dirty="0">
                <a:latin typeface="Arial"/>
                <a:ea typeface="SimSun"/>
                <a:cs typeface="Segoe UI"/>
              </a:rPr>
              <a:t>, 22410B-LON-DC1,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en </a:t>
            </a:r>
            <a:r>
              <a:rPr lang="en-US" sz="1000" dirty="0" err="1">
                <a:latin typeface="Arial"/>
                <a:ea typeface="SimSun"/>
                <a:cs typeface="Segoe UI"/>
              </a:rPr>
              <a:t>cours</a:t>
            </a:r>
            <a:r>
              <a:rPr lang="en-US" sz="1000" dirty="0">
                <a:latin typeface="Arial"/>
                <a:ea typeface="SimSun"/>
                <a:cs typeface="Segoe UI"/>
              </a:rPr>
              <a:t> </a:t>
            </a:r>
            <a:r>
              <a:rPr lang="en-US" sz="1000" dirty="0" err="1">
                <a:latin typeface="Arial"/>
                <a:ea typeface="SimSun"/>
                <a:cs typeface="Segoe UI"/>
              </a:rPr>
              <a:t>d'exécution</a:t>
            </a:r>
            <a:r>
              <a:rPr lang="en-US" sz="1000" dirty="0">
                <a:latin typeface="Arial"/>
                <a:ea typeface="SimSun"/>
                <a:cs typeface="Segoe UI"/>
              </a:rPr>
              <a:t> après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précédente</a:t>
            </a:r>
            <a:r>
              <a:rPr lang="en-US" sz="1000" dirty="0">
                <a:latin typeface="Arial"/>
                <a:ea typeface="SimSun"/>
                <a:cs typeface="Segoe UI"/>
              </a:rPr>
              <a:t>.</a:t>
            </a:r>
            <a:endParaRPr lang="en-US" sz="1000" dirty="0">
              <a:latin typeface="Arial"/>
              <a:ea typeface="SimSun"/>
              <a:cs typeface="Arial"/>
            </a:endParaRPr>
          </a:p>
          <a:p>
            <a:pPr>
              <a:lnSpc>
                <a:spcPct val="115000"/>
              </a:lnSpc>
              <a:spcBef>
                <a:spcPts val="900"/>
              </a:spcBef>
              <a:spcAft>
                <a:spcPts val="300"/>
              </a:spcAft>
            </a:pPr>
            <a:r>
              <a:rPr lang="en-US" sz="1000" b="1" dirty="0" err="1">
                <a:latin typeface="Arial"/>
                <a:ea typeface="SimSun"/>
                <a:cs typeface="Arial"/>
              </a:rPr>
              <a:t>Procédure</a:t>
            </a:r>
            <a:r>
              <a:rPr lang="en-US" sz="1000" b="1" dirty="0">
                <a:latin typeface="Arial"/>
                <a:ea typeface="SimSun"/>
                <a:cs typeface="Arial"/>
              </a:rPr>
              <a:t> de </a:t>
            </a:r>
            <a:r>
              <a:rPr lang="en-US" sz="1000" b="1" dirty="0" err="1">
                <a:latin typeface="Arial"/>
                <a:ea typeface="SimSun"/>
                <a:cs typeface="Arial"/>
              </a:rPr>
              <a:t>démonstration</a:t>
            </a:r>
            <a:endParaRPr lang="en-US" sz="1000" dirty="0">
              <a:latin typeface="Arial"/>
              <a:ea typeface="SimSun"/>
              <a:cs typeface="Arial"/>
            </a:endParaRPr>
          </a:p>
          <a:p>
            <a:pPr>
              <a:lnSpc>
                <a:spcPts val="1300"/>
              </a:lnSpc>
              <a:spcBef>
                <a:spcPts val="900"/>
              </a:spcBef>
              <a:spcAft>
                <a:spcPts val="300"/>
              </a:spcAft>
            </a:pPr>
            <a:r>
              <a:rPr lang="en-US" sz="1000" b="1" dirty="0" err="1" smtClean="0">
                <a:effectLst/>
                <a:latin typeface="Arial"/>
                <a:ea typeface="SimSun"/>
                <a:cs typeface="Segoe UI"/>
              </a:rPr>
              <a:t>Déléguer</a:t>
            </a:r>
            <a:r>
              <a:rPr lang="en-US" sz="1000" b="1" dirty="0" smtClean="0">
                <a:effectLst/>
                <a:latin typeface="Arial"/>
                <a:ea typeface="SimSun"/>
                <a:cs typeface="Segoe UI"/>
              </a:rPr>
              <a:t> </a:t>
            </a:r>
            <a:r>
              <a:rPr lang="en-US" sz="1000" b="1" dirty="0" err="1" smtClean="0">
                <a:effectLst/>
                <a:latin typeface="Arial"/>
                <a:ea typeface="SimSun"/>
                <a:cs typeface="Segoe UI"/>
              </a:rPr>
              <a:t>une</a:t>
            </a:r>
            <a:r>
              <a:rPr lang="en-US" sz="1000" b="1" dirty="0" smtClean="0">
                <a:effectLst/>
                <a:latin typeface="Arial"/>
                <a:ea typeface="SimSun"/>
                <a:cs typeface="Segoe UI"/>
              </a:rPr>
              <a:t> </a:t>
            </a:r>
            <a:r>
              <a:rPr lang="en-US" sz="1000" b="1" dirty="0" err="1" smtClean="0">
                <a:effectLst/>
                <a:latin typeface="Arial"/>
                <a:ea typeface="SimSun"/>
                <a:cs typeface="Segoe UI"/>
              </a:rPr>
              <a:t>tâche</a:t>
            </a:r>
            <a:r>
              <a:rPr lang="en-US" sz="1000" b="1" dirty="0" smtClean="0">
                <a:effectLst/>
                <a:latin typeface="Arial"/>
                <a:ea typeface="SimSun"/>
                <a:cs typeface="Segoe UI"/>
              </a:rPr>
              <a:t> standard</a:t>
            </a: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Gestionnaire</a:t>
            </a:r>
            <a:r>
              <a:rPr lang="en-US" sz="1000" dirty="0" smtClean="0">
                <a:effectLst/>
                <a:latin typeface="Arial"/>
                <a:ea typeface="Times New Roman"/>
                <a:cs typeface="Segoe UI"/>
              </a:rPr>
              <a:t> de </a:t>
            </a:r>
            <a:r>
              <a:rPr lang="en-US" sz="1000" dirty="0" err="1" smtClean="0">
                <a:effectLst/>
                <a:latin typeface="Arial"/>
                <a:ea typeface="Times New Roman"/>
                <a:cs typeface="Segoe UI"/>
              </a:rPr>
              <a:t>serveur</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Outils</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et </a:t>
            </a:r>
            <a:r>
              <a:rPr lang="en-US" sz="1000" b="1" dirty="0" err="1" smtClean="0">
                <a:effectLst/>
                <a:latin typeface="Arial"/>
                <a:ea typeface="Times New Roman"/>
                <a:cs typeface="Times New Roman"/>
              </a:rPr>
              <a:t>ordinateurs</a:t>
            </a:r>
            <a:r>
              <a:rPr lang="en-US" sz="1000" b="1" dirty="0" smtClean="0">
                <a:effectLst/>
                <a:latin typeface="Arial"/>
                <a:ea typeface="Times New Roman"/>
                <a:cs typeface="Times New Roman"/>
              </a:rPr>
              <a:t> Active Directory</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le </a:t>
            </a:r>
            <a:r>
              <a:rPr lang="en-US" sz="1000" dirty="0" err="1" smtClean="0">
                <a:effectLst/>
                <a:latin typeface="Arial"/>
                <a:ea typeface="Times New Roman"/>
                <a:cs typeface="Segoe UI"/>
              </a:rPr>
              <a:t>volet</a:t>
            </a:r>
            <a:r>
              <a:rPr lang="en-US" sz="1000" dirty="0" smtClean="0">
                <a:effectLst/>
                <a:latin typeface="Arial"/>
                <a:ea typeface="Times New Roman"/>
                <a:cs typeface="Segoe UI"/>
              </a:rPr>
              <a:t> de navigation,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avec le </a:t>
            </a:r>
            <a:r>
              <a:rPr lang="en-US" sz="1000" dirty="0" err="1" smtClean="0">
                <a:effectLst/>
                <a:latin typeface="Arial"/>
                <a:ea typeface="Times New Roman"/>
                <a:cs typeface="Segoe UI"/>
              </a:rPr>
              <a:t>bouton</a:t>
            </a:r>
            <a:r>
              <a:rPr lang="en-US" sz="1000" dirty="0" smtClean="0">
                <a:effectLst/>
                <a:latin typeface="Arial"/>
                <a:ea typeface="Times New Roman"/>
                <a:cs typeface="Segoe UI"/>
              </a:rPr>
              <a:t> </a:t>
            </a:r>
            <a:r>
              <a:rPr lang="en-US" sz="1000" dirty="0" err="1" smtClean="0">
                <a:effectLst/>
                <a:latin typeface="Arial"/>
                <a:ea typeface="Times New Roman"/>
                <a:cs typeface="Segoe UI"/>
              </a:rPr>
              <a:t>droit</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IT</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Délégation</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contrôle</a:t>
            </a:r>
            <a:r>
              <a:rPr lang="en-US" sz="1000" b="1" dirty="0" smtClean="0">
                <a:effectLst/>
                <a:latin typeface="Arial"/>
                <a:ea typeface="Times New Roman"/>
                <a:cs typeface="Times New Roman"/>
              </a:rPr>
              <a: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a:t>
            </a:r>
            <a:r>
              <a:rPr lang="en-US" sz="1000" dirty="0" err="1" smtClean="0">
                <a:effectLst/>
                <a:latin typeface="Arial"/>
                <a:ea typeface="Times New Roman"/>
                <a:cs typeface="Segoe UI"/>
              </a:rPr>
              <a:t>l'</a:t>
            </a:r>
            <a:r>
              <a:rPr lang="en-US" sz="1000" dirty="0" err="1" smtClean="0">
                <a:effectLst/>
                <a:latin typeface="Arial"/>
                <a:ea typeface="Times New Roman"/>
                <a:cs typeface="Times New Roman"/>
              </a:rPr>
              <a:t>Assistant</a:t>
            </a:r>
            <a:r>
              <a:rPr lang="en-US" sz="1000" dirty="0" smtClean="0">
                <a:effectLst/>
                <a:latin typeface="Arial"/>
                <a:ea typeface="Times New Roman"/>
                <a:cs typeface="Times New Roman"/>
              </a:rPr>
              <a:t> </a:t>
            </a:r>
            <a:r>
              <a:rPr lang="en-US" sz="1000" dirty="0" err="1" smtClean="0">
                <a:effectLst/>
                <a:latin typeface="Arial"/>
                <a:ea typeface="Times New Roman"/>
                <a:cs typeface="Times New Roman"/>
              </a:rPr>
              <a:t>Délégation</a:t>
            </a:r>
            <a:r>
              <a:rPr lang="en-US" sz="1000" dirty="0" smtClean="0">
                <a:effectLst/>
                <a:latin typeface="Arial"/>
                <a:ea typeface="Times New Roman"/>
                <a:cs typeface="Times New Roman"/>
              </a:rPr>
              <a:t> de </a:t>
            </a:r>
            <a:r>
              <a:rPr lang="en-US" sz="1000" dirty="0" err="1" smtClean="0">
                <a:effectLst/>
                <a:latin typeface="Arial"/>
                <a:ea typeface="Times New Roman"/>
                <a:cs typeface="Times New Roman"/>
              </a:rPr>
              <a:t>contrôle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Ajouter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boîte</a:t>
            </a:r>
            <a:r>
              <a:rPr lang="en-US" sz="1000" dirty="0" smtClean="0">
                <a:effectLst/>
                <a:latin typeface="Arial"/>
                <a:ea typeface="Times New Roman"/>
                <a:cs typeface="Segoe UI"/>
              </a:rPr>
              <a:t> de dialogue </a:t>
            </a:r>
            <a:r>
              <a:rPr lang="en-US" sz="1000" b="1" dirty="0" err="1" smtClean="0">
                <a:effectLst/>
                <a:latin typeface="Arial"/>
                <a:ea typeface="Times New Roman"/>
                <a:cs typeface="Times New Roman"/>
              </a:rPr>
              <a:t>Sélectionnez</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ordinateurs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zone </a:t>
            </a:r>
            <a:r>
              <a:rPr lang="en-US" sz="1000" b="1" dirty="0" err="1" smtClean="0">
                <a:effectLst/>
                <a:latin typeface="Arial"/>
                <a:ea typeface="Times New Roman"/>
                <a:cs typeface="Times New Roman"/>
              </a:rPr>
              <a:t>Entrez</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noms</a:t>
            </a:r>
            <a:r>
              <a:rPr lang="en-US" sz="1000" b="1" dirty="0" smtClean="0">
                <a:effectLst/>
                <a:latin typeface="Arial"/>
                <a:ea typeface="Times New Roman"/>
                <a:cs typeface="Times New Roman"/>
              </a:rPr>
              <a:t> des </a:t>
            </a:r>
            <a:r>
              <a:rPr lang="en-US" sz="1000" b="1" dirty="0" err="1" smtClean="0">
                <a:effectLst/>
                <a:latin typeface="Arial"/>
                <a:ea typeface="Times New Roman"/>
                <a:cs typeface="Times New Roman"/>
              </a:rPr>
              <a:t>objets</a:t>
            </a:r>
            <a:r>
              <a:rPr lang="en-US" sz="1000" b="1" dirty="0" smtClean="0">
                <a:effectLst/>
                <a:latin typeface="Arial"/>
                <a:ea typeface="Times New Roman"/>
                <a:cs typeface="Times New Roman"/>
              </a:rPr>
              <a:t> à </a:t>
            </a:r>
            <a:r>
              <a:rPr lang="en-US" sz="1000" b="1" dirty="0" err="1" smtClean="0">
                <a:effectLst/>
                <a:latin typeface="Arial"/>
                <a:ea typeface="Times New Roman"/>
                <a:cs typeface="Times New Roman"/>
              </a:rPr>
              <a:t>sélectionner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exemples</a:t>
            </a:r>
            <a:r>
              <a:rPr lang="en-US" sz="1000" b="1" dirty="0" smtClean="0">
                <a:effectLst/>
                <a:latin typeface="Arial"/>
                <a:ea typeface="Times New Roman"/>
                <a:cs typeface="Times New Roman"/>
              </a:rPr>
              <a:t>) :</a:t>
            </a:r>
            <a:r>
              <a:rPr lang="en-US" sz="1000" dirty="0" smtClean="0">
                <a:effectLst/>
                <a:latin typeface="Arial"/>
                <a:ea typeface="Times New Roman"/>
                <a:cs typeface="Segoe UI"/>
              </a:rPr>
              <a:t> </a:t>
            </a:r>
            <a:r>
              <a:rPr lang="en-US" sz="1000" dirty="0" err="1" smtClean="0">
                <a:effectLst/>
                <a:latin typeface="Arial"/>
                <a:ea typeface="Times New Roman"/>
                <a:cs typeface="Segoe UI"/>
              </a:rPr>
              <a:t>tapez</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IT</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smtClean="0">
                <a:effectLst/>
                <a:latin typeface="Arial"/>
                <a:ea typeface="Times New Roman"/>
                <a:cs typeface="Times New Roman"/>
              </a:rPr>
              <a:t>OK</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Utilisateurs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groupes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err="1" smtClean="0">
                <a:effectLst/>
                <a:latin typeface="Arial"/>
                <a:ea typeface="Times New Roman"/>
                <a:cs typeface="Times New Roman"/>
              </a:rPr>
              <a:t>Tâches</a:t>
            </a:r>
            <a:r>
              <a:rPr lang="en-US" sz="1000" b="1" dirty="0" smtClean="0">
                <a:effectLst/>
                <a:latin typeface="Arial"/>
                <a:ea typeface="Times New Roman"/>
                <a:cs typeface="Times New Roman"/>
              </a:rPr>
              <a:t> à </a:t>
            </a:r>
            <a:r>
              <a:rPr lang="en-US" sz="1000" b="1" dirty="0" err="1" smtClean="0">
                <a:effectLst/>
                <a:latin typeface="Arial"/>
                <a:ea typeface="Times New Roman"/>
                <a:cs typeface="Times New Roman"/>
              </a:rPr>
              <a:t>déléguer</a:t>
            </a:r>
            <a:r>
              <a:rPr lang="en-US" sz="1000" dirty="0" smtClean="0">
                <a:effectLst/>
                <a:latin typeface="Arial"/>
                <a:ea typeface="Times New Roman"/>
                <a:cs typeface="Segoe UI"/>
              </a:rPr>
              <a:t>, </a:t>
            </a:r>
            <a:r>
              <a:rPr lang="en-US" sz="1000" dirty="0" err="1" smtClean="0">
                <a:effectLst/>
                <a:latin typeface="Arial"/>
                <a:ea typeface="Times New Roman"/>
                <a:cs typeface="Segoe UI"/>
              </a:rPr>
              <a:t>dans</a:t>
            </a:r>
            <a:r>
              <a:rPr lang="en-US" sz="1000" dirty="0" smtClean="0">
                <a:effectLst/>
                <a:latin typeface="Arial"/>
                <a:ea typeface="Times New Roman"/>
                <a:cs typeface="Segoe UI"/>
              </a:rPr>
              <a:t> la </a:t>
            </a:r>
            <a:r>
              <a:rPr lang="en-US" sz="1000" dirty="0" err="1" smtClean="0">
                <a:effectLst/>
                <a:latin typeface="Arial"/>
                <a:ea typeface="Times New Roman"/>
                <a:cs typeface="Segoe UI"/>
              </a:rPr>
              <a:t>liste</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Déléguer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tâches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courantes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suivantes</a:t>
            </a:r>
            <a:r>
              <a:rPr lang="en-US" sz="1000" dirty="0" smtClean="0">
                <a:effectLst/>
                <a:latin typeface="Arial"/>
                <a:ea typeface="Times New Roman"/>
                <a:cs typeface="Segoe UI"/>
              </a:rPr>
              <a:t>, </a:t>
            </a:r>
            <a:r>
              <a:rPr lang="en-US" sz="1000" dirty="0" err="1" smtClean="0">
                <a:effectLst/>
                <a:latin typeface="Arial"/>
                <a:ea typeface="Times New Roman"/>
                <a:cs typeface="Segoe UI"/>
              </a:rPr>
              <a:t>activez</a:t>
            </a:r>
            <a:r>
              <a:rPr lang="en-US" sz="1000" dirty="0" smtClean="0">
                <a:effectLst/>
                <a:latin typeface="Arial"/>
                <a:ea typeface="Times New Roman"/>
                <a:cs typeface="Segoe UI"/>
              </a:rPr>
              <a:t> les cases à </a:t>
            </a:r>
            <a:r>
              <a:rPr lang="en-US" sz="1000" dirty="0" err="1" smtClean="0">
                <a:effectLst/>
                <a:latin typeface="Arial"/>
                <a:ea typeface="Times New Roman"/>
                <a:cs typeface="Segoe UI"/>
              </a:rPr>
              <a:t>cocher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Créer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supprimer</a:t>
            </a:r>
            <a:r>
              <a:rPr lang="en-US" sz="1000" b="1" dirty="0" smtClean="0">
                <a:effectLst/>
                <a:latin typeface="Arial"/>
                <a:ea typeface="Times New Roman"/>
                <a:cs typeface="Times New Roman"/>
              </a:rPr>
              <a:t> et </a:t>
            </a:r>
            <a:r>
              <a:rPr lang="en-US" sz="1000" b="1" dirty="0" err="1" smtClean="0">
                <a:effectLst/>
                <a:latin typeface="Arial"/>
                <a:ea typeface="Times New Roman"/>
                <a:cs typeface="Times New Roman"/>
              </a:rPr>
              <a:t>gérer</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comptes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d'utilisateurs</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Réinitialiser</a:t>
            </a:r>
            <a:r>
              <a:rPr lang="en-US" sz="1000" b="1" dirty="0" smtClean="0">
                <a:effectLst/>
                <a:latin typeface="Arial"/>
                <a:ea typeface="Times New Roman"/>
                <a:cs typeface="Times New Roman"/>
              </a:rPr>
              <a:t> les mots de </a:t>
            </a:r>
            <a:r>
              <a:rPr lang="en-US" sz="1000" b="1" dirty="0" err="1" smtClean="0">
                <a:effectLst/>
                <a:latin typeface="Arial"/>
                <a:ea typeface="Times New Roman"/>
                <a:cs typeface="Times New Roman"/>
              </a:rPr>
              <a:t>passe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utilisateur</a:t>
            </a:r>
            <a:r>
              <a:rPr lang="en-US" sz="1000" b="1" dirty="0" smtClean="0">
                <a:effectLst/>
                <a:latin typeface="Arial"/>
                <a:ea typeface="Times New Roman"/>
                <a:cs typeface="Times New Roman"/>
              </a:rPr>
              <a:t> et forcer le </a:t>
            </a:r>
            <a:r>
              <a:rPr lang="en-US" sz="1000" b="1" dirty="0" err="1" smtClean="0">
                <a:effectLst/>
                <a:latin typeface="Arial"/>
                <a:ea typeface="Times New Roman"/>
                <a:cs typeface="Times New Roman"/>
              </a:rPr>
              <a:t>changement</a:t>
            </a:r>
            <a:r>
              <a:rPr lang="en-US" sz="1000" b="1" dirty="0" smtClean="0">
                <a:effectLst/>
                <a:latin typeface="Arial"/>
                <a:ea typeface="Times New Roman"/>
                <a:cs typeface="Times New Roman"/>
              </a:rPr>
              <a:t> de mot de </a:t>
            </a:r>
            <a:r>
              <a:rPr lang="en-US" sz="1000" b="1" dirty="0" err="1" smtClean="0">
                <a:effectLst/>
                <a:latin typeface="Arial"/>
                <a:ea typeface="Times New Roman"/>
                <a:cs typeface="Times New Roman"/>
              </a:rPr>
              <a:t>passe</a:t>
            </a:r>
            <a:r>
              <a:rPr lang="en-US" sz="1000" b="1" dirty="0" smtClean="0">
                <a:effectLst/>
                <a:latin typeface="Arial"/>
                <a:ea typeface="Times New Roman"/>
                <a:cs typeface="Times New Roman"/>
              </a:rPr>
              <a:t> à la </a:t>
            </a:r>
            <a:r>
              <a:rPr lang="en-US" sz="1000" b="1" dirty="0" err="1" smtClean="0">
                <a:effectLst/>
                <a:latin typeface="Arial"/>
                <a:ea typeface="Times New Roman"/>
                <a:cs typeface="Times New Roman"/>
              </a:rPr>
              <a:t>prochaine</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ouverture</a:t>
            </a:r>
            <a:r>
              <a:rPr lang="en-US" sz="1000" b="1" dirty="0" smtClean="0">
                <a:effectLst/>
                <a:latin typeface="Arial"/>
                <a:ea typeface="Times New Roman"/>
                <a:cs typeface="Times New Roman"/>
              </a:rPr>
              <a:t> de session</a:t>
            </a:r>
            <a:r>
              <a:rPr lang="en-US" sz="1000" dirty="0" smtClean="0">
                <a:effectLst/>
                <a:latin typeface="Arial"/>
                <a:ea typeface="Times New Roman"/>
                <a:cs typeface="Segoe UI"/>
              </a:rPr>
              <a:t> et </a:t>
            </a:r>
            <a:r>
              <a:rPr lang="en-US" sz="1000" b="1" dirty="0" smtClean="0">
                <a:effectLst/>
                <a:latin typeface="Arial"/>
                <a:ea typeface="Times New Roman"/>
                <a:cs typeface="Times New Roman"/>
              </a:rPr>
              <a:t>Lire </a:t>
            </a:r>
            <a:r>
              <a:rPr lang="en-US" sz="1000" b="1" dirty="0" err="1" smtClean="0">
                <a:effectLst/>
                <a:latin typeface="Arial"/>
                <a:ea typeface="Times New Roman"/>
                <a:cs typeface="Times New Roman"/>
              </a:rPr>
              <a:t>toutes</a:t>
            </a:r>
            <a:r>
              <a:rPr lang="en-US" sz="1000" b="1" dirty="0" smtClean="0">
                <a:effectLst/>
                <a:latin typeface="Arial"/>
                <a:ea typeface="Times New Roman"/>
                <a:cs typeface="Times New Roman"/>
              </a:rPr>
              <a:t> les </a:t>
            </a:r>
            <a:r>
              <a:rPr lang="en-US" sz="1000" b="1" dirty="0" err="1" smtClean="0">
                <a:effectLst/>
                <a:latin typeface="Arial"/>
                <a:ea typeface="Times New Roman"/>
                <a:cs typeface="Times New Roman"/>
              </a:rPr>
              <a:t>informations</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sur</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l'utilisateur</a:t>
            </a:r>
            <a:r>
              <a:rPr lang="en-US" sz="1000" dirty="0" smtClean="0">
                <a:effectLst/>
                <a:latin typeface="Arial"/>
                <a:ea typeface="Times New Roman"/>
                <a:cs typeface="Segoe UI"/>
              </a:rPr>
              <a:t>, </a:t>
            </a:r>
            <a:r>
              <a:rPr lang="en-US" sz="1000" dirty="0" err="1" smtClean="0">
                <a:effectLst/>
                <a:latin typeface="Arial"/>
                <a:ea typeface="Times New Roman"/>
                <a:cs typeface="Segoe UI"/>
              </a:rPr>
              <a:t>puis</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Suivant</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err="1" smtClean="0">
                <a:effectLst/>
                <a:latin typeface="Arial"/>
                <a:ea typeface="Times New Roman"/>
                <a:cs typeface="Segoe UI"/>
              </a:rPr>
              <a:t>Dans</a:t>
            </a:r>
            <a:r>
              <a:rPr lang="en-US" sz="1000" dirty="0" smtClean="0">
                <a:effectLst/>
                <a:latin typeface="Arial"/>
                <a:ea typeface="Times New Roman"/>
                <a:cs typeface="Segoe UI"/>
              </a:rPr>
              <a:t> la page </a:t>
            </a:r>
            <a:r>
              <a:rPr lang="en-US" sz="1000" b="1" dirty="0" smtClean="0">
                <a:effectLst/>
                <a:latin typeface="Arial"/>
                <a:ea typeface="Times New Roman"/>
                <a:cs typeface="Times New Roman"/>
              </a:rPr>
              <a:t>Fin de </a:t>
            </a:r>
            <a:r>
              <a:rPr lang="en-US" sz="1000" b="1" dirty="0" err="1" smtClean="0">
                <a:effectLst/>
                <a:latin typeface="Arial"/>
                <a:ea typeface="Times New Roman"/>
                <a:cs typeface="Times New Roman"/>
              </a:rPr>
              <a:t>l'Assistant</a:t>
            </a:r>
            <a:r>
              <a:rPr lang="en-US" sz="1000" b="1" dirty="0" smtClean="0">
                <a:effectLst/>
                <a:latin typeface="Arial"/>
                <a:ea typeface="Times New Roman"/>
                <a:cs typeface="Times New Roman"/>
              </a:rPr>
              <a:t> </a:t>
            </a:r>
            <a:r>
              <a:rPr lang="en-US" sz="1000" b="1" dirty="0" err="1" smtClean="0">
                <a:effectLst/>
                <a:latin typeface="Arial"/>
                <a:ea typeface="Times New Roman"/>
                <a:cs typeface="Times New Roman"/>
              </a:rPr>
              <a:t>Délégation</a:t>
            </a:r>
            <a:r>
              <a:rPr lang="en-US" sz="1000" b="1" dirty="0" smtClean="0">
                <a:effectLst/>
                <a:latin typeface="Arial"/>
                <a:ea typeface="Times New Roman"/>
                <a:cs typeface="Times New Roman"/>
              </a:rPr>
              <a:t> de </a:t>
            </a:r>
            <a:r>
              <a:rPr lang="en-US" sz="1000" b="1" dirty="0" err="1" smtClean="0">
                <a:effectLst/>
                <a:latin typeface="Arial"/>
                <a:ea typeface="Times New Roman"/>
                <a:cs typeface="Times New Roman"/>
              </a:rPr>
              <a:t>contrôle</a:t>
            </a:r>
            <a:r>
              <a:rPr lang="en-US" sz="1000" dirty="0" smtClean="0">
                <a:effectLst/>
                <a:latin typeface="Arial"/>
                <a:ea typeface="Times New Roman"/>
                <a:cs typeface="Segoe UI"/>
              </a:rPr>
              <a:t>, </a:t>
            </a:r>
            <a:r>
              <a:rPr lang="en-US" sz="1000" dirty="0" err="1" smtClean="0">
                <a:effectLst/>
                <a:latin typeface="Arial"/>
                <a:ea typeface="Times New Roman"/>
                <a:cs typeface="Segoe UI"/>
              </a:rPr>
              <a:t>cliquez</a:t>
            </a:r>
            <a:r>
              <a:rPr lang="en-US" sz="1000" dirty="0" smtClean="0">
                <a:effectLst/>
                <a:latin typeface="Arial"/>
                <a:ea typeface="Times New Roman"/>
                <a:cs typeface="Segoe UI"/>
              </a:rPr>
              <a:t> </a:t>
            </a:r>
            <a:r>
              <a:rPr lang="en-US" sz="1000" dirty="0" err="1" smtClean="0">
                <a:effectLst/>
                <a:latin typeface="Arial"/>
                <a:ea typeface="Times New Roman"/>
                <a:cs typeface="Segoe UI"/>
              </a:rPr>
              <a:t>sur</a:t>
            </a:r>
            <a:r>
              <a:rPr lang="en-US" sz="1000" dirty="0" smtClean="0">
                <a:effectLst/>
                <a:latin typeface="Arial"/>
                <a:ea typeface="Times New Roman"/>
                <a:cs typeface="Segoe UI"/>
              </a:rPr>
              <a:t> </a:t>
            </a:r>
            <a:r>
              <a:rPr lang="en-US" sz="1000" b="1" dirty="0" err="1" smtClean="0">
                <a:effectLst/>
                <a:latin typeface="Arial"/>
                <a:ea typeface="Times New Roman"/>
                <a:cs typeface="Times New Roman"/>
              </a:rPr>
              <a:t>Terminer</a:t>
            </a:r>
            <a:r>
              <a:rPr lang="en-US" sz="1000" dirty="0" smtClean="0">
                <a:effectLst/>
                <a:latin typeface="Arial"/>
                <a:ea typeface="Times New Roman"/>
                <a:cs typeface="Segoe UI"/>
              </a:rPr>
              <a:t>.</a:t>
            </a:r>
            <a:endParaRPr lang="en-US" sz="1000" dirty="0" smtClean="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29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611648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façon</a:t>
            </a:r>
            <a:r>
              <a:rPr lang="en-US" sz="1000" dirty="0">
                <a:latin typeface="Arial"/>
                <a:ea typeface="SimSun"/>
                <a:cs typeface="Segoe UI"/>
              </a:rPr>
              <a:t> </a:t>
            </a:r>
            <a:r>
              <a:rPr lang="en-US" sz="1000" dirty="0" err="1">
                <a:latin typeface="Arial"/>
                <a:ea typeface="SimSun"/>
                <a:cs typeface="Segoe UI"/>
              </a:rPr>
              <a:t>d'approcher</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leçon</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de se </a:t>
            </a:r>
            <a:r>
              <a:rPr lang="en-US" sz="1000" dirty="0" err="1">
                <a:latin typeface="Arial"/>
                <a:ea typeface="SimSun"/>
                <a:cs typeface="Segoe UI"/>
              </a:rPr>
              <a:t>concentrer</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les </a:t>
            </a:r>
            <a:r>
              <a:rPr lang="en-US" sz="1000" dirty="0" err="1">
                <a:latin typeface="Arial"/>
                <a:ea typeface="SimSun"/>
                <a:cs typeface="Segoe UI"/>
              </a:rPr>
              <a:t>démonstrations</a:t>
            </a:r>
            <a:r>
              <a:rPr lang="en-US" sz="1000" dirty="0">
                <a:latin typeface="Arial"/>
                <a:ea typeface="SimSun"/>
                <a:cs typeface="Segoe UI"/>
              </a:rPr>
              <a:t>. </a:t>
            </a:r>
            <a:r>
              <a:rPr lang="en-US" sz="1000" dirty="0" err="1">
                <a:latin typeface="Arial"/>
                <a:ea typeface="SimSun"/>
                <a:cs typeface="Segoe UI"/>
              </a:rPr>
              <a:t>Commencez</a:t>
            </a:r>
            <a:r>
              <a:rPr lang="en-US" sz="1000" dirty="0">
                <a:latin typeface="Arial"/>
                <a:ea typeface="SimSun"/>
                <a:cs typeface="Segoe UI"/>
              </a:rPr>
              <a:t> les </a:t>
            </a:r>
            <a:r>
              <a:rPr lang="en-US" sz="1000" dirty="0" err="1">
                <a:latin typeface="Arial"/>
                <a:ea typeface="SimSun"/>
                <a:cs typeface="Segoe UI"/>
              </a:rPr>
              <a:t>démonstrations</a:t>
            </a:r>
            <a:r>
              <a:rPr lang="en-US" sz="1000" dirty="0">
                <a:latin typeface="Arial"/>
                <a:ea typeface="SimSun"/>
                <a:cs typeface="Segoe UI"/>
              </a:rPr>
              <a:t>, </a:t>
            </a:r>
            <a:r>
              <a:rPr lang="en-US" sz="1000" dirty="0" err="1">
                <a:latin typeface="Arial"/>
                <a:ea typeface="SimSun"/>
                <a:cs typeface="Segoe UI"/>
              </a:rPr>
              <a:t>puis</a:t>
            </a:r>
            <a:r>
              <a:rPr lang="en-US" sz="1000" dirty="0">
                <a:latin typeface="Arial"/>
                <a:ea typeface="SimSun"/>
                <a:cs typeface="Segoe UI"/>
              </a:rPr>
              <a:t> </a:t>
            </a:r>
            <a:r>
              <a:rPr lang="en-US" sz="1000" dirty="0" err="1">
                <a:latin typeface="Arial"/>
                <a:ea typeface="SimSun"/>
                <a:cs typeface="Segoe UI"/>
              </a:rPr>
              <a:t>présentez</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des </a:t>
            </a:r>
            <a:r>
              <a:rPr lang="en-US" sz="1000" dirty="0" err="1">
                <a:latin typeface="Arial"/>
                <a:ea typeface="SimSun"/>
                <a:cs typeface="Segoe UI"/>
              </a:rPr>
              <a:t>rubriques</a:t>
            </a:r>
            <a:r>
              <a:rPr lang="en-US" sz="1000" dirty="0">
                <a:latin typeface="Arial"/>
                <a:ea typeface="SimSun"/>
                <a:cs typeface="Segoe UI"/>
              </a:rPr>
              <a:t> au fur et à </a:t>
            </a:r>
            <a:r>
              <a:rPr lang="en-US" sz="1000" dirty="0" err="1">
                <a:latin typeface="Arial"/>
                <a:ea typeface="SimSun"/>
                <a:cs typeface="Segoe UI"/>
              </a:rPr>
              <a:t>mesure</a:t>
            </a:r>
            <a:r>
              <a:rPr lang="en-US" sz="1000" dirty="0">
                <a:latin typeface="Arial"/>
                <a:ea typeface="SimSun"/>
                <a:cs typeface="Segoe UI"/>
              </a:rPr>
              <a:t> de </a:t>
            </a:r>
            <a:r>
              <a:rPr lang="en-US" sz="1000" dirty="0" err="1" smtClean="0">
                <a:latin typeface="Arial"/>
                <a:ea typeface="SimSun"/>
                <a:cs typeface="Segoe UI"/>
              </a:rPr>
              <a:t>votre</a:t>
            </a:r>
            <a:r>
              <a:rPr lang="en-US" sz="1000" dirty="0" smtClean="0">
                <a:latin typeface="Arial"/>
                <a:ea typeface="SimSun"/>
                <a:cs typeface="Segoe UI"/>
              </a:rPr>
              <a:t> progression</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aurez</a:t>
            </a:r>
            <a:r>
              <a:rPr lang="en-US" sz="1000" dirty="0">
                <a:latin typeface="Arial"/>
                <a:ea typeface="SimSun"/>
                <a:cs typeface="Segoe UI"/>
              </a:rPr>
              <a:t> </a:t>
            </a:r>
            <a:r>
              <a:rPr lang="en-US" sz="1000" dirty="0" err="1">
                <a:latin typeface="Arial"/>
                <a:ea typeface="SimSun"/>
                <a:cs typeface="Segoe UI"/>
              </a:rPr>
              <a:t>peut-être</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d'un </a:t>
            </a:r>
            <a:r>
              <a:rPr lang="en-US" sz="1000" dirty="0" err="1">
                <a:latin typeface="Arial"/>
                <a:ea typeface="SimSun"/>
                <a:cs typeface="Segoe UI"/>
              </a:rPr>
              <a:t>peu</a:t>
            </a:r>
            <a:r>
              <a:rPr lang="en-US" sz="1000" dirty="0">
                <a:latin typeface="Arial"/>
                <a:ea typeface="SimSun"/>
                <a:cs typeface="Segoe UI"/>
              </a:rPr>
              <a:t> de </a:t>
            </a:r>
            <a:r>
              <a:rPr lang="en-US" sz="1000" dirty="0" err="1">
                <a:latin typeface="Arial"/>
                <a:ea typeface="SimSun"/>
                <a:cs typeface="Segoe UI"/>
              </a:rPr>
              <a:t>pratique</a:t>
            </a:r>
            <a:r>
              <a:rPr lang="en-US" sz="1000" dirty="0">
                <a:latin typeface="Arial"/>
                <a:ea typeface="SimSun"/>
                <a:cs typeface="Segoe UI"/>
              </a:rPr>
              <a:t> </a:t>
            </a:r>
            <a:r>
              <a:rPr lang="en-US" sz="1000" dirty="0" err="1">
                <a:latin typeface="Arial"/>
                <a:ea typeface="SimSun"/>
                <a:cs typeface="Segoe UI"/>
              </a:rPr>
              <a:t>avant</a:t>
            </a:r>
            <a:r>
              <a:rPr lang="en-US" sz="1000" dirty="0">
                <a:latin typeface="Arial"/>
                <a:ea typeface="SimSun"/>
                <a:cs typeface="Segoe UI"/>
              </a:rPr>
              <a:t> de </a:t>
            </a:r>
            <a:r>
              <a:rPr lang="en-US" sz="1000" dirty="0" err="1">
                <a:latin typeface="Arial"/>
                <a:ea typeface="SimSun"/>
                <a:cs typeface="Segoe UI"/>
              </a:rPr>
              <a:t>pouvoir</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a:t>
            </a:r>
            <a:r>
              <a:rPr lang="en-US" sz="1000" dirty="0" smtClean="0">
                <a:latin typeface="Arial"/>
                <a:ea typeface="SimSun"/>
                <a:cs typeface="Segoe UI"/>
              </a:rPr>
              <a:t>les </a:t>
            </a:r>
            <a:r>
              <a:rPr lang="en-US" sz="1000" dirty="0" err="1" smtClean="0">
                <a:latin typeface="Arial"/>
                <a:ea typeface="SimSun"/>
                <a:cs typeface="Segoe UI"/>
              </a:rPr>
              <a:t>démonstrations</a:t>
            </a:r>
            <a:r>
              <a:rPr lang="en-US" sz="1000" dirty="0" smtClean="0">
                <a:latin typeface="Arial"/>
                <a:ea typeface="SimSun"/>
                <a:cs typeface="Segoe UI"/>
              </a:rPr>
              <a:t> </a:t>
            </a:r>
            <a:r>
              <a:rPr lang="en-US" sz="1000" dirty="0">
                <a:latin typeface="Arial"/>
                <a:ea typeface="SimSun"/>
                <a:cs typeface="Segoe UI"/>
              </a:rPr>
              <a:t>sans </a:t>
            </a:r>
            <a:r>
              <a:rPr lang="en-US" sz="1000" dirty="0" err="1">
                <a:latin typeface="Arial"/>
                <a:ea typeface="SimSun"/>
                <a:cs typeface="Segoe UI"/>
              </a:rPr>
              <a:t>vous</a:t>
            </a:r>
            <a:r>
              <a:rPr lang="en-US" sz="1000" dirty="0">
                <a:latin typeface="Arial"/>
                <a:ea typeface="SimSun"/>
                <a:cs typeface="Segoe UI"/>
              </a:rPr>
              <a:t> reporter aux pages de </a:t>
            </a:r>
            <a:r>
              <a:rPr lang="en-US" sz="1000" dirty="0" err="1">
                <a:latin typeface="Arial"/>
                <a:ea typeface="SimSun"/>
                <a:cs typeface="Segoe UI"/>
              </a:rPr>
              <a:t>commentaires</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a:t>
            </a:r>
            <a:r>
              <a:rPr lang="en-US" sz="1000" dirty="0" err="1">
                <a:latin typeface="Arial"/>
                <a:ea typeface="SimSun"/>
                <a:cs typeface="Segoe UI"/>
              </a:rPr>
              <a:t>cela</a:t>
            </a:r>
            <a:r>
              <a:rPr lang="en-US" sz="1000" dirty="0">
                <a:latin typeface="Arial"/>
                <a:ea typeface="SimSun"/>
                <a:cs typeface="Segoe UI"/>
              </a:rPr>
              <a:t> rend la </a:t>
            </a:r>
            <a:r>
              <a:rPr lang="en-US" sz="1000" dirty="0" err="1">
                <a:latin typeface="Arial"/>
                <a:ea typeface="SimSun"/>
                <a:cs typeface="Segoe UI"/>
              </a:rPr>
              <a:t>leçon</a:t>
            </a:r>
            <a:r>
              <a:rPr lang="en-US" sz="1000" dirty="0">
                <a:latin typeface="Arial"/>
                <a:ea typeface="SimSun"/>
                <a:cs typeface="Segoe UI"/>
              </a:rPr>
              <a:t> plus </a:t>
            </a:r>
            <a:r>
              <a:rPr lang="en-US" sz="1000" dirty="0" err="1">
                <a:latin typeface="Arial"/>
                <a:ea typeface="SimSun"/>
                <a:cs typeface="Segoe UI"/>
              </a:rPr>
              <a:t>attrayante</a:t>
            </a:r>
            <a:r>
              <a:rPr lang="en-US" sz="1000" dirty="0">
                <a:latin typeface="Arial"/>
                <a:ea typeface="SimSun"/>
                <a:cs typeface="Segoe UI"/>
              </a:rPr>
              <a:t> pour les </a:t>
            </a:r>
            <a:r>
              <a:rPr lang="en-US" sz="1000" dirty="0" err="1">
                <a:latin typeface="Arial"/>
                <a:ea typeface="SimSun"/>
                <a:cs typeface="Segoe UI"/>
              </a:rPr>
              <a:t>stagiaires</a:t>
            </a:r>
            <a:r>
              <a:rPr lang="en-US" sz="1000" dirty="0">
                <a:latin typeface="Arial"/>
                <a:ea typeface="SimSun"/>
                <a:cs typeface="Segoe UI"/>
              </a:rPr>
              <a:t>. </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429182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ts val="1300"/>
              </a:lnSpc>
              <a:spcBef>
                <a:spcPts val="900"/>
              </a:spcBef>
              <a:spcAft>
                <a:spcPts val="300"/>
              </a:spcAft>
            </a:pPr>
            <a:r>
              <a:rPr lang="en-US" sz="1000" b="1">
                <a:latin typeface="Arial"/>
                <a:ea typeface="SimSun"/>
                <a:cs typeface="Segoe UI"/>
              </a:rPr>
              <a:t>Déléguer une tâche personnalisée</a:t>
            </a:r>
          </a:p>
          <a:p>
            <a:pPr marL="342900" marR="0" lvl="0" indent="-342900">
              <a:lnSpc>
                <a:spcPct val="115000"/>
              </a:lnSpc>
              <a:spcBef>
                <a:spcPts val="0"/>
              </a:spcBef>
              <a:spcAft>
                <a:spcPts val="995"/>
              </a:spcAft>
              <a:buFont typeface="+mj-lt"/>
              <a:buAutoNum type="arabicPeriod"/>
            </a:pPr>
            <a:r>
              <a:rPr lang="en-US" sz="1000">
                <a:latin typeface="Arial"/>
                <a:ea typeface="Times New Roman"/>
                <a:cs typeface="Segoe UI"/>
              </a:rPr>
              <a:t>Dans le volet de navigation, cliquez avec le bouton droit sur </a:t>
            </a:r>
            <a:r>
              <a:rPr lang="en-US" sz="1000" b="1">
                <a:latin typeface="Arial"/>
                <a:ea typeface="Times New Roman"/>
                <a:cs typeface="Times New Roman"/>
              </a:rPr>
              <a:t>IT</a:t>
            </a:r>
            <a:r>
              <a:rPr lang="en-US" sz="1000">
                <a:latin typeface="Arial"/>
                <a:ea typeface="Times New Roman"/>
                <a:cs typeface="Segoe UI"/>
              </a:rPr>
              <a:t>, puis cliquez sur </a:t>
            </a:r>
            <a:r>
              <a:rPr lang="en-US" sz="1000" b="1">
                <a:latin typeface="Arial"/>
                <a:ea typeface="Times New Roman"/>
                <a:cs typeface="Times New Roman"/>
              </a:rPr>
              <a:t>Délégation de contrôle</a:t>
            </a:r>
            <a:r>
              <a:rPr lang="en-US" sz="1000" b="1" smtClean="0">
                <a:latin typeface="Arial"/>
                <a:ea typeface="Times New Roman"/>
                <a:cs typeface="Times New Roman"/>
              </a:rPr>
              <a:t>…</a:t>
            </a:r>
            <a:endParaRPr lang="en-US" sz="1000">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smtClean="0">
                <a:solidFill>
                  <a:prstClr val="black"/>
                </a:solidFill>
                <a:latin typeface="Arial"/>
                <a:ea typeface="Times New Roman"/>
                <a:cs typeface="Segoe UI"/>
              </a:rPr>
              <a:t>Dans </a:t>
            </a:r>
            <a:r>
              <a:rPr lang="en-US" sz="1000" dirty="0" err="1">
                <a:solidFill>
                  <a:prstClr val="black"/>
                </a:solidFill>
                <a:latin typeface="Arial"/>
                <a:ea typeface="Times New Roman"/>
                <a:cs typeface="Segoe UI"/>
              </a:rPr>
              <a:t>l'</a:t>
            </a:r>
            <a:r>
              <a:rPr lang="en-US" sz="1000" dirty="0" err="1">
                <a:solidFill>
                  <a:prstClr val="black"/>
                </a:solidFill>
                <a:latin typeface="Arial"/>
                <a:ea typeface="Times New Roman"/>
                <a:cs typeface="Times New Roman"/>
              </a:rPr>
              <a:t>Assistant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Délégation</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contrôle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Utilisateurs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Ajouter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Sélectionnez</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utilisateurs</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ordinateurs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zone </a:t>
            </a:r>
            <a:r>
              <a:rPr lang="en-US" sz="1000" b="1" dirty="0" err="1">
                <a:solidFill>
                  <a:prstClr val="black"/>
                </a:solidFill>
                <a:latin typeface="Arial"/>
                <a:ea typeface="Times New Roman"/>
                <a:cs typeface="Times New Roman"/>
              </a:rPr>
              <a:t>Entrez</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noms</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sélectionner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exemples</a:t>
            </a:r>
            <a:r>
              <a:rPr lang="en-US" sz="1000" b="1" dirty="0">
                <a:solidFill>
                  <a:prstClr val="black"/>
                </a:solidFill>
                <a:latin typeface="Arial"/>
                <a:ea typeface="Times New Roman"/>
                <a:cs typeface="Times New Roman"/>
              </a:rPr>
              <a:t>) :</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tapez</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Utilisateurs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ou</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groupes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Tâches</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déléguer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une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tâche</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personnalisée</a:t>
            </a:r>
            <a:r>
              <a:rPr lang="en-US" sz="1000" b="1" dirty="0">
                <a:solidFill>
                  <a:prstClr val="black"/>
                </a:solidFill>
                <a:latin typeface="Arial"/>
                <a:ea typeface="Times New Roman"/>
                <a:cs typeface="Times New Roman"/>
              </a:rPr>
              <a:t> à </a:t>
            </a:r>
            <a:r>
              <a:rPr lang="en-US" sz="1000" b="1" dirty="0" err="1">
                <a:solidFill>
                  <a:prstClr val="black"/>
                </a:solidFill>
                <a:latin typeface="Arial"/>
                <a:ea typeface="Times New Roman"/>
                <a:cs typeface="Times New Roman"/>
              </a:rPr>
              <a:t>déléguer</a:t>
            </a:r>
            <a:r>
              <a:rPr lang="en-US" sz="1000" dirty="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sur</a:t>
            </a:r>
            <a:r>
              <a:rPr lang="en-US" sz="1000" dirty="0" smtClean="0">
                <a:solidFill>
                  <a:prstClr val="black"/>
                </a:solidFill>
                <a:latin typeface="Arial"/>
                <a:ea typeface="Times New Roman"/>
                <a:cs typeface="Segoe UI"/>
              </a:rPr>
              <a:t> </a:t>
            </a:r>
            <a:r>
              <a:rPr lang="en-US" sz="1000" b="1" dirty="0" err="1" smtClean="0">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a:solidFill>
                  <a:prstClr val="black"/>
                </a:solidFill>
                <a:latin typeface="Arial"/>
                <a:ea typeface="Times New Roman"/>
                <a:cs typeface="Times New Roman"/>
              </a:rPr>
              <a:t>Type </a:t>
            </a:r>
            <a:r>
              <a:rPr lang="en-US" sz="1000" b="1" dirty="0" err="1">
                <a:solidFill>
                  <a:prstClr val="black"/>
                </a:solidFill>
                <a:latin typeface="Arial"/>
                <a:ea typeface="Times New Roman"/>
                <a:cs typeface="Times New Roman"/>
              </a:rPr>
              <a:t>d'objet</a:t>
            </a:r>
            <a:r>
              <a:rPr lang="en-US" sz="1000" b="1" dirty="0">
                <a:solidFill>
                  <a:prstClr val="black"/>
                </a:solidFill>
                <a:latin typeface="Arial"/>
                <a:ea typeface="Times New Roman"/>
                <a:cs typeface="Times New Roman"/>
              </a:rPr>
              <a:t> Active Directory</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sélectionnez</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Seulement</a:t>
            </a:r>
            <a:r>
              <a:rPr lang="en-US" sz="1000" b="1" dirty="0">
                <a:solidFill>
                  <a:prstClr val="black"/>
                </a:solidFill>
                <a:latin typeface="Arial"/>
                <a:ea typeface="Times New Roman"/>
                <a:cs typeface="Times New Roman"/>
              </a:rPr>
              <a:t> des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suivants</a:t>
            </a:r>
            <a:r>
              <a:rPr lang="en-US" sz="1000" b="1" dirty="0">
                <a:solidFill>
                  <a:prstClr val="black"/>
                </a:solidFill>
                <a:latin typeface="Arial"/>
                <a:ea typeface="Times New Roman"/>
                <a:cs typeface="Times New Roman"/>
              </a:rPr>
              <a:t> </a:t>
            </a:r>
            <a:r>
              <a:rPr lang="en-US" sz="1000" b="1" dirty="0" err="1" smtClean="0">
                <a:solidFill>
                  <a:prstClr val="black"/>
                </a:solidFill>
                <a:latin typeface="Arial"/>
                <a:ea typeface="Times New Roman"/>
                <a:cs typeface="Times New Roman"/>
              </a:rPr>
              <a:t>dans</a:t>
            </a:r>
            <a:r>
              <a:rPr lang="en-US" sz="1000" b="1" dirty="0" smtClean="0">
                <a:solidFill>
                  <a:prstClr val="black"/>
                </a:solidFill>
                <a:latin typeface="Arial"/>
                <a:ea typeface="Times New Roman"/>
                <a:cs typeface="Times New Roman"/>
              </a:rPr>
              <a:t> le </a:t>
            </a:r>
            <a:r>
              <a:rPr lang="en-US" sz="1000" b="1" dirty="0">
                <a:solidFill>
                  <a:prstClr val="black"/>
                </a:solidFill>
                <a:latin typeface="Arial"/>
                <a:ea typeface="Times New Roman"/>
                <a:cs typeface="Times New Roman"/>
              </a:rPr>
              <a:t>dossier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Ordinateur</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les cases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les </a:t>
            </a:r>
            <a:r>
              <a:rPr lang="en-US" sz="1000" b="1" dirty="0" err="1">
                <a:solidFill>
                  <a:prstClr val="black"/>
                </a:solidFill>
                <a:latin typeface="Arial"/>
                <a:ea typeface="Times New Roman"/>
                <a:cs typeface="Times New Roman"/>
              </a:rPr>
              <a:t>objets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sélectionnés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ce</a:t>
            </a:r>
            <a:r>
              <a:rPr lang="en-US" sz="1000" b="1" dirty="0">
                <a:solidFill>
                  <a:prstClr val="black"/>
                </a:solidFill>
                <a:latin typeface="Arial"/>
                <a:ea typeface="Times New Roman"/>
                <a:cs typeface="Times New Roman"/>
              </a:rPr>
              <a:t> dossier</a:t>
            </a:r>
            <a:r>
              <a:rPr lang="en-US" sz="1000" dirty="0">
                <a:solidFill>
                  <a:prstClr val="black"/>
                </a:solidFill>
                <a:latin typeface="Arial"/>
                <a:ea typeface="Times New Roman"/>
                <a:cs typeface="Segoe UI"/>
              </a:rPr>
              <a:t> et </a:t>
            </a:r>
            <a:r>
              <a:rPr lang="en-US" sz="1000" b="1" dirty="0" err="1">
                <a:solidFill>
                  <a:prstClr val="black"/>
                </a:solidFill>
                <a:latin typeface="Arial"/>
                <a:ea typeface="Times New Roman"/>
                <a:cs typeface="Times New Roman"/>
              </a:rPr>
              <a:t>Supprimer</a:t>
            </a:r>
            <a:r>
              <a:rPr lang="en-US" sz="1000" b="1" dirty="0">
                <a:solidFill>
                  <a:prstClr val="black"/>
                </a:solidFill>
                <a:latin typeface="Arial"/>
                <a:ea typeface="Times New Roman"/>
                <a:cs typeface="Times New Roman"/>
              </a:rPr>
              <a:t> </a:t>
            </a:r>
            <a:r>
              <a:rPr lang="en-US" sz="1000" b="1" dirty="0" smtClean="0">
                <a:solidFill>
                  <a:prstClr val="black"/>
                </a:solidFill>
                <a:latin typeface="Arial"/>
                <a:ea typeface="Times New Roman"/>
                <a:cs typeface="Times New Roman"/>
              </a:rPr>
              <a:t>les </a:t>
            </a:r>
            <a:r>
              <a:rPr lang="en-US" sz="1000" b="1" dirty="0" err="1" smtClean="0">
                <a:solidFill>
                  <a:prstClr val="black"/>
                </a:solidFill>
                <a:latin typeface="Arial"/>
                <a:ea typeface="Times New Roman"/>
                <a:cs typeface="Times New Roman"/>
              </a:rPr>
              <a:t>objets</a:t>
            </a:r>
            <a:r>
              <a:rPr lang="en-US" sz="1000" b="1" dirty="0" smtClean="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sélectionnés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dans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ce</a:t>
            </a:r>
            <a:r>
              <a:rPr lang="en-US" sz="1000" b="1" dirty="0">
                <a:solidFill>
                  <a:prstClr val="black"/>
                </a:solidFill>
                <a:latin typeface="Arial"/>
                <a:ea typeface="Times New Roman"/>
                <a:cs typeface="Times New Roman"/>
              </a:rPr>
              <a:t> dossier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err="1">
                <a:solidFill>
                  <a:prstClr val="black"/>
                </a:solidFill>
                <a:latin typeface="Arial"/>
                <a:ea typeface="Times New Roman"/>
                <a:cs typeface="Times New Roman"/>
              </a:rPr>
              <a:t>Autorisations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liste</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Autorisations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activez</a:t>
            </a:r>
            <a:r>
              <a:rPr lang="en-US" sz="1000" dirty="0">
                <a:solidFill>
                  <a:prstClr val="black"/>
                </a:solidFill>
                <a:latin typeface="Arial"/>
                <a:ea typeface="Times New Roman"/>
                <a:cs typeface="Segoe UI"/>
              </a:rPr>
              <a:t> la case à </a:t>
            </a:r>
            <a:r>
              <a:rPr lang="en-US" sz="1000" dirty="0" err="1">
                <a:solidFill>
                  <a:prstClr val="black"/>
                </a:solidFill>
                <a:latin typeface="Arial"/>
                <a:ea typeface="Times New Roman"/>
                <a:cs typeface="Segoe UI"/>
              </a:rPr>
              <a:t>cocher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Contrôle</a:t>
            </a:r>
            <a:r>
              <a:rPr lang="en-US" sz="1000" dirty="0">
                <a:solidFill>
                  <a:prstClr val="black"/>
                </a:solidFill>
                <a:latin typeface="Arial"/>
                <a:ea typeface="Times New Roman"/>
                <a:cs typeface="Segoe UI"/>
              </a:rPr>
              <a:t> </a:t>
            </a:r>
            <a:r>
              <a:rPr lang="en-US" sz="1000" b="1" dirty="0" smtClean="0">
                <a:solidFill>
                  <a:prstClr val="black"/>
                </a:solidFill>
                <a:latin typeface="Arial"/>
                <a:ea typeface="Times New Roman"/>
                <a:cs typeface="Times New Roman"/>
              </a:rPr>
              <a:t>total</a:t>
            </a:r>
            <a:r>
              <a:rPr lang="en-US" sz="1000" dirty="0" smtClean="0">
                <a:solidFill>
                  <a:prstClr val="black"/>
                </a:solidFill>
                <a:latin typeface="Arial"/>
                <a:ea typeface="Times New Roman"/>
                <a:cs typeface="Segoe UI"/>
              </a:rPr>
              <a:t>, </a:t>
            </a:r>
            <a:r>
              <a:rPr lang="en-US" sz="1000" dirty="0" err="1" smtClean="0">
                <a:solidFill>
                  <a:prstClr val="black"/>
                </a:solidFill>
                <a:latin typeface="Arial"/>
                <a:ea typeface="Times New Roman"/>
                <a:cs typeface="Segoe UI"/>
              </a:rPr>
              <a:t>puis</a:t>
            </a:r>
            <a:r>
              <a:rPr lang="en-US" sz="1000" dirty="0" smtClean="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Suivant</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startAt="2"/>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page </a:t>
            </a:r>
            <a:r>
              <a:rPr lang="en-US" sz="1000" b="1" dirty="0">
                <a:solidFill>
                  <a:prstClr val="black"/>
                </a:solidFill>
                <a:latin typeface="Arial"/>
                <a:ea typeface="Times New Roman"/>
                <a:cs typeface="Times New Roman"/>
              </a:rPr>
              <a:t>Fin de </a:t>
            </a:r>
            <a:r>
              <a:rPr lang="en-US" sz="1000" b="1" dirty="0" err="1">
                <a:solidFill>
                  <a:prstClr val="black"/>
                </a:solidFill>
                <a:latin typeface="Arial"/>
                <a:ea typeface="Times New Roman"/>
                <a:cs typeface="Times New Roman"/>
              </a:rPr>
              <a:t>l'Assistant</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Délégation</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contrôle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Terminer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Afficher</a:t>
            </a:r>
            <a:r>
              <a:rPr lang="en-US" sz="1000" b="1" dirty="0">
                <a:solidFill>
                  <a:prstClr val="black"/>
                </a:solidFill>
                <a:latin typeface="Arial"/>
                <a:ea typeface="SimSun"/>
                <a:cs typeface="Segoe UI"/>
              </a:rPr>
              <a:t> les </a:t>
            </a:r>
            <a:r>
              <a:rPr lang="en-US" sz="1000" b="1" dirty="0" err="1">
                <a:solidFill>
                  <a:prstClr val="black"/>
                </a:solidFill>
                <a:latin typeface="Arial"/>
                <a:ea typeface="SimSun"/>
                <a:cs typeface="Segoe UI"/>
              </a:rPr>
              <a:t>autorisations</a:t>
            </a:r>
            <a:r>
              <a:rPr lang="en-US" sz="1000" b="1" dirty="0">
                <a:solidFill>
                  <a:prstClr val="black"/>
                </a:solidFill>
                <a:latin typeface="Arial"/>
                <a:ea typeface="SimSun"/>
                <a:cs typeface="Segoe UI"/>
              </a:rPr>
              <a:t> AD DS qui </a:t>
            </a:r>
            <a:r>
              <a:rPr lang="en-US" sz="1000" b="1" dirty="0" err="1">
                <a:solidFill>
                  <a:prstClr val="black"/>
                </a:solidFill>
                <a:latin typeface="Arial"/>
                <a:ea typeface="SimSun"/>
                <a:cs typeface="Segoe UI"/>
              </a:rPr>
              <a:t>résultent</a:t>
            </a:r>
            <a:r>
              <a:rPr lang="en-US" sz="1000" b="1" dirty="0">
                <a:solidFill>
                  <a:prstClr val="black"/>
                </a:solidFill>
                <a:latin typeface="Arial"/>
                <a:ea typeface="SimSun"/>
                <a:cs typeface="Segoe UI"/>
              </a:rPr>
              <a:t> de </a:t>
            </a:r>
            <a:r>
              <a:rPr lang="en-US" sz="1000" b="1" dirty="0" err="1">
                <a:solidFill>
                  <a:prstClr val="black"/>
                </a:solidFill>
                <a:latin typeface="Arial"/>
                <a:ea typeface="SimSun"/>
                <a:cs typeface="Segoe UI"/>
              </a:rPr>
              <a:t>ces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délégations</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menu </a:t>
            </a:r>
            <a:r>
              <a:rPr lang="en-US" sz="1000" b="1" dirty="0" err="1">
                <a:solidFill>
                  <a:prstClr val="black"/>
                </a:solidFill>
                <a:latin typeface="Arial"/>
                <a:ea typeface="Times New Roman"/>
                <a:cs typeface="Times New Roman"/>
              </a:rPr>
              <a:t>Affichage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Fonctionnalités</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avancées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a:t>
            </a:r>
            <a:r>
              <a:rPr lang="en-US" sz="1000" dirty="0" err="1">
                <a:solidFill>
                  <a:srgbClr val="000000"/>
                </a:solidFill>
                <a:latin typeface="Arial"/>
                <a:ea typeface="Times New Roman"/>
                <a:cs typeface="Segoe UI"/>
              </a:rPr>
              <a:t>volet</a:t>
            </a:r>
            <a:r>
              <a:rPr lang="en-US" sz="1000" dirty="0">
                <a:solidFill>
                  <a:srgbClr val="000000"/>
                </a:solidFill>
                <a:latin typeface="Arial"/>
                <a:ea typeface="Times New Roman"/>
                <a:cs typeface="Segoe UI"/>
              </a:rPr>
              <a:t> de navigation,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avec le </a:t>
            </a:r>
            <a:r>
              <a:rPr lang="en-US" sz="1000" dirty="0" err="1">
                <a:solidFill>
                  <a:srgbClr val="000000"/>
                </a:solidFill>
                <a:latin typeface="Arial"/>
                <a:ea typeface="Times New Roman"/>
                <a:cs typeface="Segoe UI"/>
              </a:rPr>
              <a:t>bouton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droit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Propriétés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prstClr val="black"/>
                </a:solidFill>
                <a:latin typeface="Arial"/>
                <a:ea typeface="Times New Roman"/>
                <a:cs typeface="Times New Roman"/>
              </a:rPr>
              <a:t>Propriétés</a:t>
            </a:r>
            <a:r>
              <a:rPr lang="en-US" sz="1000" b="1" dirty="0">
                <a:solidFill>
                  <a:prstClr val="black"/>
                </a:solidFill>
                <a:latin typeface="Arial"/>
                <a:ea typeface="Times New Roman"/>
                <a:cs typeface="Times New Roman"/>
              </a:rPr>
              <a:t> de : 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l'onglet</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Sécurité</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l'onglet</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Sécurité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Avancé</a:t>
            </a:r>
            <a:r>
              <a:rPr lang="en-US" sz="1000" dirty="0" smtClean="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30</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3113435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61950" lvl="0" indent="-361950">
              <a:lnSpc>
                <a:spcPct val="115000"/>
              </a:lnSpc>
              <a:spcAft>
                <a:spcPts val="995"/>
              </a:spcAft>
              <a:buFont typeface="+mj-lt"/>
              <a:buAutoNum type="arabicPeriod" startAt="5"/>
            </a:pPr>
            <a:r>
              <a:rPr lang="en-US" sz="1000" dirty="0" err="1" smtClean="0">
                <a:solidFill>
                  <a:srgbClr val="000000"/>
                </a:solidFill>
                <a:latin typeface="Arial"/>
                <a:ea typeface="Times New Roman"/>
                <a:cs typeface="Segoe UI"/>
              </a:rPr>
              <a:t>Dans</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prstClr val="black"/>
                </a:solidFill>
                <a:latin typeface="Arial"/>
                <a:ea typeface="Times New Roman"/>
                <a:cs typeface="Times New Roman"/>
              </a:rPr>
              <a:t>Paramètres</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sécurité</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avancés</a:t>
            </a:r>
            <a:r>
              <a:rPr lang="en-US" sz="1000" b="1" dirty="0">
                <a:solidFill>
                  <a:prstClr val="black"/>
                </a:solidFill>
                <a:latin typeface="Arial"/>
                <a:ea typeface="Times New Roman"/>
                <a:cs typeface="Times New Roman"/>
              </a:rPr>
              <a:t> pour 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remarquez</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autorisations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Autoriser</a:t>
            </a:r>
            <a:r>
              <a:rPr lang="en-US" sz="1000" dirty="0">
                <a:solidFill>
                  <a:srgbClr val="000000"/>
                </a:solidFill>
                <a:latin typeface="Arial"/>
                <a:ea typeface="Times New Roman"/>
                <a:cs typeface="Segoe UI"/>
              </a:rPr>
              <a:t> qui </a:t>
            </a:r>
            <a:r>
              <a:rPr lang="en-US" sz="1000" dirty="0" err="1">
                <a:solidFill>
                  <a:srgbClr val="000000"/>
                </a:solidFill>
                <a:latin typeface="Arial"/>
                <a:ea typeface="Times New Roman"/>
                <a:cs typeface="Segoe UI"/>
              </a:rPr>
              <a:t>sont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attribuées</a:t>
            </a:r>
            <a:r>
              <a:rPr lang="en-US" sz="1000" dirty="0">
                <a:solidFill>
                  <a:srgbClr val="000000"/>
                </a:solidFill>
                <a:latin typeface="Arial"/>
                <a:ea typeface="Times New Roman"/>
                <a:cs typeface="Segoe UI"/>
              </a:rPr>
              <a:t> à IT (ADATUM\IT). </a:t>
            </a:r>
            <a:r>
              <a:rPr lang="en-US" sz="1000" dirty="0" err="1">
                <a:solidFill>
                  <a:srgbClr val="000000"/>
                </a:solidFill>
                <a:latin typeface="Arial"/>
                <a:ea typeface="Times New Roman"/>
                <a:cs typeface="Segoe UI"/>
              </a:rPr>
              <a:t>Celles</a:t>
            </a:r>
            <a:r>
              <a:rPr lang="en-US" sz="1000" dirty="0">
                <a:solidFill>
                  <a:srgbClr val="000000"/>
                </a:solidFill>
                <a:latin typeface="Arial"/>
                <a:ea typeface="Times New Roman"/>
                <a:cs typeface="Segoe UI"/>
              </a:rPr>
              <a:t>-ci </a:t>
            </a:r>
            <a:r>
              <a:rPr lang="en-US" sz="1000" dirty="0" err="1">
                <a:solidFill>
                  <a:srgbClr val="000000"/>
                </a:solidFill>
                <a:latin typeface="Arial"/>
                <a:ea typeface="Times New Roman"/>
                <a:cs typeface="Segoe UI"/>
              </a:rPr>
              <a:t>ont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été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créées</a:t>
            </a:r>
            <a:r>
              <a:rPr lang="en-US" sz="1000" dirty="0">
                <a:solidFill>
                  <a:srgbClr val="000000"/>
                </a:solidFill>
                <a:latin typeface="Arial"/>
                <a:ea typeface="Times New Roman"/>
                <a:cs typeface="Segoe UI"/>
              </a:rPr>
              <a:t> pendant le </a:t>
            </a:r>
            <a:r>
              <a:rPr lang="en-US" sz="1000" dirty="0" err="1">
                <a:solidFill>
                  <a:srgbClr val="000000"/>
                </a:solidFill>
                <a:latin typeface="Arial"/>
                <a:ea typeface="Times New Roman"/>
                <a:cs typeface="Segoe UI"/>
              </a:rPr>
              <a:t>processus</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délégation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Annuler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deux</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fois</a:t>
            </a:r>
            <a:r>
              <a:rPr lang="en-US" sz="1000" dirty="0">
                <a:solidFill>
                  <a:prstClr val="black"/>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fermez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toutes</a:t>
            </a:r>
            <a:r>
              <a:rPr lang="en-US" sz="1000" dirty="0">
                <a:solidFill>
                  <a:srgbClr val="000000"/>
                </a:solidFill>
                <a:latin typeface="Arial"/>
                <a:ea typeface="Times New Roman"/>
                <a:cs typeface="Segoe UI"/>
              </a:rPr>
              <a:t> les </a:t>
            </a:r>
            <a:r>
              <a:rPr lang="en-US" sz="1000" dirty="0" err="1">
                <a:solidFill>
                  <a:srgbClr val="000000"/>
                </a:solidFill>
                <a:latin typeface="Arial"/>
                <a:ea typeface="Times New Roman"/>
                <a:cs typeface="Segoe UI"/>
              </a:rPr>
              <a:t>fenêtres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ouvertes</a:t>
            </a:r>
            <a:r>
              <a:rPr lang="en-US" sz="1000" dirty="0">
                <a:solidFill>
                  <a:srgbClr val="000000"/>
                </a:solidFill>
                <a:latin typeface="Arial"/>
                <a:ea typeface="Times New Roman"/>
                <a:cs typeface="Segoe UI"/>
              </a:rPr>
              <a:t> à </a:t>
            </a:r>
            <a:r>
              <a:rPr lang="en-US" sz="1000" dirty="0" err="1">
                <a:solidFill>
                  <a:srgbClr val="000000"/>
                </a:solidFill>
                <a:latin typeface="Arial"/>
                <a:ea typeface="Times New Roman"/>
                <a:cs typeface="Segoe UI"/>
              </a:rPr>
              <a:t>l'exception</a:t>
            </a:r>
            <a:r>
              <a:rPr lang="en-US" sz="1000" dirty="0">
                <a:solidFill>
                  <a:srgbClr val="000000"/>
                </a:solidFill>
                <a:latin typeface="Arial"/>
                <a:ea typeface="Times New Roman"/>
                <a:cs typeface="Segoe UI"/>
              </a:rPr>
              <a:t> </a:t>
            </a:r>
            <a:r>
              <a:rPr lang="en-US" sz="1000" dirty="0" smtClean="0">
                <a:solidFill>
                  <a:srgbClr val="000000"/>
                </a:solidFill>
                <a:latin typeface="Arial"/>
                <a:ea typeface="Times New Roman"/>
                <a:cs typeface="Segoe UI"/>
              </a:rPr>
              <a:t>de </a:t>
            </a:r>
            <a:r>
              <a:rPr lang="en-US" sz="1000" dirty="0" err="1" smtClean="0">
                <a:solidFill>
                  <a:srgbClr val="000000"/>
                </a:solidFill>
                <a:latin typeface="Arial"/>
                <a:ea typeface="Times New Roman"/>
                <a:cs typeface="Segoe UI"/>
              </a:rPr>
              <a:t>celle</a:t>
            </a:r>
            <a:r>
              <a:rPr lang="en-US" sz="1000" dirty="0" smtClean="0">
                <a:solidFill>
                  <a:srgbClr val="000000"/>
                </a:solidFill>
                <a:latin typeface="Arial"/>
                <a:ea typeface="Times New Roman"/>
                <a:cs typeface="Segoe UI"/>
              </a:rPr>
              <a:t> </a:t>
            </a:r>
            <a:r>
              <a:rPr lang="en-US" sz="1000" dirty="0">
                <a:solidFill>
                  <a:srgbClr val="000000"/>
                </a:solidFill>
                <a:latin typeface="Arial"/>
                <a:ea typeface="Times New Roman"/>
                <a:cs typeface="Segoe UI"/>
              </a:rPr>
              <a:t>du </a:t>
            </a:r>
            <a:r>
              <a:rPr lang="en-US" sz="1000" dirty="0" err="1">
                <a:solidFill>
                  <a:srgbClr val="000000"/>
                </a:solidFill>
                <a:latin typeface="Arial"/>
                <a:ea typeface="Times New Roman"/>
                <a:cs typeface="Segoe UI"/>
              </a:rPr>
              <a:t>Gestionnaire</a:t>
            </a:r>
            <a:r>
              <a:rPr lang="en-US" sz="1000" dirty="0">
                <a:solidFill>
                  <a:srgbClr val="000000"/>
                </a:solidFill>
                <a:latin typeface="Arial"/>
                <a:ea typeface="Times New Roman"/>
                <a:cs typeface="Segoe UI"/>
              </a:rPr>
              <a:t> de </a:t>
            </a:r>
            <a:r>
              <a:rPr lang="en-US" sz="1000" dirty="0" err="1">
                <a:solidFill>
                  <a:srgbClr val="000000"/>
                </a:solidFill>
                <a:latin typeface="Arial"/>
                <a:ea typeface="Times New Roman"/>
                <a:cs typeface="Segoe UI"/>
              </a:rPr>
              <a:t>serveur</a:t>
            </a:r>
            <a:r>
              <a:rPr lang="en-US" sz="1000" dirty="0" smtClean="0">
                <a:solidFill>
                  <a:srgbClr val="000000"/>
                </a:solidFill>
                <a:latin typeface="Arial"/>
                <a:ea typeface="Times New Roman"/>
                <a:cs typeface="Segoe UI"/>
              </a:rPr>
              <a:t>.</a:t>
            </a:r>
          </a:p>
          <a:p>
            <a:pPr marL="361950" lvl="0" indent="-361950">
              <a:lnSpc>
                <a:spcPct val="115000"/>
              </a:lnSpc>
              <a:spcAft>
                <a:spcPts val="995"/>
              </a:spcAft>
              <a:buFont typeface="+mj-lt"/>
              <a:buAutoNum type="arabicPeriod" startAt="5"/>
            </a:pPr>
            <a:endParaRPr lang="es-ES" sz="1000" dirty="0">
              <a:solidFill>
                <a:srgbClr val="000000"/>
              </a:solidFill>
              <a:latin typeface="Arial"/>
              <a:ea typeface="Times New Roman"/>
              <a:cs typeface="Segoe UI"/>
            </a:endParaRPr>
          </a:p>
          <a:p>
            <a:pPr lvl="0">
              <a:lnSpc>
                <a:spcPct val="115000"/>
              </a:lnSpc>
              <a:spcAft>
                <a:spcPts val="995"/>
              </a:spcAft>
            </a:pPr>
            <a:r>
              <a:rPr lang="fr-FR" sz="1000" dirty="0">
                <a:latin typeface="Arial"/>
                <a:ea typeface="Calibri"/>
                <a:cs typeface="Segoe UI"/>
              </a:rPr>
              <a:t>Après la démonstration, rétablissez l'état initial de tous les ordinateurs virtuels. </a:t>
            </a:r>
            <a:endParaRPr lang="en-US" sz="1000" dirty="0">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3698961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Times New Roman"/>
                <a:cs typeface="Segoe UI"/>
              </a:rPr>
              <a:t>Avant </a:t>
            </a:r>
            <a:r>
              <a:rPr lang="en-US" sz="1000" dirty="0" err="1">
                <a:latin typeface="Arial"/>
                <a:ea typeface="Times New Roman"/>
                <a:cs typeface="Segoe UI"/>
              </a:rPr>
              <a:t>que</a:t>
            </a:r>
            <a:r>
              <a:rPr lang="en-US" sz="1000" dirty="0">
                <a:latin typeface="Arial"/>
                <a:ea typeface="Times New Roman"/>
                <a:cs typeface="Segoe UI"/>
              </a:rPr>
              <a:t> les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commencent</a:t>
            </a:r>
            <a:r>
              <a:rPr lang="en-US" sz="1000" dirty="0">
                <a:latin typeface="Arial"/>
                <a:ea typeface="Times New Roman"/>
                <a:cs typeface="Segoe UI"/>
              </a:rPr>
              <a:t>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a:t>
            </a:r>
            <a:r>
              <a:rPr lang="en-US" sz="1000" dirty="0" err="1">
                <a:latin typeface="Arial"/>
                <a:ea typeface="Times New Roman"/>
                <a:cs typeface="Segoe UI"/>
              </a:rPr>
              <a:t>lisez</a:t>
            </a:r>
            <a:r>
              <a:rPr lang="en-US" sz="1000" dirty="0">
                <a:latin typeface="Arial"/>
                <a:ea typeface="Times New Roman"/>
                <a:cs typeface="Segoe UI"/>
              </a:rPr>
              <a:t> le </a:t>
            </a:r>
            <a:r>
              <a:rPr lang="en-US" sz="1000" dirty="0" err="1">
                <a:latin typeface="Arial"/>
                <a:ea typeface="Times New Roman"/>
                <a:cs typeface="Segoe UI"/>
              </a:rPr>
              <a:t>scénario</a:t>
            </a:r>
            <a:r>
              <a:rPr lang="en-US" sz="1000" dirty="0">
                <a:latin typeface="Arial"/>
                <a:ea typeface="Times New Roman"/>
                <a:cs typeface="Segoe UI"/>
              </a:rPr>
              <a:t>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et </a:t>
            </a:r>
            <a:r>
              <a:rPr lang="en-US" sz="1000" dirty="0" err="1">
                <a:latin typeface="Arial"/>
                <a:ea typeface="Times New Roman"/>
                <a:cs typeface="Segoe UI"/>
              </a:rPr>
              <a:t>affichez</a:t>
            </a:r>
            <a:r>
              <a:rPr lang="en-US" sz="1000" dirty="0">
                <a:latin typeface="Arial"/>
                <a:ea typeface="Times New Roman"/>
                <a:cs typeface="Segoe UI"/>
              </a:rPr>
              <a:t> </a:t>
            </a:r>
            <a:r>
              <a:rPr lang="en-US" sz="1000" dirty="0" smtClean="0">
                <a:latin typeface="Arial"/>
                <a:ea typeface="Times New Roman"/>
                <a:cs typeface="Segoe UI"/>
              </a:rPr>
              <a:t>la </a:t>
            </a:r>
            <a:r>
              <a:rPr lang="en-US" sz="1000" dirty="0" err="1" smtClean="0">
                <a:latin typeface="Arial"/>
                <a:ea typeface="Times New Roman"/>
                <a:cs typeface="Segoe UI"/>
              </a:rPr>
              <a:t>diapositive</a:t>
            </a:r>
            <a:r>
              <a:rPr lang="en-US" sz="1000" dirty="0" smtClean="0">
                <a:latin typeface="Arial"/>
                <a:ea typeface="Times New Roman"/>
                <a:cs typeface="Segoe UI"/>
              </a:rPr>
              <a:t> </a:t>
            </a:r>
            <a:r>
              <a:rPr lang="en-US" sz="1000" dirty="0" err="1">
                <a:latin typeface="Arial"/>
                <a:ea typeface="Times New Roman"/>
                <a:cs typeface="Segoe UI"/>
              </a:rPr>
              <a:t>suivante</a:t>
            </a:r>
            <a:r>
              <a:rPr lang="en-US" sz="1000" dirty="0">
                <a:latin typeface="Arial"/>
                <a:ea typeface="Times New Roman"/>
                <a:cs typeface="Segoe UI"/>
              </a:rPr>
              <a:t>. Avant </a:t>
            </a:r>
            <a:r>
              <a:rPr lang="en-US" sz="1000" dirty="0" err="1">
                <a:latin typeface="Arial"/>
                <a:ea typeface="Times New Roman"/>
                <a:cs typeface="Segoe UI"/>
              </a:rPr>
              <a:t>chaque</a:t>
            </a:r>
            <a:r>
              <a:rPr lang="en-US" sz="1000" dirty="0">
                <a:latin typeface="Arial"/>
                <a:ea typeface="Times New Roman"/>
                <a:cs typeface="Segoe UI"/>
              </a:rPr>
              <a:t> </a:t>
            </a:r>
            <a:r>
              <a:rPr lang="en-US" sz="1000" dirty="0" err="1">
                <a:latin typeface="Arial"/>
                <a:ea typeface="Times New Roman"/>
                <a:cs typeface="Segoe UI"/>
              </a:rPr>
              <a:t>exercice</a:t>
            </a:r>
            <a:r>
              <a:rPr lang="en-US" sz="1000" dirty="0">
                <a:latin typeface="Arial"/>
                <a:ea typeface="Times New Roman"/>
                <a:cs typeface="Segoe UI"/>
              </a:rPr>
              <a:t>, </a:t>
            </a:r>
            <a:r>
              <a:rPr lang="en-US" sz="1000" dirty="0" err="1">
                <a:latin typeface="Arial"/>
                <a:ea typeface="Times New Roman"/>
                <a:cs typeface="Segoe UI"/>
              </a:rPr>
              <a:t>lisez</a:t>
            </a:r>
            <a:r>
              <a:rPr lang="en-US" sz="1000" dirty="0">
                <a:latin typeface="Arial"/>
                <a:ea typeface="Times New Roman"/>
                <a:cs typeface="Segoe UI"/>
              </a:rPr>
              <a:t> à la </a:t>
            </a:r>
            <a:r>
              <a:rPr lang="en-US" sz="1000" dirty="0" err="1">
                <a:latin typeface="Arial"/>
                <a:ea typeface="Times New Roman"/>
                <a:cs typeface="Segoe UI"/>
              </a:rPr>
              <a:t>classe</a:t>
            </a:r>
            <a:r>
              <a:rPr lang="en-US" sz="1000" dirty="0">
                <a:latin typeface="Arial"/>
                <a:ea typeface="Times New Roman"/>
                <a:cs typeface="Segoe UI"/>
              </a:rPr>
              <a:t> le </a:t>
            </a:r>
            <a:r>
              <a:rPr lang="en-US" sz="1000" dirty="0" err="1">
                <a:latin typeface="Arial"/>
                <a:ea typeface="Times New Roman"/>
                <a:cs typeface="Segoe UI"/>
              </a:rPr>
              <a:t>scénario</a:t>
            </a:r>
            <a:r>
              <a:rPr lang="en-US" sz="1000" dirty="0">
                <a:latin typeface="Arial"/>
                <a:ea typeface="Times New Roman"/>
                <a:cs typeface="Segoe UI"/>
              </a:rPr>
              <a:t> </a:t>
            </a:r>
            <a:r>
              <a:rPr lang="en-US" sz="1000" dirty="0" err="1">
                <a:latin typeface="Arial"/>
                <a:ea typeface="Times New Roman"/>
                <a:cs typeface="Segoe UI"/>
              </a:rPr>
              <a:t>associé</a:t>
            </a:r>
            <a:r>
              <a:rPr lang="en-US" sz="1000" dirty="0">
                <a:latin typeface="Arial"/>
                <a:ea typeface="Times New Roman"/>
                <a:cs typeface="Segoe UI"/>
              </a:rPr>
              <a:t> à </a:t>
            </a:r>
            <a:r>
              <a:rPr lang="en-US" sz="1000" dirty="0" err="1">
                <a:latin typeface="Arial"/>
                <a:ea typeface="Times New Roman"/>
                <a:cs typeface="Segoe UI"/>
              </a:rPr>
              <a:t>l'exercice</a:t>
            </a:r>
            <a:r>
              <a:rPr lang="en-US" sz="1000" dirty="0">
                <a:latin typeface="Arial"/>
                <a:ea typeface="Times New Roman"/>
                <a:cs typeface="Segoe UI"/>
              </a:rPr>
              <a:t>. </a:t>
            </a:r>
            <a:r>
              <a:rPr lang="en-US" sz="1000" dirty="0" smtClean="0">
                <a:latin typeface="Arial"/>
                <a:ea typeface="Times New Roman"/>
                <a:cs typeface="Segoe UI"/>
              </a:rPr>
              <a:t>Les </a:t>
            </a:r>
            <a:r>
              <a:rPr lang="en-US" sz="1000" dirty="0" err="1" smtClean="0">
                <a:latin typeface="Arial"/>
                <a:ea typeface="Times New Roman"/>
                <a:cs typeface="Segoe UI"/>
              </a:rPr>
              <a:t>scénarios</a:t>
            </a:r>
            <a:r>
              <a:rPr lang="en-US" sz="1000" dirty="0" smtClean="0">
                <a:latin typeface="Arial"/>
                <a:ea typeface="Times New Roman"/>
                <a:cs typeface="Segoe UI"/>
              </a:rPr>
              <a:t> </a:t>
            </a:r>
            <a:r>
              <a:rPr lang="en-US" sz="1000" dirty="0" err="1">
                <a:latin typeface="Arial"/>
                <a:ea typeface="Times New Roman"/>
                <a:cs typeface="Segoe UI"/>
              </a:rPr>
              <a:t>fournissent</a:t>
            </a:r>
            <a:r>
              <a:rPr lang="en-US" sz="1000" dirty="0">
                <a:latin typeface="Arial"/>
                <a:ea typeface="Times New Roman"/>
                <a:cs typeface="Segoe UI"/>
              </a:rPr>
              <a:t> le </a:t>
            </a:r>
            <a:r>
              <a:rPr lang="en-US" sz="1000" dirty="0" err="1">
                <a:latin typeface="Arial"/>
                <a:ea typeface="Times New Roman"/>
                <a:cs typeface="Segoe UI"/>
              </a:rPr>
              <a:t>contexte</a:t>
            </a:r>
            <a:r>
              <a:rPr lang="en-US" sz="1000" dirty="0">
                <a:latin typeface="Arial"/>
                <a:ea typeface="Times New Roman"/>
                <a:cs typeface="Segoe UI"/>
              </a:rPr>
              <a:t>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et des </a:t>
            </a:r>
            <a:r>
              <a:rPr lang="en-US" sz="1000" dirty="0" err="1">
                <a:latin typeface="Arial"/>
                <a:ea typeface="Times New Roman"/>
                <a:cs typeface="Segoe UI"/>
              </a:rPr>
              <a:t>exercices</a:t>
            </a:r>
            <a:r>
              <a:rPr lang="en-US" sz="1000" dirty="0">
                <a:latin typeface="Arial"/>
                <a:ea typeface="Times New Roman"/>
                <a:cs typeface="Segoe UI"/>
              </a:rPr>
              <a:t>, et </a:t>
            </a:r>
            <a:r>
              <a:rPr lang="en-US" sz="1000" dirty="0" err="1">
                <a:latin typeface="Arial"/>
                <a:ea typeface="Times New Roman"/>
                <a:cs typeface="Segoe UI"/>
              </a:rPr>
              <a:t>contribuent</a:t>
            </a:r>
            <a:r>
              <a:rPr lang="en-US" sz="1000" dirty="0">
                <a:latin typeface="Arial"/>
                <a:ea typeface="Times New Roman"/>
                <a:cs typeface="Segoe UI"/>
              </a:rPr>
              <a:t> à </a:t>
            </a:r>
            <a:r>
              <a:rPr lang="en-US" sz="1000" dirty="0" err="1">
                <a:latin typeface="Arial"/>
                <a:ea typeface="Times New Roman"/>
                <a:cs typeface="Segoe UI"/>
              </a:rPr>
              <a:t>faciliter</a:t>
            </a:r>
            <a:r>
              <a:rPr lang="en-US" sz="1000" dirty="0">
                <a:latin typeface="Arial"/>
                <a:ea typeface="Times New Roman"/>
                <a:cs typeface="Segoe UI"/>
              </a:rPr>
              <a:t> </a:t>
            </a:r>
            <a:r>
              <a:rPr lang="en-US" sz="1000" dirty="0" smtClean="0">
                <a:latin typeface="Arial"/>
                <a:ea typeface="Times New Roman"/>
                <a:cs typeface="Segoe UI"/>
              </a:rPr>
              <a:t>la discussion </a:t>
            </a:r>
            <a:r>
              <a:rPr lang="en-US" sz="1000" dirty="0">
                <a:latin typeface="Arial"/>
                <a:ea typeface="Times New Roman"/>
                <a:cs typeface="Segoe UI"/>
              </a:rPr>
              <a:t>à la fin de </a:t>
            </a:r>
            <a:r>
              <a:rPr lang="en-US" sz="1000" dirty="0" err="1">
                <a:latin typeface="Arial"/>
                <a:ea typeface="Times New Roman"/>
                <a:cs typeface="Segoe UI"/>
              </a:rPr>
              <a:t>l'atelier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a:latin typeface="Arial"/>
                <a:ea typeface="Times New Roman"/>
                <a:cs typeface="Segoe UI"/>
              </a:rPr>
              <a:t>. </a:t>
            </a:r>
            <a:r>
              <a:rPr lang="en-US" sz="1000" dirty="0" err="1">
                <a:latin typeface="Arial"/>
                <a:ea typeface="Times New Roman"/>
                <a:cs typeface="Segoe UI"/>
              </a:rPr>
              <a:t>Rappelez</a:t>
            </a:r>
            <a:r>
              <a:rPr lang="en-US" sz="1000" dirty="0">
                <a:latin typeface="Arial"/>
                <a:ea typeface="Times New Roman"/>
                <a:cs typeface="Segoe UI"/>
              </a:rPr>
              <a:t> aux </a:t>
            </a:r>
            <a:r>
              <a:rPr lang="en-US" sz="1000" dirty="0" err="1">
                <a:latin typeface="Arial"/>
                <a:ea typeface="Times New Roman"/>
                <a:cs typeface="Segoe UI"/>
              </a:rPr>
              <a:t>stagiaires</a:t>
            </a:r>
            <a:r>
              <a:rPr lang="en-US" sz="1000" dirty="0">
                <a:latin typeface="Arial"/>
                <a:ea typeface="Times New Roman"/>
                <a:cs typeface="Segoe UI"/>
              </a:rPr>
              <a:t> </a:t>
            </a:r>
            <a:r>
              <a:rPr lang="en-US" sz="1000" dirty="0" err="1">
                <a:latin typeface="Arial"/>
                <a:ea typeface="Times New Roman"/>
                <a:cs typeface="Segoe UI"/>
              </a:rPr>
              <a:t>qu'ils</a:t>
            </a:r>
            <a:r>
              <a:rPr lang="en-US" sz="1000" dirty="0">
                <a:latin typeface="Arial"/>
                <a:ea typeface="Times New Roman"/>
                <a:cs typeface="Segoe UI"/>
              </a:rPr>
              <a:t> </a:t>
            </a:r>
            <a:r>
              <a:rPr lang="en-US" sz="1000" dirty="0" err="1">
                <a:latin typeface="Arial"/>
                <a:ea typeface="Times New Roman"/>
                <a:cs typeface="Segoe UI"/>
              </a:rPr>
              <a:t>doivent</a:t>
            </a:r>
            <a:r>
              <a:rPr lang="en-US" sz="1000" dirty="0">
                <a:latin typeface="Arial"/>
                <a:ea typeface="Times New Roman"/>
                <a:cs typeface="Segoe UI"/>
              </a:rPr>
              <a:t> </a:t>
            </a:r>
            <a:r>
              <a:rPr lang="en-US" sz="1000" dirty="0" err="1">
                <a:latin typeface="Arial"/>
                <a:ea typeface="Times New Roman"/>
                <a:cs typeface="Segoe UI"/>
              </a:rPr>
              <a:t>répondre</a:t>
            </a:r>
            <a:r>
              <a:rPr lang="en-US" sz="1000" dirty="0">
                <a:latin typeface="Arial"/>
                <a:ea typeface="Times New Roman"/>
                <a:cs typeface="Segoe UI"/>
              </a:rPr>
              <a:t> aux </a:t>
            </a:r>
            <a:r>
              <a:rPr lang="en-US" sz="1000" dirty="0" smtClean="0">
                <a:latin typeface="Arial"/>
                <a:ea typeface="Times New Roman"/>
                <a:cs typeface="Segoe UI"/>
              </a:rPr>
              <a:t>questions de discussion </a:t>
            </a:r>
            <a:r>
              <a:rPr lang="en-US" sz="1000" dirty="0">
                <a:latin typeface="Arial"/>
                <a:ea typeface="Times New Roman"/>
                <a:cs typeface="Segoe UI"/>
              </a:rPr>
              <a:t>après le dernier </a:t>
            </a:r>
            <a:r>
              <a:rPr lang="en-US" sz="1000" dirty="0" err="1">
                <a:latin typeface="Arial"/>
                <a:ea typeface="Times New Roman"/>
                <a:cs typeface="Segoe UI"/>
              </a:rPr>
              <a:t>exercice</a:t>
            </a:r>
            <a:r>
              <a:rPr lang="en-US" sz="1000" dirty="0">
                <a:latin typeface="Arial"/>
                <a:ea typeface="Times New Roman"/>
                <a:cs typeface="Segoe UI"/>
              </a:rPr>
              <a:t> </a:t>
            </a:r>
            <a:r>
              <a:rPr lang="en-US" sz="1000" dirty="0" err="1">
                <a:latin typeface="Arial"/>
                <a:ea typeface="Times New Roman"/>
                <a:cs typeface="Segoe UI"/>
              </a:rPr>
              <a:t>d'atelier</a:t>
            </a:r>
            <a:r>
              <a:rPr lang="en-US" sz="1000" dirty="0">
                <a:latin typeface="Arial"/>
                <a:ea typeface="Times New Roman"/>
                <a:cs typeface="Segoe UI"/>
              </a:rPr>
              <a:t> </a:t>
            </a:r>
            <a:r>
              <a:rPr lang="en-US" sz="1000" dirty="0" err="1">
                <a:latin typeface="Arial"/>
                <a:ea typeface="Times New Roman"/>
                <a:cs typeface="Segoe UI"/>
              </a:rPr>
              <a:t>pratique</a:t>
            </a:r>
            <a:r>
              <a:rPr lang="en-US" sz="1000" dirty="0" smtClean="0">
                <a:latin typeface="Arial"/>
                <a:ea typeface="Times New Roman"/>
                <a:cs typeface="Segoe UI"/>
              </a:rPr>
              <a:t>.</a:t>
            </a:r>
          </a:p>
          <a:p>
            <a:pPr>
              <a:lnSpc>
                <a:spcPct val="115000"/>
              </a:lnSpc>
              <a:spcAft>
                <a:spcPts val="1000"/>
              </a:spcAft>
            </a:pP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1 : </a:t>
            </a:r>
            <a:r>
              <a:rPr lang="en-US" sz="1000" b="1" dirty="0" err="1">
                <a:solidFill>
                  <a:srgbClr val="000000"/>
                </a:solidFill>
                <a:latin typeface="Arial"/>
                <a:ea typeface="SimSun"/>
                <a:cs typeface="Segoe UI"/>
              </a:rPr>
              <a:t>Délégation</a:t>
            </a:r>
            <a:r>
              <a:rPr lang="en-US" sz="1000" b="1" dirty="0">
                <a:solidFill>
                  <a:srgbClr val="000000"/>
                </a:solidFill>
                <a:latin typeface="Arial"/>
                <a:ea typeface="SimSun"/>
                <a:cs typeface="Segoe UI"/>
              </a:rPr>
              <a:t> de </a:t>
            </a:r>
            <a:r>
              <a:rPr lang="en-US" sz="1000" b="1" dirty="0" err="1">
                <a:solidFill>
                  <a:srgbClr val="000000"/>
                </a:solidFill>
                <a:latin typeface="Arial"/>
                <a:ea typeface="SimSun"/>
                <a:cs typeface="Segoe UI"/>
              </a:rPr>
              <a:t>l'administration</a:t>
            </a:r>
            <a:r>
              <a:rPr lang="en-US" sz="1000" b="1" dirty="0">
                <a:solidFill>
                  <a:srgbClr val="000000"/>
                </a:solidFill>
                <a:latin typeface="Arial"/>
                <a:ea typeface="SimSun"/>
                <a:cs typeface="Segoe UI"/>
              </a:rPr>
              <a:t> pour </a:t>
            </a:r>
            <a:r>
              <a:rPr lang="en-US" sz="1000" b="1" dirty="0" err="1">
                <a:solidFill>
                  <a:srgbClr val="000000"/>
                </a:solidFill>
                <a:latin typeface="Arial"/>
                <a:ea typeface="SimSun"/>
                <a:cs typeface="Segoe UI"/>
              </a:rPr>
              <a:t>une</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succursale</a:t>
            </a:r>
            <a:endParaRPr lang="en-US" sz="1000" b="1" dirty="0">
              <a:latin typeface="Arial"/>
              <a:ea typeface="SimSun"/>
              <a:cs typeface="Arial"/>
            </a:endParaRPr>
          </a:p>
          <a:p>
            <a:pPr>
              <a:lnSpc>
                <a:spcPct val="115000"/>
              </a:lnSpc>
              <a:spcAft>
                <a:spcPts val="1000"/>
              </a:spcAft>
            </a:pPr>
            <a:r>
              <a:rPr lang="en-US" sz="1000" dirty="0">
                <a:latin typeface="Arial"/>
                <a:ea typeface="SimSun"/>
                <a:cs typeface="Segoe UI"/>
              </a:rPr>
              <a:t>A. Datum </a:t>
            </a:r>
            <a:r>
              <a:rPr lang="en-US" sz="1000" dirty="0" err="1">
                <a:latin typeface="Arial"/>
                <a:ea typeface="SimSun"/>
                <a:cs typeface="Segoe UI"/>
              </a:rPr>
              <a:t>délègue</a:t>
            </a:r>
            <a:r>
              <a:rPr lang="en-US" sz="1000" dirty="0">
                <a:latin typeface="Arial"/>
                <a:ea typeface="SimSun"/>
                <a:cs typeface="Segoe UI"/>
              </a:rPr>
              <a:t> la </a:t>
            </a:r>
            <a:r>
              <a:rPr lang="en-US" sz="1000" dirty="0" err="1">
                <a:latin typeface="Arial"/>
                <a:ea typeface="SimSun"/>
                <a:cs typeface="Segoe UI"/>
              </a:rPr>
              <a:t>gestion</a:t>
            </a:r>
            <a:r>
              <a:rPr lang="en-US" sz="1000" dirty="0">
                <a:latin typeface="Arial"/>
                <a:ea typeface="SimSun"/>
                <a:cs typeface="Segoe UI"/>
              </a:rPr>
              <a:t> de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filiale</a:t>
            </a:r>
            <a:r>
              <a:rPr lang="en-US" sz="1000" dirty="0">
                <a:latin typeface="Arial"/>
                <a:ea typeface="SimSun"/>
                <a:cs typeface="Segoe UI"/>
              </a:rPr>
              <a:t> à un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spécifique</a:t>
            </a:r>
            <a:r>
              <a:rPr lang="en-US" sz="1000" dirty="0">
                <a:latin typeface="Arial"/>
                <a:ea typeface="SimSun"/>
                <a:cs typeface="Segoe UI"/>
              </a:rPr>
              <a:t>. </a:t>
            </a:r>
            <a:r>
              <a:rPr lang="en-US" sz="1000" dirty="0" err="1">
                <a:latin typeface="Arial"/>
                <a:ea typeface="SimSun"/>
                <a:cs typeface="Segoe UI"/>
              </a:rPr>
              <a:t>Ceci</a:t>
            </a:r>
            <a:r>
              <a:rPr lang="en-US" sz="1000" dirty="0">
                <a:latin typeface="Arial"/>
                <a:ea typeface="SimSun"/>
                <a:cs typeface="Segoe UI"/>
              </a:rPr>
              <a:t> </a:t>
            </a:r>
            <a:r>
              <a:rPr lang="en-US" sz="1000" dirty="0" err="1">
                <a:latin typeface="Arial"/>
                <a:ea typeface="SimSun"/>
                <a:cs typeface="Segoe UI"/>
              </a:rPr>
              <a:t>permet</a:t>
            </a:r>
            <a:r>
              <a:rPr lang="en-US" sz="1000" dirty="0">
                <a:latin typeface="Arial"/>
                <a:ea typeface="SimSun"/>
                <a:cs typeface="Segoe UI"/>
              </a:rPr>
              <a:t> à un </a:t>
            </a:r>
            <a:r>
              <a:rPr lang="en-US" sz="1000" dirty="0" err="1">
                <a:latin typeface="Arial"/>
                <a:ea typeface="SimSun"/>
                <a:cs typeface="Segoe UI"/>
              </a:rPr>
              <a:t>employé</a:t>
            </a:r>
            <a:r>
              <a:rPr lang="en-US" sz="1000" dirty="0">
                <a:latin typeface="Arial"/>
                <a:ea typeface="SimSun"/>
                <a:cs typeface="Segoe UI"/>
              </a:rPr>
              <a:t> qui </a:t>
            </a:r>
            <a:r>
              <a:rPr lang="en-US" sz="1000" dirty="0" err="1">
                <a:latin typeface="Arial"/>
                <a:ea typeface="SimSun"/>
                <a:cs typeface="Segoe UI"/>
              </a:rPr>
              <a:t>travaille</a:t>
            </a:r>
            <a:r>
              <a:rPr lang="en-US" sz="1000" dirty="0">
                <a:latin typeface="Arial"/>
                <a:ea typeface="SimSun"/>
                <a:cs typeface="Segoe UI"/>
              </a:rPr>
              <a:t> </a:t>
            </a:r>
            <a:r>
              <a:rPr lang="en-US" sz="1000" dirty="0" err="1">
                <a:latin typeface="Arial"/>
                <a:ea typeface="SimSun"/>
                <a:cs typeface="Segoe UI"/>
              </a:rPr>
              <a:t>sur</a:t>
            </a:r>
            <a:r>
              <a:rPr lang="en-US" sz="1000" dirty="0">
                <a:latin typeface="Arial"/>
                <a:ea typeface="SimSun"/>
                <a:cs typeface="Segoe UI"/>
              </a:rPr>
              <a:t> site d'être </a:t>
            </a:r>
            <a:r>
              <a:rPr lang="en-US" sz="1000" dirty="0" err="1">
                <a:latin typeface="Arial"/>
                <a:ea typeface="SimSun"/>
                <a:cs typeface="Segoe UI"/>
              </a:rPr>
              <a:t>configuré</a:t>
            </a:r>
            <a:r>
              <a:rPr lang="en-US" sz="1000" dirty="0">
                <a:latin typeface="Arial"/>
                <a:ea typeface="SimSun"/>
                <a:cs typeface="Segoe UI"/>
              </a:rPr>
              <a:t> en </a:t>
            </a:r>
            <a:r>
              <a:rPr lang="en-US" sz="1000" dirty="0" err="1">
                <a:latin typeface="Arial"/>
                <a:ea typeface="SimSun"/>
                <a:cs typeface="Segoe UI"/>
              </a:rPr>
              <a:t>tant</a:t>
            </a:r>
            <a:r>
              <a:rPr lang="en-US" sz="1000" dirty="0">
                <a:latin typeface="Arial"/>
                <a:ea typeface="SimSun"/>
                <a:cs typeface="Segoe UI"/>
              </a:rPr>
              <a:t> </a:t>
            </a:r>
            <a:r>
              <a:rPr lang="en-US" sz="1000" dirty="0" err="1">
                <a:latin typeface="Arial"/>
                <a:ea typeface="SimSun"/>
                <a:cs typeface="Segoe UI"/>
              </a:rPr>
              <a:t>qu'administrateur</a:t>
            </a:r>
            <a:r>
              <a:rPr lang="en-US" sz="1000" dirty="0">
                <a:latin typeface="Arial"/>
                <a:ea typeface="SimSun"/>
                <a:cs typeface="Segoe UI"/>
              </a:rPr>
              <a:t>, en </a:t>
            </a:r>
            <a:r>
              <a:rPr lang="en-US" sz="1000" dirty="0" err="1">
                <a:latin typeface="Arial"/>
                <a:ea typeface="SimSun"/>
                <a:cs typeface="Segoe UI"/>
              </a:rPr>
              <a:t>cas</a:t>
            </a:r>
            <a:r>
              <a:rPr lang="en-US" sz="1000" dirty="0">
                <a:latin typeface="Arial"/>
                <a:ea typeface="SimSun"/>
                <a:cs typeface="Segoe UI"/>
              </a:rPr>
              <a:t> de </a:t>
            </a:r>
            <a:r>
              <a:rPr lang="en-US" sz="1000" dirty="0" err="1">
                <a:latin typeface="Arial"/>
                <a:ea typeface="SimSun"/>
                <a:cs typeface="Segoe UI"/>
              </a:rPr>
              <a:t>besoin</a:t>
            </a:r>
            <a:r>
              <a:rPr lang="en-US" sz="1000" dirty="0">
                <a:latin typeface="Arial"/>
                <a:ea typeface="SimSun"/>
                <a:cs typeface="Segoe UI"/>
              </a:rPr>
              <a:t>. </a:t>
            </a:r>
            <a:r>
              <a:rPr lang="en-US" sz="1000" dirty="0" err="1">
                <a:latin typeface="Arial"/>
                <a:ea typeface="SimSun"/>
                <a:cs typeface="Segoe UI"/>
              </a:rPr>
              <a:t>Chaque</a:t>
            </a:r>
            <a:r>
              <a:rPr lang="en-US" sz="1000" dirty="0">
                <a:latin typeface="Arial"/>
                <a:ea typeface="SimSun"/>
                <a:cs typeface="Segoe UI"/>
              </a:rPr>
              <a:t> </a:t>
            </a:r>
            <a:r>
              <a:rPr lang="en-US" sz="1000" dirty="0" err="1">
                <a:latin typeface="Arial"/>
                <a:ea typeface="SimSun"/>
                <a:cs typeface="Segoe UI"/>
              </a:rPr>
              <a:t>filiale</a:t>
            </a:r>
            <a:r>
              <a:rPr lang="en-US" sz="1000" dirty="0">
                <a:latin typeface="Arial"/>
                <a:ea typeface="SimSun"/>
                <a:cs typeface="Segoe UI"/>
              </a:rPr>
              <a:t> a un </a:t>
            </a:r>
            <a:r>
              <a:rPr lang="en-US" sz="1000" dirty="0" err="1">
                <a:latin typeface="Arial"/>
                <a:ea typeface="SimSun"/>
                <a:cs typeface="Segoe UI"/>
              </a:rPr>
              <a:t>groupe</a:t>
            </a:r>
            <a:r>
              <a:rPr lang="en-US" sz="1000" dirty="0">
                <a:latin typeface="Arial"/>
                <a:ea typeface="SimSun"/>
                <a:cs typeface="Segoe UI"/>
              </a:rPr>
              <a:t> des </a:t>
            </a:r>
            <a:r>
              <a:rPr lang="en-US" sz="1000" dirty="0" err="1">
                <a:latin typeface="Arial"/>
                <a:ea typeface="SimSun"/>
                <a:cs typeface="Segoe UI"/>
              </a:rPr>
              <a:t>administrateurs</a:t>
            </a:r>
            <a:r>
              <a:rPr lang="en-US" sz="1000" dirty="0">
                <a:latin typeface="Arial"/>
                <a:ea typeface="SimSun"/>
                <a:cs typeface="Segoe UI"/>
              </a:rPr>
              <a:t> de la </a:t>
            </a:r>
            <a:r>
              <a:rPr lang="en-US" sz="1000" dirty="0" err="1">
                <a:latin typeface="Arial"/>
                <a:ea typeface="SimSun"/>
                <a:cs typeface="Segoe UI"/>
              </a:rPr>
              <a:t>filiale</a:t>
            </a:r>
            <a:r>
              <a:rPr lang="en-US" sz="1000" dirty="0">
                <a:latin typeface="Arial"/>
                <a:ea typeface="SimSun"/>
                <a:cs typeface="Segoe UI"/>
              </a:rPr>
              <a:t> qui </a:t>
            </a:r>
            <a:r>
              <a:rPr lang="en-US" sz="1000" dirty="0" err="1">
                <a:latin typeface="Arial"/>
                <a:ea typeface="SimSun"/>
                <a:cs typeface="Segoe UI"/>
              </a:rPr>
              <a:t>peut</a:t>
            </a:r>
            <a:r>
              <a:rPr lang="en-US" sz="1000" dirty="0">
                <a:latin typeface="Arial"/>
                <a:ea typeface="SimSun"/>
                <a:cs typeface="Segoe UI"/>
              </a:rPr>
              <a:t> </a:t>
            </a:r>
            <a:r>
              <a:rPr lang="en-US" sz="1000" dirty="0" err="1">
                <a:latin typeface="Arial"/>
                <a:ea typeface="SimSun"/>
                <a:cs typeface="Segoe UI"/>
              </a:rPr>
              <a:t>exécuter</a:t>
            </a:r>
            <a:r>
              <a:rPr lang="en-US" sz="1000" dirty="0">
                <a:latin typeface="Arial"/>
                <a:ea typeface="SimSun"/>
                <a:cs typeface="Segoe UI"/>
              </a:rPr>
              <a:t> </a:t>
            </a:r>
            <a:r>
              <a:rPr lang="en-US" sz="1000" dirty="0" err="1">
                <a:latin typeface="Arial"/>
                <a:ea typeface="SimSun"/>
                <a:cs typeface="Segoe UI"/>
              </a:rPr>
              <a:t>l'administration</a:t>
            </a:r>
            <a:r>
              <a:rPr lang="en-US" sz="1000" dirty="0">
                <a:latin typeface="Arial"/>
                <a:ea typeface="SimSun"/>
                <a:cs typeface="Segoe UI"/>
              </a:rPr>
              <a:t> </a:t>
            </a:r>
            <a:r>
              <a:rPr lang="en-US" sz="1000" dirty="0" err="1">
                <a:latin typeface="Arial"/>
                <a:ea typeface="SimSun"/>
                <a:cs typeface="Segoe UI"/>
              </a:rPr>
              <a:t>complète</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de </a:t>
            </a:r>
            <a:r>
              <a:rPr lang="en-US" sz="1000" dirty="0" smtClean="0">
                <a:latin typeface="Arial"/>
                <a:ea typeface="SimSun"/>
                <a:cs typeface="Segoe UI"/>
              </a:rPr>
              <a:t>la </a:t>
            </a:r>
            <a:r>
              <a:rPr lang="en-US" sz="1000" dirty="0" err="1" smtClean="0">
                <a:latin typeface="Arial"/>
                <a:ea typeface="SimSun"/>
                <a:cs typeface="Segoe UI"/>
              </a:rPr>
              <a:t>filiale</a:t>
            </a:r>
            <a:r>
              <a:rPr lang="en-US" sz="1000" dirty="0">
                <a:latin typeface="Arial"/>
                <a:ea typeface="SimSun"/>
                <a:cs typeface="Segoe UI"/>
              </a:rPr>
              <a:t>. Le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d'assistance</a:t>
            </a:r>
            <a:r>
              <a:rPr lang="en-US" sz="1000" dirty="0">
                <a:latin typeface="Arial"/>
                <a:ea typeface="SimSun"/>
                <a:cs typeface="Segoe UI"/>
              </a:rPr>
              <a:t> technique de la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peut</a:t>
            </a:r>
            <a:r>
              <a:rPr lang="en-US" sz="1000" dirty="0">
                <a:latin typeface="Arial"/>
                <a:ea typeface="SimSun"/>
                <a:cs typeface="Segoe UI"/>
              </a:rPr>
              <a:t> quant à </a:t>
            </a:r>
            <a:r>
              <a:rPr lang="en-US" sz="1000" dirty="0" err="1">
                <a:latin typeface="Arial"/>
                <a:ea typeface="SimSun"/>
                <a:cs typeface="Segoe UI"/>
              </a:rPr>
              <a:t>lui</a:t>
            </a:r>
            <a:r>
              <a:rPr lang="en-US" sz="1000" dirty="0">
                <a:latin typeface="Arial"/>
                <a:ea typeface="SimSun"/>
                <a:cs typeface="Segoe UI"/>
              </a:rPr>
              <a:t> </a:t>
            </a:r>
            <a:r>
              <a:rPr lang="en-US" sz="1000" dirty="0" err="1">
                <a:latin typeface="Arial"/>
                <a:ea typeface="SimSun"/>
                <a:cs typeface="Segoe UI"/>
              </a:rPr>
              <a:t>gérer</a:t>
            </a:r>
            <a:r>
              <a:rPr lang="en-US" sz="1000" dirty="0">
                <a:latin typeface="Arial"/>
                <a:ea typeface="SimSun"/>
                <a:cs typeface="Segoe UI"/>
              </a:rPr>
              <a:t> des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dans</a:t>
            </a:r>
            <a:r>
              <a:rPr lang="en-US" sz="1000" dirty="0">
                <a:latin typeface="Arial"/>
                <a:ea typeface="SimSun"/>
                <a:cs typeface="Segoe UI"/>
              </a:rPr>
              <a:t>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de la </a:t>
            </a:r>
            <a:r>
              <a:rPr lang="en-US" sz="1000" dirty="0" err="1">
                <a:latin typeface="Arial"/>
                <a:ea typeface="SimSun"/>
                <a:cs typeface="Segoe UI"/>
              </a:rPr>
              <a:t>filiale</a:t>
            </a:r>
            <a:r>
              <a:rPr lang="en-US" sz="1000" dirty="0">
                <a:latin typeface="Arial"/>
                <a:ea typeface="SimSun"/>
                <a:cs typeface="Segoe UI"/>
              </a:rPr>
              <a:t>, </a:t>
            </a:r>
            <a:r>
              <a:rPr lang="en-US" sz="1000" dirty="0" err="1">
                <a:latin typeface="Arial"/>
                <a:ea typeface="SimSun"/>
                <a:cs typeface="Segoe UI"/>
              </a:rPr>
              <a:t>mais</a:t>
            </a:r>
            <a:r>
              <a:rPr lang="en-US" sz="1000" dirty="0">
                <a:latin typeface="Arial"/>
                <a:ea typeface="SimSun"/>
                <a:cs typeface="Segoe UI"/>
              </a:rPr>
              <a:t> pas </a:t>
            </a:r>
            <a:r>
              <a:rPr lang="en-US" sz="1000" dirty="0" err="1">
                <a:latin typeface="Arial"/>
                <a:ea typeface="SimSun"/>
                <a:cs typeface="Segoe UI"/>
              </a:rPr>
              <a:t>d'autres</a:t>
            </a:r>
            <a:r>
              <a:rPr lang="en-US" sz="1000" dirty="0">
                <a:latin typeface="Arial"/>
                <a:ea typeface="SimSun"/>
                <a:cs typeface="Segoe UI"/>
              </a:rPr>
              <a:t> </a:t>
            </a:r>
            <a:r>
              <a:rPr lang="en-US" sz="1000" dirty="0" err="1">
                <a:latin typeface="Arial"/>
                <a:ea typeface="SimSun"/>
                <a:cs typeface="Segoe UI"/>
              </a:rPr>
              <a:t>objets</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a:t>
            </a:r>
            <a:r>
              <a:rPr lang="en-US" sz="1000" dirty="0" err="1">
                <a:latin typeface="Arial"/>
                <a:ea typeface="SimSun"/>
                <a:cs typeface="Segoe UI"/>
              </a:rPr>
              <a:t>ces</a:t>
            </a:r>
            <a:r>
              <a:rPr lang="en-US" sz="1000" dirty="0">
                <a:latin typeface="Arial"/>
                <a:ea typeface="SimSun"/>
                <a:cs typeface="Segoe UI"/>
              </a:rPr>
              <a:t> </a:t>
            </a:r>
            <a:r>
              <a:rPr lang="en-US" sz="1000" dirty="0" err="1">
                <a:latin typeface="Arial"/>
                <a:ea typeface="SimSun"/>
                <a:cs typeface="Segoe UI"/>
              </a:rPr>
              <a:t>groupes</a:t>
            </a:r>
            <a:r>
              <a:rPr lang="en-US" sz="1000" dirty="0">
                <a:latin typeface="Arial"/>
                <a:ea typeface="SimSun"/>
                <a:cs typeface="Segoe UI"/>
              </a:rPr>
              <a:t> pour la nouvelle </a:t>
            </a:r>
            <a:r>
              <a:rPr lang="en-US" sz="1000" dirty="0" err="1">
                <a:latin typeface="Arial"/>
                <a:ea typeface="SimSun"/>
                <a:cs typeface="Segoe UI"/>
              </a:rPr>
              <a:t>filiale</a:t>
            </a:r>
            <a:r>
              <a:rPr lang="en-US" sz="1000" dirty="0">
                <a:latin typeface="Arial"/>
                <a:ea typeface="SimSun"/>
                <a:cs typeface="Segoe UI"/>
              </a:rPr>
              <a:t> et </a:t>
            </a:r>
            <a:r>
              <a:rPr lang="en-US" sz="1000" dirty="0" err="1">
                <a:latin typeface="Arial"/>
                <a:ea typeface="SimSun"/>
                <a:cs typeface="Segoe UI"/>
              </a:rPr>
              <a:t>déléguer</a:t>
            </a:r>
            <a:r>
              <a:rPr lang="en-US" sz="1000" dirty="0">
                <a:latin typeface="Arial"/>
                <a:ea typeface="SimSun"/>
                <a:cs typeface="Segoe UI"/>
              </a:rPr>
              <a:t> des </a:t>
            </a:r>
            <a:r>
              <a:rPr lang="en-US" sz="1000" dirty="0" err="1">
                <a:latin typeface="Arial"/>
                <a:ea typeface="SimSun"/>
                <a:cs typeface="Segoe UI"/>
              </a:rPr>
              <a:t>autorisations</a:t>
            </a:r>
            <a:r>
              <a:rPr lang="en-US" sz="1000" dirty="0">
                <a:latin typeface="Arial"/>
                <a:ea typeface="SimSun"/>
                <a:cs typeface="Segoe UI"/>
              </a:rPr>
              <a:t> aux </a:t>
            </a:r>
            <a:r>
              <a:rPr lang="en-US" sz="1000" dirty="0" err="1">
                <a:latin typeface="Arial"/>
                <a:ea typeface="SimSun"/>
                <a:cs typeface="Segoe UI"/>
              </a:rPr>
              <a:t>groupes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solidFill>
                  <a:srgbClr val="000000"/>
                </a:solidFill>
                <a:latin typeface="Arial"/>
                <a:ea typeface="SimSun"/>
                <a:cs typeface="Segoe UI"/>
              </a:rPr>
              <a:t>Exercice</a:t>
            </a:r>
            <a:r>
              <a:rPr lang="en-US" sz="1000" b="1" dirty="0">
                <a:solidFill>
                  <a:srgbClr val="000000"/>
                </a:solidFill>
                <a:latin typeface="Arial"/>
                <a:ea typeface="SimSun"/>
                <a:cs typeface="Segoe UI"/>
              </a:rPr>
              <a:t> 2 : </a:t>
            </a:r>
            <a:r>
              <a:rPr lang="en-US" sz="1000" b="1" dirty="0" err="1">
                <a:solidFill>
                  <a:srgbClr val="000000"/>
                </a:solidFill>
                <a:latin typeface="Arial"/>
                <a:ea typeface="SimSun"/>
                <a:cs typeface="Segoe UI"/>
              </a:rPr>
              <a:t>Création</a:t>
            </a:r>
            <a:r>
              <a:rPr lang="en-US" sz="1000" b="1" dirty="0">
                <a:solidFill>
                  <a:srgbClr val="000000"/>
                </a:solidFill>
                <a:latin typeface="Arial"/>
                <a:ea typeface="SimSun"/>
                <a:cs typeface="Segoe UI"/>
              </a:rPr>
              <a:t> et configuration de </a:t>
            </a:r>
            <a:r>
              <a:rPr lang="en-US" sz="1000" b="1" dirty="0" err="1">
                <a:solidFill>
                  <a:srgbClr val="000000"/>
                </a:solidFill>
                <a:latin typeface="Arial"/>
                <a:ea typeface="SimSun"/>
                <a:cs typeface="Segoe UI"/>
              </a:rPr>
              <a:t>comptes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d'utilisateurs</a:t>
            </a:r>
            <a:r>
              <a:rPr lang="en-US" sz="1000" b="1" dirty="0">
                <a:solidFill>
                  <a:srgbClr val="000000"/>
                </a:solidFill>
                <a:latin typeface="Arial"/>
                <a:ea typeface="SimSun"/>
                <a:cs typeface="Segoe UI"/>
              </a:rPr>
              <a:t> </a:t>
            </a:r>
            <a:r>
              <a:rPr lang="en-US" sz="1000" b="1" dirty="0" err="1">
                <a:solidFill>
                  <a:srgbClr val="000000"/>
                </a:solidFill>
                <a:latin typeface="Arial"/>
                <a:ea typeface="SimSun"/>
                <a:cs typeface="Segoe UI"/>
              </a:rPr>
              <a:t>dans</a:t>
            </a:r>
            <a:r>
              <a:rPr lang="en-US" sz="1000" b="1" dirty="0">
                <a:solidFill>
                  <a:srgbClr val="000000"/>
                </a:solidFill>
                <a:latin typeface="Arial"/>
                <a:ea typeface="SimSun"/>
                <a:cs typeface="Segoe UI"/>
              </a:rPr>
              <a:t> AD DS</a:t>
            </a:r>
            <a:endParaRPr lang="en-US" sz="1000" b="1"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disposez</a:t>
            </a:r>
            <a:r>
              <a:rPr lang="en-US" sz="1000" dirty="0">
                <a:latin typeface="Arial"/>
                <a:ea typeface="SimSun"/>
                <a:cs typeface="Segoe UI"/>
              </a:rPr>
              <a:t> </a:t>
            </a:r>
            <a:r>
              <a:rPr lang="en-US" sz="1000" dirty="0" err="1">
                <a:latin typeface="Arial"/>
                <a:ea typeface="SimSun"/>
                <a:cs typeface="Segoe UI"/>
              </a:rPr>
              <a:t>d'une</a:t>
            </a:r>
            <a:r>
              <a:rPr lang="en-US" sz="1000" dirty="0">
                <a:latin typeface="Arial"/>
                <a:ea typeface="SimSun"/>
                <a:cs typeface="Segoe UI"/>
              </a:rPr>
              <a:t> </a:t>
            </a:r>
            <a:r>
              <a:rPr lang="en-US" sz="1000" dirty="0" err="1">
                <a:latin typeface="Arial"/>
                <a:ea typeface="SimSun"/>
                <a:cs typeface="Segoe UI"/>
              </a:rPr>
              <a:t>liste</a:t>
            </a:r>
            <a:r>
              <a:rPr lang="en-US" sz="1000" dirty="0">
                <a:latin typeface="Arial"/>
                <a:ea typeface="SimSun"/>
                <a:cs typeface="Segoe UI"/>
              </a:rPr>
              <a:t> de nouveaux </a:t>
            </a:r>
            <a:r>
              <a:rPr lang="en-US" sz="1000" dirty="0" err="1">
                <a:latin typeface="Arial"/>
                <a:ea typeface="SimSun"/>
                <a:cs typeface="Segoe UI"/>
              </a:rPr>
              <a:t>utilisateurs</a:t>
            </a:r>
            <a:r>
              <a:rPr lang="en-US" sz="1000" dirty="0">
                <a:latin typeface="Arial"/>
                <a:ea typeface="SimSun"/>
                <a:cs typeface="Segoe UI"/>
              </a:rPr>
              <a:t> pour la </a:t>
            </a:r>
            <a:r>
              <a:rPr lang="en-US" sz="1000" dirty="0" err="1">
                <a:latin typeface="Arial"/>
                <a:ea typeface="SimSun"/>
                <a:cs typeface="Segoe UI"/>
              </a:rPr>
              <a:t>filiale</a:t>
            </a:r>
            <a:r>
              <a:rPr lang="en-US" sz="1000" dirty="0">
                <a:latin typeface="Arial"/>
                <a:ea typeface="SimSun"/>
                <a:cs typeface="Segoe UI"/>
              </a:rPr>
              <a:t> et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avez</a:t>
            </a:r>
            <a:r>
              <a:rPr lang="en-US" sz="1000" dirty="0">
                <a:latin typeface="Arial"/>
                <a:ea typeface="SimSun"/>
                <a:cs typeface="Segoe UI"/>
              </a:rPr>
              <a:t> </a:t>
            </a:r>
            <a:r>
              <a:rPr lang="en-US" sz="1000" dirty="0" err="1">
                <a:latin typeface="Arial"/>
                <a:ea typeface="SimSun"/>
                <a:cs typeface="Segoe UI"/>
              </a:rPr>
              <a:t>besoin</a:t>
            </a:r>
            <a:r>
              <a:rPr lang="en-US" sz="1000" dirty="0">
                <a:latin typeface="Arial"/>
                <a:ea typeface="SimSun"/>
                <a:cs typeface="Segoe UI"/>
              </a:rPr>
              <a:t> de </a:t>
            </a:r>
            <a:r>
              <a:rPr lang="en-US" sz="1000" dirty="0" err="1">
                <a:latin typeface="Arial"/>
                <a:ea typeface="SimSun"/>
                <a:cs typeface="Segoe UI"/>
              </a:rPr>
              <a:t>leur</a:t>
            </a:r>
            <a:r>
              <a:rPr lang="en-US" sz="1000" dirty="0">
                <a:latin typeface="Arial"/>
                <a:ea typeface="SimSun"/>
                <a:cs typeface="Segoe UI"/>
              </a:rPr>
              <a:t> </a:t>
            </a:r>
            <a:r>
              <a:rPr lang="en-US" sz="1000" dirty="0" err="1">
                <a:latin typeface="Arial"/>
                <a:ea typeface="SimSun"/>
                <a:cs typeface="Segoe UI"/>
              </a:rPr>
              <a:t>créer</a:t>
            </a:r>
            <a:r>
              <a:rPr lang="en-US" sz="1000" dirty="0">
                <a:latin typeface="Arial"/>
                <a:ea typeface="SimSun"/>
                <a:cs typeface="Segoe UI"/>
              </a:rPr>
              <a:t> </a:t>
            </a:r>
            <a:r>
              <a:rPr lang="en-US" sz="1000" dirty="0" smtClean="0">
                <a:latin typeface="Arial"/>
                <a:ea typeface="SimSun"/>
                <a:cs typeface="Segoe UI"/>
              </a:rPr>
              <a:t>des </a:t>
            </a:r>
            <a:r>
              <a:rPr lang="en-US" sz="1000" dirty="0" err="1" smtClean="0">
                <a:latin typeface="Arial"/>
                <a:ea typeface="SimSun"/>
                <a:cs typeface="Segoe UI"/>
              </a:rPr>
              <a:t>comptes</a:t>
            </a:r>
            <a:r>
              <a:rPr lang="en-US" sz="1000" dirty="0" smtClean="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a:t>
            </a:r>
            <a:endParaRPr lang="en-US" sz="1000" dirty="0">
              <a:latin typeface="Arial"/>
              <a:ea typeface="SimSun"/>
              <a:cs typeface="Arial"/>
            </a:endParaRPr>
          </a:p>
          <a:p>
            <a:pPr>
              <a:lnSpc>
                <a:spcPct val="115000"/>
              </a:lnSpc>
            </a:pPr>
            <a:r>
              <a:rPr lang="en-US" sz="1000" b="1" dirty="0" err="1">
                <a:latin typeface="Arial"/>
                <a:ea typeface="SimSun"/>
                <a:cs typeface="Arial"/>
              </a:rPr>
              <a:t>Exercice</a:t>
            </a:r>
            <a:r>
              <a:rPr lang="en-US" sz="1000" b="1" dirty="0">
                <a:latin typeface="Arial"/>
                <a:ea typeface="SimSun"/>
                <a:cs typeface="Arial"/>
              </a:rPr>
              <a:t> 3 : </a:t>
            </a:r>
            <a:r>
              <a:rPr lang="en-US" sz="1000" b="1" dirty="0" err="1">
                <a:latin typeface="Arial"/>
                <a:ea typeface="SimSun"/>
                <a:cs typeface="Arial"/>
              </a:rPr>
              <a:t>Gestion</a:t>
            </a:r>
            <a:r>
              <a:rPr lang="en-US" sz="1000" b="1" dirty="0">
                <a:latin typeface="Arial"/>
                <a:ea typeface="SimSun"/>
                <a:cs typeface="Arial"/>
              </a:rPr>
              <a:t> des </a:t>
            </a:r>
            <a:r>
              <a:rPr lang="en-US" sz="1000" b="1" dirty="0" err="1">
                <a:latin typeface="Arial"/>
                <a:ea typeface="SimSun"/>
                <a:cs typeface="Arial"/>
              </a:rPr>
              <a:t>objets</a:t>
            </a:r>
            <a:r>
              <a:rPr lang="en-US" sz="1000" b="1" dirty="0">
                <a:latin typeface="Arial"/>
                <a:ea typeface="SimSun"/>
                <a:cs typeface="Arial"/>
              </a:rPr>
              <a:t> </a:t>
            </a:r>
            <a:r>
              <a:rPr lang="en-US" sz="1000" b="1" dirty="0" err="1">
                <a:latin typeface="Arial"/>
                <a:ea typeface="SimSun"/>
                <a:cs typeface="Arial"/>
              </a:rPr>
              <a:t>ordinateur</a:t>
            </a:r>
            <a:r>
              <a:rPr lang="en-US" sz="1000" b="1" dirty="0">
                <a:latin typeface="Arial"/>
                <a:ea typeface="SimSun"/>
                <a:cs typeface="Arial"/>
              </a:rPr>
              <a:t> </a:t>
            </a:r>
            <a:r>
              <a:rPr lang="en-US" sz="1000" b="1" dirty="0" err="1">
                <a:latin typeface="Arial"/>
                <a:ea typeface="SimSun"/>
                <a:cs typeface="Arial"/>
              </a:rPr>
              <a:t>dans</a:t>
            </a:r>
            <a:r>
              <a:rPr lang="en-US" sz="1000" b="1" dirty="0">
                <a:latin typeface="Arial"/>
                <a:ea typeface="SimSun"/>
                <a:cs typeface="Arial"/>
              </a:rPr>
              <a:t> AD DS</a:t>
            </a:r>
          </a:p>
          <a:p>
            <a:pPr>
              <a:lnSpc>
                <a:spcPct val="115000"/>
              </a:lnSpc>
              <a:spcAft>
                <a:spcPts val="1000"/>
              </a:spcAft>
            </a:pPr>
            <a:r>
              <a:rPr lang="en-US" sz="1000" dirty="0" err="1">
                <a:latin typeface="Arial"/>
                <a:ea typeface="SimSun"/>
                <a:cs typeface="Segoe UI"/>
              </a:rPr>
              <a:t>Une</a:t>
            </a:r>
            <a:r>
              <a:rPr lang="en-US" sz="1000" dirty="0">
                <a:latin typeface="Arial"/>
                <a:ea typeface="SimSun"/>
                <a:cs typeface="Segoe UI"/>
              </a:rPr>
              <a:t> station de travail a </a:t>
            </a:r>
            <a:r>
              <a:rPr lang="en-US" sz="1000" dirty="0" err="1">
                <a:latin typeface="Arial"/>
                <a:ea typeface="SimSun"/>
                <a:cs typeface="Segoe UI"/>
              </a:rPr>
              <a:t>perdu</a:t>
            </a:r>
            <a:r>
              <a:rPr lang="en-US" sz="1000" dirty="0">
                <a:latin typeface="Arial"/>
                <a:ea typeface="SimSun"/>
                <a:cs typeface="Segoe UI"/>
              </a:rPr>
              <a:t> </a:t>
            </a:r>
            <a:r>
              <a:rPr lang="en-US" sz="1000" dirty="0" err="1">
                <a:latin typeface="Arial"/>
                <a:ea typeface="SimSun"/>
                <a:cs typeface="Segoe UI"/>
              </a:rPr>
              <a:t>sa</a:t>
            </a:r>
            <a:r>
              <a:rPr lang="en-US" sz="1000" dirty="0">
                <a:latin typeface="Arial"/>
                <a:ea typeface="SimSun"/>
                <a:cs typeface="Segoe UI"/>
              </a:rPr>
              <a:t> </a:t>
            </a:r>
            <a:r>
              <a:rPr lang="en-US" sz="1000" dirty="0" err="1">
                <a:latin typeface="Arial"/>
                <a:ea typeface="SimSun"/>
                <a:cs typeface="Segoe UI"/>
              </a:rPr>
              <a:t>connectivité</a:t>
            </a:r>
            <a:r>
              <a:rPr lang="en-US" sz="1000" dirty="0">
                <a:latin typeface="Arial"/>
                <a:ea typeface="SimSun"/>
                <a:cs typeface="Segoe UI"/>
              </a:rPr>
              <a:t> au </a:t>
            </a:r>
            <a:r>
              <a:rPr lang="en-US" sz="1000" dirty="0" err="1">
                <a:latin typeface="Arial"/>
                <a:ea typeface="SimSun"/>
                <a:cs typeface="Segoe UI"/>
              </a:rPr>
              <a:t>domaine</a:t>
            </a:r>
            <a:r>
              <a:rPr lang="en-US" sz="1000" dirty="0">
                <a:latin typeface="Arial"/>
                <a:ea typeface="SimSun"/>
                <a:cs typeface="Segoe UI"/>
              </a:rPr>
              <a:t> et ne </a:t>
            </a:r>
            <a:r>
              <a:rPr lang="en-US" sz="1000" dirty="0" err="1">
                <a:latin typeface="Arial"/>
                <a:ea typeface="SimSun"/>
                <a:cs typeface="Segoe UI"/>
              </a:rPr>
              <a:t>peut</a:t>
            </a:r>
            <a:r>
              <a:rPr lang="en-US" sz="1000" dirty="0">
                <a:latin typeface="Arial"/>
                <a:ea typeface="SimSun"/>
                <a:cs typeface="Segoe UI"/>
              </a:rPr>
              <a:t> pas </a:t>
            </a:r>
            <a:r>
              <a:rPr lang="en-US" sz="1000" dirty="0" err="1">
                <a:latin typeface="Arial"/>
                <a:ea typeface="SimSun"/>
                <a:cs typeface="Segoe UI"/>
              </a:rPr>
              <a:t>authentifier</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correctement</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les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tentent</a:t>
            </a:r>
            <a:r>
              <a:rPr lang="en-US" sz="1000" dirty="0">
                <a:latin typeface="Arial"/>
                <a:ea typeface="SimSun"/>
                <a:cs typeface="Segoe UI"/>
              </a:rPr>
              <a:t> </a:t>
            </a:r>
            <a:r>
              <a:rPr lang="en-US" sz="1000" dirty="0" err="1">
                <a:latin typeface="Arial"/>
                <a:ea typeface="SimSun"/>
                <a:cs typeface="Segoe UI"/>
              </a:rPr>
              <a:t>d'accéder</a:t>
            </a:r>
            <a:r>
              <a:rPr lang="en-US" sz="1000" dirty="0">
                <a:latin typeface="Arial"/>
                <a:ea typeface="SimSun"/>
                <a:cs typeface="Segoe UI"/>
              </a:rPr>
              <a:t> à des </a:t>
            </a:r>
            <a:r>
              <a:rPr lang="en-US" sz="1000" dirty="0" err="1">
                <a:latin typeface="Arial"/>
                <a:ea typeface="SimSun"/>
                <a:cs typeface="Segoe UI"/>
              </a:rPr>
              <a:t>ressources</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station de travail, </a:t>
            </a:r>
            <a:r>
              <a:rPr lang="en-US" sz="1000" dirty="0" err="1">
                <a:latin typeface="Arial"/>
                <a:ea typeface="SimSun"/>
                <a:cs typeface="Segoe UI"/>
              </a:rPr>
              <a:t>l'accès</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refusé</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devez</a:t>
            </a:r>
            <a:r>
              <a:rPr lang="en-US" sz="1000" dirty="0">
                <a:latin typeface="Arial"/>
                <a:ea typeface="SimSun"/>
                <a:cs typeface="Segoe UI"/>
              </a:rPr>
              <a:t> </a:t>
            </a:r>
            <a:r>
              <a:rPr lang="en-US" sz="1000" dirty="0" err="1">
                <a:latin typeface="Arial"/>
                <a:ea typeface="SimSun"/>
                <a:cs typeface="Segoe UI"/>
              </a:rPr>
              <a:t>réinitialiser</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d'ordinateur</a:t>
            </a:r>
            <a:r>
              <a:rPr lang="en-US" sz="1000" dirty="0">
                <a:latin typeface="Arial"/>
                <a:ea typeface="SimSun"/>
                <a:cs typeface="Segoe UI"/>
              </a:rPr>
              <a:t> pour </a:t>
            </a:r>
            <a:r>
              <a:rPr lang="en-US" sz="1000" dirty="0" err="1">
                <a:latin typeface="Arial"/>
                <a:ea typeface="SimSun"/>
                <a:cs typeface="Segoe UI"/>
              </a:rPr>
              <a:t>recréer</a:t>
            </a:r>
            <a:r>
              <a:rPr lang="en-US" sz="1000" dirty="0">
                <a:latin typeface="Arial"/>
                <a:ea typeface="SimSun"/>
                <a:cs typeface="Segoe UI"/>
              </a:rPr>
              <a:t> la relation </a:t>
            </a:r>
            <a:r>
              <a:rPr lang="en-US" sz="1000" dirty="0" err="1">
                <a:latin typeface="Arial"/>
                <a:ea typeface="SimSun"/>
                <a:cs typeface="Segoe UI"/>
              </a:rPr>
              <a:t>d'approbation</a:t>
            </a:r>
            <a:r>
              <a:rPr lang="en-US" sz="1000" dirty="0">
                <a:latin typeface="Arial"/>
                <a:ea typeface="SimSun"/>
                <a:cs typeface="Segoe UI"/>
              </a:rPr>
              <a:t> entre le client et le </a:t>
            </a:r>
            <a:r>
              <a:rPr lang="en-US" sz="1000" dirty="0" err="1">
                <a:latin typeface="Arial"/>
                <a:ea typeface="SimSun"/>
                <a:cs typeface="Segoe UI"/>
              </a:rPr>
              <a:t>domaine</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8767921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996AB6F1-A926-4EF0-AE75-2DCE5917A062}" type="slidenum">
              <a:rPr lang="en-US" smtClean="0"/>
              <a:t>33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2451546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Quelles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les options qui </a:t>
            </a:r>
            <a:r>
              <a:rPr lang="en-US" sz="1000" dirty="0" err="1">
                <a:solidFill>
                  <a:srgbClr val="000000"/>
                </a:solidFill>
                <a:latin typeface="Arial"/>
                <a:ea typeface="SimSun"/>
                <a:cs typeface="Segoe UI"/>
              </a:rPr>
              <a:t>permettent</a:t>
            </a:r>
            <a:r>
              <a:rPr lang="en-US" sz="1000" dirty="0">
                <a:solidFill>
                  <a:srgbClr val="000000"/>
                </a:solidFill>
                <a:latin typeface="Arial"/>
                <a:ea typeface="SimSun"/>
                <a:cs typeface="Segoe UI"/>
              </a:rPr>
              <a:t> de modifier les </a:t>
            </a:r>
            <a:r>
              <a:rPr lang="en-US" sz="1000" dirty="0" err="1">
                <a:solidFill>
                  <a:srgbClr val="000000"/>
                </a:solidFill>
                <a:latin typeface="Arial"/>
                <a:ea typeface="SimSun"/>
                <a:cs typeface="Segoe UI"/>
              </a:rPr>
              <a:t>attributs</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nouveaux et </a:t>
            </a:r>
            <a:r>
              <a:rPr lang="en-US" sz="1000" dirty="0" err="1">
                <a:solidFill>
                  <a:srgbClr val="000000"/>
                </a:solidFill>
                <a:latin typeface="Arial"/>
                <a:ea typeface="SimSun"/>
                <a:cs typeface="Segoe UI"/>
              </a:rPr>
              <a:t>existants</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Pour modifier les </a:t>
            </a:r>
            <a:r>
              <a:rPr lang="en-US" sz="1000" dirty="0" err="1">
                <a:solidFill>
                  <a:srgbClr val="000000"/>
                </a:solidFill>
                <a:latin typeface="Arial"/>
                <a:ea typeface="SimSun"/>
                <a:cs typeface="Segoe UI"/>
              </a:rPr>
              <a:t>attributs</a:t>
            </a:r>
            <a:r>
              <a:rPr lang="en-US" sz="1000" dirty="0">
                <a:solidFill>
                  <a:srgbClr val="000000"/>
                </a:solidFill>
                <a:latin typeface="Arial"/>
                <a:ea typeface="SimSun"/>
                <a:cs typeface="Segoe UI"/>
              </a:rPr>
              <a:t> des nouveaux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et des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existants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sélectionner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plusieurs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puis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ouvrir</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boîte</a:t>
            </a:r>
            <a:r>
              <a:rPr lang="en-US" sz="1000" dirty="0">
                <a:solidFill>
                  <a:srgbClr val="000000"/>
                </a:solidFill>
                <a:latin typeface="Arial"/>
                <a:ea typeface="SimSun"/>
                <a:cs typeface="Segoe UI"/>
              </a:rPr>
              <a:t> de dialogue </a:t>
            </a:r>
            <a:r>
              <a:rPr lang="en-US" sz="1000" b="1" dirty="0" err="1">
                <a:latin typeface="Arial"/>
                <a:ea typeface="SimSun"/>
                <a:cs typeface="Arial"/>
              </a:rPr>
              <a:t>Propriétés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a:t>
            </a:r>
            <a:r>
              <a:rPr lang="en-US" sz="1000" b="1" dirty="0" err="1">
                <a:latin typeface="Arial"/>
                <a:ea typeface="SimSun"/>
                <a:cs typeface="Arial"/>
              </a:rPr>
              <a:t>DSMod</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créer</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compte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d'utilisateur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selon</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modèle</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compte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d'utilisateur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Vous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pouvez</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également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utiliser</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commande</a:t>
            </a:r>
            <a:r>
              <a:rPr lang="en-US" sz="1000" dirty="0">
                <a:solidFill>
                  <a:srgbClr val="000000"/>
                </a:solidFill>
                <a:latin typeface="Arial"/>
                <a:ea typeface="SimSun"/>
                <a:cs typeface="Segoe UI"/>
              </a:rPr>
              <a:t> Windows PowerShell </a:t>
            </a:r>
            <a:r>
              <a:rPr lang="en-US" sz="1000" b="1" dirty="0">
                <a:latin typeface="Arial"/>
                <a:ea typeface="SimSun"/>
                <a:cs typeface="Arial"/>
              </a:rPr>
              <a:t>set-</a:t>
            </a:r>
            <a:r>
              <a:rPr lang="en-US" sz="1000" b="1" dirty="0" err="1">
                <a:latin typeface="Arial"/>
                <a:ea typeface="SimSun"/>
                <a:cs typeface="Arial"/>
              </a:rPr>
              <a:t>ADUser</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Quels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les types </a:t>
            </a:r>
            <a:r>
              <a:rPr lang="en-US" sz="1000" dirty="0" err="1">
                <a:solidFill>
                  <a:srgbClr val="000000"/>
                </a:solidFill>
                <a:latin typeface="Arial"/>
                <a:ea typeface="SimSun"/>
                <a:cs typeface="Segoe UI"/>
              </a:rPr>
              <a:t>d'objets</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membres</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globaux</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Les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globaux</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inclure</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d'autres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rôles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globaux</a:t>
            </a:r>
            <a:r>
              <a:rPr lang="en-US" sz="1000" dirty="0">
                <a:solidFill>
                  <a:srgbClr val="000000"/>
                </a:solidFill>
                <a:latin typeface="Arial"/>
                <a:ea typeface="SimSun"/>
                <a:cs typeface="Segoe UI"/>
              </a:rPr>
              <a:t>) du </a:t>
            </a:r>
            <a:r>
              <a:rPr lang="en-US" sz="1000" dirty="0" err="1">
                <a:solidFill>
                  <a:srgbClr val="000000"/>
                </a:solidFill>
                <a:latin typeface="Arial"/>
                <a:ea typeface="SimSun"/>
                <a:cs typeface="Segoe UI"/>
              </a:rPr>
              <a:t>même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a:t>
            </a:r>
            <a:endParaRPr lang="en-US" sz="1000" dirty="0">
              <a:latin typeface="Arial"/>
              <a:ea typeface="SimSun"/>
              <a:cs typeface="Arial"/>
            </a:endParaRP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Quels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les types </a:t>
            </a:r>
            <a:r>
              <a:rPr lang="en-US" sz="1000" dirty="0" err="1">
                <a:solidFill>
                  <a:srgbClr val="000000"/>
                </a:solidFill>
                <a:latin typeface="Arial"/>
                <a:ea typeface="SimSun"/>
                <a:cs typeface="Segoe UI"/>
              </a:rPr>
              <a:t>d'objets</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être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membres</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locaux</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Les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locaux</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contenir</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rôles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globaux</a:t>
            </a:r>
            <a:r>
              <a:rPr lang="en-US" sz="1000" dirty="0">
                <a:solidFill>
                  <a:srgbClr val="000000"/>
                </a:solidFill>
                <a:latin typeface="Arial"/>
                <a:ea typeface="SimSun"/>
                <a:cs typeface="Segoe UI"/>
              </a:rPr>
              <a:t>) et des </a:t>
            </a:r>
            <a:r>
              <a:rPr lang="en-US" sz="1000" dirty="0" err="1">
                <a:solidFill>
                  <a:srgbClr val="000000"/>
                </a:solidFill>
                <a:latin typeface="Arial"/>
                <a:ea typeface="SimSun"/>
                <a:cs typeface="Segoe UI"/>
              </a:rPr>
              <a:t>utilisateurs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individuels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n'importe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quel</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approuvé</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la </a:t>
            </a:r>
            <a:r>
              <a:rPr lang="en-US" sz="1000" dirty="0" err="1">
                <a:solidFill>
                  <a:srgbClr val="000000"/>
                </a:solidFill>
                <a:latin typeface="Arial"/>
                <a:ea typeface="SimSun"/>
                <a:cs typeface="Segoe UI"/>
              </a:rPr>
              <a:t>même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forêt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ou</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forêt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externe</a:t>
            </a:r>
            <a:r>
              <a:rPr lang="en-US" sz="1000" dirty="0">
                <a:solidFill>
                  <a:srgbClr val="000000"/>
                </a:solidFill>
                <a:latin typeface="Arial"/>
                <a:ea typeface="SimSun"/>
                <a:cs typeface="Segoe UI"/>
              </a:rPr>
              <a:t>, et </a:t>
            </a:r>
            <a:r>
              <a:rPr lang="en-US" sz="1000" dirty="0" err="1" smtClean="0">
                <a:solidFill>
                  <a:srgbClr val="000000"/>
                </a:solidFill>
                <a:latin typeface="Arial"/>
                <a:ea typeface="SimSun"/>
                <a:cs typeface="Segoe UI"/>
              </a:rPr>
              <a:t>d'autres</a:t>
            </a:r>
            <a:r>
              <a:rPr lang="en-US" sz="1000" dirty="0" smtClean="0">
                <a:solidFill>
                  <a:srgbClr val="000000"/>
                </a:solidFill>
                <a:latin typeface="Arial"/>
                <a:ea typeface="SimSun"/>
                <a:cs typeface="Segoe UI"/>
              </a:rPr>
              <a:t> </a:t>
            </a:r>
            <a:r>
              <a:rPr lang="en-US" sz="1000" dirty="0" err="1" smtClean="0">
                <a:solidFill>
                  <a:srgbClr val="000000"/>
                </a:solidFill>
                <a:latin typeface="Arial"/>
                <a:ea typeface="SimSun"/>
                <a:cs typeface="Segoe UI"/>
              </a:rPr>
              <a:t>groupes</a:t>
            </a:r>
            <a:r>
              <a:rPr lang="en-US" sz="1000" dirty="0" smtClean="0">
                <a:solidFill>
                  <a:srgbClr val="000000"/>
                </a:solidFill>
                <a:latin typeface="Arial"/>
                <a:ea typeface="SimSun"/>
                <a:cs typeface="Segoe UI"/>
              </a:rPr>
              <a:t> </a:t>
            </a:r>
            <a:r>
              <a:rPr lang="en-US" sz="1000" dirty="0" err="1">
                <a:solidFill>
                  <a:srgbClr val="000000"/>
                </a:solidFill>
                <a:latin typeface="Arial"/>
                <a:ea typeface="SimSun"/>
                <a:cs typeface="Segoe UI"/>
              </a:rPr>
              <a:t>locaux</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même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Enfin</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locaux</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peuvent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contenir</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groupes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universels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n'importe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où</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de la </a:t>
            </a:r>
            <a:r>
              <a:rPr lang="en-US" sz="1000" dirty="0" err="1">
                <a:solidFill>
                  <a:srgbClr val="000000"/>
                </a:solidFill>
                <a:latin typeface="Arial"/>
                <a:ea typeface="SimSun"/>
                <a:cs typeface="Segoe UI"/>
              </a:rPr>
              <a:t>forêt</a:t>
            </a:r>
            <a:r>
              <a:rPr lang="en-US" sz="1000" dirty="0" smtClean="0">
                <a:solidFill>
                  <a:srgbClr val="000000"/>
                </a:solidFill>
                <a:latin typeface="Arial"/>
                <a:ea typeface="SimSun"/>
                <a:cs typeface="Segoe UI"/>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solidFill>
                  <a:srgbClr val="000000"/>
                </a:solidFill>
                <a:latin typeface="Arial"/>
                <a:ea typeface="SimSun"/>
                <a:cs typeface="Segoe UI"/>
              </a:rPr>
              <a:t>Quelles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deux</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informations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d'identification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nécessaires</a:t>
            </a:r>
            <a:r>
              <a:rPr lang="en-US" sz="1000" dirty="0">
                <a:solidFill>
                  <a:srgbClr val="000000"/>
                </a:solidFill>
                <a:latin typeface="Arial"/>
                <a:ea typeface="SimSun"/>
                <a:cs typeface="Segoe UI"/>
              </a:rPr>
              <a:t> pour </a:t>
            </a:r>
            <a:r>
              <a:rPr lang="en-US" sz="1000" dirty="0" err="1">
                <a:solidFill>
                  <a:srgbClr val="000000"/>
                </a:solidFill>
                <a:latin typeface="Arial"/>
                <a:ea typeface="SimSun"/>
                <a:cs typeface="Segoe UI"/>
              </a:rPr>
              <a:t>qu'un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ordinateur</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puisse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joindre</a:t>
            </a:r>
            <a:r>
              <a:rPr lang="en-US" sz="1000" dirty="0">
                <a:solidFill>
                  <a:srgbClr val="000000"/>
                </a:solidFill>
                <a:latin typeface="Arial"/>
                <a:ea typeface="SimSun"/>
                <a:cs typeface="Segoe UI"/>
              </a:rPr>
              <a:t> un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solidFill>
                  <a:srgbClr val="000000"/>
                </a:solidFill>
                <a:latin typeface="Arial"/>
                <a:ea typeface="SimSun"/>
                <a:cs typeface="Segoe UI"/>
              </a:rPr>
              <a:t>Les </a:t>
            </a:r>
            <a:r>
              <a:rPr lang="en-US" sz="1000" dirty="0" err="1">
                <a:solidFill>
                  <a:srgbClr val="000000"/>
                </a:solidFill>
                <a:latin typeface="Arial"/>
                <a:ea typeface="SimSun"/>
                <a:cs typeface="Segoe UI"/>
              </a:rPr>
              <a:t>informations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d'identification</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nécessaires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sont</a:t>
            </a:r>
            <a:r>
              <a:rPr lang="en-US" sz="1000" dirty="0">
                <a:solidFill>
                  <a:srgbClr val="000000"/>
                </a:solidFill>
                <a:latin typeface="Arial"/>
                <a:ea typeface="SimSun"/>
                <a:cs typeface="Segoe UI"/>
              </a:rPr>
              <a:t> les </a:t>
            </a:r>
            <a:r>
              <a:rPr lang="en-US" sz="1000" dirty="0" err="1">
                <a:solidFill>
                  <a:srgbClr val="000000"/>
                </a:solidFill>
                <a:latin typeface="Arial"/>
                <a:ea typeface="SimSun"/>
                <a:cs typeface="Segoe UI"/>
              </a:rPr>
              <a:t>informations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d'identification</a:t>
            </a:r>
            <a:r>
              <a:rPr lang="en-US" sz="1000" dirty="0">
                <a:solidFill>
                  <a:srgbClr val="000000"/>
                </a:solidFill>
                <a:latin typeface="Arial"/>
                <a:ea typeface="SimSun"/>
                <a:cs typeface="Segoe UI"/>
              </a:rPr>
              <a:t> locales qui se </a:t>
            </a:r>
            <a:r>
              <a:rPr lang="en-US" sz="1000" dirty="0" err="1">
                <a:solidFill>
                  <a:srgbClr val="000000"/>
                </a:solidFill>
                <a:latin typeface="Arial"/>
                <a:ea typeface="SimSun"/>
                <a:cs typeface="Segoe UI"/>
              </a:rPr>
              <a:t>trouvent</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dans</a:t>
            </a:r>
            <a:r>
              <a:rPr lang="en-US" sz="1000" dirty="0">
                <a:solidFill>
                  <a:srgbClr val="000000"/>
                </a:solidFill>
                <a:latin typeface="Arial"/>
                <a:ea typeface="SimSun"/>
                <a:cs typeface="Segoe UI"/>
              </a:rPr>
              <a:t> le </a:t>
            </a:r>
            <a:r>
              <a:rPr lang="en-US" sz="1000" dirty="0" err="1">
                <a:solidFill>
                  <a:srgbClr val="000000"/>
                </a:solidFill>
                <a:latin typeface="Arial"/>
                <a:ea typeface="SimSun"/>
                <a:cs typeface="Segoe UI"/>
              </a:rPr>
              <a:t>groupe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Administrateurs</a:t>
            </a:r>
            <a:r>
              <a:rPr lang="en-US" sz="1000" dirty="0">
                <a:solidFill>
                  <a:srgbClr val="000000"/>
                </a:solidFill>
                <a:latin typeface="Arial"/>
                <a:ea typeface="SimSun"/>
                <a:cs typeface="Segoe UI"/>
              </a:rPr>
              <a:t> local de </a:t>
            </a:r>
            <a:r>
              <a:rPr lang="en-US" sz="1000" dirty="0" err="1">
                <a:solidFill>
                  <a:srgbClr val="000000"/>
                </a:solidFill>
                <a:latin typeface="Arial"/>
                <a:ea typeface="SimSun"/>
                <a:cs typeface="Segoe UI"/>
              </a:rPr>
              <a:t>l'ordinateur</a:t>
            </a:r>
            <a:r>
              <a:rPr lang="en-US" sz="1000" dirty="0">
                <a:solidFill>
                  <a:srgbClr val="000000"/>
                </a:solidFill>
                <a:latin typeface="Arial"/>
                <a:ea typeface="SimSun"/>
                <a:cs typeface="Segoe UI"/>
              </a:rPr>
              <a:t>, et les </a:t>
            </a:r>
            <a:r>
              <a:rPr lang="en-US" sz="1000" dirty="0" err="1">
                <a:solidFill>
                  <a:srgbClr val="000000"/>
                </a:solidFill>
                <a:latin typeface="Arial"/>
                <a:ea typeface="SimSun"/>
                <a:cs typeface="Segoe UI"/>
              </a:rPr>
              <a:t>informations</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d'identification</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domaine</a:t>
            </a:r>
            <a:r>
              <a:rPr lang="en-US" sz="1000" dirty="0">
                <a:solidFill>
                  <a:srgbClr val="000000"/>
                </a:solidFill>
                <a:latin typeface="Arial"/>
                <a:ea typeface="SimSun"/>
                <a:cs typeface="Segoe UI"/>
              </a:rPr>
              <a:t> qui </a:t>
            </a:r>
            <a:r>
              <a:rPr lang="en-US" sz="1000" dirty="0" err="1">
                <a:solidFill>
                  <a:srgbClr val="000000"/>
                </a:solidFill>
                <a:latin typeface="Arial"/>
                <a:ea typeface="SimSun"/>
                <a:cs typeface="Segoe UI"/>
              </a:rPr>
              <a:t>disposent</a:t>
            </a:r>
            <a:r>
              <a:rPr lang="en-US" sz="1000" dirty="0">
                <a:solidFill>
                  <a:srgbClr val="000000"/>
                </a:solidFill>
                <a:latin typeface="Arial"/>
                <a:ea typeface="SimSun"/>
                <a:cs typeface="Segoe UI"/>
              </a:rPr>
              <a:t> des </a:t>
            </a:r>
            <a:r>
              <a:rPr lang="en-US" sz="1000" dirty="0" err="1">
                <a:solidFill>
                  <a:srgbClr val="000000"/>
                </a:solidFill>
                <a:latin typeface="Arial"/>
                <a:ea typeface="SimSun"/>
                <a:cs typeface="Segoe UI"/>
              </a:rPr>
              <a:t>autorisations</a:t>
            </a:r>
            <a:r>
              <a:rPr lang="en-US" sz="1000" dirty="0">
                <a:solidFill>
                  <a:srgbClr val="000000"/>
                </a:solidFill>
                <a:latin typeface="Arial"/>
                <a:ea typeface="SimSun"/>
                <a:cs typeface="Segoe UI"/>
              </a:rPr>
              <a:t> de </a:t>
            </a:r>
            <a:r>
              <a:rPr lang="en-US" sz="1000" dirty="0" err="1">
                <a:solidFill>
                  <a:srgbClr val="000000"/>
                </a:solidFill>
                <a:latin typeface="Arial"/>
                <a:ea typeface="SimSun"/>
                <a:cs typeface="Segoe UI"/>
              </a:rPr>
              <a:t>jonction</a:t>
            </a:r>
            <a:r>
              <a:rPr lang="en-US" sz="1000" dirty="0">
                <a:solidFill>
                  <a:srgbClr val="000000"/>
                </a:solidFill>
                <a:latin typeface="Arial"/>
                <a:ea typeface="SimSun"/>
                <a:cs typeface="Segoe UI"/>
              </a:rPr>
              <a:t> d'un </a:t>
            </a:r>
            <a:r>
              <a:rPr lang="en-US" sz="1000" dirty="0" err="1">
                <a:solidFill>
                  <a:srgbClr val="000000"/>
                </a:solidFill>
                <a:latin typeface="Arial"/>
                <a:ea typeface="SimSun"/>
                <a:cs typeface="Segoe UI"/>
              </a:rPr>
              <a:t>ordinateur</a:t>
            </a:r>
            <a:r>
              <a:rPr lang="en-US" sz="1000" dirty="0">
                <a:solidFill>
                  <a:srgbClr val="000000"/>
                </a:solidFill>
                <a:latin typeface="Arial"/>
                <a:ea typeface="SimSun"/>
                <a:cs typeface="Segoe UI"/>
              </a:rPr>
              <a:t> au </a:t>
            </a:r>
            <a:r>
              <a:rPr lang="en-US" sz="1000" dirty="0" err="1">
                <a:solidFill>
                  <a:srgbClr val="000000"/>
                </a:solidFill>
                <a:latin typeface="Arial"/>
                <a:ea typeface="SimSun"/>
                <a:cs typeface="Segoe UI"/>
              </a:rPr>
              <a:t>compte</a:t>
            </a:r>
            <a:r>
              <a:rPr lang="en-US" sz="1000" dirty="0">
                <a:solidFill>
                  <a:srgbClr val="000000"/>
                </a:solidFill>
                <a:latin typeface="Arial"/>
                <a:ea typeface="SimSun"/>
                <a:cs typeface="Segoe UI"/>
              </a:rPr>
              <a:t> </a:t>
            </a:r>
            <a:r>
              <a:rPr lang="en-US" sz="1000" dirty="0" err="1">
                <a:solidFill>
                  <a:srgbClr val="000000"/>
                </a:solidFill>
                <a:latin typeface="Arial"/>
                <a:ea typeface="SimSun"/>
                <a:cs typeface="Segoe UI"/>
              </a:rPr>
              <a:t>d'ordinateur</a:t>
            </a:r>
            <a:r>
              <a:rPr lang="en-US" sz="1000" dirty="0" smtClean="0">
                <a:solidFill>
                  <a:srgbClr val="000000"/>
                </a:solidFill>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4324510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spcAft>
                <a:spcPts val="1000"/>
              </a:spcAft>
            </a:pPr>
            <a:r>
              <a:rPr lang="en-US" sz="1000" b="1">
                <a:solidFill>
                  <a:prstClr val="black"/>
                </a:solidFill>
                <a:latin typeface="Arial"/>
                <a:ea typeface="SimSun"/>
                <a:cs typeface="Arial"/>
              </a:rPr>
              <a:t>Questions de contrôle des acquis</a:t>
            </a:r>
            <a:endParaRPr lang="en-US" sz="1000">
              <a:solidFill>
                <a:prstClr val="black"/>
              </a:solidFill>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Indiquez aux stagiaires la section appropriée du cours afin qu'ils puissent répondre aux questions contenues dans cette section.</a:t>
            </a:r>
            <a:endParaRPr lang="en-US" sz="1000"/>
          </a:p>
          <a:p>
            <a:pPr>
              <a:lnSpc>
                <a:spcPct val="115000"/>
              </a:lnSpc>
            </a:pPr>
            <a:r>
              <a:rPr lang="en-US" sz="1000" b="1" smtClean="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une</a:t>
            </a:r>
            <a:r>
              <a:rPr lang="en-US" sz="1000" dirty="0">
                <a:latin typeface="Arial"/>
                <a:ea typeface="SimSun"/>
                <a:cs typeface="Arial"/>
              </a:rPr>
              <a:t> </a:t>
            </a:r>
            <a:r>
              <a:rPr lang="en-US" sz="1000" dirty="0" err="1">
                <a:latin typeface="Arial"/>
                <a:ea typeface="SimSun"/>
                <a:cs typeface="Arial"/>
              </a:rPr>
              <a:t>entreprise</a:t>
            </a:r>
            <a:r>
              <a:rPr lang="en-US" sz="1000" dirty="0">
                <a:latin typeface="Arial"/>
                <a:ea typeface="SimSun"/>
                <a:cs typeface="Arial"/>
              </a:rPr>
              <a:t> </a:t>
            </a:r>
            <a:r>
              <a:rPr lang="en-US" sz="1000" dirty="0" err="1">
                <a:latin typeface="Arial"/>
                <a:ea typeface="SimSun"/>
                <a:cs typeface="Arial"/>
              </a:rPr>
              <a:t>disposant</a:t>
            </a:r>
            <a:r>
              <a:rPr lang="en-US" sz="1000" dirty="0">
                <a:latin typeface="Arial"/>
                <a:ea typeface="SimSun"/>
                <a:cs typeface="Arial"/>
              </a:rPr>
              <a:t> de </a:t>
            </a:r>
            <a:r>
              <a:rPr lang="en-US" sz="1000" dirty="0" err="1">
                <a:latin typeface="Arial"/>
                <a:ea typeface="SimSun"/>
                <a:cs typeface="Arial"/>
              </a:rPr>
              <a:t>filiales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a:t>
            </a:r>
            <a:r>
              <a:rPr lang="en-US" sz="1000" dirty="0" err="1">
                <a:latin typeface="Arial"/>
                <a:ea typeface="SimSun"/>
                <a:cs typeface="Arial"/>
              </a:rPr>
              <a:t>plusieurs</a:t>
            </a:r>
            <a:r>
              <a:rPr lang="en-US" sz="1000" dirty="0">
                <a:latin typeface="Arial"/>
                <a:ea typeface="SimSun"/>
                <a:cs typeface="Arial"/>
              </a:rPr>
              <a:t> </a:t>
            </a:r>
            <a:r>
              <a:rPr lang="en-US" sz="1000" dirty="0" err="1">
                <a:latin typeface="Arial"/>
                <a:ea typeface="SimSun"/>
                <a:cs typeface="Arial"/>
              </a:rPr>
              <a:t>villes</a:t>
            </a:r>
            <a:r>
              <a:rPr lang="en-US" sz="1000" dirty="0">
                <a:latin typeface="Arial"/>
                <a:ea typeface="SimSun"/>
                <a:cs typeface="Arial"/>
              </a:rPr>
              <a:t>, les </a:t>
            </a:r>
            <a:r>
              <a:rPr lang="en-US" sz="1000" dirty="0" err="1">
                <a:latin typeface="Arial"/>
                <a:ea typeface="SimSun"/>
                <a:cs typeface="Arial"/>
              </a:rPr>
              <a:t>membres</a:t>
            </a:r>
            <a:r>
              <a:rPr lang="en-US" sz="1000" dirty="0">
                <a:latin typeface="Arial"/>
                <a:ea typeface="SimSun"/>
                <a:cs typeface="Arial"/>
              </a:rPr>
              <a:t> </a:t>
            </a:r>
            <a:r>
              <a:rPr lang="en-US" sz="1000" dirty="0" err="1">
                <a:latin typeface="Arial"/>
                <a:ea typeface="SimSun"/>
                <a:cs typeface="Arial"/>
              </a:rPr>
              <a:t>d'une</a:t>
            </a:r>
            <a:r>
              <a:rPr lang="en-US" sz="1000" dirty="0">
                <a:latin typeface="Arial"/>
                <a:ea typeface="SimSun"/>
                <a:cs typeface="Arial"/>
              </a:rPr>
              <a:t> </a:t>
            </a:r>
            <a:r>
              <a:rPr lang="en-US" sz="1000" dirty="0" err="1">
                <a:latin typeface="Arial"/>
                <a:ea typeface="SimSun"/>
                <a:cs typeface="Arial"/>
              </a:rPr>
              <a:t>équipe</a:t>
            </a:r>
            <a:r>
              <a:rPr lang="en-US" sz="1000" dirty="0">
                <a:latin typeface="Arial"/>
                <a:ea typeface="SimSun"/>
                <a:cs typeface="Arial"/>
              </a:rPr>
              <a:t> de </a:t>
            </a:r>
            <a:r>
              <a:rPr lang="en-US" sz="1000" dirty="0" err="1">
                <a:latin typeface="Arial"/>
                <a:ea typeface="SimSun"/>
                <a:cs typeface="Arial"/>
              </a:rPr>
              <a:t>vente</a:t>
            </a:r>
            <a:r>
              <a:rPr lang="en-US" sz="1000" dirty="0">
                <a:latin typeface="Arial"/>
                <a:ea typeface="SimSun"/>
                <a:cs typeface="Arial"/>
              </a:rPr>
              <a:t> </a:t>
            </a:r>
            <a:r>
              <a:rPr lang="en-US" sz="1000" dirty="0" err="1">
                <a:latin typeface="Arial"/>
                <a:ea typeface="SimSun"/>
                <a:cs typeface="Arial"/>
              </a:rPr>
              <a:t>voyagent</a:t>
            </a:r>
            <a:r>
              <a:rPr lang="en-US" sz="1000" dirty="0">
                <a:latin typeface="Arial"/>
                <a:ea typeface="SimSun"/>
                <a:cs typeface="Arial"/>
              </a:rPr>
              <a:t> </a:t>
            </a:r>
            <a:r>
              <a:rPr lang="en-US" sz="1000" dirty="0" err="1">
                <a:latin typeface="Arial"/>
                <a:ea typeface="SimSun"/>
                <a:cs typeface="Arial"/>
              </a:rPr>
              <a:t>fréquemment</a:t>
            </a:r>
            <a:r>
              <a:rPr lang="en-US" sz="1000" dirty="0">
                <a:latin typeface="Arial"/>
                <a:ea typeface="SimSun"/>
                <a:cs typeface="Arial"/>
              </a:rPr>
              <a:t> entre les </a:t>
            </a:r>
            <a:r>
              <a:rPr lang="en-US" sz="1000" dirty="0" err="1">
                <a:latin typeface="Arial"/>
                <a:ea typeface="SimSun"/>
                <a:cs typeface="Arial"/>
              </a:rPr>
              <a:t>domaines</a:t>
            </a:r>
            <a:r>
              <a:rPr lang="en-US" sz="1000" dirty="0">
                <a:latin typeface="Arial"/>
                <a:ea typeface="SimSun"/>
                <a:cs typeface="Arial"/>
              </a:rPr>
              <a:t>. </a:t>
            </a:r>
            <a:r>
              <a:rPr lang="en-US" sz="1000" dirty="0" err="1">
                <a:latin typeface="Arial"/>
                <a:ea typeface="SimSun"/>
                <a:cs typeface="Arial"/>
              </a:rPr>
              <a:t>Chacun</a:t>
            </a:r>
            <a:r>
              <a:rPr lang="en-US" sz="1000" dirty="0">
                <a:latin typeface="Arial"/>
                <a:ea typeface="SimSun"/>
                <a:cs typeface="Arial"/>
              </a:rPr>
              <a:t> de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domaines</a:t>
            </a:r>
            <a:r>
              <a:rPr lang="en-US" sz="1000" dirty="0">
                <a:latin typeface="Arial"/>
                <a:ea typeface="SimSun"/>
                <a:cs typeface="Arial"/>
              </a:rPr>
              <a:t> dispose de </a:t>
            </a:r>
            <a:r>
              <a:rPr lang="en-US" sz="1000" dirty="0" err="1">
                <a:latin typeface="Arial"/>
                <a:ea typeface="SimSun"/>
                <a:cs typeface="Arial"/>
              </a:rPr>
              <a:t>ses</a:t>
            </a:r>
            <a:r>
              <a:rPr lang="en-US" sz="1000" dirty="0">
                <a:latin typeface="Arial"/>
                <a:ea typeface="SimSun"/>
                <a:cs typeface="Arial"/>
              </a:rPr>
              <a:t> </a:t>
            </a:r>
            <a:r>
              <a:rPr lang="en-US" sz="1000" dirty="0" err="1">
                <a:latin typeface="Arial"/>
                <a:ea typeface="SimSun"/>
                <a:cs typeface="Arial"/>
              </a:rPr>
              <a:t>propres</a:t>
            </a:r>
            <a:r>
              <a:rPr lang="en-US" sz="1000" dirty="0">
                <a:latin typeface="Arial"/>
                <a:ea typeface="SimSun"/>
                <a:cs typeface="Arial"/>
              </a:rPr>
              <a:t> </a:t>
            </a:r>
            <a:r>
              <a:rPr lang="en-US" sz="1000" dirty="0" err="1">
                <a:latin typeface="Arial"/>
                <a:ea typeface="SimSun"/>
                <a:cs typeface="Arial"/>
              </a:rPr>
              <a:t>imprimantes</a:t>
            </a:r>
            <a:r>
              <a:rPr lang="en-US" sz="1000" dirty="0">
                <a:latin typeface="Arial"/>
                <a:ea typeface="SimSun"/>
                <a:cs typeface="Arial"/>
              </a:rPr>
              <a:t> qui </a:t>
            </a:r>
            <a:r>
              <a:rPr lang="en-US" sz="1000" dirty="0" err="1">
                <a:latin typeface="Arial"/>
                <a:ea typeface="SimSun"/>
                <a:cs typeface="Arial"/>
              </a:rPr>
              <a:t>sont</a:t>
            </a:r>
            <a:r>
              <a:rPr lang="en-US" sz="1000" dirty="0">
                <a:latin typeface="Arial"/>
                <a:ea typeface="SimSun"/>
                <a:cs typeface="Arial"/>
              </a:rPr>
              <a:t> </a:t>
            </a:r>
            <a:r>
              <a:rPr lang="en-US" sz="1000" dirty="0" err="1">
                <a:latin typeface="Arial"/>
                <a:ea typeface="SimSun"/>
                <a:cs typeface="Arial"/>
              </a:rPr>
              <a:t>gérées</a:t>
            </a:r>
            <a:r>
              <a:rPr lang="en-US" sz="1000" dirty="0">
                <a:latin typeface="Arial"/>
                <a:ea typeface="SimSun"/>
                <a:cs typeface="Arial"/>
              </a:rPr>
              <a:t> à </a:t>
            </a:r>
            <a:r>
              <a:rPr lang="en-US" sz="1000" dirty="0" err="1">
                <a:latin typeface="Arial"/>
                <a:ea typeface="SimSun"/>
                <a:cs typeface="Arial"/>
              </a:rPr>
              <a:t>l'aide</a:t>
            </a:r>
            <a:r>
              <a:rPr lang="en-US" sz="1000" dirty="0">
                <a:latin typeface="Arial"/>
                <a:ea typeface="SimSun"/>
                <a:cs typeface="Arial"/>
              </a:rPr>
              <a:t> de </a:t>
            </a:r>
            <a:r>
              <a:rPr lang="en-US" sz="1000" dirty="0" err="1">
                <a:latin typeface="Arial"/>
                <a:ea typeface="SimSun"/>
                <a:cs typeface="Arial"/>
              </a:rPr>
              <a:t>groupes</a:t>
            </a:r>
            <a:r>
              <a:rPr lang="en-US" sz="1000" dirty="0">
                <a:latin typeface="Arial"/>
                <a:ea typeface="SimSun"/>
                <a:cs typeface="Arial"/>
              </a:rPr>
              <a:t> </a:t>
            </a:r>
            <a:r>
              <a:rPr lang="en-US" sz="1000" dirty="0" err="1">
                <a:latin typeface="Arial"/>
                <a:ea typeface="SimSun"/>
                <a:cs typeface="Arial"/>
              </a:rPr>
              <a:t>locaux</a:t>
            </a:r>
            <a:r>
              <a:rPr lang="en-US" sz="1000" dirty="0">
                <a:latin typeface="Arial"/>
                <a:ea typeface="SimSun"/>
                <a:cs typeface="Arial"/>
              </a:rPr>
              <a:t> de </a:t>
            </a:r>
            <a:r>
              <a:rPr lang="en-US" sz="1000" dirty="0" err="1">
                <a:latin typeface="Arial"/>
                <a:ea typeface="SimSun"/>
                <a:cs typeface="Arial"/>
              </a:rPr>
              <a:t>domaine</a:t>
            </a:r>
            <a:r>
              <a:rPr lang="en-US" sz="1000" dirty="0">
                <a:latin typeface="Arial"/>
                <a:ea typeface="SimSun"/>
                <a:cs typeface="Arial"/>
              </a:rPr>
              <a:t>. Comment </a:t>
            </a:r>
            <a:r>
              <a:rPr lang="en-US" sz="1000" dirty="0" err="1">
                <a:latin typeface="Arial"/>
                <a:ea typeface="SimSun"/>
                <a:cs typeface="Arial"/>
              </a:rPr>
              <a:t>pouvez-vous</a:t>
            </a:r>
            <a:r>
              <a:rPr lang="en-US" sz="1000" dirty="0">
                <a:latin typeface="Arial"/>
                <a:ea typeface="SimSun"/>
                <a:cs typeface="Arial"/>
              </a:rPr>
              <a:t> </a:t>
            </a:r>
            <a:r>
              <a:rPr lang="en-US" sz="1000" dirty="0" err="1">
                <a:latin typeface="Arial"/>
                <a:ea typeface="SimSun"/>
                <a:cs typeface="Arial"/>
              </a:rPr>
              <a:t>fournir</a:t>
            </a:r>
            <a:r>
              <a:rPr lang="en-US" sz="1000" dirty="0">
                <a:latin typeface="Arial"/>
                <a:ea typeface="SimSun"/>
                <a:cs typeface="Arial"/>
              </a:rPr>
              <a:t> à </a:t>
            </a:r>
            <a:r>
              <a:rPr lang="en-US" sz="1000" dirty="0" err="1">
                <a:latin typeface="Arial"/>
                <a:ea typeface="SimSun"/>
                <a:cs typeface="Arial"/>
              </a:rPr>
              <a:t>ces</a:t>
            </a:r>
            <a:r>
              <a:rPr lang="en-US" sz="1000" dirty="0">
                <a:latin typeface="Arial"/>
                <a:ea typeface="SimSun"/>
                <a:cs typeface="Arial"/>
              </a:rPr>
              <a:t> </a:t>
            </a:r>
            <a:r>
              <a:rPr lang="en-US" sz="1000" dirty="0" err="1">
                <a:latin typeface="Arial"/>
                <a:ea typeface="SimSun"/>
                <a:cs typeface="Arial"/>
              </a:rPr>
              <a:t>membres</a:t>
            </a:r>
            <a:r>
              <a:rPr lang="en-US" sz="1000" dirty="0">
                <a:latin typeface="Arial"/>
                <a:ea typeface="SimSun"/>
                <a:cs typeface="Arial"/>
              </a:rPr>
              <a:t> </a:t>
            </a:r>
            <a:r>
              <a:rPr lang="en-US" sz="1000" dirty="0" err="1">
                <a:latin typeface="Arial"/>
                <a:ea typeface="SimSun"/>
                <a:cs typeface="Arial"/>
              </a:rPr>
              <a:t>l'accès</a:t>
            </a:r>
            <a:r>
              <a:rPr lang="en-US" sz="1000" dirty="0">
                <a:latin typeface="Arial"/>
                <a:ea typeface="SimSun"/>
                <a:cs typeface="Arial"/>
              </a:rPr>
              <a:t> aux </a:t>
            </a:r>
            <a:r>
              <a:rPr lang="en-US" sz="1000" dirty="0" err="1">
                <a:latin typeface="Arial"/>
                <a:ea typeface="SimSun"/>
                <a:cs typeface="Arial"/>
              </a:rPr>
              <a:t>diverses</a:t>
            </a:r>
            <a:r>
              <a:rPr lang="en-US" sz="1000" dirty="0">
                <a:latin typeface="Arial"/>
                <a:ea typeface="SimSun"/>
                <a:cs typeface="Arial"/>
              </a:rPr>
              <a:t> </a:t>
            </a:r>
            <a:r>
              <a:rPr lang="en-US" sz="1000" dirty="0" err="1">
                <a:latin typeface="Arial"/>
                <a:ea typeface="SimSun"/>
                <a:cs typeface="Arial"/>
              </a:rPr>
              <a:t>imprimantes</a:t>
            </a:r>
            <a:r>
              <a:rPr lang="en-US" sz="1000" dirty="0">
                <a:latin typeface="Arial"/>
                <a:ea typeface="SimSun"/>
                <a:cs typeface="Arial"/>
              </a:rPr>
              <a:t> des </a:t>
            </a:r>
            <a:r>
              <a:rPr lang="en-US" sz="1000" dirty="0" err="1">
                <a:latin typeface="Arial"/>
                <a:ea typeface="SimSun"/>
                <a:cs typeface="Arial"/>
              </a:rPr>
              <a:t>domaines</a:t>
            </a:r>
            <a:r>
              <a:rPr lang="en-US" sz="1000" dirty="0">
                <a:latin typeface="Arial"/>
                <a:ea typeface="SimSun"/>
                <a:cs typeface="Arial"/>
              </a:rPr>
              <a:t> ?</a:t>
            </a: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pouvez</a:t>
            </a:r>
            <a:r>
              <a:rPr lang="en-US" sz="1000" dirty="0">
                <a:latin typeface="Arial"/>
                <a:ea typeface="SimSun"/>
                <a:cs typeface="Arial"/>
              </a:rPr>
              <a:t> </a:t>
            </a:r>
            <a:r>
              <a:rPr lang="en-US" sz="1000" dirty="0" err="1">
                <a:latin typeface="Arial"/>
                <a:ea typeface="SimSun"/>
                <a:cs typeface="Arial"/>
              </a:rPr>
              <a:t>créer</a:t>
            </a:r>
            <a:r>
              <a:rPr lang="en-US" sz="1000" dirty="0">
                <a:latin typeface="Arial"/>
                <a:ea typeface="SimSun"/>
                <a:cs typeface="Arial"/>
              </a:rPr>
              <a:t> un </a:t>
            </a:r>
            <a:r>
              <a:rPr lang="en-US" sz="1000" dirty="0" err="1">
                <a:latin typeface="Arial"/>
                <a:ea typeface="SimSun"/>
                <a:cs typeface="Arial"/>
              </a:rPr>
              <a:t>groupe</a:t>
            </a:r>
            <a:r>
              <a:rPr lang="en-US" sz="1000" dirty="0">
                <a:latin typeface="Arial"/>
                <a:ea typeface="SimSun"/>
                <a:cs typeface="Arial"/>
              </a:rPr>
              <a:t> avec </a:t>
            </a:r>
            <a:r>
              <a:rPr lang="en-US" sz="1000" dirty="0" err="1">
                <a:latin typeface="Arial"/>
                <a:ea typeface="SimSun"/>
                <a:cs typeface="Arial"/>
              </a:rPr>
              <a:t>l'étendue</a:t>
            </a:r>
            <a:r>
              <a:rPr lang="en-US" sz="1000" dirty="0">
                <a:latin typeface="Arial"/>
                <a:ea typeface="SimSun"/>
                <a:cs typeface="Arial"/>
              </a:rPr>
              <a:t> locale du </a:t>
            </a:r>
            <a:r>
              <a:rPr lang="en-US" sz="1000" dirty="0" err="1">
                <a:latin typeface="Arial"/>
                <a:ea typeface="SimSun"/>
                <a:cs typeface="Arial"/>
              </a:rPr>
              <a:t>domaine</a:t>
            </a:r>
            <a:r>
              <a:rPr lang="en-US" sz="1000" dirty="0">
                <a:latin typeface="Arial"/>
                <a:ea typeface="SimSun"/>
                <a:cs typeface="Arial"/>
              </a:rPr>
              <a:t>, et </a:t>
            </a:r>
            <a:r>
              <a:rPr lang="en-US" sz="1000" dirty="0" err="1">
                <a:latin typeface="Arial"/>
                <a:ea typeface="SimSun"/>
                <a:cs typeface="Arial"/>
              </a:rPr>
              <a:t>lui</a:t>
            </a:r>
            <a:r>
              <a:rPr lang="en-US" sz="1000" dirty="0">
                <a:latin typeface="Arial"/>
                <a:ea typeface="SimSun"/>
                <a:cs typeface="Arial"/>
              </a:rPr>
              <a:t> </a:t>
            </a:r>
            <a:r>
              <a:rPr lang="en-US" sz="1000" dirty="0" err="1">
                <a:latin typeface="Arial"/>
                <a:ea typeface="SimSun"/>
                <a:cs typeface="Arial"/>
              </a:rPr>
              <a:t>attribuer</a:t>
            </a:r>
            <a:r>
              <a:rPr lang="en-US" sz="1000" dirty="0">
                <a:latin typeface="Arial"/>
                <a:ea typeface="SimSun"/>
                <a:cs typeface="Arial"/>
              </a:rPr>
              <a:t> </a:t>
            </a:r>
            <a:r>
              <a:rPr lang="en-US" sz="1000" dirty="0" err="1">
                <a:latin typeface="Arial"/>
                <a:ea typeface="SimSun"/>
                <a:cs typeface="Arial"/>
              </a:rPr>
              <a:t>l'autorisation</a:t>
            </a:r>
            <a:r>
              <a:rPr lang="en-US" sz="1000" dirty="0">
                <a:latin typeface="Arial"/>
                <a:ea typeface="SimSun"/>
                <a:cs typeface="Arial"/>
              </a:rPr>
              <a:t> </a:t>
            </a:r>
            <a:r>
              <a:rPr lang="en-US" sz="1000" dirty="0" err="1">
                <a:latin typeface="Arial"/>
                <a:ea typeface="SimSun"/>
                <a:cs typeface="Arial"/>
              </a:rPr>
              <a:t>d'accéder</a:t>
            </a:r>
            <a:r>
              <a:rPr lang="en-US" sz="1000" dirty="0">
                <a:latin typeface="Arial"/>
                <a:ea typeface="SimSun"/>
                <a:cs typeface="Arial"/>
              </a:rPr>
              <a:t> </a:t>
            </a:r>
            <a:r>
              <a:rPr lang="en-US" sz="1000" dirty="0" smtClean="0">
                <a:latin typeface="Arial"/>
                <a:ea typeface="SimSun"/>
                <a:cs typeface="Arial"/>
              </a:rPr>
              <a:t>à </a:t>
            </a:r>
            <a:r>
              <a:rPr lang="en-US" sz="1000" dirty="0" err="1" smtClean="0">
                <a:latin typeface="Arial"/>
                <a:ea typeface="SimSun"/>
                <a:cs typeface="Arial"/>
              </a:rPr>
              <a:t>l'imprimante</a:t>
            </a:r>
            <a:r>
              <a:rPr lang="en-US" sz="1000" dirty="0">
                <a:latin typeface="Arial"/>
                <a:ea typeface="SimSun"/>
                <a:cs typeface="Arial"/>
              </a:rPr>
              <a:t>. </a:t>
            </a:r>
            <a:r>
              <a:rPr lang="en-US" sz="1000" dirty="0" err="1">
                <a:latin typeface="Arial"/>
                <a:ea typeface="SimSun"/>
                <a:cs typeface="Arial"/>
              </a:rPr>
              <a:t>Placez</a:t>
            </a:r>
            <a:r>
              <a:rPr lang="en-US" sz="1000" dirty="0">
                <a:latin typeface="Arial"/>
                <a:ea typeface="SimSun"/>
                <a:cs typeface="Arial"/>
              </a:rPr>
              <a:t> les </a:t>
            </a:r>
            <a:r>
              <a:rPr lang="en-US" sz="1000" dirty="0" err="1">
                <a:latin typeface="Arial"/>
                <a:ea typeface="SimSun"/>
                <a:cs typeface="Arial"/>
              </a:rPr>
              <a:t>comptes</a:t>
            </a:r>
            <a:r>
              <a:rPr lang="en-US" sz="1000" dirty="0">
                <a:latin typeface="Arial"/>
                <a:ea typeface="SimSun"/>
                <a:cs typeface="Arial"/>
              </a:rPr>
              <a:t> </a:t>
            </a:r>
            <a:r>
              <a:rPr lang="en-US" sz="1000" dirty="0" err="1">
                <a:latin typeface="Arial"/>
                <a:ea typeface="SimSun"/>
                <a:cs typeface="Arial"/>
              </a:rPr>
              <a:t>d'utilisateurs</a:t>
            </a:r>
            <a:r>
              <a:rPr lang="en-US" sz="1000" dirty="0">
                <a:latin typeface="Arial"/>
                <a:ea typeface="SimSun"/>
                <a:cs typeface="Arial"/>
              </a:rPr>
              <a:t> des </a:t>
            </a:r>
            <a:r>
              <a:rPr lang="en-US" sz="1000" dirty="0" err="1">
                <a:latin typeface="Arial"/>
                <a:ea typeface="SimSun"/>
                <a:cs typeface="Arial"/>
              </a:rPr>
              <a:t>ventes</a:t>
            </a:r>
            <a:r>
              <a:rPr lang="en-US" sz="1000" dirty="0">
                <a:latin typeface="Arial"/>
                <a:ea typeface="SimSun"/>
                <a:cs typeface="Arial"/>
              </a:rPr>
              <a:t> </a:t>
            </a:r>
            <a:r>
              <a:rPr lang="en-US" sz="1000" dirty="0" err="1">
                <a:latin typeface="Arial"/>
                <a:ea typeface="SimSun"/>
                <a:cs typeface="Arial"/>
              </a:rPr>
              <a:t>dans</a:t>
            </a:r>
            <a:r>
              <a:rPr lang="en-US" sz="1000" dirty="0">
                <a:latin typeface="Arial"/>
                <a:ea typeface="SimSun"/>
                <a:cs typeface="Arial"/>
              </a:rPr>
              <a:t> un </a:t>
            </a:r>
            <a:r>
              <a:rPr lang="en-US" sz="1000" dirty="0" err="1">
                <a:latin typeface="Arial"/>
                <a:ea typeface="SimSun"/>
                <a:cs typeface="Arial"/>
              </a:rPr>
              <a:t>groupe</a:t>
            </a:r>
            <a:r>
              <a:rPr lang="en-US" sz="1000" dirty="0">
                <a:latin typeface="Arial"/>
                <a:ea typeface="SimSun"/>
                <a:cs typeface="Arial"/>
              </a:rPr>
              <a:t> avec </a:t>
            </a:r>
            <a:r>
              <a:rPr lang="en-US" sz="1000" dirty="0" err="1">
                <a:latin typeface="Arial"/>
                <a:ea typeface="SimSun"/>
                <a:cs typeface="Arial"/>
              </a:rPr>
              <a:t>l'étendue</a:t>
            </a:r>
            <a:r>
              <a:rPr lang="en-US" sz="1000" dirty="0">
                <a:latin typeface="Arial"/>
                <a:ea typeface="SimSun"/>
                <a:cs typeface="Arial"/>
              </a:rPr>
              <a:t> </a:t>
            </a:r>
            <a:r>
              <a:rPr lang="en-US" sz="1000" dirty="0" err="1">
                <a:latin typeface="Arial"/>
                <a:ea typeface="SimSun"/>
                <a:cs typeface="Arial"/>
              </a:rPr>
              <a:t>globale</a:t>
            </a:r>
            <a:r>
              <a:rPr lang="en-US" sz="1000" dirty="0">
                <a:latin typeface="Arial"/>
                <a:ea typeface="SimSun"/>
                <a:cs typeface="Arial"/>
              </a:rPr>
              <a:t>, </a:t>
            </a:r>
            <a:r>
              <a:rPr lang="en-US" sz="1000" dirty="0" err="1">
                <a:latin typeface="Arial"/>
                <a:ea typeface="SimSun"/>
                <a:cs typeface="Arial"/>
              </a:rPr>
              <a:t>puis</a:t>
            </a:r>
            <a:r>
              <a:rPr lang="en-US" sz="1000" dirty="0">
                <a:latin typeface="Arial"/>
                <a:ea typeface="SimSun"/>
                <a:cs typeface="Arial"/>
              </a:rPr>
              <a:t> </a:t>
            </a:r>
            <a:r>
              <a:rPr lang="en-US" sz="1000" dirty="0" err="1">
                <a:latin typeface="Arial"/>
                <a:ea typeface="SimSun"/>
                <a:cs typeface="Arial"/>
              </a:rPr>
              <a:t>ajoutez</a:t>
            </a:r>
            <a:r>
              <a:rPr lang="en-US" sz="1000" dirty="0">
                <a:latin typeface="Arial"/>
                <a:ea typeface="SimSun"/>
                <a:cs typeface="Arial"/>
              </a:rPr>
              <a:t> </a:t>
            </a:r>
            <a:r>
              <a:rPr lang="en-US" sz="1000" dirty="0" err="1">
                <a:latin typeface="Arial"/>
                <a:ea typeface="SimSun"/>
                <a:cs typeface="Arial"/>
              </a:rPr>
              <a:t>ce</a:t>
            </a:r>
            <a:r>
              <a:rPr lang="en-US" sz="1000" dirty="0">
                <a:latin typeface="Arial"/>
                <a:ea typeface="SimSun"/>
                <a:cs typeface="Arial"/>
              </a:rPr>
              <a:t> </a:t>
            </a:r>
            <a:r>
              <a:rPr lang="en-US" sz="1000" dirty="0" err="1">
                <a:latin typeface="Arial"/>
                <a:ea typeface="SimSun"/>
                <a:cs typeface="Arial"/>
              </a:rPr>
              <a:t>groupe</a:t>
            </a:r>
            <a:r>
              <a:rPr lang="en-US" sz="1000" dirty="0">
                <a:latin typeface="Arial"/>
                <a:ea typeface="SimSun"/>
                <a:cs typeface="Arial"/>
              </a:rPr>
              <a:t> au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ayant</a:t>
            </a:r>
            <a:r>
              <a:rPr lang="en-US" sz="1000" dirty="0">
                <a:latin typeface="Arial"/>
                <a:ea typeface="SimSun"/>
                <a:cs typeface="Arial"/>
              </a:rPr>
              <a:t> </a:t>
            </a:r>
            <a:r>
              <a:rPr lang="en-US" sz="1000" dirty="0" err="1">
                <a:latin typeface="Arial"/>
                <a:ea typeface="SimSun"/>
                <a:cs typeface="Arial"/>
              </a:rPr>
              <a:t>l'étendue</a:t>
            </a:r>
            <a:r>
              <a:rPr lang="en-US" sz="1000" dirty="0">
                <a:latin typeface="Arial"/>
                <a:ea typeface="SimSun"/>
                <a:cs typeface="Arial"/>
              </a:rPr>
              <a:t> locale du </a:t>
            </a:r>
            <a:r>
              <a:rPr lang="en-US" sz="1000" dirty="0" err="1">
                <a:latin typeface="Arial"/>
                <a:ea typeface="SimSun"/>
                <a:cs typeface="Arial"/>
              </a:rPr>
              <a:t>domaine</a:t>
            </a:r>
            <a:r>
              <a:rPr lang="en-US" sz="1000" dirty="0">
                <a:latin typeface="Arial"/>
                <a:ea typeface="SimSun"/>
                <a:cs typeface="Arial"/>
              </a:rPr>
              <a:t>. </a:t>
            </a:r>
            <a:r>
              <a:rPr lang="en-US" sz="1000" dirty="0" err="1">
                <a:latin typeface="Arial"/>
                <a:ea typeface="SimSun"/>
                <a:cs typeface="Arial"/>
              </a:rPr>
              <a:t>Lorsque</a:t>
            </a:r>
            <a:r>
              <a:rPr lang="en-US" sz="1000" dirty="0">
                <a:latin typeface="Arial"/>
                <a:ea typeface="SimSun"/>
                <a:cs typeface="Arial"/>
              </a:rPr>
              <a:t> </a:t>
            </a:r>
            <a:r>
              <a:rPr lang="en-US" sz="1000" dirty="0" err="1">
                <a:latin typeface="Arial"/>
                <a:ea typeface="SimSun"/>
                <a:cs typeface="Arial"/>
              </a:rPr>
              <a:t>vous</a:t>
            </a:r>
            <a:r>
              <a:rPr lang="en-US" sz="1000" dirty="0">
                <a:latin typeface="Arial"/>
                <a:ea typeface="SimSun"/>
                <a:cs typeface="Arial"/>
              </a:rPr>
              <a:t> </a:t>
            </a:r>
            <a:r>
              <a:rPr lang="en-US" sz="1000" dirty="0" err="1">
                <a:latin typeface="Arial"/>
                <a:ea typeface="SimSun"/>
                <a:cs typeface="Arial"/>
              </a:rPr>
              <a:t>souhaitez</a:t>
            </a:r>
            <a:r>
              <a:rPr lang="en-US" sz="1000" dirty="0">
                <a:latin typeface="Arial"/>
                <a:ea typeface="SimSun"/>
                <a:cs typeface="Arial"/>
              </a:rPr>
              <a:t> </a:t>
            </a:r>
            <a:r>
              <a:rPr lang="en-US" sz="1000" dirty="0" err="1">
                <a:latin typeface="Arial"/>
                <a:ea typeface="SimSun"/>
                <a:cs typeface="Arial"/>
              </a:rPr>
              <a:t>donner</a:t>
            </a:r>
            <a:r>
              <a:rPr lang="en-US" sz="1000" dirty="0">
                <a:latin typeface="Arial"/>
                <a:ea typeface="SimSun"/>
                <a:cs typeface="Arial"/>
              </a:rPr>
              <a:t> </a:t>
            </a:r>
            <a:r>
              <a:rPr lang="en-US" sz="1000" dirty="0" err="1">
                <a:latin typeface="Arial"/>
                <a:ea typeface="SimSun"/>
                <a:cs typeface="Arial"/>
              </a:rPr>
              <a:t>l'accès</a:t>
            </a:r>
            <a:r>
              <a:rPr lang="en-US" sz="1000" dirty="0">
                <a:latin typeface="Arial"/>
                <a:ea typeface="SimSun"/>
                <a:cs typeface="Arial"/>
              </a:rPr>
              <a:t> </a:t>
            </a:r>
            <a:r>
              <a:rPr lang="en-US" sz="1000" dirty="0" smtClean="0">
                <a:latin typeface="Arial"/>
                <a:ea typeface="SimSun"/>
                <a:cs typeface="Arial"/>
              </a:rPr>
              <a:t>à </a:t>
            </a:r>
            <a:r>
              <a:rPr lang="en-US" sz="1000" dirty="0" err="1" smtClean="0">
                <a:latin typeface="Arial"/>
                <a:ea typeface="SimSun"/>
                <a:cs typeface="Arial"/>
              </a:rPr>
              <a:t>une</a:t>
            </a:r>
            <a:r>
              <a:rPr lang="en-US" sz="1000" dirty="0" smtClean="0">
                <a:latin typeface="Arial"/>
                <a:ea typeface="SimSun"/>
                <a:cs typeface="Arial"/>
              </a:rPr>
              <a:t> </a:t>
            </a:r>
            <a:r>
              <a:rPr lang="en-US" sz="1000" dirty="0">
                <a:latin typeface="Arial"/>
                <a:ea typeface="SimSun"/>
                <a:cs typeface="Arial"/>
              </a:rPr>
              <a:t>nouvelle </a:t>
            </a:r>
            <a:r>
              <a:rPr lang="en-US" sz="1000" dirty="0" err="1">
                <a:latin typeface="Arial"/>
                <a:ea typeface="SimSun"/>
                <a:cs typeface="Arial"/>
              </a:rPr>
              <a:t>imprimante</a:t>
            </a:r>
            <a:r>
              <a:rPr lang="en-US" sz="1000" dirty="0">
                <a:latin typeface="Arial"/>
                <a:ea typeface="SimSun"/>
                <a:cs typeface="Arial"/>
              </a:rPr>
              <a:t> aux </a:t>
            </a:r>
            <a:r>
              <a:rPr lang="en-US" sz="1000" dirty="0" err="1">
                <a:latin typeface="Arial"/>
                <a:ea typeface="SimSun"/>
                <a:cs typeface="Arial"/>
              </a:rPr>
              <a:t>utilisateurs</a:t>
            </a:r>
            <a:r>
              <a:rPr lang="en-US" sz="1000" dirty="0">
                <a:latin typeface="Arial"/>
                <a:ea typeface="SimSun"/>
                <a:cs typeface="Arial"/>
              </a:rPr>
              <a:t> des </a:t>
            </a:r>
            <a:r>
              <a:rPr lang="en-US" sz="1000" dirty="0" err="1">
                <a:latin typeface="Arial"/>
                <a:ea typeface="SimSun"/>
                <a:cs typeface="Arial"/>
              </a:rPr>
              <a:t>ventes</a:t>
            </a:r>
            <a:r>
              <a:rPr lang="en-US" sz="1000" dirty="0">
                <a:latin typeface="Arial"/>
                <a:ea typeface="SimSun"/>
                <a:cs typeface="Arial"/>
              </a:rPr>
              <a:t>, </a:t>
            </a:r>
            <a:r>
              <a:rPr lang="en-US" sz="1000" dirty="0" err="1">
                <a:latin typeface="Arial"/>
                <a:ea typeface="SimSun"/>
                <a:cs typeface="Arial"/>
              </a:rPr>
              <a:t>affectez</a:t>
            </a:r>
            <a:r>
              <a:rPr lang="en-US" sz="1000" dirty="0">
                <a:latin typeface="Arial"/>
                <a:ea typeface="SimSun"/>
                <a:cs typeface="Arial"/>
              </a:rPr>
              <a:t> au </a:t>
            </a:r>
            <a:r>
              <a:rPr lang="en-US" sz="1000" dirty="0" err="1">
                <a:latin typeface="Arial"/>
                <a:ea typeface="SimSun"/>
                <a:cs typeface="Arial"/>
              </a:rPr>
              <a:t>groupe</a:t>
            </a:r>
            <a:r>
              <a:rPr lang="en-US" sz="1000" dirty="0">
                <a:latin typeface="Arial"/>
                <a:ea typeface="SimSun"/>
                <a:cs typeface="Arial"/>
              </a:rPr>
              <a:t> </a:t>
            </a:r>
            <a:r>
              <a:rPr lang="en-US" sz="1000" dirty="0" err="1">
                <a:latin typeface="Arial"/>
                <a:ea typeface="SimSun"/>
                <a:cs typeface="Arial"/>
              </a:rPr>
              <a:t>l'autorisation</a:t>
            </a:r>
            <a:r>
              <a:rPr lang="en-US" sz="1000" dirty="0">
                <a:latin typeface="Arial"/>
                <a:ea typeface="SimSun"/>
                <a:cs typeface="Arial"/>
              </a:rPr>
              <a:t> </a:t>
            </a:r>
            <a:r>
              <a:rPr lang="en-US" sz="1000" dirty="0" err="1">
                <a:latin typeface="Arial"/>
                <a:ea typeface="SimSun"/>
                <a:cs typeface="Arial"/>
              </a:rPr>
              <a:t>d'étendue</a:t>
            </a:r>
            <a:r>
              <a:rPr lang="en-US" sz="1000" dirty="0">
                <a:latin typeface="Arial"/>
                <a:ea typeface="SimSun"/>
                <a:cs typeface="Arial"/>
              </a:rPr>
              <a:t> locale du </a:t>
            </a:r>
            <a:r>
              <a:rPr lang="en-US" sz="1000" dirty="0" err="1">
                <a:latin typeface="Arial"/>
                <a:ea typeface="SimSun"/>
                <a:cs typeface="Arial"/>
              </a:rPr>
              <a:t>domaine</a:t>
            </a:r>
            <a:r>
              <a:rPr lang="en-US" sz="1000" dirty="0">
                <a:latin typeface="Arial"/>
                <a:ea typeface="SimSun"/>
                <a:cs typeface="Arial"/>
              </a:rPr>
              <a:t> pour </a:t>
            </a:r>
            <a:r>
              <a:rPr lang="en-US" sz="1000" dirty="0" err="1">
                <a:latin typeface="Arial"/>
                <a:ea typeface="SimSun"/>
                <a:cs typeface="Arial"/>
              </a:rPr>
              <a:t>accéder</a:t>
            </a:r>
            <a:r>
              <a:rPr lang="en-US" sz="1000" dirty="0">
                <a:latin typeface="Arial"/>
                <a:ea typeface="SimSun"/>
                <a:cs typeface="Arial"/>
              </a:rPr>
              <a:t> à la nouvelle </a:t>
            </a:r>
            <a:r>
              <a:rPr lang="en-US" sz="1000" dirty="0" err="1">
                <a:latin typeface="Arial"/>
                <a:ea typeface="SimSun"/>
                <a:cs typeface="Arial"/>
              </a:rPr>
              <a:t>imprimante</a:t>
            </a:r>
            <a:r>
              <a:rPr lang="en-US" sz="1000" dirty="0">
                <a:latin typeface="Arial"/>
                <a:ea typeface="SimSun"/>
                <a:cs typeface="Arial"/>
              </a:rPr>
              <a:t>. </a:t>
            </a:r>
            <a:r>
              <a:rPr lang="en-US" sz="1000" dirty="0" err="1">
                <a:latin typeface="Arial"/>
                <a:ea typeface="SimSun"/>
                <a:cs typeface="Arial"/>
              </a:rPr>
              <a:t>Tous</a:t>
            </a:r>
            <a:r>
              <a:rPr lang="en-US" sz="1000" dirty="0">
                <a:latin typeface="Arial"/>
                <a:ea typeface="SimSun"/>
                <a:cs typeface="Arial"/>
              </a:rPr>
              <a:t> les </a:t>
            </a:r>
            <a:r>
              <a:rPr lang="en-US" sz="1000" dirty="0" err="1">
                <a:latin typeface="Arial"/>
                <a:ea typeface="SimSun"/>
                <a:cs typeface="Arial"/>
              </a:rPr>
              <a:t>membres</a:t>
            </a:r>
            <a:r>
              <a:rPr lang="en-US" sz="1000" dirty="0">
                <a:latin typeface="Arial"/>
                <a:ea typeface="SimSun"/>
                <a:cs typeface="Arial"/>
              </a:rPr>
              <a:t> du </a:t>
            </a:r>
            <a:r>
              <a:rPr lang="en-US" sz="1000" dirty="0" err="1">
                <a:latin typeface="Arial"/>
                <a:ea typeface="SimSun"/>
                <a:cs typeface="Arial"/>
              </a:rPr>
              <a:t>groupe</a:t>
            </a:r>
            <a:r>
              <a:rPr lang="en-US" sz="1000" dirty="0">
                <a:latin typeface="Arial"/>
                <a:ea typeface="SimSun"/>
                <a:cs typeface="Arial"/>
              </a:rPr>
              <a:t> avec </a:t>
            </a:r>
            <a:r>
              <a:rPr lang="en-US" sz="1000" dirty="0" err="1">
                <a:latin typeface="Arial"/>
                <a:ea typeface="SimSun"/>
                <a:cs typeface="Arial"/>
              </a:rPr>
              <a:t>l'étendue</a:t>
            </a:r>
            <a:r>
              <a:rPr lang="en-US" sz="1000" dirty="0">
                <a:latin typeface="Arial"/>
                <a:ea typeface="SimSun"/>
                <a:cs typeface="Arial"/>
              </a:rPr>
              <a:t> </a:t>
            </a:r>
            <a:r>
              <a:rPr lang="en-US" sz="1000" dirty="0" err="1">
                <a:latin typeface="Arial"/>
                <a:ea typeface="SimSun"/>
                <a:cs typeface="Arial"/>
              </a:rPr>
              <a:t>globale</a:t>
            </a:r>
            <a:r>
              <a:rPr lang="en-US" sz="1000" dirty="0">
                <a:latin typeface="Arial"/>
                <a:ea typeface="SimSun"/>
                <a:cs typeface="Arial"/>
              </a:rPr>
              <a:t> </a:t>
            </a:r>
            <a:r>
              <a:rPr lang="en-US" sz="1000" dirty="0" err="1">
                <a:latin typeface="Arial"/>
                <a:ea typeface="SimSun"/>
                <a:cs typeface="Arial"/>
              </a:rPr>
              <a:t>reçoivent</a:t>
            </a:r>
            <a:r>
              <a:rPr lang="en-US" sz="1000" dirty="0">
                <a:latin typeface="Arial"/>
                <a:ea typeface="SimSun"/>
                <a:cs typeface="Arial"/>
              </a:rPr>
              <a:t> </a:t>
            </a:r>
            <a:r>
              <a:rPr lang="en-US" sz="1000" dirty="0" err="1">
                <a:latin typeface="Arial"/>
                <a:ea typeface="SimSun"/>
                <a:cs typeface="Arial"/>
              </a:rPr>
              <a:t>l'accès</a:t>
            </a:r>
            <a:r>
              <a:rPr lang="en-US" sz="1000" dirty="0">
                <a:latin typeface="Arial"/>
                <a:ea typeface="SimSun"/>
                <a:cs typeface="Arial"/>
              </a:rPr>
              <a:t> à la nouvelle </a:t>
            </a:r>
            <a:r>
              <a:rPr lang="en-US" sz="1000" dirty="0" err="1">
                <a:latin typeface="Arial"/>
                <a:ea typeface="SimSun"/>
                <a:cs typeface="Arial"/>
              </a:rPr>
              <a:t>imprimante</a:t>
            </a:r>
            <a:r>
              <a:rPr lang="en-US" sz="1000" dirty="0">
                <a:latin typeface="Arial"/>
                <a:ea typeface="SimSun"/>
                <a:cs typeface="Arial"/>
              </a:rPr>
              <a:t> </a:t>
            </a:r>
            <a:r>
              <a:rPr lang="en-US" sz="1000" dirty="0" err="1">
                <a:latin typeface="Arial"/>
                <a:ea typeface="SimSun"/>
                <a:cs typeface="Arial"/>
              </a:rPr>
              <a:t>automatiquement</a:t>
            </a:r>
            <a:r>
              <a:rPr lang="en-US" sz="1000" dirty="0">
                <a:latin typeface="Arial"/>
                <a:ea typeface="SimSun"/>
                <a:cs typeface="Arial"/>
              </a:rPr>
              <a:t>.</a:t>
            </a:r>
          </a:p>
          <a:p>
            <a:pPr>
              <a:lnSpc>
                <a:spcPct val="115000"/>
              </a:lnSpc>
            </a:pPr>
            <a:r>
              <a:rPr lang="en-US" sz="1000" b="1" dirty="0">
                <a:latin typeface="Arial"/>
                <a:ea typeface="SimSun"/>
                <a:cs typeface="Arial"/>
              </a:rPr>
              <a:t>Question</a:t>
            </a:r>
            <a:endParaRPr lang="en-US" sz="1000" dirty="0">
              <a:latin typeface="Arial"/>
              <a:ea typeface="SimSun"/>
              <a:cs typeface="Arial"/>
            </a:endParaRPr>
          </a:p>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êtes</a:t>
            </a:r>
            <a:r>
              <a:rPr lang="en-US" sz="1000" dirty="0">
                <a:latin typeface="Arial"/>
                <a:ea typeface="SimSun"/>
                <a:cs typeface="Segoe UI"/>
              </a:rPr>
              <a:t> chargé de </a:t>
            </a:r>
            <a:r>
              <a:rPr lang="en-US" sz="1000" dirty="0" err="1">
                <a:latin typeface="Arial"/>
                <a:ea typeface="SimSun"/>
                <a:cs typeface="Segoe UI"/>
              </a:rPr>
              <a:t>gérer</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et </a:t>
            </a:r>
            <a:r>
              <a:rPr lang="en-US" sz="1000" dirty="0" err="1">
                <a:latin typeface="Arial"/>
                <a:ea typeface="SimSun"/>
                <a:cs typeface="Segoe UI"/>
              </a:rPr>
              <a:t>l'accès</a:t>
            </a:r>
            <a:r>
              <a:rPr lang="en-US" sz="1000" dirty="0">
                <a:latin typeface="Arial"/>
                <a:ea typeface="SimSun"/>
                <a:cs typeface="Segoe UI"/>
              </a:rPr>
              <a:t> aux </a:t>
            </a:r>
            <a:r>
              <a:rPr lang="en-US" sz="1000" dirty="0" err="1">
                <a:latin typeface="Arial"/>
                <a:ea typeface="SimSun"/>
                <a:cs typeface="Segoe UI"/>
              </a:rPr>
              <a:t>ressources</a:t>
            </a:r>
            <a:r>
              <a:rPr lang="en-US" sz="1000" dirty="0">
                <a:latin typeface="Arial"/>
                <a:ea typeface="SimSun"/>
                <a:cs typeface="Segoe UI"/>
              </a:rPr>
              <a:t> pour les </a:t>
            </a:r>
            <a:r>
              <a:rPr lang="en-US" sz="1000" dirty="0" err="1">
                <a:latin typeface="Arial"/>
                <a:ea typeface="SimSun"/>
                <a:cs typeface="Segoe UI"/>
              </a:rPr>
              <a:t>membres</a:t>
            </a:r>
            <a:r>
              <a:rPr lang="en-US" sz="1000" dirty="0">
                <a:latin typeface="Arial"/>
                <a:ea typeface="SimSun"/>
                <a:cs typeface="Segoe UI"/>
              </a:rPr>
              <a:t> de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groupe</a:t>
            </a:r>
            <a:r>
              <a:rPr lang="en-US" sz="1000" dirty="0">
                <a:latin typeface="Arial"/>
                <a:ea typeface="SimSun"/>
                <a:cs typeface="Segoe UI"/>
              </a:rPr>
              <a:t>. </a:t>
            </a:r>
            <a:r>
              <a:rPr lang="en-US" sz="1000" dirty="0" smtClean="0">
                <a:latin typeface="Arial"/>
                <a:ea typeface="SimSun"/>
                <a:cs typeface="Segoe UI"/>
              </a:rPr>
              <a:t>Un </a:t>
            </a:r>
            <a:r>
              <a:rPr lang="en-US" sz="1000" dirty="0" err="1" smtClean="0">
                <a:latin typeface="Arial"/>
                <a:ea typeface="SimSun"/>
                <a:cs typeface="Segoe UI"/>
              </a:rPr>
              <a:t>utilisateur</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a:t>
            </a:r>
            <a:r>
              <a:rPr lang="en-US" sz="1000" dirty="0" err="1">
                <a:latin typeface="Arial"/>
                <a:ea typeface="SimSun"/>
                <a:cs typeface="Segoe UI"/>
              </a:rPr>
              <a:t>transféré</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un </a:t>
            </a:r>
            <a:r>
              <a:rPr lang="en-US" sz="1000" dirty="0" err="1">
                <a:latin typeface="Arial"/>
                <a:ea typeface="SimSun"/>
                <a:cs typeface="Segoe UI"/>
              </a:rPr>
              <a:t>autre</a:t>
            </a:r>
            <a:r>
              <a:rPr lang="en-US" sz="1000" dirty="0">
                <a:latin typeface="Arial"/>
                <a:ea typeface="SimSun"/>
                <a:cs typeface="Segoe UI"/>
              </a:rPr>
              <a:t> service de la </a:t>
            </a:r>
            <a:r>
              <a:rPr lang="en-US" sz="1000" dirty="0" err="1">
                <a:latin typeface="Arial"/>
                <a:ea typeface="SimSun"/>
                <a:cs typeface="Segoe UI"/>
              </a:rPr>
              <a:t>société</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devez-vous</a:t>
            </a:r>
            <a:r>
              <a:rPr lang="en-US" sz="1000" dirty="0">
                <a:latin typeface="Arial"/>
                <a:ea typeface="SimSun"/>
                <a:cs typeface="Segoe UI"/>
              </a:rPr>
              <a:t> faire </a:t>
            </a:r>
            <a:r>
              <a:rPr lang="en-US" sz="1000" dirty="0" smtClean="0">
                <a:latin typeface="Arial"/>
                <a:ea typeface="SimSun"/>
                <a:cs typeface="Segoe UI"/>
              </a:rPr>
              <a:t>du </a:t>
            </a:r>
            <a:r>
              <a:rPr lang="en-US" sz="1000" dirty="0" err="1" smtClean="0">
                <a:latin typeface="Arial"/>
                <a:ea typeface="SimSun"/>
                <a:cs typeface="Segoe UI"/>
              </a:rPr>
              <a:t>compte</a:t>
            </a:r>
            <a:r>
              <a:rPr lang="en-US" sz="1000" dirty="0" smtClean="0">
                <a:latin typeface="Arial"/>
                <a:ea typeface="SimSun"/>
                <a:cs typeface="Segoe UI"/>
              </a:rPr>
              <a:t> </a:t>
            </a:r>
            <a:r>
              <a:rPr lang="en-US" sz="1000" dirty="0">
                <a:latin typeface="Arial"/>
                <a:ea typeface="SimSun"/>
                <a:cs typeface="Segoe UI"/>
              </a:rPr>
              <a:t>de </a:t>
            </a:r>
            <a:r>
              <a:rPr lang="en-US" sz="1000" dirty="0" err="1">
                <a:latin typeface="Arial"/>
                <a:ea typeface="SimSun"/>
                <a:cs typeface="Segoe UI"/>
              </a:rPr>
              <a:t>l'utilisateur</a:t>
            </a:r>
            <a:r>
              <a:rPr lang="en-US" sz="1000" dirty="0">
                <a:latin typeface="Arial"/>
                <a:ea typeface="SimSun"/>
                <a:cs typeface="Segoe UI"/>
              </a:rPr>
              <a:t> ?</a:t>
            </a:r>
            <a:endParaRPr lang="en-US" sz="1000" dirty="0">
              <a:latin typeface="Arial"/>
              <a:ea typeface="SimSun"/>
              <a:cs typeface="Arial"/>
            </a:endParaRPr>
          </a:p>
          <a:p>
            <a:pPr>
              <a:lnSpc>
                <a:spcPct val="115000"/>
              </a:lnSpc>
            </a:pPr>
            <a:r>
              <a:rPr lang="en-US" sz="1000" b="1" dirty="0" err="1">
                <a:latin typeface="Arial"/>
                <a:ea typeface="SimSun"/>
                <a:cs typeface="Arial"/>
              </a:rPr>
              <a:t>Réponse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Bien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votre</a:t>
            </a:r>
            <a:r>
              <a:rPr lang="en-US" sz="1000" dirty="0">
                <a:latin typeface="Arial"/>
                <a:ea typeface="SimSun"/>
                <a:cs typeface="Segoe UI"/>
              </a:rPr>
              <a:t> </a:t>
            </a:r>
            <a:r>
              <a:rPr lang="en-US" sz="1000" dirty="0" err="1">
                <a:latin typeface="Arial"/>
                <a:ea typeface="SimSun"/>
                <a:cs typeface="Segoe UI"/>
              </a:rPr>
              <a:t>société</a:t>
            </a:r>
            <a:r>
              <a:rPr lang="en-US" sz="1000" dirty="0">
                <a:latin typeface="Arial"/>
                <a:ea typeface="SimSun"/>
                <a:cs typeface="Segoe UI"/>
              </a:rPr>
              <a:t> </a:t>
            </a:r>
            <a:r>
              <a:rPr lang="en-US" sz="1000" dirty="0" err="1">
                <a:latin typeface="Arial"/>
                <a:ea typeface="SimSun"/>
                <a:cs typeface="Segoe UI"/>
              </a:rPr>
              <a:t>puisse</a:t>
            </a:r>
            <a:r>
              <a:rPr lang="en-US" sz="1000" dirty="0">
                <a:latin typeface="Arial"/>
                <a:ea typeface="SimSun"/>
                <a:cs typeface="Segoe UI"/>
              </a:rPr>
              <a:t> </a:t>
            </a:r>
            <a:r>
              <a:rPr lang="en-US" sz="1000" dirty="0" err="1">
                <a:latin typeface="Arial"/>
                <a:ea typeface="SimSun"/>
                <a:cs typeface="Segoe UI"/>
              </a:rPr>
              <a:t>avoir</a:t>
            </a:r>
            <a:r>
              <a:rPr lang="en-US" sz="1000" dirty="0">
                <a:latin typeface="Arial"/>
                <a:ea typeface="SimSun"/>
                <a:cs typeface="Segoe UI"/>
              </a:rPr>
              <a:t> un </a:t>
            </a:r>
            <a:r>
              <a:rPr lang="en-US" sz="1000" dirty="0" err="1">
                <a:latin typeface="Arial"/>
                <a:ea typeface="SimSun"/>
                <a:cs typeface="Segoe UI"/>
              </a:rPr>
              <a:t>représentant</a:t>
            </a:r>
            <a:r>
              <a:rPr lang="en-US" sz="1000" dirty="0">
                <a:latin typeface="Arial"/>
                <a:ea typeface="SimSun"/>
                <a:cs typeface="Segoe UI"/>
              </a:rPr>
              <a:t> des </a:t>
            </a:r>
            <a:r>
              <a:rPr lang="en-US" sz="1000" dirty="0" err="1">
                <a:latin typeface="Arial"/>
                <a:ea typeface="SimSun"/>
                <a:cs typeface="Segoe UI"/>
              </a:rPr>
              <a:t>ressources</a:t>
            </a:r>
            <a:r>
              <a:rPr lang="en-US" sz="1000" dirty="0">
                <a:latin typeface="Arial"/>
                <a:ea typeface="SimSun"/>
                <a:cs typeface="Segoe UI"/>
              </a:rPr>
              <a:t> </a:t>
            </a:r>
            <a:r>
              <a:rPr lang="en-US" sz="1000" dirty="0" err="1">
                <a:latin typeface="Arial"/>
                <a:ea typeface="SimSun"/>
                <a:cs typeface="Segoe UI"/>
              </a:rPr>
              <a:t>humaines</a:t>
            </a:r>
            <a:r>
              <a:rPr lang="en-US" sz="1000" dirty="0">
                <a:latin typeface="Arial"/>
                <a:ea typeface="SimSun"/>
                <a:cs typeface="Segoe UI"/>
              </a:rPr>
              <a:t> </a:t>
            </a:r>
            <a:r>
              <a:rPr lang="en-US" sz="1000" dirty="0" err="1">
                <a:latin typeface="Arial"/>
                <a:ea typeface="SimSun"/>
                <a:cs typeface="Segoe UI"/>
              </a:rPr>
              <a:t>disposant</a:t>
            </a:r>
            <a:r>
              <a:rPr lang="en-US" sz="1000" dirty="0">
                <a:latin typeface="Arial"/>
                <a:ea typeface="SimSun"/>
                <a:cs typeface="Segoe UI"/>
              </a:rPr>
              <a:t> </a:t>
            </a:r>
            <a:r>
              <a:rPr lang="en-US" sz="1000" dirty="0" err="1">
                <a:latin typeface="Arial"/>
                <a:ea typeface="SimSun"/>
                <a:cs typeface="Segoe UI"/>
              </a:rPr>
              <a:t>d'autorisations</a:t>
            </a:r>
            <a:r>
              <a:rPr lang="en-US" sz="1000" dirty="0">
                <a:latin typeface="Arial"/>
                <a:ea typeface="SimSun"/>
                <a:cs typeface="Segoe UI"/>
              </a:rPr>
              <a:t> AD DS pour </a:t>
            </a:r>
            <a:r>
              <a:rPr lang="en-US" sz="1000" dirty="0" err="1">
                <a:latin typeface="Arial"/>
                <a:ea typeface="SimSun"/>
                <a:cs typeface="Segoe UI"/>
              </a:rPr>
              <a:t>déplacer</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la </a:t>
            </a:r>
            <a:r>
              <a:rPr lang="en-US" sz="1000" dirty="0" err="1">
                <a:latin typeface="Arial"/>
                <a:ea typeface="SimSun"/>
                <a:cs typeface="Segoe UI"/>
              </a:rPr>
              <a:t>meilleure</a:t>
            </a:r>
            <a:r>
              <a:rPr lang="en-US" sz="1000" dirty="0">
                <a:latin typeface="Arial"/>
                <a:ea typeface="SimSun"/>
                <a:cs typeface="Segoe UI"/>
              </a:rPr>
              <a:t> solution </a:t>
            </a:r>
            <a:r>
              <a:rPr lang="en-US" sz="1000" dirty="0" err="1">
                <a:latin typeface="Arial"/>
                <a:ea typeface="SimSun"/>
                <a:cs typeface="Segoe UI"/>
              </a:rPr>
              <a:t>consiste</a:t>
            </a:r>
            <a:r>
              <a:rPr lang="en-US" sz="1000" dirty="0">
                <a:latin typeface="Arial"/>
                <a:ea typeface="SimSun"/>
                <a:cs typeface="Segoe UI"/>
              </a:rPr>
              <a:t> à </a:t>
            </a:r>
            <a:r>
              <a:rPr lang="en-US" sz="1000" dirty="0" err="1">
                <a:latin typeface="Arial"/>
                <a:ea typeface="SimSun"/>
                <a:cs typeface="Segoe UI"/>
              </a:rPr>
              <a:t>déplacer</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a:t>
            </a:r>
            <a:r>
              <a:rPr lang="en-US" sz="1000" dirty="0" err="1">
                <a:latin typeface="Arial"/>
                <a:ea typeface="SimSun"/>
                <a:cs typeface="Segoe UI"/>
              </a:rPr>
              <a:t>l'unité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 </a:t>
            </a:r>
            <a:r>
              <a:rPr lang="en-US" sz="1000" dirty="0" err="1">
                <a:latin typeface="Arial"/>
                <a:ea typeface="SimSun"/>
                <a:cs typeface="Segoe UI"/>
              </a:rPr>
              <a:t>appropriée</a:t>
            </a:r>
            <a:r>
              <a:rPr lang="en-US" sz="1000" dirty="0">
                <a:latin typeface="Arial"/>
                <a:ea typeface="SimSun"/>
                <a:cs typeface="Segoe UI"/>
              </a:rPr>
              <a:t> du nouveau service. </a:t>
            </a:r>
            <a:r>
              <a:rPr lang="en-US" sz="1000" dirty="0" err="1">
                <a:latin typeface="Arial"/>
                <a:ea typeface="SimSun"/>
                <a:cs typeface="Segoe UI"/>
              </a:rPr>
              <a:t>Ainsi</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associées</a:t>
            </a:r>
            <a:r>
              <a:rPr lang="en-US" sz="1000" dirty="0">
                <a:latin typeface="Arial"/>
                <a:ea typeface="SimSun"/>
                <a:cs typeface="Segoe UI"/>
              </a:rPr>
              <a:t> au nouveau service </a:t>
            </a:r>
            <a:r>
              <a:rPr lang="en-US" sz="1000" dirty="0" err="1">
                <a:latin typeface="Arial"/>
                <a:ea typeface="SimSun"/>
                <a:cs typeface="Segoe UI"/>
              </a:rPr>
              <a:t>sont</a:t>
            </a:r>
            <a:r>
              <a:rPr lang="en-US" sz="1000" dirty="0">
                <a:latin typeface="Arial"/>
                <a:ea typeface="SimSun"/>
                <a:cs typeface="Segoe UI"/>
              </a:rPr>
              <a:t> </a:t>
            </a:r>
            <a:r>
              <a:rPr lang="en-US" sz="1000" dirty="0" err="1">
                <a:latin typeface="Arial"/>
                <a:ea typeface="SimSun"/>
                <a:cs typeface="Segoe UI"/>
              </a:rPr>
              <a:t>appliquées</a:t>
            </a:r>
            <a:r>
              <a:rPr lang="en-US" sz="1000" dirty="0">
                <a:latin typeface="Arial"/>
                <a:ea typeface="SimSun"/>
                <a:cs typeface="Segoe UI"/>
              </a:rPr>
              <a:t>. </a:t>
            </a:r>
            <a:r>
              <a:rPr lang="en-US" sz="1000" dirty="0" err="1">
                <a:latin typeface="Arial"/>
                <a:ea typeface="SimSun"/>
                <a:cs typeface="Segoe UI"/>
              </a:rPr>
              <a:t>S'il</a:t>
            </a:r>
            <a:r>
              <a:rPr lang="en-US" sz="1000" dirty="0">
                <a:latin typeface="Arial"/>
                <a:ea typeface="SimSun"/>
                <a:cs typeface="Segoe UI"/>
              </a:rPr>
              <a:t> </a:t>
            </a:r>
            <a:r>
              <a:rPr lang="en-US" sz="1000" dirty="0" err="1">
                <a:latin typeface="Arial"/>
                <a:ea typeface="SimSun"/>
                <a:cs typeface="Segoe UI"/>
              </a:rPr>
              <a:t>est</a:t>
            </a:r>
            <a:r>
              <a:rPr lang="en-US" sz="1000" dirty="0">
                <a:latin typeface="Arial"/>
                <a:ea typeface="SimSun"/>
                <a:cs typeface="Segoe UI"/>
              </a:rPr>
              <a:t> important </a:t>
            </a:r>
            <a:r>
              <a:rPr lang="en-US" sz="1000" dirty="0" err="1">
                <a:latin typeface="Arial"/>
                <a:ea typeface="SimSun"/>
                <a:cs typeface="Segoe UI"/>
              </a:rPr>
              <a:t>que</a:t>
            </a:r>
            <a:r>
              <a:rPr lang="en-US" sz="1000" dirty="0">
                <a:latin typeface="Arial"/>
                <a:ea typeface="SimSun"/>
                <a:cs typeface="Segoe UI"/>
              </a:rPr>
              <a:t> les </a:t>
            </a:r>
            <a:r>
              <a:rPr lang="en-US" sz="1000" dirty="0" err="1">
                <a:latin typeface="Arial"/>
                <a:ea typeface="SimSun"/>
                <a:cs typeface="Segoe UI"/>
              </a:rPr>
              <a:t>stratégies</a:t>
            </a:r>
            <a:r>
              <a:rPr lang="en-US" sz="1000" dirty="0">
                <a:latin typeface="Arial"/>
                <a:ea typeface="SimSun"/>
                <a:cs typeface="Segoe UI"/>
              </a:rPr>
              <a:t> de </a:t>
            </a:r>
            <a:r>
              <a:rPr lang="en-US" sz="1000" dirty="0" err="1">
                <a:latin typeface="Arial"/>
                <a:ea typeface="SimSun"/>
                <a:cs typeface="Segoe UI"/>
              </a:rPr>
              <a:t>groupe</a:t>
            </a:r>
            <a:r>
              <a:rPr lang="en-US" sz="1000" dirty="0">
                <a:latin typeface="Arial"/>
                <a:ea typeface="SimSun"/>
                <a:cs typeface="Segoe UI"/>
              </a:rPr>
              <a:t> </a:t>
            </a:r>
            <a:r>
              <a:rPr lang="en-US" sz="1000" dirty="0" err="1">
                <a:latin typeface="Arial"/>
                <a:ea typeface="SimSun"/>
                <a:cs typeface="Segoe UI"/>
              </a:rPr>
              <a:t>correctes</a:t>
            </a:r>
            <a:r>
              <a:rPr lang="en-US" sz="1000" dirty="0">
                <a:latin typeface="Arial"/>
                <a:ea typeface="SimSun"/>
                <a:cs typeface="Segoe UI"/>
              </a:rPr>
              <a:t> </a:t>
            </a:r>
            <a:r>
              <a:rPr lang="en-US" sz="1000" dirty="0" err="1">
                <a:latin typeface="Arial"/>
                <a:ea typeface="SimSun"/>
                <a:cs typeface="Segoe UI"/>
              </a:rPr>
              <a:t>soient</a:t>
            </a:r>
            <a:r>
              <a:rPr lang="en-US" sz="1000" dirty="0">
                <a:latin typeface="Arial"/>
                <a:ea typeface="SimSun"/>
                <a:cs typeface="Segoe UI"/>
              </a:rPr>
              <a:t> </a:t>
            </a:r>
            <a:r>
              <a:rPr lang="en-US" sz="1000" dirty="0" err="1">
                <a:latin typeface="Arial"/>
                <a:ea typeface="SimSun"/>
                <a:cs typeface="Segoe UI"/>
              </a:rPr>
              <a:t>appliquées</a:t>
            </a:r>
            <a:r>
              <a:rPr lang="en-US" sz="1000" dirty="0">
                <a:latin typeface="Arial"/>
                <a:ea typeface="SimSun"/>
                <a:cs typeface="Segoe UI"/>
              </a:rPr>
              <a:t>, le </a:t>
            </a:r>
            <a:r>
              <a:rPr lang="en-US" sz="1000" dirty="0" err="1">
                <a:latin typeface="Arial"/>
                <a:ea typeface="SimSun"/>
                <a:cs typeface="Segoe UI"/>
              </a:rPr>
              <a:t>compte</a:t>
            </a:r>
            <a:r>
              <a:rPr lang="en-US" sz="1000" dirty="0">
                <a:latin typeface="Arial"/>
                <a:ea typeface="SimSun"/>
                <a:cs typeface="Segoe UI"/>
              </a:rPr>
              <a:t> de </a:t>
            </a:r>
            <a:r>
              <a:rPr lang="en-US" sz="1000" dirty="0" err="1">
                <a:latin typeface="Arial"/>
                <a:ea typeface="SimSun"/>
                <a:cs typeface="Segoe UI"/>
              </a:rPr>
              <a:t>l'utilisateur</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désactivé</a:t>
            </a:r>
            <a:r>
              <a:rPr lang="en-US" sz="1000" dirty="0">
                <a:latin typeface="Arial"/>
                <a:ea typeface="SimSun"/>
                <a:cs typeface="Segoe UI"/>
              </a:rPr>
              <a:t> </a:t>
            </a:r>
            <a:r>
              <a:rPr lang="en-US" sz="1000" dirty="0" err="1">
                <a:latin typeface="Arial"/>
                <a:ea typeface="SimSun"/>
                <a:cs typeface="Segoe UI"/>
              </a:rPr>
              <a:t>jusqu'à</a:t>
            </a:r>
            <a:r>
              <a:rPr lang="en-US" sz="1000" dirty="0">
                <a:latin typeface="Arial"/>
                <a:ea typeface="SimSun"/>
                <a:cs typeface="Segoe UI"/>
              </a:rPr>
              <a:t> </a:t>
            </a:r>
            <a:r>
              <a:rPr lang="en-US" sz="1000" dirty="0" err="1">
                <a:latin typeface="Arial"/>
                <a:ea typeface="SimSun"/>
                <a:cs typeface="Segoe UI"/>
              </a:rPr>
              <a:t>ce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err="1">
                <a:latin typeface="Arial"/>
                <a:ea typeface="SimSun"/>
                <a:cs typeface="Segoe UI"/>
              </a:rPr>
              <a:t>quelqu'un</a:t>
            </a:r>
            <a:r>
              <a:rPr lang="en-US" sz="1000" dirty="0">
                <a:latin typeface="Arial"/>
                <a:ea typeface="SimSun"/>
                <a:cs typeface="Segoe UI"/>
              </a:rPr>
              <a:t> </a:t>
            </a:r>
            <a:r>
              <a:rPr lang="en-US" sz="1000" err="1">
                <a:latin typeface="Arial"/>
                <a:ea typeface="SimSun"/>
                <a:cs typeface="Segoe UI"/>
              </a:rPr>
              <a:t>disposant</a:t>
            </a:r>
            <a:r>
              <a:rPr lang="en-US" sz="1000">
                <a:latin typeface="Arial"/>
                <a:ea typeface="SimSun"/>
                <a:cs typeface="Segoe UI"/>
              </a:rPr>
              <a:t> </a:t>
            </a:r>
            <a:r>
              <a:rPr lang="en-US" sz="1000" smtClean="0">
                <a:latin typeface="Arial"/>
                <a:ea typeface="SimSun"/>
                <a:cs typeface="Segoe UI"/>
              </a:rPr>
              <a:t>des autorisations </a:t>
            </a:r>
            <a:r>
              <a:rPr lang="en-US" sz="1000" dirty="0">
                <a:latin typeface="Arial"/>
                <a:ea typeface="SimSun"/>
                <a:cs typeface="Segoe UI"/>
              </a:rPr>
              <a:t>de </a:t>
            </a:r>
            <a:r>
              <a:rPr lang="en-US" sz="1000" dirty="0" err="1">
                <a:latin typeface="Arial"/>
                <a:ea typeface="SimSun"/>
                <a:cs typeface="Segoe UI"/>
              </a:rPr>
              <a:t>sécurité</a:t>
            </a:r>
            <a:r>
              <a:rPr lang="en-US" sz="1000" dirty="0">
                <a:latin typeface="Arial"/>
                <a:ea typeface="SimSun"/>
                <a:cs typeface="Segoe UI"/>
              </a:rPr>
              <a:t> </a:t>
            </a:r>
            <a:r>
              <a:rPr lang="en-US" sz="1000" dirty="0" err="1">
                <a:latin typeface="Arial"/>
                <a:ea typeface="SimSun"/>
                <a:cs typeface="Segoe UI"/>
              </a:rPr>
              <a:t>appropriées</a:t>
            </a:r>
            <a:r>
              <a:rPr lang="en-US" sz="1000" dirty="0">
                <a:latin typeface="Arial"/>
                <a:ea typeface="SimSun"/>
                <a:cs typeface="Segoe UI"/>
              </a:rPr>
              <a:t> </a:t>
            </a:r>
            <a:r>
              <a:rPr lang="en-US" sz="1000" dirty="0" err="1">
                <a:latin typeface="Arial"/>
                <a:ea typeface="SimSun"/>
                <a:cs typeface="Segoe UI"/>
              </a:rPr>
              <a:t>puisse</a:t>
            </a:r>
            <a:r>
              <a:rPr lang="en-US" sz="1000" dirty="0">
                <a:latin typeface="Arial"/>
                <a:ea typeface="SimSun"/>
                <a:cs typeface="Segoe UI"/>
              </a:rPr>
              <a:t> le </a:t>
            </a:r>
            <a:r>
              <a:rPr lang="en-US" sz="1000" dirty="0" err="1">
                <a:latin typeface="Arial"/>
                <a:ea typeface="SimSun"/>
                <a:cs typeface="Segoe UI"/>
              </a:rPr>
              <a:t>déplacer</a:t>
            </a:r>
            <a:r>
              <a:rPr lang="en-US" sz="1000" dirty="0">
                <a:latin typeface="Arial"/>
                <a:ea typeface="SimSun"/>
                <a:cs typeface="Segoe UI"/>
              </a:rPr>
              <a:t> </a:t>
            </a:r>
            <a:r>
              <a:rPr lang="en-US" sz="1000" dirty="0" err="1">
                <a:latin typeface="Arial"/>
                <a:ea typeface="SimSun"/>
                <a:cs typeface="Segoe UI"/>
              </a:rPr>
              <a:t>vers</a:t>
            </a:r>
            <a:r>
              <a:rPr lang="en-US" sz="1000" dirty="0">
                <a:latin typeface="Arial"/>
                <a:ea typeface="SimSun"/>
                <a:cs typeface="Segoe UI"/>
              </a:rPr>
              <a:t> la nouvelle </a:t>
            </a:r>
            <a:r>
              <a:rPr lang="en-US" sz="1000" dirty="0" err="1">
                <a:latin typeface="Arial"/>
                <a:ea typeface="SimSun"/>
                <a:cs typeface="Segoe UI"/>
              </a:rPr>
              <a:t>unité</a:t>
            </a:r>
            <a:r>
              <a:rPr lang="en-US" sz="1000" dirty="0">
                <a:latin typeface="Arial"/>
                <a:ea typeface="SimSun"/>
                <a:cs typeface="Segoe UI"/>
              </a:rPr>
              <a:t> </a:t>
            </a:r>
            <a:r>
              <a:rPr lang="en-US" sz="1000" dirty="0" err="1">
                <a:latin typeface="Arial"/>
                <a:ea typeface="SimSun"/>
                <a:cs typeface="Segoe UI"/>
              </a:rPr>
              <a:t>d'organisation</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1862829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pPr>
            <a:r>
              <a:rPr lang="en-US" sz="1000" b="1">
                <a:latin typeface="Arial"/>
                <a:ea typeface="SimSun"/>
                <a:cs typeface="Arial"/>
              </a:rPr>
              <a:t>Question</a:t>
            </a:r>
            <a:endParaRPr lang="en-US" sz="1000">
              <a:latin typeface="Arial"/>
              <a:ea typeface="SimSun"/>
              <a:cs typeface="Arial"/>
            </a:endParaRPr>
          </a:p>
          <a:p>
            <a:pPr>
              <a:lnSpc>
                <a:spcPct val="115000"/>
              </a:lnSpc>
              <a:spcAft>
                <a:spcPts val="1000"/>
              </a:spcAft>
            </a:pPr>
            <a:r>
              <a:rPr lang="en-US" sz="1000">
                <a:latin typeface="Arial"/>
                <a:ea typeface="SimSun"/>
                <a:cs typeface="Segoe UI"/>
              </a:rPr>
              <a:t>Quelle est la principale différence entre le conteneur Ordinateur et une unité d'organisation ?</a:t>
            </a:r>
          </a:p>
          <a:p>
            <a:pPr>
              <a:lnSpc>
                <a:spcPct val="115000"/>
              </a:lnSpc>
            </a:pPr>
            <a:r>
              <a:rPr lang="en-US" sz="1000" b="1">
                <a:latin typeface="Arial"/>
                <a:ea typeface="SimSun"/>
                <a:cs typeface="Arial"/>
              </a:rPr>
              <a:t>Réponse</a:t>
            </a:r>
            <a:endParaRPr lang="en-US" sz="1000">
              <a:latin typeface="Arial"/>
              <a:ea typeface="SimSun"/>
              <a:cs typeface="Arial"/>
            </a:endParaRPr>
          </a:p>
          <a:p>
            <a:pPr lvl="0">
              <a:lnSpc>
                <a:spcPct val="115000"/>
              </a:lnSpc>
              <a:spcAft>
                <a:spcPts val="1000"/>
              </a:spcAft>
            </a:pPr>
            <a:r>
              <a:rPr lang="en-US" sz="1000">
                <a:solidFill>
                  <a:prstClr val="black"/>
                </a:solidFill>
                <a:latin typeface="Arial"/>
                <a:ea typeface="SimSun"/>
                <a:cs typeface="Segoe UI"/>
              </a:rPr>
              <a:t>Vous ne pouvez pas créer une unité d'organisation dans un conteneur Ordinateurs, ainsi vous ne pouvez pas subdiviser l'unité d'organisation Ordinateurs. En outre, vous ne pouvez pas lier un objet de stratégie de groupe à un conteneur. Pour cette raison, nous vous recommandons de déplacer le compte d'ordinateur récemment créé du conteneur Ordinateurs vers une unité d'organisation.</a:t>
            </a:r>
            <a:endParaRPr lang="en-US" sz="1000">
              <a:latin typeface="Arial"/>
              <a:ea typeface="SimSun"/>
              <a:cs typeface="Arial"/>
            </a:endParaRPr>
          </a:p>
          <a:p>
            <a:pPr lvl="0">
              <a:lnSpc>
                <a:spcPct val="115000"/>
              </a:lnSpc>
            </a:pPr>
            <a:r>
              <a:rPr lang="en-US" sz="1000" b="1" smtClean="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Quand</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devriez-vous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réinitialiser</a:t>
            </a:r>
            <a:r>
              <a:rPr lang="en-US" sz="1000" dirty="0">
                <a:solidFill>
                  <a:prstClr val="black"/>
                </a:solidFill>
                <a:latin typeface="Arial"/>
                <a:ea typeface="SimSun"/>
                <a:cs typeface="Segoe UI"/>
              </a:rPr>
              <a:t> un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d'ordinateur</a:t>
            </a:r>
            <a:r>
              <a:rPr lang="en-US" sz="1000" dirty="0">
                <a:solidFill>
                  <a:prstClr val="black"/>
                </a:solidFill>
                <a:latin typeface="Arial"/>
                <a:ea typeface="SimSun"/>
                <a:cs typeface="Segoe UI"/>
              </a:rPr>
              <a:t> ? </a:t>
            </a:r>
            <a:r>
              <a:rPr lang="en-US" sz="1000" dirty="0" err="1">
                <a:solidFill>
                  <a:prstClr val="black"/>
                </a:solidFill>
                <a:latin typeface="Arial"/>
                <a:ea typeface="SimSun"/>
                <a:cs typeface="Segoe UI"/>
              </a:rPr>
              <a:t>Pourquoi</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est-il</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mieux</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réinitialiser</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plutôt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supprimer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puis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recréer</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jonction</a:t>
            </a:r>
            <a:r>
              <a:rPr lang="en-US" sz="1000" dirty="0">
                <a:solidFill>
                  <a:prstClr val="black"/>
                </a:solidFill>
                <a:latin typeface="Arial"/>
                <a:ea typeface="SimSun"/>
                <a:cs typeface="Segoe UI"/>
              </a:rPr>
              <a:t> au </a:t>
            </a:r>
            <a:r>
              <a:rPr lang="en-US" sz="1000" dirty="0" err="1">
                <a:solidFill>
                  <a:prstClr val="black"/>
                </a:solidFill>
                <a:latin typeface="Arial"/>
                <a:ea typeface="SimSun"/>
                <a:cs typeface="Segoe UI"/>
              </a:rPr>
              <a:t>domaine</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devriez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réinitialiser</a:t>
            </a:r>
            <a:r>
              <a:rPr lang="en-US" sz="1000" dirty="0">
                <a:solidFill>
                  <a:prstClr val="black"/>
                </a:solidFill>
                <a:latin typeface="Arial"/>
                <a:ea typeface="SimSun"/>
                <a:cs typeface="Segoe UI"/>
              </a:rPr>
              <a:t> un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lorsque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l'ordinateur</a:t>
            </a:r>
            <a:r>
              <a:rPr lang="en-US" sz="1000" dirty="0">
                <a:solidFill>
                  <a:prstClr val="black"/>
                </a:solidFill>
                <a:latin typeface="Arial"/>
                <a:ea typeface="SimSun"/>
                <a:cs typeface="Segoe UI"/>
              </a:rPr>
              <a:t> ne </a:t>
            </a:r>
            <a:r>
              <a:rPr lang="en-US" sz="1000" dirty="0" err="1">
                <a:solidFill>
                  <a:prstClr val="black"/>
                </a:solidFill>
                <a:latin typeface="Arial"/>
                <a:ea typeface="SimSun"/>
                <a:cs typeface="Segoe UI"/>
              </a:rPr>
              <a:t>peut</a:t>
            </a:r>
            <a:r>
              <a:rPr lang="en-US" sz="1000" dirty="0">
                <a:solidFill>
                  <a:prstClr val="black"/>
                </a:solidFill>
                <a:latin typeface="Arial"/>
                <a:ea typeface="SimSun"/>
                <a:cs typeface="Segoe UI"/>
              </a:rPr>
              <a:t> plus </a:t>
            </a:r>
            <a:r>
              <a:rPr lang="en-US" sz="1000" dirty="0" err="1">
                <a:solidFill>
                  <a:prstClr val="black"/>
                </a:solidFill>
                <a:latin typeface="Arial"/>
                <a:ea typeface="SimSun"/>
                <a:cs typeface="Segoe UI"/>
              </a:rPr>
              <a:t>s'authentifier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auprès</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du </a:t>
            </a:r>
            <a:r>
              <a:rPr lang="en-US" sz="1000" dirty="0" err="1" smtClean="0">
                <a:solidFill>
                  <a:prstClr val="black"/>
                </a:solidFill>
                <a:latin typeface="Arial"/>
                <a:ea typeface="SimSun"/>
                <a:cs typeface="Segoe UI"/>
              </a:rPr>
              <a:t>domaine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Cela</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peut</a:t>
            </a:r>
            <a:r>
              <a:rPr lang="en-US" sz="1000" dirty="0">
                <a:solidFill>
                  <a:prstClr val="black"/>
                </a:solidFill>
                <a:latin typeface="Arial"/>
                <a:ea typeface="SimSun"/>
                <a:cs typeface="Segoe UI"/>
              </a:rPr>
              <a:t> se </a:t>
            </a:r>
            <a:r>
              <a:rPr lang="en-US" sz="1000" dirty="0" err="1">
                <a:solidFill>
                  <a:prstClr val="black"/>
                </a:solidFill>
                <a:latin typeface="Arial"/>
                <a:ea typeface="SimSun"/>
                <a:cs typeface="Segoe UI"/>
              </a:rPr>
              <a:t>produire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si</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système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d'exploitation</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est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réinstallé</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si</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est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restauré</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à </a:t>
            </a:r>
            <a:r>
              <a:rPr lang="en-US" sz="1000" dirty="0" err="1" smtClean="0">
                <a:solidFill>
                  <a:prstClr val="black"/>
                </a:solidFill>
                <a:latin typeface="Arial"/>
                <a:ea typeface="SimSun"/>
                <a:cs typeface="Segoe UI"/>
              </a:rPr>
              <a:t>partir</a:t>
            </a:r>
            <a:r>
              <a:rPr lang="en-US" sz="1000" dirty="0" smtClean="0">
                <a:solidFill>
                  <a:prstClr val="black"/>
                </a:solidFill>
                <a:latin typeface="Arial"/>
                <a:ea typeface="SimSun"/>
                <a:cs typeface="Segoe UI"/>
              </a:rPr>
              <a:t> </a:t>
            </a:r>
            <a:r>
              <a:rPr lang="en-US" sz="1000" dirty="0" err="1">
                <a:solidFill>
                  <a:prstClr val="black"/>
                </a:solidFill>
                <a:latin typeface="Arial"/>
                <a:ea typeface="SimSun"/>
                <a:cs typeface="Segoe UI"/>
              </a:rPr>
              <a:t>d'une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sauvegarde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ou</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si</a:t>
            </a:r>
            <a:r>
              <a:rPr lang="en-US" sz="1000" dirty="0">
                <a:solidFill>
                  <a:prstClr val="black"/>
                </a:solidFill>
                <a:latin typeface="Arial"/>
                <a:ea typeface="SimSun"/>
                <a:cs typeface="Segoe UI"/>
              </a:rPr>
              <a:t> le mot de </a:t>
            </a:r>
            <a:r>
              <a:rPr lang="en-US" sz="1000" dirty="0" err="1">
                <a:solidFill>
                  <a:prstClr val="black"/>
                </a:solidFill>
                <a:latin typeface="Arial"/>
                <a:ea typeface="SimSun"/>
                <a:cs typeface="Segoe UI"/>
              </a:rPr>
              <a:t>passe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est</a:t>
            </a:r>
            <a:r>
              <a:rPr lang="en-US" sz="1000" dirty="0">
                <a:solidFill>
                  <a:prstClr val="black"/>
                </a:solidFill>
                <a:latin typeface="Arial"/>
                <a:ea typeface="SimSun"/>
                <a:cs typeface="Segoe UI"/>
              </a:rPr>
              <a:t> en </a:t>
            </a:r>
            <a:r>
              <a:rPr lang="en-US" sz="1000" dirty="0" err="1">
                <a:solidFill>
                  <a:prstClr val="black"/>
                </a:solidFill>
                <a:latin typeface="Arial"/>
                <a:ea typeface="SimSun"/>
                <a:cs typeface="Segoe UI"/>
              </a:rPr>
              <a:t>dehors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l'intervalle</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synchronisation</a:t>
            </a:r>
            <a:r>
              <a:rPr lang="en-US" sz="1000" dirty="0">
                <a:solidFill>
                  <a:prstClr val="black"/>
                </a:solidFill>
                <a:latin typeface="Arial"/>
                <a:ea typeface="SimSun"/>
                <a:cs typeface="Segoe UI"/>
              </a:rPr>
              <a:t>. </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Segoe UI"/>
              </a:rPr>
              <a:t>Mieux</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vaut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réinitialiser</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d'ordinateur</a:t>
            </a:r>
            <a:r>
              <a:rPr lang="en-US" sz="1000" dirty="0">
                <a:solidFill>
                  <a:prstClr val="black"/>
                </a:solidFill>
                <a:latin typeface="Arial"/>
                <a:ea typeface="SimSun"/>
                <a:cs typeface="Segoe UI"/>
              </a:rPr>
              <a:t> car </a:t>
            </a:r>
            <a:r>
              <a:rPr lang="en-US" sz="1000" dirty="0" err="1">
                <a:solidFill>
                  <a:prstClr val="black"/>
                </a:solidFill>
                <a:latin typeface="Arial"/>
                <a:ea typeface="SimSun"/>
                <a:cs typeface="Segoe UI"/>
              </a:rPr>
              <a:t>si</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supprimez</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jonction</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l'ordinateur</a:t>
            </a:r>
            <a:r>
              <a:rPr lang="en-US" sz="1000" dirty="0">
                <a:solidFill>
                  <a:prstClr val="black"/>
                </a:solidFill>
                <a:latin typeface="Arial"/>
                <a:ea typeface="SimSun"/>
                <a:cs typeface="Segoe UI"/>
              </a:rPr>
              <a:t> à un </a:t>
            </a:r>
            <a:r>
              <a:rPr lang="en-US" sz="1000" dirty="0" err="1">
                <a:solidFill>
                  <a:prstClr val="black"/>
                </a:solidFill>
                <a:latin typeface="Arial"/>
                <a:ea typeface="SimSun"/>
                <a:cs typeface="Segoe UI"/>
              </a:rPr>
              <a:t>domaine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puis</a:t>
            </a:r>
            <a:r>
              <a:rPr lang="en-US" sz="1000" dirty="0">
                <a:solidFill>
                  <a:prstClr val="black"/>
                </a:solidFill>
                <a:latin typeface="Arial"/>
                <a:ea typeface="SimSun"/>
                <a:cs typeface="Segoe UI"/>
              </a:rPr>
              <a:t> la </a:t>
            </a:r>
            <a:r>
              <a:rPr lang="en-US" sz="1000" dirty="0" err="1">
                <a:solidFill>
                  <a:prstClr val="black"/>
                </a:solidFill>
                <a:latin typeface="Arial"/>
                <a:ea typeface="SimSun"/>
                <a:cs typeface="Segoe UI"/>
              </a:rPr>
              <a:t>recréez</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vous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risquez</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perdre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complètement</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ce</a:t>
            </a:r>
            <a:r>
              <a:rPr lang="en-US" sz="1000" dirty="0">
                <a:solidFill>
                  <a:prstClr val="black"/>
                </a:solidFill>
                <a:latin typeface="Arial"/>
                <a:ea typeface="SimSun"/>
                <a:cs typeface="Segoe UI"/>
              </a:rPr>
              <a:t> qui </a:t>
            </a:r>
            <a:r>
              <a:rPr lang="en-US" sz="1000" dirty="0" err="1">
                <a:solidFill>
                  <a:prstClr val="black"/>
                </a:solidFill>
                <a:latin typeface="Arial"/>
                <a:ea typeface="SimSun"/>
                <a:cs typeface="Segoe UI"/>
              </a:rPr>
              <a:t>entraîne</a:t>
            </a:r>
            <a:r>
              <a:rPr lang="en-US" sz="1000" dirty="0">
                <a:solidFill>
                  <a:prstClr val="black"/>
                </a:solidFill>
                <a:latin typeface="Arial"/>
                <a:ea typeface="SimSun"/>
                <a:cs typeface="Segoe UI"/>
              </a:rPr>
              <a:t> </a:t>
            </a:r>
            <a:r>
              <a:rPr lang="en-US" sz="1000" dirty="0" smtClean="0">
                <a:solidFill>
                  <a:prstClr val="black"/>
                </a:solidFill>
                <a:latin typeface="Arial"/>
                <a:ea typeface="SimSun"/>
                <a:cs typeface="Segoe UI"/>
              </a:rPr>
              <a:t>la </a:t>
            </a:r>
            <a:r>
              <a:rPr lang="en-US" sz="1000" dirty="0" err="1" smtClean="0">
                <a:solidFill>
                  <a:prstClr val="black"/>
                </a:solidFill>
                <a:latin typeface="Arial"/>
                <a:ea typeface="SimSun"/>
                <a:cs typeface="Segoe UI"/>
              </a:rPr>
              <a:t>perte</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du SID de </a:t>
            </a:r>
            <a:r>
              <a:rPr lang="en-US" sz="1000" dirty="0" err="1">
                <a:solidFill>
                  <a:prstClr val="black"/>
                </a:solidFill>
                <a:latin typeface="Arial"/>
                <a:ea typeface="SimSun"/>
                <a:cs typeface="Segoe UI"/>
              </a:rPr>
              <a:t>l'ordinateur</a:t>
            </a:r>
            <a:r>
              <a:rPr lang="en-US" sz="1000" dirty="0">
                <a:solidFill>
                  <a:prstClr val="black"/>
                </a:solidFill>
                <a:latin typeface="Arial"/>
                <a:ea typeface="SimSun"/>
                <a:cs typeface="Segoe UI"/>
              </a:rPr>
              <a:t>, et plus important encore, de </a:t>
            </a:r>
            <a:r>
              <a:rPr lang="en-US" sz="1000" dirty="0" err="1">
                <a:solidFill>
                  <a:prstClr val="black"/>
                </a:solidFill>
                <a:latin typeface="Arial"/>
                <a:ea typeface="SimSun"/>
                <a:cs typeface="Segoe UI"/>
              </a:rPr>
              <a:t>ses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appartenances</a:t>
            </a:r>
            <a:r>
              <a:rPr lang="en-US" sz="1000" dirty="0">
                <a:solidFill>
                  <a:prstClr val="black"/>
                </a:solidFill>
                <a:latin typeface="Arial"/>
                <a:ea typeface="SimSun"/>
                <a:cs typeface="Segoe UI"/>
              </a:rPr>
              <a:t> aux </a:t>
            </a:r>
            <a:r>
              <a:rPr lang="en-US" sz="1000" dirty="0" err="1">
                <a:solidFill>
                  <a:prstClr val="black"/>
                </a:solidFill>
                <a:latin typeface="Arial"/>
                <a:ea typeface="SimSun"/>
                <a:cs typeface="Segoe UI"/>
              </a:rPr>
              <a:t>groupes</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Lorsque</a:t>
            </a:r>
            <a:r>
              <a:rPr lang="en-US" sz="1000" dirty="0">
                <a:solidFill>
                  <a:prstClr val="black"/>
                </a:solidFill>
                <a:latin typeface="Arial"/>
                <a:ea typeface="SimSun"/>
                <a:cs typeface="Segoe UI"/>
              </a:rPr>
              <a:t> </a:t>
            </a:r>
            <a:r>
              <a:rPr lang="en-US" sz="1000" dirty="0" err="1" smtClean="0">
                <a:solidFill>
                  <a:prstClr val="black"/>
                </a:solidFill>
                <a:latin typeface="Arial"/>
                <a:ea typeface="SimSun"/>
                <a:cs typeface="Segoe UI"/>
              </a:rPr>
              <a:t>vous</a:t>
            </a:r>
            <a:r>
              <a:rPr lang="en-US" sz="1000" dirty="0" smtClean="0">
                <a:solidFill>
                  <a:prstClr val="black"/>
                </a:solidFill>
                <a:latin typeface="Arial"/>
                <a:ea typeface="SimSun"/>
                <a:cs typeface="Segoe UI"/>
              </a:rPr>
              <a:t> </a:t>
            </a:r>
            <a:r>
              <a:rPr lang="en-US" sz="1000" dirty="0" err="1" smtClean="0">
                <a:solidFill>
                  <a:prstClr val="black"/>
                </a:solidFill>
                <a:latin typeface="Arial"/>
                <a:ea typeface="SimSun"/>
                <a:cs typeface="Segoe UI"/>
              </a:rPr>
              <a:t>rejoignez</a:t>
            </a:r>
            <a:r>
              <a:rPr lang="en-US" sz="1000" dirty="0" smtClean="0">
                <a:solidFill>
                  <a:prstClr val="black"/>
                </a:solidFill>
                <a:latin typeface="Arial"/>
                <a:ea typeface="SimSun"/>
                <a:cs typeface="Segoe UI"/>
              </a:rPr>
              <a:t> </a:t>
            </a:r>
            <a:r>
              <a:rPr lang="en-US" sz="1000" dirty="0">
                <a:solidFill>
                  <a:prstClr val="black"/>
                </a:solidFill>
                <a:latin typeface="Arial"/>
                <a:ea typeface="SimSun"/>
                <a:cs typeface="Segoe UI"/>
              </a:rPr>
              <a:t>le </a:t>
            </a:r>
            <a:r>
              <a:rPr lang="en-US" sz="1000" dirty="0" err="1">
                <a:solidFill>
                  <a:prstClr val="black"/>
                </a:solidFill>
                <a:latin typeface="Arial"/>
                <a:ea typeface="SimSun"/>
                <a:cs typeface="Segoe UI"/>
              </a:rPr>
              <a:t>domaine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bien</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que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l'ordinateur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ait</a:t>
            </a:r>
            <a:r>
              <a:rPr lang="en-US" sz="1000" dirty="0">
                <a:solidFill>
                  <a:prstClr val="black"/>
                </a:solidFill>
                <a:latin typeface="Arial"/>
                <a:ea typeface="SimSun"/>
                <a:cs typeface="Segoe UI"/>
              </a:rPr>
              <a:t> le </a:t>
            </a:r>
            <a:r>
              <a:rPr lang="en-US" sz="1000" dirty="0" err="1">
                <a:solidFill>
                  <a:prstClr val="black"/>
                </a:solidFill>
                <a:latin typeface="Arial"/>
                <a:ea typeface="SimSun"/>
                <a:cs typeface="Segoe UI"/>
              </a:rPr>
              <a:t>même</a:t>
            </a:r>
            <a:r>
              <a:rPr lang="en-US" sz="1000" dirty="0">
                <a:solidFill>
                  <a:prstClr val="black"/>
                </a:solidFill>
                <a:latin typeface="Arial"/>
                <a:ea typeface="SimSun"/>
                <a:cs typeface="Segoe UI"/>
              </a:rPr>
              <a:t> nom, le </a:t>
            </a:r>
            <a:r>
              <a:rPr lang="en-US" sz="1000" dirty="0" err="1">
                <a:solidFill>
                  <a:prstClr val="black"/>
                </a:solidFill>
                <a:latin typeface="Arial"/>
                <a:ea typeface="SimSun"/>
                <a:cs typeface="Segoe UI"/>
              </a:rPr>
              <a:t>compte</a:t>
            </a:r>
            <a:r>
              <a:rPr lang="en-US" sz="1000" dirty="0">
                <a:solidFill>
                  <a:prstClr val="black"/>
                </a:solidFill>
                <a:latin typeface="Arial"/>
                <a:ea typeface="SimSun"/>
                <a:cs typeface="Segoe UI"/>
              </a:rPr>
              <a:t> a un nouveau SID, et </a:t>
            </a:r>
            <a:r>
              <a:rPr lang="en-US" sz="1000" dirty="0" err="1">
                <a:solidFill>
                  <a:prstClr val="black"/>
                </a:solidFill>
                <a:latin typeface="Arial"/>
                <a:ea typeface="SimSun"/>
                <a:cs typeface="Segoe UI"/>
              </a:rPr>
              <a:t>toutes</a:t>
            </a:r>
            <a:r>
              <a:rPr lang="en-US" sz="1000" dirty="0">
                <a:solidFill>
                  <a:prstClr val="black"/>
                </a:solidFill>
                <a:latin typeface="Arial"/>
                <a:ea typeface="SimSun"/>
                <a:cs typeface="Segoe UI"/>
              </a:rPr>
              <a:t> les </a:t>
            </a:r>
            <a:r>
              <a:rPr lang="en-US" sz="1000" dirty="0" err="1">
                <a:solidFill>
                  <a:prstClr val="black"/>
                </a:solidFill>
                <a:latin typeface="Arial"/>
                <a:ea typeface="SimSun"/>
                <a:cs typeface="Segoe UI"/>
              </a:rPr>
              <a:t>appartenances</a:t>
            </a:r>
            <a:r>
              <a:rPr lang="en-US" sz="1000" dirty="0">
                <a:solidFill>
                  <a:prstClr val="black"/>
                </a:solidFill>
                <a:latin typeface="Arial"/>
                <a:ea typeface="SimSun"/>
                <a:cs typeface="Segoe UI"/>
              </a:rPr>
              <a:t> aux </a:t>
            </a:r>
            <a:r>
              <a:rPr lang="en-US" sz="1000" dirty="0" err="1">
                <a:solidFill>
                  <a:prstClr val="black"/>
                </a:solidFill>
                <a:latin typeface="Arial"/>
                <a:ea typeface="SimSun"/>
                <a:cs typeface="Segoe UI"/>
              </a:rPr>
              <a:t>groupes</a:t>
            </a:r>
            <a:r>
              <a:rPr lang="en-US" sz="1000" dirty="0">
                <a:solidFill>
                  <a:prstClr val="black"/>
                </a:solidFill>
                <a:latin typeface="Arial"/>
                <a:ea typeface="SimSun"/>
                <a:cs typeface="Segoe UI"/>
              </a:rPr>
              <a:t> de </a:t>
            </a:r>
            <a:r>
              <a:rPr lang="en-US" sz="1000" dirty="0" err="1">
                <a:solidFill>
                  <a:prstClr val="black"/>
                </a:solidFill>
                <a:latin typeface="Arial"/>
                <a:ea typeface="SimSun"/>
                <a:cs typeface="Segoe UI"/>
              </a:rPr>
              <a:t>l'objet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précédent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doivent</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être</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recréées</a:t>
            </a:r>
            <a:r>
              <a:rPr lang="en-US" sz="1000" dirty="0">
                <a:solidFill>
                  <a:prstClr val="black"/>
                </a:solidFill>
                <a:latin typeface="Arial"/>
                <a:ea typeface="SimSun"/>
                <a:cs typeface="Segoe UI"/>
              </a:rPr>
              <a:t> pour </a:t>
            </a:r>
            <a:r>
              <a:rPr lang="en-US" sz="1000" err="1">
                <a:solidFill>
                  <a:prstClr val="black"/>
                </a:solidFill>
                <a:latin typeface="Arial"/>
                <a:ea typeface="SimSun"/>
                <a:cs typeface="Segoe UI"/>
              </a:rPr>
              <a:t>inclure</a:t>
            </a:r>
            <a:r>
              <a:rPr lang="en-US" sz="1000">
                <a:solidFill>
                  <a:prstClr val="black"/>
                </a:solidFill>
                <a:latin typeface="Arial"/>
                <a:ea typeface="SimSun"/>
                <a:cs typeface="Segoe UI"/>
              </a:rPr>
              <a:t> </a:t>
            </a:r>
            <a:r>
              <a:rPr lang="en-US" sz="1000" smtClean="0">
                <a:solidFill>
                  <a:prstClr val="black"/>
                </a:solidFill>
                <a:latin typeface="Arial"/>
                <a:ea typeface="SimSun"/>
                <a:cs typeface="Segoe UI"/>
              </a:rPr>
              <a:t>le nouveau </a:t>
            </a:r>
            <a:r>
              <a:rPr lang="en-US" sz="1000" dirty="0">
                <a:solidFill>
                  <a:prstClr val="black"/>
                </a:solidFill>
                <a:latin typeface="Arial"/>
                <a:ea typeface="SimSun"/>
                <a:cs typeface="Segoe UI"/>
              </a:rPr>
              <a:t>SID.</a:t>
            </a:r>
            <a:endParaRPr lang="en-US" sz="1000" dirty="0">
              <a:solidFill>
                <a:prstClr val="black"/>
              </a:solidFill>
              <a:latin typeface="Arial"/>
              <a:ea typeface="SimSun"/>
              <a:cs typeface="Arial"/>
            </a:endParaRPr>
          </a:p>
          <a:p>
            <a:pPr lvl="0">
              <a:lnSpc>
                <a:spcPct val="115000"/>
              </a:lnSpc>
            </a:pPr>
            <a:r>
              <a:rPr lang="en-US" sz="1000" b="1" dirty="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Arial"/>
              </a:rPr>
              <a:t>Un chef de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votre</a:t>
            </a:r>
            <a:r>
              <a:rPr lang="en-US" sz="1000" dirty="0">
                <a:solidFill>
                  <a:prstClr val="black"/>
                </a:solidFill>
                <a:latin typeface="Arial"/>
                <a:ea typeface="SimSun"/>
                <a:cs typeface="Arial"/>
              </a:rPr>
              <a:t> service </a:t>
            </a:r>
            <a:r>
              <a:rPr lang="en-US" sz="1000" dirty="0" err="1">
                <a:solidFill>
                  <a:prstClr val="black"/>
                </a:solidFill>
                <a:latin typeface="Arial"/>
                <a:ea typeface="SimSun"/>
                <a:cs typeface="Arial"/>
              </a:rPr>
              <a:t>démarre</a:t>
            </a:r>
            <a:r>
              <a:rPr lang="en-US" sz="1000" dirty="0">
                <a:solidFill>
                  <a:prstClr val="black"/>
                </a:solidFill>
                <a:latin typeface="Arial"/>
                <a:ea typeface="SimSun"/>
                <a:cs typeface="Arial"/>
              </a:rPr>
              <a:t> un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qui se </a:t>
            </a:r>
            <a:r>
              <a:rPr lang="en-US" sz="1000" dirty="0" err="1">
                <a:solidFill>
                  <a:prstClr val="black"/>
                </a:solidFill>
                <a:latin typeface="Arial"/>
                <a:ea typeface="SimSun"/>
                <a:cs typeface="Arial"/>
              </a:rPr>
              <a:t>poursuivra</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l'année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suivante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Plusieurs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utilisateurs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votre</a:t>
            </a:r>
            <a:r>
              <a:rPr lang="en-US" sz="1000" dirty="0">
                <a:solidFill>
                  <a:prstClr val="black"/>
                </a:solidFill>
                <a:latin typeface="Arial"/>
                <a:ea typeface="SimSun"/>
                <a:cs typeface="Arial"/>
              </a:rPr>
              <a:t> service et </a:t>
            </a:r>
            <a:r>
              <a:rPr lang="en-US" sz="1000" dirty="0" err="1">
                <a:solidFill>
                  <a:prstClr val="black"/>
                </a:solidFill>
                <a:latin typeface="Arial"/>
                <a:ea typeface="SimSun"/>
                <a:cs typeface="Arial"/>
              </a:rPr>
              <a:t>d'autres</a:t>
            </a:r>
            <a:r>
              <a:rPr lang="en-US" sz="1000" dirty="0">
                <a:solidFill>
                  <a:prstClr val="black"/>
                </a:solidFill>
                <a:latin typeface="Arial"/>
                <a:ea typeface="SimSun"/>
                <a:cs typeface="Arial"/>
              </a:rPr>
              <a:t> services </a:t>
            </a:r>
            <a:r>
              <a:rPr lang="en-US" sz="1000" dirty="0" err="1">
                <a:solidFill>
                  <a:prstClr val="black"/>
                </a:solidFill>
                <a:latin typeface="Arial"/>
                <a:ea typeface="SimSun"/>
                <a:cs typeface="Arial"/>
              </a:rPr>
              <a:t>seront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dédiés</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ce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pendant </a:t>
            </a:r>
            <a:r>
              <a:rPr lang="en-US" sz="1000" dirty="0" err="1">
                <a:solidFill>
                  <a:prstClr val="black"/>
                </a:solidFill>
                <a:latin typeface="Arial"/>
                <a:ea typeface="SimSun"/>
                <a:cs typeface="Arial"/>
              </a:rPr>
              <a:t>ce</a:t>
            </a:r>
            <a:r>
              <a:rPr lang="en-US" sz="1000" dirty="0">
                <a:solidFill>
                  <a:prstClr val="black"/>
                </a:solidFill>
                <a:latin typeface="Arial"/>
                <a:ea typeface="SimSun"/>
                <a:cs typeface="Arial"/>
              </a:rPr>
              <a:t> temps. </a:t>
            </a:r>
            <a:r>
              <a:rPr lang="en-US" sz="1000" dirty="0" err="1">
                <a:solidFill>
                  <a:prstClr val="black"/>
                </a:solidFill>
                <a:latin typeface="Arial"/>
                <a:ea typeface="SimSun"/>
                <a:cs typeface="Arial"/>
              </a:rPr>
              <a:t>L'équipe</a:t>
            </a:r>
            <a:r>
              <a:rPr lang="en-US" sz="1000" dirty="0">
                <a:solidFill>
                  <a:prstClr val="black"/>
                </a:solidFill>
                <a:latin typeface="Arial"/>
                <a:ea typeface="SimSun"/>
                <a:cs typeface="Arial"/>
              </a:rPr>
              <a:t> du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doit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avoir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accès</a:t>
            </a:r>
            <a:r>
              <a:rPr lang="en-US" sz="1000" dirty="0">
                <a:solidFill>
                  <a:prstClr val="black"/>
                </a:solidFill>
                <a:latin typeface="Arial"/>
                <a:ea typeface="SimSun"/>
                <a:cs typeface="Arial"/>
              </a:rPr>
              <a:t> aux </a:t>
            </a:r>
            <a:r>
              <a:rPr lang="en-US" sz="1000" dirty="0" err="1">
                <a:solidFill>
                  <a:prstClr val="black"/>
                </a:solidFill>
                <a:latin typeface="Arial"/>
                <a:ea typeface="SimSun"/>
                <a:cs typeface="Arial"/>
              </a:rPr>
              <a:t>mêmes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ressources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partagées</a:t>
            </a:r>
            <a:r>
              <a:rPr lang="en-US" sz="1000" dirty="0">
                <a:solidFill>
                  <a:prstClr val="black"/>
                </a:solidFill>
                <a:latin typeface="Arial"/>
                <a:ea typeface="SimSun"/>
                <a:cs typeface="Arial"/>
              </a:rPr>
              <a:t>. Le chef de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doit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être</a:t>
            </a:r>
            <a:r>
              <a:rPr lang="en-US" sz="1000" dirty="0">
                <a:solidFill>
                  <a:prstClr val="black"/>
                </a:solidFill>
                <a:latin typeface="Arial"/>
                <a:ea typeface="SimSun"/>
                <a:cs typeface="Arial"/>
              </a:rPr>
              <a:t> en </a:t>
            </a:r>
            <a:r>
              <a:rPr lang="en-US" sz="1000" dirty="0" err="1">
                <a:solidFill>
                  <a:prstClr val="black"/>
                </a:solidFill>
                <a:latin typeface="Arial"/>
                <a:ea typeface="SimSun"/>
                <a:cs typeface="Arial"/>
              </a:rPr>
              <a:t>mesure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gérer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comptes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d'utilisateurs</a:t>
            </a:r>
            <a:r>
              <a:rPr lang="en-US" sz="1000" dirty="0">
                <a:solidFill>
                  <a:prstClr val="black"/>
                </a:solidFill>
                <a:latin typeface="Arial"/>
                <a:ea typeface="SimSun"/>
                <a:cs typeface="Arial"/>
              </a:rPr>
              <a:t> et les </a:t>
            </a:r>
            <a:r>
              <a:rPr lang="en-US" sz="1000" dirty="0" err="1">
                <a:solidFill>
                  <a:prstClr val="black"/>
                </a:solidFill>
                <a:latin typeface="Arial"/>
                <a:ea typeface="SimSun"/>
                <a:cs typeface="Arial"/>
              </a:rPr>
              <a:t>comptes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groupes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AD DS ; </a:t>
            </a:r>
            <a:r>
              <a:rPr lang="en-US" sz="1000" dirty="0" err="1">
                <a:solidFill>
                  <a:prstClr val="black"/>
                </a:solidFill>
                <a:latin typeface="Arial"/>
                <a:ea typeface="SimSun"/>
                <a:cs typeface="Arial"/>
              </a:rPr>
              <a:t>toutefois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ne </a:t>
            </a:r>
            <a:r>
              <a:rPr lang="en-US" sz="1000" dirty="0" err="1">
                <a:solidFill>
                  <a:prstClr val="black"/>
                </a:solidFill>
                <a:latin typeface="Arial"/>
                <a:ea typeface="SimSun"/>
                <a:cs typeface="Arial"/>
              </a:rPr>
              <a:t>voulez</a:t>
            </a:r>
            <a:r>
              <a:rPr lang="en-US" sz="1000" dirty="0">
                <a:solidFill>
                  <a:prstClr val="black"/>
                </a:solidFill>
                <a:latin typeface="Arial"/>
                <a:ea typeface="SimSun"/>
                <a:cs typeface="Arial"/>
              </a:rPr>
              <a:t> pas </a:t>
            </a:r>
            <a:r>
              <a:rPr lang="en-US" sz="1000" dirty="0" err="1">
                <a:solidFill>
                  <a:prstClr val="black"/>
                </a:solidFill>
                <a:latin typeface="Arial"/>
                <a:ea typeface="SimSun"/>
                <a:cs typeface="Arial"/>
              </a:rPr>
              <a:t>lui</a:t>
            </a:r>
            <a:r>
              <a:rPr lang="en-US" sz="1000" dirty="0">
                <a:solidFill>
                  <a:prstClr val="black"/>
                </a:solidFill>
                <a:latin typeface="Arial"/>
                <a:ea typeface="SimSun"/>
                <a:cs typeface="Arial"/>
              </a:rPr>
              <a:t> accorder </a:t>
            </a:r>
            <a:r>
              <a:rPr lang="en-US" sz="1000" dirty="0" err="1">
                <a:solidFill>
                  <a:prstClr val="black"/>
                </a:solidFill>
                <a:latin typeface="Arial"/>
                <a:ea typeface="SimSun"/>
                <a:cs typeface="Arial"/>
              </a:rPr>
              <a:t>l'autorisation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gérer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autre</a:t>
            </a:r>
            <a:r>
              <a:rPr lang="en-US" sz="1000" dirty="0">
                <a:solidFill>
                  <a:prstClr val="black"/>
                </a:solidFill>
                <a:latin typeface="Arial"/>
                <a:ea typeface="SimSun"/>
                <a:cs typeface="Arial"/>
              </a:rPr>
              <a:t> chose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AD DS. </a:t>
            </a:r>
            <a:r>
              <a:rPr lang="en-US" sz="1000" dirty="0" err="1">
                <a:solidFill>
                  <a:prstClr val="black"/>
                </a:solidFill>
                <a:latin typeface="Arial"/>
                <a:ea typeface="SimSun"/>
                <a:cs typeface="Arial"/>
              </a:rPr>
              <a:t>Quelle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est</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meilleure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façon</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de </a:t>
            </a:r>
            <a:r>
              <a:rPr lang="en-US" sz="1000" dirty="0" err="1" smtClean="0">
                <a:solidFill>
                  <a:prstClr val="black"/>
                </a:solidFill>
                <a:latin typeface="Arial"/>
                <a:ea typeface="SimSun"/>
                <a:cs typeface="Arial"/>
              </a:rPr>
              <a:t>procéder</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a:t>
            </a: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36</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30322046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Arial"/>
              </a:rPr>
              <a:t>La </a:t>
            </a:r>
            <a:r>
              <a:rPr lang="en-US" sz="1000" dirty="0" err="1">
                <a:solidFill>
                  <a:prstClr val="black"/>
                </a:solidFill>
                <a:latin typeface="Arial"/>
                <a:ea typeface="SimSun"/>
                <a:cs typeface="Arial"/>
              </a:rPr>
              <a:t>meilleure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façon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procéder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consiste</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créer</a:t>
            </a:r>
            <a:r>
              <a:rPr lang="en-US" sz="1000" dirty="0">
                <a:solidFill>
                  <a:prstClr val="black"/>
                </a:solidFill>
                <a:latin typeface="Arial"/>
                <a:ea typeface="SimSun"/>
                <a:cs typeface="Arial"/>
              </a:rPr>
              <a:t> un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sécurité</a:t>
            </a:r>
            <a:r>
              <a:rPr lang="en-US" sz="1000" dirty="0">
                <a:solidFill>
                  <a:prstClr val="black"/>
                </a:solidFill>
                <a:latin typeface="Arial"/>
                <a:ea typeface="SimSun"/>
                <a:cs typeface="Arial"/>
              </a:rPr>
              <a:t> global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ajouter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membres</a:t>
            </a:r>
            <a:r>
              <a:rPr lang="en-US" sz="1000" dirty="0">
                <a:solidFill>
                  <a:prstClr val="black"/>
                </a:solidFill>
                <a:latin typeface="Arial"/>
                <a:ea typeface="SimSun"/>
                <a:cs typeface="Arial"/>
              </a:rPr>
              <a:t> du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au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Créez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en </a:t>
            </a:r>
            <a:r>
              <a:rPr lang="en-US" sz="1000" dirty="0" err="1">
                <a:solidFill>
                  <a:prstClr val="black"/>
                </a:solidFill>
                <a:latin typeface="Arial"/>
                <a:ea typeface="SimSun"/>
                <a:cs typeface="Arial"/>
              </a:rPr>
              <a:t>dehors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votre</a:t>
            </a:r>
            <a:r>
              <a:rPr lang="en-US" sz="1000" dirty="0">
                <a:solidFill>
                  <a:prstClr val="black"/>
                </a:solidFill>
                <a:latin typeface="Arial"/>
                <a:ea typeface="SimSun"/>
                <a:cs typeface="Arial"/>
              </a:rPr>
              <a:t> service, </a:t>
            </a:r>
            <a:r>
              <a:rPr lang="en-US" sz="1000" dirty="0" err="1" smtClean="0">
                <a:solidFill>
                  <a:prstClr val="black"/>
                </a:solidFill>
                <a:latin typeface="Arial"/>
                <a:ea typeface="SimSun"/>
                <a:cs typeface="Arial"/>
              </a:rPr>
              <a:t>puis</a:t>
            </a:r>
            <a:r>
              <a:rPr lang="en-US" sz="1000" dirty="0" smtClean="0">
                <a:solidFill>
                  <a:prstClr val="black"/>
                </a:solidFill>
                <a:latin typeface="Arial"/>
                <a:ea typeface="SimSun"/>
                <a:cs typeface="Arial"/>
              </a:rPr>
              <a:t> </a:t>
            </a:r>
            <a:r>
              <a:rPr lang="en-US" sz="1000" dirty="0" err="1">
                <a:solidFill>
                  <a:prstClr val="black"/>
                </a:solidFill>
                <a:latin typeface="Arial"/>
                <a:ea typeface="SimSun"/>
                <a:cs typeface="Arial"/>
              </a:rPr>
              <a:t>attribuez</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contrôle</a:t>
            </a:r>
            <a:r>
              <a:rPr lang="en-US" sz="1000" dirty="0">
                <a:solidFill>
                  <a:prstClr val="black"/>
                </a:solidFill>
                <a:latin typeface="Arial"/>
                <a:ea typeface="SimSun"/>
                <a:cs typeface="Arial"/>
              </a:rPr>
              <a:t> total de </a:t>
            </a:r>
            <a:r>
              <a:rPr lang="en-US" sz="1000" dirty="0" err="1">
                <a:solidFill>
                  <a:prstClr val="black"/>
                </a:solidFill>
                <a:latin typeface="Arial"/>
                <a:ea typeface="SimSun"/>
                <a:cs typeface="Arial"/>
              </a:rPr>
              <a:t>l'unité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au chef de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Ajoutez</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global à la nouvelle </a:t>
            </a:r>
            <a:r>
              <a:rPr lang="en-US" sz="1000" dirty="0" err="1">
                <a:solidFill>
                  <a:prstClr val="black"/>
                </a:solidFill>
                <a:latin typeface="Arial"/>
                <a:ea typeface="SimSun"/>
                <a:cs typeface="Arial"/>
              </a:rPr>
              <a:t>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ajoutez</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ressources</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l'unité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telles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des </a:t>
            </a:r>
            <a:r>
              <a:rPr lang="en-US" sz="1000" dirty="0" err="1">
                <a:solidFill>
                  <a:prstClr val="black"/>
                </a:solidFill>
                <a:latin typeface="Arial"/>
                <a:ea typeface="SimSun"/>
                <a:cs typeface="Arial"/>
              </a:rPr>
              <a:t>fichiers</a:t>
            </a:r>
            <a:r>
              <a:rPr lang="en-US" sz="1000" dirty="0">
                <a:solidFill>
                  <a:prstClr val="black"/>
                </a:solidFill>
                <a:latin typeface="Arial"/>
                <a:ea typeface="SimSun"/>
                <a:cs typeface="Arial"/>
              </a:rPr>
              <a:t> </a:t>
            </a:r>
            <a:r>
              <a:rPr lang="en-US" sz="1000" dirty="0" smtClean="0">
                <a:solidFill>
                  <a:prstClr val="black"/>
                </a:solidFill>
                <a:latin typeface="Arial"/>
                <a:ea typeface="SimSun"/>
                <a:cs typeface="Arial"/>
              </a:rPr>
              <a:t>et des </a:t>
            </a:r>
            <a:r>
              <a:rPr lang="en-US" sz="1000" dirty="0" err="1">
                <a:solidFill>
                  <a:prstClr val="black"/>
                </a:solidFill>
                <a:latin typeface="Arial"/>
                <a:ea typeface="SimSun"/>
                <a:cs typeface="Arial"/>
              </a:rPr>
              <a:t>imprimantes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partagés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Assurez</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suivi</a:t>
            </a:r>
            <a:r>
              <a:rPr lang="en-US" sz="1000" dirty="0">
                <a:solidFill>
                  <a:prstClr val="black"/>
                </a:solidFill>
                <a:latin typeface="Arial"/>
                <a:ea typeface="SimSun"/>
                <a:cs typeface="Arial"/>
              </a:rPr>
              <a:t> du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et </a:t>
            </a:r>
            <a:r>
              <a:rPr lang="en-US" sz="1000" dirty="0" err="1">
                <a:solidFill>
                  <a:prstClr val="black"/>
                </a:solidFill>
                <a:latin typeface="Arial"/>
                <a:ea typeface="SimSun"/>
                <a:cs typeface="Arial"/>
              </a:rPr>
              <a:t>supprimez</a:t>
            </a:r>
            <a:r>
              <a:rPr lang="en-US" sz="1000" dirty="0">
                <a:solidFill>
                  <a:prstClr val="black"/>
                </a:solidFill>
                <a:latin typeface="Arial"/>
                <a:ea typeface="SimSun"/>
                <a:cs typeface="Arial"/>
              </a:rPr>
              <a:t> le </a:t>
            </a:r>
            <a:r>
              <a:rPr lang="en-US" sz="1000" dirty="0" err="1">
                <a:solidFill>
                  <a:prstClr val="black"/>
                </a:solidFill>
                <a:latin typeface="Arial"/>
                <a:ea typeface="SimSun"/>
                <a:cs typeface="Arial"/>
              </a:rPr>
              <a:t>groupe</a:t>
            </a:r>
            <a:r>
              <a:rPr lang="en-US" sz="1000" dirty="0">
                <a:solidFill>
                  <a:prstClr val="black"/>
                </a:solidFill>
                <a:latin typeface="Arial"/>
                <a:ea typeface="SimSun"/>
                <a:cs typeface="Arial"/>
              </a:rPr>
              <a:t> global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fois</a:t>
            </a:r>
            <a:r>
              <a:rPr lang="en-US" sz="1000" dirty="0">
                <a:solidFill>
                  <a:prstClr val="black"/>
                </a:solidFill>
                <a:latin typeface="Arial"/>
                <a:ea typeface="SimSun"/>
                <a:cs typeface="Arial"/>
              </a:rPr>
              <a:t> le travail </a:t>
            </a:r>
            <a:r>
              <a:rPr lang="en-US" sz="1000" dirty="0" err="1">
                <a:solidFill>
                  <a:prstClr val="black"/>
                </a:solidFill>
                <a:latin typeface="Arial"/>
                <a:ea typeface="SimSun"/>
                <a:cs typeface="Arial"/>
              </a:rPr>
              <a:t>terminé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pouvez</a:t>
            </a:r>
            <a:r>
              <a:rPr lang="en-US" sz="1000" dirty="0">
                <a:solidFill>
                  <a:prstClr val="black"/>
                </a:solidFill>
                <a:latin typeface="Arial"/>
                <a:ea typeface="SimSun"/>
                <a:cs typeface="Arial"/>
              </a:rPr>
              <a:t> conserver </a:t>
            </a:r>
            <a:r>
              <a:rPr lang="en-US" sz="1000" dirty="0" err="1">
                <a:solidFill>
                  <a:prstClr val="black"/>
                </a:solidFill>
                <a:latin typeface="Arial"/>
                <a:ea typeface="SimSun"/>
                <a:cs typeface="Arial"/>
              </a:rPr>
              <a:t>l'unité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d'organisation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si</a:t>
            </a:r>
            <a:r>
              <a:rPr lang="en-US" sz="1000" dirty="0">
                <a:solidFill>
                  <a:prstClr val="black"/>
                </a:solidFill>
                <a:latin typeface="Arial"/>
                <a:ea typeface="SimSun"/>
                <a:cs typeface="Arial"/>
              </a:rPr>
              <a:t> un </a:t>
            </a:r>
            <a:r>
              <a:rPr lang="en-US" sz="1000" dirty="0" err="1">
                <a:solidFill>
                  <a:prstClr val="black"/>
                </a:solidFill>
                <a:latin typeface="Arial"/>
                <a:ea typeface="SimSun"/>
                <a:cs typeface="Arial"/>
              </a:rPr>
              <a:t>autre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projet</a:t>
            </a:r>
            <a:r>
              <a:rPr lang="en-US" sz="1000" dirty="0">
                <a:solidFill>
                  <a:prstClr val="black"/>
                </a:solidFill>
                <a:latin typeface="Arial"/>
                <a:ea typeface="SimSun"/>
                <a:cs typeface="Arial"/>
              </a:rPr>
              <a:t> en a </a:t>
            </a:r>
            <a:r>
              <a:rPr lang="en-US" sz="1000" dirty="0" err="1">
                <a:solidFill>
                  <a:prstClr val="black"/>
                </a:solidFill>
                <a:latin typeface="Arial"/>
                <a:ea typeface="SimSun"/>
                <a:cs typeface="Arial"/>
              </a:rPr>
              <a:t>besoin</a:t>
            </a:r>
            <a:r>
              <a:rPr lang="en-US" sz="1000" dirty="0">
                <a:solidFill>
                  <a:prstClr val="black"/>
                </a:solidFill>
                <a:latin typeface="Arial"/>
                <a:ea typeface="SimSun"/>
                <a:cs typeface="Arial"/>
              </a:rPr>
              <a:t> ; </a:t>
            </a:r>
            <a:r>
              <a:rPr lang="en-US" sz="1000" dirty="0" err="1">
                <a:solidFill>
                  <a:prstClr val="black"/>
                </a:solidFill>
                <a:latin typeface="Arial"/>
                <a:ea typeface="SimSun"/>
                <a:cs typeface="Arial"/>
              </a:rPr>
              <a:t>toutefois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devriez</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supprimer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si</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elle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n'est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d'aucune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utilité</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l'immédiat</a:t>
            </a:r>
            <a:r>
              <a:rPr lang="en-US" sz="1000" dirty="0">
                <a:solidFill>
                  <a:prstClr val="black"/>
                </a:solidFill>
                <a:latin typeface="Arial"/>
                <a:ea typeface="SimSun"/>
                <a:cs typeface="Arial"/>
              </a:rPr>
              <a:t>.</a:t>
            </a:r>
          </a:p>
          <a:p>
            <a:pPr lvl="0">
              <a:lnSpc>
                <a:spcPct val="115000"/>
              </a:lnSpc>
            </a:pPr>
            <a:r>
              <a:rPr lang="en-US" sz="1000" b="1" dirty="0">
                <a:solidFill>
                  <a:prstClr val="black"/>
                </a:solidFill>
                <a:latin typeface="Arial"/>
                <a:ea typeface="SimSun"/>
                <a:cs typeface="Arial"/>
              </a:rPr>
              <a:t>Question</a:t>
            </a:r>
            <a:endParaRPr lang="en-US" sz="1000" dirty="0">
              <a:solidFill>
                <a:prstClr val="black"/>
              </a:solidFill>
              <a:latin typeface="Arial"/>
              <a:ea typeface="SimSun"/>
              <a:cs typeface="Arial"/>
            </a:endParaRPr>
          </a:p>
          <a:p>
            <a:pPr lvl="0">
              <a:lnSpc>
                <a:spcPct val="115000"/>
              </a:lnSpc>
              <a:spcAft>
                <a:spcPts val="1000"/>
              </a:spcAft>
            </a:pP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travaillez</a:t>
            </a:r>
            <a:r>
              <a:rPr lang="en-US" sz="1000" dirty="0">
                <a:solidFill>
                  <a:prstClr val="black"/>
                </a:solidFill>
                <a:latin typeface="Arial"/>
                <a:ea typeface="SimSun"/>
                <a:cs typeface="Arial"/>
              </a:rPr>
              <a:t> en </a:t>
            </a:r>
            <a:r>
              <a:rPr lang="en-US" sz="1000" dirty="0" err="1">
                <a:solidFill>
                  <a:prstClr val="black"/>
                </a:solidFill>
                <a:latin typeface="Arial"/>
                <a:ea typeface="SimSun"/>
                <a:cs typeface="Arial"/>
              </a:rPr>
              <a:t>tant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technicien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informatique</a:t>
            </a:r>
            <a:r>
              <a:rPr lang="en-US" sz="1000" dirty="0">
                <a:solidFill>
                  <a:prstClr val="black"/>
                </a:solidFill>
                <a:latin typeface="Arial"/>
                <a:ea typeface="SimSun"/>
                <a:cs typeface="Arial"/>
              </a:rPr>
              <a:t> chez </a:t>
            </a:r>
            <a:r>
              <a:rPr lang="en-US" sz="1000" dirty="0" err="1">
                <a:solidFill>
                  <a:prstClr val="black"/>
                </a:solidFill>
                <a:latin typeface="Arial"/>
                <a:ea typeface="SimSun"/>
                <a:cs typeface="Arial"/>
              </a:rPr>
              <a:t>Contoso</a:t>
            </a:r>
            <a:r>
              <a:rPr lang="en-US" sz="1000" dirty="0">
                <a:solidFill>
                  <a:prstClr val="black"/>
                </a:solidFill>
                <a:latin typeface="Arial"/>
                <a:ea typeface="SimSun"/>
                <a:cs typeface="Arial"/>
              </a:rPr>
              <a:t>, Ltd.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gérez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l'infrastructure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basée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sur</a:t>
            </a:r>
            <a:r>
              <a:rPr lang="en-US" sz="1000" dirty="0">
                <a:solidFill>
                  <a:prstClr val="black"/>
                </a:solidFill>
                <a:latin typeface="Arial"/>
                <a:ea typeface="SimSun"/>
                <a:cs typeface="Arial"/>
              </a:rPr>
              <a:t> Windows Server.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devez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trouver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méthode</a:t>
            </a:r>
            <a:r>
              <a:rPr lang="en-US" sz="1000" dirty="0">
                <a:solidFill>
                  <a:prstClr val="black"/>
                </a:solidFill>
                <a:latin typeface="Arial"/>
                <a:ea typeface="SimSun"/>
                <a:cs typeface="Arial"/>
              </a:rPr>
              <a:t> pour </a:t>
            </a:r>
            <a:r>
              <a:rPr lang="en-US" sz="1000" dirty="0" err="1">
                <a:solidFill>
                  <a:prstClr val="black"/>
                </a:solidFill>
                <a:latin typeface="Arial"/>
                <a:ea typeface="SimSun"/>
                <a:cs typeface="Arial"/>
              </a:rPr>
              <a:t>joindre</a:t>
            </a:r>
            <a:r>
              <a:rPr lang="en-US" sz="1000" dirty="0">
                <a:solidFill>
                  <a:prstClr val="black"/>
                </a:solidFill>
                <a:latin typeface="Arial"/>
                <a:ea typeface="SimSun"/>
                <a:cs typeface="Arial"/>
              </a:rPr>
              <a:t> de nouveaux </a:t>
            </a:r>
            <a:r>
              <a:rPr lang="en-US" sz="1000" dirty="0" err="1">
                <a:solidFill>
                  <a:prstClr val="black"/>
                </a:solidFill>
                <a:latin typeface="Arial"/>
                <a:ea typeface="SimSun"/>
                <a:cs typeface="Arial"/>
              </a:rPr>
              <a:t>ordinateurs</a:t>
            </a:r>
            <a:r>
              <a:rPr lang="en-US" sz="1000" dirty="0">
                <a:solidFill>
                  <a:prstClr val="black"/>
                </a:solidFill>
                <a:latin typeface="Arial"/>
                <a:ea typeface="SimSun"/>
                <a:cs typeface="Arial"/>
              </a:rPr>
              <a:t> Windows 8 </a:t>
            </a:r>
            <a:r>
              <a:rPr lang="en-US" sz="1000" dirty="0" smtClean="0">
                <a:solidFill>
                  <a:prstClr val="black"/>
                </a:solidFill>
                <a:latin typeface="Arial"/>
                <a:ea typeface="SimSun"/>
                <a:cs typeface="Arial"/>
              </a:rPr>
              <a:t>à un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lors</a:t>
            </a:r>
            <a:r>
              <a:rPr lang="en-US" sz="1000" dirty="0">
                <a:solidFill>
                  <a:prstClr val="black"/>
                </a:solidFill>
                <a:latin typeface="Arial"/>
                <a:ea typeface="SimSun"/>
                <a:cs typeface="Arial"/>
              </a:rPr>
              <a:t> du </a:t>
            </a:r>
            <a:r>
              <a:rPr lang="en-US" sz="1000" dirty="0" err="1">
                <a:solidFill>
                  <a:prstClr val="black"/>
                </a:solidFill>
                <a:latin typeface="Arial"/>
                <a:ea typeface="SimSun"/>
                <a:cs typeface="Arial"/>
              </a:rPr>
              <a:t>processus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d'installation</a:t>
            </a:r>
            <a:r>
              <a:rPr lang="en-US" sz="1000" dirty="0">
                <a:solidFill>
                  <a:prstClr val="black"/>
                </a:solidFill>
                <a:latin typeface="Arial"/>
                <a:ea typeface="SimSun"/>
                <a:cs typeface="Arial"/>
              </a:rPr>
              <a:t>, sans intervention d'un </a:t>
            </a:r>
            <a:r>
              <a:rPr lang="en-US" sz="1000" dirty="0" err="1">
                <a:solidFill>
                  <a:prstClr val="black"/>
                </a:solidFill>
                <a:latin typeface="Arial"/>
                <a:ea typeface="SimSun"/>
                <a:cs typeface="Arial"/>
              </a:rPr>
              <a:t>utilisateur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ou</a:t>
            </a:r>
            <a:r>
              <a:rPr lang="en-US" sz="1000" dirty="0">
                <a:solidFill>
                  <a:prstClr val="black"/>
                </a:solidFill>
                <a:latin typeface="Arial"/>
                <a:ea typeface="SimSun"/>
                <a:cs typeface="Arial"/>
              </a:rPr>
              <a:t> d'un </a:t>
            </a:r>
            <a:r>
              <a:rPr lang="en-US" sz="1000" dirty="0" err="1">
                <a:solidFill>
                  <a:prstClr val="black"/>
                </a:solidFill>
                <a:latin typeface="Arial"/>
                <a:ea typeface="SimSun"/>
                <a:cs typeface="Arial"/>
              </a:rPr>
              <a:t>administrateur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Quelle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est</a:t>
            </a:r>
            <a:r>
              <a:rPr lang="en-US" sz="1000" dirty="0">
                <a:solidFill>
                  <a:prstClr val="black"/>
                </a:solidFill>
                <a:latin typeface="Arial"/>
                <a:ea typeface="SimSun"/>
                <a:cs typeface="Arial"/>
              </a:rPr>
              <a:t> la </a:t>
            </a:r>
            <a:r>
              <a:rPr lang="en-US" sz="1000" dirty="0" err="1">
                <a:solidFill>
                  <a:prstClr val="black"/>
                </a:solidFill>
                <a:latin typeface="Arial"/>
                <a:ea typeface="SimSun"/>
                <a:cs typeface="Arial"/>
              </a:rPr>
              <a:t>meilleure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façon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procéder</a:t>
            </a:r>
            <a:r>
              <a:rPr lang="en-US" sz="1000" dirty="0">
                <a:solidFill>
                  <a:prstClr val="black"/>
                </a:solidFill>
                <a:latin typeface="Arial"/>
                <a:ea typeface="SimSun"/>
                <a:cs typeface="Arial"/>
              </a:rPr>
              <a:t> ?</a:t>
            </a:r>
          </a:p>
          <a:p>
            <a:pPr lvl="0">
              <a:lnSpc>
                <a:spcPct val="115000"/>
              </a:lnSpc>
            </a:pPr>
            <a:r>
              <a:rPr lang="en-US" sz="1000" b="1" dirty="0" err="1">
                <a:solidFill>
                  <a:prstClr val="black"/>
                </a:solidFill>
                <a:latin typeface="Arial"/>
                <a:ea typeface="SimSun"/>
                <a:cs typeface="Arial"/>
              </a:rPr>
              <a:t>Réponse</a:t>
            </a:r>
            <a:endParaRPr lang="en-US" sz="1000" dirty="0">
              <a:solidFill>
                <a:prstClr val="black"/>
              </a:solidFill>
              <a:latin typeface="Arial"/>
              <a:ea typeface="SimSun"/>
              <a:cs typeface="Arial"/>
            </a:endParaRPr>
          </a:p>
          <a:p>
            <a:pPr lvl="0">
              <a:lnSpc>
                <a:spcPct val="115000"/>
              </a:lnSpc>
              <a:spcAft>
                <a:spcPts val="1000"/>
              </a:spcAft>
            </a:pPr>
            <a:r>
              <a:rPr lang="en-US" sz="1000" dirty="0">
                <a:solidFill>
                  <a:prstClr val="black"/>
                </a:solidFill>
                <a:latin typeface="Arial"/>
                <a:ea typeface="SimSun"/>
                <a:cs typeface="Arial"/>
              </a:rPr>
              <a:t>La </a:t>
            </a:r>
            <a:r>
              <a:rPr lang="en-US" sz="1000" dirty="0" err="1">
                <a:solidFill>
                  <a:prstClr val="black"/>
                </a:solidFill>
                <a:latin typeface="Arial"/>
                <a:ea typeface="SimSun"/>
                <a:cs typeface="Arial"/>
              </a:rPr>
              <a:t>meilleure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façon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procéder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est</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configurer</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comptes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d'ordinateurs</a:t>
            </a:r>
            <a:r>
              <a:rPr lang="en-US" sz="1000" dirty="0">
                <a:solidFill>
                  <a:prstClr val="black"/>
                </a:solidFill>
                <a:latin typeface="Arial"/>
                <a:ea typeface="SimSun"/>
                <a:cs typeface="Arial"/>
              </a:rPr>
              <a:t> pour AD DS à </a:t>
            </a:r>
            <a:r>
              <a:rPr lang="en-US" sz="1000" dirty="0" err="1">
                <a:solidFill>
                  <a:prstClr val="black"/>
                </a:solidFill>
                <a:latin typeface="Arial"/>
                <a:ea typeface="SimSun"/>
                <a:cs typeface="Arial"/>
              </a:rPr>
              <a:t>l'aide</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l'outil</a:t>
            </a:r>
            <a:r>
              <a:rPr lang="en-US" sz="1000" dirty="0">
                <a:solidFill>
                  <a:prstClr val="black"/>
                </a:solidFill>
                <a:latin typeface="Arial"/>
                <a:ea typeface="SimSun"/>
                <a:cs typeface="Arial"/>
              </a:rPr>
              <a:t> </a:t>
            </a:r>
            <a:r>
              <a:rPr lang="en-US" sz="1000" b="1" dirty="0" err="1">
                <a:solidFill>
                  <a:prstClr val="black"/>
                </a:solidFill>
                <a:latin typeface="Arial"/>
                <a:ea typeface="SimSun"/>
                <a:cs typeface="Arial"/>
              </a:rPr>
              <a:t>djoin</a:t>
            </a:r>
            <a:r>
              <a:rPr lang="en-US" sz="1000" dirty="0">
                <a:solidFill>
                  <a:prstClr val="black"/>
                </a:solidFill>
                <a:latin typeface="Arial"/>
                <a:ea typeface="SimSun"/>
                <a:cs typeface="Arial"/>
              </a:rPr>
              <a:t> avec le </a:t>
            </a:r>
            <a:r>
              <a:rPr lang="en-US" sz="1000" dirty="0" err="1">
                <a:solidFill>
                  <a:prstClr val="black"/>
                </a:solidFill>
                <a:latin typeface="Arial"/>
                <a:ea typeface="SimSun"/>
                <a:cs typeface="Arial"/>
              </a:rPr>
              <a:t>commutateur</a:t>
            </a:r>
            <a:r>
              <a:rPr lang="en-US" sz="1000" dirty="0">
                <a:solidFill>
                  <a:prstClr val="black"/>
                </a:solidFill>
                <a:latin typeface="Arial"/>
                <a:ea typeface="SimSun"/>
                <a:cs typeface="Arial"/>
              </a:rPr>
              <a:t> </a:t>
            </a:r>
            <a:r>
              <a:rPr lang="en-US" sz="1000" b="1" dirty="0">
                <a:solidFill>
                  <a:prstClr val="black"/>
                </a:solidFill>
                <a:latin typeface="Arial"/>
                <a:ea typeface="SimSun"/>
                <a:cs typeface="Arial"/>
              </a:rPr>
              <a:t>/provision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puis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d'utiliser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installation sans assistance pour </a:t>
            </a:r>
            <a:r>
              <a:rPr lang="en-US" sz="1000" dirty="0" err="1">
                <a:solidFill>
                  <a:prstClr val="black"/>
                </a:solidFill>
                <a:latin typeface="Arial"/>
                <a:ea typeface="SimSun"/>
                <a:cs typeface="Arial"/>
              </a:rPr>
              <a:t>exécuter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l'installation</a:t>
            </a:r>
            <a:r>
              <a:rPr lang="en-US" sz="1000" dirty="0">
                <a:solidFill>
                  <a:prstClr val="black"/>
                </a:solidFill>
                <a:latin typeface="Arial"/>
                <a:ea typeface="SimSun"/>
                <a:cs typeface="Arial"/>
              </a:rPr>
              <a:t>. À </a:t>
            </a:r>
            <a:r>
              <a:rPr lang="en-US" sz="1000" dirty="0" err="1">
                <a:solidFill>
                  <a:prstClr val="black"/>
                </a:solidFill>
                <a:latin typeface="Arial"/>
                <a:ea typeface="SimSun"/>
                <a:cs typeface="Arial"/>
              </a:rPr>
              <a:t>l'aide</a:t>
            </a:r>
            <a:r>
              <a:rPr lang="en-US" sz="1000" dirty="0">
                <a:solidFill>
                  <a:prstClr val="black"/>
                </a:solidFill>
                <a:latin typeface="Arial"/>
                <a:ea typeface="SimSun"/>
                <a:cs typeface="Arial"/>
              </a:rPr>
              <a:t> d'un </a:t>
            </a:r>
            <a:r>
              <a:rPr lang="en-US" sz="1000" dirty="0" err="1">
                <a:solidFill>
                  <a:prstClr val="black"/>
                </a:solidFill>
                <a:latin typeface="Arial"/>
                <a:ea typeface="SimSun"/>
                <a:cs typeface="Arial"/>
              </a:rPr>
              <a:t>outil</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tel</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que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l'Assistant</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Gestion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d'installation</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vous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pouvez</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effectuer</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une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jonction</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 sans surveillance </a:t>
            </a:r>
            <a:r>
              <a:rPr lang="en-US" sz="1000" dirty="0" err="1">
                <a:solidFill>
                  <a:prstClr val="black"/>
                </a:solidFill>
                <a:latin typeface="Arial"/>
                <a:ea typeface="SimSun"/>
                <a:cs typeface="Arial"/>
              </a:rPr>
              <a:t>lors</a:t>
            </a:r>
            <a:r>
              <a:rPr lang="en-US" sz="1000" dirty="0">
                <a:solidFill>
                  <a:prstClr val="black"/>
                </a:solidFill>
                <a:latin typeface="Arial"/>
                <a:ea typeface="SimSun"/>
                <a:cs typeface="Arial"/>
              </a:rPr>
              <a:t> de </a:t>
            </a:r>
            <a:r>
              <a:rPr lang="en-US" sz="1000" dirty="0" err="1">
                <a:solidFill>
                  <a:prstClr val="black"/>
                </a:solidFill>
                <a:latin typeface="Arial"/>
                <a:ea typeface="SimSun"/>
                <a:cs typeface="Arial"/>
              </a:rPr>
              <a:t>l'installation</a:t>
            </a:r>
            <a:r>
              <a:rPr lang="en-US" sz="1000" dirty="0">
                <a:solidFill>
                  <a:prstClr val="black"/>
                </a:solidFill>
                <a:latin typeface="Arial"/>
                <a:ea typeface="SimSun"/>
                <a:cs typeface="Arial"/>
              </a:rPr>
              <a:t> d'un </a:t>
            </a:r>
            <a:r>
              <a:rPr lang="en-US" sz="1000" dirty="0" err="1">
                <a:solidFill>
                  <a:prstClr val="black"/>
                </a:solidFill>
                <a:latin typeface="Arial"/>
                <a:ea typeface="SimSun"/>
                <a:cs typeface="Arial"/>
              </a:rPr>
              <a:t>système</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d'exploitation</a:t>
            </a:r>
            <a:r>
              <a:rPr lang="en-US" sz="1000" dirty="0">
                <a:solidFill>
                  <a:prstClr val="black"/>
                </a:solidFill>
                <a:latin typeface="Arial"/>
                <a:ea typeface="SimSun"/>
                <a:cs typeface="Arial"/>
              </a:rPr>
              <a:t> en </a:t>
            </a:r>
            <a:r>
              <a:rPr lang="en-US" sz="1000" dirty="0" err="1">
                <a:solidFill>
                  <a:prstClr val="black"/>
                </a:solidFill>
                <a:latin typeface="Arial"/>
                <a:ea typeface="SimSun"/>
                <a:cs typeface="Arial"/>
              </a:rPr>
              <a:t>fournissant</a:t>
            </a:r>
            <a:r>
              <a:rPr lang="en-US" sz="1000" dirty="0">
                <a:solidFill>
                  <a:prstClr val="black"/>
                </a:solidFill>
                <a:latin typeface="Arial"/>
                <a:ea typeface="SimSun"/>
                <a:cs typeface="Arial"/>
              </a:rPr>
              <a:t> les </a:t>
            </a:r>
            <a:r>
              <a:rPr lang="en-US" sz="1000" dirty="0" err="1">
                <a:solidFill>
                  <a:prstClr val="black"/>
                </a:solidFill>
                <a:latin typeface="Arial"/>
                <a:ea typeface="SimSun"/>
                <a:cs typeface="Arial"/>
              </a:rPr>
              <a:t>informations</a:t>
            </a:r>
            <a:r>
              <a:rPr lang="en-US" sz="1000" dirty="0">
                <a:solidFill>
                  <a:prstClr val="black"/>
                </a:solidFill>
                <a:latin typeface="Arial"/>
                <a:ea typeface="SimSun"/>
                <a:cs typeface="Arial"/>
              </a:rPr>
              <a:t> </a:t>
            </a:r>
            <a:r>
              <a:rPr lang="en-US" sz="1000" dirty="0" err="1">
                <a:solidFill>
                  <a:prstClr val="black"/>
                </a:solidFill>
                <a:latin typeface="Arial"/>
                <a:ea typeface="SimSun"/>
                <a:cs typeface="Arial"/>
              </a:rPr>
              <a:t>dans</a:t>
            </a:r>
            <a:r>
              <a:rPr lang="en-US" sz="1000" dirty="0">
                <a:solidFill>
                  <a:prstClr val="black"/>
                </a:solidFill>
                <a:latin typeface="Arial"/>
                <a:ea typeface="SimSun"/>
                <a:cs typeface="Arial"/>
              </a:rPr>
              <a:t> un </a:t>
            </a:r>
            <a:r>
              <a:rPr lang="en-US" sz="1000" dirty="0" err="1">
                <a:solidFill>
                  <a:prstClr val="black"/>
                </a:solidFill>
                <a:latin typeface="Arial"/>
                <a:ea typeface="SimSun"/>
                <a:cs typeface="Arial"/>
              </a:rPr>
              <a:t>fichier</a:t>
            </a:r>
            <a:r>
              <a:rPr lang="en-US" sz="1000" dirty="0">
                <a:solidFill>
                  <a:prstClr val="black"/>
                </a:solidFill>
                <a:latin typeface="Arial"/>
                <a:ea typeface="SimSun"/>
                <a:cs typeface="Arial"/>
              </a:rPr>
              <a:t> Unattend.xml </a:t>
            </a:r>
            <a:r>
              <a:rPr lang="en-US" sz="1000" dirty="0" err="1">
                <a:solidFill>
                  <a:prstClr val="black"/>
                </a:solidFill>
                <a:latin typeface="Arial"/>
                <a:ea typeface="SimSun"/>
                <a:cs typeface="Arial"/>
              </a:rPr>
              <a:t>approprié</a:t>
            </a:r>
            <a:r>
              <a:rPr lang="en-US" sz="1000" dirty="0">
                <a:solidFill>
                  <a:prstClr val="black"/>
                </a:solidFill>
                <a:latin typeface="Arial"/>
                <a:ea typeface="SimSun"/>
                <a:cs typeface="Arial"/>
              </a:rPr>
              <a:t> pour la </a:t>
            </a:r>
            <a:r>
              <a:rPr lang="en-US" sz="1000" dirty="0" err="1">
                <a:solidFill>
                  <a:prstClr val="black"/>
                </a:solidFill>
                <a:latin typeface="Arial"/>
                <a:ea typeface="SimSun"/>
                <a:cs typeface="Arial"/>
              </a:rPr>
              <a:t>jonction</a:t>
            </a:r>
            <a:r>
              <a:rPr lang="en-US" sz="1000" dirty="0">
                <a:solidFill>
                  <a:prstClr val="black"/>
                </a:solidFill>
                <a:latin typeface="Arial"/>
                <a:ea typeface="SimSun"/>
                <a:cs typeface="Arial"/>
              </a:rPr>
              <a:t> du </a:t>
            </a:r>
            <a:r>
              <a:rPr lang="en-US" sz="1000" dirty="0" err="1">
                <a:solidFill>
                  <a:prstClr val="black"/>
                </a:solidFill>
                <a:latin typeface="Arial"/>
                <a:ea typeface="SimSun"/>
                <a:cs typeface="Arial"/>
              </a:rPr>
              <a:t>domaine</a:t>
            </a:r>
            <a:r>
              <a:rPr lang="en-US" sz="1000" dirty="0">
                <a:solidFill>
                  <a:prstClr val="black"/>
                </a:solidFill>
                <a:latin typeface="Arial"/>
                <a:ea typeface="SimSun"/>
                <a:cs typeface="Arial"/>
              </a:rPr>
              <a:t>.</a:t>
            </a:r>
          </a:p>
          <a:p>
            <a:pPr lvl="0">
              <a:lnSpc>
                <a:spcPct val="115000"/>
              </a:lnSpc>
              <a:spcAft>
                <a:spcPts val="1000"/>
              </a:spcAft>
            </a:pPr>
            <a:r>
              <a:rPr lang="en-US" sz="1000" b="1" smtClean="0">
                <a:solidFill>
                  <a:prstClr val="black"/>
                </a:solidFill>
                <a:latin typeface="Arial"/>
                <a:ea typeface="SimSun"/>
                <a:cs typeface="Arial"/>
              </a:rPr>
              <a:t>Outils</a:t>
            </a:r>
            <a:endParaRPr lang="ar-SA" sz="1000" b="1" smtClean="0">
              <a:solidFill>
                <a:prstClr val="black"/>
              </a:solidFill>
              <a:latin typeface="Arial"/>
              <a:ea typeface="SimSun"/>
              <a:cs typeface="Arial"/>
            </a:endParaRPr>
          </a:p>
          <a:p>
            <a:pPr lvl="0">
              <a:lnSpc>
                <a:spcPct val="115000"/>
              </a:lnSpc>
              <a:spcAft>
                <a:spcPts val="1000"/>
              </a:spcAft>
            </a:pPr>
            <a:endParaRPr lang="ar-SA" sz="1000" b="1">
              <a:solidFill>
                <a:prstClr val="black"/>
              </a:solidFill>
              <a:latin typeface="Arial"/>
              <a:ea typeface="SimSun"/>
              <a:cs typeface="Arial"/>
            </a:endParaRPr>
          </a:p>
          <a:p>
            <a:pPr lvl="0">
              <a:lnSpc>
                <a:spcPct val="115000"/>
              </a:lnSpc>
              <a:spcAft>
                <a:spcPts val="1000"/>
              </a:spcAft>
            </a:pPr>
            <a:endParaRPr lang="en-US" sz="1000" dirty="0">
              <a:solidFill>
                <a:prstClr val="black"/>
              </a:solidFill>
              <a:latin typeface="Arial"/>
              <a:ea typeface="SimSun"/>
              <a:cs typeface="Arial"/>
            </a:endParaRPr>
          </a:p>
          <a:p>
            <a:pPr lvl="0">
              <a:lnSpc>
                <a:spcPct val="115000"/>
              </a:lnSpc>
            </a:pPr>
            <a:endParaRPr lang="en-US" sz="1000" dirty="0">
              <a:solidFill>
                <a:prstClr val="black"/>
              </a:solidFill>
              <a:latin typeface="Arial"/>
              <a:ea typeface="SimSun"/>
              <a:cs typeface="Arial"/>
            </a:endParaRPr>
          </a:p>
          <a:p>
            <a:pPr lvl="0">
              <a:lnSpc>
                <a:spcPct val="115000"/>
              </a:lnSpc>
            </a:pPr>
            <a:endParaRPr lang="en-US" sz="1000" dirty="0">
              <a:solidFill>
                <a:prstClr val="black"/>
              </a:solidFill>
              <a:latin typeface="Arial"/>
              <a:ea typeface="SimSun"/>
              <a:cs typeface="Arial"/>
            </a:endParaRPr>
          </a:p>
          <a:p>
            <a:pPr lvl="0">
              <a:lnSpc>
                <a:spcPct val="115000"/>
              </a:lnSpc>
            </a:pPr>
            <a:endParaRPr lang="en-US" sz="1000" dirty="0">
              <a:solidFill>
                <a:prstClr val="black"/>
              </a:solidFill>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37</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graphicFrame>
        <p:nvGraphicFramePr>
          <p:cNvPr id="7" name="6 Tabla"/>
          <p:cNvGraphicFramePr>
            <a:graphicFrameLocks noGrp="1"/>
          </p:cNvGraphicFramePr>
          <p:nvPr>
            <p:extLst>
              <p:ext uri="{D42A27DB-BD31-4B8C-83A1-F6EECF244321}">
                <p14:modId xmlns:p14="http://schemas.microsoft.com/office/powerpoint/2010/main" val="3656144374"/>
              </p:ext>
            </p:extLst>
          </p:nvPr>
        </p:nvGraphicFramePr>
        <p:xfrm>
          <a:off x="380999" y="6129578"/>
          <a:ext cx="6032810" cy="2382520"/>
        </p:xfrm>
        <a:graphic>
          <a:graphicData uri="http://schemas.openxmlformats.org/drawingml/2006/table">
            <a:tbl>
              <a:tblPr rtl="1" firstRow="1" bandRow="1">
                <a:tableStyleId>{5C22544A-7EE6-4342-B048-85BDC9FD1C3A}</a:tableStyleId>
              </a:tblPr>
              <a:tblGrid>
                <a:gridCol w="1717287"/>
                <a:gridCol w="2791523"/>
                <a:gridCol w="1524000"/>
              </a:tblGrid>
              <a:tr h="370840">
                <a:tc>
                  <a:txBody>
                    <a:bodyPr/>
                    <a:lstStyle/>
                    <a:p>
                      <a:pPr rtl="1"/>
                      <a:r>
                        <a:rPr lang="en-US" sz="900" smtClean="0">
                          <a:solidFill>
                            <a:prstClr val="black"/>
                          </a:solidFill>
                          <a:latin typeface="Arial"/>
                          <a:ea typeface="SimSun"/>
                          <a:cs typeface="Arial"/>
                        </a:rPr>
                        <a:t>Emplacement</a:t>
                      </a:r>
                      <a:endParaRPr lang="ar-SA" sz="95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r>
                        <a:rPr lang="en-US" sz="900" smtClean="0">
                          <a:solidFill>
                            <a:prstClr val="black"/>
                          </a:solidFill>
                          <a:latin typeface="Arial"/>
                          <a:ea typeface="SimSun"/>
                          <a:cs typeface="Arial"/>
                        </a:rPr>
                        <a:t>Utilisation</a:t>
                      </a:r>
                      <a:endParaRPr lang="ar-SA" sz="95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1"/>
                      <a:r>
                        <a:rPr lang="en-US" sz="950" smtClean="0">
                          <a:solidFill>
                            <a:prstClr val="black"/>
                          </a:solidFill>
                          <a:latin typeface="+mj-lt"/>
                          <a:ea typeface="SimSun"/>
                          <a:cs typeface="Arial"/>
                        </a:rPr>
                        <a:t>Outil</a:t>
                      </a:r>
                      <a:endParaRPr lang="ar-SA" sz="950">
                        <a:latin typeface="+mj-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8288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Outils d'administration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Gestion de groupes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Utilisateurs et ordinateurs Active Directory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9812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Installé comme fonctionnalité Windows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Gestion de groupes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Module Active Directory pour Windows PowerShell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3208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Ligne de commande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Gestion de groupes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Utilitaires 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0828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Outils d'administration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Gestion des comptes d'ordinateur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Module Active Directory pour Windows PowerShell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2240">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Ligne de commande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Jonction de domaine hors connexion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Djoin.exe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6329">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Ligne de commande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Modification du conteneur d'ordinateur par défaut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Redircmp.exe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146329">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Ligne de commande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Affichage et modification des autorisations AD 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1" eaLnBrk="1" fontAlgn="auto" latinLnBrk="0" hangingPunct="1">
                        <a:lnSpc>
                          <a:spcPct val="100000"/>
                        </a:lnSpc>
                        <a:spcBef>
                          <a:spcPts val="0"/>
                        </a:spcBef>
                        <a:spcAft>
                          <a:spcPts val="0"/>
                        </a:spcAft>
                        <a:buClrTx/>
                        <a:buSzTx/>
                        <a:buFontTx/>
                        <a:buNone/>
                        <a:tabLst/>
                        <a:defRPr/>
                      </a:pPr>
                      <a:r>
                        <a:rPr lang="en-US" sz="900" smtClean="0">
                          <a:solidFill>
                            <a:prstClr val="black"/>
                          </a:solidFill>
                          <a:latin typeface="Arial"/>
                          <a:ea typeface="SimSun"/>
                          <a:cs typeface="Arial"/>
                        </a:rPr>
                        <a:t>DSACLS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42832906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ts val="1300"/>
              </a:lnSpc>
              <a:spcBef>
                <a:spcPts val="900"/>
              </a:spcBef>
              <a:spcAft>
                <a:spcPts val="300"/>
              </a:spcAft>
            </a:pPr>
            <a:r>
              <a:rPr lang="en-US" sz="1000" b="1" smtClean="0">
                <a:solidFill>
                  <a:prstClr val="black"/>
                </a:solidFill>
                <a:latin typeface="Arial"/>
                <a:ea typeface="SimSun"/>
                <a:cs typeface="Segoe UI"/>
              </a:rPr>
              <a:t>Méthode conseillée</a:t>
            </a:r>
            <a:endParaRPr lang="en-US" sz="1000" b="1">
              <a:solidFill>
                <a:prstClr val="black"/>
              </a:solidFill>
              <a:latin typeface="Arial"/>
              <a:ea typeface="SimSun"/>
              <a:cs typeface="Segoe UI"/>
            </a:endParaRPr>
          </a:p>
          <a:p>
            <a:pPr lvl="0">
              <a:lnSpc>
                <a:spcPts val="1300"/>
              </a:lnSpc>
              <a:spcBef>
                <a:spcPts val="900"/>
              </a:spcBef>
              <a:spcAft>
                <a:spcPts val="300"/>
              </a:spcAft>
            </a:pPr>
            <a:r>
              <a:rPr lang="en-US" sz="1000" b="1" smtClean="0">
                <a:solidFill>
                  <a:prstClr val="black"/>
                </a:solidFill>
                <a:latin typeface="Arial"/>
                <a:ea typeface="SimSun"/>
                <a:cs typeface="Segoe UI"/>
              </a:rPr>
              <a:t>Méthodes </a:t>
            </a:r>
            <a:r>
              <a:rPr lang="en-US" sz="1000" b="1" dirty="0" err="1">
                <a:solidFill>
                  <a:prstClr val="black"/>
                </a:solidFill>
                <a:latin typeface="Arial"/>
                <a:ea typeface="SimSun"/>
                <a:cs typeface="Segoe UI"/>
              </a:rPr>
              <a:t>conseillées</a:t>
            </a:r>
            <a:r>
              <a:rPr lang="en-US" sz="1000" b="1" dirty="0">
                <a:solidFill>
                  <a:prstClr val="black"/>
                </a:solidFill>
                <a:latin typeface="Arial"/>
                <a:ea typeface="SimSun"/>
                <a:cs typeface="Segoe UI"/>
              </a:rPr>
              <a:t> pour la </a:t>
            </a:r>
            <a:r>
              <a:rPr lang="en-US" sz="1000" b="1" dirty="0" err="1">
                <a:solidFill>
                  <a:prstClr val="black"/>
                </a:solidFill>
                <a:latin typeface="Arial"/>
                <a:ea typeface="SimSun"/>
                <a:cs typeface="Segoe UI"/>
              </a:rPr>
              <a:t>gestion</a:t>
            </a:r>
            <a:r>
              <a:rPr lang="en-US" sz="1000" b="1" dirty="0">
                <a:solidFill>
                  <a:prstClr val="black"/>
                </a:solidFill>
                <a:latin typeface="Arial"/>
                <a:ea typeface="SimSun"/>
                <a:cs typeface="Segoe UI"/>
              </a:rPr>
              <a:t> des </a:t>
            </a:r>
            <a:r>
              <a:rPr lang="en-US" sz="1000" b="1" dirty="0" err="1">
                <a:solidFill>
                  <a:prstClr val="black"/>
                </a:solidFill>
                <a:latin typeface="Arial"/>
                <a:ea typeface="SimSun"/>
                <a:cs typeface="Segoe UI"/>
              </a:rPr>
              <a:t>comptes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d'utilisateurs</a:t>
            </a:r>
            <a:endParaRPr lang="en-US" sz="1000" b="1" dirty="0">
              <a:solidFill>
                <a:prstClr val="black"/>
              </a:solidFill>
              <a:latin typeface="Arial"/>
              <a:ea typeface="SimSun"/>
              <a:cs typeface="Segoe UI"/>
            </a:endParaRPr>
          </a:p>
          <a:p>
            <a:pPr marL="342900" lvl="0" indent="-342900">
              <a:lnSpc>
                <a:spcPct val="115000"/>
              </a:lnSpc>
              <a:spcAft>
                <a:spcPts val="995"/>
              </a:spcAft>
              <a:buFont typeface="Symbol"/>
              <a:buChar char=""/>
            </a:pPr>
            <a:r>
              <a:rPr lang="en-US" sz="1000" dirty="0">
                <a:solidFill>
                  <a:prstClr val="black"/>
                </a:solidFill>
                <a:latin typeface="Arial"/>
                <a:ea typeface="Times New Roman"/>
                <a:cs typeface="Times New Roman"/>
              </a:rPr>
              <a:t>Ne laissez pas les </a:t>
            </a:r>
            <a:r>
              <a:rPr lang="en-US" sz="1000" dirty="0" err="1">
                <a:solidFill>
                  <a:prstClr val="black"/>
                </a:solidFill>
                <a:latin typeface="Arial"/>
                <a:ea typeface="Times New Roman"/>
                <a:cs typeface="Times New Roman"/>
              </a:rPr>
              <a:t>utilisateurs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partager</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comptes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d'utilisateurs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Créez</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toujours</a:t>
            </a:r>
            <a:r>
              <a:rPr lang="en-US" sz="1000" dirty="0">
                <a:solidFill>
                  <a:prstClr val="black"/>
                </a:solidFill>
                <a:latin typeface="Arial"/>
                <a:ea typeface="Times New Roman"/>
                <a:cs typeface="Times New Roman"/>
              </a:rPr>
              <a:t> un </a:t>
            </a:r>
            <a:r>
              <a:rPr lang="en-US" sz="1000" dirty="0" err="1">
                <a:solidFill>
                  <a:prstClr val="black"/>
                </a:solidFill>
                <a:latin typeface="Arial"/>
                <a:ea typeface="Times New Roman"/>
                <a:cs typeface="Times New Roman"/>
              </a:rPr>
              <a:t>compte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d'utilisateur</a:t>
            </a:r>
            <a:r>
              <a:rPr lang="en-US" sz="1000" dirty="0">
                <a:solidFill>
                  <a:prstClr val="black"/>
                </a:solidFill>
                <a:latin typeface="Arial"/>
                <a:ea typeface="Times New Roman"/>
                <a:cs typeface="Times New Roman"/>
              </a:rPr>
              <a:t> pour </a:t>
            </a:r>
            <a:r>
              <a:rPr lang="en-US" sz="1000" dirty="0" err="1">
                <a:solidFill>
                  <a:prstClr val="black"/>
                </a:solidFill>
                <a:latin typeface="Arial"/>
                <a:ea typeface="Times New Roman"/>
                <a:cs typeface="Times New Roman"/>
              </a:rPr>
              <a:t>chaque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individu</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même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si</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cette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personne</a:t>
            </a:r>
            <a:r>
              <a:rPr lang="en-US" sz="1000" dirty="0">
                <a:solidFill>
                  <a:prstClr val="black"/>
                </a:solidFill>
                <a:latin typeface="Arial"/>
                <a:ea typeface="Times New Roman"/>
                <a:cs typeface="Times New Roman"/>
              </a:rPr>
              <a:t> ne </a:t>
            </a:r>
            <a:r>
              <a:rPr lang="en-US" sz="1000" dirty="0" err="1">
                <a:solidFill>
                  <a:prstClr val="black"/>
                </a:solidFill>
                <a:latin typeface="Arial"/>
                <a:ea typeface="Times New Roman"/>
                <a:cs typeface="Times New Roman"/>
              </a:rPr>
              <a:t>rejoint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votre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organisation</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temporairement</a:t>
            </a:r>
            <a:r>
              <a:rPr lang="en-US" sz="1000" dirty="0">
                <a:solidFill>
                  <a:prstClr val="black"/>
                </a:solidFill>
                <a:latin typeface="Arial"/>
                <a:ea typeface="Times New Roman"/>
                <a:cs typeface="Times New Roman"/>
              </a:rPr>
              <a:t>. </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Sensibilisez</a:t>
            </a:r>
            <a:r>
              <a:rPr lang="en-US" sz="1000" dirty="0">
                <a:solidFill>
                  <a:prstClr val="black"/>
                </a:solidFill>
                <a:latin typeface="Arial"/>
                <a:ea typeface="Times New Roman"/>
                <a:cs typeface="Times New Roman"/>
              </a:rPr>
              <a:t> les </a:t>
            </a:r>
            <a:r>
              <a:rPr lang="en-US" sz="1000" dirty="0" err="1">
                <a:solidFill>
                  <a:prstClr val="black"/>
                </a:solidFill>
                <a:latin typeface="Arial"/>
                <a:ea typeface="Times New Roman"/>
                <a:cs typeface="Times New Roman"/>
              </a:rPr>
              <a:t>utilisateurs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l'importance</a:t>
            </a:r>
            <a:r>
              <a:rPr lang="en-US" sz="1000" dirty="0">
                <a:solidFill>
                  <a:prstClr val="black"/>
                </a:solidFill>
                <a:latin typeface="Arial"/>
                <a:ea typeface="Times New Roman"/>
                <a:cs typeface="Times New Roman"/>
              </a:rPr>
              <a:t> de la </a:t>
            </a:r>
            <a:r>
              <a:rPr lang="en-US" sz="1000" dirty="0" err="1">
                <a:solidFill>
                  <a:prstClr val="black"/>
                </a:solidFill>
                <a:latin typeface="Arial"/>
                <a:ea typeface="Times New Roman"/>
                <a:cs typeface="Times New Roman"/>
              </a:rPr>
              <a:t>sécurité</a:t>
            </a:r>
            <a:r>
              <a:rPr lang="en-US" sz="1000" dirty="0">
                <a:solidFill>
                  <a:prstClr val="black"/>
                </a:solidFill>
                <a:latin typeface="Arial"/>
                <a:ea typeface="Times New Roman"/>
                <a:cs typeface="Times New Roman"/>
              </a:rPr>
              <a:t> des mots de </a:t>
            </a:r>
            <a:r>
              <a:rPr lang="en-US" sz="1000" dirty="0" err="1">
                <a:solidFill>
                  <a:prstClr val="black"/>
                </a:solidFill>
                <a:latin typeface="Arial"/>
                <a:ea typeface="Times New Roman"/>
                <a:cs typeface="Times New Roman"/>
              </a:rPr>
              <a:t>passe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Times New Roman"/>
              </a:rPr>
              <a:t>Assurez-vous</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choisir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une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d'attribution</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noms</a:t>
            </a:r>
            <a:r>
              <a:rPr lang="en-US" sz="1000" dirty="0">
                <a:solidFill>
                  <a:prstClr val="black"/>
                </a:solidFill>
                <a:latin typeface="Arial"/>
                <a:ea typeface="Times New Roman"/>
                <a:cs typeface="Times New Roman"/>
              </a:rPr>
              <a:t> pour des </a:t>
            </a:r>
            <a:r>
              <a:rPr lang="en-US" sz="1000" dirty="0" err="1">
                <a:solidFill>
                  <a:prstClr val="black"/>
                </a:solidFill>
                <a:latin typeface="Arial"/>
                <a:ea typeface="Times New Roman"/>
                <a:cs typeface="Times New Roman"/>
              </a:rPr>
              <a:t>comptes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d'utilisateurs</a:t>
            </a:r>
            <a:r>
              <a:rPr lang="en-US" sz="1000" dirty="0">
                <a:solidFill>
                  <a:prstClr val="black"/>
                </a:solidFill>
                <a:latin typeface="Arial"/>
                <a:ea typeface="Times New Roman"/>
                <a:cs typeface="Times New Roman"/>
              </a:rPr>
              <a:t> </a:t>
            </a:r>
            <a:r>
              <a:rPr lang="en-US" sz="1000" dirty="0" smtClean="0">
                <a:solidFill>
                  <a:prstClr val="black"/>
                </a:solidFill>
                <a:latin typeface="Arial"/>
                <a:ea typeface="Times New Roman"/>
                <a:cs typeface="Times New Roman"/>
              </a:rPr>
              <a:t>qui </a:t>
            </a:r>
            <a:r>
              <a:rPr lang="en-US" sz="1000" dirty="0" err="1" smtClean="0">
                <a:solidFill>
                  <a:prstClr val="black"/>
                </a:solidFill>
                <a:latin typeface="Arial"/>
                <a:ea typeface="Times New Roman"/>
                <a:cs typeface="Times New Roman"/>
              </a:rPr>
              <a:t>permet</a:t>
            </a:r>
            <a:r>
              <a:rPr lang="en-US" sz="1000" dirty="0" smtClean="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d'identifier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l'utilisateur</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lié</a:t>
            </a:r>
            <a:r>
              <a:rPr lang="en-US" sz="1000" dirty="0">
                <a:solidFill>
                  <a:prstClr val="black"/>
                </a:solidFill>
                <a:latin typeface="Arial"/>
                <a:ea typeface="Times New Roman"/>
                <a:cs typeface="Times New Roman"/>
              </a:rPr>
              <a:t> au </a:t>
            </a:r>
            <a:r>
              <a:rPr lang="en-US" sz="1000" dirty="0" err="1">
                <a:solidFill>
                  <a:prstClr val="black"/>
                </a:solidFill>
                <a:latin typeface="Arial"/>
                <a:ea typeface="Times New Roman"/>
                <a:cs typeface="Times New Roman"/>
              </a:rPr>
              <a:t>compte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Assurez-vous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également</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que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votre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stratégie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d'attribution</a:t>
            </a:r>
            <a:r>
              <a:rPr lang="en-US" sz="1000" dirty="0">
                <a:solidFill>
                  <a:prstClr val="black"/>
                </a:solidFill>
                <a:latin typeface="Arial"/>
                <a:ea typeface="Times New Roman"/>
                <a:cs typeface="Times New Roman"/>
              </a:rPr>
              <a:t> de </a:t>
            </a:r>
            <a:r>
              <a:rPr lang="en-US" sz="1000" dirty="0" err="1">
                <a:solidFill>
                  <a:prstClr val="black"/>
                </a:solidFill>
                <a:latin typeface="Arial"/>
                <a:ea typeface="Times New Roman"/>
                <a:cs typeface="Times New Roman"/>
              </a:rPr>
              <a:t>noms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utilise</a:t>
            </a:r>
            <a:r>
              <a:rPr lang="en-US" sz="1000" dirty="0">
                <a:solidFill>
                  <a:prstClr val="black"/>
                </a:solidFill>
                <a:latin typeface="Arial"/>
                <a:ea typeface="Times New Roman"/>
                <a:cs typeface="Times New Roman"/>
              </a:rPr>
              <a:t> des </a:t>
            </a:r>
            <a:r>
              <a:rPr lang="en-US" sz="1000" dirty="0" err="1">
                <a:solidFill>
                  <a:prstClr val="black"/>
                </a:solidFill>
                <a:latin typeface="Arial"/>
                <a:ea typeface="Times New Roman"/>
                <a:cs typeface="Times New Roman"/>
              </a:rPr>
              <a:t>noms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uniques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dans</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votre</a:t>
            </a:r>
            <a:r>
              <a:rPr lang="en-US" sz="1000" dirty="0">
                <a:solidFill>
                  <a:prstClr val="black"/>
                </a:solidFill>
                <a:latin typeface="Arial"/>
                <a:ea typeface="Times New Roman"/>
                <a:cs typeface="Times New Roman"/>
              </a:rPr>
              <a:t> </a:t>
            </a:r>
            <a:r>
              <a:rPr lang="en-US" sz="1000" dirty="0" err="1">
                <a:solidFill>
                  <a:prstClr val="black"/>
                </a:solidFill>
                <a:latin typeface="Arial"/>
                <a:ea typeface="Times New Roman"/>
                <a:cs typeface="Times New Roman"/>
              </a:rPr>
              <a:t>domaine</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err="1">
                <a:solidFill>
                  <a:prstClr val="black"/>
                </a:solidFill>
                <a:latin typeface="Arial"/>
                <a:ea typeface="SimSun"/>
                <a:cs typeface="Segoe UI"/>
              </a:rPr>
              <a:t>Méthodes</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conseillées</a:t>
            </a:r>
            <a:r>
              <a:rPr lang="en-US" sz="1000" b="1" dirty="0">
                <a:solidFill>
                  <a:prstClr val="black"/>
                </a:solidFill>
                <a:latin typeface="Arial"/>
                <a:ea typeface="SimSun"/>
                <a:cs typeface="Segoe UI"/>
              </a:rPr>
              <a:t> pour la </a:t>
            </a:r>
            <a:r>
              <a:rPr lang="en-US" sz="1000" b="1" dirty="0" err="1">
                <a:solidFill>
                  <a:prstClr val="black"/>
                </a:solidFill>
                <a:latin typeface="Arial"/>
                <a:ea typeface="SimSun"/>
                <a:cs typeface="Segoe UI"/>
              </a:rPr>
              <a:t>gestion</a:t>
            </a:r>
            <a:r>
              <a:rPr lang="en-US" sz="1000" b="1" dirty="0">
                <a:solidFill>
                  <a:prstClr val="black"/>
                </a:solidFill>
                <a:latin typeface="Arial"/>
                <a:ea typeface="SimSun"/>
                <a:cs typeface="Segoe UI"/>
              </a:rPr>
              <a:t> des </a:t>
            </a:r>
            <a:r>
              <a:rPr lang="en-US" sz="1000" b="1" dirty="0" err="1">
                <a:solidFill>
                  <a:prstClr val="black"/>
                </a:solidFill>
                <a:latin typeface="Arial"/>
                <a:ea typeface="SimSun"/>
                <a:cs typeface="Segoe UI"/>
              </a:rPr>
              <a:t>groupes</a:t>
            </a:r>
            <a:endParaRPr lang="en-US" sz="1000" b="1" dirty="0">
              <a:solidFill>
                <a:prstClr val="black"/>
              </a:solidFill>
              <a:latin typeface="Arial"/>
              <a:ea typeface="SimSun"/>
              <a:cs typeface="Segoe UI"/>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cadre de la </a:t>
            </a:r>
            <a:r>
              <a:rPr lang="en-US" sz="1000" dirty="0" err="1">
                <a:solidFill>
                  <a:prstClr val="black"/>
                </a:solidFill>
                <a:latin typeface="Arial"/>
                <a:ea typeface="Times New Roman"/>
                <a:cs typeface="Segoe UI"/>
              </a:rPr>
              <a:t>gestion</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l'accès</a:t>
            </a:r>
            <a:r>
              <a:rPr lang="en-US" sz="1000" dirty="0">
                <a:solidFill>
                  <a:prstClr val="black"/>
                </a:solidFill>
                <a:latin typeface="Arial"/>
                <a:ea typeface="Times New Roman"/>
                <a:cs typeface="Segoe UI"/>
              </a:rPr>
              <a:t> aux </a:t>
            </a:r>
            <a:r>
              <a:rPr lang="en-US" sz="1000" dirty="0" err="1">
                <a:solidFill>
                  <a:prstClr val="black"/>
                </a:solidFill>
                <a:latin typeface="Arial"/>
                <a:ea typeface="Times New Roman"/>
                <a:cs typeface="Segoe UI"/>
              </a:rPr>
              <a:t>ressources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essayez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d'utiliser</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groupe</a:t>
            </a:r>
            <a:r>
              <a:rPr lang="en-US" sz="1000" dirty="0">
                <a:solidFill>
                  <a:prstClr val="black"/>
                </a:solidFill>
                <a:latin typeface="Arial"/>
                <a:ea typeface="Times New Roman"/>
                <a:cs typeface="Segoe UI"/>
              </a:rPr>
              <a:t> local de </a:t>
            </a:r>
            <a:r>
              <a:rPr lang="en-US" sz="1000" dirty="0" err="1">
                <a:solidFill>
                  <a:prstClr val="black"/>
                </a:solidFill>
                <a:latin typeface="Arial"/>
                <a:ea typeface="Times New Roman"/>
                <a:cs typeface="Segoe UI"/>
              </a:rPr>
              <a:t>domaine</a:t>
            </a:r>
            <a:r>
              <a:rPr lang="en-US" sz="1000" dirty="0">
                <a:solidFill>
                  <a:prstClr val="black"/>
                </a:solidFill>
                <a:latin typeface="Arial"/>
                <a:ea typeface="Times New Roman"/>
                <a:cs typeface="Segoe UI"/>
              </a:rPr>
              <a:t> et les </a:t>
            </a:r>
            <a:r>
              <a:rPr lang="en-US" sz="1000" dirty="0" err="1">
                <a:solidFill>
                  <a:prstClr val="black"/>
                </a:solidFill>
                <a:latin typeface="Arial"/>
                <a:ea typeface="Times New Roman"/>
                <a:cs typeface="Segoe UI"/>
              </a:rPr>
              <a:t>groupes</a:t>
            </a:r>
            <a:r>
              <a:rPr lang="en-US" sz="1000" dirty="0">
                <a:solidFill>
                  <a:prstClr val="black"/>
                </a:solidFill>
                <a:latin typeface="Arial"/>
                <a:ea typeface="Times New Roman"/>
                <a:cs typeface="Segoe UI"/>
              </a:rPr>
              <a:t> de </a:t>
            </a:r>
            <a:r>
              <a:rPr lang="en-US" sz="1000" dirty="0" err="1">
                <a:solidFill>
                  <a:prstClr val="black"/>
                </a:solidFill>
                <a:latin typeface="Arial"/>
                <a:ea typeface="Times New Roman"/>
                <a:cs typeface="Segoe UI"/>
              </a:rPr>
              <a:t>rôles</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dirty="0" err="1">
                <a:solidFill>
                  <a:prstClr val="black"/>
                </a:solidFill>
                <a:latin typeface="Arial"/>
                <a:ea typeface="Times New Roman"/>
                <a:cs typeface="Segoe UI"/>
              </a:rPr>
              <a:t>Utilisez</a:t>
            </a:r>
            <a:r>
              <a:rPr lang="en-US" sz="1000" dirty="0">
                <a:solidFill>
                  <a:prstClr val="black"/>
                </a:solidFill>
                <a:latin typeface="Arial"/>
                <a:ea typeface="Times New Roman"/>
                <a:cs typeface="Segoe UI"/>
              </a:rPr>
              <a:t> les </a:t>
            </a:r>
            <a:r>
              <a:rPr lang="en-US" sz="1000" dirty="0" err="1">
                <a:solidFill>
                  <a:prstClr val="black"/>
                </a:solidFill>
                <a:latin typeface="Arial"/>
                <a:ea typeface="Times New Roman"/>
                <a:cs typeface="Segoe UI"/>
              </a:rPr>
              <a:t>groupes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universels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uniquement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lorsque</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cela</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est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nécessaire</a:t>
            </a:r>
            <a:r>
              <a:rPr lang="en-US" sz="1000" dirty="0">
                <a:solidFill>
                  <a:prstClr val="black"/>
                </a:solidFill>
                <a:latin typeface="Arial"/>
                <a:ea typeface="Times New Roman"/>
                <a:cs typeface="Segoe UI"/>
              </a:rPr>
              <a:t> car </a:t>
            </a:r>
            <a:r>
              <a:rPr lang="en-US" sz="1000" dirty="0" err="1">
                <a:solidFill>
                  <a:prstClr val="black"/>
                </a:solidFill>
                <a:latin typeface="Arial"/>
                <a:ea typeface="Times New Roman"/>
                <a:cs typeface="Segoe UI"/>
              </a:rPr>
              <a:t>ils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alourdissent</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trafic</a:t>
            </a:r>
            <a:r>
              <a:rPr lang="en-US" sz="1000" dirty="0">
                <a:solidFill>
                  <a:prstClr val="black"/>
                </a:solidFill>
                <a:latin typeface="Arial"/>
                <a:ea typeface="Times New Roman"/>
                <a:cs typeface="Segoe UI"/>
              </a:rPr>
              <a:t> de </a:t>
            </a:r>
            <a:r>
              <a:rPr lang="en-US" sz="1000" err="1">
                <a:solidFill>
                  <a:prstClr val="black"/>
                </a:solidFill>
                <a:latin typeface="Arial"/>
                <a:ea typeface="Times New Roman"/>
                <a:cs typeface="Segoe UI"/>
              </a:rPr>
              <a:t>réplication</a:t>
            </a:r>
            <a:r>
              <a:rPr lang="en-US" sz="1000" smtClean="0">
                <a:solidFill>
                  <a:prstClr val="black"/>
                </a:solidFill>
                <a:latin typeface="Arial"/>
                <a:ea typeface="Times New Roman"/>
                <a:cs typeface="Segoe UI"/>
              </a:rPr>
              <a:t>.</a:t>
            </a:r>
          </a:p>
          <a:p>
            <a:pPr marL="342900" lvl="0" indent="-342900">
              <a:lnSpc>
                <a:spcPct val="115000"/>
              </a:lnSpc>
              <a:spcAft>
                <a:spcPts val="995"/>
              </a:spcAft>
              <a:buFont typeface="Symbol"/>
              <a:buChar char=""/>
            </a:pPr>
            <a:r>
              <a:rPr lang="en-US" sz="1000">
                <a:solidFill>
                  <a:prstClr val="black"/>
                </a:solidFill>
                <a:latin typeface="Arial"/>
                <a:ea typeface="Times New Roman"/>
                <a:cs typeface="Segoe UI"/>
              </a:rPr>
              <a:t>Utilisez Windows PowerShell avec le module Active Directory pour les programmes de commandes sur les </a:t>
            </a:r>
            <a:r>
              <a:rPr lang="en-US" sz="1000" smtClean="0">
                <a:solidFill>
                  <a:prstClr val="black"/>
                </a:solidFill>
                <a:latin typeface="Arial"/>
                <a:ea typeface="Times New Roman"/>
                <a:cs typeface="Segoe UI"/>
              </a:rPr>
              <a:t>groupes</a:t>
            </a:r>
            <a:r>
              <a:rPr lang="en-US" sz="1000">
                <a:solidFill>
                  <a:prstClr val="black"/>
                </a:solidFill>
                <a:latin typeface="Arial"/>
                <a:ea typeface="Times New Roman"/>
                <a:cs typeface="Segoe UI"/>
              </a:rPr>
              <a:t>.</a:t>
            </a:r>
          </a:p>
          <a:p>
            <a:pPr marL="342900" lvl="0" indent="-342900">
              <a:lnSpc>
                <a:spcPct val="115000"/>
              </a:lnSpc>
              <a:spcAft>
                <a:spcPts val="995"/>
              </a:spcAft>
              <a:buFont typeface="Symbol"/>
              <a:buChar char=""/>
            </a:pPr>
            <a:r>
              <a:rPr lang="en-US" sz="1000" smtClean="0">
                <a:solidFill>
                  <a:prstClr val="black"/>
                </a:solidFill>
                <a:latin typeface="Arial"/>
                <a:ea typeface="Times New Roman"/>
                <a:cs typeface="Segoe UI"/>
              </a:rPr>
              <a:t>Évitez </a:t>
            </a:r>
            <a:r>
              <a:rPr lang="en-US" sz="1000">
                <a:solidFill>
                  <a:prstClr val="black"/>
                </a:solidFill>
                <a:latin typeface="Arial"/>
                <a:ea typeface="Times New Roman"/>
                <a:cs typeface="Segoe UI"/>
              </a:rPr>
              <a:t>d'ajouter des utilisateurs aux groupes intégrés et par </a:t>
            </a:r>
            <a:r>
              <a:rPr lang="en-US" sz="1000" smtClean="0">
                <a:solidFill>
                  <a:prstClr val="black"/>
                </a:solidFill>
                <a:latin typeface="Arial"/>
                <a:ea typeface="Times New Roman"/>
                <a:cs typeface="Segoe UI"/>
              </a:rPr>
              <a:t>défaut</a:t>
            </a:r>
            <a:r>
              <a:rPr lang="en-US" sz="1000">
                <a:solidFill>
                  <a:prstClr val="black"/>
                </a:solidFill>
                <a:latin typeface="Arial"/>
                <a:ea typeface="Times New Roman"/>
                <a:cs typeface="Segoe UI"/>
              </a:rPr>
              <a:t>.</a:t>
            </a:r>
          </a:p>
          <a:p>
            <a:pPr lvl="0">
              <a:lnSpc>
                <a:spcPts val="1300"/>
              </a:lnSpc>
              <a:spcBef>
                <a:spcPts val="900"/>
              </a:spcBef>
              <a:spcAft>
                <a:spcPts val="300"/>
              </a:spcAft>
            </a:pPr>
            <a:r>
              <a:rPr lang="en-US" sz="1000" b="1" smtClean="0">
                <a:solidFill>
                  <a:prstClr val="black"/>
                </a:solidFill>
                <a:latin typeface="Arial"/>
                <a:ea typeface="SimSun"/>
                <a:cs typeface="Segoe UI"/>
              </a:rPr>
              <a:t>Méthodes </a:t>
            </a:r>
            <a:r>
              <a:rPr lang="en-US" sz="1000" b="1">
                <a:solidFill>
                  <a:prstClr val="black"/>
                </a:solidFill>
                <a:latin typeface="Arial"/>
                <a:ea typeface="SimSun"/>
                <a:cs typeface="Segoe UI"/>
              </a:rPr>
              <a:t>conseillées concernant la gestion des comptes d'ordinateurs</a:t>
            </a:r>
          </a:p>
          <a:p>
            <a:pPr marL="342900" lvl="0" indent="-342900">
              <a:lnSpc>
                <a:spcPct val="115000"/>
              </a:lnSpc>
              <a:spcAft>
                <a:spcPts val="995"/>
              </a:spcAft>
              <a:buFont typeface="Symbol"/>
              <a:buChar char=""/>
            </a:pPr>
            <a:r>
              <a:rPr lang="en-US" sz="1000">
                <a:solidFill>
                  <a:srgbClr val="000000"/>
                </a:solidFill>
                <a:latin typeface="Arial"/>
                <a:ea typeface="Times New Roman"/>
                <a:cs typeface="Segoe UI"/>
              </a:rPr>
              <a:t>Configurez toujours un compte d'ordinateur avant de joindre des ordinateurs à un domaine</a:t>
            </a:r>
            <a:r>
              <a:rPr lang="en-US" sz="1000">
                <a:solidFill>
                  <a:prstClr val="black"/>
                </a:solidFill>
                <a:latin typeface="Arial"/>
                <a:ea typeface="Times New Roman"/>
                <a:cs typeface="Times New Roman"/>
              </a:rPr>
              <a:t>,</a:t>
            </a:r>
            <a:r>
              <a:rPr lang="en-US" sz="1000">
                <a:solidFill>
                  <a:srgbClr val="000000"/>
                </a:solidFill>
                <a:latin typeface="Arial"/>
                <a:ea typeface="Times New Roman"/>
                <a:cs typeface="Segoe UI"/>
              </a:rPr>
              <a:t> puis placez-les dans l'unité d'organisation </a:t>
            </a:r>
            <a:r>
              <a:rPr lang="en-US" sz="1000" smtClean="0">
                <a:solidFill>
                  <a:srgbClr val="000000"/>
                </a:solidFill>
                <a:latin typeface="Arial"/>
                <a:ea typeface="Times New Roman"/>
                <a:cs typeface="Segoe UI"/>
              </a:rPr>
              <a:t>appropriée</a:t>
            </a:r>
            <a:r>
              <a:rPr lang="en-US" sz="1000" smtClean="0">
                <a:solidFill>
                  <a:prstClr val="black"/>
                </a:solidFill>
                <a:latin typeface="Arial"/>
                <a:ea typeface="Times New Roman"/>
                <a:cs typeface="Segoe UI"/>
              </a:rPr>
              <a:t>.</a:t>
            </a:r>
          </a:p>
          <a:p>
            <a:pPr marL="342900" lvl="0" indent="-342900">
              <a:lnSpc>
                <a:spcPct val="115000"/>
              </a:lnSpc>
              <a:spcAft>
                <a:spcPts val="995"/>
              </a:spcAft>
              <a:buFont typeface="Symbol"/>
              <a:buChar char=""/>
            </a:pPr>
            <a:r>
              <a:rPr lang="en-US" sz="1000" smtClean="0">
                <a:solidFill>
                  <a:srgbClr val="000000"/>
                </a:solidFill>
                <a:latin typeface="Arial"/>
                <a:ea typeface="Times New Roman"/>
                <a:cs typeface="Segoe UI"/>
              </a:rPr>
              <a:t>Redirigez le conteneur d'ordinateur par défaut vers un autre emplacement.</a:t>
            </a:r>
            <a:endParaRPr lang="en-US" sz="100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latin typeface="Arial"/>
                <a:ea typeface="Times New Roman"/>
                <a:cs typeface="Segoe UI"/>
              </a:rPr>
              <a:t>Réinitialisez </a:t>
            </a:r>
            <a:r>
              <a:rPr lang="en-US" sz="1000">
                <a:solidFill>
                  <a:srgbClr val="000000"/>
                </a:solidFill>
                <a:latin typeface="Arial"/>
                <a:ea typeface="Times New Roman"/>
                <a:cs typeface="Segoe UI"/>
              </a:rPr>
              <a:t>le compte d'ordinateur, au lieu de supprimer puis recréer la </a:t>
            </a:r>
            <a:r>
              <a:rPr lang="en-US" sz="1000" smtClean="0">
                <a:solidFill>
                  <a:srgbClr val="000000"/>
                </a:solidFill>
                <a:latin typeface="Arial"/>
                <a:ea typeface="Times New Roman"/>
                <a:cs typeface="Segoe UI"/>
              </a:rPr>
              <a:t>jonction.</a:t>
            </a:r>
            <a:endParaRPr lang="en-US" sz="1000" smtClean="0">
              <a:solidFill>
                <a:prstClr val="black"/>
              </a:solidFill>
              <a:latin typeface="Arial"/>
              <a:ea typeface="Times New Roman"/>
              <a:cs typeface="Times New Roman"/>
            </a:endParaRPr>
          </a:p>
          <a:p>
            <a:pPr marL="342900" lvl="0" indent="-342900">
              <a:lnSpc>
                <a:spcPct val="115000"/>
              </a:lnSpc>
              <a:spcAft>
                <a:spcPts val="995"/>
              </a:spcAft>
              <a:buFont typeface="Symbol"/>
              <a:buChar char=""/>
            </a:pPr>
            <a:r>
              <a:rPr lang="en-US" sz="1000" smtClean="0">
                <a:solidFill>
                  <a:srgbClr val="000000"/>
                </a:solidFill>
                <a:latin typeface="Arial"/>
                <a:ea typeface="Times New Roman"/>
                <a:cs typeface="Segoe UI"/>
              </a:rPr>
              <a:t>Intégrez </a:t>
            </a:r>
            <a:r>
              <a:rPr lang="en-US" sz="1000">
                <a:solidFill>
                  <a:srgbClr val="000000"/>
                </a:solidFill>
                <a:latin typeface="Arial"/>
                <a:ea typeface="Times New Roman"/>
                <a:cs typeface="Segoe UI"/>
              </a:rPr>
              <a:t>la fonctionnalité de jonction de domaine hors connexion avec les installations sans assistance</a:t>
            </a:r>
            <a:r>
              <a:rPr lang="en-US" sz="1000" smtClean="0">
                <a:solidFill>
                  <a:srgbClr val="000000"/>
                </a:solidFill>
                <a:latin typeface="Arial"/>
                <a:ea typeface="Times New Roman"/>
                <a:cs typeface="Segoe UI"/>
              </a:rPr>
              <a:t>.</a:t>
            </a:r>
            <a:endParaRPr lang="en-US" sz="100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38</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3571323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Vous pouvez faire une démonstration de chaque outil lorsque vous le présentez.</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3980586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SimSun"/>
                <a:cs typeface="Segoe UI"/>
              </a:rPr>
              <a:t>Pensez à effectuer une démonstration de création d'un compte d'utilisateur, à l'aide des étapes fournies dans le manuel du stagiaire. </a:t>
            </a:r>
            <a:endParaRPr lang="en-US" sz="1000">
              <a:latin typeface="Arial"/>
              <a:ea typeface="SimSun"/>
              <a:cs typeface="Arial"/>
            </a:endParaRPr>
          </a:p>
          <a:p>
            <a:pPr>
              <a:lnSpc>
                <a:spcPts val="1300"/>
              </a:lnSpc>
              <a:spcBef>
                <a:spcPts val="900"/>
              </a:spcBef>
              <a:spcAft>
                <a:spcPts val="300"/>
              </a:spcAft>
            </a:pPr>
            <a:r>
              <a:rPr lang="en-US" sz="1000" b="1" smtClean="0">
                <a:effectLst/>
                <a:latin typeface="Arial"/>
                <a:ea typeface="SimSun"/>
                <a:cs typeface="Segoe UI"/>
              </a:rPr>
              <a:t>Invite de discussion</a:t>
            </a:r>
          </a:p>
          <a:p>
            <a:pPr>
              <a:lnSpc>
                <a:spcPct val="115000"/>
              </a:lnSpc>
              <a:spcAft>
                <a:spcPts val="1000"/>
              </a:spcAft>
            </a:pPr>
            <a:r>
              <a:rPr lang="en-US" sz="1000">
                <a:latin typeface="Arial"/>
                <a:ea typeface="SimSun"/>
                <a:cs typeface="Segoe UI"/>
              </a:rPr>
              <a:t>Interrogez vos stagiaires sur leurs stratégies d'attribution de nom de compte d'utilisateur. </a:t>
            </a:r>
            <a:endParaRPr lang="en-US" sz="100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561393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smtClean="0">
                <a:latin typeface="Arial"/>
                <a:ea typeface="SimSun"/>
                <a:cs typeface="Segoe UI"/>
              </a:rPr>
              <a:t>Pensez</a:t>
            </a:r>
            <a:r>
              <a:rPr lang="en-US" sz="1000" dirty="0" smtClean="0">
                <a:latin typeface="Arial"/>
                <a:ea typeface="SimSun"/>
                <a:cs typeface="Segoe UI"/>
              </a:rPr>
              <a:t> </a:t>
            </a:r>
            <a:r>
              <a:rPr lang="en-US" sz="1000" dirty="0">
                <a:latin typeface="Arial"/>
                <a:ea typeface="SimSun"/>
                <a:cs typeface="Segoe UI"/>
              </a:rPr>
              <a:t>à </a:t>
            </a:r>
            <a:r>
              <a:rPr lang="en-US" sz="1000" dirty="0" err="1">
                <a:latin typeface="Arial"/>
                <a:ea typeface="SimSun"/>
                <a:cs typeface="Segoe UI"/>
              </a:rPr>
              <a:t>ouvrir</a:t>
            </a:r>
            <a:r>
              <a:rPr lang="en-US" sz="1000" dirty="0">
                <a:latin typeface="Arial"/>
                <a:ea typeface="SimSun"/>
                <a:cs typeface="Segoe UI"/>
              </a:rPr>
              <a:t> des </a:t>
            </a:r>
            <a:r>
              <a:rPr lang="en-US" sz="1000" dirty="0" err="1">
                <a:latin typeface="Arial"/>
                <a:ea typeface="SimSun"/>
                <a:cs typeface="Segoe UI"/>
              </a:rPr>
              <a:t>comptes</a:t>
            </a:r>
            <a:r>
              <a:rPr lang="en-US" sz="1000" dirty="0">
                <a:latin typeface="Arial"/>
                <a:ea typeface="SimSun"/>
                <a:cs typeface="Segoe UI"/>
              </a:rPr>
              <a:t> </a:t>
            </a:r>
            <a:r>
              <a:rPr lang="en-US" sz="1000" dirty="0" err="1">
                <a:latin typeface="Arial"/>
                <a:ea typeface="SimSun"/>
                <a:cs typeface="Segoe UI"/>
              </a:rPr>
              <a:t>d'utilisateurs</a:t>
            </a:r>
            <a:r>
              <a:rPr lang="en-US" sz="1000" dirty="0">
                <a:latin typeface="Arial"/>
                <a:ea typeface="SimSun"/>
                <a:cs typeface="Segoe UI"/>
              </a:rPr>
              <a:t> et </a:t>
            </a:r>
            <a:r>
              <a:rPr lang="en-US" sz="1000" dirty="0" err="1">
                <a:latin typeface="Arial"/>
                <a:ea typeface="SimSun"/>
                <a:cs typeface="Segoe UI"/>
              </a:rPr>
              <a:t>d'afficher</a:t>
            </a:r>
            <a:r>
              <a:rPr lang="en-US" sz="1000" dirty="0">
                <a:latin typeface="Arial"/>
                <a:ea typeface="SimSun"/>
                <a:cs typeface="Segoe UI"/>
              </a:rPr>
              <a:t>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propriétés</a:t>
            </a:r>
            <a:r>
              <a:rPr lang="en-US" sz="1000" dirty="0">
                <a:latin typeface="Arial"/>
                <a:ea typeface="SimSun"/>
                <a:cs typeface="Segoe UI"/>
              </a:rPr>
              <a:t> de </a:t>
            </a:r>
            <a:r>
              <a:rPr lang="en-US" sz="1000" dirty="0" err="1">
                <a:latin typeface="Arial"/>
                <a:ea typeface="SimSun"/>
                <a:cs typeface="Segoe UI"/>
              </a:rPr>
              <a:t>compte</a:t>
            </a:r>
            <a:r>
              <a:rPr lang="en-US" sz="1000" dirty="0">
                <a:latin typeface="Arial"/>
                <a:ea typeface="SimSun"/>
                <a:cs typeface="Segoe UI"/>
              </a:rPr>
              <a:t> pour </a:t>
            </a:r>
            <a:r>
              <a:rPr lang="en-US" sz="1000" dirty="0" err="1">
                <a:latin typeface="Arial"/>
                <a:ea typeface="SimSun"/>
                <a:cs typeface="Segoe UI"/>
              </a:rPr>
              <a:t>présenter</a:t>
            </a:r>
            <a:r>
              <a:rPr lang="en-US" sz="1000" dirty="0">
                <a:latin typeface="Arial"/>
                <a:ea typeface="SimSun"/>
                <a:cs typeface="Segoe UI"/>
              </a:rPr>
              <a:t> </a:t>
            </a:r>
            <a:r>
              <a:rPr lang="en-US" sz="1000" dirty="0" err="1" smtClean="0">
                <a:latin typeface="Arial"/>
                <a:ea typeface="SimSun"/>
                <a:cs typeface="Segoe UI"/>
              </a:rPr>
              <a:t>ce</a:t>
            </a:r>
            <a:r>
              <a:rPr lang="en-US" sz="1000" dirty="0" smtClean="0">
                <a:latin typeface="Arial"/>
                <a:ea typeface="SimSun"/>
                <a:cs typeface="Segoe UI"/>
              </a:rPr>
              <a:t> </a:t>
            </a:r>
            <a:r>
              <a:rPr lang="en-US" sz="1000" dirty="0" err="1" smtClean="0">
                <a:latin typeface="Arial"/>
                <a:ea typeface="SimSun"/>
                <a:cs typeface="Segoe UI"/>
              </a:rPr>
              <a:t>contenu</a:t>
            </a:r>
            <a:r>
              <a:rPr lang="en-US" sz="1000" dirty="0" smtClean="0">
                <a:latin typeface="Arial"/>
                <a:ea typeface="SimSun"/>
                <a:cs typeface="Segoe UI"/>
              </a:rPr>
              <a:t> </a:t>
            </a:r>
            <a:r>
              <a:rPr lang="en-US" sz="1000" dirty="0">
                <a:latin typeface="Arial"/>
                <a:ea typeface="SimSun"/>
                <a:cs typeface="Segoe UI"/>
              </a:rPr>
              <a:t>à </a:t>
            </a:r>
            <a:r>
              <a:rPr lang="en-US" sz="1000" dirty="0" err="1">
                <a:latin typeface="Arial"/>
                <a:ea typeface="SimSun"/>
                <a:cs typeface="Segoe UI"/>
              </a:rPr>
              <a:t>vos</a:t>
            </a:r>
            <a:r>
              <a:rPr lang="en-US" sz="1000" dirty="0">
                <a:latin typeface="Arial"/>
                <a:ea typeface="SimSun"/>
                <a:cs typeface="Segoe UI"/>
              </a:rPr>
              <a:t> </a:t>
            </a:r>
            <a:r>
              <a:rPr lang="en-US" sz="1000" dirty="0" err="1">
                <a:latin typeface="Arial"/>
                <a:ea typeface="SimSun"/>
                <a:cs typeface="Segoe UI"/>
              </a:rPr>
              <a:t>stagiaires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2173032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effectuer</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a:t>
            </a:r>
            <a:r>
              <a:rPr lang="en-US" sz="1000" dirty="0" err="1">
                <a:latin typeface="Arial"/>
                <a:ea typeface="SimSun"/>
                <a:cs typeface="Segoe UI"/>
              </a:rPr>
              <a:t>démonstration</a:t>
            </a:r>
            <a:r>
              <a:rPr lang="en-US" sz="1000" dirty="0">
                <a:latin typeface="Arial"/>
                <a:ea typeface="SimSun"/>
                <a:cs typeface="Segoe UI"/>
              </a:rPr>
              <a:t> de </a:t>
            </a:r>
            <a:r>
              <a:rPr lang="en-US" sz="1000" dirty="0" err="1">
                <a:latin typeface="Arial"/>
                <a:ea typeface="SimSun"/>
                <a:cs typeface="Segoe UI"/>
              </a:rPr>
              <a:t>cette</a:t>
            </a:r>
            <a:r>
              <a:rPr lang="en-US" sz="1000" dirty="0">
                <a:latin typeface="Arial"/>
                <a:ea typeface="SimSun"/>
                <a:cs typeface="Segoe UI"/>
              </a:rPr>
              <a:t> </a:t>
            </a:r>
            <a:r>
              <a:rPr lang="en-US" sz="1000" dirty="0" err="1">
                <a:latin typeface="Arial"/>
                <a:ea typeface="SimSun"/>
                <a:cs typeface="Segoe UI"/>
              </a:rPr>
              <a:t>procédure</a:t>
            </a:r>
            <a:r>
              <a:rPr lang="en-US" sz="1000" dirty="0">
                <a:latin typeface="Arial"/>
                <a:ea typeface="SimSun"/>
                <a:cs typeface="Segoe UI"/>
              </a:rPr>
              <a:t> </a:t>
            </a:r>
            <a:r>
              <a:rPr lang="en-US" sz="1000" dirty="0" err="1">
                <a:latin typeface="Arial"/>
                <a:ea typeface="SimSun"/>
                <a:cs typeface="Segoe UI"/>
              </a:rPr>
              <a:t>lorsque</a:t>
            </a:r>
            <a:r>
              <a:rPr lang="en-US" sz="1000" dirty="0">
                <a:latin typeface="Arial"/>
                <a:ea typeface="SimSun"/>
                <a:cs typeface="Segoe UI"/>
              </a:rPr>
              <a:t>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présentez</a:t>
            </a:r>
            <a:r>
              <a:rPr lang="en-US" sz="1000" dirty="0">
                <a:latin typeface="Arial"/>
                <a:ea typeface="SimSun"/>
                <a:cs typeface="Segoe UI"/>
              </a:rPr>
              <a:t> le </a:t>
            </a:r>
            <a:r>
              <a:rPr lang="en-US" sz="1000" dirty="0" err="1">
                <a:latin typeface="Arial"/>
                <a:ea typeface="SimSun"/>
                <a:cs typeface="Segoe UI"/>
              </a:rPr>
              <a:t>contenu</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vos</a:t>
            </a:r>
            <a:r>
              <a:rPr lang="en-US" sz="1000" dirty="0" smtClean="0">
                <a:latin typeface="Arial"/>
                <a:ea typeface="SimSun"/>
                <a:cs typeface="Segoe UI"/>
              </a:rPr>
              <a:t> </a:t>
            </a:r>
            <a:r>
              <a:rPr lang="en-US" sz="1000" dirty="0" err="1" smtClean="0">
                <a:latin typeface="Arial"/>
                <a:ea typeface="SimSun"/>
                <a:cs typeface="Segoe UI"/>
              </a:rPr>
              <a:t>stagiaires</a:t>
            </a:r>
            <a:r>
              <a:rPr lang="en-US" sz="1000" dirty="0">
                <a:latin typeface="Arial"/>
                <a:ea typeface="SimSun"/>
                <a:cs typeface="Segoe UI"/>
              </a:rPr>
              <a:t>.</a:t>
            </a:r>
            <a:endParaRPr lang="en-US" sz="1000" dirty="0">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Rectangle 6"/>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Tree>
    <p:extLst>
      <p:ext uri="{BB962C8B-B14F-4D97-AF65-F5344CB8AC3E}">
        <p14:creationId xmlns:p14="http://schemas.microsoft.com/office/powerpoint/2010/main" val="1318406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ts val="1300"/>
              </a:lnSpc>
              <a:spcBef>
                <a:spcPts val="900"/>
              </a:spcBef>
              <a:spcAft>
                <a:spcPts val="300"/>
              </a:spcAft>
            </a:pPr>
            <a:r>
              <a:rPr lang="en-US" sz="1000" b="1" dirty="0" smtClean="0">
                <a:effectLst/>
                <a:latin typeface="Arial"/>
                <a:ea typeface="SimSun"/>
                <a:cs typeface="Segoe UI"/>
              </a:rPr>
              <a:t>Invite de discussion</a:t>
            </a:r>
          </a:p>
          <a:p>
            <a:pPr>
              <a:lnSpc>
                <a:spcPct val="115000"/>
              </a:lnSpc>
              <a:spcAft>
                <a:spcPts val="1000"/>
              </a:spcAft>
            </a:pPr>
            <a:r>
              <a:rPr lang="en-US" sz="1000" dirty="0" err="1">
                <a:latin typeface="Arial"/>
                <a:ea typeface="SimSun"/>
                <a:cs typeface="Segoe UI"/>
              </a:rPr>
              <a:t>Lors</a:t>
            </a:r>
            <a:r>
              <a:rPr lang="en-US" sz="1000" dirty="0">
                <a:latin typeface="Arial"/>
                <a:ea typeface="SimSun"/>
                <a:cs typeface="Segoe UI"/>
              </a:rPr>
              <a:t> de la </a:t>
            </a:r>
            <a:r>
              <a:rPr lang="en-US" sz="1000" dirty="0" err="1">
                <a:latin typeface="Arial"/>
                <a:ea typeface="SimSun"/>
                <a:cs typeface="Segoe UI"/>
              </a:rPr>
              <a:t>présentation</a:t>
            </a:r>
            <a:r>
              <a:rPr lang="en-US" sz="1000" dirty="0">
                <a:latin typeface="Arial"/>
                <a:ea typeface="SimSun"/>
                <a:cs typeface="Segoe UI"/>
              </a:rPr>
              <a:t> du </a:t>
            </a:r>
            <a:r>
              <a:rPr lang="en-US" sz="1000" dirty="0" err="1">
                <a:latin typeface="Arial"/>
                <a:ea typeface="SimSun"/>
                <a:cs typeface="Segoe UI"/>
              </a:rPr>
              <a:t>contenu</a:t>
            </a:r>
            <a:r>
              <a:rPr lang="en-US" sz="1000" dirty="0">
                <a:latin typeface="Arial"/>
                <a:ea typeface="SimSun"/>
                <a:cs typeface="Segoe UI"/>
              </a:rPr>
              <a:t> qui </a:t>
            </a:r>
            <a:r>
              <a:rPr lang="en-US" sz="1000" dirty="0" err="1">
                <a:latin typeface="Arial"/>
                <a:ea typeface="SimSun"/>
                <a:cs typeface="Segoe UI"/>
              </a:rPr>
              <a:t>précède</a:t>
            </a:r>
            <a:r>
              <a:rPr lang="en-US" sz="1000" dirty="0">
                <a:latin typeface="Arial"/>
                <a:ea typeface="SimSun"/>
                <a:cs typeface="Segoe UI"/>
              </a:rPr>
              <a:t> la </a:t>
            </a:r>
            <a:r>
              <a:rPr lang="en-US" sz="1000" dirty="0" err="1">
                <a:latin typeface="Arial"/>
                <a:ea typeface="SimSun"/>
                <a:cs typeface="Segoe UI"/>
              </a:rPr>
              <a:t>procédure</a:t>
            </a:r>
            <a:r>
              <a:rPr lang="en-US" sz="1000" dirty="0">
                <a:latin typeface="Arial"/>
                <a:ea typeface="SimSun"/>
                <a:cs typeface="Segoe UI"/>
              </a:rPr>
              <a:t> de </a:t>
            </a:r>
            <a:r>
              <a:rPr lang="en-US" sz="1000" dirty="0" err="1">
                <a:latin typeface="Arial"/>
                <a:ea typeface="SimSun"/>
                <a:cs typeface="Segoe UI"/>
              </a:rPr>
              <a:t>démonstration</a:t>
            </a:r>
            <a:r>
              <a:rPr lang="en-US" sz="1000" dirty="0">
                <a:latin typeface="Arial"/>
                <a:ea typeface="SimSun"/>
                <a:cs typeface="Segoe UI"/>
              </a:rPr>
              <a:t>, les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souhaiter</a:t>
            </a:r>
            <a:r>
              <a:rPr lang="en-US" sz="1000" dirty="0">
                <a:latin typeface="Arial"/>
                <a:ea typeface="SimSun"/>
                <a:cs typeface="Segoe UI"/>
              </a:rPr>
              <a:t> </a:t>
            </a:r>
            <a:r>
              <a:rPr lang="en-US" sz="1000" dirty="0" err="1">
                <a:latin typeface="Arial"/>
                <a:ea typeface="SimSun"/>
                <a:cs typeface="Segoe UI"/>
              </a:rPr>
              <a:t>discuter</a:t>
            </a:r>
            <a:r>
              <a:rPr lang="en-US" sz="1000" dirty="0">
                <a:latin typeface="Arial"/>
                <a:ea typeface="SimSun"/>
                <a:cs typeface="Segoe UI"/>
              </a:rPr>
              <a:t> de la </a:t>
            </a:r>
            <a:r>
              <a:rPr lang="en-US" sz="1000" dirty="0" err="1">
                <a:latin typeface="Arial"/>
                <a:ea typeface="SimSun"/>
                <a:cs typeface="Segoe UI"/>
              </a:rPr>
              <a:t>façon</a:t>
            </a:r>
            <a:r>
              <a:rPr lang="en-US" sz="1000" dirty="0">
                <a:latin typeface="Arial"/>
                <a:ea typeface="SimSun"/>
                <a:cs typeface="Segoe UI"/>
              </a:rPr>
              <a:t> </a:t>
            </a:r>
            <a:r>
              <a:rPr lang="en-US" sz="1000" dirty="0" err="1">
                <a:latin typeface="Arial"/>
                <a:ea typeface="SimSun"/>
                <a:cs typeface="Segoe UI"/>
              </a:rPr>
              <a:t>dont</a:t>
            </a:r>
            <a:r>
              <a:rPr lang="en-US" sz="1000" dirty="0">
                <a:latin typeface="Arial"/>
                <a:ea typeface="SimSun"/>
                <a:cs typeface="Segoe UI"/>
              </a:rPr>
              <a:t> </a:t>
            </a:r>
            <a:r>
              <a:rPr lang="en-US" sz="1000" dirty="0" err="1">
                <a:latin typeface="Arial"/>
                <a:ea typeface="SimSun"/>
                <a:cs typeface="Segoe UI"/>
              </a:rPr>
              <a:t>une</a:t>
            </a:r>
            <a:r>
              <a:rPr lang="en-US" sz="1000" dirty="0">
                <a:latin typeface="Arial"/>
                <a:ea typeface="SimSun"/>
                <a:cs typeface="Segoe UI"/>
              </a:rPr>
              <a:t> modification de mot de </a:t>
            </a:r>
            <a:r>
              <a:rPr lang="en-US" sz="1000" dirty="0" err="1">
                <a:latin typeface="Arial"/>
                <a:ea typeface="SimSun"/>
                <a:cs typeface="Segoe UI"/>
              </a:rPr>
              <a:t>passe</a:t>
            </a:r>
            <a:r>
              <a:rPr lang="en-US" sz="1000" dirty="0">
                <a:latin typeface="Arial"/>
                <a:ea typeface="SimSun"/>
                <a:cs typeface="Segoe UI"/>
              </a:rPr>
              <a:t> </a:t>
            </a:r>
            <a:r>
              <a:rPr lang="en-US" sz="1000" dirty="0" err="1">
                <a:latin typeface="Arial"/>
                <a:ea typeface="SimSun"/>
                <a:cs typeface="Segoe UI"/>
              </a:rPr>
              <a:t>doit</a:t>
            </a:r>
            <a:r>
              <a:rPr lang="en-US" sz="1000" dirty="0">
                <a:latin typeface="Arial"/>
                <a:ea typeface="SimSun"/>
                <a:cs typeface="Segoe UI"/>
              </a:rPr>
              <a:t> </a:t>
            </a:r>
            <a:r>
              <a:rPr lang="en-US" sz="1000" dirty="0" err="1">
                <a:latin typeface="Arial"/>
                <a:ea typeface="SimSun"/>
                <a:cs typeface="Segoe UI"/>
              </a:rPr>
              <a:t>être</a:t>
            </a:r>
            <a:r>
              <a:rPr lang="en-US" sz="1000" dirty="0">
                <a:latin typeface="Arial"/>
                <a:ea typeface="SimSun"/>
                <a:cs typeface="Segoe UI"/>
              </a:rPr>
              <a:t> </a:t>
            </a:r>
            <a:r>
              <a:rPr lang="en-US" sz="1000" dirty="0" err="1">
                <a:latin typeface="Arial"/>
                <a:ea typeface="SimSun"/>
                <a:cs typeface="Segoe UI"/>
              </a:rPr>
              <a:t>communiquée</a:t>
            </a:r>
            <a:r>
              <a:rPr lang="en-US" sz="1000" dirty="0">
                <a:latin typeface="Arial"/>
                <a:ea typeface="SimSun"/>
                <a:cs typeface="Segoe UI"/>
              </a:rPr>
              <a:t> aux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Demandez</a:t>
            </a:r>
            <a:r>
              <a:rPr lang="en-US" sz="1000" dirty="0">
                <a:latin typeface="Arial"/>
                <a:ea typeface="SimSun"/>
                <a:cs typeface="Segoe UI"/>
              </a:rPr>
              <a:t> à </a:t>
            </a:r>
            <a:r>
              <a:rPr lang="en-US" sz="1000" dirty="0" err="1">
                <a:latin typeface="Arial"/>
                <a:ea typeface="SimSun"/>
                <a:cs typeface="Segoe UI"/>
              </a:rPr>
              <a:t>vos</a:t>
            </a:r>
            <a:r>
              <a:rPr lang="en-US" sz="1000" dirty="0">
                <a:latin typeface="Arial"/>
                <a:ea typeface="SimSun"/>
                <a:cs typeface="Segoe UI"/>
              </a:rPr>
              <a:t> </a:t>
            </a:r>
            <a:r>
              <a:rPr lang="en-US" sz="1000" dirty="0" err="1">
                <a:latin typeface="Arial"/>
                <a:ea typeface="SimSun"/>
                <a:cs typeface="Segoe UI"/>
              </a:rPr>
              <a:t>stagiaires</a:t>
            </a:r>
            <a:r>
              <a:rPr lang="en-US" sz="1000" dirty="0">
                <a:latin typeface="Arial"/>
                <a:ea typeface="SimSun"/>
                <a:cs typeface="Segoe UI"/>
              </a:rPr>
              <a:t> comment </a:t>
            </a:r>
            <a:r>
              <a:rPr lang="en-US" sz="1000" dirty="0" err="1">
                <a:latin typeface="Arial"/>
                <a:ea typeface="SimSun"/>
                <a:cs typeface="Segoe UI"/>
              </a:rPr>
              <a:t>ils</a:t>
            </a:r>
            <a:r>
              <a:rPr lang="en-US" sz="1000" dirty="0">
                <a:latin typeface="Arial"/>
                <a:ea typeface="SimSun"/>
                <a:cs typeface="Segoe UI"/>
              </a:rPr>
              <a:t> </a:t>
            </a:r>
            <a:r>
              <a:rPr lang="en-US" sz="1000" dirty="0" err="1">
                <a:latin typeface="Arial"/>
                <a:ea typeface="SimSun"/>
                <a:cs typeface="Segoe UI"/>
              </a:rPr>
              <a:t>procèdent</a:t>
            </a:r>
            <a:r>
              <a:rPr lang="en-US" sz="1000" dirty="0">
                <a:latin typeface="Arial"/>
                <a:ea typeface="SimSun"/>
                <a:cs typeface="Segoe UI"/>
              </a:rPr>
              <a:t> </a:t>
            </a:r>
            <a:r>
              <a:rPr lang="en-US" sz="1000" dirty="0" err="1">
                <a:latin typeface="Arial"/>
                <a:ea typeface="SimSun"/>
                <a:cs typeface="Segoe UI"/>
              </a:rPr>
              <a:t>actuellement</a:t>
            </a:r>
            <a:r>
              <a:rPr lang="en-US" sz="1000" dirty="0">
                <a:latin typeface="Arial"/>
                <a:ea typeface="SimSun"/>
                <a:cs typeface="Segoe UI"/>
              </a:rPr>
              <a:t>, et </a:t>
            </a:r>
            <a:r>
              <a:rPr lang="en-US" sz="1000" dirty="0" err="1">
                <a:latin typeface="Arial"/>
                <a:ea typeface="SimSun"/>
                <a:cs typeface="Segoe UI"/>
              </a:rPr>
              <a:t>faites-leur</a:t>
            </a:r>
            <a:r>
              <a:rPr lang="en-US" sz="1000" dirty="0">
                <a:latin typeface="Arial"/>
                <a:ea typeface="SimSun"/>
                <a:cs typeface="Segoe UI"/>
              </a:rPr>
              <a:t> </a:t>
            </a:r>
            <a:r>
              <a:rPr lang="en-US" sz="1000" dirty="0" err="1">
                <a:latin typeface="Arial"/>
                <a:ea typeface="SimSun"/>
                <a:cs typeface="Segoe UI"/>
              </a:rPr>
              <a:t>penser</a:t>
            </a:r>
            <a:r>
              <a:rPr lang="en-US" sz="1000" dirty="0">
                <a:latin typeface="Arial"/>
                <a:ea typeface="SimSun"/>
                <a:cs typeface="Segoe UI"/>
              </a:rPr>
              <a:t> </a:t>
            </a:r>
            <a:r>
              <a:rPr lang="en-US" sz="1000" dirty="0" smtClean="0">
                <a:latin typeface="Arial"/>
                <a:ea typeface="SimSun"/>
                <a:cs typeface="Segoe UI"/>
              </a:rPr>
              <a:t>à </a:t>
            </a:r>
            <a:r>
              <a:rPr lang="en-US" sz="1000" dirty="0" err="1" smtClean="0">
                <a:latin typeface="Arial"/>
                <a:ea typeface="SimSun"/>
                <a:cs typeface="Segoe UI"/>
              </a:rPr>
              <a:t>d'autres</a:t>
            </a:r>
            <a:r>
              <a:rPr lang="en-US" sz="1000" dirty="0" smtClean="0">
                <a:latin typeface="Arial"/>
                <a:ea typeface="SimSun"/>
                <a:cs typeface="Segoe UI"/>
              </a:rPr>
              <a:t> </a:t>
            </a:r>
            <a:r>
              <a:rPr lang="en-US" sz="1000" dirty="0" err="1">
                <a:latin typeface="Arial"/>
                <a:ea typeface="SimSun"/>
                <a:cs typeface="Segoe UI"/>
              </a:rPr>
              <a:t>méthodes</a:t>
            </a:r>
            <a:r>
              <a:rPr lang="en-US" sz="1000" dirty="0">
                <a:latin typeface="Arial"/>
                <a:ea typeface="SimSun"/>
                <a:cs typeface="Segoe UI"/>
              </a:rPr>
              <a:t>. Les solutions </a:t>
            </a:r>
            <a:r>
              <a:rPr lang="en-US" sz="1000" dirty="0" err="1">
                <a:latin typeface="Arial"/>
                <a:ea typeface="SimSun"/>
                <a:cs typeface="Segoe UI"/>
              </a:rPr>
              <a:t>possibles</a:t>
            </a:r>
            <a:r>
              <a:rPr lang="en-US" sz="1000" dirty="0">
                <a:latin typeface="Arial"/>
                <a:ea typeface="SimSun"/>
                <a:cs typeface="Segoe UI"/>
              </a:rPr>
              <a:t> </a:t>
            </a:r>
            <a:r>
              <a:rPr lang="en-US" sz="1000" dirty="0" err="1">
                <a:latin typeface="Arial"/>
                <a:ea typeface="SimSun"/>
                <a:cs typeface="Segoe UI"/>
              </a:rPr>
              <a:t>comprennent</a:t>
            </a:r>
            <a:r>
              <a:rPr lang="en-US" sz="1000" dirty="0">
                <a:latin typeface="Arial"/>
                <a:ea typeface="SimSun"/>
                <a:cs typeface="Segoe UI"/>
              </a:rPr>
              <a:t> </a:t>
            </a:r>
            <a:r>
              <a:rPr lang="en-US" sz="1000" dirty="0" err="1">
                <a:latin typeface="Arial"/>
                <a:ea typeface="SimSun"/>
                <a:cs typeface="Segoe UI"/>
              </a:rPr>
              <a:t>l'envoi</a:t>
            </a:r>
            <a:r>
              <a:rPr lang="en-US" sz="1000" dirty="0">
                <a:latin typeface="Arial"/>
                <a:ea typeface="SimSun"/>
                <a:cs typeface="Segoe UI"/>
              </a:rPr>
              <a:t> d'un SMS à </a:t>
            </a:r>
            <a:r>
              <a:rPr lang="en-US" sz="1000" dirty="0" err="1">
                <a:latin typeface="Arial"/>
                <a:ea typeface="SimSun"/>
                <a:cs typeface="Segoe UI"/>
              </a:rPr>
              <a:t>leurs</a:t>
            </a:r>
            <a:r>
              <a:rPr lang="en-US" sz="1000" dirty="0">
                <a:latin typeface="Arial"/>
                <a:ea typeface="SimSun"/>
                <a:cs typeface="Segoe UI"/>
              </a:rPr>
              <a:t> </a:t>
            </a:r>
            <a:r>
              <a:rPr lang="en-US" sz="1000" dirty="0" err="1">
                <a:latin typeface="Arial"/>
                <a:ea typeface="SimSun"/>
                <a:cs typeface="Segoe UI"/>
              </a:rPr>
              <a:t>téléphones</a:t>
            </a:r>
            <a:r>
              <a:rPr lang="en-US" sz="1000" dirty="0">
                <a:latin typeface="Arial"/>
                <a:ea typeface="SimSun"/>
                <a:cs typeface="Segoe UI"/>
              </a:rPr>
              <a:t> portables</a:t>
            </a:r>
            <a:r>
              <a:rPr lang="en-US" sz="1000" dirty="0" smtClean="0">
                <a:latin typeface="Arial"/>
                <a:ea typeface="SimSun"/>
                <a:cs typeface="Segoe UI"/>
              </a:rPr>
              <a:t>, </a:t>
            </a:r>
            <a:r>
              <a:rPr lang="en-US" sz="1000" dirty="0" err="1" smtClean="0">
                <a:latin typeface="Arial"/>
                <a:ea typeface="SimSun"/>
                <a:cs typeface="Segoe UI"/>
              </a:rPr>
              <a:t>l'envoi</a:t>
            </a:r>
            <a:r>
              <a:rPr lang="en-US" sz="1000" dirty="0" smtClean="0">
                <a:latin typeface="Arial"/>
                <a:ea typeface="SimSun"/>
                <a:cs typeface="Segoe UI"/>
              </a:rPr>
              <a:t> </a:t>
            </a:r>
            <a:r>
              <a:rPr lang="en-US" sz="1000" dirty="0">
                <a:latin typeface="Arial"/>
                <a:ea typeface="SimSun"/>
                <a:cs typeface="Segoe UI"/>
              </a:rPr>
              <a:t>d'un </a:t>
            </a:r>
            <a:r>
              <a:rPr lang="en-US" sz="1000" dirty="0" err="1">
                <a:latin typeface="Arial"/>
                <a:ea typeface="SimSun"/>
                <a:cs typeface="Segoe UI"/>
              </a:rPr>
              <a:t>courrier</a:t>
            </a:r>
            <a:r>
              <a:rPr lang="en-US" sz="1000" dirty="0">
                <a:latin typeface="Arial"/>
                <a:ea typeface="SimSun"/>
                <a:cs typeface="Segoe UI"/>
              </a:rPr>
              <a:t> </a:t>
            </a:r>
            <a:r>
              <a:rPr lang="en-US" sz="1000" dirty="0" err="1">
                <a:latin typeface="Arial"/>
                <a:ea typeface="SimSun"/>
                <a:cs typeface="Segoe UI"/>
              </a:rPr>
              <a:t>électronique</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passer un </a:t>
            </a:r>
            <a:r>
              <a:rPr lang="en-US" sz="1000" dirty="0" err="1">
                <a:latin typeface="Arial"/>
                <a:ea typeface="SimSun"/>
                <a:cs typeface="Segoe UI"/>
              </a:rPr>
              <a:t>appel</a:t>
            </a:r>
            <a:r>
              <a:rPr lang="en-US" sz="1000" dirty="0">
                <a:latin typeface="Arial"/>
                <a:ea typeface="SimSun"/>
                <a:cs typeface="Segoe UI"/>
              </a:rPr>
              <a:t> </a:t>
            </a:r>
            <a:r>
              <a:rPr lang="en-US" sz="1000" dirty="0" err="1">
                <a:latin typeface="Arial"/>
                <a:ea typeface="SimSun"/>
                <a:cs typeface="Segoe UI"/>
              </a:rPr>
              <a:t>téléphonique</a:t>
            </a:r>
            <a:r>
              <a:rPr lang="en-US" sz="1000" dirty="0">
                <a:latin typeface="Arial"/>
                <a:ea typeface="SimSun"/>
                <a:cs typeface="Segoe UI"/>
              </a:rPr>
              <a:t>.</a:t>
            </a:r>
            <a:endParaRPr lang="en-US" sz="1000" dirty="0">
              <a:latin typeface="Arial"/>
              <a:ea typeface="SimSun"/>
              <a:cs typeface="Arial"/>
            </a:endParaRPr>
          </a:p>
          <a:p>
            <a:pPr>
              <a:lnSpc>
                <a:spcPts val="1300"/>
              </a:lnSpc>
              <a:spcBef>
                <a:spcPts val="900"/>
              </a:spcBef>
              <a:spcAft>
                <a:spcPts val="300"/>
              </a:spcAft>
            </a:pPr>
            <a:r>
              <a:rPr lang="en-US" sz="1000" b="1" dirty="0" smtClean="0">
                <a:effectLst/>
                <a:latin typeface="Arial"/>
                <a:ea typeface="SimSun"/>
                <a:cs typeface="Segoe UI"/>
              </a:rPr>
              <a:t>Windows PowerShell</a:t>
            </a:r>
          </a:p>
          <a:p>
            <a:pPr>
              <a:lnSpc>
                <a:spcPct val="115000"/>
              </a:lnSpc>
              <a:spcAft>
                <a:spcPts val="1000"/>
              </a:spcAft>
            </a:pPr>
            <a:r>
              <a:rPr lang="en-US" sz="1000" dirty="0">
                <a:latin typeface="Arial"/>
                <a:ea typeface="SimSun"/>
                <a:cs typeface="Segoe UI"/>
              </a:rPr>
              <a:t>Le </a:t>
            </a:r>
            <a:r>
              <a:rPr lang="en-US" sz="1000" dirty="0" err="1">
                <a:latin typeface="Arial"/>
                <a:ea typeface="SimSun"/>
                <a:cs typeface="Segoe UI"/>
              </a:rPr>
              <a:t>cas</a:t>
            </a:r>
            <a:r>
              <a:rPr lang="en-US" sz="1000" dirty="0">
                <a:latin typeface="Arial"/>
                <a:ea typeface="SimSun"/>
                <a:cs typeface="Segoe UI"/>
              </a:rPr>
              <a:t> </a:t>
            </a:r>
            <a:r>
              <a:rPr lang="en-US" sz="1000" dirty="0" err="1">
                <a:latin typeface="Arial"/>
                <a:ea typeface="SimSun"/>
                <a:cs typeface="Segoe UI"/>
              </a:rPr>
              <a:t>échéant</a:t>
            </a:r>
            <a:r>
              <a:rPr lang="en-US" sz="1000" dirty="0">
                <a:latin typeface="Arial"/>
                <a:ea typeface="SimSun"/>
                <a:cs typeface="Segoe UI"/>
              </a:rPr>
              <a:t>, </a:t>
            </a:r>
            <a:r>
              <a:rPr lang="en-US" sz="1000" dirty="0" err="1">
                <a:latin typeface="Arial"/>
                <a:ea typeface="SimSun"/>
                <a:cs typeface="Segoe UI"/>
              </a:rPr>
              <a:t>indiquez</a:t>
            </a:r>
            <a:r>
              <a:rPr lang="en-US" sz="1000" dirty="0">
                <a:latin typeface="Arial"/>
                <a:ea typeface="SimSun"/>
                <a:cs typeface="Segoe UI"/>
              </a:rPr>
              <a:t> à </a:t>
            </a:r>
            <a:r>
              <a:rPr lang="en-US" sz="1000" dirty="0" err="1">
                <a:latin typeface="Arial"/>
                <a:ea typeface="SimSun"/>
                <a:cs typeface="Segoe UI"/>
              </a:rPr>
              <a:t>vos</a:t>
            </a:r>
            <a:r>
              <a:rPr lang="en-US" sz="1000" dirty="0">
                <a:latin typeface="Arial"/>
                <a:ea typeface="SimSun"/>
                <a:cs typeface="Segoe UI"/>
              </a:rPr>
              <a:t> </a:t>
            </a:r>
            <a:r>
              <a:rPr lang="en-US" sz="1000" dirty="0" err="1">
                <a:latin typeface="Arial"/>
                <a:ea typeface="SimSun"/>
                <a:cs typeface="Segoe UI"/>
              </a:rPr>
              <a:t>stagiaires</a:t>
            </a:r>
            <a:r>
              <a:rPr lang="en-US" sz="1000" dirty="0">
                <a:latin typeface="Arial"/>
                <a:ea typeface="SimSun"/>
                <a:cs typeface="Segoe UI"/>
              </a:rPr>
              <a:t> </a:t>
            </a:r>
            <a:r>
              <a:rPr lang="en-US" sz="1000" dirty="0" err="1">
                <a:latin typeface="Arial"/>
                <a:ea typeface="SimSun"/>
                <a:cs typeface="Segoe UI"/>
              </a:rPr>
              <a:t>qu'ils</a:t>
            </a:r>
            <a:r>
              <a:rPr lang="en-US" sz="1000" dirty="0">
                <a:latin typeface="Arial"/>
                <a:ea typeface="SimSun"/>
                <a:cs typeface="Segoe UI"/>
              </a:rPr>
              <a:t> </a:t>
            </a:r>
            <a:r>
              <a:rPr lang="en-US" sz="1000" dirty="0" err="1">
                <a:latin typeface="Arial"/>
                <a:ea typeface="SimSun"/>
                <a:cs typeface="Segoe UI"/>
              </a:rPr>
              <a:t>peuvent</a:t>
            </a:r>
            <a:r>
              <a:rPr lang="en-US" sz="1000" dirty="0">
                <a:latin typeface="Arial"/>
                <a:ea typeface="SimSun"/>
                <a:cs typeface="Segoe UI"/>
              </a:rPr>
              <a:t> </a:t>
            </a:r>
            <a:r>
              <a:rPr lang="en-US" sz="1000" dirty="0" err="1">
                <a:latin typeface="Arial"/>
                <a:ea typeface="SimSun"/>
                <a:cs typeface="Segoe UI"/>
              </a:rPr>
              <a:t>également</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les </a:t>
            </a:r>
            <a:r>
              <a:rPr lang="en-US" sz="1000" dirty="0" err="1">
                <a:latin typeface="Arial"/>
                <a:ea typeface="SimSun"/>
                <a:cs typeface="Segoe UI"/>
              </a:rPr>
              <a:t>commandes</a:t>
            </a:r>
            <a:r>
              <a:rPr lang="en-US" sz="1000" dirty="0">
                <a:latin typeface="Arial"/>
                <a:ea typeface="SimSun"/>
                <a:cs typeface="Segoe UI"/>
              </a:rPr>
              <a:t> </a:t>
            </a:r>
            <a:r>
              <a:rPr lang="en-US" sz="1000" dirty="0" smtClean="0">
                <a:latin typeface="Arial"/>
                <a:ea typeface="SimSun"/>
                <a:cs typeface="Segoe UI"/>
              </a:rPr>
              <a:t>Windows PowerShell</a:t>
            </a:r>
            <a:r>
              <a:rPr lang="en-US" sz="1000" baseline="30000" dirty="0">
                <a:latin typeface="Arial"/>
                <a:ea typeface="SimSun"/>
                <a:cs typeface="Segoe UI"/>
              </a:rPr>
              <a:t>®</a:t>
            </a:r>
            <a:r>
              <a:rPr lang="en-US" sz="1000" dirty="0">
                <a:latin typeface="Arial"/>
                <a:ea typeface="SimSun"/>
                <a:cs typeface="Segoe UI"/>
              </a:rPr>
              <a:t> pour </a:t>
            </a:r>
            <a:r>
              <a:rPr lang="en-US" sz="1000" dirty="0" err="1">
                <a:latin typeface="Arial"/>
                <a:ea typeface="SimSun"/>
                <a:cs typeface="Segoe UI"/>
              </a:rPr>
              <a:t>effectuer</a:t>
            </a:r>
            <a:r>
              <a:rPr lang="en-US" sz="1000" dirty="0">
                <a:latin typeface="Arial"/>
                <a:ea typeface="SimSun"/>
                <a:cs typeface="Segoe UI"/>
              </a:rPr>
              <a:t> les </a:t>
            </a:r>
            <a:r>
              <a:rPr lang="en-US" sz="1000" dirty="0" err="1">
                <a:latin typeface="Arial"/>
                <a:ea typeface="SimSun"/>
                <a:cs typeface="Segoe UI"/>
              </a:rPr>
              <a:t>tâches</a:t>
            </a:r>
            <a:r>
              <a:rPr lang="en-US" sz="1000" dirty="0">
                <a:latin typeface="Arial"/>
                <a:ea typeface="SimSun"/>
                <a:cs typeface="Segoe UI"/>
              </a:rPr>
              <a:t> </a:t>
            </a:r>
            <a:r>
              <a:rPr lang="en-US" sz="1000" dirty="0" err="1">
                <a:latin typeface="Arial"/>
                <a:ea typeface="SimSun"/>
                <a:cs typeface="Segoe UI"/>
              </a:rPr>
              <a:t>courantes</a:t>
            </a:r>
            <a:r>
              <a:rPr lang="en-US" sz="1000" dirty="0">
                <a:latin typeface="Arial"/>
                <a:ea typeface="SimSun"/>
                <a:cs typeface="Segoe UI"/>
              </a:rPr>
              <a:t> </a:t>
            </a:r>
            <a:r>
              <a:rPr lang="en-US" sz="1000" dirty="0" err="1">
                <a:latin typeface="Arial"/>
                <a:ea typeface="SimSun"/>
                <a:cs typeface="Segoe UI"/>
              </a:rPr>
              <a:t>d'administration</a:t>
            </a:r>
            <a:r>
              <a:rPr lang="en-US" sz="1000" dirty="0">
                <a:latin typeface="Arial"/>
                <a:ea typeface="SimSun"/>
                <a:cs typeface="Segoe UI"/>
              </a:rPr>
              <a:t> des </a:t>
            </a:r>
            <a:r>
              <a:rPr lang="en-US" sz="1000" dirty="0" err="1">
                <a:latin typeface="Arial"/>
                <a:ea typeface="SimSun"/>
                <a:cs typeface="Segoe UI"/>
              </a:rPr>
              <a:t>utilisateurs</a:t>
            </a:r>
            <a:r>
              <a:rPr lang="en-US" sz="1000" dirty="0">
                <a:latin typeface="Arial"/>
                <a:ea typeface="SimSun"/>
                <a:cs typeface="Segoe UI"/>
              </a:rPr>
              <a:t>, </a:t>
            </a:r>
            <a:r>
              <a:rPr lang="en-US" sz="1000" dirty="0" err="1">
                <a:latin typeface="Arial"/>
                <a:ea typeface="SimSun"/>
                <a:cs typeface="Segoe UI"/>
              </a:rPr>
              <a:t>telle</a:t>
            </a:r>
            <a:r>
              <a:rPr lang="en-US" sz="1000" dirty="0">
                <a:latin typeface="Arial"/>
                <a:ea typeface="SimSun"/>
                <a:cs typeface="Segoe UI"/>
              </a:rPr>
              <a:t> </a:t>
            </a:r>
            <a:r>
              <a:rPr lang="en-US" sz="1000" dirty="0" err="1">
                <a:latin typeface="Arial"/>
                <a:ea typeface="SimSun"/>
                <a:cs typeface="Segoe UI"/>
              </a:rPr>
              <a:t>que</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réinitialisation</a:t>
            </a:r>
            <a:r>
              <a:rPr lang="en-US" sz="1000" dirty="0" smtClean="0">
                <a:latin typeface="Arial"/>
                <a:ea typeface="SimSun"/>
                <a:cs typeface="Segoe UI"/>
              </a:rPr>
              <a:t> </a:t>
            </a:r>
            <a:r>
              <a:rPr lang="en-US" sz="1000" dirty="0">
                <a:latin typeface="Arial"/>
                <a:ea typeface="SimSun"/>
                <a:cs typeface="Segoe UI"/>
              </a:rPr>
              <a:t>du mot de </a:t>
            </a:r>
            <a:r>
              <a:rPr lang="en-US" sz="1000" dirty="0" err="1">
                <a:latin typeface="Arial"/>
                <a:ea typeface="SimSun"/>
                <a:cs typeface="Segoe UI"/>
              </a:rPr>
              <a:t>passe</a:t>
            </a:r>
            <a:r>
              <a:rPr lang="en-US" sz="1000" dirty="0">
                <a:latin typeface="Arial"/>
                <a:ea typeface="SimSun"/>
                <a:cs typeface="Segoe UI"/>
              </a:rPr>
              <a:t> d'un </a:t>
            </a:r>
            <a:r>
              <a:rPr lang="en-US" sz="1000" dirty="0" err="1">
                <a:latin typeface="Arial"/>
                <a:ea typeface="SimSun"/>
                <a:cs typeface="Segoe UI"/>
              </a:rPr>
              <a:t>utilisateur</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la </a:t>
            </a:r>
            <a:r>
              <a:rPr lang="en-US" sz="1000" dirty="0" err="1">
                <a:latin typeface="Arial"/>
                <a:ea typeface="SimSun"/>
                <a:cs typeface="Segoe UI"/>
              </a:rPr>
              <a:t>commande</a:t>
            </a:r>
            <a:r>
              <a:rPr lang="en-US" sz="1000" dirty="0">
                <a:latin typeface="Arial"/>
                <a:ea typeface="SimSun"/>
                <a:cs typeface="Segoe UI"/>
              </a:rPr>
              <a:t> </a:t>
            </a:r>
            <a:r>
              <a:rPr lang="en-US" sz="1000" b="1" dirty="0">
                <a:latin typeface="Arial"/>
                <a:ea typeface="SimSun"/>
                <a:cs typeface="Arial"/>
              </a:rPr>
              <a:t>Set-</a:t>
            </a:r>
            <a:r>
              <a:rPr lang="en-US" sz="1000" b="1" dirty="0" err="1">
                <a:latin typeface="Arial"/>
                <a:ea typeface="SimSun"/>
                <a:cs typeface="Arial"/>
              </a:rPr>
              <a:t>ADAccountPassword</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Par </a:t>
            </a:r>
            <a:r>
              <a:rPr lang="en-US" sz="1000" dirty="0" err="1">
                <a:latin typeface="Arial"/>
                <a:ea typeface="SimSun"/>
                <a:cs typeface="Segoe UI"/>
              </a:rPr>
              <a:t>exemple</a:t>
            </a:r>
            <a:r>
              <a:rPr lang="en-US" sz="1000" dirty="0">
                <a:latin typeface="Arial"/>
                <a:ea typeface="SimSun"/>
                <a:cs typeface="Segoe UI"/>
              </a:rPr>
              <a:t>, la </a:t>
            </a:r>
            <a:r>
              <a:rPr lang="en-US" sz="1000" dirty="0" err="1">
                <a:latin typeface="Arial"/>
                <a:ea typeface="SimSun"/>
                <a:cs typeface="Segoe UI"/>
              </a:rPr>
              <a:t>commande</a:t>
            </a:r>
            <a:r>
              <a:rPr lang="en-US" sz="1000" dirty="0">
                <a:latin typeface="Arial"/>
                <a:ea typeface="SimSun"/>
                <a:cs typeface="Segoe UI"/>
              </a:rPr>
              <a:t> </a:t>
            </a:r>
            <a:r>
              <a:rPr lang="en-US" sz="1000" dirty="0" err="1">
                <a:latin typeface="Arial"/>
                <a:ea typeface="SimSun"/>
                <a:cs typeface="Segoe UI"/>
              </a:rPr>
              <a:t>suivante</a:t>
            </a:r>
            <a:r>
              <a:rPr lang="en-US" sz="1000" dirty="0">
                <a:latin typeface="Arial"/>
                <a:ea typeface="SimSun"/>
                <a:cs typeface="Segoe UI"/>
              </a:rPr>
              <a:t> </a:t>
            </a:r>
            <a:r>
              <a:rPr lang="en-US" sz="1000" dirty="0" err="1">
                <a:latin typeface="Arial"/>
                <a:ea typeface="SimSun"/>
                <a:cs typeface="Segoe UI"/>
              </a:rPr>
              <a:t>réinitialise</a:t>
            </a:r>
            <a:r>
              <a:rPr lang="en-US" sz="1000" dirty="0">
                <a:latin typeface="Arial"/>
                <a:ea typeface="SimSun"/>
                <a:cs typeface="Segoe UI"/>
              </a:rPr>
              <a:t> le mot de </a:t>
            </a:r>
            <a:r>
              <a:rPr lang="en-US" sz="1000" dirty="0" err="1">
                <a:latin typeface="Arial"/>
                <a:ea typeface="SimSun"/>
                <a:cs typeface="Segoe UI"/>
              </a:rPr>
              <a:t>passe</a:t>
            </a:r>
            <a:r>
              <a:rPr lang="en-US" sz="1000" dirty="0">
                <a:latin typeface="Arial"/>
                <a:ea typeface="SimSun"/>
                <a:cs typeface="Segoe UI"/>
              </a:rPr>
              <a:t> </a:t>
            </a:r>
            <a:r>
              <a:rPr lang="en-US" sz="1000" dirty="0" err="1">
                <a:latin typeface="Arial"/>
                <a:ea typeface="SimSun"/>
                <a:cs typeface="Segoe UI"/>
              </a:rPr>
              <a:t>d'Amy</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Set </a:t>
            </a:r>
            <a:r>
              <a:rPr lang="en-US" sz="1000" b="1" dirty="0" err="1">
                <a:latin typeface="Arial"/>
                <a:ea typeface="SimSun"/>
                <a:cs typeface="Arial"/>
              </a:rPr>
              <a:t>ADAccountPassword</a:t>
            </a:r>
            <a:r>
              <a:rPr lang="en-US" sz="1000" b="1" dirty="0">
                <a:latin typeface="Arial"/>
                <a:ea typeface="SimSun"/>
                <a:cs typeface="Arial"/>
              </a:rPr>
              <a:t> –identity ‘</a:t>
            </a:r>
            <a:r>
              <a:rPr lang="en-US" sz="1000" b="1" dirty="0" err="1">
                <a:latin typeface="Arial"/>
                <a:ea typeface="SimSun"/>
                <a:cs typeface="Arial"/>
              </a:rPr>
              <a:t>cn</a:t>
            </a:r>
            <a:r>
              <a:rPr lang="en-US" sz="1000" b="1" dirty="0">
                <a:latin typeface="Arial"/>
                <a:ea typeface="SimSun"/>
                <a:cs typeface="Arial"/>
              </a:rPr>
              <a:t>=</a:t>
            </a:r>
            <a:r>
              <a:rPr lang="en-US" sz="1000" b="1" dirty="0" err="1">
                <a:latin typeface="Arial"/>
                <a:ea typeface="SimSun"/>
                <a:cs typeface="Arial"/>
              </a:rPr>
              <a:t>amy</a:t>
            </a:r>
            <a:r>
              <a:rPr lang="en-US" sz="1000" b="1" dirty="0">
                <a:latin typeface="Arial"/>
                <a:ea typeface="SimSun"/>
                <a:cs typeface="Arial"/>
              </a:rPr>
              <a:t>, </a:t>
            </a:r>
            <a:r>
              <a:rPr lang="en-US" sz="1000" b="1" dirty="0" err="1">
                <a:latin typeface="Arial"/>
                <a:ea typeface="SimSun"/>
                <a:cs typeface="Arial"/>
              </a:rPr>
              <a:t>ou</a:t>
            </a:r>
            <a:r>
              <a:rPr lang="en-US" sz="1000" b="1" dirty="0">
                <a:latin typeface="Arial"/>
                <a:ea typeface="SimSun"/>
                <a:cs typeface="Arial"/>
              </a:rPr>
              <a:t>=IT, dc=</a:t>
            </a:r>
            <a:r>
              <a:rPr lang="en-US" sz="1000" b="1" dirty="0" err="1">
                <a:latin typeface="Arial"/>
                <a:ea typeface="SimSun"/>
                <a:cs typeface="Arial"/>
              </a:rPr>
              <a:t>contoso</a:t>
            </a:r>
            <a:r>
              <a:rPr lang="en-US" sz="1000" b="1" dirty="0">
                <a:latin typeface="Arial"/>
                <a:ea typeface="SimSun"/>
                <a:cs typeface="Arial"/>
              </a:rPr>
              <a:t>, dc=com’ –Reset –</a:t>
            </a:r>
            <a:r>
              <a:rPr lang="en-US" sz="1000" b="1" dirty="0" err="1">
                <a:latin typeface="Arial"/>
                <a:ea typeface="SimSun"/>
                <a:cs typeface="Arial"/>
              </a:rPr>
              <a:t>NewPassword</a:t>
            </a:r>
            <a:r>
              <a:rPr lang="en-US" sz="1000" b="1" dirty="0">
                <a:latin typeface="Arial"/>
                <a:ea typeface="SimSun"/>
                <a:cs typeface="Arial"/>
              </a:rPr>
              <a:t> (</a:t>
            </a:r>
            <a:r>
              <a:rPr lang="en-US" sz="1000" b="1" dirty="0" err="1">
                <a:latin typeface="Arial"/>
                <a:ea typeface="SimSun"/>
                <a:cs typeface="Arial"/>
              </a:rPr>
              <a:t>ConvertTo</a:t>
            </a:r>
            <a:r>
              <a:rPr lang="en-US" sz="1000" b="1" dirty="0">
                <a:latin typeface="Arial"/>
                <a:ea typeface="SimSun"/>
                <a:cs typeface="Arial"/>
              </a:rPr>
              <a:t> </a:t>
            </a:r>
            <a:r>
              <a:rPr lang="en-US" sz="1000" b="1" dirty="0" err="1">
                <a:latin typeface="Arial"/>
                <a:ea typeface="SimSun"/>
                <a:cs typeface="Arial"/>
              </a:rPr>
              <a:t>SecureString</a:t>
            </a:r>
            <a:r>
              <a:rPr lang="en-US" sz="1000" b="1" dirty="0">
                <a:latin typeface="Arial"/>
                <a:ea typeface="SimSun"/>
                <a:cs typeface="Arial"/>
              </a:rPr>
              <a:t> –</a:t>
            </a:r>
            <a:r>
              <a:rPr lang="en-US" sz="1000" b="1" dirty="0" err="1">
                <a:latin typeface="Arial"/>
                <a:ea typeface="SimSun"/>
                <a:cs typeface="Arial"/>
              </a:rPr>
              <a:t>AsPlainText</a:t>
            </a:r>
            <a:r>
              <a:rPr lang="en-US" sz="1000" b="1" dirty="0">
                <a:latin typeface="Arial"/>
                <a:ea typeface="SimSun"/>
                <a:cs typeface="Arial"/>
              </a:rPr>
              <a:t> “Pa$$w0rd2” –Force)</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déverrouiller</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à </a:t>
            </a:r>
            <a:r>
              <a:rPr lang="en-US" sz="1000" dirty="0" err="1">
                <a:latin typeface="Arial"/>
                <a:ea typeface="SimSun"/>
                <a:cs typeface="Segoe UI"/>
              </a:rPr>
              <a:t>l'aide</a:t>
            </a:r>
            <a:r>
              <a:rPr lang="en-US" sz="1000" dirty="0">
                <a:latin typeface="Arial"/>
                <a:ea typeface="SimSun"/>
                <a:cs typeface="Segoe UI"/>
              </a:rPr>
              <a:t> de Windows PowerShell, </a:t>
            </a:r>
            <a:r>
              <a:rPr lang="en-US" sz="1000" dirty="0" err="1">
                <a:latin typeface="Arial"/>
                <a:ea typeface="SimSun"/>
                <a:cs typeface="Segoe UI"/>
              </a:rPr>
              <a:t>vous</a:t>
            </a:r>
            <a:r>
              <a:rPr lang="en-US" sz="1000" dirty="0">
                <a:latin typeface="Arial"/>
                <a:ea typeface="SimSun"/>
                <a:cs typeface="Segoe UI"/>
              </a:rPr>
              <a:t> </a:t>
            </a:r>
            <a:r>
              <a:rPr lang="en-US" sz="1000" dirty="0" err="1">
                <a:latin typeface="Arial"/>
                <a:ea typeface="SimSun"/>
                <a:cs typeface="Segoe UI"/>
              </a:rPr>
              <a:t>pouvez</a:t>
            </a:r>
            <a:r>
              <a:rPr lang="en-US" sz="1000" dirty="0">
                <a:latin typeface="Arial"/>
                <a:ea typeface="SimSun"/>
                <a:cs typeface="Segoe UI"/>
              </a:rPr>
              <a:t> </a:t>
            </a:r>
            <a:r>
              <a:rPr lang="en-US" sz="1000" dirty="0" err="1">
                <a:latin typeface="Arial"/>
                <a:ea typeface="SimSun"/>
                <a:cs typeface="Segoe UI"/>
              </a:rPr>
              <a:t>utiliser</a:t>
            </a:r>
            <a:r>
              <a:rPr lang="en-US" sz="1000" dirty="0">
                <a:latin typeface="Arial"/>
                <a:ea typeface="SimSun"/>
                <a:cs typeface="Segoe UI"/>
              </a:rPr>
              <a:t> </a:t>
            </a:r>
            <a:r>
              <a:rPr lang="en-US" sz="1000" dirty="0" smtClean="0">
                <a:latin typeface="Arial"/>
                <a:ea typeface="SimSun"/>
                <a:cs typeface="Segoe UI"/>
              </a:rPr>
              <a:t>la </a:t>
            </a:r>
            <a:r>
              <a:rPr lang="en-US" sz="1000" dirty="0" err="1" smtClean="0">
                <a:latin typeface="Arial"/>
                <a:ea typeface="SimSun"/>
                <a:cs typeface="Segoe UI"/>
              </a:rPr>
              <a:t>commande</a:t>
            </a:r>
            <a:r>
              <a:rPr lang="en-US" sz="1000" dirty="0" smtClean="0">
                <a:latin typeface="Arial"/>
                <a:ea typeface="SimSun"/>
                <a:cs typeface="Segoe UI"/>
              </a:rPr>
              <a:t> </a:t>
            </a:r>
            <a:r>
              <a:rPr lang="en-US" sz="1000" dirty="0" err="1">
                <a:latin typeface="Arial"/>
                <a:ea typeface="SimSun"/>
                <a:cs typeface="Segoe UI"/>
              </a:rPr>
              <a:t>suivante</a:t>
            </a:r>
            <a:r>
              <a:rPr lang="en-US" sz="1000" dirty="0">
                <a:latin typeface="Arial"/>
                <a:ea typeface="SimSun"/>
                <a:cs typeface="Segoe UI"/>
              </a:rPr>
              <a:t> :</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Unlock </a:t>
            </a:r>
            <a:r>
              <a:rPr lang="en-US" sz="1000" b="1" dirty="0" err="1">
                <a:latin typeface="Arial"/>
                <a:ea typeface="SimSun"/>
                <a:cs typeface="Arial"/>
              </a:rPr>
              <a:t>ADAccount</a:t>
            </a:r>
            <a:r>
              <a:rPr lang="en-US" sz="1000" b="1" dirty="0">
                <a:latin typeface="Arial"/>
                <a:ea typeface="SimSun"/>
                <a:cs typeface="Arial"/>
              </a:rPr>
              <a:t> –identity ‘</a:t>
            </a:r>
            <a:r>
              <a:rPr lang="en-US" sz="1000" b="1" dirty="0" err="1">
                <a:latin typeface="Arial"/>
                <a:ea typeface="SimSun"/>
                <a:cs typeface="Arial"/>
              </a:rPr>
              <a:t>cn</a:t>
            </a:r>
            <a:r>
              <a:rPr lang="en-US" sz="1000" b="1" dirty="0">
                <a:latin typeface="Arial"/>
                <a:ea typeface="SimSun"/>
                <a:cs typeface="Arial"/>
              </a:rPr>
              <a:t>=</a:t>
            </a:r>
            <a:r>
              <a:rPr lang="en-US" sz="1000" b="1" dirty="0" err="1">
                <a:latin typeface="Arial"/>
                <a:ea typeface="SimSun"/>
                <a:cs typeface="Arial"/>
              </a:rPr>
              <a:t>amy</a:t>
            </a:r>
            <a:r>
              <a:rPr lang="en-US" sz="1000" b="1" dirty="0">
                <a:latin typeface="Arial"/>
                <a:ea typeface="SimSun"/>
                <a:cs typeface="Arial"/>
              </a:rPr>
              <a:t> strand, </a:t>
            </a:r>
            <a:r>
              <a:rPr lang="en-US" sz="1000" b="1" dirty="0" err="1">
                <a:latin typeface="Arial"/>
                <a:ea typeface="SimSun"/>
                <a:cs typeface="Arial"/>
              </a:rPr>
              <a:t>ou</a:t>
            </a:r>
            <a:r>
              <a:rPr lang="en-US" sz="1000" b="1" dirty="0">
                <a:latin typeface="Arial"/>
                <a:ea typeface="SimSun"/>
                <a:cs typeface="Arial"/>
              </a:rPr>
              <a:t>=IT, dc=</a:t>
            </a:r>
            <a:r>
              <a:rPr lang="en-US" sz="1000" b="1" dirty="0" err="1">
                <a:latin typeface="Arial"/>
                <a:ea typeface="SimSun"/>
                <a:cs typeface="Arial"/>
              </a:rPr>
              <a:t>contoso</a:t>
            </a:r>
            <a:r>
              <a:rPr lang="en-US" sz="1000" b="1" dirty="0">
                <a:latin typeface="Arial"/>
                <a:ea typeface="SimSun"/>
                <a:cs typeface="Arial"/>
              </a:rPr>
              <a:t>, dc=com’</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Pour </a:t>
            </a:r>
            <a:r>
              <a:rPr lang="en-US" sz="1000" dirty="0" err="1">
                <a:latin typeface="Arial"/>
                <a:ea typeface="SimSun"/>
                <a:cs typeface="Segoe UI"/>
              </a:rPr>
              <a:t>désactiver</a:t>
            </a:r>
            <a:r>
              <a:rPr lang="en-US" sz="1000" dirty="0">
                <a:latin typeface="Arial"/>
                <a:ea typeface="SimSun"/>
                <a:cs typeface="Segoe UI"/>
              </a:rPr>
              <a:t> </a:t>
            </a:r>
            <a:r>
              <a:rPr lang="en-US" sz="1000" dirty="0" err="1">
                <a:latin typeface="Arial"/>
                <a:ea typeface="SimSun"/>
                <a:cs typeface="Segoe UI"/>
              </a:rPr>
              <a:t>ou</a:t>
            </a:r>
            <a:r>
              <a:rPr lang="en-US" sz="1000" dirty="0">
                <a:latin typeface="Arial"/>
                <a:ea typeface="SimSun"/>
                <a:cs typeface="Segoe UI"/>
              </a:rPr>
              <a:t> </a:t>
            </a:r>
            <a:r>
              <a:rPr lang="en-US" sz="1000" dirty="0" err="1">
                <a:latin typeface="Arial"/>
                <a:ea typeface="SimSun"/>
                <a:cs typeface="Segoe UI"/>
              </a:rPr>
              <a:t>activer</a:t>
            </a:r>
            <a:r>
              <a:rPr lang="en-US" sz="1000" dirty="0">
                <a:latin typeface="Arial"/>
                <a:ea typeface="SimSun"/>
                <a:cs typeface="Segoe UI"/>
              </a:rPr>
              <a:t> un </a:t>
            </a:r>
            <a:r>
              <a:rPr lang="en-US" sz="1000" dirty="0" err="1">
                <a:latin typeface="Arial"/>
                <a:ea typeface="SimSun"/>
                <a:cs typeface="Segoe UI"/>
              </a:rPr>
              <a:t>compte</a:t>
            </a:r>
            <a:r>
              <a:rPr lang="en-US" sz="1000" dirty="0">
                <a:latin typeface="Arial"/>
                <a:ea typeface="SimSun"/>
                <a:cs typeface="Segoe UI"/>
              </a:rPr>
              <a:t> </a:t>
            </a:r>
            <a:r>
              <a:rPr lang="en-US" sz="1000" dirty="0" err="1">
                <a:latin typeface="Arial"/>
                <a:ea typeface="SimSun"/>
                <a:cs typeface="Segoe UI"/>
              </a:rPr>
              <a:t>d'utilisateur</a:t>
            </a:r>
            <a:r>
              <a:rPr lang="en-US" sz="1000" dirty="0">
                <a:latin typeface="Arial"/>
                <a:ea typeface="SimSun"/>
                <a:cs typeface="Segoe UI"/>
              </a:rPr>
              <a:t> avec Windows PowerShell, </a:t>
            </a:r>
            <a:r>
              <a:rPr lang="en-US" sz="1000" dirty="0" err="1">
                <a:latin typeface="Arial"/>
                <a:ea typeface="SimSun"/>
                <a:cs typeface="Segoe UI"/>
              </a:rPr>
              <a:t>saisissez</a:t>
            </a:r>
            <a:r>
              <a:rPr lang="en-US" sz="1000" dirty="0">
                <a:latin typeface="Arial"/>
                <a:ea typeface="SimSun"/>
                <a:cs typeface="Segoe UI"/>
              </a:rPr>
              <a:t> les applets </a:t>
            </a:r>
            <a:r>
              <a:rPr lang="en-US" sz="1000" dirty="0" smtClean="0">
                <a:latin typeface="Arial"/>
                <a:ea typeface="SimSun"/>
                <a:cs typeface="Segoe UI"/>
              </a:rPr>
              <a:t>de </a:t>
            </a:r>
            <a:r>
              <a:rPr lang="en-US" sz="1000" dirty="0" err="1" smtClean="0">
                <a:latin typeface="Arial"/>
                <a:ea typeface="SimSun"/>
                <a:cs typeface="Segoe UI"/>
              </a:rPr>
              <a:t>commande</a:t>
            </a:r>
            <a:r>
              <a:rPr lang="en-US" sz="1000" dirty="0" smtClean="0">
                <a:latin typeface="Arial"/>
                <a:ea typeface="SimSun"/>
                <a:cs typeface="Segoe UI"/>
              </a:rPr>
              <a:t> </a:t>
            </a:r>
            <a:r>
              <a:rPr lang="en-US" sz="1000" dirty="0" err="1">
                <a:latin typeface="Arial"/>
                <a:ea typeface="SimSun"/>
                <a:cs typeface="Segoe UI"/>
              </a:rPr>
              <a:t>suivantes</a:t>
            </a:r>
            <a:r>
              <a:rPr lang="en-US" sz="1000" dirty="0">
                <a:latin typeface="Arial"/>
                <a:ea typeface="SimSun"/>
                <a:cs typeface="Segoe UI"/>
              </a:rPr>
              <a:t> à </a:t>
            </a:r>
            <a:r>
              <a:rPr lang="en-US" sz="1000" dirty="0" err="1">
                <a:latin typeface="Arial"/>
                <a:ea typeface="SimSun"/>
                <a:cs typeface="Segoe UI"/>
              </a:rPr>
              <a:t>une</a:t>
            </a:r>
            <a:r>
              <a:rPr lang="en-US" sz="1000" dirty="0">
                <a:latin typeface="Arial"/>
                <a:ea typeface="SimSun"/>
                <a:cs typeface="Segoe UI"/>
              </a:rPr>
              <a:t> invite Windows PowerShell :</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Enable </a:t>
            </a:r>
            <a:r>
              <a:rPr lang="en-US" sz="1000" b="1" dirty="0" err="1">
                <a:latin typeface="Arial"/>
                <a:ea typeface="SimSun"/>
                <a:cs typeface="Arial"/>
              </a:rPr>
              <a:t>ADAccount</a:t>
            </a:r>
            <a:r>
              <a:rPr lang="en-US" sz="1000" b="1" dirty="0">
                <a:latin typeface="Arial"/>
                <a:ea typeface="SimSun"/>
                <a:cs typeface="Arial"/>
              </a:rPr>
              <a:t> –identity &lt;nom&gt;</a:t>
            </a:r>
            <a:endParaRPr lang="en-US" sz="1000" dirty="0">
              <a:latin typeface="Arial"/>
              <a:ea typeface="SimSun"/>
              <a:cs typeface="Arial"/>
            </a:endParaRPr>
          </a:p>
          <a:p>
            <a:pPr>
              <a:lnSpc>
                <a:spcPct val="115000"/>
              </a:lnSpc>
              <a:spcAft>
                <a:spcPts val="1000"/>
              </a:spcAft>
            </a:pPr>
            <a:r>
              <a:rPr lang="en-US" sz="1000" b="1" dirty="0">
                <a:latin typeface="Arial"/>
                <a:ea typeface="SimSun"/>
                <a:cs typeface="Arial"/>
              </a:rPr>
              <a:t>Disable </a:t>
            </a:r>
            <a:r>
              <a:rPr lang="en-US" sz="1000" b="1" dirty="0" err="1">
                <a:latin typeface="Arial"/>
                <a:ea typeface="SimSun"/>
                <a:cs typeface="Arial"/>
              </a:rPr>
              <a:t>ADAccount</a:t>
            </a:r>
            <a:r>
              <a:rPr lang="en-US" sz="1000" b="1" dirty="0">
                <a:latin typeface="Arial"/>
                <a:ea typeface="SimSun"/>
                <a:cs typeface="Arial"/>
              </a:rPr>
              <a:t> –identity &lt;nom&gt;</a:t>
            </a:r>
            <a:endParaRPr lang="en-US" sz="1000" dirty="0">
              <a:latin typeface="Arial"/>
              <a:ea typeface="SimSun"/>
              <a:cs typeface="Arial"/>
            </a:endParaRPr>
          </a:p>
          <a:p>
            <a:pPr>
              <a:lnSpc>
                <a:spcPct val="115000"/>
              </a:lnSpc>
              <a:spcAft>
                <a:spcPts val="1000"/>
              </a:spcAft>
            </a:pPr>
            <a:r>
              <a:rPr lang="en-US" sz="1000" dirty="0">
                <a:latin typeface="Arial"/>
                <a:ea typeface="SimSun"/>
                <a:cs typeface="Segoe UI"/>
              </a:rPr>
              <a:t>Laissez </a:t>
            </a:r>
            <a:r>
              <a:rPr lang="en-US" sz="1000" dirty="0" err="1">
                <a:latin typeface="Arial"/>
                <a:ea typeface="SimSun"/>
                <a:cs typeface="Segoe UI"/>
              </a:rPr>
              <a:t>l'ordinateur</a:t>
            </a:r>
            <a:r>
              <a:rPr lang="en-US" sz="1000" dirty="0">
                <a:latin typeface="Arial"/>
                <a:ea typeface="SimSun"/>
                <a:cs typeface="Segoe UI"/>
              </a:rPr>
              <a:t> </a:t>
            </a:r>
            <a:r>
              <a:rPr lang="en-US" sz="1000" dirty="0" err="1">
                <a:latin typeface="Arial"/>
                <a:ea typeface="SimSun"/>
                <a:cs typeface="Segoe UI"/>
              </a:rPr>
              <a:t>virtuel</a:t>
            </a:r>
            <a:r>
              <a:rPr lang="en-US" sz="1000" dirty="0">
                <a:latin typeface="Arial"/>
                <a:ea typeface="SimSun"/>
                <a:cs typeface="Segoe UI"/>
              </a:rPr>
              <a:t> en </a:t>
            </a:r>
            <a:r>
              <a:rPr lang="en-US" sz="1000" dirty="0" err="1">
                <a:latin typeface="Arial"/>
                <a:ea typeface="SimSun"/>
                <a:cs typeface="Segoe UI"/>
              </a:rPr>
              <a:t>exécution</a:t>
            </a:r>
            <a:r>
              <a:rPr lang="en-US" sz="1000" dirty="0">
                <a:latin typeface="Arial"/>
                <a:ea typeface="SimSun"/>
                <a:cs typeface="Segoe UI"/>
              </a:rPr>
              <a:t> pour la </a:t>
            </a:r>
            <a:r>
              <a:rPr lang="en-US" sz="1000" dirty="0" err="1">
                <a:latin typeface="Arial"/>
                <a:ea typeface="SimSun"/>
                <a:cs typeface="Segoe UI"/>
              </a:rPr>
              <a:t>démonstration</a:t>
            </a:r>
            <a:r>
              <a:rPr lang="en-US" sz="1000" dirty="0">
                <a:latin typeface="Arial"/>
                <a:ea typeface="SimSun"/>
                <a:cs typeface="Segoe UI"/>
              </a:rPr>
              <a:t> </a:t>
            </a:r>
            <a:r>
              <a:rPr lang="en-US" sz="1000" dirty="0" err="1">
                <a:latin typeface="Arial"/>
                <a:ea typeface="SimSun"/>
                <a:cs typeface="Segoe UI"/>
              </a:rPr>
              <a:t>suivante</a:t>
            </a:r>
            <a:r>
              <a:rPr lang="en-US" sz="1000" dirty="0">
                <a:latin typeface="Arial"/>
                <a:ea typeface="SimSun"/>
                <a:cs typeface="Segoe UI"/>
              </a:rPr>
              <a:t>.</a:t>
            </a:r>
            <a:endParaRPr lang="en-US" sz="1000" dirty="0">
              <a:latin typeface="Arial"/>
              <a:ea typeface="SimSun"/>
              <a:cs typeface="Arial"/>
            </a:endParaRPr>
          </a:p>
          <a:p>
            <a:pPr>
              <a:lnSpc>
                <a:spcPct val="115000"/>
              </a:lnSpc>
              <a:spcAft>
                <a:spcPts val="1000"/>
              </a:spcAft>
            </a:pPr>
            <a:endParaRPr lang="en-US" sz="1000" dirty="0">
              <a:effectLst/>
              <a:latin typeface="Arial"/>
              <a:ea typeface="SimSun"/>
              <a:cs typeface="Arial"/>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7" name="TextBox 6"/>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40098199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err="1">
                <a:latin typeface="Arial"/>
                <a:ea typeface="SimSun"/>
                <a:cs typeface="Arial"/>
              </a:rPr>
              <a:t>Étapes</a:t>
            </a:r>
            <a:r>
              <a:rPr lang="en-US" sz="1000" b="1" dirty="0">
                <a:latin typeface="Arial"/>
                <a:ea typeface="SimSun"/>
                <a:cs typeface="Arial"/>
              </a:rPr>
              <a:t> de </a:t>
            </a:r>
            <a:r>
              <a:rPr lang="en-US" sz="1000" b="1" dirty="0" err="1">
                <a:latin typeface="Arial"/>
                <a:ea typeface="SimSun"/>
                <a:cs typeface="Arial"/>
              </a:rPr>
              <a:t>préparation</a:t>
            </a:r>
            <a:endParaRPr lang="en-US" sz="1000" dirty="0">
              <a:latin typeface="Arial"/>
              <a:ea typeface="SimSun"/>
              <a:cs typeface="Arial"/>
            </a:endParaRPr>
          </a:p>
          <a:p>
            <a:pPr lvl="0">
              <a:lnSpc>
                <a:spcPct val="115000"/>
              </a:lnSpc>
              <a:spcAft>
                <a:spcPts val="1000"/>
              </a:spcAft>
            </a:pPr>
            <a:r>
              <a:rPr lang="en-US" sz="1000" dirty="0" err="1" smtClean="0">
                <a:solidFill>
                  <a:prstClr val="black"/>
                </a:solidFill>
                <a:latin typeface="Arial"/>
                <a:ea typeface="SimSun"/>
                <a:cs typeface="Segoe UI"/>
              </a:rPr>
              <a:t>Démarrez</a:t>
            </a:r>
            <a:r>
              <a:rPr lang="en-US" sz="1000" dirty="0" smtClean="0">
                <a:solidFill>
                  <a:prstClr val="black"/>
                </a:solidFill>
                <a:latin typeface="Arial"/>
                <a:ea typeface="SimSun"/>
                <a:cs typeface="Segoe UI"/>
              </a:rPr>
              <a:t> </a:t>
            </a:r>
            <a:r>
              <a:rPr lang="en-US" sz="1000" dirty="0" err="1">
                <a:solidFill>
                  <a:prstClr val="black"/>
                </a:solidFill>
                <a:latin typeface="Arial"/>
                <a:ea typeface="SimSun"/>
                <a:cs typeface="Segoe UI"/>
              </a:rPr>
              <a:t>l'ordinateur</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virtuel</a:t>
            </a:r>
            <a:r>
              <a:rPr lang="en-US" sz="1000" dirty="0">
                <a:solidFill>
                  <a:prstClr val="black"/>
                </a:solidFill>
                <a:latin typeface="Arial"/>
                <a:ea typeface="SimSun"/>
                <a:cs typeface="Segoe UI"/>
              </a:rPr>
              <a:t> </a:t>
            </a:r>
            <a:r>
              <a:rPr lang="en-US" sz="1000" dirty="0" err="1">
                <a:solidFill>
                  <a:prstClr val="black"/>
                </a:solidFill>
                <a:latin typeface="Arial"/>
                <a:ea typeface="SimSun"/>
                <a:cs typeface="Segoe UI"/>
              </a:rPr>
              <a:t>requis</a:t>
            </a:r>
            <a:r>
              <a:rPr lang="en-US" sz="1000" dirty="0">
                <a:solidFill>
                  <a:prstClr val="black"/>
                </a:solidFill>
                <a:latin typeface="Arial"/>
                <a:ea typeface="SimSun"/>
                <a:cs typeface="Segoe UI"/>
              </a:rPr>
              <a:t>, 22410B-LON-DC1.</a:t>
            </a:r>
            <a:endParaRPr lang="en-US" sz="1000" dirty="0">
              <a:solidFill>
                <a:prstClr val="black"/>
              </a:solidFill>
              <a:latin typeface="Arial"/>
              <a:ea typeface="SimSun"/>
              <a:cs typeface="Arial"/>
            </a:endParaRPr>
          </a:p>
          <a:p>
            <a:pPr lvl="0">
              <a:lnSpc>
                <a:spcPct val="115000"/>
              </a:lnSpc>
              <a:spcBef>
                <a:spcPts val="900"/>
              </a:spcBef>
              <a:spcAft>
                <a:spcPts val="300"/>
              </a:spcAft>
            </a:pPr>
            <a:r>
              <a:rPr lang="en-US" sz="1000" b="1" dirty="0" err="1" smtClean="0">
                <a:solidFill>
                  <a:prstClr val="black"/>
                </a:solidFill>
                <a:latin typeface="Arial"/>
                <a:ea typeface="SimSun"/>
                <a:cs typeface="Arial"/>
              </a:rPr>
              <a:t>Procédure</a:t>
            </a:r>
            <a:r>
              <a:rPr lang="en-US" sz="1000" b="1" dirty="0" smtClean="0">
                <a:solidFill>
                  <a:prstClr val="black"/>
                </a:solidFill>
                <a:latin typeface="Arial"/>
                <a:ea typeface="SimSun"/>
                <a:cs typeface="Arial"/>
              </a:rPr>
              <a:t> </a:t>
            </a:r>
            <a:r>
              <a:rPr lang="en-US" sz="1000" b="1" dirty="0">
                <a:solidFill>
                  <a:prstClr val="black"/>
                </a:solidFill>
                <a:latin typeface="Arial"/>
                <a:ea typeface="SimSun"/>
                <a:cs typeface="Arial"/>
              </a:rPr>
              <a:t>de </a:t>
            </a:r>
            <a:r>
              <a:rPr lang="en-US" sz="1000" b="1" dirty="0" err="1">
                <a:solidFill>
                  <a:prstClr val="black"/>
                </a:solidFill>
                <a:latin typeface="Arial"/>
                <a:ea typeface="SimSun"/>
                <a:cs typeface="Arial"/>
              </a:rPr>
              <a:t>démonstration</a:t>
            </a:r>
            <a:endParaRPr lang="en-US" sz="1000" dirty="0">
              <a:solidFill>
                <a:prstClr val="black"/>
              </a:solidFill>
              <a:latin typeface="Arial"/>
              <a:ea typeface="SimSun"/>
              <a:cs typeface="Arial"/>
            </a:endParaRPr>
          </a:p>
          <a:p>
            <a:pPr lvl="0">
              <a:lnSpc>
                <a:spcPts val="1300"/>
              </a:lnSpc>
              <a:spcBef>
                <a:spcPts val="900"/>
              </a:spcBef>
              <a:spcAft>
                <a:spcPts val="300"/>
              </a:spcAft>
            </a:pPr>
            <a:r>
              <a:rPr lang="en-US" sz="1000" b="1" dirty="0" err="1">
                <a:solidFill>
                  <a:prstClr val="black"/>
                </a:solidFill>
                <a:latin typeface="Arial"/>
                <a:ea typeface="SimSun"/>
                <a:cs typeface="Segoe UI"/>
              </a:rPr>
              <a:t>Ouvrir</a:t>
            </a:r>
            <a:r>
              <a:rPr lang="en-US" sz="1000" b="1" dirty="0">
                <a:solidFill>
                  <a:prstClr val="black"/>
                </a:solidFill>
                <a:latin typeface="Arial"/>
                <a:ea typeface="SimSun"/>
                <a:cs typeface="Segoe UI"/>
              </a:rPr>
              <a:t> le Centre </a:t>
            </a:r>
            <a:r>
              <a:rPr lang="en-US" sz="1000" b="1" dirty="0" err="1">
                <a:solidFill>
                  <a:prstClr val="black"/>
                </a:solidFill>
                <a:latin typeface="Arial"/>
                <a:ea typeface="SimSun"/>
                <a:cs typeface="Segoe UI"/>
              </a:rPr>
              <a:t>d'administration</a:t>
            </a:r>
            <a:r>
              <a:rPr lang="en-US" sz="1000" b="1" dirty="0">
                <a:solidFill>
                  <a:prstClr val="black"/>
                </a:solidFill>
                <a:latin typeface="Arial"/>
                <a:ea typeface="SimSun"/>
                <a:cs typeface="Segoe UI"/>
              </a:rPr>
              <a:t> Active Directory </a:t>
            </a: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Ouvrez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une</a:t>
            </a:r>
            <a:r>
              <a:rPr lang="en-US" sz="1000" dirty="0">
                <a:solidFill>
                  <a:srgbClr val="000000"/>
                </a:solidFill>
                <a:latin typeface="Arial"/>
                <a:ea typeface="Times New Roman"/>
                <a:cs typeface="Segoe UI"/>
              </a:rPr>
              <a:t> session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LON-DC1 en </a:t>
            </a:r>
            <a:r>
              <a:rPr lang="en-US" sz="1000" dirty="0" err="1">
                <a:solidFill>
                  <a:srgbClr val="000000"/>
                </a:solidFill>
                <a:latin typeface="Arial"/>
                <a:ea typeface="Times New Roman"/>
                <a:cs typeface="Segoe UI"/>
              </a:rPr>
              <a:t>tant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que</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ADATUM\</a:t>
            </a:r>
            <a:r>
              <a:rPr lang="en-US" sz="1000" b="1" dirty="0" err="1">
                <a:solidFill>
                  <a:prstClr val="black"/>
                </a:solidFill>
                <a:latin typeface="Arial"/>
                <a:ea typeface="Times New Roman"/>
                <a:cs typeface="Times New Roman"/>
              </a:rPr>
              <a:t>Administrateur</a:t>
            </a:r>
            <a:r>
              <a:rPr lang="en-US" sz="1000" dirty="0">
                <a:solidFill>
                  <a:srgbClr val="000000"/>
                </a:solidFill>
                <a:latin typeface="Arial"/>
                <a:ea typeface="Times New Roman"/>
                <a:cs typeface="Segoe UI"/>
              </a:rPr>
              <a:t> avec le mot de </a:t>
            </a:r>
            <a:r>
              <a:rPr lang="en-US" sz="1000" dirty="0" err="1">
                <a:solidFill>
                  <a:srgbClr val="000000"/>
                </a:solidFill>
                <a:latin typeface="Arial"/>
                <a:ea typeface="Times New Roman"/>
                <a:cs typeface="Segoe UI"/>
              </a:rPr>
              <a:t>passe</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Pa$$w0rd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Segoe UI"/>
              </a:rPr>
              <a:t>Sur LON-DC1, </a:t>
            </a: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b="1" dirty="0" err="1">
                <a:solidFill>
                  <a:prstClr val="black"/>
                </a:solidFill>
                <a:latin typeface="Arial"/>
                <a:ea typeface="Times New Roman"/>
                <a:cs typeface="Times New Roman"/>
              </a:rPr>
              <a:t>Gestionnaire</a:t>
            </a:r>
            <a:r>
              <a:rPr lang="en-US" sz="1000" b="1" dirty="0">
                <a:solidFill>
                  <a:prstClr val="black"/>
                </a:solidFill>
                <a:latin typeface="Arial"/>
                <a:ea typeface="Times New Roman"/>
                <a:cs typeface="Times New Roman"/>
              </a:rPr>
              <a:t> de </a:t>
            </a:r>
            <a:r>
              <a:rPr lang="en-US" sz="1000" b="1" dirty="0" err="1">
                <a:solidFill>
                  <a:prstClr val="black"/>
                </a:solidFill>
                <a:latin typeface="Arial"/>
                <a:ea typeface="Times New Roman"/>
                <a:cs typeface="Times New Roman"/>
              </a:rPr>
              <a:t>serveur</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Outils</a:t>
            </a:r>
            <a:r>
              <a:rPr lang="en-US" sz="1000" dirty="0">
                <a:solidFill>
                  <a:prstClr val="black"/>
                </a:solidFill>
                <a:latin typeface="Arial"/>
                <a:ea typeface="Times New Roman"/>
                <a:cs typeface="Segoe UI"/>
              </a:rPr>
              <a:t>. </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Centre </a:t>
            </a:r>
            <a:r>
              <a:rPr lang="en-US" sz="1000" b="1" dirty="0" err="1">
                <a:solidFill>
                  <a:prstClr val="black"/>
                </a:solidFill>
                <a:latin typeface="Arial"/>
                <a:ea typeface="Times New Roman"/>
                <a:cs typeface="Times New Roman"/>
              </a:rPr>
              <a:t>d'administration</a:t>
            </a:r>
            <a:r>
              <a:rPr lang="en-US" sz="1000" b="1" dirty="0">
                <a:solidFill>
                  <a:prstClr val="black"/>
                </a:solidFill>
                <a:latin typeface="Arial"/>
                <a:ea typeface="Times New Roman"/>
                <a:cs typeface="Times New Roman"/>
              </a:rPr>
              <a:t> Active Directory</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 Centre </a:t>
            </a:r>
            <a:r>
              <a:rPr lang="en-US" sz="1000" dirty="0" err="1">
                <a:solidFill>
                  <a:srgbClr val="000000"/>
                </a:solidFill>
                <a:latin typeface="Arial"/>
                <a:ea typeface="Times New Roman"/>
                <a:cs typeface="Segoe UI"/>
              </a:rPr>
              <a:t>d'administration</a:t>
            </a:r>
            <a:r>
              <a:rPr lang="en-US" sz="1000" dirty="0">
                <a:solidFill>
                  <a:srgbClr val="000000"/>
                </a:solidFill>
                <a:latin typeface="Arial"/>
                <a:ea typeface="Times New Roman"/>
                <a:cs typeface="Segoe UI"/>
              </a:rPr>
              <a:t> Active Directory, </a:t>
            </a:r>
            <a:r>
              <a:rPr lang="en-US" sz="1000" dirty="0" err="1">
                <a:solidFill>
                  <a:srgbClr val="000000"/>
                </a:solidFill>
                <a:latin typeface="Arial"/>
                <a:ea typeface="Times New Roman"/>
                <a:cs typeface="Segoe UI"/>
              </a:rPr>
              <a:t>développez</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Adatum</a:t>
            </a:r>
            <a:r>
              <a:rPr lang="en-US" sz="1000" b="1" dirty="0">
                <a:solidFill>
                  <a:prstClr val="black"/>
                </a:solidFill>
                <a:latin typeface="Arial"/>
                <a:ea typeface="Times New Roman"/>
                <a:cs typeface="Times New Roman"/>
              </a:rPr>
              <a:t> (local)</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Managers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Supprimer</a:t>
            </a:r>
            <a:r>
              <a:rPr lang="en-US" sz="1000" b="1" dirty="0">
                <a:solidFill>
                  <a:prstClr val="black"/>
                </a:solidFill>
                <a:latin typeface="Arial"/>
                <a:ea typeface="SimSun"/>
                <a:cs typeface="Segoe UI"/>
              </a:rPr>
              <a:t> un </a:t>
            </a:r>
            <a:r>
              <a:rPr lang="en-US" sz="1000" b="1" dirty="0" err="1">
                <a:solidFill>
                  <a:prstClr val="black"/>
                </a:solidFill>
                <a:latin typeface="Arial"/>
                <a:ea typeface="SimSun"/>
                <a:cs typeface="Segoe UI"/>
              </a:rPr>
              <a:t>compte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d'utilisateur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Gestionnaires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avec le </a:t>
            </a:r>
            <a:r>
              <a:rPr lang="en-US" sz="1000" dirty="0" err="1">
                <a:solidFill>
                  <a:prstClr val="black"/>
                </a:solidFill>
                <a:latin typeface="Arial"/>
                <a:ea typeface="Times New Roman"/>
                <a:cs typeface="Segoe UI"/>
              </a:rPr>
              <a:t>bouton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droit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Ed Meadows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Supprimer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la </a:t>
            </a:r>
            <a:r>
              <a:rPr lang="en-US" sz="1000" dirty="0" err="1">
                <a:solidFill>
                  <a:prstClr val="black"/>
                </a:solidFill>
                <a:latin typeface="Arial"/>
                <a:ea typeface="Times New Roman"/>
                <a:cs typeface="Segoe UI"/>
              </a:rPr>
              <a:t>boîte</a:t>
            </a:r>
            <a:r>
              <a:rPr lang="en-US" sz="1000" dirty="0">
                <a:solidFill>
                  <a:prstClr val="black"/>
                </a:solidFill>
                <a:latin typeface="Arial"/>
                <a:ea typeface="Times New Roman"/>
                <a:cs typeface="Segoe UI"/>
              </a:rPr>
              <a:t> de dialogue </a:t>
            </a:r>
            <a:r>
              <a:rPr lang="en-US" sz="1000" b="1" dirty="0" err="1">
                <a:solidFill>
                  <a:prstClr val="black"/>
                </a:solidFill>
                <a:latin typeface="Arial"/>
                <a:ea typeface="Times New Roman"/>
                <a:cs typeface="Times New Roman"/>
              </a:rPr>
              <a:t>Supprimer</a:t>
            </a:r>
            <a:r>
              <a:rPr lang="en-US" sz="1000" b="1" dirty="0">
                <a:solidFill>
                  <a:prstClr val="black"/>
                </a:solidFill>
                <a:latin typeface="Arial"/>
                <a:ea typeface="Times New Roman"/>
                <a:cs typeface="Times New Roman"/>
              </a:rPr>
              <a:t> la confirmation</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Oui</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Créer</a:t>
            </a:r>
            <a:r>
              <a:rPr lang="en-US" sz="1000" b="1" dirty="0">
                <a:solidFill>
                  <a:prstClr val="black"/>
                </a:solidFill>
                <a:latin typeface="Arial"/>
                <a:ea typeface="SimSun"/>
                <a:cs typeface="Segoe UI"/>
              </a:rPr>
              <a:t> un </a:t>
            </a:r>
            <a:r>
              <a:rPr lang="en-US" sz="1000" b="1" dirty="0" err="1">
                <a:solidFill>
                  <a:prstClr val="black"/>
                </a:solidFill>
                <a:latin typeface="Arial"/>
                <a:ea typeface="SimSun"/>
                <a:cs typeface="Segoe UI"/>
              </a:rPr>
              <a:t>compte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d'utilisateur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prstClr val="black"/>
                </a:solidFill>
                <a:latin typeface="Arial"/>
                <a:ea typeface="Times New Roman"/>
                <a:cs typeface="Segoe UI"/>
              </a:rPr>
              <a:t>Dans</a:t>
            </a:r>
            <a:r>
              <a:rPr lang="en-US" sz="1000" dirty="0">
                <a:solidFill>
                  <a:prstClr val="black"/>
                </a:solidFill>
                <a:latin typeface="Arial"/>
                <a:ea typeface="Times New Roman"/>
                <a:cs typeface="Segoe UI"/>
              </a:rPr>
              <a:t> le </a:t>
            </a:r>
            <a:r>
              <a:rPr lang="en-US" sz="1000" dirty="0" err="1">
                <a:solidFill>
                  <a:prstClr val="black"/>
                </a:solidFill>
                <a:latin typeface="Arial"/>
                <a:ea typeface="Times New Roman"/>
                <a:cs typeface="Segoe UI"/>
              </a:rPr>
              <a:t>volet</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d'actions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cliquez</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a:solidFill>
                  <a:prstClr val="black"/>
                </a:solidFill>
                <a:latin typeface="Arial"/>
                <a:ea typeface="Times New Roman"/>
                <a:cs typeface="Times New Roman"/>
              </a:rPr>
              <a:t>Nouveau</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puis</a:t>
            </a:r>
            <a:r>
              <a:rPr lang="en-US" sz="1000" dirty="0">
                <a:solidFill>
                  <a:prstClr val="black"/>
                </a:solidFill>
                <a:latin typeface="Arial"/>
                <a:ea typeface="Times New Roman"/>
                <a:cs typeface="Segoe UI"/>
              </a:rPr>
              <a:t> </a:t>
            </a:r>
            <a:r>
              <a:rPr lang="en-US" sz="1000" dirty="0" err="1">
                <a:solidFill>
                  <a:prstClr val="black"/>
                </a:solidFill>
                <a:latin typeface="Arial"/>
                <a:ea typeface="Times New Roman"/>
                <a:cs typeface="Segoe UI"/>
              </a:rPr>
              <a:t>sur</a:t>
            </a:r>
            <a:r>
              <a:rPr lang="en-US" sz="1000" dirty="0">
                <a:solidFill>
                  <a:prstClr val="black"/>
                </a:solidFill>
                <a:latin typeface="Arial"/>
                <a:ea typeface="Times New Roman"/>
                <a:cs typeface="Segoe UI"/>
              </a:rPr>
              <a:t> </a:t>
            </a:r>
            <a:r>
              <a:rPr lang="en-US" sz="1000" b="1" dirty="0" err="1">
                <a:solidFill>
                  <a:prstClr val="black"/>
                </a:solidFill>
                <a:latin typeface="Arial"/>
                <a:ea typeface="Times New Roman"/>
                <a:cs typeface="Times New Roman"/>
              </a:rPr>
              <a:t>Utilisateur</a:t>
            </a:r>
            <a:r>
              <a:rPr lang="en-US" sz="1000" dirty="0">
                <a:solidFill>
                  <a:prstClr val="black"/>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a:t>
            </a:r>
            <a:r>
              <a:rPr lang="en-US" sz="1000" dirty="0" err="1">
                <a:solidFill>
                  <a:srgbClr val="000000"/>
                </a:solidFill>
                <a:latin typeface="Arial"/>
                <a:ea typeface="Times New Roman"/>
                <a:cs typeface="Segoe UI"/>
              </a:rPr>
              <a:t>boîte</a:t>
            </a:r>
            <a:r>
              <a:rPr lang="en-US" sz="1000" dirty="0">
                <a:solidFill>
                  <a:srgbClr val="000000"/>
                </a:solidFill>
                <a:latin typeface="Arial"/>
                <a:ea typeface="Times New Roman"/>
                <a:cs typeface="Segoe UI"/>
              </a:rPr>
              <a:t> de dialogue </a:t>
            </a:r>
            <a:r>
              <a:rPr lang="en-US" sz="1000" b="1" dirty="0" err="1">
                <a:solidFill>
                  <a:prstClr val="black"/>
                </a:solidFill>
                <a:latin typeface="Arial"/>
                <a:ea typeface="Times New Roman"/>
                <a:cs typeface="Times New Roman"/>
              </a:rPr>
              <a:t>Créer</a:t>
            </a:r>
            <a:r>
              <a:rPr lang="en-US" sz="1000" b="1" dirty="0">
                <a:solidFill>
                  <a:prstClr val="black"/>
                </a:solidFill>
                <a:latin typeface="Arial"/>
                <a:ea typeface="Times New Roman"/>
                <a:cs typeface="Times New Roman"/>
              </a:rPr>
              <a:t> </a:t>
            </a:r>
            <a:r>
              <a:rPr lang="en-US" sz="1000" b="1" dirty="0" err="1">
                <a:solidFill>
                  <a:prstClr val="black"/>
                </a:solidFill>
                <a:latin typeface="Arial"/>
                <a:ea typeface="Times New Roman"/>
                <a:cs typeface="Times New Roman"/>
              </a:rPr>
              <a:t>Utilisateur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zone </a:t>
            </a:r>
            <a:r>
              <a:rPr lang="en-US" sz="1000" b="1" dirty="0">
                <a:solidFill>
                  <a:prstClr val="black"/>
                </a:solidFill>
                <a:latin typeface="Arial"/>
                <a:ea typeface="Times New Roman"/>
                <a:cs typeface="Times New Roman"/>
              </a:rPr>
              <a:t>Nom </a:t>
            </a:r>
            <a:r>
              <a:rPr lang="en-US" sz="1000" b="1" dirty="0" err="1">
                <a:solidFill>
                  <a:prstClr val="black"/>
                </a:solidFill>
                <a:latin typeface="Arial"/>
                <a:ea typeface="Times New Roman"/>
                <a:cs typeface="Times New Roman"/>
              </a:rPr>
              <a:t>complet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Ed Meadows</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la zone </a:t>
            </a:r>
            <a:r>
              <a:rPr lang="en-US" sz="1000" b="1" dirty="0" err="1">
                <a:solidFill>
                  <a:prstClr val="black"/>
                </a:solidFill>
                <a:latin typeface="Arial"/>
                <a:ea typeface="Times New Roman"/>
                <a:cs typeface="Times New Roman"/>
              </a:rPr>
              <a:t>Ouverture</a:t>
            </a:r>
            <a:r>
              <a:rPr lang="en-US" sz="1000" b="1" dirty="0">
                <a:solidFill>
                  <a:prstClr val="black"/>
                </a:solidFill>
                <a:latin typeface="Arial"/>
                <a:ea typeface="Times New Roman"/>
                <a:cs typeface="Times New Roman"/>
              </a:rPr>
              <a:t> de session UPN de </a:t>
            </a:r>
            <a:r>
              <a:rPr lang="en-US" sz="1000" b="1" dirty="0" err="1">
                <a:solidFill>
                  <a:prstClr val="black"/>
                </a:solidFill>
                <a:latin typeface="Arial"/>
                <a:ea typeface="Times New Roman"/>
                <a:cs typeface="Times New Roman"/>
              </a:rPr>
              <a:t>l'utilisateur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Ed</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Dans</a:t>
            </a:r>
            <a:r>
              <a:rPr lang="en-US" sz="1000" dirty="0">
                <a:solidFill>
                  <a:srgbClr val="000000"/>
                </a:solidFill>
                <a:latin typeface="Arial"/>
                <a:ea typeface="Times New Roman"/>
                <a:cs typeface="Segoe UI"/>
              </a:rPr>
              <a:t> les zones </a:t>
            </a:r>
            <a:r>
              <a:rPr lang="en-US" sz="1000" b="1" dirty="0">
                <a:solidFill>
                  <a:prstClr val="black"/>
                </a:solidFill>
                <a:latin typeface="Arial"/>
                <a:ea typeface="Times New Roman"/>
                <a:cs typeface="Times New Roman"/>
              </a:rPr>
              <a:t>Mot de </a:t>
            </a:r>
            <a:r>
              <a:rPr lang="en-US" sz="1000" b="1" dirty="0" err="1">
                <a:solidFill>
                  <a:prstClr val="black"/>
                </a:solidFill>
                <a:latin typeface="Arial"/>
                <a:ea typeface="Times New Roman"/>
                <a:cs typeface="Times New Roman"/>
              </a:rPr>
              <a:t>passe</a:t>
            </a:r>
            <a:r>
              <a:rPr lang="en-US" sz="1000" dirty="0">
                <a:solidFill>
                  <a:srgbClr val="000000"/>
                </a:solidFill>
                <a:latin typeface="Arial"/>
                <a:ea typeface="Times New Roman"/>
                <a:cs typeface="Segoe UI"/>
              </a:rPr>
              <a:t> et </a:t>
            </a:r>
            <a:r>
              <a:rPr lang="en-US" sz="1000" b="1" dirty="0">
                <a:solidFill>
                  <a:prstClr val="black"/>
                </a:solidFill>
                <a:latin typeface="Arial"/>
                <a:ea typeface="Times New Roman"/>
                <a:cs typeface="Times New Roman"/>
              </a:rPr>
              <a:t>Confirmation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tapez</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Pa$$w0rd</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lvl="0">
              <a:lnSpc>
                <a:spcPts val="1300"/>
              </a:lnSpc>
              <a:spcBef>
                <a:spcPts val="900"/>
              </a:spcBef>
              <a:spcAft>
                <a:spcPts val="300"/>
              </a:spcAft>
            </a:pPr>
            <a:r>
              <a:rPr lang="en-US" sz="1000" b="1" dirty="0" err="1">
                <a:solidFill>
                  <a:prstClr val="black"/>
                </a:solidFill>
                <a:latin typeface="Arial"/>
                <a:ea typeface="SimSun"/>
                <a:cs typeface="Segoe UI"/>
              </a:rPr>
              <a:t>Déplacer</a:t>
            </a:r>
            <a:r>
              <a:rPr lang="en-US" sz="1000" b="1" dirty="0">
                <a:solidFill>
                  <a:prstClr val="black"/>
                </a:solidFill>
                <a:latin typeface="Arial"/>
                <a:ea typeface="SimSun"/>
                <a:cs typeface="Segoe UI"/>
              </a:rPr>
              <a:t> le </a:t>
            </a:r>
            <a:r>
              <a:rPr lang="en-US" sz="1000" b="1" dirty="0" err="1">
                <a:solidFill>
                  <a:prstClr val="black"/>
                </a:solidFill>
                <a:latin typeface="Arial"/>
                <a:ea typeface="SimSun"/>
                <a:cs typeface="Segoe UI"/>
              </a:rPr>
              <a:t>compte</a:t>
            </a:r>
            <a:r>
              <a:rPr lang="en-US" sz="1000" b="1" dirty="0">
                <a:solidFill>
                  <a:prstClr val="black"/>
                </a:solidFill>
                <a:latin typeface="Arial"/>
                <a:ea typeface="SimSun"/>
                <a:cs typeface="Segoe UI"/>
              </a:rPr>
              <a:t> </a:t>
            </a:r>
            <a:r>
              <a:rPr lang="en-US" sz="1000" b="1" dirty="0" err="1">
                <a:solidFill>
                  <a:prstClr val="black"/>
                </a:solidFill>
                <a:latin typeface="Arial"/>
                <a:ea typeface="SimSun"/>
                <a:cs typeface="Segoe UI"/>
              </a:rPr>
              <a:t>d'utilisateur</a:t>
            </a:r>
            <a:endParaRPr lang="en-US" sz="1000" b="1" dirty="0">
              <a:solidFill>
                <a:prstClr val="black"/>
              </a:solidFill>
              <a:latin typeface="Arial"/>
              <a:ea typeface="SimSun"/>
              <a:cs typeface="Segoe UI"/>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avec le </a:t>
            </a:r>
            <a:r>
              <a:rPr lang="en-US" sz="1000" dirty="0" err="1">
                <a:solidFill>
                  <a:srgbClr val="000000"/>
                </a:solidFill>
                <a:latin typeface="Arial"/>
                <a:ea typeface="Times New Roman"/>
                <a:cs typeface="Segoe UI"/>
              </a:rPr>
              <a:t>bouton</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droit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Ed Meadows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err="1">
                <a:solidFill>
                  <a:prstClr val="black"/>
                </a:solidFill>
                <a:latin typeface="Arial"/>
                <a:ea typeface="Times New Roman"/>
                <a:cs typeface="Times New Roman"/>
              </a:rPr>
              <a:t>Déplacer</a:t>
            </a:r>
            <a:r>
              <a:rPr lang="en-US" sz="1000" dirty="0">
                <a:solidFill>
                  <a:srgbClr val="000000"/>
                </a:solidFill>
                <a:latin typeface="Arial"/>
                <a:ea typeface="Times New Roman"/>
                <a:cs typeface="Segoe UI"/>
              </a:rPr>
              <a:t>.</a:t>
            </a:r>
            <a:endParaRPr lang="en-US" sz="1000" dirty="0">
              <a:solidFill>
                <a:prstClr val="black"/>
              </a:solidFill>
              <a:latin typeface="Arial"/>
              <a:ea typeface="Times New Roman"/>
              <a:cs typeface="Times New Roman"/>
            </a:endParaRPr>
          </a:p>
          <a:p>
            <a:pPr marL="342900" lvl="0" indent="-342900">
              <a:lnSpc>
                <a:spcPct val="115000"/>
              </a:lnSpc>
              <a:spcAft>
                <a:spcPts val="995"/>
              </a:spcAft>
              <a:buFont typeface="+mj-lt"/>
              <a:buAutoNum type="arabicPeriod"/>
            </a:pPr>
            <a:r>
              <a:rPr lang="en-US" sz="1000" dirty="0" err="1">
                <a:solidFill>
                  <a:srgbClr val="000000"/>
                </a:solidFill>
                <a:latin typeface="Arial"/>
                <a:ea typeface="Times New Roman"/>
                <a:cs typeface="Segoe UI"/>
              </a:rPr>
              <a:t>Cliquez</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l'unité</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d'organisation</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IT</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puis</a:t>
            </a:r>
            <a:r>
              <a:rPr lang="en-US" sz="1000" dirty="0">
                <a:solidFill>
                  <a:srgbClr val="000000"/>
                </a:solidFill>
                <a:latin typeface="Arial"/>
                <a:ea typeface="Times New Roman"/>
                <a:cs typeface="Segoe UI"/>
              </a:rPr>
              <a:t> </a:t>
            </a:r>
            <a:r>
              <a:rPr lang="en-US" sz="1000" dirty="0" err="1">
                <a:solidFill>
                  <a:srgbClr val="000000"/>
                </a:solidFill>
                <a:latin typeface="Arial"/>
                <a:ea typeface="Times New Roman"/>
                <a:cs typeface="Segoe UI"/>
              </a:rPr>
              <a:t>sur</a:t>
            </a:r>
            <a:r>
              <a:rPr lang="en-US" sz="1000" dirty="0">
                <a:solidFill>
                  <a:srgbClr val="000000"/>
                </a:solidFill>
                <a:latin typeface="Arial"/>
                <a:ea typeface="Times New Roman"/>
                <a:cs typeface="Segoe UI"/>
              </a:rPr>
              <a:t> </a:t>
            </a:r>
            <a:r>
              <a:rPr lang="en-US" sz="1000" b="1" dirty="0">
                <a:solidFill>
                  <a:prstClr val="black"/>
                </a:solidFill>
                <a:latin typeface="Arial"/>
                <a:ea typeface="Times New Roman"/>
                <a:cs typeface="Times New Roman"/>
              </a:rPr>
              <a:t>OK</a:t>
            </a:r>
            <a:r>
              <a:rPr lang="en-US" sz="1000" dirty="0">
                <a:solidFill>
                  <a:srgbClr val="000000"/>
                </a:solidFill>
                <a:latin typeface="Arial"/>
                <a:ea typeface="Times New Roman"/>
                <a:cs typeface="Segoe UI"/>
              </a:rPr>
              <a:t>. </a:t>
            </a:r>
            <a:endParaRPr lang="en-US" sz="1000" dirty="0">
              <a:solidFill>
                <a:prstClr val="black"/>
              </a:solidFill>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996AB6F1-A926-4EF0-AE75-2DCE5917A062}" type="slidenum">
              <a:rPr lang="en-US" smtClean="0"/>
              <a:t>9</a:t>
            </a:fld>
            <a:endParaRPr lang="en-US"/>
          </a:p>
        </p:txBody>
      </p:sp>
      <p:sp>
        <p:nvSpPr>
          <p:cNvPr id="5" name="TextBox 4"/>
          <p:cNvSpPr txBox="1"/>
          <p:nvPr/>
        </p:nvSpPr>
        <p:spPr>
          <a:xfrm>
            <a:off x="0" y="8890000"/>
            <a:ext cx="184731" cy="246221"/>
          </a:xfrm>
          <a:prstGeom prst="rect">
            <a:avLst/>
          </a:prstGeom>
          <a:noFill/>
        </p:spPr>
        <p:txBody>
          <a:bodyPr vert="horz" wrap="none" rtlCol="0">
            <a:spAutoFit/>
          </a:bodyPr>
          <a:lstStyle/>
          <a:p>
            <a:endParaRPr lang="en-US" sz="1000">
              <a:latin typeface="Arial"/>
            </a:endParaRPr>
          </a:p>
        </p:txBody>
      </p:sp>
      <p:sp>
        <p:nvSpPr>
          <p:cNvPr id="6" name="Rectangle 5"/>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smtClean="0">
                <a:solidFill>
                  <a:srgbClr val="000000"/>
                </a:solidFill>
                <a:latin typeface="Arial"/>
              </a:rPr>
              <a:t>22410B</a:t>
            </a:r>
            <a:endParaRPr lang="en-US" sz="1200" b="1">
              <a:solidFill>
                <a:srgbClr val="000000"/>
              </a:solidFill>
              <a:latin typeface="Arial"/>
            </a:endParaRPr>
          </a:p>
        </p:txBody>
      </p:sp>
      <p:sp>
        <p:nvSpPr>
          <p:cNvPr id="8" name="Rectangle 7"/>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200" b="1" smtClean="0">
                <a:solidFill>
                  <a:srgbClr val="336699"/>
                </a:solidFill>
                <a:latin typeface="Arial"/>
              </a:rPr>
              <a:t>3 : </a:t>
            </a:r>
            <a:r>
              <a:rPr lang="fr-FR" sz="1200" b="1" dirty="0" smtClean="0">
                <a:solidFill>
                  <a:srgbClr val="336699"/>
                </a:solidFill>
                <a:latin typeface="Arial"/>
              </a:rPr>
              <a:t>Gestion des objets de services de domaine Active Directory</a:t>
            </a:r>
            <a:endParaRPr lang="en-US" sz="1200" b="1" dirty="0">
              <a:solidFill>
                <a:srgbClr val="336699"/>
              </a:solidFill>
              <a:latin typeface="Arial"/>
            </a:endParaRPr>
          </a:p>
        </p:txBody>
      </p:sp>
      <p:sp>
        <p:nvSpPr>
          <p:cNvPr id="9" name="TextBox 6"/>
          <p:cNvSpPr txBox="1"/>
          <p:nvPr/>
        </p:nvSpPr>
        <p:spPr>
          <a:xfrm>
            <a:off x="0" y="8890000"/>
            <a:ext cx="3276859" cy="246221"/>
          </a:xfrm>
          <a:prstGeom prst="rect">
            <a:avLst/>
          </a:prstGeom>
          <a:noFill/>
        </p:spPr>
        <p:txBody>
          <a:bodyPr vert="horz" wrap="none" rtlCol="0">
            <a:spAutoFit/>
          </a:bodyPr>
          <a:lstStyle/>
          <a:p>
            <a:r>
              <a:rPr lang="en-CA" sz="1000" smtClean="0">
                <a:latin typeface="Arial"/>
              </a:rPr>
              <a:t>(</a:t>
            </a:r>
            <a:r>
              <a:rPr lang="fr-FR" sz="1000">
                <a:latin typeface="Arial"/>
              </a:rPr>
              <a:t>Autres remarques figurent sur la diapositive suivante.</a:t>
            </a:r>
            <a:r>
              <a:rPr lang="en-CA" sz="1000" smtClean="0">
                <a:latin typeface="Arial"/>
              </a:rPr>
              <a:t>)</a:t>
            </a:r>
            <a:endParaRPr lang="en-CA" sz="1000" dirty="0">
              <a:latin typeface="Arial"/>
            </a:endParaRPr>
          </a:p>
        </p:txBody>
      </p:sp>
    </p:spTree>
    <p:extLst>
      <p:ext uri="{BB962C8B-B14F-4D97-AF65-F5344CB8AC3E}">
        <p14:creationId xmlns:p14="http://schemas.microsoft.com/office/powerpoint/2010/main" val="283754211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2514600"/>
            <a:ext cx="9144000" cy="25146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523875" y="1500426"/>
            <a:ext cx="7477125" cy="861774"/>
          </a:xfrm>
          <a:prstGeom prst="rect">
            <a:avLst/>
          </a:prstGeom>
          <a:noFill/>
        </p:spPr>
        <p:txBody>
          <a:bodyPr wrap="square" rtlCol="0">
            <a:spAutoFit/>
          </a:bodyPr>
          <a:lstStyle/>
          <a:p>
            <a:r>
              <a:rPr lang="en-US" sz="4800" dirty="0" smtClean="0">
                <a:solidFill>
                  <a:schemeClr val="tx1">
                    <a:lumMod val="65000"/>
                    <a:lumOff val="35000"/>
                  </a:schemeClr>
                </a:solidFill>
                <a:latin typeface="Segoe UI Light" pitchFamily="34" charset="0"/>
                <a:ea typeface="Segoe UI" pitchFamily="34" charset="0"/>
                <a:cs typeface="Segoe UI" pitchFamily="34" charset="0"/>
              </a:rPr>
              <a:t>Microsoft</a:t>
            </a:r>
            <a:r>
              <a:rPr lang="en-US" baseline="100000" dirty="0" smtClean="0">
                <a:solidFill>
                  <a:schemeClr val="tx1">
                    <a:lumMod val="65000"/>
                    <a:lumOff val="35000"/>
                  </a:schemeClr>
                </a:solidFill>
                <a:latin typeface="Segoe UI Light" pitchFamily="34" charset="0"/>
                <a:ea typeface="Segoe UI" pitchFamily="34" charset="0"/>
                <a:cs typeface="Segoe UI" pitchFamily="34" charset="0"/>
              </a:rPr>
              <a:t>®</a:t>
            </a:r>
            <a:r>
              <a:rPr lang="en-US" sz="4400" dirty="0" smtClean="0">
                <a:solidFill>
                  <a:schemeClr val="tx1">
                    <a:lumMod val="65000"/>
                    <a:lumOff val="35000"/>
                  </a:schemeClr>
                </a:solidFill>
                <a:latin typeface="Segoe UI Light" pitchFamily="34" charset="0"/>
                <a:ea typeface="Segoe UI" pitchFamily="34" charset="0"/>
                <a:cs typeface="Segoe UI" pitchFamily="34" charset="0"/>
              </a:rPr>
              <a:t> </a:t>
            </a:r>
            <a:r>
              <a:rPr lang="en-US" sz="4800" dirty="0" smtClean="0">
                <a:solidFill>
                  <a:schemeClr val="tx1">
                    <a:lumMod val="65000"/>
                    <a:lumOff val="35000"/>
                  </a:schemeClr>
                </a:solidFill>
                <a:latin typeface="Segoe UI Light" pitchFamily="34" charset="0"/>
                <a:ea typeface="Segoe UI" pitchFamily="34" charset="0"/>
                <a:cs typeface="Segoe UI" pitchFamily="34" charset="0"/>
              </a:rPr>
              <a:t>Official Course</a:t>
            </a:r>
            <a:endParaRPr lang="en-US" sz="4800" dirty="0">
              <a:solidFill>
                <a:schemeClr val="tx1">
                  <a:lumMod val="65000"/>
                  <a:lumOff val="35000"/>
                </a:schemeClr>
              </a:solidFill>
              <a:latin typeface="Segoe UI Light" pitchFamily="34" charset="0"/>
              <a:ea typeface="Segoe UI" pitchFamily="34" charset="0"/>
              <a:cs typeface="Segoe UI" pitchFamily="34" charset="0"/>
            </a:endParaRPr>
          </a:p>
        </p:txBody>
      </p:sp>
      <p:pic>
        <p:nvPicPr>
          <p:cNvPr id="7" name="Picture 6"/>
          <p:cNvPicPr>
            <a:picLocks noChangeAspect="1"/>
          </p:cNvPicPr>
          <p:nvPr/>
        </p:nvPicPr>
        <p:blipFill>
          <a:blip r:embed="rId2" cstate="print">
            <a:duotone>
              <a:prstClr val="black"/>
              <a:schemeClr val="tx1">
                <a:lumMod val="85000"/>
                <a:lumOff val="15000"/>
                <a:tint val="45000"/>
                <a:satMod val="400000"/>
              </a:schemeClr>
            </a:duotone>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7315200" y="6248400"/>
            <a:ext cx="1413823" cy="230205"/>
          </a:xfrm>
          <a:prstGeom prst="rect">
            <a:avLst/>
          </a:prstGeom>
        </p:spPr>
      </p:pic>
      <p:pic>
        <p:nvPicPr>
          <p:cNvPr id="10" name="Picture 9"/>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1" y="2514600"/>
            <a:ext cx="3063240" cy="2514600"/>
          </a:xfrm>
          <a:prstGeom prst="rect">
            <a:avLst/>
          </a:prstGeom>
        </p:spPr>
      </p:pic>
      <p:sp>
        <p:nvSpPr>
          <p:cNvPr id="726019" name="Rectangle 3"/>
          <p:cNvSpPr>
            <a:spLocks noGrp="1" noChangeArrowheads="1"/>
          </p:cNvSpPr>
          <p:nvPr>
            <p:ph type="ctrTitle" sz="quarter" hasCustomPrompt="1"/>
          </p:nvPr>
        </p:nvSpPr>
        <p:spPr>
          <a:xfrm>
            <a:off x="3106782" y="2774735"/>
            <a:ext cx="5732417" cy="1129607"/>
          </a:xfrm>
          <a:ln algn="ctr"/>
        </p:spPr>
        <p:txBody>
          <a:bodyPr wrap="square" tIns="0" rIns="0" bIns="0">
            <a:spAutoFit/>
          </a:bodyPr>
          <a:lstStyle>
            <a:lvl1pPr algn="l">
              <a:spcBef>
                <a:spcPct val="60000"/>
              </a:spcBef>
              <a:buClr>
                <a:schemeClr val="hlink"/>
              </a:buClr>
              <a:buSzPct val="90000"/>
              <a:buFontTx/>
              <a:buNone/>
              <a:defRPr sz="8400" baseline="0">
                <a:solidFill>
                  <a:schemeClr val="bg1"/>
                </a:solidFill>
                <a:latin typeface="Segoe Light"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121297" y="3925328"/>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6853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name="8282158b-a467-48c3-a458-bf9ba407e5a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106782" y="3169492"/>
            <a:ext cx="5732417" cy="340093"/>
          </a:xfrm>
        </p:spPr>
        <p:txBody>
          <a:bodyPr/>
          <a:lstStyle/>
          <a:p>
            <a:r>
              <a:rPr lang="en-US" sz="2600" dirty="0" smtClean="0"/>
              <a:t>Module 3</a:t>
            </a:r>
            <a:endParaRPr lang="en-US" sz="2600" dirty="0"/>
          </a:p>
        </p:txBody>
      </p:sp>
      <p:sp>
        <p:nvSpPr>
          <p:cNvPr id="3" name="Subtitle 2"/>
          <p:cNvSpPr>
            <a:spLocks noGrp="1"/>
          </p:cNvSpPr>
          <p:nvPr>
            <p:ph type="subTitle" sz="quarter" idx="1"/>
          </p:nvPr>
        </p:nvSpPr>
        <p:spPr/>
        <p:txBody>
          <a:bodyPr/>
          <a:lstStyle/>
          <a:p>
            <a:r>
              <a:rPr lang="fr-FR" dirty="0" smtClean="0"/>
              <a:t>Gestion des objets de services de domaine Active Directory
</a:t>
            </a:r>
            <a:endParaRPr lang="en-US" dirty="0"/>
          </a:p>
        </p:txBody>
      </p:sp>
    </p:spTree>
    <p:extLst>
      <p:ext uri="{BB962C8B-B14F-4D97-AF65-F5344CB8AC3E}">
        <p14:creationId xmlns:p14="http://schemas.microsoft.com/office/powerpoint/2010/main" val="24406204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24309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fa5b7849-0de3-411d-9c71-95449cc44b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a:t>
            </a:r>
            <a:r>
              <a:rPr lang="fr-FR" smtClean="0"/>
              <a:t> 2 : </a:t>
            </a:r>
            <a:r>
              <a:rPr lang="fr-FR" dirty="0" smtClean="0"/>
              <a:t>Gestion des comptes de groupes</a:t>
            </a:r>
            <a:endParaRPr lang="en-US" dirty="0"/>
          </a:p>
        </p:txBody>
      </p:sp>
      <p:sp>
        <p:nvSpPr>
          <p:cNvPr id="3" name="Text Placeholder 2"/>
          <p:cNvSpPr>
            <a:spLocks noGrp="1"/>
          </p:cNvSpPr>
          <p:nvPr>
            <p:ph type="body" idx="1"/>
          </p:nvPr>
        </p:nvSpPr>
        <p:spPr/>
        <p:txBody>
          <a:bodyPr/>
          <a:lstStyle/>
          <a:p>
            <a:r>
              <a:rPr lang="fr-FR" smtClean="0"/>
              <a:t>Types de groupes
Étendues de groupes
Implémentation de la gestion des groupes
Groupes par défaut
Identités spéciales
Démonstration : Gestion des groupes</a:t>
            </a:r>
            <a:endParaRPr lang="en-US"/>
          </a:p>
        </p:txBody>
      </p:sp>
    </p:spTree>
    <p:extLst>
      <p:ext uri="{BB962C8B-B14F-4D97-AF65-F5344CB8AC3E}">
        <p14:creationId xmlns:p14="http://schemas.microsoft.com/office/powerpoint/2010/main" val="2164069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c0aa0134-8f2e-4e2a-9274-cd5e251db9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Types de groupes</a:t>
            </a:r>
            <a:endParaRPr lang="en-US"/>
          </a:p>
        </p:txBody>
      </p:sp>
      <p:sp>
        <p:nvSpPr>
          <p:cNvPr id="4" name="Content Placeholder 2"/>
          <p:cNvSpPr>
            <a:spLocks noGrp="1"/>
          </p:cNvSpPr>
          <p:nvPr/>
        </p:nvSpPr>
        <p:spPr bwMode="auto">
          <a:xfrm>
            <a:off x="458788" y="990600"/>
            <a:ext cx="5145599" cy="5410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smtClean="0"/>
              <a:t>Groupes de distribution</a:t>
            </a:r>
          </a:p>
          <a:p>
            <a:pPr lvl="1"/>
            <a:r>
              <a:rPr lang="en-US" dirty="0" smtClean="0"/>
              <a:t>Utilisés uniquement </a:t>
            </a:r>
            <a:r>
              <a:rPr lang="en-US" smtClean="0"/>
              <a:t>avec les applications </a:t>
            </a:r>
            <a:r>
              <a:rPr lang="en-US" dirty="0" smtClean="0"/>
              <a:t>de messagerie</a:t>
            </a:r>
          </a:p>
          <a:p>
            <a:pPr lvl="1"/>
            <a:r>
              <a:rPr lang="en-US" dirty="0" smtClean="0"/>
              <a:t>Sans sécurité activée (pas de SID) ; ne peuvent pas se voir attribuer des autorisations</a:t>
            </a:r>
          </a:p>
          <a:p>
            <a:endParaRPr lang="en-US" dirty="0" smtClean="0"/>
          </a:p>
          <a:p>
            <a:r>
              <a:rPr lang="en-US" dirty="0" smtClean="0"/>
              <a:t>Groupes de sécurité</a:t>
            </a:r>
          </a:p>
          <a:p>
            <a:pPr lvl="1"/>
            <a:r>
              <a:rPr lang="en-US" dirty="0" smtClean="0"/>
              <a:t>Entité de sécurité avec un SID ; </a:t>
            </a:r>
            <a:r>
              <a:rPr dirty="0"/>
              <a:t/>
            </a:r>
            <a:br>
              <a:rPr dirty="0"/>
            </a:br>
            <a:r>
              <a:rPr lang="en-US" dirty="0" smtClean="0"/>
              <a:t>peuvent se voir </a:t>
            </a:r>
            <a:r>
              <a:rPr lang="en-US" smtClean="0"/>
              <a:t>attribuer des autorisations</a:t>
            </a:r>
            <a:endParaRPr lang="en-US" dirty="0" smtClean="0"/>
          </a:p>
          <a:p>
            <a:pPr lvl="1"/>
            <a:r>
              <a:rPr lang="en-US" dirty="0" smtClean="0"/>
              <a:t>La réception de messages électroniques peut être activée</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7786" y="1426823"/>
            <a:ext cx="2168014" cy="170305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7786" y="4191000"/>
            <a:ext cx="2168014" cy="1703053"/>
          </a:xfrm>
          <a:prstGeom prst="rect">
            <a:avLst/>
          </a:prstGeom>
        </p:spPr>
      </p:pic>
    </p:spTree>
    <p:extLst>
      <p:ext uri="{BB962C8B-B14F-4D97-AF65-F5344CB8AC3E}">
        <p14:creationId xmlns:p14="http://schemas.microsoft.com/office/powerpoint/2010/main" val="2272017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b407f2b4-e69e-46ed-9d54-df778fdbdd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Étendues de groupes</a:t>
            </a:r>
            <a:endParaRPr lang="en-US"/>
          </a:p>
        </p:txBody>
      </p:sp>
      <p:sp>
        <p:nvSpPr>
          <p:cNvPr id="4" name="Content Placeholder 1"/>
          <p:cNvSpPr>
            <a:spLocks noGrp="1"/>
          </p:cNvSpPr>
          <p:nvPr/>
        </p:nvSpPr>
        <p:spPr bwMode="auto">
          <a:xfrm>
            <a:off x="254260" y="5181600"/>
            <a:ext cx="8625910" cy="987604"/>
          </a:xfrm>
          <a:prstGeom prst="rect">
            <a:avLst/>
          </a:prstGeom>
          <a:noFill/>
          <a:ln w="9525">
            <a:noFill/>
            <a:miter lim="800000"/>
            <a:headEnd/>
            <a:tailEnd/>
          </a:ln>
        </p:spPr>
        <p:txBody>
          <a:bodyPr vert="horz" wrap="square" lIns="0" tIns="0" rIns="0" bIns="0" numCol="2" anchor="ctr" anchorCtr="0" compatLnSpc="1">
            <a:prstTxWarp prst="textNoShape">
              <a:avLst/>
            </a:prstTxWarp>
          </a:bodyPr>
          <a:lstStyle>
            <a:lvl1pPr marL="174625" indent="-174625" algn="l" rtl="0" eaLnBrk="1" fontAlgn="base" hangingPunct="1">
              <a:lnSpc>
                <a:spcPct val="90000"/>
              </a:lnSpc>
              <a:spcBef>
                <a:spcPct val="70000"/>
              </a:spcBef>
              <a:spcAft>
                <a:spcPct val="0"/>
              </a:spcAft>
              <a:buClr>
                <a:schemeClr val="hlink"/>
              </a:buClr>
              <a:buSzPct val="90000"/>
              <a:buChar char="•"/>
              <a:defRPr sz="2000">
                <a:solidFill>
                  <a:schemeClr val="tx1"/>
                </a:solidFill>
                <a:latin typeface="+mn-lt"/>
                <a:ea typeface="+mn-ea"/>
                <a:cs typeface="+mn-cs"/>
              </a:defRPr>
            </a:lvl1pPr>
            <a:lvl2pPr marL="458788" indent="-169863" algn="l" rtl="0" eaLnBrk="1" fontAlgn="base" hangingPunct="1">
              <a:lnSpc>
                <a:spcPct val="90000"/>
              </a:lnSpc>
              <a:spcBef>
                <a:spcPct val="70000"/>
              </a:spcBef>
              <a:spcAft>
                <a:spcPct val="0"/>
              </a:spcAft>
              <a:buClr>
                <a:schemeClr val="hlink"/>
              </a:buClr>
              <a:buSzPct val="80000"/>
              <a:buFont typeface="Wingdings" pitchFamily="2" charset="2"/>
              <a:buChar char="§"/>
              <a:defRPr>
                <a:solidFill>
                  <a:schemeClr val="tx1"/>
                </a:solidFill>
                <a:latin typeface="+mn-lt"/>
              </a:defRPr>
            </a:lvl2pPr>
            <a:lvl3pPr marL="854075" indent="-173038" algn="l" rtl="0" eaLnBrk="1" fontAlgn="base" hangingPunct="1">
              <a:lnSpc>
                <a:spcPct val="90000"/>
              </a:lnSpc>
              <a:spcBef>
                <a:spcPct val="70000"/>
              </a:spcBef>
              <a:spcAft>
                <a:spcPct val="0"/>
              </a:spcAft>
              <a:buClr>
                <a:schemeClr val="bg2"/>
              </a:buClr>
              <a:buSzPct val="80000"/>
              <a:buChar char="•"/>
              <a:defRPr>
                <a:solidFill>
                  <a:schemeClr val="tx1"/>
                </a:solidFill>
                <a:latin typeface="+mn-lt"/>
              </a:defRPr>
            </a:lvl3pPr>
            <a:lvl4pPr marL="1254125" indent="-165100" algn="l" rtl="0" eaLnBrk="1" fontAlgn="base" hangingPunct="1">
              <a:lnSpc>
                <a:spcPct val="90000"/>
              </a:lnSpc>
              <a:spcBef>
                <a:spcPct val="70000"/>
              </a:spcBef>
              <a:spcAft>
                <a:spcPct val="0"/>
              </a:spcAft>
              <a:buClr>
                <a:srgbClr val="2D4A6D"/>
              </a:buClr>
              <a:buSzPct val="90000"/>
              <a:buFont typeface="Segoe" pitchFamily="34" charset="0"/>
              <a:buChar char="-"/>
              <a:defRPr sz="1600">
                <a:solidFill>
                  <a:schemeClr val="tx1"/>
                </a:solidFill>
                <a:latin typeface="+mn-lt"/>
              </a:defRPr>
            </a:lvl4pPr>
            <a:lvl5pPr marL="15446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lnSpc>
                <a:spcPct val="100000"/>
              </a:lnSpc>
              <a:spcBef>
                <a:spcPts val="0"/>
              </a:spcBef>
              <a:spcAft>
                <a:spcPts val="1500"/>
              </a:spcAft>
              <a:buFontTx/>
              <a:buNone/>
            </a:pPr>
            <a:r>
              <a:rPr lang="en-US" sz="1800" b="1" dirty="0" smtClean="0">
                <a:latin typeface="Segoe UI" pitchFamily="34" charset="0"/>
                <a:ea typeface="Segoe UI" pitchFamily="34" charset="0"/>
                <a:cs typeface="Segoe UI" pitchFamily="34" charset="0"/>
              </a:rPr>
              <a:t>U</a:t>
            </a:r>
            <a:r>
              <a:rPr lang="en-US" sz="1800" dirty="0" smtClean="0">
                <a:latin typeface="Segoe UI" pitchFamily="34" charset="0"/>
                <a:ea typeface="Segoe UI" pitchFamily="34" charset="0"/>
                <a:cs typeface="Segoe UI" pitchFamily="34" charset="0"/>
              </a:rPr>
              <a:t> 	Utilisateur</a:t>
            </a:r>
            <a:r>
              <a:rPr sz="1800" dirty="0">
                <a:latin typeface="Segoe UI"/>
                <a:ea typeface="Segoe UI"/>
                <a:cs typeface="Segoe UI"/>
              </a:rPr>
              <a:t/>
            </a:r>
            <a:br>
              <a:rPr sz="1800" dirty="0">
                <a:latin typeface="Segoe UI"/>
                <a:ea typeface="Segoe UI"/>
                <a:cs typeface="Segoe UI"/>
              </a:rPr>
            </a:br>
            <a:r>
              <a:rPr lang="en-US" sz="1800" b="1" dirty="0" smtClean="0">
                <a:latin typeface="Segoe UI" pitchFamily="34" charset="0"/>
                <a:ea typeface="Segoe UI" pitchFamily="34" charset="0"/>
                <a:cs typeface="Segoe UI" pitchFamily="34" charset="0"/>
              </a:rPr>
              <a:t>O</a:t>
            </a:r>
            <a:r>
              <a:rPr lang="en-US" sz="1800" dirty="0" smtClean="0">
                <a:latin typeface="Segoe UI" pitchFamily="34" charset="0"/>
                <a:ea typeface="Segoe UI" pitchFamily="34" charset="0"/>
                <a:cs typeface="Segoe UI" pitchFamily="34" charset="0"/>
              </a:rPr>
              <a:t>	Ordinateur</a:t>
            </a:r>
            <a:r>
              <a:rPr sz="1800" dirty="0">
                <a:latin typeface="Segoe UI"/>
                <a:ea typeface="Segoe UI"/>
                <a:cs typeface="Segoe UI"/>
              </a:rPr>
              <a:t/>
            </a:r>
            <a:br>
              <a:rPr sz="1800" dirty="0">
                <a:latin typeface="Segoe UI"/>
                <a:ea typeface="Segoe UI"/>
                <a:cs typeface="Segoe UI"/>
              </a:rPr>
            </a:br>
            <a:r>
              <a:rPr lang="en-US" sz="1800" b="1" dirty="0" smtClean="0">
                <a:latin typeface="Segoe UI" pitchFamily="34" charset="0"/>
                <a:ea typeface="Segoe UI" pitchFamily="34" charset="0"/>
                <a:cs typeface="Segoe UI" pitchFamily="34" charset="0"/>
              </a:rPr>
              <a:t>GG</a:t>
            </a:r>
            <a:r>
              <a:rPr lang="en-US" sz="1800" dirty="0" smtClean="0">
                <a:latin typeface="Segoe UI" pitchFamily="34" charset="0"/>
                <a:ea typeface="Segoe UI" pitchFamily="34" charset="0"/>
                <a:cs typeface="Segoe UI" pitchFamily="34" charset="0"/>
              </a:rPr>
              <a:t>	Groupe global</a:t>
            </a:r>
            <a:r>
              <a:rPr sz="1800" dirty="0">
                <a:latin typeface="Segoe UI"/>
                <a:ea typeface="Segoe UI"/>
                <a:cs typeface="Segoe UI"/>
              </a:rPr>
              <a:t/>
            </a:r>
            <a:br>
              <a:rPr sz="1800" dirty="0">
                <a:latin typeface="Segoe UI"/>
                <a:ea typeface="Segoe UI"/>
                <a:cs typeface="Segoe UI"/>
              </a:rPr>
            </a:br>
            <a:r>
              <a:rPr lang="en-US" sz="1800" b="1" dirty="0" smtClean="0">
                <a:latin typeface="Segoe UI" pitchFamily="34" charset="0"/>
                <a:ea typeface="Segoe UI" pitchFamily="34" charset="0"/>
                <a:cs typeface="Segoe UI" pitchFamily="34" charset="0"/>
              </a:rPr>
              <a:t>GLD</a:t>
            </a:r>
            <a:r>
              <a:rPr lang="en-US" sz="1800" dirty="0" smtClean="0">
                <a:latin typeface="Segoe UI" pitchFamily="34" charset="0"/>
                <a:ea typeface="Segoe UI" pitchFamily="34" charset="0"/>
                <a:cs typeface="Segoe UI" pitchFamily="34" charset="0"/>
              </a:rPr>
              <a:t>	Groupe local de domaine</a:t>
            </a:r>
            <a:r>
              <a:rPr sz="1800" dirty="0">
                <a:latin typeface="Segoe UI"/>
                <a:ea typeface="Segoe UI"/>
                <a:cs typeface="Segoe UI"/>
              </a:rPr>
              <a:t/>
            </a:r>
            <a:br>
              <a:rPr sz="1800" dirty="0">
                <a:latin typeface="Segoe UI"/>
                <a:ea typeface="Segoe UI"/>
                <a:cs typeface="Segoe UI"/>
              </a:rPr>
            </a:br>
            <a:r>
              <a:rPr lang="en-US" sz="1800" b="1" dirty="0" smtClean="0">
                <a:latin typeface="Segoe UI" pitchFamily="34" charset="0"/>
                <a:ea typeface="Segoe UI" pitchFamily="34" charset="0"/>
                <a:cs typeface="Segoe UI" pitchFamily="34" charset="0"/>
              </a:rPr>
              <a:t>GU</a:t>
            </a:r>
            <a:r>
              <a:rPr lang="en-US" sz="1800" dirty="0" smtClean="0">
                <a:latin typeface="Segoe UI" pitchFamily="34" charset="0"/>
                <a:ea typeface="Segoe UI" pitchFamily="34" charset="0"/>
                <a:cs typeface="Segoe UI" pitchFamily="34" charset="0"/>
              </a:rPr>
              <a:t>	Groupe universel</a:t>
            </a:r>
          </a:p>
        </p:txBody>
      </p:sp>
      <p:graphicFrame>
        <p:nvGraphicFramePr>
          <p:cNvPr id="5" name="Group 45"/>
          <p:cNvGraphicFramePr>
            <a:graphicFrameLocks noGrp="1"/>
          </p:cNvGraphicFramePr>
          <p:nvPr>
            <p:extLst>
              <p:ext uri="{D42A27DB-BD31-4B8C-83A1-F6EECF244321}">
                <p14:modId xmlns:p14="http://schemas.microsoft.com/office/powerpoint/2010/main" val="1212336420"/>
              </p:ext>
            </p:extLst>
          </p:nvPr>
        </p:nvGraphicFramePr>
        <p:xfrm>
          <a:off x="216672" y="855345"/>
          <a:ext cx="8701087" cy="4234808"/>
        </p:xfrm>
        <a:graphic>
          <a:graphicData uri="http://schemas.openxmlformats.org/drawingml/2006/table">
            <a:tbl>
              <a:tblPr>
                <a:tableStyleId>{5DA37D80-6434-44D0-A028-1B22A696006F}</a:tableStyleId>
              </a:tblPr>
              <a:tblGrid>
                <a:gridCol w="1557042"/>
                <a:gridCol w="1968795"/>
                <a:gridCol w="1655763"/>
                <a:gridCol w="1593850"/>
                <a:gridCol w="1925637"/>
              </a:tblGrid>
              <a:tr h="10429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err="1" smtClean="0">
                          <a:ln>
                            <a:noFill/>
                          </a:ln>
                          <a:effectLst/>
                          <a:latin typeface="Segoe UI" pitchFamily="34" charset="0"/>
                          <a:ea typeface="Segoe UI" pitchFamily="34" charset="0"/>
                          <a:cs typeface="Segoe UI" pitchFamily="34" charset="0"/>
                        </a:rPr>
                        <a:t>Étendue</a:t>
                      </a:r>
                      <a:r>
                        <a:rPr kumimoji="0" lang="en-US" sz="1600" b="1" u="none" strike="noStrike" cap="none" normalizeH="0" baseline="0" dirty="0" smtClean="0">
                          <a:ln>
                            <a:noFill/>
                          </a:ln>
                          <a:effectLst/>
                          <a:latin typeface="Segoe UI" pitchFamily="34" charset="0"/>
                          <a:ea typeface="Segoe UI" pitchFamily="34" charset="0"/>
                          <a:cs typeface="Segoe UI" pitchFamily="34" charset="0"/>
                        </a:rPr>
                        <a:t> de </a:t>
                      </a:r>
                      <a:r>
                        <a:rPr kumimoji="0" lang="en-US" sz="1600" b="1" u="none" strike="noStrike" cap="none" normalizeH="0" baseline="0" dirty="0" err="1" smtClean="0">
                          <a:ln>
                            <a:noFill/>
                          </a:ln>
                          <a:effectLst/>
                          <a:latin typeface="Segoe UI" pitchFamily="34" charset="0"/>
                          <a:ea typeface="Segoe UI" pitchFamily="34" charset="0"/>
                          <a:cs typeface="Segoe UI" pitchFamily="34" charset="0"/>
                        </a:rPr>
                        <a:t>groupe</a:t>
                      </a:r>
                      <a:endParaRPr kumimoji="0" lang="en-US" sz="16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Segoe UI" pitchFamily="34" charset="0"/>
                          <a:ea typeface="Segoe UI" pitchFamily="34" charset="0"/>
                          <a:cs typeface="Segoe UI" pitchFamily="34" charset="0"/>
                        </a:rPr>
                        <a:t>Membres d'un même domaine</a:t>
                      </a:r>
                      <a:endParaRPr kumimoji="0" lang="en-US" sz="16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Segoe UI" pitchFamily="34" charset="0"/>
                          <a:ea typeface="Segoe UI" pitchFamily="34" charset="0"/>
                          <a:cs typeface="Segoe UI" pitchFamily="34" charset="0"/>
                        </a:rPr>
                        <a:t>Membres d'un domaine dans la même forêt</a:t>
                      </a:r>
                      <a:endParaRPr kumimoji="0" lang="en-US" sz="16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smtClean="0">
                          <a:ln>
                            <a:noFill/>
                          </a:ln>
                          <a:effectLst/>
                          <a:latin typeface="Segoe UI" pitchFamily="34" charset="0"/>
                          <a:ea typeface="Segoe UI" pitchFamily="34" charset="0"/>
                          <a:cs typeface="Segoe UI" pitchFamily="34" charset="0"/>
                        </a:rPr>
                        <a:t>Membres d'un domaine </a:t>
                      </a:r>
                      <a:r>
                        <a:rPr kumimoji="0" lang="en-US" sz="1600" b="1" u="none" strike="noStrike" cap="none" normalizeH="0" baseline="0" dirty="0" smtClean="0">
                          <a:ln>
                            <a:noFill/>
                          </a:ln>
                          <a:effectLst/>
                          <a:latin typeface="Segoe UI" pitchFamily="34" charset="0"/>
                          <a:ea typeface="Segoe UI" pitchFamily="34" charset="0"/>
                          <a:cs typeface="Segoe UI" pitchFamily="34" charset="0"/>
                        </a:rPr>
                        <a:t>externe approuvé</a:t>
                      </a:r>
                      <a:endParaRPr kumimoji="0" lang="en-US" sz="16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u="none" strike="noStrike" cap="none" normalizeH="0" baseline="0" dirty="0" smtClean="0">
                          <a:ln>
                            <a:noFill/>
                          </a:ln>
                          <a:effectLst/>
                          <a:latin typeface="Segoe UI" pitchFamily="34" charset="0"/>
                          <a:ea typeface="Segoe UI" pitchFamily="34" charset="0"/>
                          <a:cs typeface="Segoe UI" pitchFamily="34" charset="0"/>
                        </a:rPr>
                        <a:t>Possibilité </a:t>
                      </a:r>
                      <a:r>
                        <a:rPr kumimoji="0" lang="en-US" sz="1600" b="1" u="none" strike="noStrike" cap="none" normalizeH="0" baseline="0" smtClean="0">
                          <a:ln>
                            <a:noFill/>
                          </a:ln>
                          <a:effectLst/>
                          <a:latin typeface="Segoe UI" pitchFamily="34" charset="0"/>
                          <a:ea typeface="Segoe UI" pitchFamily="34" charset="0"/>
                          <a:cs typeface="Segoe UI" pitchFamily="34" charset="0"/>
                        </a:rPr>
                        <a:t>de se voir </a:t>
                      </a:r>
                      <a:r>
                        <a:rPr kumimoji="0" lang="en-US" sz="1600" b="1" u="none" strike="noStrike" cap="none" normalizeH="0" baseline="0" dirty="0" err="1" smtClean="0">
                          <a:ln>
                            <a:noFill/>
                          </a:ln>
                          <a:effectLst/>
                          <a:latin typeface="Segoe UI" pitchFamily="34" charset="0"/>
                          <a:ea typeface="Segoe UI" pitchFamily="34" charset="0"/>
                          <a:cs typeface="Segoe UI" pitchFamily="34" charset="0"/>
                        </a:rPr>
                        <a:t>attribuer</a:t>
                      </a:r>
                      <a:r>
                        <a:rPr sz="1600" b="1" strike="noStrike" cap="none" dirty="0">
                          <a:latin typeface="Segoe UI"/>
                          <a:ea typeface="Segoe UI"/>
                          <a:cs typeface="Segoe UI"/>
                        </a:rPr>
                        <a:t/>
                      </a:r>
                      <a:br>
                        <a:rPr sz="1600" b="1" strike="noStrike" cap="none" dirty="0">
                          <a:latin typeface="Segoe UI"/>
                          <a:ea typeface="Segoe UI"/>
                          <a:cs typeface="Segoe UI"/>
                        </a:rPr>
                      </a:br>
                      <a:r>
                        <a:rPr kumimoji="0" lang="en-US" sz="1600" b="1" u="none" strike="noStrike" cap="none" normalizeH="0" baseline="0" dirty="0" smtClean="0">
                          <a:ln>
                            <a:noFill/>
                          </a:ln>
                          <a:effectLst/>
                          <a:latin typeface="Segoe UI" pitchFamily="34" charset="0"/>
                          <a:ea typeface="Segoe UI" pitchFamily="34" charset="0"/>
                          <a:cs typeface="Segoe UI" pitchFamily="34" charset="0"/>
                        </a:rPr>
                        <a:t>des autorisations aux ressources</a:t>
                      </a:r>
                      <a:endParaRPr kumimoji="0" lang="en-US" sz="1600" b="1" i="0" u="none" strike="noStrike" cap="none" normalizeH="0" baseline="0" dirty="0" smtClean="0">
                        <a:ln>
                          <a:noFill/>
                        </a:ln>
                        <a:solidFill>
                          <a:sysClr val="windowText" lastClr="000000"/>
                        </a:solidFill>
                        <a:effectLst/>
                        <a:latin typeface="Segoe UI" pitchFamily="34" charset="0"/>
                        <a:ea typeface="Segoe UI" pitchFamily="34" charset="0"/>
                        <a:cs typeface="Segoe UI" pitchFamily="34" charset="0"/>
                      </a:endParaRPr>
                    </a:p>
                  </a:txBody>
                  <a:tcPr marL="91445" marR="91445" marT="45718" marB="45718" anchor="ctr" horzOverflow="overflow"/>
                </a:tc>
              </a:tr>
              <a:tr h="8905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smtClean="0">
                          <a:ln>
                            <a:noFill/>
                          </a:ln>
                          <a:effectLst/>
                          <a:latin typeface="Segoe UI" pitchFamily="34" charset="0"/>
                          <a:ea typeface="Segoe UI" pitchFamily="34" charset="0"/>
                          <a:cs typeface="Segoe UI" pitchFamily="34" charset="0"/>
                        </a:rPr>
                        <a:t>Local</a:t>
                      </a:r>
                      <a:endParaRPr kumimoji="0" lang="en-US" sz="15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 GLD, GU</a:t>
                      </a:r>
                      <a:r>
                        <a:rPr sz="1500" strike="noStrike" cap="none" dirty="0">
                          <a:latin typeface="Segoe UI"/>
                          <a:ea typeface="Segoe UI"/>
                          <a:cs typeface="Segoe UI"/>
                        </a:rPr>
                        <a:t/>
                      </a:r>
                      <a:br>
                        <a:rPr sz="1500" strike="noStrike" cap="none" dirty="0">
                          <a:latin typeface="Segoe UI"/>
                          <a:ea typeface="Segoe UI"/>
                          <a:cs typeface="Segoe UI"/>
                        </a:rPr>
                      </a:br>
                      <a:r>
                        <a:rPr kumimoji="0" lang="en-US" sz="1500" u="none" strike="noStrike" cap="none" normalizeH="0" baseline="0" dirty="0" smtClean="0">
                          <a:ln>
                            <a:noFill/>
                          </a:ln>
                          <a:effectLst/>
                          <a:latin typeface="Segoe UI" pitchFamily="34" charset="0"/>
                          <a:ea typeface="Segoe UI" pitchFamily="34" charset="0"/>
                          <a:cs typeface="Segoe UI" pitchFamily="34" charset="0"/>
                        </a:rPr>
                        <a:t>et utilisateurs locaux</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Sur </a:t>
                      </a:r>
                      <a:r>
                        <a:rPr kumimoji="0" lang="en-US" sz="1500" u="none" strike="noStrike" cap="none" normalizeH="0" baseline="0" smtClean="0">
                          <a:ln>
                            <a:noFill/>
                          </a:ln>
                          <a:effectLst/>
                          <a:latin typeface="Segoe UI" pitchFamily="34" charset="0"/>
                          <a:ea typeface="Segoe UI" pitchFamily="34" charset="0"/>
                          <a:cs typeface="Segoe UI" pitchFamily="34" charset="0"/>
                        </a:rPr>
                        <a:t>l'ordinateur local uniquement</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r h="6572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smtClean="0">
                          <a:ln>
                            <a:noFill/>
                          </a:ln>
                          <a:effectLst/>
                          <a:latin typeface="Segoe UI" pitchFamily="34" charset="0"/>
                          <a:ea typeface="Segoe UI" pitchFamily="34" charset="0"/>
                          <a:cs typeface="Segoe UI" pitchFamily="34" charset="0"/>
                        </a:rPr>
                        <a:t>Domaine local</a:t>
                      </a:r>
                      <a:endParaRPr kumimoji="0" lang="en-US" sz="15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 GLD, GU</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smtClean="0">
                          <a:ln>
                            <a:noFill/>
                          </a:ln>
                          <a:effectLst/>
                          <a:latin typeface="Segoe UI" pitchFamily="34" charset="0"/>
                          <a:ea typeface="Segoe UI" pitchFamily="34" charset="0"/>
                          <a:cs typeface="Segoe UI" pitchFamily="34" charset="0"/>
                        </a:rPr>
                        <a:t>N'importe où dans le </a:t>
                      </a:r>
                      <a:r>
                        <a:rPr kumimoji="0" lang="en-US" sz="1500" u="none" strike="noStrike" cap="none" normalizeH="0" baseline="0" dirty="0" smtClean="0">
                          <a:ln>
                            <a:noFill/>
                          </a:ln>
                          <a:effectLst/>
                          <a:latin typeface="Segoe UI" pitchFamily="34" charset="0"/>
                          <a:ea typeface="Segoe UI" pitchFamily="34" charset="0"/>
                          <a:cs typeface="Segoe UI" pitchFamily="34" charset="0"/>
                        </a:rPr>
                        <a:t>domaine</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r h="6143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smtClean="0">
                          <a:ln>
                            <a:noFill/>
                          </a:ln>
                          <a:effectLst/>
                          <a:latin typeface="Segoe UI" pitchFamily="34" charset="0"/>
                          <a:ea typeface="Segoe UI" pitchFamily="34" charset="0"/>
                          <a:cs typeface="Segoe UI" pitchFamily="34" charset="0"/>
                        </a:rPr>
                        <a:t>Universel</a:t>
                      </a:r>
                      <a:endParaRPr kumimoji="0" lang="en-US" sz="15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 GU</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smtClean="0">
                          <a:ln>
                            <a:noFill/>
                          </a:ln>
                          <a:effectLst/>
                          <a:latin typeface="Segoe UI" pitchFamily="34" charset="0"/>
                          <a:ea typeface="Segoe UI" pitchFamily="34" charset="0"/>
                          <a:cs typeface="Segoe UI" pitchFamily="34" charset="0"/>
                        </a:rPr>
                        <a:t>N'importe où dans la </a:t>
                      </a:r>
                      <a:r>
                        <a:rPr kumimoji="0" lang="en-US" sz="1500" u="none" strike="noStrike" cap="none" normalizeH="0" baseline="0" dirty="0" smtClean="0">
                          <a:ln>
                            <a:noFill/>
                          </a:ln>
                          <a:effectLst/>
                          <a:latin typeface="Segoe UI" pitchFamily="34" charset="0"/>
                          <a:ea typeface="Segoe UI" pitchFamily="34" charset="0"/>
                          <a:cs typeface="Segoe UI" pitchFamily="34" charset="0"/>
                        </a:rPr>
                        <a:t>forêt</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r h="862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u="none" strike="noStrike" cap="none" normalizeH="0" baseline="0" dirty="0" smtClean="0">
                          <a:ln>
                            <a:noFill/>
                          </a:ln>
                          <a:effectLst/>
                          <a:latin typeface="Segoe UI" pitchFamily="34" charset="0"/>
                          <a:ea typeface="Segoe UI" pitchFamily="34" charset="0"/>
                          <a:cs typeface="Segoe UI" pitchFamily="34" charset="0"/>
                        </a:rPr>
                        <a:t>Global </a:t>
                      </a:r>
                      <a:endParaRPr kumimoji="0" lang="en-US" sz="15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U, 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GG</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N/A</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u="none" strike="noStrike" cap="none" normalizeH="0" baseline="0" dirty="0" smtClean="0">
                          <a:ln>
                            <a:noFill/>
                          </a:ln>
                          <a:effectLst/>
                          <a:latin typeface="Segoe UI" pitchFamily="34" charset="0"/>
                          <a:ea typeface="Segoe UI" pitchFamily="34" charset="0"/>
                          <a:cs typeface="Segoe UI" pitchFamily="34" charset="0"/>
                        </a:rPr>
                        <a:t>N'importe </a:t>
                      </a:r>
                      <a:r>
                        <a:rPr kumimoji="0" lang="en-US" sz="1500" u="none" strike="noStrike" cap="none" normalizeH="0" baseline="0" smtClean="0">
                          <a:ln>
                            <a:noFill/>
                          </a:ln>
                          <a:effectLst/>
                          <a:latin typeface="Segoe UI" pitchFamily="34" charset="0"/>
                          <a:ea typeface="Segoe UI" pitchFamily="34" charset="0"/>
                          <a:cs typeface="Segoe UI" pitchFamily="34" charset="0"/>
                        </a:rPr>
                        <a:t>où dans le domaine ou domaine </a:t>
                      </a:r>
                      <a:r>
                        <a:rPr kumimoji="0" lang="en-US" sz="1500" u="none" strike="noStrike" cap="none" normalizeH="0" baseline="0" dirty="0" smtClean="0">
                          <a:ln>
                            <a:noFill/>
                          </a:ln>
                          <a:effectLst/>
                          <a:latin typeface="Segoe UI" pitchFamily="34" charset="0"/>
                          <a:ea typeface="Segoe UI" pitchFamily="34" charset="0"/>
                          <a:cs typeface="Segoe UI" pitchFamily="34" charset="0"/>
                        </a:rPr>
                        <a:t>approuvé</a:t>
                      </a:r>
                      <a:endParaRPr kumimoji="0" lang="en-US" sz="15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marL="91445" marR="91445" marT="45718" marB="45718" horzOverflow="overflow"/>
                </a:tc>
              </a:tr>
            </a:tbl>
          </a:graphicData>
        </a:graphic>
      </p:graphicFrame>
    </p:spTree>
    <p:extLst>
      <p:ext uri="{BB962C8B-B14F-4D97-AF65-F5344CB8AC3E}">
        <p14:creationId xmlns:p14="http://schemas.microsoft.com/office/powerpoint/2010/main" val="20120342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3-domain local group" descr="Encircles both of the preceding Global Groups and labels the combined entity ACL_Sales_Read (Domain Local Group).&#10;"/>
          <p:cNvGrpSpPr/>
          <p:nvPr/>
        </p:nvGrpSpPr>
        <p:grpSpPr>
          <a:xfrm>
            <a:off x="3811960" y="1766590"/>
            <a:ext cx="5027240" cy="2740877"/>
            <a:chOff x="3811960" y="1766590"/>
            <a:chExt cx="5027240" cy="2740877"/>
          </a:xfrm>
        </p:grpSpPr>
        <p:sp>
          <p:nvSpPr>
            <p:cNvPr id="59" name="Oval 58"/>
            <p:cNvSpPr/>
            <p:nvPr/>
          </p:nvSpPr>
          <p:spPr bwMode="auto">
            <a:xfrm>
              <a:off x="3811960" y="1766590"/>
              <a:ext cx="5027240" cy="2740877"/>
            </a:xfrm>
            <a:prstGeom prst="ellipse">
              <a:avLst/>
            </a:prstGeom>
            <a:solidFill>
              <a:schemeClr val="bg1">
                <a:lumMod val="85000"/>
              </a:schemeClr>
            </a:solidFill>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sp>
          <p:nvSpPr>
            <p:cNvPr id="60" name="TextBox 59"/>
            <p:cNvSpPr txBox="1"/>
            <p:nvPr/>
          </p:nvSpPr>
          <p:spPr>
            <a:xfrm>
              <a:off x="5029200" y="3758625"/>
              <a:ext cx="2585875" cy="584775"/>
            </a:xfrm>
            <a:prstGeom prst="rect">
              <a:avLst/>
            </a:prstGeom>
            <a:noFill/>
          </p:spPr>
          <p:txBody>
            <a:bodyPr wrap="square" rtlCol="0">
              <a:spAutoFit/>
            </a:bodyPr>
            <a:lstStyle/>
            <a:p>
              <a:pPr algn="ctr"/>
              <a:r>
                <a:rPr lang="en-US" sz="1600" b="1" dirty="0" smtClean="0">
                  <a:latin typeface="Segoe UI" pitchFamily="34" charset="0"/>
                  <a:ea typeface="Segoe UI" pitchFamily="34" charset="0"/>
                  <a:cs typeface="Segoe UI" pitchFamily="34" charset="0"/>
                </a:rPr>
                <a:t>ACL_Sales_Read</a:t>
              </a:r>
              <a:r>
                <a:rPr sz="1600">
                  <a:latin typeface="Segoe UI"/>
                  <a:ea typeface="Segoe UI"/>
                  <a:cs typeface="Segoe UI"/>
                </a:rPr>
                <a:t/>
              </a:r>
              <a:br>
                <a:rPr sz="1600">
                  <a:latin typeface="Segoe UI"/>
                  <a:ea typeface="Segoe UI"/>
                  <a:cs typeface="Segoe UI"/>
                </a:rPr>
              </a:br>
              <a:r>
                <a:rPr lang="en-US" sz="1600" dirty="0" smtClean="0">
                  <a:latin typeface="Segoe UI" pitchFamily="34" charset="0"/>
                  <a:ea typeface="Segoe UI" pitchFamily="34" charset="0"/>
                  <a:cs typeface="Segoe UI" pitchFamily="34" charset="0"/>
                </a:rPr>
                <a:t>(groupe local de domaine)</a:t>
              </a:r>
              <a:endParaRPr lang="en-US" sz="1600" dirty="0">
                <a:latin typeface="Segoe UI" pitchFamily="34" charset="0"/>
                <a:ea typeface="Segoe UI" pitchFamily="34" charset="0"/>
                <a:cs typeface="Segoe UI" pitchFamily="34" charset="0"/>
              </a:endParaRPr>
            </a:p>
          </p:txBody>
        </p:sp>
      </p:grpSp>
      <p:grpSp>
        <p:nvGrpSpPr>
          <p:cNvPr id="7" name="Domain local groups"/>
          <p:cNvGrpSpPr/>
          <p:nvPr/>
        </p:nvGrpSpPr>
        <p:grpSpPr>
          <a:xfrm>
            <a:off x="228257" y="3692604"/>
            <a:ext cx="3636811" cy="1189946"/>
            <a:chOff x="228257" y="3692604"/>
            <a:chExt cx="3636811" cy="1189946"/>
          </a:xfrm>
        </p:grpSpPr>
        <p:grpSp>
          <p:nvGrpSpPr>
            <p:cNvPr id="63" name="Group 62"/>
            <p:cNvGrpSpPr/>
            <p:nvPr/>
          </p:nvGrpSpPr>
          <p:grpSpPr>
            <a:xfrm>
              <a:off x="228257" y="3692604"/>
              <a:ext cx="3636811" cy="954107"/>
              <a:chOff x="228600" y="3917422"/>
              <a:chExt cx="3636811" cy="954107"/>
            </a:xfrm>
          </p:grpSpPr>
          <p:sp>
            <p:nvSpPr>
              <p:cNvPr id="26" name="TextBox 25"/>
              <p:cNvSpPr txBox="1"/>
              <p:nvPr/>
            </p:nvSpPr>
            <p:spPr>
              <a:xfrm>
                <a:off x="686143" y="3917422"/>
                <a:ext cx="3179268" cy="954107"/>
              </a:xfrm>
              <a:prstGeom prst="rect">
                <a:avLst/>
              </a:prstGeom>
              <a:noFill/>
            </p:spPr>
            <p:txBody>
              <a:bodyPr wrap="none" rtlCol="0">
                <a:spAutoFit/>
              </a:bodyPr>
              <a:lstStyle/>
              <a:p>
                <a:r>
                  <a:rPr lang="en-US" sz="2000" dirty="0" smtClean="0">
                    <a:latin typeface="Segoe UI" pitchFamily="34" charset="0"/>
                    <a:ea typeface="Segoe UI" pitchFamily="34" charset="0"/>
                    <a:cs typeface="Segoe UI" pitchFamily="34" charset="0"/>
                  </a:rPr>
                  <a:t>Groupes locaux de domaine</a:t>
                </a:r>
              </a:p>
              <a:p>
                <a:r>
                  <a:rPr lang="en-US" dirty="0" smtClean="0">
                    <a:latin typeface="Segoe UI" pitchFamily="34" charset="0"/>
                    <a:ea typeface="Segoe UI" pitchFamily="34" charset="0"/>
                    <a:cs typeface="Segoe UI" pitchFamily="34" charset="0"/>
                  </a:rPr>
                  <a:t>qui assurent la gestion </a:t>
                </a:r>
              </a:p>
              <a:p>
                <a:r>
                  <a:rPr lang="en-US" smtClean="0">
                    <a:latin typeface="Segoe UI" pitchFamily="34" charset="0"/>
                    <a:ea typeface="Segoe UI" pitchFamily="34" charset="0"/>
                    <a:cs typeface="Segoe UI" pitchFamily="34" charset="0"/>
                  </a:rPr>
                  <a:t>telle que l'accès aux ressources,</a:t>
                </a:r>
                <a:endParaRPr lang="en-US" dirty="0" smtClean="0">
                  <a:latin typeface="Segoe UI" pitchFamily="34" charset="0"/>
                  <a:ea typeface="Segoe UI" pitchFamily="34" charset="0"/>
                  <a:cs typeface="Segoe UI" pitchFamily="34" charset="0"/>
                </a:endParaRPr>
              </a:p>
            </p:txBody>
          </p:sp>
          <p:sp>
            <p:nvSpPr>
              <p:cNvPr id="47" name="TextBox 46"/>
              <p:cNvSpPr txBox="1"/>
              <p:nvPr/>
            </p:nvSpPr>
            <p:spPr>
              <a:xfrm>
                <a:off x="228600" y="3917422"/>
                <a:ext cx="609600" cy="369332"/>
              </a:xfrm>
              <a:prstGeom prst="rect">
                <a:avLst/>
              </a:prstGeom>
              <a:noFill/>
            </p:spPr>
            <p:txBody>
              <a:bodyPr wrap="square" rtlCol="0">
                <a:spAutoFit/>
              </a:bodyPr>
              <a:lstStyle/>
              <a:p>
                <a:r>
                  <a:rPr lang="en-US" b="1" dirty="0" smtClean="0">
                    <a:latin typeface="Segoe UI" pitchFamily="34" charset="0"/>
                    <a:ea typeface="Segoe UI" pitchFamily="34" charset="0"/>
                    <a:cs typeface="Segoe UI" pitchFamily="34" charset="0"/>
                  </a:rPr>
                  <a:t>DL</a:t>
                </a:r>
              </a:p>
            </p:txBody>
          </p:sp>
        </p:grpSp>
        <p:sp>
          <p:nvSpPr>
            <p:cNvPr id="79" name="TextBox 78"/>
            <p:cNvSpPr txBox="1"/>
            <p:nvPr/>
          </p:nvSpPr>
          <p:spPr>
            <a:xfrm>
              <a:off x="694509" y="4513218"/>
              <a:ext cx="2569521" cy="369332"/>
            </a:xfrm>
            <a:prstGeom prst="rect">
              <a:avLst/>
            </a:prstGeom>
            <a:noFill/>
          </p:spPr>
          <p:txBody>
            <a:bodyPr wrap="square" rtlCol="0">
              <a:spAutoFit/>
            </a:bodyPr>
            <a:lstStyle/>
            <a:p>
              <a:r>
                <a:rPr lang="en-US" smtClean="0">
                  <a:latin typeface="Segoe UI" pitchFamily="34" charset="0"/>
                  <a:ea typeface="Segoe UI" pitchFamily="34" charset="0"/>
                  <a:cs typeface="Segoe UI" pitchFamily="34" charset="0"/>
                </a:rPr>
                <a:t>qui sont </a:t>
              </a:r>
              <a:endParaRPr lang="en-US" dirty="0">
                <a:latin typeface="Segoe UI" pitchFamily="34" charset="0"/>
                <a:ea typeface="Segoe UI" pitchFamily="34" charset="0"/>
                <a:cs typeface="Segoe UI" pitchFamily="34" charset="0"/>
              </a:endParaRPr>
            </a:p>
          </p:txBody>
        </p:sp>
      </p:grpSp>
      <p:sp>
        <p:nvSpPr>
          <p:cNvPr id="2" name="Title 1"/>
          <p:cNvSpPr>
            <a:spLocks noGrp="1"/>
          </p:cNvSpPr>
          <p:nvPr>
            <p:ph type="title"/>
          </p:nvPr>
        </p:nvSpPr>
        <p:spPr/>
        <p:txBody>
          <a:bodyPr/>
          <a:lstStyle/>
          <a:p>
            <a:r>
              <a:rPr lang="en-US" dirty="0"/>
              <a:t>Implémentation de la gestion des groupes</a:t>
            </a:r>
          </a:p>
        </p:txBody>
      </p:sp>
      <p:grpSp>
        <p:nvGrpSpPr>
          <p:cNvPr id="73" name="2-global group" descr="Encircles each collection and labels the circled collection as Sales (Global Group) and Auditors (Global Group).&#10;"/>
          <p:cNvGrpSpPr/>
          <p:nvPr/>
        </p:nvGrpSpPr>
        <p:grpSpPr>
          <a:xfrm>
            <a:off x="3974696" y="1793261"/>
            <a:ext cx="4806076" cy="2016739"/>
            <a:chOff x="3974696" y="1793261"/>
            <a:chExt cx="4806076" cy="2016739"/>
          </a:xfrm>
        </p:grpSpPr>
        <p:sp>
          <p:nvSpPr>
            <p:cNvPr id="51" name="Oval 50"/>
            <p:cNvSpPr/>
            <p:nvPr/>
          </p:nvSpPr>
          <p:spPr bwMode="auto">
            <a:xfrm>
              <a:off x="3974696" y="2054872"/>
              <a:ext cx="2349904" cy="1374128"/>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39869" y="1793261"/>
              <a:ext cx="786524" cy="788493"/>
            </a:xfrm>
            <a:prstGeom prst="rect">
              <a:avLst/>
            </a:prstGeom>
          </p:spPr>
        </p:pic>
        <p:sp>
          <p:nvSpPr>
            <p:cNvPr id="29" name="Oval 28"/>
            <p:cNvSpPr/>
            <p:nvPr/>
          </p:nvSpPr>
          <p:spPr bwMode="auto">
            <a:xfrm>
              <a:off x="6370960" y="2411496"/>
              <a:ext cx="2409812" cy="1398504"/>
            </a:xfrm>
            <a:prstGeom prst="ellipse">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pic>
          <p:nvPicPr>
            <p:cNvPr id="30" name="Picture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0123" y="2195391"/>
              <a:ext cx="850477" cy="852609"/>
            </a:xfrm>
            <a:prstGeom prst="rect">
              <a:avLst/>
            </a:prstGeom>
          </p:spPr>
        </p:pic>
        <p:sp>
          <p:nvSpPr>
            <p:cNvPr id="42" name="TextBox 41"/>
            <p:cNvSpPr txBox="1"/>
            <p:nvPr/>
          </p:nvSpPr>
          <p:spPr>
            <a:xfrm>
              <a:off x="4355696" y="2783116"/>
              <a:ext cx="1558079" cy="523220"/>
            </a:xfrm>
            <a:prstGeom prst="rect">
              <a:avLst/>
            </a:prstGeom>
            <a:noFill/>
          </p:spPr>
          <p:txBody>
            <a:bodyPr wrap="square" rtlCol="0">
              <a:spAutoFit/>
            </a:bodyPr>
            <a:lstStyle/>
            <a:p>
              <a:pPr algn="ctr"/>
              <a:r>
                <a:rPr lang="en-US" sz="1400" b="1" dirty="0" smtClean="0">
                  <a:latin typeface="Segoe UI" pitchFamily="34" charset="0"/>
                  <a:ea typeface="Segoe UI" pitchFamily="34" charset="0"/>
                  <a:cs typeface="Segoe UI" pitchFamily="34" charset="0"/>
                </a:rPr>
                <a:t>Ventes</a:t>
              </a:r>
            </a:p>
            <a:p>
              <a:pPr algn="ctr"/>
              <a:r>
                <a:rPr lang="en-US" sz="1400" dirty="0" smtClean="0">
                  <a:latin typeface="Segoe UI" pitchFamily="34" charset="0"/>
                  <a:ea typeface="Segoe UI" pitchFamily="34" charset="0"/>
                  <a:cs typeface="Segoe UI" pitchFamily="34" charset="0"/>
                </a:rPr>
                <a:t>(groupe global)</a:t>
              </a:r>
            </a:p>
          </p:txBody>
        </p:sp>
        <p:sp>
          <p:nvSpPr>
            <p:cNvPr id="55" name="TextBox 54"/>
            <p:cNvSpPr txBox="1"/>
            <p:nvPr/>
          </p:nvSpPr>
          <p:spPr>
            <a:xfrm>
              <a:off x="6648856" y="3210580"/>
              <a:ext cx="1885544" cy="523220"/>
            </a:xfrm>
            <a:prstGeom prst="rect">
              <a:avLst/>
            </a:prstGeom>
            <a:noFill/>
          </p:spPr>
          <p:txBody>
            <a:bodyPr wrap="square" rtlCol="0">
              <a:spAutoFit/>
            </a:bodyPr>
            <a:lstStyle/>
            <a:p>
              <a:pPr algn="ctr"/>
              <a:r>
                <a:rPr lang="en-US" sz="1400" b="1" dirty="0" smtClean="0">
                  <a:latin typeface="Segoe UI" pitchFamily="34" charset="0"/>
                  <a:ea typeface="Segoe UI" pitchFamily="34" charset="0"/>
                  <a:cs typeface="Segoe UI" pitchFamily="34" charset="0"/>
                </a:rPr>
                <a:t>Auditeurs</a:t>
              </a:r>
              <a:r>
                <a:rPr sz="1400">
                  <a:latin typeface="Segoe UI"/>
                  <a:ea typeface="Segoe UI"/>
                  <a:cs typeface="Segoe UI"/>
                </a:rPr>
                <a:t/>
              </a:r>
              <a:br>
                <a:rPr sz="1400">
                  <a:latin typeface="Segoe UI"/>
                  <a:ea typeface="Segoe UI"/>
                  <a:cs typeface="Segoe UI"/>
                </a:rPr>
              </a:br>
              <a:r>
                <a:rPr lang="en-US" sz="1400" dirty="0" smtClean="0">
                  <a:latin typeface="Segoe UI" pitchFamily="34" charset="0"/>
                  <a:ea typeface="Segoe UI" pitchFamily="34" charset="0"/>
                  <a:cs typeface="Segoe UI" pitchFamily="34" charset="0"/>
                </a:rPr>
                <a:t>(groupe global)</a:t>
              </a:r>
              <a:endParaRPr lang="en-US" sz="1400" dirty="0">
                <a:latin typeface="Segoe UI" pitchFamily="34" charset="0"/>
                <a:ea typeface="Segoe UI" pitchFamily="34" charset="0"/>
                <a:cs typeface="Segoe UI" pitchFamily="34" charset="0"/>
              </a:endParaRPr>
            </a:p>
          </p:txBody>
        </p:sp>
      </p:grpSp>
      <p:grpSp>
        <p:nvGrpSpPr>
          <p:cNvPr id="81" name="Group 42" descr="This is an animated slide with 5 builds. &#10;The build starts with a blank screen. Current graphic is the play button."/>
          <p:cNvGrpSpPr>
            <a:grpSpLocks/>
          </p:cNvGrpSpPr>
          <p:nvPr/>
        </p:nvGrpSpPr>
        <p:grpSpPr bwMode="auto">
          <a:xfrm>
            <a:off x="8024813" y="6251575"/>
            <a:ext cx="914400" cy="425450"/>
            <a:chOff x="384" y="3024"/>
            <a:chExt cx="720" cy="336"/>
          </a:xfrm>
        </p:grpSpPr>
        <p:sp>
          <p:nvSpPr>
            <p:cNvPr id="82" name="Oval 43"/>
            <p:cNvSpPr>
              <a:spLocks noChangeArrowheads="1"/>
            </p:cNvSpPr>
            <p:nvPr/>
          </p:nvSpPr>
          <p:spPr bwMode="auto">
            <a:xfrm>
              <a:off x="384" y="3024"/>
              <a:ext cx="720" cy="336"/>
            </a:xfrm>
            <a:prstGeom prst="ellipse">
              <a:avLst/>
            </a:prstGeom>
            <a:gradFill rotWithShape="0">
              <a:gsLst>
                <a:gs pos="0">
                  <a:srgbClr val="666699"/>
                </a:gs>
                <a:gs pos="100000">
                  <a:srgbClr val="99CCFF"/>
                </a:gs>
              </a:gsLst>
              <a:lin ang="5400000" scaled="1"/>
            </a:gradFill>
            <a:ln>
              <a:noFill/>
            </a:ln>
            <a:effectLst>
              <a:outerShdw dist="17961" dir="2700000" algn="ctr" rotWithShape="0">
                <a:srgbClr val="969696"/>
              </a:outerShdw>
            </a:effectLst>
            <a:extLst>
              <a:ext uri="{91240B29-F687-4F45-9708-019B960494DF}">
                <a14:hiddenLine xmlns:a14="http://schemas.microsoft.com/office/drawing/2010/main" w="9525" algn="ctr">
                  <a:solidFill>
                    <a:schemeClr val="tx1"/>
                  </a:solidFill>
                  <a:round/>
                  <a:headEnd/>
                  <a:tailEnd/>
                </a14:hiddenLine>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nvGrpSpPr>
            <p:cNvPr id="83" name="Group 44"/>
            <p:cNvGrpSpPr>
              <a:grpSpLocks/>
            </p:cNvGrpSpPr>
            <p:nvPr/>
          </p:nvGrpSpPr>
          <p:grpSpPr bwMode="auto">
            <a:xfrm>
              <a:off x="480" y="3096"/>
              <a:ext cx="240" cy="192"/>
              <a:chOff x="480" y="3096"/>
              <a:chExt cx="240" cy="192"/>
            </a:xfrm>
          </p:grpSpPr>
          <p:sp>
            <p:nvSpPr>
              <p:cNvPr id="84" name="Oval 45"/>
              <p:cNvSpPr>
                <a:spLocks noChangeArrowheads="1"/>
              </p:cNvSpPr>
              <p:nvPr/>
            </p:nvSpPr>
            <p:spPr bwMode="auto">
              <a:xfrm>
                <a:off x="480"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sp>
            <p:nvSpPr>
              <p:cNvPr id="85" name="Freeform 46"/>
              <p:cNvSpPr>
                <a:spLocks/>
              </p:cNvSpPr>
              <p:nvPr/>
            </p:nvSpPr>
            <p:spPr bwMode="auto">
              <a:xfrm>
                <a:off x="539" y="3123"/>
                <a:ext cx="138" cy="132"/>
              </a:xfrm>
              <a:custGeom>
                <a:avLst/>
                <a:gdLst>
                  <a:gd name="T0" fmla="*/ 0 w 432"/>
                  <a:gd name="T1" fmla="*/ 0 h 576"/>
                  <a:gd name="T2" fmla="*/ 0 w 432"/>
                  <a:gd name="T3" fmla="*/ 576 h 576"/>
                  <a:gd name="T4" fmla="*/ 432 w 432"/>
                  <a:gd name="T5" fmla="*/ 288 h 576"/>
                  <a:gd name="T6" fmla="*/ 0 w 432"/>
                  <a:gd name="T7" fmla="*/ 0 h 576"/>
                </a:gdLst>
                <a:ahLst/>
                <a:cxnLst>
                  <a:cxn ang="0">
                    <a:pos x="T0" y="T1"/>
                  </a:cxn>
                  <a:cxn ang="0">
                    <a:pos x="T2" y="T3"/>
                  </a:cxn>
                  <a:cxn ang="0">
                    <a:pos x="T4" y="T5"/>
                  </a:cxn>
                  <a:cxn ang="0">
                    <a:pos x="T6" y="T7"/>
                  </a:cxn>
                </a:cxnLst>
                <a:rect l="0" t="0" r="r" b="b"/>
                <a:pathLst>
                  <a:path w="432" h="576">
                    <a:moveTo>
                      <a:pt x="0" y="0"/>
                    </a:moveTo>
                    <a:cubicBezTo>
                      <a:pt x="0" y="0"/>
                      <a:pt x="91" y="226"/>
                      <a:pt x="0" y="576"/>
                    </a:cubicBezTo>
                    <a:cubicBezTo>
                      <a:pt x="216" y="432"/>
                      <a:pt x="432" y="288"/>
                      <a:pt x="432" y="288"/>
                    </a:cubicBezTo>
                    <a:lnTo>
                      <a:pt x="0" y="0"/>
                    </a:lnTo>
                    <a:close/>
                  </a:path>
                </a:pathLst>
              </a:custGeom>
              <a:gradFill rotWithShape="1">
                <a:gsLst>
                  <a:gs pos="0">
                    <a:srgbClr val="FFFFCC"/>
                  </a:gs>
                  <a:gs pos="100000">
                    <a:srgbClr val="FFCC66"/>
                  </a:gs>
                </a:gsLst>
                <a:lin ang="18900000" scaled="1"/>
              </a:gradFill>
              <a:ln w="9525" cap="flat" cmpd="sng">
                <a:solidFill>
                  <a:srgbClr val="666699"/>
                </a:solidFill>
                <a:prstDash val="solid"/>
                <a:round/>
                <a:headEnd type="none" w="med" len="med"/>
                <a:tailEnd type="none" w="med" len="med"/>
              </a:ln>
              <a:effectLst>
                <a:outerShdw dist="17961" dir="8100000" algn="ctr" rotWithShape="0">
                  <a:schemeClr val="tx1"/>
                </a:outerShdw>
              </a:effec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grpSp>
      <p:grpSp>
        <p:nvGrpSpPr>
          <p:cNvPr id="86" name="Group 47" descr="stop button appears at end of slide"/>
          <p:cNvGrpSpPr>
            <a:grpSpLocks/>
          </p:cNvGrpSpPr>
          <p:nvPr/>
        </p:nvGrpSpPr>
        <p:grpSpPr bwMode="auto">
          <a:xfrm>
            <a:off x="8512175" y="6342063"/>
            <a:ext cx="304800" cy="244475"/>
            <a:chOff x="768" y="3096"/>
            <a:chExt cx="240" cy="192"/>
          </a:xfrm>
        </p:grpSpPr>
        <p:sp>
          <p:nvSpPr>
            <p:cNvPr id="87" name="Oval 48"/>
            <p:cNvSpPr>
              <a:spLocks noChangeArrowheads="1"/>
            </p:cNvSpPr>
            <p:nvPr/>
          </p:nvSpPr>
          <p:spPr bwMode="auto">
            <a:xfrm>
              <a:off x="768" y="3096"/>
              <a:ext cx="240" cy="192"/>
            </a:xfrm>
            <a:prstGeom prst="ellipse">
              <a:avLst/>
            </a:prstGeom>
            <a:gradFill rotWithShape="0">
              <a:gsLst>
                <a:gs pos="0">
                  <a:srgbClr val="666699"/>
                </a:gs>
                <a:gs pos="100000">
                  <a:srgbClr val="99CCFF"/>
                </a:gs>
              </a:gsLst>
              <a:lin ang="189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17961" dir="2700000" algn="ctr" rotWithShape="0">
                      <a:srgbClr val="969696"/>
                    </a:outerShdw>
                  </a:effectLst>
                </a14:hiddenEffects>
              </a:ext>
            </a:ex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sp>
          <p:nvSpPr>
            <p:cNvPr id="88" name="Rectangle 49"/>
            <p:cNvSpPr>
              <a:spLocks noChangeArrowheads="1"/>
            </p:cNvSpPr>
            <p:nvPr/>
          </p:nvSpPr>
          <p:spPr bwMode="auto">
            <a:xfrm>
              <a:off x="840" y="3144"/>
              <a:ext cx="96" cy="96"/>
            </a:xfrm>
            <a:prstGeom prst="rect">
              <a:avLst/>
            </a:prstGeom>
            <a:gradFill rotWithShape="1">
              <a:gsLst>
                <a:gs pos="0">
                  <a:srgbClr val="FFFFCC"/>
                </a:gs>
                <a:gs pos="100000">
                  <a:srgbClr val="FFCC66"/>
                </a:gs>
              </a:gsLst>
              <a:lin ang="18900000" scaled="1"/>
            </a:gradFill>
            <a:ln w="9525" algn="ctr">
              <a:solidFill>
                <a:srgbClr val="666699"/>
              </a:solidFill>
              <a:miter lim="800000"/>
              <a:headEnd/>
              <a:tailEnd/>
            </a:ln>
            <a:effectLst>
              <a:outerShdw dist="17961" dir="8100000" algn="ctr" rotWithShape="0">
                <a:schemeClr val="tx1"/>
              </a:outerShdw>
            </a:effectLst>
          </p:spPr>
          <p:txBody>
            <a:bodyPr wrap="none" anchor="ctr"/>
            <a:lstStyle/>
            <a:p>
              <a:pPr fontAlgn="auto">
                <a:spcBef>
                  <a:spcPts val="0"/>
                </a:spcBef>
                <a:spcAft>
                  <a:spcPts val="0"/>
                </a:spcAft>
              </a:pPr>
              <a:endParaRPr lang="en-GB" b="0" dirty="0">
                <a:solidFill>
                  <a:srgbClr val="000000"/>
                </a:solidFill>
                <a:latin typeface="Verdana"/>
                <a:cs typeface="+mn-cs"/>
              </a:endParaRPr>
            </a:p>
          </p:txBody>
        </p:sp>
      </p:grpSp>
      <p:sp>
        <p:nvSpPr>
          <p:cNvPr id="49" name="TextBox 48"/>
          <p:cNvSpPr txBox="1"/>
          <p:nvPr/>
        </p:nvSpPr>
        <p:spPr>
          <a:xfrm>
            <a:off x="685800" y="5722203"/>
            <a:ext cx="3195002" cy="646331"/>
          </a:xfrm>
          <a:prstGeom prst="rect">
            <a:avLst/>
          </a:prstGeom>
          <a:noFill/>
        </p:spPr>
        <p:txBody>
          <a:bodyPr wrap="square" rtlCol="0">
            <a:spAutoFit/>
          </a:bodyPr>
          <a:lstStyle/>
          <a:p>
            <a:r>
              <a:rPr lang="en-US" dirty="0">
                <a:latin typeface="Segoe UI" pitchFamily="34" charset="0"/>
                <a:ea typeface="Segoe UI" pitchFamily="34" charset="0"/>
                <a:cs typeface="Segoe UI" pitchFamily="34" charset="0"/>
              </a:rPr>
              <a:t>Dans une forêt à plusieurs domaines, il s'agit d'IGUDLA, où U signifie Universel</a:t>
            </a:r>
          </a:p>
        </p:txBody>
      </p:sp>
      <p:grpSp>
        <p:nvGrpSpPr>
          <p:cNvPr id="3" name="Group 2" descr="(last click) Displays an arrow pointing from the Domain Local group to a folder resource on a server.&#10;"/>
          <p:cNvGrpSpPr/>
          <p:nvPr/>
        </p:nvGrpSpPr>
        <p:grpSpPr>
          <a:xfrm>
            <a:off x="5611585" y="4636606"/>
            <a:ext cx="1587626" cy="1748431"/>
            <a:chOff x="5611585" y="4636606"/>
            <a:chExt cx="1587626" cy="1748431"/>
          </a:xfrm>
        </p:grpSpPr>
        <p:grpSp>
          <p:nvGrpSpPr>
            <p:cNvPr id="70" name="Group 69"/>
            <p:cNvGrpSpPr/>
            <p:nvPr/>
          </p:nvGrpSpPr>
          <p:grpSpPr>
            <a:xfrm>
              <a:off x="5611585" y="5300695"/>
              <a:ext cx="1130918" cy="1084342"/>
              <a:chOff x="5272643" y="5168582"/>
              <a:chExt cx="1130918" cy="1084342"/>
            </a:xfrm>
          </p:grpSpPr>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72643" y="5168582"/>
                <a:ext cx="846252" cy="995589"/>
              </a:xfrm>
              <a:prstGeom prst="rect">
                <a:avLst/>
              </a:prstGeom>
            </p:spPr>
          </p:pic>
          <p:pic>
            <p:nvPicPr>
              <p:cNvPr id="15" name="Picture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95769" y="5427511"/>
                <a:ext cx="707792" cy="825413"/>
              </a:xfrm>
              <a:prstGeom prst="rect">
                <a:avLst/>
              </a:prstGeom>
            </p:spPr>
          </p:pic>
        </p:grpSp>
        <p:pic>
          <p:nvPicPr>
            <p:cNvPr id="65" name="Picture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516788" y="5052110"/>
              <a:ext cx="682423" cy="955866"/>
            </a:xfrm>
            <a:prstGeom prst="rect">
              <a:avLst/>
            </a:prstGeom>
          </p:spPr>
        </p:pic>
        <p:sp>
          <p:nvSpPr>
            <p:cNvPr id="68" name="Down Arrow 67" descr="Arrow pointing from the preceding group to a folder resource on a server.&#10;"/>
            <p:cNvSpPr/>
            <p:nvPr/>
          </p:nvSpPr>
          <p:spPr bwMode="auto">
            <a:xfrm>
              <a:off x="5960120" y="4636606"/>
              <a:ext cx="821680" cy="544994"/>
            </a:xfrm>
            <a:prstGeom prst="downArrow">
              <a:avLst/>
            </a:prstGeom>
            <a:solidFill>
              <a:schemeClr val="accent2">
                <a:lumMod val="60000"/>
                <a:lumOff val="40000"/>
              </a:schemeClr>
            </a:solidFill>
            <a:ln>
              <a:solidFill>
                <a:schemeClr val="accent6">
                  <a:lumMod val="75000"/>
                </a:schemeClr>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smtClean="0">
                <a:ln>
                  <a:noFill/>
                </a:ln>
                <a:solidFill>
                  <a:schemeClr val="tx1"/>
                </a:solidFill>
                <a:effectLst/>
                <a:latin typeface="Segoe UI" pitchFamily="34" charset="0"/>
                <a:ea typeface="Segoe UI" pitchFamily="34" charset="0"/>
                <a:cs typeface="Segoe UI" pitchFamily="34" charset="0"/>
              </a:endParaRPr>
            </a:p>
          </p:txBody>
        </p:sp>
      </p:grpSp>
      <p:grpSp>
        <p:nvGrpSpPr>
          <p:cNvPr id="64" name="Assigned access to a resource"/>
          <p:cNvGrpSpPr/>
          <p:nvPr/>
        </p:nvGrpSpPr>
        <p:grpSpPr>
          <a:xfrm>
            <a:off x="221994" y="5116029"/>
            <a:ext cx="4112460" cy="400110"/>
            <a:chOff x="222337" y="5878029"/>
            <a:chExt cx="4112460" cy="400110"/>
          </a:xfrm>
        </p:grpSpPr>
        <p:sp>
          <p:nvSpPr>
            <p:cNvPr id="27" name="TextBox 26"/>
            <p:cNvSpPr txBox="1"/>
            <p:nvPr/>
          </p:nvSpPr>
          <p:spPr>
            <a:xfrm>
              <a:off x="679880" y="5878029"/>
              <a:ext cx="3654917" cy="400110"/>
            </a:xfrm>
            <a:prstGeom prst="rect">
              <a:avLst/>
            </a:prstGeom>
            <a:noFill/>
          </p:spPr>
          <p:txBody>
            <a:bodyPr wrap="square" rtlCol="0">
              <a:spAutoFit/>
            </a:bodyPr>
            <a:lstStyle/>
            <a:p>
              <a:r>
                <a:rPr lang="en-US" sz="2000" dirty="0" smtClean="0">
                  <a:latin typeface="Segoe UI" pitchFamily="34" charset="0"/>
                  <a:ea typeface="Segoe UI" pitchFamily="34" charset="0"/>
                  <a:cs typeface="Segoe UI" pitchFamily="34" charset="0"/>
                </a:rPr>
                <a:t>Accès autorisé à une ressource</a:t>
              </a:r>
            </a:p>
          </p:txBody>
        </p:sp>
        <p:sp>
          <p:nvSpPr>
            <p:cNvPr id="48" name="TextBox 47"/>
            <p:cNvSpPr txBox="1"/>
            <p:nvPr/>
          </p:nvSpPr>
          <p:spPr>
            <a:xfrm>
              <a:off x="222337" y="5889697"/>
              <a:ext cx="609600" cy="369332"/>
            </a:xfrm>
            <a:prstGeom prst="rect">
              <a:avLst/>
            </a:prstGeom>
            <a:noFill/>
          </p:spPr>
          <p:txBody>
            <a:bodyPr wrap="square" rtlCol="0">
              <a:spAutoFit/>
            </a:bodyPr>
            <a:lstStyle/>
            <a:p>
              <a:r>
                <a:rPr lang="en-US" b="1" dirty="0" smtClean="0">
                  <a:latin typeface="Segoe UI" pitchFamily="34" charset="0"/>
                  <a:ea typeface="Segoe UI" pitchFamily="34" charset="0"/>
                  <a:cs typeface="Segoe UI" pitchFamily="34" charset="0"/>
                </a:rPr>
                <a:t>A</a:t>
              </a:r>
            </a:p>
          </p:txBody>
        </p:sp>
      </p:grpSp>
      <p:grpSp>
        <p:nvGrpSpPr>
          <p:cNvPr id="71" name="1 - users" descr="Two collections of users and computers."/>
          <p:cNvGrpSpPr/>
          <p:nvPr/>
        </p:nvGrpSpPr>
        <p:grpSpPr>
          <a:xfrm>
            <a:off x="4209732" y="1716316"/>
            <a:ext cx="3901534" cy="1665808"/>
            <a:chOff x="4209732" y="1716316"/>
            <a:chExt cx="3901534" cy="1665808"/>
          </a:xfrm>
        </p:grpSpPr>
        <p:pic>
          <p:nvPicPr>
            <p:cNvPr id="53" name="Picture 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09732" y="2008025"/>
              <a:ext cx="503007" cy="628759"/>
            </a:xfrm>
            <a:prstGeom prst="rect">
              <a:avLst/>
            </a:prstGeom>
          </p:spPr>
        </p:pic>
        <p:pic>
          <p:nvPicPr>
            <p:cNvPr id="54" name="Picture 5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826803" y="1716316"/>
              <a:ext cx="948355" cy="1176092"/>
            </a:xfrm>
            <a:prstGeom prst="rect">
              <a:avLst/>
            </a:prstGeom>
          </p:spPr>
        </p:pic>
        <p:pic>
          <p:nvPicPr>
            <p:cNvPr id="32" name="Picture 3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110586" y="1981200"/>
              <a:ext cx="1000680" cy="127172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487064" y="2645285"/>
              <a:ext cx="589471" cy="736839"/>
            </a:xfrm>
            <a:prstGeom prst="rect">
              <a:avLst/>
            </a:prstGeom>
          </p:spPr>
        </p:pic>
      </p:grpSp>
      <p:grpSp>
        <p:nvGrpSpPr>
          <p:cNvPr id="11" name="Identities"/>
          <p:cNvGrpSpPr/>
          <p:nvPr/>
        </p:nvGrpSpPr>
        <p:grpSpPr>
          <a:xfrm>
            <a:off x="228257" y="1033394"/>
            <a:ext cx="3652545" cy="920923"/>
            <a:chOff x="228257" y="1277209"/>
            <a:chExt cx="3652545" cy="920923"/>
          </a:xfrm>
        </p:grpSpPr>
        <p:sp>
          <p:nvSpPr>
            <p:cNvPr id="8" name="TextBox 7"/>
            <p:cNvSpPr txBox="1"/>
            <p:nvPr/>
          </p:nvSpPr>
          <p:spPr>
            <a:xfrm>
              <a:off x="685799" y="1277209"/>
              <a:ext cx="3126161" cy="677108"/>
            </a:xfrm>
            <a:prstGeom prst="rect">
              <a:avLst/>
            </a:prstGeom>
            <a:noFill/>
          </p:spPr>
          <p:txBody>
            <a:bodyPr wrap="square" rtlCol="0">
              <a:spAutoFit/>
            </a:bodyPr>
            <a:lstStyle/>
            <a:p>
              <a:r>
                <a:rPr lang="en-US" sz="2000" dirty="0" smtClean="0">
                  <a:latin typeface="Segoe UI" pitchFamily="34" charset="0"/>
                  <a:ea typeface="Segoe UI" pitchFamily="34" charset="0"/>
                  <a:cs typeface="Segoe UI" pitchFamily="34" charset="0"/>
                </a:rPr>
                <a:t>Identités</a:t>
              </a:r>
            </a:p>
            <a:p>
              <a:r>
                <a:rPr lang="en-US" dirty="0" smtClean="0">
                  <a:latin typeface="Segoe UI" pitchFamily="34" charset="0"/>
                  <a:ea typeface="Segoe UI" pitchFamily="34" charset="0"/>
                  <a:cs typeface="Segoe UI" pitchFamily="34" charset="0"/>
                </a:rPr>
                <a:t>Utilisateurs ou ordinateurs</a:t>
              </a:r>
              <a:endParaRPr lang="en-US" dirty="0">
                <a:latin typeface="Segoe UI" pitchFamily="34" charset="0"/>
                <a:ea typeface="Segoe UI" pitchFamily="34" charset="0"/>
                <a:cs typeface="Segoe UI" pitchFamily="34" charset="0"/>
              </a:endParaRPr>
            </a:p>
          </p:txBody>
        </p:sp>
        <p:sp>
          <p:nvSpPr>
            <p:cNvPr id="45" name="TextBox 44"/>
            <p:cNvSpPr txBox="1"/>
            <p:nvPr/>
          </p:nvSpPr>
          <p:spPr>
            <a:xfrm>
              <a:off x="228257" y="1277209"/>
              <a:ext cx="609600" cy="369332"/>
            </a:xfrm>
            <a:prstGeom prst="rect">
              <a:avLst/>
            </a:prstGeom>
            <a:noFill/>
          </p:spPr>
          <p:txBody>
            <a:bodyPr wrap="square" rtlCol="0">
              <a:spAutoFit/>
            </a:bodyPr>
            <a:lstStyle/>
            <a:p>
              <a:r>
                <a:rPr lang="en-US" b="1" dirty="0">
                  <a:latin typeface="Segoe UI" pitchFamily="34" charset="0"/>
                  <a:ea typeface="Segoe UI" pitchFamily="34" charset="0"/>
                  <a:cs typeface="Segoe UI" pitchFamily="34" charset="0"/>
                </a:rPr>
                <a:t>I</a:t>
              </a:r>
              <a:endParaRPr lang="en-US" b="1" dirty="0" smtClean="0">
                <a:latin typeface="Segoe UI" pitchFamily="34" charset="0"/>
                <a:ea typeface="Segoe UI" pitchFamily="34" charset="0"/>
                <a:cs typeface="Segoe UI" pitchFamily="34" charset="0"/>
              </a:endParaRPr>
            </a:p>
          </p:txBody>
        </p:sp>
        <p:sp>
          <p:nvSpPr>
            <p:cNvPr id="77" name="TextBox 76"/>
            <p:cNvSpPr txBox="1"/>
            <p:nvPr/>
          </p:nvSpPr>
          <p:spPr>
            <a:xfrm>
              <a:off x="685800" y="1828800"/>
              <a:ext cx="3195002" cy="369332"/>
            </a:xfrm>
            <a:prstGeom prst="rect">
              <a:avLst/>
            </a:prstGeom>
            <a:noFill/>
          </p:spPr>
          <p:txBody>
            <a:bodyPr wrap="square" rtlCol="0">
              <a:spAutoFit/>
            </a:bodyPr>
            <a:lstStyle/>
            <a:p>
              <a:r>
                <a:rPr lang="en-US" dirty="0" smtClean="0">
                  <a:latin typeface="Segoe UI" pitchFamily="34" charset="0"/>
                  <a:ea typeface="Segoe UI" pitchFamily="34" charset="0"/>
                  <a:cs typeface="Segoe UI" pitchFamily="34" charset="0"/>
                </a:rPr>
                <a:t>qui sont membres de</a:t>
              </a:r>
              <a:endParaRPr lang="en-US" dirty="0">
                <a:latin typeface="Segoe UI" pitchFamily="34" charset="0"/>
                <a:ea typeface="Segoe UI" pitchFamily="34" charset="0"/>
                <a:cs typeface="Segoe UI" pitchFamily="34" charset="0"/>
              </a:endParaRPr>
            </a:p>
          </p:txBody>
        </p:sp>
      </p:grpSp>
      <p:grpSp>
        <p:nvGrpSpPr>
          <p:cNvPr id="9" name="Global groups"/>
          <p:cNvGrpSpPr/>
          <p:nvPr/>
        </p:nvGrpSpPr>
        <p:grpSpPr>
          <a:xfrm>
            <a:off x="228257" y="2164292"/>
            <a:ext cx="3429343" cy="1194102"/>
            <a:chOff x="228257" y="2362200"/>
            <a:chExt cx="3429343" cy="1194102"/>
          </a:xfrm>
        </p:grpSpPr>
        <p:grpSp>
          <p:nvGrpSpPr>
            <p:cNvPr id="62" name="Group 61"/>
            <p:cNvGrpSpPr/>
            <p:nvPr/>
          </p:nvGrpSpPr>
          <p:grpSpPr>
            <a:xfrm>
              <a:off x="228257" y="2362200"/>
              <a:ext cx="3429343" cy="954107"/>
              <a:chOff x="228600" y="2983728"/>
              <a:chExt cx="3429343" cy="954107"/>
            </a:xfrm>
          </p:grpSpPr>
          <p:sp>
            <p:nvSpPr>
              <p:cNvPr id="25" name="TextBox 24"/>
              <p:cNvSpPr txBox="1"/>
              <p:nvPr/>
            </p:nvSpPr>
            <p:spPr>
              <a:xfrm>
                <a:off x="686143" y="2983728"/>
                <a:ext cx="2971800" cy="954107"/>
              </a:xfrm>
              <a:prstGeom prst="rect">
                <a:avLst/>
              </a:prstGeom>
              <a:noFill/>
            </p:spPr>
            <p:txBody>
              <a:bodyPr wrap="square" rtlCol="0">
                <a:spAutoFit/>
              </a:bodyPr>
              <a:lstStyle/>
              <a:p>
                <a:r>
                  <a:rPr lang="en-US" sz="2000" dirty="0" smtClean="0">
                    <a:latin typeface="Segoe UI" pitchFamily="34" charset="0"/>
                    <a:ea typeface="Segoe UI" pitchFamily="34" charset="0"/>
                    <a:cs typeface="Segoe UI" pitchFamily="34" charset="0"/>
                  </a:rPr>
                  <a:t>Groupes globaux</a:t>
                </a:r>
              </a:p>
              <a:p>
                <a:r>
                  <a:rPr lang="en-US" smtClean="0">
                    <a:latin typeface="Segoe UI" pitchFamily="34" charset="0"/>
                    <a:ea typeface="Segoe UI" pitchFamily="34" charset="0"/>
                    <a:cs typeface="Segoe UI" pitchFamily="34" charset="0"/>
                  </a:rPr>
                  <a:t>qui collectent des membres en fonction de leurs rôles,</a:t>
                </a:r>
                <a:endParaRPr lang="en-US" dirty="0" smtClean="0">
                  <a:latin typeface="Segoe UI" pitchFamily="34" charset="0"/>
                  <a:ea typeface="Segoe UI" pitchFamily="34" charset="0"/>
                  <a:cs typeface="Segoe UI" pitchFamily="34" charset="0"/>
                </a:endParaRPr>
              </a:p>
            </p:txBody>
          </p:sp>
          <p:sp>
            <p:nvSpPr>
              <p:cNvPr id="46" name="TextBox 45"/>
              <p:cNvSpPr txBox="1"/>
              <p:nvPr/>
            </p:nvSpPr>
            <p:spPr>
              <a:xfrm>
                <a:off x="228600" y="2983728"/>
                <a:ext cx="609600" cy="369332"/>
              </a:xfrm>
              <a:prstGeom prst="rect">
                <a:avLst/>
              </a:prstGeom>
              <a:noFill/>
            </p:spPr>
            <p:txBody>
              <a:bodyPr wrap="square" rtlCol="0">
                <a:spAutoFit/>
              </a:bodyPr>
              <a:lstStyle/>
              <a:p>
                <a:r>
                  <a:rPr lang="en-US" b="1" dirty="0">
                    <a:latin typeface="Segoe UI" pitchFamily="34" charset="0"/>
                    <a:ea typeface="Segoe UI" pitchFamily="34" charset="0"/>
                    <a:cs typeface="Segoe UI" pitchFamily="34" charset="0"/>
                  </a:rPr>
                  <a:t>G</a:t>
                </a:r>
                <a:endParaRPr lang="en-US" b="1" dirty="0" smtClean="0">
                  <a:latin typeface="Segoe UI" pitchFamily="34" charset="0"/>
                  <a:ea typeface="Segoe UI" pitchFamily="34" charset="0"/>
                  <a:cs typeface="Segoe UI" pitchFamily="34" charset="0"/>
                </a:endParaRPr>
              </a:p>
            </p:txBody>
          </p:sp>
        </p:grpSp>
        <p:sp>
          <p:nvSpPr>
            <p:cNvPr id="78" name="TextBox 77"/>
            <p:cNvSpPr txBox="1"/>
            <p:nvPr/>
          </p:nvSpPr>
          <p:spPr>
            <a:xfrm>
              <a:off x="694509" y="3186970"/>
              <a:ext cx="2569521" cy="369332"/>
            </a:xfrm>
            <a:prstGeom prst="rect">
              <a:avLst/>
            </a:prstGeom>
            <a:noFill/>
          </p:spPr>
          <p:txBody>
            <a:bodyPr wrap="square" rtlCol="0">
              <a:spAutoFit/>
            </a:bodyPr>
            <a:lstStyle/>
            <a:p>
              <a:r>
                <a:rPr lang="en-US" smtClean="0">
                  <a:latin typeface="Segoe UI" pitchFamily="34" charset="0"/>
                  <a:ea typeface="Segoe UI" pitchFamily="34" charset="0"/>
                  <a:cs typeface="Segoe UI" pitchFamily="34" charset="0"/>
                </a:rPr>
                <a:t>qui sont membres de</a:t>
              </a:r>
              <a:endParaRPr lang="en-US" dirty="0">
                <a:latin typeface="Segoe UI" pitchFamily="34" charset="0"/>
                <a:ea typeface="Segoe UI" pitchFamily="34" charset="0"/>
                <a:cs typeface="Segoe UI" pitchFamily="34" charset="0"/>
              </a:endParaRPr>
            </a:p>
          </p:txBody>
        </p:sp>
      </p:grpSp>
      <p:sp>
        <p:nvSpPr>
          <p:cNvPr id="50" name="TextBox 49"/>
          <p:cNvSpPr txBox="1"/>
          <p:nvPr/>
        </p:nvSpPr>
        <p:spPr>
          <a:xfrm>
            <a:off x="221994" y="5787664"/>
            <a:ext cx="609600" cy="369332"/>
          </a:xfrm>
          <a:prstGeom prst="rect">
            <a:avLst/>
          </a:prstGeom>
          <a:noFill/>
        </p:spPr>
        <p:txBody>
          <a:bodyPr wrap="square" rtlCol="0">
            <a:spAutoFit/>
          </a:bodyPr>
          <a:lstStyle/>
          <a:p>
            <a:endParaRPr lang="en-US" b="1" dirty="0" smtClean="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3334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71"/>
                                        </p:tgtEl>
                                        <p:attrNameLst>
                                          <p:attrName>style.visibility</p:attrName>
                                        </p:attrNameLst>
                                      </p:cBhvr>
                                      <p:to>
                                        <p:strVal val="visible"/>
                                      </p:to>
                                    </p:set>
                                    <p:animEffect transition="in" filter="fade">
                                      <p:cBhvr>
                                        <p:cTn id="10" dur="500"/>
                                        <p:tgtEl>
                                          <p:spTgt spid="7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73"/>
                                        </p:tgtEl>
                                        <p:attrNameLst>
                                          <p:attrName>style.visibility</p:attrName>
                                        </p:attrNameLst>
                                      </p:cBhvr>
                                      <p:to>
                                        <p:strVal val="visible"/>
                                      </p:to>
                                    </p:set>
                                    <p:animEffect transition="in" filter="fade">
                                      <p:cBhvr>
                                        <p:cTn id="18" dur="500"/>
                                        <p:tgtEl>
                                          <p:spTgt spid="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nodeType="withEffect">
                                  <p:stCondLst>
                                    <p:cond delay="0"/>
                                  </p:stCondLst>
                                  <p:childTnLst>
                                    <p:set>
                                      <p:cBhvr>
                                        <p:cTn id="25" dur="1" fill="hold">
                                          <p:stCondLst>
                                            <p:cond delay="0"/>
                                          </p:stCondLst>
                                        </p:cTn>
                                        <p:tgtEl>
                                          <p:spTgt spid="74"/>
                                        </p:tgtEl>
                                        <p:attrNameLst>
                                          <p:attrName>style.visibility</p:attrName>
                                        </p:attrNameLst>
                                      </p:cBhvr>
                                      <p:to>
                                        <p:strVal val="visible"/>
                                      </p:to>
                                    </p:set>
                                    <p:animEffect transition="in" filter="fade">
                                      <p:cBhvr>
                                        <p:cTn id="26" dur="500"/>
                                        <p:tgtEl>
                                          <p:spTgt spid="7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64"/>
                                        </p:tgtEl>
                                        <p:attrNameLst>
                                          <p:attrName>style.visibility</p:attrName>
                                        </p:attrNameLst>
                                      </p:cBhvr>
                                      <p:to>
                                        <p:strVal val="visible"/>
                                      </p:to>
                                    </p:set>
                                    <p:animEffect transition="in" filter="fade">
                                      <p:cBhvr>
                                        <p:cTn id="31" dur="500"/>
                                        <p:tgtEl>
                                          <p:spTgt spid="64"/>
                                        </p:tgtEl>
                                      </p:cBhvr>
                                    </p:animEffect>
                                  </p:childTnLst>
                                </p:cTn>
                              </p:par>
                              <p:par>
                                <p:cTn id="32" presetID="10" presetClass="entr" presetSubtype="0" fill="hold"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fade">
                                      <p:cBhvr>
                                        <p:cTn id="34" dur="500"/>
                                        <p:tgtEl>
                                          <p:spTgt spid="3"/>
                                        </p:tgtEl>
                                      </p:cBhvr>
                                    </p:animEffect>
                                  </p:childTnLst>
                                </p:cTn>
                              </p:par>
                            </p:childTnLst>
                          </p:cTn>
                        </p:par>
                        <p:par>
                          <p:cTn id="35" fill="hold">
                            <p:stCondLst>
                              <p:cond delay="500"/>
                            </p:stCondLst>
                            <p:childTnLst>
                              <p:par>
                                <p:cTn id="36" presetID="10" presetClass="entr" presetSubtype="0" fill="hold" grpId="0" nodeType="afterEffect">
                                  <p:stCondLst>
                                    <p:cond delay="500"/>
                                  </p:stCondLst>
                                  <p:childTnLst>
                                    <p:set>
                                      <p:cBhvr>
                                        <p:cTn id="37" dur="1" fill="hold">
                                          <p:stCondLst>
                                            <p:cond delay="0"/>
                                          </p:stCondLst>
                                        </p:cTn>
                                        <p:tgtEl>
                                          <p:spTgt spid="49"/>
                                        </p:tgtEl>
                                        <p:attrNameLst>
                                          <p:attrName>style.visibility</p:attrName>
                                        </p:attrNameLst>
                                      </p:cBhvr>
                                      <p:to>
                                        <p:strVal val="visible"/>
                                      </p:to>
                                    </p:set>
                                    <p:animEffect transition="in" filter="fade">
                                      <p:cBhvr>
                                        <p:cTn id="38" dur="500"/>
                                        <p:tgtEl>
                                          <p:spTgt spid="49"/>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86"/>
                                        </p:tgtEl>
                                        <p:attrNameLst>
                                          <p:attrName>style.visibility</p:attrName>
                                        </p:attrNameLst>
                                      </p:cBhvr>
                                      <p:to>
                                        <p:strVal val="visible"/>
                                      </p:to>
                                    </p:set>
                                    <p:animEffect transition="in" filter="fade">
                                      <p:cBhvr>
                                        <p:cTn id="4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name="b39a4aff-b4f8-471e-b453-9eca4ac632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Groupes par défaut</a:t>
            </a:r>
            <a:endParaRPr lang="en-US"/>
          </a:p>
        </p:txBody>
      </p:sp>
      <p:sp>
        <p:nvSpPr>
          <p:cNvPr id="4" name="Rounded Rectangle 3"/>
          <p:cNvSpPr>
            <a:spLocks noChangeArrowheads="1"/>
          </p:cNvSpPr>
          <p:nvPr/>
        </p:nvSpPr>
        <p:spPr bwMode="auto">
          <a:xfrm>
            <a:off x="185737" y="1050878"/>
            <a:ext cx="8721725" cy="5227092"/>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eaLnBrk="0" hangingPunct="0"/>
            <a:endParaRPr lang="en-US" sz="2400" dirty="0">
              <a:latin typeface="Segoe UI" pitchFamily="34" charset="0"/>
              <a:ea typeface="Segoe UI" pitchFamily="34" charset="0"/>
              <a:cs typeface="Segoe UI" pitchFamily="34" charset="0"/>
            </a:endParaRPr>
          </a:p>
          <a:p>
            <a:pPr eaLnBrk="0" hangingPunct="0"/>
            <a:endParaRPr lang="en-US" sz="2400" b="0" dirty="0">
              <a:latin typeface="Segoe UI" pitchFamily="34" charset="0"/>
              <a:ea typeface="Segoe UI" pitchFamily="34" charset="0"/>
              <a:cs typeface="Segoe UI" pitchFamily="34" charset="0"/>
            </a:endParaRPr>
          </a:p>
        </p:txBody>
      </p:sp>
      <p:sp>
        <p:nvSpPr>
          <p:cNvPr id="5" name="Content Placeholder 3"/>
          <p:cNvSpPr>
            <a:spLocks noGrp="1"/>
          </p:cNvSpPr>
          <p:nvPr/>
        </p:nvSpPr>
        <p:spPr bwMode="auto">
          <a:xfrm>
            <a:off x="458788" y="914400"/>
            <a:ext cx="8119156" cy="191067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0" hangingPunct="0">
              <a:lnSpc>
                <a:spcPct val="90000"/>
              </a:lnSpc>
            </a:pPr>
            <a:r>
              <a:rPr lang="en-US" sz="2600" dirty="0" smtClean="0"/>
              <a:t>Gérez avec soin les groupes par défaut</a:t>
            </a:r>
            <a:r>
              <a:rPr lang="en-GB" sz="2600" dirty="0"/>
              <a:t> qui fournissent des privilèges administratifs, car </a:t>
            </a:r>
            <a:r>
              <a:rPr lang="en-GB" sz="2600" dirty="0" err="1"/>
              <a:t>ces</a:t>
            </a:r>
            <a:r>
              <a:rPr lang="en-GB" sz="2600" dirty="0"/>
              <a:t> </a:t>
            </a:r>
            <a:r>
              <a:rPr lang="en-GB" sz="2600" dirty="0" err="1" smtClean="0"/>
              <a:t>groupes</a:t>
            </a:r>
            <a:endParaRPr lang="en-GB" sz="2600" dirty="0"/>
          </a:p>
          <a:p>
            <a:pPr lvl="1" eaLnBrk="0" hangingPunct="0">
              <a:lnSpc>
                <a:spcPct val="90000"/>
              </a:lnSpc>
            </a:pPr>
            <a:r>
              <a:rPr lang="en-GB" dirty="0" smtClean="0"/>
              <a:t>Ont en général des privilèges plus vastes que nécessaire pour la plupart des environnements délégués</a:t>
            </a:r>
          </a:p>
          <a:p>
            <a:pPr lvl="1" eaLnBrk="0" hangingPunct="0">
              <a:lnSpc>
                <a:spcPct val="90000"/>
              </a:lnSpc>
            </a:pPr>
            <a:r>
              <a:rPr lang="en-GB" dirty="0" smtClean="0"/>
              <a:t>Appliquent souvent la protection à leurs membres</a:t>
            </a:r>
            <a:endParaRPr lang="en-US" dirty="0"/>
          </a:p>
          <a:p>
            <a:endParaRPr lang="en-US" sz="3200" dirty="0"/>
          </a:p>
        </p:txBody>
      </p:sp>
      <p:graphicFrame>
        <p:nvGraphicFramePr>
          <p:cNvPr id="6" name="Table 5"/>
          <p:cNvGraphicFramePr>
            <a:graphicFrameLocks noGrp="1"/>
          </p:cNvGraphicFramePr>
          <p:nvPr>
            <p:extLst>
              <p:ext uri="{D42A27DB-BD31-4B8C-83A1-F6EECF244321}">
                <p14:modId xmlns:p14="http://schemas.microsoft.com/office/powerpoint/2010/main" val="2373633511"/>
              </p:ext>
            </p:extLst>
          </p:nvPr>
        </p:nvGraphicFramePr>
        <p:xfrm>
          <a:off x="704969" y="2941559"/>
          <a:ext cx="7766138" cy="3590544"/>
        </p:xfrm>
        <a:graphic>
          <a:graphicData uri="http://schemas.openxmlformats.org/drawingml/2006/table">
            <a:tbl>
              <a:tblPr firstRow="1" bandRow="1">
                <a:tableStyleId>{93296810-A885-4BE3-A3E7-6D5BEEA58F35}</a:tableStyleId>
              </a:tblPr>
              <a:tblGrid>
                <a:gridCol w="3148111"/>
                <a:gridCol w="4618027"/>
              </a:tblGrid>
              <a:tr h="349504">
                <a:tc>
                  <a:txBody>
                    <a:bodyPr/>
                    <a:lstStyle/>
                    <a:p>
                      <a:r>
                        <a:rPr lang="en-US" sz="1600" dirty="0" smtClean="0"/>
                        <a:t>Groupe</a:t>
                      </a:r>
                      <a:endParaRPr lang="en-US" sz="1600" dirty="0"/>
                    </a:p>
                  </a:txBody>
                  <a:tcPr/>
                </a:tc>
                <a:tc>
                  <a:txBody>
                    <a:bodyPr/>
                    <a:lstStyle/>
                    <a:p>
                      <a:r>
                        <a:rPr lang="en-US" sz="1600" dirty="0" smtClean="0"/>
                        <a:t>Emplacement</a:t>
                      </a:r>
                      <a:endParaRPr lang="en-US" sz="1600" dirty="0"/>
                    </a:p>
                  </a:txBody>
                  <a:tcPr/>
                </a:tc>
              </a:tr>
              <a:tr h="390921">
                <a:tc>
                  <a:txBody>
                    <a:bodyPr/>
                    <a:lstStyle/>
                    <a:p>
                      <a:r>
                        <a:rPr lang="en-US" sz="1600" kern="1200" dirty="0" err="1" smtClean="0">
                          <a:solidFill>
                            <a:schemeClr val="dk1"/>
                          </a:solidFill>
                          <a:effectLst/>
                          <a:latin typeface="+mn-lt"/>
                          <a:ea typeface="+mn-ea"/>
                          <a:cs typeface="+mn-cs"/>
                        </a:rPr>
                        <a:t>Administrateurs</a:t>
                      </a:r>
                      <a:r>
                        <a:rPr lang="en-US" sz="1600" kern="1200" dirty="0" smtClean="0">
                          <a:solidFill>
                            <a:schemeClr val="dk1"/>
                          </a:solidFill>
                          <a:effectLst/>
                          <a:latin typeface="+mn-lt"/>
                          <a:ea typeface="+mn-ea"/>
                          <a:cs typeface="+mn-cs"/>
                        </a:rPr>
                        <a:t> de </a:t>
                      </a:r>
                      <a:r>
                        <a:rPr lang="en-US" sz="1600" kern="1200" dirty="0" err="1" smtClean="0">
                          <a:solidFill>
                            <a:schemeClr val="dk1"/>
                          </a:solidFill>
                          <a:effectLst/>
                          <a:latin typeface="+mn-lt"/>
                          <a:ea typeface="+mn-ea"/>
                          <a:cs typeface="+mn-cs"/>
                        </a:rPr>
                        <a:t>l'entreprise</a:t>
                      </a:r>
                      <a:endParaRPr lang="en-US" sz="1600" kern="1200" dirty="0" smtClean="0">
                        <a:solidFill>
                          <a:schemeClr val="dk1"/>
                        </a:solidFill>
                        <a:effectLst/>
                        <a:latin typeface="+mn-lt"/>
                        <a:ea typeface="+mn-ea"/>
                        <a:cs typeface="+mn-cs"/>
                      </a:endParaRPr>
                    </a:p>
                  </a:txBody>
                  <a:tcPr/>
                </a:tc>
                <a:tc>
                  <a:txBody>
                    <a:bodyPr/>
                    <a:lstStyle/>
                    <a:p>
                      <a:r>
                        <a:rPr lang="en-US" sz="1600" kern="1200" dirty="0" smtClean="0">
                          <a:solidFill>
                            <a:schemeClr val="dk1"/>
                          </a:solidFill>
                          <a:effectLst/>
                          <a:latin typeface="+mn-lt"/>
                          <a:ea typeface="+mn-ea"/>
                          <a:cs typeface="+mn-cs"/>
                        </a:rPr>
                        <a:t>Conteneur Utilisateurs du domaine racine de la forêt</a:t>
                      </a:r>
                      <a:endParaRPr lang="en-US" sz="1600" dirty="0"/>
                    </a:p>
                  </a:txBody>
                  <a:tcPr/>
                </a:tc>
              </a:tr>
              <a:tr h="37578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Administrateurs du schéma</a:t>
                      </a:r>
                    </a:p>
                  </a:txBody>
                  <a:tcPr/>
                </a:tc>
                <a:tc>
                  <a:txBody>
                    <a:bodyPr/>
                    <a:lstStyle/>
                    <a:p>
                      <a:r>
                        <a:rPr lang="en-US" sz="1600" kern="1200" dirty="0" smtClean="0">
                          <a:solidFill>
                            <a:schemeClr val="dk1"/>
                          </a:solidFill>
                          <a:effectLst/>
                          <a:latin typeface="+mn-lt"/>
                          <a:ea typeface="+mn-ea"/>
                          <a:cs typeface="+mn-cs"/>
                        </a:rPr>
                        <a:t>Conteneur Utilisateurs du domaine racine de la forêt</a:t>
                      </a:r>
                      <a:endParaRPr lang="en-US" sz="1600" dirty="0"/>
                    </a:p>
                  </a:txBody>
                  <a:tcPr/>
                </a:tc>
              </a:tr>
              <a:tr h="349504">
                <a:tc>
                  <a:txBody>
                    <a:bodyPr/>
                    <a:lstStyle/>
                    <a:p>
                      <a:r>
                        <a:rPr lang="en-US" sz="1600" kern="1200" dirty="0" err="1" smtClean="0">
                          <a:solidFill>
                            <a:schemeClr val="dk1"/>
                          </a:solidFill>
                          <a:effectLst/>
                          <a:latin typeface="+mn-lt"/>
                          <a:ea typeface="+mn-ea"/>
                          <a:cs typeface="+mn-cs"/>
                        </a:rPr>
                        <a:t>Administrateurs</a:t>
                      </a:r>
                      <a:endParaRPr lang="en-US" sz="1600" kern="1200" dirty="0" smtClean="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smtClean="0">
                          <a:solidFill>
                            <a:schemeClr val="dk1"/>
                          </a:solidFill>
                          <a:effectLst/>
                          <a:latin typeface="+mn-lt"/>
                          <a:ea typeface="+mn-ea"/>
                          <a:cs typeface="+mn-cs"/>
                        </a:rPr>
                        <a:t>Conteneur intégré de chaque domaine </a:t>
                      </a:r>
                      <a:endParaRPr lang="en-US" sz="1600" dirty="0"/>
                    </a:p>
                  </a:txBody>
                  <a:tcPr/>
                </a:tc>
              </a:tr>
              <a:tr h="349504">
                <a:tc>
                  <a:txBody>
                    <a:bodyPr/>
                    <a:lstStyle/>
                    <a:p>
                      <a:r>
                        <a:rPr lang="en-US" sz="1600" kern="1200" dirty="0" smtClean="0">
                          <a:solidFill>
                            <a:schemeClr val="dk1"/>
                          </a:solidFill>
                          <a:effectLst/>
                          <a:latin typeface="+mn-lt"/>
                          <a:ea typeface="+mn-ea"/>
                          <a:cs typeface="+mn-cs"/>
                        </a:rPr>
                        <a:t>Admins du domaine </a:t>
                      </a:r>
                    </a:p>
                  </a:txBody>
                  <a:tcPr/>
                </a:tc>
                <a:tc>
                  <a:txBody>
                    <a:bodyPr/>
                    <a:lstStyle/>
                    <a:p>
                      <a:r>
                        <a:rPr lang="en-US" sz="1600" kern="1200" dirty="0" smtClean="0">
                          <a:solidFill>
                            <a:schemeClr val="dk1"/>
                          </a:solidFill>
                          <a:effectLst/>
                          <a:latin typeface="+mn-lt"/>
                          <a:ea typeface="+mn-ea"/>
                          <a:cs typeface="+mn-cs"/>
                        </a:rPr>
                        <a:t>Conteneur Utilisateurs de chaque domaine </a:t>
                      </a:r>
                      <a:endParaRPr lang="en-US" sz="1600" dirty="0"/>
                    </a:p>
                  </a:txBody>
                  <a:tcPr/>
                </a:tc>
              </a:tr>
              <a:tr h="308140">
                <a:tc>
                  <a:txBody>
                    <a:bodyPr/>
                    <a:lstStyle/>
                    <a:p>
                      <a:r>
                        <a:rPr lang="en-US" sz="1600" kern="1200" dirty="0" smtClean="0">
                          <a:solidFill>
                            <a:schemeClr val="dk1"/>
                          </a:solidFill>
                          <a:effectLst/>
                          <a:latin typeface="+mn-lt"/>
                          <a:ea typeface="+mn-ea"/>
                          <a:cs typeface="+mn-cs"/>
                        </a:rPr>
                        <a:t>Opérateurs de serveur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Conteneur intégré de chaque domaine </a:t>
                      </a:r>
                      <a:endParaRPr lang="en-US" sz="1600" dirty="0"/>
                    </a:p>
                  </a:txBody>
                  <a:tcPr/>
                </a:tc>
              </a:tr>
              <a:tr h="349504">
                <a:tc>
                  <a:txBody>
                    <a:bodyPr/>
                    <a:lstStyle/>
                    <a:p>
                      <a:r>
                        <a:rPr lang="en-US" sz="1600" kern="1200" dirty="0" smtClean="0">
                          <a:solidFill>
                            <a:schemeClr val="dk1"/>
                          </a:solidFill>
                          <a:effectLst/>
                          <a:latin typeface="+mn-lt"/>
                          <a:ea typeface="+mn-ea"/>
                          <a:cs typeface="+mn-cs"/>
                        </a:rPr>
                        <a:t>Opérateurs de compte</a:t>
                      </a:r>
                    </a:p>
                  </a:txBody>
                  <a:tcPr/>
                </a:tc>
                <a:tc>
                  <a:txBody>
                    <a:bodyPr/>
                    <a:lstStyle/>
                    <a:p>
                      <a:r>
                        <a:rPr lang="en-US" sz="1600" kern="1200" dirty="0" smtClean="0">
                          <a:solidFill>
                            <a:schemeClr val="dk1"/>
                          </a:solidFill>
                          <a:effectLst/>
                          <a:latin typeface="+mn-lt"/>
                          <a:ea typeface="+mn-ea"/>
                          <a:cs typeface="+mn-cs"/>
                        </a:rPr>
                        <a:t>Conteneur intégré de chaque domaine </a:t>
                      </a:r>
                      <a:endParaRPr lang="en-US" sz="1600" dirty="0"/>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Opérateurs de sauvegarde</a:t>
                      </a:r>
                      <a:endParaRPr lang="en-US" sz="1600" dirty="0"/>
                    </a:p>
                  </a:txBody>
                  <a:tcPr/>
                </a:tc>
                <a:tc>
                  <a:txBody>
                    <a:bodyPr/>
                    <a:lstStyle/>
                    <a:p>
                      <a:r>
                        <a:rPr lang="en-US" sz="1600" kern="1200" dirty="0" smtClean="0">
                          <a:solidFill>
                            <a:schemeClr val="dk1"/>
                          </a:solidFill>
                          <a:effectLst/>
                          <a:latin typeface="+mn-lt"/>
                          <a:ea typeface="+mn-ea"/>
                          <a:cs typeface="+mn-cs"/>
                        </a:rPr>
                        <a:t>Conteneur intégré de</a:t>
                      </a:r>
                      <a:r>
                        <a:rPr lang="en-US"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chaque domaine </a:t>
                      </a:r>
                      <a:endParaRPr lang="en-US" sz="1600" dirty="0"/>
                    </a:p>
                  </a:txBody>
                  <a:tcPr/>
                </a:tc>
              </a:tr>
              <a:tr h="3495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Opérateurs d'impression</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Conteneur intégré de chaque domaine </a:t>
                      </a:r>
                      <a:endParaRPr lang="en-US" sz="1600" dirty="0" smtClean="0"/>
                    </a:p>
                  </a:txBody>
                  <a:tcPr/>
                </a:tc>
              </a:tr>
            </a:tbl>
          </a:graphicData>
        </a:graphic>
      </p:graphicFrame>
    </p:spTree>
    <p:extLst>
      <p:ext uri="{BB962C8B-B14F-4D97-AF65-F5344CB8AC3E}">
        <p14:creationId xmlns:p14="http://schemas.microsoft.com/office/powerpoint/2010/main" val="34759552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name="a26148a0-3ad2-44dc-b9bb-5f3747fa9d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Identités spéciales</a:t>
            </a:r>
            <a:endParaRPr lang="en-US"/>
          </a:p>
        </p:txBody>
      </p:sp>
      <p:sp>
        <p:nvSpPr>
          <p:cNvPr id="4" name="Content Placeholder 4"/>
          <p:cNvSpPr>
            <a:spLocks noGrp="1" noChangeArrowheads="1"/>
          </p:cNvSpPr>
          <p:nvPr/>
        </p:nvSpPr>
        <p:spPr bwMode="auto">
          <a:xfrm>
            <a:off x="458788" y="1021214"/>
            <a:ext cx="8119156" cy="56716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smtClean="0"/>
              <a:t>Les </a:t>
            </a:r>
            <a:r>
              <a:rPr lang="en-US" sz="2600" dirty="0" err="1" smtClean="0"/>
              <a:t>identités</a:t>
            </a:r>
            <a:r>
              <a:rPr lang="en-US" sz="2600" dirty="0" smtClean="0"/>
              <a:t> </a:t>
            </a:r>
            <a:r>
              <a:rPr lang="en-US" sz="2600" dirty="0" err="1" smtClean="0"/>
              <a:t>spéciales</a:t>
            </a:r>
            <a:endParaRPr lang="en-US" sz="2600" dirty="0" smtClean="0"/>
          </a:p>
          <a:p>
            <a:pPr lvl="1"/>
            <a:r>
              <a:rPr lang="en-US" dirty="0" smtClean="0"/>
              <a:t>Sont des g</a:t>
            </a:r>
            <a:r>
              <a:rPr lang="en-GB" dirty="0" err="1" smtClean="0"/>
              <a:t>roupes</a:t>
            </a:r>
            <a:r>
              <a:rPr lang="en-GB" dirty="0" smtClean="0"/>
              <a:t> pour </a:t>
            </a:r>
            <a:r>
              <a:rPr lang="en-GB" dirty="0" err="1" smtClean="0"/>
              <a:t>lesquels</a:t>
            </a:r>
            <a:r>
              <a:rPr lang="en-GB" dirty="0" smtClean="0"/>
              <a:t> </a:t>
            </a:r>
            <a:r>
              <a:rPr lang="en-GB" dirty="0" err="1" smtClean="0"/>
              <a:t>l'appartenance</a:t>
            </a:r>
            <a:r>
              <a:rPr lang="en-GB" dirty="0" smtClean="0"/>
              <a:t> </a:t>
            </a:r>
            <a:r>
              <a:rPr lang="en-GB" dirty="0" err="1" smtClean="0"/>
              <a:t>est</a:t>
            </a:r>
            <a:r>
              <a:rPr lang="en-GB" dirty="0" smtClean="0"/>
              <a:t> </a:t>
            </a:r>
            <a:r>
              <a:rPr lang="en-GB" dirty="0" err="1" smtClean="0"/>
              <a:t>contrôlée</a:t>
            </a:r>
            <a:r>
              <a:rPr lang="en-GB" dirty="0" smtClean="0"/>
              <a:t> par le </a:t>
            </a:r>
            <a:r>
              <a:rPr lang="en-GB" dirty="0" err="1" smtClean="0"/>
              <a:t>système</a:t>
            </a:r>
            <a:r>
              <a:rPr lang="en-GB" dirty="0" smtClean="0"/>
              <a:t> </a:t>
            </a:r>
            <a:r>
              <a:rPr lang="en-GB" dirty="0" err="1" smtClean="0"/>
              <a:t>d'exploitation</a:t>
            </a:r>
            <a:endParaRPr lang="en-GB" dirty="0" smtClean="0"/>
          </a:p>
          <a:p>
            <a:pPr lvl="1"/>
            <a:r>
              <a:rPr lang="en-GB" dirty="0" smtClean="0"/>
              <a:t>Peuvent être utilisés par le système d'exploitation Windows Server pour fournir l'accès aux </a:t>
            </a:r>
            <a:r>
              <a:rPr lang="en-GB" dirty="0" err="1" smtClean="0"/>
              <a:t>ressources</a:t>
            </a:r>
            <a:endParaRPr lang="en-GB" dirty="0" smtClean="0"/>
          </a:p>
          <a:p>
            <a:pPr lvl="2"/>
            <a:r>
              <a:rPr lang="en-GB" dirty="0" smtClean="0"/>
              <a:t>En fonction du type d'authentification ou de connexion</a:t>
            </a:r>
          </a:p>
          <a:p>
            <a:pPr lvl="2"/>
            <a:r>
              <a:rPr lang="en-GB" dirty="0" smtClean="0"/>
              <a:t>Pas en fonction du compte d'utilisateur</a:t>
            </a:r>
          </a:p>
          <a:p>
            <a:r>
              <a:rPr lang="en-GB" sz="2600" dirty="0" smtClean="0"/>
              <a:t>Les identités spéciales </a:t>
            </a:r>
            <a:r>
              <a:rPr lang="en-GB" sz="2600" dirty="0" err="1" smtClean="0"/>
              <a:t>importantes</a:t>
            </a:r>
            <a:r>
              <a:rPr lang="en-GB" sz="2600" dirty="0" smtClean="0"/>
              <a:t> </a:t>
            </a:r>
            <a:r>
              <a:rPr lang="en-GB" sz="2600" dirty="0" err="1" smtClean="0"/>
              <a:t>incluent</a:t>
            </a:r>
            <a:endParaRPr lang="en-GB" sz="2600" dirty="0" smtClean="0"/>
          </a:p>
          <a:p>
            <a:pPr lvl="1"/>
            <a:r>
              <a:rPr lang="en-US" dirty="0"/>
              <a:t>Ouverture de session anonyme</a:t>
            </a:r>
          </a:p>
          <a:p>
            <a:pPr lvl="1"/>
            <a:r>
              <a:rPr lang="en-US" dirty="0"/>
              <a:t>Utilisateurs authentifiés</a:t>
            </a:r>
          </a:p>
          <a:p>
            <a:pPr lvl="1"/>
            <a:r>
              <a:rPr lang="en-US" dirty="0"/>
              <a:t>Tout le monde</a:t>
            </a:r>
          </a:p>
          <a:p>
            <a:pPr lvl="1"/>
            <a:r>
              <a:rPr lang="en-US" dirty="0"/>
              <a:t>Interactif</a:t>
            </a:r>
          </a:p>
          <a:p>
            <a:pPr lvl="1"/>
            <a:r>
              <a:rPr lang="en-US" dirty="0"/>
              <a:t>Réseau</a:t>
            </a:r>
            <a:endParaRPr lang="en-US" sz="6800" dirty="0"/>
          </a:p>
        </p:txBody>
      </p:sp>
    </p:spTree>
    <p:extLst>
      <p:ext uri="{BB962C8B-B14F-4D97-AF65-F5344CB8AC3E}">
        <p14:creationId xmlns:p14="http://schemas.microsoft.com/office/powerpoint/2010/main" val="13066167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1e57cd17-c18e-4ff6-92bf-8fe5bcefbc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Démonstration : Gestion des groupes</a:t>
            </a:r>
            <a:endParaRPr lang="en-US"/>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endParaRPr lang="en-GB" dirty="0" smtClean="0"/>
          </a:p>
          <a:p>
            <a:r>
              <a:rPr lang="en-GB" sz="2500" dirty="0" smtClean="0"/>
              <a:t>Créer un groupe</a:t>
            </a:r>
          </a:p>
          <a:p>
            <a:r>
              <a:rPr lang="en-GB" sz="2500" dirty="0" smtClean="0"/>
              <a:t>Ajouter des membres au groupe</a:t>
            </a:r>
          </a:p>
          <a:p>
            <a:r>
              <a:rPr lang="en-GB" sz="2500" dirty="0" smtClean="0"/>
              <a:t>Ajouter un utilisateur au groupe</a:t>
            </a:r>
          </a:p>
          <a:p>
            <a:r>
              <a:rPr lang="en-GB" sz="2500" dirty="0" smtClean="0"/>
              <a:t>Changer le type et l'étendue du groupe</a:t>
            </a:r>
          </a:p>
          <a:p>
            <a:r>
              <a:rPr lang="en-US" sz="2500" dirty="0"/>
              <a:t>Modifier la propriété Géré par du groupe</a:t>
            </a:r>
            <a:endParaRPr lang="en-GB" sz="2500" dirty="0" smtClean="0"/>
          </a:p>
          <a:p>
            <a:endParaRPr lang="en-US" dirty="0"/>
          </a:p>
        </p:txBody>
      </p:sp>
    </p:spTree>
    <p:extLst>
      <p:ext uri="{BB962C8B-B14F-4D97-AF65-F5344CB8AC3E}">
        <p14:creationId xmlns:p14="http://schemas.microsoft.com/office/powerpoint/2010/main" val="19299369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90878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6640c7d0-7607-45b6-a10a-5033d29618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a:t>
            </a:r>
            <a:r>
              <a:rPr lang="fr-FR" smtClean="0"/>
              <a:t> 3 : </a:t>
            </a:r>
            <a:r>
              <a:rPr lang="fr-FR" dirty="0" smtClean="0"/>
              <a:t>Gestion des comptes d'ordinateurs</a:t>
            </a:r>
            <a:endParaRPr lang="en-US" dirty="0"/>
          </a:p>
        </p:txBody>
      </p:sp>
      <p:sp>
        <p:nvSpPr>
          <p:cNvPr id="3" name="Text Placeholder 2"/>
          <p:cNvSpPr>
            <a:spLocks noGrp="1"/>
          </p:cNvSpPr>
          <p:nvPr>
            <p:ph type="body" idx="1"/>
          </p:nvPr>
        </p:nvSpPr>
        <p:spPr/>
        <p:txBody>
          <a:bodyPr/>
          <a:lstStyle/>
          <a:p>
            <a:r>
              <a:rPr lang="fr-FR" smtClean="0"/>
              <a:t>Qu'est-ce que le conteneur Ordinateurs ?
Spécification de l'emplacement des comptes d'ordinateurs
Contrôle des autorisations pour créer des comptes d'ordinateurs
Comptes d'ordinateurs et canaux sécurisés
Réinitialisation du canal sécurisé</a:t>
            </a:r>
            <a:endParaRPr lang="en-US"/>
          </a:p>
        </p:txBody>
      </p:sp>
    </p:spTree>
    <p:extLst>
      <p:ext uri="{BB962C8B-B14F-4D97-AF65-F5344CB8AC3E}">
        <p14:creationId xmlns:p14="http://schemas.microsoft.com/office/powerpoint/2010/main" val="4095294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550d516f-784e-4b6e-b5f6-29f36230919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Vue d'ensemble du module</a:t>
            </a:r>
            <a:endParaRPr lang="en-US"/>
          </a:p>
        </p:txBody>
      </p:sp>
      <p:sp>
        <p:nvSpPr>
          <p:cNvPr id="3" name="Text Placeholder 2"/>
          <p:cNvSpPr>
            <a:spLocks noGrp="1"/>
          </p:cNvSpPr>
          <p:nvPr>
            <p:ph type="body" idx="1"/>
          </p:nvPr>
        </p:nvSpPr>
        <p:spPr/>
        <p:txBody>
          <a:bodyPr/>
          <a:lstStyle/>
          <a:p>
            <a:r>
              <a:rPr lang="fr-FR" smtClean="0"/>
              <a:t>Gestion de comptes d'utilisateurs
Gestion des comptes de groupes
Gestion des comptes d'ordinateurs
Délégation de l'administration</a:t>
            </a:r>
            <a:endParaRPr lang="en-US"/>
          </a:p>
        </p:txBody>
      </p:sp>
    </p:spTree>
    <p:extLst>
      <p:ext uri="{BB962C8B-B14F-4D97-AF65-F5344CB8AC3E}">
        <p14:creationId xmlns:p14="http://schemas.microsoft.com/office/powerpoint/2010/main" val="180457150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name="70b1d224-6ba4-4d45-a80c-06e951bb3a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Qu'est-ce que le conteneur Ordinateurs ?</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8650" y="1032442"/>
            <a:ext cx="8134350" cy="515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42094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28a229f8-b19e-4b38-abf5-61d831b5eabd">
    <p:spTree>
      <p:nvGrpSpPr>
        <p:cNvPr id="1" name=""/>
        <p:cNvGrpSpPr/>
        <p:nvPr/>
      </p:nvGrpSpPr>
      <p:grpSpPr>
        <a:xfrm>
          <a:off x="0" y="0"/>
          <a:ext cx="0" cy="0"/>
          <a:chOff x="0" y="0"/>
          <a:chExt cx="0" cy="0"/>
        </a:xfrm>
      </p:grpSpPr>
      <p:pic>
        <p:nvPicPr>
          <p:cNvPr id="5" name="Picture 4"/>
          <p:cNvPicPr/>
          <p:nvPr/>
        </p:nvPicPr>
        <p:blipFill rotWithShape="1">
          <a:blip r:embed="rId3">
            <a:extLst>
              <a:ext uri="{28A0092B-C50C-407E-A947-70E740481C1C}">
                <a14:useLocalDpi xmlns:a14="http://schemas.microsoft.com/office/drawing/2010/main" val="0"/>
              </a:ext>
            </a:extLst>
          </a:blip>
          <a:srcRect r="5792"/>
          <a:stretch/>
        </p:blipFill>
        <p:spPr bwMode="auto">
          <a:xfrm>
            <a:off x="6174377" y="1486318"/>
            <a:ext cx="2741023" cy="2965246"/>
          </a:xfrm>
          <a:prstGeom prst="rect">
            <a:avLst/>
          </a:prstGeom>
          <a:noFill/>
          <a:ln w="9525">
            <a:noFill/>
            <a:miter lim="800000"/>
            <a:headEnd/>
            <a:tailEnd/>
          </a:ln>
        </p:spPr>
      </p:pic>
      <p:sp>
        <p:nvSpPr>
          <p:cNvPr id="2" name="Title 1"/>
          <p:cNvSpPr>
            <a:spLocks noGrp="1"/>
          </p:cNvSpPr>
          <p:nvPr>
            <p:ph type="title"/>
          </p:nvPr>
        </p:nvSpPr>
        <p:spPr/>
        <p:txBody>
          <a:bodyPr/>
          <a:lstStyle/>
          <a:p>
            <a:r>
              <a:rPr lang="fr-FR" sz="2600" dirty="0" smtClean="0"/>
              <a:t>Spécification de l'emplacement des comptes d'ordinateurs</a:t>
            </a:r>
            <a:endParaRPr lang="en-US" sz="2600" dirty="0"/>
          </a:p>
        </p:txBody>
      </p:sp>
      <p:sp>
        <p:nvSpPr>
          <p:cNvPr id="4" name="Content Placeholder 2"/>
          <p:cNvSpPr>
            <a:spLocks noGrp="1"/>
          </p:cNvSpPr>
          <p:nvPr/>
        </p:nvSpPr>
        <p:spPr bwMode="auto">
          <a:xfrm>
            <a:off x="458788" y="992188"/>
            <a:ext cx="56181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smtClean="0"/>
              <a:t>La meilleure pratique </a:t>
            </a:r>
            <a:r>
              <a:rPr lang="en-US" sz="2400" smtClean="0"/>
              <a:t>consiste à créer des </a:t>
            </a:r>
            <a:r>
              <a:rPr lang="en-US" sz="2400" dirty="0" smtClean="0"/>
              <a:t>unités </a:t>
            </a:r>
            <a:r>
              <a:rPr lang="en-US" sz="2400" smtClean="0"/>
              <a:t>d'organisation pour les </a:t>
            </a:r>
            <a:r>
              <a:rPr lang="en-US" sz="2400" dirty="0" smtClean="0"/>
              <a:t>objets ordinateur</a:t>
            </a:r>
          </a:p>
          <a:p>
            <a:pPr lvl="1" eaLnBrk="1" hangingPunct="1"/>
            <a:r>
              <a:rPr lang="en-US" sz="2200" dirty="0" smtClean="0"/>
              <a:t>Serveurs</a:t>
            </a:r>
          </a:p>
          <a:p>
            <a:pPr lvl="2" eaLnBrk="1" hangingPunct="1"/>
            <a:r>
              <a:rPr lang="en-US" sz="2200" dirty="0" smtClean="0"/>
              <a:t>En général, subdivisés par rôle serveur</a:t>
            </a:r>
          </a:p>
          <a:p>
            <a:pPr lvl="1" eaLnBrk="1" hangingPunct="1"/>
            <a:r>
              <a:rPr lang="en-US" sz="2200" dirty="0" smtClean="0"/>
              <a:t>Ordinateurs clients</a:t>
            </a:r>
            <a:endParaRPr lang="hr-HR" sz="2200" dirty="0" smtClean="0"/>
          </a:p>
          <a:p>
            <a:pPr lvl="2" eaLnBrk="1" hangingPunct="1"/>
            <a:r>
              <a:rPr lang="hr-HR" sz="2200" dirty="0" smtClean="0"/>
              <a:t>En général, subdivisés par région</a:t>
            </a:r>
            <a:endParaRPr lang="en-US" sz="2200" dirty="0" smtClean="0"/>
          </a:p>
          <a:p>
            <a:pPr eaLnBrk="1" hangingPunct="1"/>
            <a:r>
              <a:rPr lang="en-US" sz="2400" dirty="0" smtClean="0"/>
              <a:t>Diviser les </a:t>
            </a:r>
            <a:r>
              <a:rPr lang="en-US" sz="2400" dirty="0" err="1" smtClean="0"/>
              <a:t>unités</a:t>
            </a:r>
            <a:r>
              <a:rPr lang="en-US" sz="2400" dirty="0" smtClean="0"/>
              <a:t> </a:t>
            </a:r>
            <a:r>
              <a:rPr lang="en-US" sz="2400" dirty="0" err="1" smtClean="0"/>
              <a:t>d'organisation</a:t>
            </a:r>
            <a:endParaRPr lang="en-US" sz="2400" dirty="0" smtClean="0"/>
          </a:p>
          <a:p>
            <a:pPr lvl="1"/>
            <a:r>
              <a:rPr lang="en-US" sz="2200" dirty="0" smtClean="0"/>
              <a:t>Par administration</a:t>
            </a:r>
          </a:p>
          <a:p>
            <a:pPr lvl="1"/>
            <a:r>
              <a:rPr lang="en-US" sz="2200" dirty="0" smtClean="0"/>
              <a:t>Pour faciliter la configuration avec </a:t>
            </a:r>
            <a:r>
              <a:rPr lang="en-US" sz="2200" dirty="0" err="1" smtClean="0"/>
              <a:t>une</a:t>
            </a:r>
            <a:r>
              <a:rPr lang="en-US" sz="2200" dirty="0" smtClean="0"/>
              <a:t> </a:t>
            </a:r>
            <a:r>
              <a:rPr lang="en-US" sz="2200" dirty="0" err="1" smtClean="0"/>
              <a:t>stratégie</a:t>
            </a:r>
            <a:r>
              <a:rPr lang="en-US" sz="2200" dirty="0" smtClean="0"/>
              <a:t> de groupe</a:t>
            </a:r>
          </a:p>
        </p:txBody>
      </p:sp>
    </p:spTree>
    <p:extLst>
      <p:ext uri="{BB962C8B-B14F-4D97-AF65-F5344CB8AC3E}">
        <p14:creationId xmlns:p14="http://schemas.microsoft.com/office/powerpoint/2010/main" val="3301548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name="a9e8c17d-ce2d-4cf9-bd64-2bf1d20018a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Contrôle des autorisations pour créer des comptes d'ordinateurs</a:t>
            </a:r>
            <a:endParaRPr lang="en-US" sz="2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42975" y="891518"/>
            <a:ext cx="7258050" cy="50749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60382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c89ef95d-fde0-4714-b7cd-a89bab7dd30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Comptes d'ordinateurs et canaux sécurisés</a:t>
            </a:r>
            <a:endParaRPr lang="en-US"/>
          </a:p>
        </p:txBody>
      </p:sp>
      <p:sp>
        <p:nvSpPr>
          <p:cNvPr id="4" name="Content Placeholder 4"/>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sz="2400" dirty="0" smtClean="0"/>
              <a:t>Les ordinateurs ont des comptes</a:t>
            </a:r>
          </a:p>
          <a:p>
            <a:pPr lvl="1" eaLnBrk="1" hangingPunct="1"/>
            <a:r>
              <a:rPr lang="en-US" sz="2200" dirty="0" err="1" smtClean="0"/>
              <a:t>sAMAccountName</a:t>
            </a:r>
            <a:r>
              <a:rPr lang="en-US" sz="2200" i="1" dirty="0" smtClean="0"/>
              <a:t> </a:t>
            </a:r>
            <a:r>
              <a:rPr lang="en-US" sz="2200" dirty="0" smtClean="0"/>
              <a:t>et mot de passe</a:t>
            </a:r>
          </a:p>
          <a:p>
            <a:pPr lvl="1" eaLnBrk="1" hangingPunct="1"/>
            <a:r>
              <a:rPr lang="en-US" sz="2200" dirty="0" smtClean="0"/>
              <a:t>Utilisés pour créer un canal sécurisé entre </a:t>
            </a:r>
            <a:r>
              <a:rPr lang="en-US" sz="2200" dirty="0" err="1" smtClean="0"/>
              <a:t>l'ordinateur</a:t>
            </a:r>
            <a:r>
              <a:rPr lang="en-US" sz="2200" dirty="0" smtClean="0"/>
              <a:t> et le </a:t>
            </a:r>
            <a:r>
              <a:rPr lang="en-US" sz="2200" dirty="0" err="1" smtClean="0"/>
              <a:t>contrôleur</a:t>
            </a:r>
            <a:r>
              <a:rPr lang="en-US" sz="2200" dirty="0" smtClean="0"/>
              <a:t> de domaine</a:t>
            </a:r>
          </a:p>
          <a:p>
            <a:pPr eaLnBrk="1" hangingPunct="1"/>
            <a:r>
              <a:rPr lang="en-US" sz="2400" dirty="0" smtClean="0"/>
              <a:t>Scénarios dans lesquels un canal sécurisé peut être rompu</a:t>
            </a:r>
          </a:p>
          <a:p>
            <a:pPr lvl="1" eaLnBrk="1" hangingPunct="1"/>
            <a:r>
              <a:rPr lang="en-US" sz="2200" dirty="0" smtClean="0"/>
              <a:t>La réinstallation d'un ordinateur, même avec le même nom, génère un nouveau SID et un nouveau mot de passe</a:t>
            </a:r>
          </a:p>
          <a:p>
            <a:pPr lvl="1" eaLnBrk="1" hangingPunct="1"/>
            <a:r>
              <a:rPr lang="en-US" sz="2200" dirty="0" smtClean="0"/>
              <a:t>La restauration d'un ordinateur à partir d'une ancienne sauvegarde, ou la restauration d'un ordinateur </a:t>
            </a:r>
            <a:r>
              <a:rPr lang="en-US" sz="2200" dirty="0" err="1" smtClean="0"/>
              <a:t>d'après</a:t>
            </a:r>
            <a:r>
              <a:rPr lang="en-US" sz="2200" dirty="0" smtClean="0"/>
              <a:t> </a:t>
            </a:r>
            <a:r>
              <a:rPr lang="en-US" sz="2200" dirty="0" err="1" smtClean="0"/>
              <a:t>une</a:t>
            </a:r>
            <a:r>
              <a:rPr lang="en-US" sz="2200" dirty="0" smtClean="0"/>
              <a:t> capture instantanée ancienne</a:t>
            </a:r>
          </a:p>
          <a:p>
            <a:pPr lvl="1" eaLnBrk="1" hangingPunct="1"/>
            <a:r>
              <a:rPr lang="en-US" sz="2200" dirty="0" smtClean="0"/>
              <a:t>Désaccord entre l'ordinateur et le domaine à propos du mot de passe</a:t>
            </a:r>
          </a:p>
        </p:txBody>
      </p:sp>
    </p:spTree>
    <p:extLst>
      <p:ext uri="{BB962C8B-B14F-4D97-AF65-F5344CB8AC3E}">
        <p14:creationId xmlns:p14="http://schemas.microsoft.com/office/powerpoint/2010/main" val="24003403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5139899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0aa94826-0000-4fb3-ac27-6de0fd8c58e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Réinitialisation du canal sécurisé</a:t>
            </a:r>
            <a:endParaRPr lang="en-US"/>
          </a:p>
        </p:txBody>
      </p:sp>
      <p:sp>
        <p:nvSpPr>
          <p:cNvPr id="4" name="Content Placeholder 4"/>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1" hangingPunct="1"/>
            <a:r>
              <a:rPr lang="en-US" dirty="0" smtClean="0"/>
              <a:t>Ne pas supprimer un ordinateur d'un </a:t>
            </a:r>
            <a:r>
              <a:rPr lang="en-US" dirty="0" err="1" smtClean="0"/>
              <a:t>domaine</a:t>
            </a:r>
            <a:r>
              <a:rPr lang="en-US" dirty="0" smtClean="0"/>
              <a:t> et </a:t>
            </a:r>
            <a:r>
              <a:rPr lang="en-US" dirty="0" err="1" smtClean="0"/>
              <a:t>l'y</a:t>
            </a:r>
            <a:r>
              <a:rPr lang="en-US" dirty="0" smtClean="0"/>
              <a:t> joindre à nouveau</a:t>
            </a:r>
          </a:p>
          <a:p>
            <a:pPr lvl="1" eaLnBrk="1" hangingPunct="1"/>
            <a:r>
              <a:rPr lang="en-US" dirty="0" smtClean="0"/>
              <a:t>Ce processus crée un nouveau compte, ce qui entraîne un nouveau SID et la perte des </a:t>
            </a:r>
            <a:r>
              <a:rPr lang="en-US" smtClean="0"/>
              <a:t>appartenances aux groupes</a:t>
            </a:r>
            <a:endParaRPr lang="en-US" dirty="0" smtClean="0"/>
          </a:p>
          <a:p>
            <a:pPr eaLnBrk="1" hangingPunct="1"/>
            <a:r>
              <a:rPr lang="en-US" dirty="0" smtClean="0"/>
              <a:t>Options de réinitialisation du canal sécurisé</a:t>
            </a:r>
          </a:p>
          <a:p>
            <a:pPr lvl="1" eaLnBrk="1" hangingPunct="1"/>
            <a:r>
              <a:rPr lang="en-US" dirty="0" smtClean="0"/>
              <a:t>Utilisateurs et ordinateurs Active Directory</a:t>
            </a:r>
          </a:p>
          <a:p>
            <a:pPr lvl="1" eaLnBrk="1" hangingPunct="1"/>
            <a:r>
              <a:rPr lang="en-US" dirty="0" smtClean="0"/>
              <a:t>DSMod.exe</a:t>
            </a:r>
          </a:p>
          <a:p>
            <a:pPr lvl="1"/>
            <a:r>
              <a:rPr lang="en-US" dirty="0"/>
              <a:t>NetDom.exe</a:t>
            </a:r>
            <a:endParaRPr lang="en-US" dirty="0" smtClean="0"/>
          </a:p>
          <a:p>
            <a:pPr lvl="1"/>
            <a:r>
              <a:rPr lang="en-US" dirty="0"/>
              <a:t>NLTest.exe</a:t>
            </a:r>
            <a:endParaRPr lang="en-US" dirty="0" smtClean="0"/>
          </a:p>
          <a:p>
            <a:pPr lvl="1" eaLnBrk="1" hangingPunct="1"/>
            <a:r>
              <a:rPr lang="hr-HR" dirty="0" smtClean="0"/>
              <a:t>Windows PowerShell</a:t>
            </a:r>
            <a:endParaRPr lang="en-US" dirty="0" smtClean="0"/>
          </a:p>
        </p:txBody>
      </p:sp>
    </p:spTree>
    <p:extLst>
      <p:ext uri="{BB962C8B-B14F-4D97-AF65-F5344CB8AC3E}">
        <p14:creationId xmlns:p14="http://schemas.microsoft.com/office/powerpoint/2010/main" val="14665239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86d89e37-c59a-4707-b655-7c9c6342615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a:t>
            </a:r>
            <a:r>
              <a:rPr lang="fr-FR" smtClean="0"/>
              <a:t> 4 : </a:t>
            </a:r>
            <a:r>
              <a:rPr lang="fr-FR" dirty="0" smtClean="0"/>
              <a:t>Délégation de l'administration</a:t>
            </a:r>
            <a:endParaRPr lang="en-US" dirty="0"/>
          </a:p>
        </p:txBody>
      </p:sp>
      <p:sp>
        <p:nvSpPr>
          <p:cNvPr id="3" name="Text Placeholder 2"/>
          <p:cNvSpPr>
            <a:spLocks noGrp="1"/>
          </p:cNvSpPr>
          <p:nvPr>
            <p:ph type="body" idx="1"/>
          </p:nvPr>
        </p:nvSpPr>
        <p:spPr>
          <a:xfrm>
            <a:off x="381000" y="1021215"/>
            <a:ext cx="7848600" cy="5147356"/>
          </a:xfrm>
        </p:spPr>
        <p:txBody>
          <a:bodyPr/>
          <a:lstStyle/>
          <a:p>
            <a:r>
              <a:rPr lang="fr-FR" dirty="0" smtClean="0"/>
              <a:t>Autorisations AD DS
Autorisations AD DS effectives
Démonstration : Délégation du contrôle administratif</a:t>
            </a:r>
            <a:endParaRPr lang="en-US" dirty="0"/>
          </a:p>
        </p:txBody>
      </p:sp>
    </p:spTree>
    <p:extLst>
      <p:ext uri="{BB962C8B-B14F-4D97-AF65-F5344CB8AC3E}">
        <p14:creationId xmlns:p14="http://schemas.microsoft.com/office/powerpoint/2010/main" val="1228965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bbc1b8cd-7462-48c3-9f3f-3997f0c755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Autorisations AD DS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97799" y="762000"/>
            <a:ext cx="7548402"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2194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name="e7b15d5b-167d-4450-850d-12b8b2d67a5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Autorisations AD DS effectives</a:t>
            </a:r>
            <a:endParaRPr lang="en-US"/>
          </a:p>
        </p:txBody>
      </p:sp>
      <p:sp>
        <p:nvSpPr>
          <p:cNvPr id="4" name="Rounded Rectangle 3"/>
          <p:cNvSpPr>
            <a:spLocks noChangeArrowheads="1"/>
          </p:cNvSpPr>
          <p:nvPr/>
        </p:nvSpPr>
        <p:spPr bwMode="auto">
          <a:xfrm>
            <a:off x="357766" y="881999"/>
            <a:ext cx="8294914" cy="675538"/>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dirty="0">
                <a:latin typeface="Segoe UI" pitchFamily="34" charset="0"/>
                <a:ea typeface="Segoe UI" pitchFamily="34" charset="0"/>
                <a:cs typeface="Segoe UI" pitchFamily="34" charset="0"/>
              </a:rPr>
              <a:t>Les autorisations attribuées aux </a:t>
            </a:r>
            <a:r>
              <a:rPr lang="en-US" altLang="ja-JP" sz="2400">
                <a:latin typeface="Segoe UI" pitchFamily="34" charset="0"/>
                <a:ea typeface="Segoe UI" pitchFamily="34" charset="0"/>
                <a:cs typeface="Segoe UI" pitchFamily="34" charset="0"/>
              </a:rPr>
              <a:t>utilisateurs </a:t>
            </a:r>
            <a:r>
              <a:rPr lang="en-US" altLang="ja-JP" sz="2400" smtClean="0">
                <a:latin typeface="Segoe UI" pitchFamily="34" charset="0"/>
                <a:ea typeface="Segoe UI" pitchFamily="34" charset="0"/>
                <a:cs typeface="Segoe UI" pitchFamily="34" charset="0"/>
              </a:rPr>
              <a:t>et aux groupes </a:t>
            </a:r>
            <a:r>
              <a:rPr lang="en-US" altLang="ja-JP" sz="2400" dirty="0">
                <a:latin typeface="Segoe UI" pitchFamily="34" charset="0"/>
                <a:ea typeface="Segoe UI" pitchFamily="34" charset="0"/>
                <a:cs typeface="Segoe UI" pitchFamily="34" charset="0"/>
              </a:rPr>
              <a:t>se cumulent</a:t>
            </a:r>
          </a:p>
        </p:txBody>
      </p:sp>
      <p:sp>
        <p:nvSpPr>
          <p:cNvPr id="5" name="Rounded Rectangle 4"/>
          <p:cNvSpPr>
            <a:spLocks noChangeArrowheads="1"/>
          </p:cNvSpPr>
          <p:nvPr/>
        </p:nvSpPr>
        <p:spPr bwMode="auto">
          <a:xfrm>
            <a:off x="357766" y="1627209"/>
            <a:ext cx="8481433" cy="752762"/>
          </a:xfrm>
          <a:prstGeom prst="roundRect">
            <a:avLst>
              <a:gd name="adj" fmla="val 4167"/>
            </a:avLst>
          </a:prstGeom>
          <a:noFill/>
          <a:ln w="9525" algn="ctr">
            <a:noFill/>
            <a:round/>
            <a:headEnd/>
            <a:tailEnd/>
          </a:ln>
          <a:effectLst/>
        </p:spPr>
        <p:txBody>
          <a:bodyPr anchor="ctr"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dirty="0">
                <a:latin typeface="Segoe UI" pitchFamily="34" charset="0"/>
                <a:ea typeface="Segoe UI" pitchFamily="34" charset="0"/>
                <a:cs typeface="Segoe UI" pitchFamily="34" charset="0"/>
              </a:rPr>
              <a:t>La meilleure pratique consiste à affecter des autorisations à des groupes et non à des utilisateurs individuels</a:t>
            </a:r>
          </a:p>
        </p:txBody>
      </p:sp>
      <p:sp>
        <p:nvSpPr>
          <p:cNvPr id="6" name="Rounded Rectangle 5"/>
          <p:cNvSpPr>
            <a:spLocks noChangeArrowheads="1"/>
          </p:cNvSpPr>
          <p:nvPr/>
        </p:nvSpPr>
        <p:spPr bwMode="auto">
          <a:xfrm>
            <a:off x="357766" y="2438400"/>
            <a:ext cx="8294914" cy="381000"/>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dirty="0">
                <a:latin typeface="Segoe UI" pitchFamily="34" charset="0"/>
                <a:ea typeface="Segoe UI" pitchFamily="34" charset="0"/>
                <a:cs typeface="Segoe UI" pitchFamily="34" charset="0"/>
              </a:rPr>
              <a:t>En cas de </a:t>
            </a:r>
            <a:r>
              <a:rPr lang="en-US" altLang="ja-JP" sz="2400" dirty="0" err="1" smtClean="0">
                <a:latin typeface="Segoe UI" pitchFamily="34" charset="0"/>
                <a:ea typeface="Segoe UI" pitchFamily="34" charset="0"/>
                <a:cs typeface="Segoe UI" pitchFamily="34" charset="0"/>
              </a:rPr>
              <a:t>conflits</a:t>
            </a:r>
            <a:endParaRPr lang="en-US" altLang="ja-JP" sz="2400" dirty="0">
              <a:latin typeface="Segoe UI" pitchFamily="34" charset="0"/>
              <a:ea typeface="Segoe UI" pitchFamily="34" charset="0"/>
              <a:cs typeface="Segoe UI" pitchFamily="34" charset="0"/>
            </a:endParaRPr>
          </a:p>
        </p:txBody>
      </p:sp>
      <p:sp>
        <p:nvSpPr>
          <p:cNvPr id="7" name="Rounded Rectangle 6"/>
          <p:cNvSpPr>
            <a:spLocks noChangeArrowheads="1"/>
          </p:cNvSpPr>
          <p:nvPr/>
        </p:nvSpPr>
        <p:spPr bwMode="auto">
          <a:xfrm>
            <a:off x="357766" y="4916182"/>
            <a:ext cx="8294914" cy="722618"/>
          </a:xfrm>
          <a:prstGeom prst="roundRect">
            <a:avLst>
              <a:gd name="adj" fmla="val 4167"/>
            </a:avLst>
          </a:prstGeom>
          <a:noFill/>
          <a:ln w="9525" algn="ctr">
            <a:noFill/>
            <a:round/>
            <a:headEnd/>
            <a:tailEnd/>
          </a:ln>
          <a:effectLst/>
        </p:spPr>
        <p:txBody>
          <a:bodyPr anchor="t" anchorCtr="0"/>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spcBef>
                <a:spcPts val="3500"/>
              </a:spcBef>
              <a:buClr>
                <a:srgbClr val="006699"/>
              </a:buClr>
            </a:pPr>
            <a:r>
              <a:rPr lang="en-US" altLang="ja-JP" sz="2400" dirty="0">
                <a:latin typeface="Segoe UI" pitchFamily="34" charset="0"/>
                <a:ea typeface="Segoe UI" pitchFamily="34" charset="0"/>
                <a:cs typeface="Segoe UI" pitchFamily="34" charset="0"/>
              </a:rPr>
              <a:t>Pour évaluer les autorisations effectives, vous </a:t>
            </a:r>
            <a:r>
              <a:rPr lang="en-US" altLang="ja-JP" sz="2400" dirty="0" err="1">
                <a:latin typeface="Segoe UI" pitchFamily="34" charset="0"/>
                <a:ea typeface="Segoe UI" pitchFamily="34" charset="0"/>
                <a:cs typeface="Segoe UI" pitchFamily="34" charset="0"/>
              </a:rPr>
              <a:t>pouvez</a:t>
            </a:r>
            <a:r>
              <a:rPr lang="en-US" altLang="ja-JP" sz="2400" dirty="0">
                <a:latin typeface="Segoe UI" pitchFamily="34" charset="0"/>
                <a:ea typeface="Segoe UI" pitchFamily="34" charset="0"/>
                <a:cs typeface="Segoe UI" pitchFamily="34" charset="0"/>
              </a:rPr>
              <a:t> </a:t>
            </a:r>
            <a:r>
              <a:rPr lang="en-US" altLang="ja-JP" sz="2400" dirty="0" err="1" smtClean="0">
                <a:latin typeface="Segoe UI" pitchFamily="34" charset="0"/>
                <a:ea typeface="Segoe UI" pitchFamily="34" charset="0"/>
                <a:cs typeface="Segoe UI" pitchFamily="34" charset="0"/>
              </a:rPr>
              <a:t>utiliser</a:t>
            </a:r>
            <a:endParaRPr lang="en-US" altLang="ja-JP" sz="2400" dirty="0">
              <a:latin typeface="Segoe UI" pitchFamily="34" charset="0"/>
              <a:ea typeface="Segoe UI" pitchFamily="34" charset="0"/>
              <a:cs typeface="Segoe UI" pitchFamily="34" charset="0"/>
            </a:endParaRPr>
          </a:p>
        </p:txBody>
      </p:sp>
      <p:sp>
        <p:nvSpPr>
          <p:cNvPr id="8" name="AutoShape 4"/>
          <p:cNvSpPr>
            <a:spLocks noChangeArrowheads="1"/>
          </p:cNvSpPr>
          <p:nvPr/>
        </p:nvSpPr>
        <p:spPr bwMode="auto">
          <a:xfrm>
            <a:off x="736978" y="2921727"/>
            <a:ext cx="8178422" cy="1905000"/>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altLang="ja-JP" sz="2400" b="0" dirty="0" smtClean="0">
                <a:latin typeface="Segoe UI" pitchFamily="34" charset="0"/>
                <a:ea typeface="Segoe UI" pitchFamily="34" charset="0"/>
                <a:cs typeface="Segoe UI" pitchFamily="34" charset="0"/>
              </a:rPr>
              <a:t>Refuser des autorisations est prioritaire par rapport à </a:t>
            </a:r>
            <a:r>
              <a:rPr lang="en-US" altLang="ja-JP" sz="2400" b="0" dirty="0" err="1" smtClean="0">
                <a:latin typeface="Segoe UI" pitchFamily="34" charset="0"/>
                <a:ea typeface="Segoe UI" pitchFamily="34" charset="0"/>
                <a:cs typeface="Segoe UI" pitchFamily="34" charset="0"/>
              </a:rPr>
              <a:t>autoriser</a:t>
            </a:r>
            <a:r>
              <a:rPr lang="en-US" altLang="ja-JP" sz="2400" b="0" dirty="0" smtClean="0">
                <a:latin typeface="Segoe UI" pitchFamily="34" charset="0"/>
                <a:ea typeface="Segoe UI" pitchFamily="34" charset="0"/>
                <a:cs typeface="Segoe UI" pitchFamily="34" charset="0"/>
              </a:rPr>
              <a:t> des autorisations</a:t>
            </a:r>
          </a:p>
          <a:p>
            <a:pPr marL="228600" indent="-228600">
              <a:lnSpc>
                <a:spcPct val="90000"/>
              </a:lnSpc>
              <a:spcBef>
                <a:spcPct val="40000"/>
              </a:spcBef>
              <a:buClr>
                <a:srgbClr val="006699"/>
              </a:buClr>
              <a:buFontTx/>
              <a:buChar char="•"/>
            </a:pPr>
            <a:r>
              <a:rPr lang="en-US" altLang="ja-JP" sz="2400" b="0" dirty="0">
                <a:latin typeface="Segoe UI" pitchFamily="34" charset="0"/>
                <a:ea typeface="Segoe UI" pitchFamily="34" charset="0"/>
                <a:cs typeface="Segoe UI" pitchFamily="34" charset="0"/>
              </a:rPr>
              <a:t>Les autorisations explicites ont priorité sur les autorisations héritées</a:t>
            </a:r>
          </a:p>
          <a:p>
            <a:pPr marL="685800" lvl="1" indent="-228600">
              <a:lnSpc>
                <a:spcPct val="90000"/>
              </a:lnSpc>
              <a:spcBef>
                <a:spcPct val="40000"/>
              </a:spcBef>
              <a:buClr>
                <a:srgbClr val="006699"/>
              </a:buClr>
              <a:buFontTx/>
              <a:buChar char="•"/>
            </a:pPr>
            <a:r>
              <a:rPr lang="en-US" altLang="ja-JP" sz="2400" b="0" dirty="0">
                <a:latin typeface="Segoe UI" pitchFamily="34" charset="0"/>
                <a:ea typeface="Segoe UI" pitchFamily="34" charset="0"/>
                <a:cs typeface="Segoe UI" pitchFamily="34" charset="0"/>
              </a:rPr>
              <a:t>Une autorisation explicite a priorité sur un refus hérité</a:t>
            </a:r>
          </a:p>
        </p:txBody>
      </p:sp>
      <p:sp>
        <p:nvSpPr>
          <p:cNvPr id="9" name="AutoShape 4"/>
          <p:cNvSpPr>
            <a:spLocks noChangeArrowheads="1"/>
          </p:cNvSpPr>
          <p:nvPr/>
        </p:nvSpPr>
        <p:spPr bwMode="auto">
          <a:xfrm>
            <a:off x="736978" y="5710773"/>
            <a:ext cx="7615451" cy="846162"/>
          </a:xfrm>
          <a:prstGeom prst="roundRect">
            <a:avLst>
              <a:gd name="adj" fmla="val 4167"/>
            </a:avLst>
          </a:prstGeom>
          <a:no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nSpc>
                <a:spcPct val="90000"/>
              </a:lnSpc>
              <a:spcBef>
                <a:spcPct val="40000"/>
              </a:spcBef>
              <a:buClr>
                <a:srgbClr val="006699"/>
              </a:buClr>
              <a:buFontTx/>
              <a:buChar char="•"/>
            </a:pPr>
            <a:r>
              <a:rPr lang="en-US" altLang="ja-JP" sz="2400" b="0" dirty="0" smtClean="0">
                <a:latin typeface="Segoe UI" pitchFamily="34" charset="0"/>
                <a:ea typeface="Segoe UI" pitchFamily="34" charset="0"/>
                <a:cs typeface="Segoe UI" pitchFamily="34" charset="0"/>
              </a:rPr>
              <a:t>L'onglet Autorisations effectives</a:t>
            </a:r>
          </a:p>
          <a:p>
            <a:pPr marL="228600" indent="-228600">
              <a:lnSpc>
                <a:spcPct val="90000"/>
              </a:lnSpc>
              <a:spcBef>
                <a:spcPct val="40000"/>
              </a:spcBef>
              <a:buClr>
                <a:srgbClr val="006699"/>
              </a:buClr>
              <a:buFontTx/>
              <a:buChar char="•"/>
            </a:pPr>
            <a:r>
              <a:rPr lang="en-US" altLang="ja-JP" sz="2400" b="0" dirty="0">
                <a:latin typeface="Segoe UI" pitchFamily="34" charset="0"/>
                <a:ea typeface="Segoe UI" pitchFamily="34" charset="0"/>
                <a:cs typeface="Segoe UI" pitchFamily="34" charset="0"/>
              </a:rPr>
              <a:t>L'analyse manuelle</a:t>
            </a:r>
          </a:p>
        </p:txBody>
      </p:sp>
    </p:spTree>
    <p:extLst>
      <p:ext uri="{BB962C8B-B14F-4D97-AF65-F5344CB8AC3E}">
        <p14:creationId xmlns:p14="http://schemas.microsoft.com/office/powerpoint/2010/main" val="2997980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ca5ea832-a2bd-4da1-a8ac-4c2a70ee856c">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7921625" cy="740664"/>
          </a:xfrm>
        </p:spPr>
        <p:txBody>
          <a:bodyPr/>
          <a:lstStyle/>
          <a:p>
            <a:r>
              <a:rPr lang="fr-FR" sz="2600" dirty="0" smtClean="0"/>
              <a:t>Démonstration : Délégation du contrôle administratif</a:t>
            </a:r>
            <a:endParaRPr lang="en-US" sz="2600" dirty="0"/>
          </a:p>
        </p:txBody>
      </p:sp>
      <p:sp>
        <p:nvSpPr>
          <p:cNvPr id="4" name="TextBox 3"/>
          <p:cNvSpPr txBox="1">
            <a:spLocks noGrp="1" noChangeArrowheads="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eaLnBrk="0" hangingPunct="0">
              <a:lnSpc>
                <a:spcPct val="90000"/>
              </a:lnSpc>
              <a:spcBef>
                <a:spcPct val="70000"/>
              </a:spcBef>
              <a:buClr>
                <a:schemeClr val="hlink"/>
              </a:buClr>
              <a:buSzPct val="90000"/>
              <a:buFont typeface="Wingdings" pitchFamily="2" charset="2"/>
              <a:buNone/>
              <a:defRPr/>
            </a:pPr>
            <a:r>
              <a:rPr lang="en-US" b="0" kern="0" dirty="0"/>
              <a:t>Dans cette démonstration, vous allez </a:t>
            </a:r>
            <a:r>
              <a:rPr lang="en-US" b="0" kern="0" dirty="0" err="1"/>
              <a:t>apprendre</a:t>
            </a:r>
            <a:r>
              <a:rPr lang="en-US" b="0" kern="0" dirty="0"/>
              <a:t> </a:t>
            </a:r>
            <a:r>
              <a:rPr lang="en-US" b="0" kern="0" dirty="0" smtClean="0"/>
              <a:t>à</a:t>
            </a:r>
            <a:endParaRPr lang="en-GB" b="0" kern="0" dirty="0"/>
          </a:p>
          <a:p>
            <a:pPr marL="461963" lvl="1" indent="-234950" eaLnBrk="0" hangingPunct="0">
              <a:lnSpc>
                <a:spcPct val="90000"/>
              </a:lnSpc>
              <a:spcBef>
                <a:spcPct val="70000"/>
              </a:spcBef>
              <a:buSzPct val="90000"/>
              <a:buFont typeface="Arial" pitchFamily="34" charset="0"/>
              <a:buChar char="•"/>
              <a:defRPr/>
            </a:pPr>
            <a:r>
              <a:rPr lang="en-GB" sz="2500" b="0" kern="0" dirty="0" smtClean="0"/>
              <a:t>Déléguer une tâche standard</a:t>
            </a:r>
          </a:p>
          <a:p>
            <a:pPr marL="461963" lvl="1" indent="-234950" eaLnBrk="0" hangingPunct="0">
              <a:lnSpc>
                <a:spcPct val="90000"/>
              </a:lnSpc>
              <a:spcBef>
                <a:spcPct val="70000"/>
              </a:spcBef>
              <a:buSzPct val="90000"/>
              <a:buFont typeface="Arial" pitchFamily="34" charset="0"/>
              <a:buChar char="•"/>
              <a:defRPr/>
            </a:pPr>
            <a:r>
              <a:rPr lang="en-GB" sz="2500" dirty="0" smtClean="0"/>
              <a:t>Déléguer une tâche personnalisée</a:t>
            </a:r>
          </a:p>
          <a:p>
            <a:pPr marL="461963" lvl="1" indent="-234950" eaLnBrk="0" hangingPunct="0">
              <a:lnSpc>
                <a:spcPct val="90000"/>
              </a:lnSpc>
              <a:spcBef>
                <a:spcPct val="70000"/>
              </a:spcBef>
              <a:buSzPct val="90000"/>
              <a:buFont typeface="Arial" pitchFamily="34" charset="0"/>
              <a:buChar char="•"/>
              <a:defRPr/>
            </a:pPr>
            <a:r>
              <a:rPr lang="en-GB" sz="2500" b="0" kern="0" dirty="0" smtClean="0"/>
              <a:t>Afficher les autorisations AD DS qui </a:t>
            </a:r>
            <a:r>
              <a:rPr lang="en-GB" sz="2500" b="0" kern="0" smtClean="0"/>
              <a:t>résultent de ces délégations</a:t>
            </a:r>
            <a:endParaRPr lang="en-GB" sz="2500" b="0" kern="0" dirty="0"/>
          </a:p>
          <a:p>
            <a:pPr marL="457200" indent="-457200" eaLnBrk="0" hangingPunct="0">
              <a:lnSpc>
                <a:spcPct val="90000"/>
              </a:lnSpc>
              <a:spcBef>
                <a:spcPct val="70000"/>
              </a:spcBef>
              <a:buClr>
                <a:schemeClr val="hlink"/>
              </a:buClr>
              <a:buSzPct val="90000"/>
              <a:buFont typeface="Wingdings" pitchFamily="2" charset="2"/>
              <a:buNone/>
              <a:defRPr/>
            </a:pPr>
            <a:endParaRPr lang="en-US" sz="2500" b="0" kern="0" dirty="0"/>
          </a:p>
        </p:txBody>
      </p:sp>
    </p:spTree>
    <p:extLst>
      <p:ext uri="{BB962C8B-B14F-4D97-AF65-F5344CB8AC3E}">
        <p14:creationId xmlns:p14="http://schemas.microsoft.com/office/powerpoint/2010/main" val="20535964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9b753524-d5f4-4e10-926e-c3c10881706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Leçon</a:t>
            </a:r>
            <a:r>
              <a:rPr lang="fr-FR" smtClean="0"/>
              <a:t> 1 : </a:t>
            </a:r>
            <a:r>
              <a:rPr lang="fr-FR" dirty="0" smtClean="0"/>
              <a:t>Gestion de comptes d'utilisateurs</a:t>
            </a:r>
            <a:endParaRPr lang="en-US" dirty="0"/>
          </a:p>
        </p:txBody>
      </p:sp>
      <p:sp>
        <p:nvSpPr>
          <p:cNvPr id="3" name="Text Placeholder 2"/>
          <p:cNvSpPr>
            <a:spLocks noGrp="1"/>
          </p:cNvSpPr>
          <p:nvPr>
            <p:ph type="body" idx="1"/>
          </p:nvPr>
        </p:nvSpPr>
        <p:spPr/>
        <p:txBody>
          <a:bodyPr/>
          <a:lstStyle/>
          <a:p>
            <a:r>
              <a:rPr lang="fr-FR" smtClean="0"/>
              <a:t>Outils d'administration d'AD DS
Création de comptes d'utilisateurs
Configuration des attributs de compte d'utilisateur
Création des profils utilisateur
Démonstration : Gestion des comptes d'utilisateurs</a:t>
            </a:r>
            <a:endParaRPr lang="en-US"/>
          </a:p>
        </p:txBody>
      </p:sp>
    </p:spTree>
    <p:extLst>
      <p:ext uri="{BB962C8B-B14F-4D97-AF65-F5344CB8AC3E}">
        <p14:creationId xmlns:p14="http://schemas.microsoft.com/office/powerpoint/2010/main" val="20740821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7231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368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name="64464d22-2b72-4053-8e9b-b15b840346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400" dirty="0" smtClean="0"/>
              <a:t>Atelier pratique : Gestion des objets de services de domaine Active Directory</a:t>
            </a:r>
            <a:endParaRPr lang="en-US" sz="2400" dirty="0"/>
          </a:p>
        </p:txBody>
      </p:sp>
      <p:sp>
        <p:nvSpPr>
          <p:cNvPr id="3" name="Text Placeholder 2"/>
          <p:cNvSpPr>
            <a:spLocks noGrp="1"/>
          </p:cNvSpPr>
          <p:nvPr>
            <p:ph type="body" idx="1"/>
          </p:nvPr>
        </p:nvSpPr>
        <p:spPr>
          <a:xfrm>
            <a:off x="458788" y="1021215"/>
            <a:ext cx="8228012" cy="2788785"/>
          </a:xfrm>
        </p:spPr>
        <p:txBody>
          <a:bodyPr/>
          <a:lstStyle/>
          <a:p>
            <a:r>
              <a:rPr lang="fr-FR" dirty="0" smtClean="0"/>
              <a:t>Exercice 1 : Délégation de l'administration pour une succursale
Exercice 2 : Création et configuration de comptes d'utilisateurs dans AD DS
Exercice 3 : Gestion des objets </a:t>
            </a:r>
            <a:r>
              <a:rPr lang="fr-FR" smtClean="0"/>
              <a:t>ordinateur dans AD</a:t>
            </a:r>
            <a:r>
              <a:rPr lang="fr-FR" dirty="0" smtClean="0"/>
              <a:t> DS</a:t>
            </a:r>
            <a:endParaRPr lang="en-US" dirty="0"/>
          </a:p>
        </p:txBody>
      </p:sp>
      <p:sp>
        <p:nvSpPr>
          <p:cNvPr id="4" name="TextBox 3"/>
          <p:cNvSpPr txBox="1"/>
          <p:nvPr/>
        </p:nvSpPr>
        <p:spPr>
          <a:xfrm>
            <a:off x="458788" y="3938032"/>
            <a:ext cx="5461175" cy="492443"/>
          </a:xfrm>
          <a:prstGeom prst="rect">
            <a:avLst/>
          </a:prstGeom>
          <a:noFill/>
        </p:spPr>
        <p:txBody>
          <a:bodyPr vert="horz" wrap="none" rtlCol="0">
            <a:spAutoFit/>
          </a:bodyPr>
          <a:lstStyle/>
          <a:p>
            <a:r>
              <a:rPr lang="en-US" sz="2600" dirty="0" err="1" smtClean="0">
                <a:latin typeface="Segoe UI"/>
              </a:rPr>
              <a:t>Informations</a:t>
            </a:r>
            <a:r>
              <a:rPr lang="en-US" sz="2600" dirty="0" smtClean="0">
                <a:latin typeface="Segoe UI"/>
              </a:rPr>
              <a:t> </a:t>
            </a:r>
            <a:r>
              <a:rPr lang="en-US" sz="2600" dirty="0" err="1" smtClean="0">
                <a:latin typeface="Segoe UI"/>
              </a:rPr>
              <a:t>d'ouverture</a:t>
            </a:r>
            <a:r>
              <a:rPr lang="en-US" sz="2600" dirty="0" smtClean="0">
                <a:latin typeface="Segoe UI"/>
              </a:rPr>
              <a:t> de session</a:t>
            </a:r>
            <a:endParaRPr lang="en-US" sz="2600" dirty="0">
              <a:latin typeface="Segoe UI"/>
            </a:endParaRPr>
          </a:p>
        </p:txBody>
      </p:sp>
      <p:sp>
        <p:nvSpPr>
          <p:cNvPr id="5" name="TextBox 4"/>
          <p:cNvSpPr txBox="1"/>
          <p:nvPr/>
        </p:nvSpPr>
        <p:spPr>
          <a:xfrm>
            <a:off x="458788" y="4441365"/>
            <a:ext cx="8228012" cy="1692771"/>
          </a:xfrm>
          <a:prstGeom prst="rect">
            <a:avLst/>
          </a:prstGeom>
          <a:noFill/>
        </p:spPr>
        <p:txBody>
          <a:bodyPr vert="horz" wrap="square" rtlCol="0">
            <a:spAutoFit/>
          </a:bodyPr>
          <a:lstStyle/>
          <a:p>
            <a:pPr>
              <a:tabLst>
                <a:tab pos="3587750" algn="l"/>
              </a:tabLst>
            </a:pPr>
            <a:r>
              <a:rPr lang="en-US" sz="2600" b="0" i="0" u="none" strike="noStrike" baseline="0" dirty="0" err="1" smtClean="0">
                <a:latin typeface="Segoe UI"/>
                <a:ea typeface="SimSun"/>
                <a:cs typeface="Cordia New"/>
              </a:rPr>
              <a:t>Ordinateurs</a:t>
            </a:r>
            <a:r>
              <a:rPr lang="en-US" sz="2600" b="0" i="0" u="none" strike="noStrike" baseline="0" dirty="0" smtClean="0">
                <a:latin typeface="Segoe UI"/>
                <a:ea typeface="SimSun"/>
                <a:cs typeface="Cordia New"/>
              </a:rPr>
              <a:t> </a:t>
            </a:r>
            <a:r>
              <a:rPr lang="en-US" sz="2600" b="0" i="0" u="none" strike="noStrike" baseline="0" dirty="0" err="1" smtClean="0">
                <a:latin typeface="Segoe UI"/>
                <a:ea typeface="SimSun"/>
                <a:cs typeface="Cordia New"/>
              </a:rPr>
              <a:t>virtuels</a:t>
            </a:r>
            <a:r>
              <a:rPr lang="en-US" sz="2600" b="0" i="0" u="none" strike="noStrike" baseline="0" dirty="0" smtClean="0">
                <a:latin typeface="Segoe UI"/>
                <a:ea typeface="SimSun"/>
                <a:cs typeface="Cordia New"/>
              </a:rPr>
              <a:t>	22410B-LON-DC1</a:t>
            </a:r>
            <a:endParaRPr lang="fr-FR"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	22410B-LON-CL1</a:t>
            </a:r>
            <a:r>
              <a:rPr lang="fr-FR" sz="2600" b="0" i="0" u="none" strike="noStrike" baseline="0" dirty="0" smtClean="0">
                <a:latin typeface="Segoe UI"/>
                <a:ea typeface="SimSun"/>
                <a:cs typeface="Cordia New"/>
              </a:rPr>
              <a:t>	</a:t>
            </a:r>
            <a:endParaRPr lang="en-US" sz="2600" b="0" i="0" u="none" strike="noStrike" baseline="0" dirty="0" smtClean="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Nom </a:t>
            </a:r>
            <a:r>
              <a:rPr lang="en-US" sz="2600" b="0" i="0" u="none" strike="noStrike" baseline="0" dirty="0" err="1" smtClean="0">
                <a:latin typeface="Segoe UI"/>
                <a:ea typeface="SimSun"/>
                <a:cs typeface="Cordia New"/>
              </a:rPr>
              <a:t>d'utilisateur</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ADATUM\</a:t>
            </a:r>
            <a:r>
              <a:rPr lang="en-US" sz="2600" b="1" i="0" u="none" strike="noStrike" baseline="0" dirty="0" err="1" smtClean="0">
                <a:latin typeface="Segoe UI"/>
                <a:ea typeface="SimSun"/>
                <a:cs typeface="Cordia New"/>
              </a:rPr>
              <a:t>Administrateur</a:t>
            </a:r>
            <a:endParaRPr lang="en-US" sz="2600" b="1" dirty="0">
              <a:latin typeface="Segoe UI"/>
              <a:ea typeface="SimSun"/>
              <a:cs typeface="Cordia New"/>
            </a:endParaRPr>
          </a:p>
          <a:p>
            <a:pPr>
              <a:tabLst>
                <a:tab pos="3587750" algn="l"/>
              </a:tabLst>
            </a:pPr>
            <a:r>
              <a:rPr lang="en-US" sz="2600" b="0" i="0" u="none" strike="noStrike" baseline="0" dirty="0" smtClean="0">
                <a:latin typeface="Segoe UI"/>
                <a:ea typeface="SimSun"/>
                <a:cs typeface="Cordia New"/>
              </a:rPr>
              <a:t>Mot de </a:t>
            </a:r>
            <a:r>
              <a:rPr lang="en-US" sz="2600" b="0" i="0" u="none" strike="noStrike" baseline="0" dirty="0" err="1" smtClean="0">
                <a:latin typeface="Segoe UI"/>
                <a:ea typeface="SimSun"/>
                <a:cs typeface="Cordia New"/>
              </a:rPr>
              <a:t>passe</a:t>
            </a:r>
            <a:r>
              <a:rPr lang="en-US" sz="2600" b="0" i="0" u="none" strike="noStrike" baseline="0" dirty="0" smtClean="0">
                <a:latin typeface="Segoe UI"/>
                <a:ea typeface="SimSun"/>
                <a:cs typeface="Cordia New"/>
              </a:rPr>
              <a:t>	</a:t>
            </a:r>
            <a:r>
              <a:rPr lang="en-US" sz="2600" b="1" i="0" u="none" strike="noStrike" baseline="0" dirty="0" smtClean="0">
                <a:latin typeface="Segoe UI"/>
                <a:ea typeface="SimSun"/>
                <a:cs typeface="Cordia New"/>
              </a:rPr>
              <a:t>Pa$$w0rd</a:t>
            </a:r>
            <a:r>
              <a:rPr lang="en-US" sz="2600" b="0" i="0" u="none" strike="noStrike" baseline="0" dirty="0" smtClean="0">
                <a:latin typeface="Segoe UI"/>
                <a:ea typeface="SimSun"/>
                <a:cs typeface="Cordia New"/>
              </a:rPr>
              <a:t>	</a:t>
            </a:r>
          </a:p>
        </p:txBody>
      </p:sp>
      <p:sp>
        <p:nvSpPr>
          <p:cNvPr id="6" name="TextBox 5"/>
          <p:cNvSpPr txBox="1"/>
          <p:nvPr/>
        </p:nvSpPr>
        <p:spPr>
          <a:xfrm>
            <a:off x="458788" y="6163356"/>
            <a:ext cx="4361771" cy="430887"/>
          </a:xfrm>
          <a:prstGeom prst="rect">
            <a:avLst/>
          </a:prstGeom>
          <a:noFill/>
        </p:spPr>
        <p:txBody>
          <a:bodyPr vert="horz" wrap="none" rtlCol="0">
            <a:spAutoFit/>
          </a:bodyPr>
          <a:lstStyle/>
          <a:p>
            <a:r>
              <a:rPr lang="en-US" sz="2200" dirty="0" err="1" smtClean="0">
                <a:latin typeface="Segoe UI"/>
              </a:rPr>
              <a:t>Durée</a:t>
            </a:r>
            <a:r>
              <a:rPr lang="en-US" sz="2200" dirty="0" smtClean="0">
                <a:latin typeface="Segoe UI"/>
              </a:rPr>
              <a:t> </a:t>
            </a:r>
            <a:r>
              <a:rPr lang="en-US" sz="2200" dirty="0" err="1" smtClean="0">
                <a:latin typeface="Segoe UI"/>
              </a:rPr>
              <a:t>approximative</a:t>
            </a:r>
            <a:r>
              <a:rPr lang="en-US" sz="2200" dirty="0" smtClean="0">
                <a:latin typeface="Segoe UI"/>
              </a:rPr>
              <a:t> : 60 minutes</a:t>
            </a:r>
            <a:endParaRPr lang="en-US" sz="2200" dirty="0">
              <a:latin typeface="Segoe UI"/>
            </a:endParaRPr>
          </a:p>
        </p:txBody>
      </p:sp>
    </p:spTree>
    <p:extLst>
      <p:ext uri="{BB962C8B-B14F-4D97-AF65-F5344CB8AC3E}">
        <p14:creationId xmlns:p14="http://schemas.microsoft.com/office/powerpoint/2010/main" val="23421918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Scénario d'atelier pratique</a:t>
            </a:r>
            <a:endParaRPr lang="en-US"/>
          </a:p>
        </p:txBody>
      </p:sp>
      <p:sp>
        <p:nvSpPr>
          <p:cNvPr id="4" name="TextBox 3"/>
          <p:cNvSpPr txBox="1"/>
          <p:nvPr/>
        </p:nvSpPr>
        <p:spPr>
          <a:xfrm>
            <a:off x="458788" y="914400"/>
            <a:ext cx="8119156" cy="5736763"/>
          </a:xfrm>
          <a:prstGeom prst="rect">
            <a:avLst/>
          </a:prstGeom>
          <a:noFill/>
        </p:spPr>
        <p:txBody>
          <a:bodyPr vert="horz" wrap="square" rtlCol="0">
            <a:spAutoFit/>
          </a:bodyPr>
          <a:lstStyle/>
          <a:p>
            <a:pPr>
              <a:lnSpc>
                <a:spcPct val="115000"/>
              </a:lnSpc>
              <a:spcAft>
                <a:spcPts val="1000"/>
              </a:spcAft>
            </a:pPr>
            <a:r>
              <a:rPr lang="en-US" dirty="0" smtClean="0">
                <a:effectLst/>
                <a:latin typeface="Segoe UI"/>
                <a:ea typeface="SimSun"/>
                <a:cs typeface="Segoe UI"/>
              </a:rPr>
              <a:t>A. Datum Corporation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a:t>
            </a:r>
            <a:r>
              <a:rPr lang="en-US" dirty="0" err="1" smtClean="0">
                <a:effectLst/>
                <a:latin typeface="Segoe UI"/>
                <a:ea typeface="SimSun"/>
                <a:cs typeface="Segoe UI"/>
              </a:rPr>
              <a:t>société</a:t>
            </a:r>
            <a:r>
              <a:rPr lang="en-US" dirty="0" smtClean="0">
                <a:effectLst/>
                <a:latin typeface="Segoe UI"/>
                <a:ea typeface="SimSun"/>
                <a:cs typeface="Segoe UI"/>
              </a:rPr>
              <a:t> </a:t>
            </a:r>
            <a:r>
              <a:rPr lang="en-US" dirty="0" err="1" smtClean="0">
                <a:effectLst/>
                <a:latin typeface="Segoe UI"/>
                <a:ea typeface="SimSun"/>
                <a:cs typeface="Segoe UI"/>
              </a:rPr>
              <a:t>internationale</a:t>
            </a:r>
            <a:r>
              <a:rPr lang="en-US" dirty="0" smtClean="0">
                <a:effectLst/>
                <a:latin typeface="Segoe UI"/>
                <a:ea typeface="SimSun"/>
                <a:cs typeface="Segoe UI"/>
              </a:rPr>
              <a:t> </a:t>
            </a:r>
            <a:r>
              <a:rPr lang="en-US" dirty="0" err="1" smtClean="0">
                <a:effectLst/>
                <a:latin typeface="Segoe UI"/>
                <a:ea typeface="SimSun"/>
                <a:cs typeface="Segoe UI"/>
              </a:rPr>
              <a:t>d'ingénierie</a:t>
            </a:r>
            <a:r>
              <a:rPr lang="en-US" dirty="0" smtClean="0">
                <a:effectLst/>
                <a:latin typeface="Segoe UI"/>
                <a:ea typeface="SimSun"/>
                <a:cs typeface="Segoe UI"/>
              </a:rPr>
              <a:t> et de fabrication, </a:t>
            </a:r>
            <a:r>
              <a:rPr lang="en-US" dirty="0" err="1" smtClean="0">
                <a:effectLst/>
                <a:latin typeface="Segoe UI"/>
                <a:ea typeface="SimSun"/>
                <a:cs typeface="Segoe UI"/>
              </a:rPr>
              <a:t>dont</a:t>
            </a:r>
            <a:r>
              <a:rPr lang="en-US" dirty="0" smtClean="0">
                <a:effectLst/>
                <a:latin typeface="Segoe UI"/>
                <a:ea typeface="SimSun"/>
                <a:cs typeface="Segoe UI"/>
              </a:rPr>
              <a:t> le </a:t>
            </a:r>
            <a:r>
              <a:rPr lang="en-US" dirty="0" err="1" smtClean="0">
                <a:effectLst/>
                <a:latin typeface="Segoe UI"/>
                <a:ea typeface="SimSun"/>
                <a:cs typeface="Segoe UI"/>
              </a:rPr>
              <a:t>siège</a:t>
            </a:r>
            <a:r>
              <a:rPr lang="en-US" dirty="0" smtClean="0">
                <a:effectLst/>
                <a:latin typeface="Segoe UI"/>
                <a:ea typeface="SimSun"/>
                <a:cs typeface="Segoe UI"/>
              </a:rPr>
              <a:t> social </a:t>
            </a:r>
            <a:r>
              <a:rPr lang="en-US" dirty="0" err="1" smtClean="0">
                <a:effectLst/>
                <a:latin typeface="Segoe UI"/>
                <a:ea typeface="SimSun"/>
                <a:cs typeface="Segoe UI"/>
              </a:rPr>
              <a:t>est</a:t>
            </a:r>
            <a:r>
              <a:rPr lang="en-US" dirty="0" smtClean="0">
                <a:effectLst/>
                <a:latin typeface="Segoe UI"/>
                <a:ea typeface="SimSun"/>
                <a:cs typeface="Segoe UI"/>
              </a:rPr>
              <a:t> </a:t>
            </a:r>
            <a:r>
              <a:rPr lang="en-US" dirty="0" err="1" smtClean="0">
                <a:effectLst/>
                <a:latin typeface="Segoe UI"/>
                <a:ea typeface="SimSun"/>
                <a:cs typeface="Segoe UI"/>
              </a:rPr>
              <a:t>basé</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en </a:t>
            </a:r>
            <a:r>
              <a:rPr lang="en-US" dirty="0" err="1" smtClean="0">
                <a:effectLst/>
                <a:latin typeface="Segoe UI"/>
                <a:ea typeface="SimSun"/>
                <a:cs typeface="Segoe UI"/>
              </a:rPr>
              <a:t>Angleterre</a:t>
            </a:r>
            <a:r>
              <a:rPr lang="en-US" dirty="0" smtClean="0">
                <a:effectLst/>
                <a:latin typeface="Segoe UI"/>
                <a:ea typeface="SimSun"/>
                <a:cs typeface="Segoe UI"/>
              </a:rPr>
              <a:t>. Un bureau </a:t>
            </a:r>
            <a:r>
              <a:rPr lang="en-US" dirty="0" err="1" smtClean="0">
                <a:effectLst/>
                <a:latin typeface="Segoe UI"/>
                <a:ea typeface="SimSun"/>
                <a:cs typeface="Segoe UI"/>
              </a:rPr>
              <a:t>informatique</a:t>
            </a:r>
            <a:r>
              <a:rPr lang="en-US" dirty="0" smtClean="0">
                <a:effectLst/>
                <a:latin typeface="Segoe UI"/>
                <a:ea typeface="SimSun"/>
                <a:cs typeface="Segoe UI"/>
              </a:rPr>
              <a:t> et un </a:t>
            </a:r>
            <a:r>
              <a:rPr lang="en-US" dirty="0" err="1" smtClean="0">
                <a:effectLst/>
                <a:latin typeface="Segoe UI"/>
                <a:ea typeface="SimSun"/>
                <a:cs typeface="Segoe UI"/>
              </a:rPr>
              <a:t>centre</a:t>
            </a:r>
            <a:r>
              <a:rPr lang="en-US" dirty="0" smtClean="0">
                <a:effectLst/>
                <a:latin typeface="Segoe UI"/>
                <a:ea typeface="SimSun"/>
                <a:cs typeface="Segoe UI"/>
              </a:rPr>
              <a:t> de </a:t>
            </a:r>
            <a:r>
              <a:rPr lang="en-US" dirty="0" err="1" smtClean="0">
                <a:effectLst/>
                <a:latin typeface="Segoe UI"/>
                <a:ea typeface="SimSun"/>
                <a:cs typeface="Segoe UI"/>
              </a:rPr>
              <a:t>données</a:t>
            </a:r>
            <a:r>
              <a:rPr lang="en-US" dirty="0" smtClean="0">
                <a:effectLst/>
                <a:latin typeface="Segoe UI"/>
                <a:ea typeface="SimSun"/>
                <a:cs typeface="Segoe UI"/>
              </a:rPr>
              <a:t> </a:t>
            </a:r>
            <a:r>
              <a:rPr lang="en-US" dirty="0" err="1" smtClean="0">
                <a:effectLst/>
                <a:latin typeface="Segoe UI"/>
                <a:ea typeface="SimSun"/>
                <a:cs typeface="Segoe UI"/>
              </a:rPr>
              <a:t>sont</a:t>
            </a:r>
            <a:r>
              <a:rPr lang="en-US" dirty="0" smtClean="0">
                <a:effectLst/>
                <a:latin typeface="Segoe UI"/>
                <a:ea typeface="SimSun"/>
                <a:cs typeface="Segoe UI"/>
              </a:rPr>
              <a:t> </a:t>
            </a:r>
            <a:r>
              <a:rPr lang="en-US" dirty="0" err="1" smtClean="0">
                <a:effectLst/>
                <a:latin typeface="Segoe UI"/>
                <a:ea typeface="SimSun"/>
                <a:cs typeface="Segoe UI"/>
              </a:rPr>
              <a:t>situés</a:t>
            </a:r>
            <a:r>
              <a:rPr lang="en-US" dirty="0" smtClean="0">
                <a:effectLst/>
                <a:latin typeface="Segoe UI"/>
                <a:ea typeface="SimSun"/>
                <a:cs typeface="Segoe UI"/>
              </a:rPr>
              <a:t> à </a:t>
            </a:r>
            <a:r>
              <a:rPr lang="en-US" dirty="0" err="1" smtClean="0">
                <a:effectLst/>
                <a:latin typeface="Segoe UI"/>
                <a:ea typeface="SimSun"/>
                <a:cs typeface="Segoe UI"/>
              </a:rPr>
              <a:t>Londres</a:t>
            </a:r>
            <a:r>
              <a:rPr lang="en-US" dirty="0" smtClean="0">
                <a:effectLst/>
                <a:latin typeface="Segoe UI"/>
                <a:ea typeface="SimSun"/>
                <a:cs typeface="Segoe UI"/>
              </a:rPr>
              <a:t> pour assister le bureau de </a:t>
            </a:r>
            <a:r>
              <a:rPr lang="en-US" dirty="0" err="1" smtClean="0">
                <a:effectLst/>
                <a:latin typeface="Segoe UI"/>
                <a:ea typeface="SimSun"/>
                <a:cs typeface="Segoe UI"/>
              </a:rPr>
              <a:t>Londres</a:t>
            </a:r>
            <a:r>
              <a:rPr lang="en-US" dirty="0" smtClean="0">
                <a:effectLst/>
                <a:latin typeface="Segoe UI"/>
                <a:ea typeface="SimSun"/>
                <a:cs typeface="Segoe UI"/>
              </a:rPr>
              <a:t> et </a:t>
            </a:r>
            <a:r>
              <a:rPr lang="en-US" dirty="0" err="1" smtClean="0">
                <a:effectLst/>
                <a:latin typeface="Segoe UI"/>
                <a:ea typeface="SimSun"/>
                <a:cs typeface="Segoe UI"/>
              </a:rPr>
              <a:t>d'autres</a:t>
            </a:r>
            <a:r>
              <a:rPr lang="en-US" dirty="0" smtClean="0">
                <a:effectLst/>
                <a:latin typeface="Segoe UI"/>
                <a:ea typeface="SimSun"/>
                <a:cs typeface="Segoe UI"/>
              </a:rPr>
              <a:t> sites. A. Datum a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déployé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infrastructure Windows Server 2012 avec des clients Windows 8</a:t>
            </a:r>
            <a:endParaRPr lang="en-US" dirty="0" smtClean="0">
              <a:effectLst/>
              <a:latin typeface="Segoe UI"/>
              <a:ea typeface="SimSun"/>
              <a:cs typeface="Cordia New"/>
            </a:endParaRPr>
          </a:p>
          <a:p>
            <a:pPr>
              <a:lnSpc>
                <a:spcPct val="115000"/>
              </a:lnSpc>
              <a:spcAft>
                <a:spcPts val="1000"/>
              </a:spcAft>
            </a:pP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travaillé</a:t>
            </a:r>
            <a:r>
              <a:rPr lang="en-US" dirty="0" smtClean="0">
                <a:effectLst/>
                <a:latin typeface="Segoe UI"/>
                <a:ea typeface="SimSun"/>
                <a:cs typeface="Segoe UI"/>
              </a:rPr>
              <a:t> pour A. Datum en </a:t>
            </a:r>
            <a:r>
              <a:rPr lang="en-US" dirty="0" err="1" smtClean="0">
                <a:effectLst/>
                <a:latin typeface="Segoe UI"/>
                <a:ea typeface="SimSun"/>
                <a:cs typeface="Segoe UI"/>
              </a:rPr>
              <a:t>tant</a:t>
            </a:r>
            <a:r>
              <a:rPr lang="en-US" dirty="0" smtClean="0">
                <a:effectLst/>
                <a:latin typeface="Segoe UI"/>
                <a:ea typeface="SimSun"/>
                <a:cs typeface="Segoe UI"/>
              </a:rPr>
              <a:t> </a:t>
            </a:r>
            <a:r>
              <a:rPr lang="en-US" dirty="0" err="1" smtClean="0">
                <a:effectLst/>
                <a:latin typeface="Segoe UI"/>
                <a:ea typeface="SimSun"/>
                <a:cs typeface="Segoe UI"/>
              </a:rPr>
              <a:t>que</a:t>
            </a:r>
            <a:r>
              <a:rPr lang="en-US" dirty="0" smtClean="0">
                <a:effectLst/>
                <a:latin typeface="Segoe UI"/>
                <a:ea typeface="SimSun"/>
                <a:cs typeface="Segoe UI"/>
              </a:rPr>
              <a:t> </a:t>
            </a:r>
            <a:r>
              <a:rPr lang="en-US" dirty="0" err="1" smtClean="0">
                <a:effectLst/>
                <a:latin typeface="Segoe UI"/>
                <a:ea typeface="SimSun"/>
                <a:cs typeface="Segoe UI"/>
              </a:rPr>
              <a:t>spécialiste</a:t>
            </a:r>
            <a:r>
              <a:rPr lang="en-US" dirty="0" smtClean="0">
                <a:effectLst/>
                <a:latin typeface="Segoe UI"/>
                <a:ea typeface="SimSun"/>
                <a:cs typeface="Segoe UI"/>
              </a:rPr>
              <a:t> du support technique et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consulté</a:t>
            </a:r>
            <a:r>
              <a:rPr lang="en-US" dirty="0" smtClean="0">
                <a:effectLst/>
                <a:latin typeface="Segoe UI"/>
                <a:ea typeface="SimSun"/>
                <a:cs typeface="Segoe UI"/>
              </a:rPr>
              <a:t> les </a:t>
            </a:r>
            <a:r>
              <a:rPr lang="en-US" dirty="0" err="1" smtClean="0">
                <a:effectLst/>
                <a:latin typeface="Segoe UI"/>
                <a:ea typeface="SimSun"/>
                <a:cs typeface="Segoe UI"/>
              </a:rPr>
              <a:t>ordinateurs</a:t>
            </a:r>
            <a:r>
              <a:rPr lang="en-US" dirty="0" smtClean="0">
                <a:effectLst/>
                <a:latin typeface="Segoe UI"/>
                <a:ea typeface="SimSun"/>
                <a:cs typeface="Segoe UI"/>
              </a:rPr>
              <a:t> de bureau pour </a:t>
            </a:r>
            <a:r>
              <a:rPr lang="en-US" dirty="0" err="1" smtClean="0">
                <a:effectLst/>
                <a:latin typeface="Segoe UI"/>
                <a:ea typeface="SimSun"/>
                <a:cs typeface="Segoe UI"/>
              </a:rPr>
              <a:t>résoudre</a:t>
            </a:r>
            <a:r>
              <a:rPr lang="en-US" dirty="0" smtClean="0">
                <a:effectLst/>
                <a:latin typeface="Segoe UI"/>
                <a:ea typeface="SimSun"/>
                <a:cs typeface="Segoe UI"/>
              </a:rPr>
              <a:t> les </a:t>
            </a:r>
            <a:r>
              <a:rPr lang="en-US" dirty="0" err="1" smtClean="0">
                <a:effectLst/>
                <a:latin typeface="Segoe UI"/>
                <a:ea typeface="SimSun"/>
                <a:cs typeface="Segoe UI"/>
              </a:rPr>
              <a:t>problèmes</a:t>
            </a:r>
            <a:r>
              <a:rPr lang="en-US" dirty="0" smtClean="0">
                <a:effectLst/>
                <a:latin typeface="Segoe UI"/>
                <a:ea typeface="SimSun"/>
                <a:cs typeface="Segoe UI"/>
              </a:rPr>
              <a:t> </a:t>
            </a:r>
            <a:r>
              <a:rPr lang="en-US" dirty="0" err="1" smtClean="0">
                <a:effectLst/>
                <a:latin typeface="Segoe UI"/>
                <a:ea typeface="SimSun"/>
                <a:cs typeface="Segoe UI"/>
              </a:rPr>
              <a:t>d'application</a:t>
            </a:r>
            <a:r>
              <a:rPr lang="en-US" dirty="0" smtClean="0">
                <a:effectLst/>
                <a:latin typeface="Segoe UI"/>
                <a:ea typeface="SimSun"/>
                <a:cs typeface="Segoe UI"/>
              </a:rPr>
              <a:t> et de </a:t>
            </a:r>
            <a:r>
              <a:rPr lang="en-US" dirty="0" err="1" smtClean="0">
                <a:effectLst/>
                <a:latin typeface="Segoe UI"/>
                <a:ea typeface="SimSun"/>
                <a:cs typeface="Segoe UI"/>
              </a:rPr>
              <a:t>réseau</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avez</a:t>
            </a:r>
            <a:r>
              <a:rPr lang="en-US" dirty="0" smtClean="0">
                <a:effectLst/>
                <a:latin typeface="Segoe UI"/>
                <a:ea typeface="SimSun"/>
                <a:cs typeface="Segoe UI"/>
              </a:rPr>
              <a:t> </a:t>
            </a:r>
            <a:r>
              <a:rPr lang="en-US" dirty="0" err="1" smtClean="0">
                <a:effectLst/>
                <a:latin typeface="Segoe UI"/>
                <a:ea typeface="SimSun"/>
                <a:cs typeface="Segoe UI"/>
              </a:rPr>
              <a:t>récemment</a:t>
            </a:r>
            <a:r>
              <a:rPr lang="en-US" dirty="0" smtClean="0">
                <a:effectLst/>
                <a:latin typeface="Segoe UI"/>
                <a:ea typeface="SimSun"/>
                <a:cs typeface="Segoe UI"/>
              </a:rPr>
              <a:t> </a:t>
            </a:r>
            <a:r>
              <a:rPr lang="en-US" dirty="0" err="1" smtClean="0">
                <a:effectLst/>
                <a:latin typeface="Segoe UI"/>
                <a:ea typeface="SimSun"/>
                <a:cs typeface="Segoe UI"/>
              </a:rPr>
              <a:t>accepté</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promotion au </a:t>
            </a:r>
            <a:r>
              <a:rPr lang="en-US" dirty="0" err="1" smtClean="0">
                <a:effectLst/>
                <a:latin typeface="Segoe UI"/>
                <a:ea typeface="SimSun"/>
                <a:cs typeface="Segoe UI"/>
              </a:rPr>
              <a:t>sein</a:t>
            </a:r>
            <a:r>
              <a:rPr lang="en-US" dirty="0" smtClean="0">
                <a:effectLst/>
                <a:latin typeface="Segoe UI"/>
                <a:ea typeface="SimSun"/>
                <a:cs typeface="Segoe UI"/>
              </a:rPr>
              <a:t> de </a:t>
            </a:r>
            <a:r>
              <a:rPr lang="en-US" dirty="0" err="1" smtClean="0">
                <a:effectLst/>
                <a:latin typeface="Segoe UI"/>
                <a:ea typeface="SimSun"/>
                <a:cs typeface="Segoe UI"/>
              </a:rPr>
              <a:t>l'équipe</a:t>
            </a:r>
            <a:r>
              <a:rPr lang="en-US" dirty="0" smtClean="0">
                <a:effectLst/>
                <a:latin typeface="Segoe UI"/>
                <a:ea typeface="SimSun"/>
                <a:cs typeface="Segoe UI"/>
              </a:rPr>
              <a:t> </a:t>
            </a:r>
            <a:r>
              <a:rPr lang="en-US" dirty="0" err="1" smtClean="0">
                <a:effectLst/>
                <a:latin typeface="Segoe UI"/>
                <a:ea typeface="SimSun"/>
                <a:cs typeface="Segoe UI"/>
              </a:rPr>
              <a:t>d'assistance</a:t>
            </a:r>
            <a:r>
              <a:rPr lang="en-US" dirty="0" smtClean="0">
                <a:effectLst/>
                <a:latin typeface="Segoe UI"/>
                <a:ea typeface="SimSun"/>
                <a:cs typeface="Segoe UI"/>
              </a:rPr>
              <a:t> technique des </a:t>
            </a:r>
            <a:r>
              <a:rPr lang="en-US" dirty="0" err="1" smtClean="0">
                <a:effectLst/>
                <a:latin typeface="Segoe UI"/>
                <a:ea typeface="SimSun"/>
                <a:cs typeface="Segoe UI"/>
              </a:rPr>
              <a:t>serveurs</a:t>
            </a:r>
            <a:r>
              <a:rPr lang="en-US" dirty="0" smtClean="0">
                <a:effectLst/>
                <a:latin typeface="Segoe UI"/>
                <a:ea typeface="SimSun"/>
                <a:cs typeface="Segoe UI"/>
              </a:rPr>
              <a:t>. </a:t>
            </a:r>
            <a:r>
              <a:rPr lang="en-US" dirty="0" err="1" smtClean="0">
                <a:effectLst/>
                <a:latin typeface="Segoe UI"/>
                <a:ea typeface="SimSun"/>
                <a:cs typeface="Segoe UI"/>
              </a:rPr>
              <a:t>L'une</a:t>
            </a:r>
            <a:r>
              <a:rPr lang="en-US" dirty="0" smtClean="0">
                <a:effectLst/>
                <a:latin typeface="Segoe UI"/>
                <a:ea typeface="SimSun"/>
                <a:cs typeface="Segoe UI"/>
              </a:rPr>
              <a:t> de </a:t>
            </a:r>
            <a:r>
              <a:rPr lang="en-US" dirty="0" err="1" smtClean="0">
                <a:effectLst/>
                <a:latin typeface="Segoe UI"/>
                <a:ea typeface="SimSun"/>
                <a:cs typeface="Segoe UI"/>
              </a:rPr>
              <a:t>vos</a:t>
            </a:r>
            <a:r>
              <a:rPr lang="en-US" dirty="0" smtClean="0">
                <a:effectLst/>
                <a:latin typeface="Segoe UI"/>
                <a:ea typeface="SimSun"/>
                <a:cs typeface="Segoe UI"/>
              </a:rPr>
              <a:t> premières missions </a:t>
            </a:r>
            <a:r>
              <a:rPr lang="en-US" dirty="0" err="1" smtClean="0">
                <a:effectLst/>
                <a:latin typeface="Segoe UI"/>
                <a:ea typeface="SimSun"/>
                <a:cs typeface="Segoe UI"/>
              </a:rPr>
              <a:t>consiste</a:t>
            </a:r>
            <a:r>
              <a:rPr lang="en-US" dirty="0" smtClean="0">
                <a:effectLst/>
                <a:latin typeface="Segoe UI"/>
                <a:ea typeface="SimSun"/>
                <a:cs typeface="Segoe UI"/>
              </a:rPr>
              <a:t> à </a:t>
            </a:r>
            <a:r>
              <a:rPr lang="en-US" dirty="0" err="1" smtClean="0">
                <a:effectLst/>
                <a:latin typeface="Segoe UI"/>
                <a:ea typeface="SimSun"/>
                <a:cs typeface="Segoe UI"/>
              </a:rPr>
              <a:t>configurer</a:t>
            </a:r>
            <a:r>
              <a:rPr lang="en-US" dirty="0" smtClean="0">
                <a:effectLst/>
                <a:latin typeface="Segoe UI"/>
                <a:ea typeface="SimSun"/>
                <a:cs typeface="Segoe UI"/>
              </a:rPr>
              <a:t> le service </a:t>
            </a:r>
            <a:r>
              <a:rPr lang="en-US" dirty="0" err="1" smtClean="0">
                <a:effectLst/>
                <a:latin typeface="Segoe UI"/>
                <a:ea typeface="SimSun"/>
                <a:cs typeface="Segoe UI"/>
              </a:rPr>
              <a:t>d'infrastructure</a:t>
            </a:r>
            <a:r>
              <a:rPr lang="en-US" dirty="0" smtClean="0">
                <a:effectLst/>
                <a:latin typeface="Segoe UI"/>
                <a:ea typeface="SimSun"/>
                <a:cs typeface="Segoe UI"/>
              </a:rPr>
              <a:t> pour </a:t>
            </a:r>
            <a:r>
              <a:rPr lang="en-US" dirty="0" err="1" smtClean="0">
                <a:effectLst/>
                <a:latin typeface="Segoe UI"/>
                <a:ea typeface="SimSun"/>
                <a:cs typeface="Segoe UI"/>
              </a:rPr>
              <a:t>une</a:t>
            </a:r>
            <a:r>
              <a:rPr lang="en-US" dirty="0" smtClean="0">
                <a:effectLst/>
                <a:latin typeface="Segoe UI"/>
                <a:ea typeface="SimSun"/>
                <a:cs typeface="Segoe UI"/>
              </a:rPr>
              <a:t> nouvelle </a:t>
            </a:r>
            <a:r>
              <a:rPr lang="en-US" dirty="0" err="1" smtClean="0">
                <a:effectLst/>
                <a:latin typeface="Segoe UI"/>
                <a:ea typeface="SimSun"/>
                <a:cs typeface="Segoe UI"/>
              </a:rPr>
              <a:t>succursale</a:t>
            </a:r>
            <a:endParaRPr lang="en-US" dirty="0" smtClean="0">
              <a:effectLst/>
              <a:latin typeface="Segoe UI"/>
              <a:ea typeface="SimSun"/>
              <a:cs typeface="Cordia New"/>
            </a:endParaRPr>
          </a:p>
          <a:p>
            <a:pPr>
              <a:lnSpc>
                <a:spcPct val="115000"/>
              </a:lnSpc>
              <a:spcAft>
                <a:spcPts val="1000"/>
              </a:spcAft>
            </a:pPr>
            <a:r>
              <a:rPr lang="en-US" dirty="0" smtClean="0">
                <a:effectLst/>
                <a:latin typeface="Segoe UI"/>
                <a:ea typeface="SimSun"/>
                <a:cs typeface="Segoe UI"/>
              </a:rPr>
              <a:t>Pour commencer le </a:t>
            </a:r>
            <a:r>
              <a:rPr lang="en-US" dirty="0" err="1" smtClean="0">
                <a:effectLst/>
                <a:latin typeface="Segoe UI"/>
                <a:ea typeface="SimSun"/>
                <a:cs typeface="Segoe UI"/>
              </a:rPr>
              <a:t>déploiement</a:t>
            </a:r>
            <a:r>
              <a:rPr lang="en-US" dirty="0" smtClean="0">
                <a:effectLst/>
                <a:latin typeface="Segoe UI"/>
                <a:ea typeface="SimSun"/>
                <a:cs typeface="Segoe UI"/>
              </a:rPr>
              <a:t> de la nouvelle </a:t>
            </a:r>
            <a:r>
              <a:rPr lang="en-US" dirty="0" err="1" smtClean="0">
                <a:effectLst/>
                <a:latin typeface="Segoe UI"/>
                <a:ea typeface="SimSun"/>
                <a:cs typeface="Segoe UI"/>
              </a:rPr>
              <a:t>filiale</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préparez</a:t>
            </a:r>
            <a:r>
              <a:rPr lang="en-US" dirty="0" smtClean="0">
                <a:effectLst/>
                <a:latin typeface="Segoe UI"/>
                <a:ea typeface="SimSun"/>
                <a:cs typeface="Segoe UI"/>
              </a:rPr>
              <a:t> des </a:t>
            </a:r>
            <a:r>
              <a:rPr lang="en-US" dirty="0" err="1" smtClean="0">
                <a:effectLst/>
                <a:latin typeface="Segoe UI"/>
                <a:ea typeface="SimSun"/>
                <a:cs typeface="Segoe UI"/>
              </a:rPr>
              <a:t>objets</a:t>
            </a:r>
            <a:r>
              <a:rPr lang="en-US" dirty="0" smtClean="0">
                <a:effectLst/>
                <a:latin typeface="Segoe UI"/>
                <a:ea typeface="SimSun"/>
                <a:cs typeface="Segoe UI"/>
              </a:rPr>
              <a:t> AD DS. </a:t>
            </a:r>
            <a:r>
              <a:rPr lang="en-US" dirty="0" err="1" smtClean="0">
                <a:effectLst/>
                <a:latin typeface="Segoe UI"/>
                <a:ea typeface="SimSun"/>
                <a:cs typeface="Segoe UI"/>
              </a:rPr>
              <a:t>Dans</a:t>
            </a:r>
            <a:r>
              <a:rPr lang="en-US" dirty="0" smtClean="0">
                <a:effectLst/>
                <a:latin typeface="Segoe UI"/>
                <a:ea typeface="SimSun"/>
                <a:cs typeface="Segoe UI"/>
              </a:rPr>
              <a:t> le cadre de </a:t>
            </a:r>
            <a:r>
              <a:rPr lang="en-US" dirty="0" err="1" smtClean="0">
                <a:effectLst/>
                <a:latin typeface="Segoe UI"/>
                <a:ea typeface="SimSun"/>
                <a:cs typeface="Segoe UI"/>
              </a:rPr>
              <a:t>cette</a:t>
            </a:r>
            <a:r>
              <a:rPr lang="en-US" dirty="0" smtClean="0">
                <a:effectLst/>
                <a:latin typeface="Segoe UI"/>
                <a:ea typeface="SimSun"/>
                <a:cs typeface="Segoe UI"/>
              </a:rPr>
              <a:t> </a:t>
            </a:r>
            <a:r>
              <a:rPr lang="en-US" dirty="0" err="1" smtClean="0">
                <a:effectLst/>
                <a:latin typeface="Segoe UI"/>
                <a:ea typeface="SimSun"/>
                <a:cs typeface="Segoe UI"/>
              </a:rPr>
              <a:t>préparation</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devez</a:t>
            </a:r>
            <a:r>
              <a:rPr lang="en-US" dirty="0" smtClean="0">
                <a:effectLst/>
                <a:latin typeface="Segoe UI"/>
                <a:ea typeface="SimSun"/>
                <a:cs typeface="Segoe UI"/>
              </a:rPr>
              <a:t> </a:t>
            </a:r>
            <a:r>
              <a:rPr lang="en-US" dirty="0" err="1" smtClean="0">
                <a:effectLst/>
                <a:latin typeface="Segoe UI"/>
                <a:ea typeface="SimSun"/>
                <a:cs typeface="Segoe UI"/>
              </a:rPr>
              <a:t>créer</a:t>
            </a:r>
            <a:r>
              <a:rPr lang="en-US" dirty="0" smtClean="0">
                <a:effectLst/>
                <a:latin typeface="Segoe UI"/>
                <a:ea typeface="SimSun"/>
                <a:cs typeface="Segoe UI"/>
              </a:rPr>
              <a:t> </a:t>
            </a:r>
            <a:r>
              <a:rPr lang="en-US" dirty="0" err="1" smtClean="0">
                <a:effectLst/>
                <a:latin typeface="Segoe UI"/>
                <a:ea typeface="SimSun"/>
                <a:cs typeface="Segoe UI"/>
              </a:rPr>
              <a:t>une</a:t>
            </a:r>
            <a:r>
              <a:rPr lang="en-US" dirty="0" smtClean="0">
                <a:effectLst/>
                <a:latin typeface="Segoe UI"/>
                <a:ea typeface="SimSun"/>
                <a:cs typeface="Segoe UI"/>
              </a:rPr>
              <a:t> </a:t>
            </a:r>
            <a:r>
              <a:rPr lang="en-US" dirty="0" err="1" smtClean="0">
                <a:effectLst/>
                <a:latin typeface="Segoe UI"/>
                <a:ea typeface="SimSun"/>
                <a:cs typeface="Segoe UI"/>
              </a:rPr>
              <a:t>unité</a:t>
            </a:r>
            <a:r>
              <a:rPr lang="en-US" dirty="0" smtClean="0">
                <a:effectLst/>
                <a:latin typeface="Segoe UI"/>
                <a:ea typeface="SimSun"/>
                <a:cs typeface="Segoe UI"/>
              </a:rPr>
              <a:t> </a:t>
            </a:r>
            <a:r>
              <a:rPr lang="en-US" dirty="0" err="1" smtClean="0">
                <a:effectLst/>
                <a:latin typeface="Segoe UI"/>
                <a:ea typeface="SimSun"/>
                <a:cs typeface="Segoe UI"/>
              </a:rPr>
              <a:t>d'organisation</a:t>
            </a:r>
            <a:r>
              <a:rPr lang="en-US" dirty="0" smtClean="0">
                <a:effectLst/>
                <a:latin typeface="Segoe UI"/>
                <a:ea typeface="SimSun"/>
                <a:cs typeface="Segoe UI"/>
              </a:rPr>
              <a:t> pour la </a:t>
            </a:r>
            <a:r>
              <a:rPr lang="en-US" dirty="0" err="1" smtClean="0">
                <a:effectLst/>
                <a:latin typeface="Segoe UI"/>
                <a:ea typeface="SimSun"/>
                <a:cs typeface="Segoe UI"/>
              </a:rPr>
              <a:t>filiale</a:t>
            </a:r>
            <a:r>
              <a:rPr lang="en-US" dirty="0" smtClean="0">
                <a:effectLst/>
                <a:latin typeface="Segoe UI"/>
                <a:ea typeface="SimSun"/>
                <a:cs typeface="Segoe UI"/>
              </a:rPr>
              <a:t> et </a:t>
            </a:r>
            <a:r>
              <a:rPr lang="en-US" dirty="0" err="1" smtClean="0">
                <a:effectLst/>
                <a:latin typeface="Segoe UI"/>
                <a:ea typeface="SimSun"/>
                <a:cs typeface="Segoe UI"/>
              </a:rPr>
              <a:t>déléguer</a:t>
            </a:r>
            <a:r>
              <a:rPr lang="en-US" dirty="0" smtClean="0">
                <a:effectLst/>
                <a:latin typeface="Segoe UI"/>
                <a:ea typeface="SimSun"/>
                <a:cs typeface="Segoe UI"/>
              </a:rPr>
              <a:t> </a:t>
            </a:r>
            <a:r>
              <a:rPr lang="en-US" dirty="0" err="1" smtClean="0">
                <a:effectLst/>
                <a:latin typeface="Segoe UI"/>
                <a:ea typeface="SimSun"/>
                <a:cs typeface="Segoe UI"/>
              </a:rPr>
              <a:t>l'autorisation</a:t>
            </a:r>
            <a:r>
              <a:rPr lang="en-US" dirty="0" smtClean="0">
                <a:effectLst/>
                <a:latin typeface="Segoe UI"/>
                <a:ea typeface="SimSun"/>
                <a:cs typeface="Segoe UI"/>
              </a:rPr>
              <a:t> de la </a:t>
            </a:r>
            <a:r>
              <a:rPr lang="en-US" dirty="0" err="1" smtClean="0">
                <a:effectLst/>
                <a:latin typeface="Segoe UI"/>
                <a:ea typeface="SimSun"/>
                <a:cs typeface="Segoe UI"/>
              </a:rPr>
              <a:t>gérer</a:t>
            </a:r>
            <a:r>
              <a:rPr lang="en-US" dirty="0" smtClean="0">
                <a:effectLst/>
                <a:latin typeface="Segoe UI"/>
                <a:ea typeface="SimSun"/>
                <a:cs typeface="Segoe UI"/>
              </a:rPr>
              <a:t>. </a:t>
            </a:r>
            <a:r>
              <a:rPr lang="en-US" dirty="0" err="1" smtClean="0">
                <a:effectLst/>
                <a:latin typeface="Segoe UI"/>
                <a:ea typeface="SimSun"/>
                <a:cs typeface="Segoe UI"/>
              </a:rPr>
              <a:t>Ensuite</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devez</a:t>
            </a:r>
            <a:r>
              <a:rPr lang="en-US" dirty="0" smtClean="0">
                <a:effectLst/>
                <a:latin typeface="Segoe UI"/>
                <a:ea typeface="SimSun"/>
                <a:cs typeface="Segoe UI"/>
              </a:rPr>
              <a:t> </a:t>
            </a:r>
            <a:r>
              <a:rPr lang="en-US" dirty="0" err="1" smtClean="0">
                <a:effectLst/>
                <a:latin typeface="Segoe UI"/>
                <a:ea typeface="SimSun"/>
                <a:cs typeface="Segoe UI"/>
              </a:rPr>
              <a:t>créer</a:t>
            </a:r>
            <a:r>
              <a:rPr lang="en-US" dirty="0" smtClean="0">
                <a:effectLst/>
                <a:latin typeface="Segoe UI"/>
                <a:ea typeface="SimSun"/>
                <a:cs typeface="Segoe UI"/>
              </a:rPr>
              <a:t> des </a:t>
            </a:r>
            <a:r>
              <a:rPr lang="en-US" dirty="0" err="1" smtClean="0">
                <a:effectLst/>
                <a:latin typeface="Segoe UI"/>
                <a:ea typeface="SimSun"/>
                <a:cs typeface="Segoe UI"/>
              </a:rPr>
              <a:t>utilisateurs</a:t>
            </a:r>
            <a:r>
              <a:rPr lang="en-US" dirty="0" smtClean="0">
                <a:effectLst/>
                <a:latin typeface="Segoe UI"/>
                <a:ea typeface="SimSun"/>
                <a:cs typeface="Segoe UI"/>
              </a:rPr>
              <a:t> et des </a:t>
            </a:r>
            <a:r>
              <a:rPr lang="en-US" dirty="0" err="1" smtClean="0">
                <a:effectLst/>
                <a:latin typeface="Segoe UI"/>
                <a:ea typeface="SimSun"/>
                <a:cs typeface="Segoe UI"/>
              </a:rPr>
              <a:t>groupes</a:t>
            </a:r>
            <a:r>
              <a:rPr lang="en-US" dirty="0" smtClean="0">
                <a:effectLst/>
                <a:latin typeface="Segoe UI"/>
                <a:ea typeface="SimSun"/>
                <a:cs typeface="Segoe UI"/>
              </a:rPr>
              <a:t> pour la nouvelle </a:t>
            </a:r>
            <a:r>
              <a:rPr lang="en-US" dirty="0" err="1" smtClean="0">
                <a:effectLst/>
                <a:latin typeface="Segoe UI"/>
                <a:ea typeface="SimSun"/>
                <a:cs typeface="Segoe UI"/>
              </a:rPr>
              <a:t>filiale</a:t>
            </a:r>
            <a:r>
              <a:rPr lang="en-US" dirty="0" smtClean="0">
                <a:effectLst/>
                <a:latin typeface="Segoe UI"/>
                <a:ea typeface="SimSun"/>
                <a:cs typeface="Segoe UI"/>
              </a:rPr>
              <a:t>. </a:t>
            </a:r>
            <a:r>
              <a:rPr lang="en-US" dirty="0" err="1" smtClean="0">
                <a:effectLst/>
                <a:latin typeface="Segoe UI"/>
                <a:ea typeface="SimSun"/>
                <a:cs typeface="Segoe UI"/>
              </a:rPr>
              <a:t>Enfin</a:t>
            </a:r>
            <a:r>
              <a:rPr lang="en-US" dirty="0" smtClean="0">
                <a:effectLst/>
                <a:latin typeface="Segoe UI"/>
                <a:ea typeface="SimSun"/>
                <a:cs typeface="Segoe UI"/>
              </a:rPr>
              <a:t>, </a:t>
            </a:r>
            <a:r>
              <a:rPr lang="en-US" dirty="0" err="1" smtClean="0">
                <a:effectLst/>
                <a:latin typeface="Segoe UI"/>
                <a:ea typeface="SimSun"/>
                <a:cs typeface="Segoe UI"/>
              </a:rPr>
              <a:t>vous</a:t>
            </a:r>
            <a:r>
              <a:rPr lang="en-US" dirty="0" smtClean="0">
                <a:effectLst/>
                <a:latin typeface="Segoe UI"/>
                <a:ea typeface="SimSun"/>
                <a:cs typeface="Segoe UI"/>
              </a:rPr>
              <a:t> </a:t>
            </a:r>
            <a:r>
              <a:rPr lang="en-US" dirty="0" err="1" smtClean="0">
                <a:effectLst/>
                <a:latin typeface="Segoe UI"/>
                <a:ea typeface="SimSun"/>
                <a:cs typeface="Segoe UI"/>
              </a:rPr>
              <a:t>devez</a:t>
            </a:r>
            <a:r>
              <a:rPr lang="en-US" dirty="0" smtClean="0">
                <a:effectLst/>
                <a:latin typeface="Segoe UI"/>
                <a:ea typeface="SimSun"/>
                <a:cs typeface="Segoe UI"/>
              </a:rPr>
              <a:t> </a:t>
            </a:r>
            <a:r>
              <a:rPr lang="en-US" dirty="0" err="1" smtClean="0">
                <a:effectLst/>
                <a:latin typeface="Segoe UI"/>
                <a:ea typeface="SimSun"/>
                <a:cs typeface="Segoe UI"/>
              </a:rPr>
              <a:t>réinitialiser</a:t>
            </a:r>
            <a:r>
              <a:rPr lang="en-US" dirty="0" smtClean="0">
                <a:effectLst/>
                <a:latin typeface="Segoe UI"/>
                <a:ea typeface="SimSun"/>
                <a:cs typeface="Segoe UI"/>
              </a:rPr>
              <a:t> le canal </a:t>
            </a:r>
            <a:r>
              <a:rPr lang="en-US" dirty="0" err="1" smtClean="0">
                <a:effectLst/>
                <a:latin typeface="Segoe UI"/>
                <a:ea typeface="SimSun"/>
                <a:cs typeface="Segoe UI"/>
              </a:rPr>
              <a:t>sécurisé</a:t>
            </a:r>
            <a:r>
              <a:rPr lang="en-US" dirty="0" smtClean="0">
                <a:effectLst/>
                <a:latin typeface="Segoe UI"/>
                <a:ea typeface="SimSun"/>
                <a:cs typeface="Segoe UI"/>
              </a:rPr>
              <a:t> pour un </a:t>
            </a:r>
            <a:r>
              <a:rPr lang="en-US" dirty="0" err="1" smtClean="0">
                <a:effectLst/>
                <a:latin typeface="Segoe UI"/>
                <a:ea typeface="SimSun"/>
                <a:cs typeface="Segoe UI"/>
              </a:rPr>
              <a:t>compte</a:t>
            </a:r>
            <a:r>
              <a:rPr lang="en-US" dirty="0" smtClean="0">
                <a:effectLst/>
                <a:latin typeface="Segoe UI"/>
                <a:ea typeface="SimSun"/>
                <a:cs typeface="Segoe UI"/>
              </a:rPr>
              <a:t> </a:t>
            </a:r>
            <a:r>
              <a:rPr lang="en-US" dirty="0" err="1" smtClean="0">
                <a:effectLst/>
                <a:latin typeface="Segoe UI"/>
                <a:ea typeface="SimSun"/>
                <a:cs typeface="Segoe UI"/>
              </a:rPr>
              <a:t>d'ordinateur</a:t>
            </a:r>
            <a:r>
              <a:rPr lang="en-US" dirty="0" smtClean="0">
                <a:effectLst/>
                <a:latin typeface="Segoe UI"/>
                <a:ea typeface="SimSun"/>
                <a:cs typeface="Segoe UI"/>
              </a:rPr>
              <a:t> qui a </a:t>
            </a:r>
            <a:r>
              <a:rPr lang="en-US" dirty="0" err="1" smtClean="0">
                <a:effectLst/>
                <a:latin typeface="Segoe UI"/>
                <a:ea typeface="SimSun"/>
                <a:cs typeface="Segoe UI"/>
              </a:rPr>
              <a:t>perdu</a:t>
            </a:r>
            <a:r>
              <a:rPr lang="en-US" dirty="0" smtClean="0">
                <a:effectLst/>
                <a:latin typeface="Segoe UI"/>
                <a:ea typeface="SimSun"/>
                <a:cs typeface="Segoe UI"/>
              </a:rPr>
              <a:t> la </a:t>
            </a:r>
            <a:r>
              <a:rPr lang="en-US" dirty="0" err="1" smtClean="0">
                <a:effectLst/>
                <a:latin typeface="Segoe UI"/>
                <a:ea typeface="SimSun"/>
                <a:cs typeface="Segoe UI"/>
              </a:rPr>
              <a:t>connectivité</a:t>
            </a:r>
            <a:r>
              <a:rPr lang="en-US" dirty="0" smtClean="0">
                <a:effectLst/>
                <a:latin typeface="Segoe UI"/>
                <a:ea typeface="SimSun"/>
                <a:cs typeface="Segoe UI"/>
              </a:rPr>
              <a:t> au </a:t>
            </a:r>
            <a:r>
              <a:rPr lang="en-US" dirty="0" err="1" smtClean="0">
                <a:effectLst/>
                <a:latin typeface="Segoe UI"/>
                <a:ea typeface="SimSun"/>
                <a:cs typeface="Segoe UI"/>
              </a:rPr>
              <a:t>domaine</a:t>
            </a:r>
            <a:r>
              <a:rPr lang="en-US" dirty="0" smtClean="0">
                <a:effectLst/>
                <a:latin typeface="Segoe UI"/>
                <a:ea typeface="SimSun"/>
                <a:cs typeface="Segoe UI"/>
              </a:rPr>
              <a:t> </a:t>
            </a:r>
            <a:r>
              <a:rPr lang="en-US" dirty="0" err="1" smtClean="0">
                <a:effectLst/>
                <a:latin typeface="Segoe UI"/>
                <a:ea typeface="SimSun"/>
                <a:cs typeface="Segoe UI"/>
              </a:rPr>
              <a:t>dans</a:t>
            </a:r>
            <a:r>
              <a:rPr lang="en-US" dirty="0" smtClean="0">
                <a:effectLst/>
                <a:latin typeface="Segoe UI"/>
                <a:ea typeface="SimSun"/>
                <a:cs typeface="Segoe UI"/>
              </a:rPr>
              <a:t> la </a:t>
            </a:r>
            <a:r>
              <a:rPr lang="en-US" dirty="0" err="1" smtClean="0">
                <a:effectLst/>
                <a:latin typeface="Segoe UI"/>
                <a:ea typeface="SimSun"/>
                <a:cs typeface="Segoe UI"/>
              </a:rPr>
              <a:t>filiale</a:t>
            </a:r>
            <a:endParaRPr lang="en-US" dirty="0">
              <a:effectLst/>
              <a:latin typeface="Segoe UI"/>
              <a:ea typeface="SimSun"/>
              <a:cs typeface="Cordia New"/>
            </a:endParaRPr>
          </a:p>
        </p:txBody>
      </p:sp>
    </p:spTree>
    <p:extLst>
      <p:ext uri="{BB962C8B-B14F-4D97-AF65-F5344CB8AC3E}">
        <p14:creationId xmlns:p14="http://schemas.microsoft.com/office/powerpoint/2010/main" val="8169754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name="0d07187b-490d-4291-a0a2-810bfc6814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de l'atelier pratique</a:t>
            </a:r>
            <a:endParaRPr lang="en-US"/>
          </a:p>
        </p:txBody>
      </p:sp>
      <p:sp>
        <p:nvSpPr>
          <p:cNvPr id="3" name="Text Placeholder 2"/>
          <p:cNvSpPr>
            <a:spLocks noGrp="1"/>
          </p:cNvSpPr>
          <p:nvPr>
            <p:ph type="body" idx="1"/>
          </p:nvPr>
        </p:nvSpPr>
        <p:spPr/>
        <p:txBody>
          <a:bodyPr/>
          <a:lstStyle/>
          <a:p>
            <a:r>
              <a:rPr lang="en-US" dirty="0" err="1">
                <a:solidFill>
                  <a:srgbClr val="000000"/>
                </a:solidFill>
              </a:rPr>
              <a:t>Quelles</a:t>
            </a:r>
            <a:r>
              <a:rPr lang="en-US" dirty="0">
                <a:solidFill>
                  <a:srgbClr val="000000"/>
                </a:solidFill>
              </a:rPr>
              <a:t> </a:t>
            </a:r>
            <a:r>
              <a:rPr lang="en-US" dirty="0" err="1">
                <a:solidFill>
                  <a:srgbClr val="000000"/>
                </a:solidFill>
              </a:rPr>
              <a:t>sont</a:t>
            </a:r>
            <a:r>
              <a:rPr lang="en-US" dirty="0">
                <a:solidFill>
                  <a:srgbClr val="000000"/>
                </a:solidFill>
              </a:rPr>
              <a:t> les options qui </a:t>
            </a:r>
            <a:r>
              <a:rPr lang="en-US" dirty="0" err="1">
                <a:solidFill>
                  <a:srgbClr val="000000"/>
                </a:solidFill>
              </a:rPr>
              <a:t>permettent</a:t>
            </a:r>
            <a:r>
              <a:rPr lang="en-US" dirty="0">
                <a:solidFill>
                  <a:srgbClr val="000000"/>
                </a:solidFill>
              </a:rPr>
              <a:t> de modifier les </a:t>
            </a:r>
            <a:r>
              <a:rPr lang="en-US" dirty="0" err="1">
                <a:solidFill>
                  <a:srgbClr val="000000"/>
                </a:solidFill>
              </a:rPr>
              <a:t>attributs</a:t>
            </a:r>
            <a:r>
              <a:rPr lang="en-US" dirty="0">
                <a:solidFill>
                  <a:srgbClr val="000000"/>
                </a:solidFill>
              </a:rPr>
              <a:t> des </a:t>
            </a:r>
            <a:r>
              <a:rPr lang="en-US" dirty="0" err="1">
                <a:solidFill>
                  <a:srgbClr val="000000"/>
                </a:solidFill>
              </a:rPr>
              <a:t>utilisateurs</a:t>
            </a:r>
            <a:r>
              <a:rPr lang="en-US" dirty="0">
                <a:solidFill>
                  <a:srgbClr val="000000"/>
                </a:solidFill>
              </a:rPr>
              <a:t>, nouveaux </a:t>
            </a:r>
            <a:r>
              <a:rPr lang="en-US" dirty="0" smtClean="0">
                <a:solidFill>
                  <a:srgbClr val="000000"/>
                </a:solidFill>
              </a:rPr>
              <a:t>et </a:t>
            </a:r>
            <a:r>
              <a:rPr lang="en-US" dirty="0" err="1" smtClean="0">
                <a:solidFill>
                  <a:srgbClr val="000000"/>
                </a:solidFill>
              </a:rPr>
              <a:t>existants</a:t>
            </a:r>
            <a:r>
              <a:rPr lang="en-US" dirty="0">
                <a:solidFill>
                  <a:srgbClr val="000000"/>
                </a:solidFill>
              </a:rPr>
              <a:t> ?</a:t>
            </a:r>
            <a:endParaRPr lang="en-US" dirty="0"/>
          </a:p>
          <a:p>
            <a:r>
              <a:rPr lang="en-US" dirty="0" err="1">
                <a:solidFill>
                  <a:srgbClr val="000000"/>
                </a:solidFill>
              </a:rPr>
              <a:t>Quels</a:t>
            </a:r>
            <a:r>
              <a:rPr lang="en-US" dirty="0">
                <a:solidFill>
                  <a:srgbClr val="000000"/>
                </a:solidFill>
              </a:rPr>
              <a:t> </a:t>
            </a:r>
            <a:r>
              <a:rPr lang="en-US" dirty="0" err="1">
                <a:solidFill>
                  <a:srgbClr val="000000"/>
                </a:solidFill>
              </a:rPr>
              <a:t>sont</a:t>
            </a:r>
            <a:r>
              <a:rPr lang="en-US" dirty="0">
                <a:solidFill>
                  <a:srgbClr val="000000"/>
                </a:solidFill>
              </a:rPr>
              <a:t> les types </a:t>
            </a:r>
            <a:r>
              <a:rPr lang="en-US" dirty="0" err="1">
                <a:solidFill>
                  <a:srgbClr val="000000"/>
                </a:solidFill>
              </a:rPr>
              <a:t>d'objets</a:t>
            </a:r>
            <a:r>
              <a:rPr lang="en-US" dirty="0">
                <a:solidFill>
                  <a:srgbClr val="000000"/>
                </a:solidFill>
              </a:rPr>
              <a:t> qui </a:t>
            </a:r>
            <a:r>
              <a:rPr lang="en-US" dirty="0" err="1">
                <a:solidFill>
                  <a:srgbClr val="000000"/>
                </a:solidFill>
              </a:rPr>
              <a:t>peuvent</a:t>
            </a:r>
            <a:r>
              <a:rPr lang="en-US" dirty="0">
                <a:solidFill>
                  <a:srgbClr val="000000"/>
                </a:solidFill>
              </a:rPr>
              <a:t> </a:t>
            </a:r>
            <a:r>
              <a:rPr lang="en-US" dirty="0" err="1">
                <a:solidFill>
                  <a:srgbClr val="000000"/>
                </a:solidFill>
              </a:rPr>
              <a:t>être</a:t>
            </a:r>
            <a:r>
              <a:rPr lang="en-US" dirty="0">
                <a:solidFill>
                  <a:srgbClr val="000000"/>
                </a:solidFill>
              </a:rPr>
              <a:t> </a:t>
            </a:r>
            <a:r>
              <a:rPr lang="en-US" dirty="0" err="1">
                <a:solidFill>
                  <a:srgbClr val="000000"/>
                </a:solidFill>
              </a:rPr>
              <a:t>membres</a:t>
            </a:r>
            <a:r>
              <a:rPr lang="en-US" dirty="0">
                <a:solidFill>
                  <a:srgbClr val="000000"/>
                </a:solidFill>
              </a:rPr>
              <a:t> des </a:t>
            </a:r>
            <a:r>
              <a:rPr lang="en-US" dirty="0" err="1">
                <a:solidFill>
                  <a:srgbClr val="000000"/>
                </a:solidFill>
              </a:rPr>
              <a:t>groupes</a:t>
            </a:r>
            <a:r>
              <a:rPr lang="en-US" dirty="0">
                <a:solidFill>
                  <a:srgbClr val="000000"/>
                </a:solidFill>
              </a:rPr>
              <a:t> </a:t>
            </a:r>
            <a:r>
              <a:rPr lang="en-US" dirty="0" err="1">
                <a:solidFill>
                  <a:srgbClr val="000000"/>
                </a:solidFill>
              </a:rPr>
              <a:t>globaux</a:t>
            </a:r>
            <a:r>
              <a:rPr lang="en-US" dirty="0">
                <a:solidFill>
                  <a:srgbClr val="000000"/>
                </a:solidFill>
              </a:rPr>
              <a:t> ?</a:t>
            </a:r>
            <a:endParaRPr lang="en-US" dirty="0"/>
          </a:p>
          <a:p>
            <a:r>
              <a:rPr lang="en-US" dirty="0" err="1">
                <a:solidFill>
                  <a:srgbClr val="000000"/>
                </a:solidFill>
              </a:rPr>
              <a:t>Quels</a:t>
            </a:r>
            <a:r>
              <a:rPr lang="en-US" dirty="0">
                <a:solidFill>
                  <a:srgbClr val="000000"/>
                </a:solidFill>
              </a:rPr>
              <a:t> </a:t>
            </a:r>
            <a:r>
              <a:rPr lang="en-US" dirty="0" err="1">
                <a:solidFill>
                  <a:srgbClr val="000000"/>
                </a:solidFill>
              </a:rPr>
              <a:t>sont</a:t>
            </a:r>
            <a:r>
              <a:rPr lang="en-US" dirty="0">
                <a:solidFill>
                  <a:srgbClr val="000000"/>
                </a:solidFill>
              </a:rPr>
              <a:t> les types </a:t>
            </a:r>
            <a:r>
              <a:rPr lang="en-US" dirty="0" err="1">
                <a:solidFill>
                  <a:srgbClr val="000000"/>
                </a:solidFill>
              </a:rPr>
              <a:t>d'objets</a:t>
            </a:r>
            <a:r>
              <a:rPr lang="en-US" dirty="0">
                <a:solidFill>
                  <a:srgbClr val="000000"/>
                </a:solidFill>
              </a:rPr>
              <a:t> qui </a:t>
            </a:r>
            <a:r>
              <a:rPr lang="en-US" dirty="0" err="1">
                <a:solidFill>
                  <a:srgbClr val="000000"/>
                </a:solidFill>
              </a:rPr>
              <a:t>peuvent</a:t>
            </a:r>
            <a:r>
              <a:rPr lang="en-US" dirty="0">
                <a:solidFill>
                  <a:srgbClr val="000000"/>
                </a:solidFill>
              </a:rPr>
              <a:t> </a:t>
            </a:r>
            <a:r>
              <a:rPr lang="en-US" dirty="0" err="1">
                <a:solidFill>
                  <a:srgbClr val="000000"/>
                </a:solidFill>
              </a:rPr>
              <a:t>être</a:t>
            </a:r>
            <a:r>
              <a:rPr lang="en-US" dirty="0">
                <a:solidFill>
                  <a:srgbClr val="000000"/>
                </a:solidFill>
              </a:rPr>
              <a:t> </a:t>
            </a:r>
            <a:r>
              <a:rPr lang="en-US" dirty="0" err="1">
                <a:solidFill>
                  <a:srgbClr val="000000"/>
                </a:solidFill>
              </a:rPr>
              <a:t>membres</a:t>
            </a:r>
            <a:r>
              <a:rPr lang="en-US" dirty="0">
                <a:solidFill>
                  <a:srgbClr val="000000"/>
                </a:solidFill>
              </a:rPr>
              <a:t> des </a:t>
            </a:r>
            <a:r>
              <a:rPr lang="en-US" dirty="0" err="1">
                <a:solidFill>
                  <a:srgbClr val="000000"/>
                </a:solidFill>
              </a:rPr>
              <a:t>groupes</a:t>
            </a:r>
            <a:r>
              <a:rPr lang="en-US" dirty="0">
                <a:solidFill>
                  <a:srgbClr val="000000"/>
                </a:solidFill>
              </a:rPr>
              <a:t> </a:t>
            </a:r>
            <a:r>
              <a:rPr lang="en-US" dirty="0" err="1">
                <a:solidFill>
                  <a:srgbClr val="000000"/>
                </a:solidFill>
              </a:rPr>
              <a:t>locaux</a:t>
            </a:r>
            <a:r>
              <a:rPr lang="en-US" dirty="0">
                <a:solidFill>
                  <a:srgbClr val="000000"/>
                </a:solidFill>
              </a:rPr>
              <a:t> de </a:t>
            </a:r>
            <a:r>
              <a:rPr lang="en-US" dirty="0" err="1">
                <a:solidFill>
                  <a:srgbClr val="000000"/>
                </a:solidFill>
              </a:rPr>
              <a:t>domaine</a:t>
            </a:r>
            <a:r>
              <a:rPr lang="en-US" dirty="0">
                <a:solidFill>
                  <a:srgbClr val="000000"/>
                </a:solidFill>
              </a:rPr>
              <a:t> ?</a:t>
            </a:r>
            <a:endParaRPr lang="en-US" dirty="0"/>
          </a:p>
          <a:p>
            <a:r>
              <a:rPr lang="en-US" dirty="0" err="1">
                <a:solidFill>
                  <a:srgbClr val="000000"/>
                </a:solidFill>
              </a:rPr>
              <a:t>Quelles</a:t>
            </a:r>
            <a:r>
              <a:rPr lang="en-US" dirty="0">
                <a:solidFill>
                  <a:srgbClr val="000000"/>
                </a:solidFill>
              </a:rPr>
              <a:t> </a:t>
            </a:r>
            <a:r>
              <a:rPr lang="en-US" dirty="0" err="1">
                <a:solidFill>
                  <a:srgbClr val="000000"/>
                </a:solidFill>
              </a:rPr>
              <a:t>sont</a:t>
            </a:r>
            <a:r>
              <a:rPr lang="en-US" dirty="0">
                <a:solidFill>
                  <a:srgbClr val="000000"/>
                </a:solidFill>
              </a:rPr>
              <a:t> les </a:t>
            </a:r>
            <a:r>
              <a:rPr lang="en-US" dirty="0" err="1">
                <a:solidFill>
                  <a:srgbClr val="000000"/>
                </a:solidFill>
              </a:rPr>
              <a:t>deux</a:t>
            </a:r>
            <a:r>
              <a:rPr lang="en-US" dirty="0">
                <a:solidFill>
                  <a:srgbClr val="000000"/>
                </a:solidFill>
              </a:rPr>
              <a:t> </a:t>
            </a:r>
            <a:r>
              <a:rPr lang="en-US" dirty="0" err="1">
                <a:solidFill>
                  <a:srgbClr val="000000"/>
                </a:solidFill>
              </a:rPr>
              <a:t>informations</a:t>
            </a:r>
            <a:r>
              <a:rPr lang="en-US" dirty="0">
                <a:solidFill>
                  <a:srgbClr val="000000"/>
                </a:solidFill>
              </a:rPr>
              <a:t> </a:t>
            </a:r>
            <a:r>
              <a:rPr lang="en-US" dirty="0" err="1">
                <a:solidFill>
                  <a:srgbClr val="000000"/>
                </a:solidFill>
              </a:rPr>
              <a:t>d'identification</a:t>
            </a:r>
            <a:r>
              <a:rPr lang="en-US" dirty="0">
                <a:solidFill>
                  <a:srgbClr val="000000"/>
                </a:solidFill>
              </a:rPr>
              <a:t> </a:t>
            </a:r>
            <a:r>
              <a:rPr lang="en-US" dirty="0" err="1">
                <a:solidFill>
                  <a:srgbClr val="000000"/>
                </a:solidFill>
              </a:rPr>
              <a:t>nécessaires</a:t>
            </a:r>
            <a:r>
              <a:rPr lang="en-US" dirty="0">
                <a:solidFill>
                  <a:srgbClr val="000000"/>
                </a:solidFill>
              </a:rPr>
              <a:t> pour </a:t>
            </a:r>
            <a:r>
              <a:rPr lang="en-US" dirty="0" err="1">
                <a:solidFill>
                  <a:srgbClr val="000000"/>
                </a:solidFill>
              </a:rPr>
              <a:t>qu'un</a:t>
            </a:r>
            <a:r>
              <a:rPr lang="en-US" dirty="0">
                <a:solidFill>
                  <a:srgbClr val="000000"/>
                </a:solidFill>
              </a:rPr>
              <a:t> </a:t>
            </a:r>
            <a:r>
              <a:rPr lang="en-US" dirty="0" err="1">
                <a:solidFill>
                  <a:srgbClr val="000000"/>
                </a:solidFill>
              </a:rPr>
              <a:t>ordinateur</a:t>
            </a:r>
            <a:r>
              <a:rPr lang="en-US" dirty="0">
                <a:solidFill>
                  <a:srgbClr val="000000"/>
                </a:solidFill>
              </a:rPr>
              <a:t> </a:t>
            </a:r>
            <a:r>
              <a:rPr lang="en-US" dirty="0" err="1">
                <a:solidFill>
                  <a:srgbClr val="000000"/>
                </a:solidFill>
              </a:rPr>
              <a:t>puisse</a:t>
            </a:r>
            <a:r>
              <a:rPr lang="en-US" dirty="0">
                <a:solidFill>
                  <a:srgbClr val="000000"/>
                </a:solidFill>
              </a:rPr>
              <a:t> </a:t>
            </a:r>
            <a:r>
              <a:rPr lang="en-US" dirty="0" err="1">
                <a:solidFill>
                  <a:srgbClr val="000000"/>
                </a:solidFill>
              </a:rPr>
              <a:t>joindre</a:t>
            </a:r>
            <a:r>
              <a:rPr lang="en-US" dirty="0">
                <a:solidFill>
                  <a:srgbClr val="000000"/>
                </a:solidFill>
              </a:rPr>
              <a:t> un </a:t>
            </a:r>
            <a:r>
              <a:rPr lang="en-US" dirty="0" err="1">
                <a:solidFill>
                  <a:srgbClr val="000000"/>
                </a:solidFill>
              </a:rPr>
              <a:t>domaine</a:t>
            </a:r>
            <a:r>
              <a:rPr lang="en-US" dirty="0">
                <a:solidFill>
                  <a:srgbClr val="000000"/>
                </a:solidFill>
              </a:rPr>
              <a:t> ?</a:t>
            </a:r>
            <a:endParaRPr lang="en-US" dirty="0"/>
          </a:p>
          <a:p>
            <a:endParaRPr lang="en-US" dirty="0"/>
          </a:p>
        </p:txBody>
      </p:sp>
    </p:spTree>
    <p:extLst>
      <p:ext uri="{BB962C8B-B14F-4D97-AF65-F5344CB8AC3E}">
        <p14:creationId xmlns:p14="http://schemas.microsoft.com/office/powerpoint/2010/main" val="16927522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Contrôle des acquis et éléments à retenir</a:t>
            </a:r>
            <a:endParaRPr lang="en-US"/>
          </a:p>
        </p:txBody>
      </p:sp>
      <p:sp>
        <p:nvSpPr>
          <p:cNvPr id="3" name="Text Placeholder 2"/>
          <p:cNvSpPr>
            <a:spLocks noGrp="1"/>
          </p:cNvSpPr>
          <p:nvPr>
            <p:ph type="body" idx="1"/>
          </p:nvPr>
        </p:nvSpPr>
        <p:spPr/>
        <p:txBody>
          <a:bodyPr/>
          <a:lstStyle/>
          <a:p>
            <a:r>
              <a:rPr lang="fr-FR" smtClean="0"/>
              <a:t>Questions de contrôle des acquis
Outils
Méthode conseillée</a:t>
            </a:r>
            <a:endParaRPr lang="en-US"/>
          </a:p>
        </p:txBody>
      </p:sp>
    </p:spTree>
    <p:extLst>
      <p:ext uri="{BB962C8B-B14F-4D97-AF65-F5344CB8AC3E}">
        <p14:creationId xmlns:p14="http://schemas.microsoft.com/office/powerpoint/2010/main" val="35013814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43405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97392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66189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56939ee9-cb7a-40fe-927f-a4e60bd476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Outils d'administration d'AD DS</a:t>
            </a:r>
            <a:endParaRPr lang="en-US"/>
          </a:p>
        </p:txBody>
      </p:sp>
      <p:sp>
        <p:nvSpPr>
          <p:cNvPr id="4" name="Rounded Rectangle 3"/>
          <p:cNvSpPr>
            <a:spLocks noChangeArrowheads="1"/>
          </p:cNvSpPr>
          <p:nvPr/>
        </p:nvSpPr>
        <p:spPr bwMode="auto">
          <a:xfrm>
            <a:off x="395785" y="942975"/>
            <a:ext cx="8407021" cy="5172075"/>
          </a:xfrm>
          <a:prstGeom prst="roundRect">
            <a:avLst>
              <a:gd name="adj" fmla="val 4167"/>
            </a:avLst>
          </a:prstGeom>
          <a:no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r>
              <a:rPr lang="en-US" sz="2200" dirty="0" smtClean="0">
                <a:latin typeface="Segoe" pitchFamily="34" charset="0"/>
              </a:rPr>
              <a:t>Pour gérer les objets AD DS, vous pouvez </a:t>
            </a:r>
            <a:r>
              <a:rPr lang="en-US" sz="2200" smtClean="0">
                <a:latin typeface="Segoe" pitchFamily="34" charset="0"/>
              </a:rPr>
              <a:t>utiliser les outils graphiques </a:t>
            </a:r>
            <a:r>
              <a:rPr lang="en-US" sz="2200" dirty="0" err="1" smtClean="0">
                <a:latin typeface="Segoe" pitchFamily="34" charset="0"/>
              </a:rPr>
              <a:t>suivants</a:t>
            </a:r>
            <a:endParaRPr lang="en-US" sz="2200" dirty="0" smtClean="0">
              <a:latin typeface="Segoe" pitchFamily="34" charset="0"/>
            </a:endParaRPr>
          </a:p>
          <a:p>
            <a:pPr algn="l"/>
            <a:endParaRPr lang="en-US" sz="2200" dirty="0" smtClean="0">
              <a:latin typeface="Segoe" pitchFamily="34" charset="0"/>
            </a:endParaRPr>
          </a:p>
          <a:p>
            <a:pPr algn="l"/>
            <a:endParaRPr lang="en-US" sz="2200" dirty="0">
              <a:latin typeface="Segoe" pitchFamily="34" charset="0"/>
            </a:endParaRPr>
          </a:p>
          <a:p>
            <a:pPr algn="l"/>
            <a:endParaRPr lang="en-US" sz="2200" dirty="0" smtClean="0">
              <a:latin typeface="Segoe" pitchFamily="34" charset="0"/>
            </a:endParaRPr>
          </a:p>
          <a:p>
            <a:pPr algn="l"/>
            <a:endParaRPr lang="en-US" sz="2200" dirty="0">
              <a:latin typeface="Segoe" pitchFamily="34" charset="0"/>
            </a:endParaRPr>
          </a:p>
          <a:p>
            <a:pPr algn="l"/>
            <a:endParaRPr lang="en-US" sz="2200" dirty="0">
              <a:latin typeface="Segoe" pitchFamily="34" charset="0"/>
            </a:endParaRPr>
          </a:p>
          <a:p>
            <a:r>
              <a:rPr lang="en-US" sz="2200" dirty="0">
                <a:latin typeface="Segoe" pitchFamily="34" charset="0"/>
              </a:rPr>
              <a:t>Vous pouvez utiliser les outils en ligne de </a:t>
            </a:r>
            <a:r>
              <a:rPr lang="en-US" sz="2200" dirty="0" err="1">
                <a:latin typeface="Segoe" pitchFamily="34" charset="0"/>
              </a:rPr>
              <a:t>commande</a:t>
            </a:r>
            <a:r>
              <a:rPr lang="en-US" sz="2200" dirty="0">
                <a:latin typeface="Segoe" pitchFamily="34" charset="0"/>
              </a:rPr>
              <a:t> </a:t>
            </a:r>
            <a:r>
              <a:rPr lang="en-US" sz="2200" dirty="0" err="1" smtClean="0">
                <a:latin typeface="Segoe" pitchFamily="34" charset="0"/>
              </a:rPr>
              <a:t>suivants</a:t>
            </a:r>
            <a:endParaRPr lang="en-US" sz="2200" dirty="0">
              <a:latin typeface="Segoe" pitchFamily="34" charset="0"/>
            </a:endParaRPr>
          </a:p>
          <a:p>
            <a:pPr algn="l"/>
            <a:endParaRPr lang="en-US" sz="2200" dirty="0">
              <a:latin typeface="Segoe" pitchFamily="34" charset="0"/>
            </a:endParaRPr>
          </a:p>
        </p:txBody>
      </p:sp>
      <p:sp>
        <p:nvSpPr>
          <p:cNvPr id="5" name="Rounded Rectangle 4"/>
          <p:cNvSpPr>
            <a:spLocks noChangeArrowheads="1"/>
          </p:cNvSpPr>
          <p:nvPr/>
        </p:nvSpPr>
        <p:spPr bwMode="auto">
          <a:xfrm>
            <a:off x="963613" y="1804988"/>
            <a:ext cx="7248525" cy="676275"/>
          </a:xfrm>
          <a:prstGeom prst="roundRect">
            <a:avLst>
              <a:gd name="adj" fmla="val 4167"/>
            </a:avLst>
          </a:prstGeom>
          <a:noFill/>
          <a:ln w="9525" algn="ctr">
            <a:noFill/>
            <a:round/>
            <a:headEnd/>
            <a:tailEnd/>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Composants logiciels </a:t>
            </a:r>
            <a:r>
              <a:rPr lang="en-US" sz="2200" dirty="0" err="1" smtClean="0">
                <a:latin typeface="Segoe" pitchFamily="34" charset="0"/>
              </a:rPr>
              <a:t>enfichables</a:t>
            </a:r>
            <a:r>
              <a:rPr lang="en-US" sz="2200" dirty="0" smtClean="0">
                <a:latin typeface="Segoe" pitchFamily="34" charset="0"/>
              </a:rPr>
              <a:t> </a:t>
            </a:r>
            <a:br>
              <a:rPr lang="en-US" sz="2200" dirty="0" smtClean="0">
                <a:latin typeface="Segoe" pitchFamily="34" charset="0"/>
              </a:rPr>
            </a:br>
            <a:r>
              <a:rPr lang="en-US" sz="2200" dirty="0" err="1" smtClean="0">
                <a:latin typeface="Segoe" pitchFamily="34" charset="0"/>
              </a:rPr>
              <a:t>d'administration</a:t>
            </a:r>
            <a:r>
              <a:rPr lang="en-US" sz="2200" dirty="0" smtClean="0">
                <a:latin typeface="Segoe" pitchFamily="34" charset="0"/>
              </a:rPr>
              <a:t> Active Directory</a:t>
            </a:r>
            <a:endParaRPr lang="en-US" sz="2200" dirty="0">
              <a:latin typeface="Segoe" pitchFamily="34" charset="0"/>
            </a:endParaRPr>
          </a:p>
        </p:txBody>
      </p:sp>
      <p:sp>
        <p:nvSpPr>
          <p:cNvPr id="6" name="Rounded Rectangle 5"/>
          <p:cNvSpPr>
            <a:spLocks noChangeArrowheads="1"/>
          </p:cNvSpPr>
          <p:nvPr/>
        </p:nvSpPr>
        <p:spPr bwMode="auto">
          <a:xfrm>
            <a:off x="960438" y="2600325"/>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Centre </a:t>
            </a:r>
            <a:r>
              <a:rPr lang="en-US" sz="2200" dirty="0" err="1" smtClean="0">
                <a:latin typeface="Segoe" pitchFamily="34" charset="0"/>
              </a:rPr>
              <a:t>d'administration</a:t>
            </a:r>
            <a:r>
              <a:rPr lang="en-US" sz="2200" dirty="0" smtClean="0">
                <a:latin typeface="Segoe" pitchFamily="34" charset="0"/>
              </a:rPr>
              <a:t> </a:t>
            </a:r>
            <a:br>
              <a:rPr lang="en-US" sz="2200" dirty="0" smtClean="0">
                <a:latin typeface="Segoe" pitchFamily="34" charset="0"/>
              </a:rPr>
            </a:br>
            <a:r>
              <a:rPr lang="en-US" sz="2200" dirty="0" smtClean="0">
                <a:latin typeface="Segoe" pitchFamily="34" charset="0"/>
              </a:rPr>
              <a:t>Active Directory</a:t>
            </a:r>
            <a:endParaRPr lang="en-US" sz="2200" dirty="0">
              <a:latin typeface="Segoe" pitchFamily="34" charset="0"/>
            </a:endParaRPr>
          </a:p>
        </p:txBody>
      </p:sp>
      <p:sp>
        <p:nvSpPr>
          <p:cNvPr id="7" name="Rounded Rectangle 6"/>
          <p:cNvSpPr>
            <a:spLocks noChangeArrowheads="1"/>
          </p:cNvSpPr>
          <p:nvPr/>
        </p:nvSpPr>
        <p:spPr bwMode="auto">
          <a:xfrm>
            <a:off x="661988" y="3649663"/>
            <a:ext cx="7834312" cy="466725"/>
          </a:xfrm>
          <a:prstGeom prst="roundRect">
            <a:avLst>
              <a:gd name="adj" fmla="val 4167"/>
            </a:avLst>
          </a:prstGeom>
          <a:noFill/>
          <a:ln>
            <a:noFill/>
          </a:ln>
          <a:effectLst/>
          <a:ex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l"/>
            <a:endParaRPr lang="en-US" sz="2200" dirty="0">
              <a:latin typeface="Segoe" pitchFamily="34" charset="0"/>
            </a:endParaRPr>
          </a:p>
        </p:txBody>
      </p:sp>
      <p:sp>
        <p:nvSpPr>
          <p:cNvPr id="8" name="Rounded Rectangle 7"/>
          <p:cNvSpPr>
            <a:spLocks noChangeArrowheads="1"/>
          </p:cNvSpPr>
          <p:nvPr/>
        </p:nvSpPr>
        <p:spPr bwMode="auto">
          <a:xfrm>
            <a:off x="969963" y="3733800"/>
            <a:ext cx="7248525" cy="676275"/>
          </a:xfrm>
          <a:prstGeom prst="roundRect">
            <a:avLst>
              <a:gd name="adj" fmla="val 4167"/>
            </a:avLst>
          </a:prstGeom>
          <a:noFill/>
          <a:ln w="9525" algn="ctr">
            <a:noFill/>
            <a:round/>
            <a:headEnd/>
            <a:tailEnd/>
          </a:ln>
          <a:effectLst/>
          <a:ex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Module Active Directory dans Windows PowerShell</a:t>
            </a:r>
            <a:endParaRPr lang="en-US" sz="2200" dirty="0">
              <a:latin typeface="Segoe" pitchFamily="34" charset="0"/>
            </a:endParaRPr>
          </a:p>
        </p:txBody>
      </p:sp>
      <p:sp>
        <p:nvSpPr>
          <p:cNvPr id="9" name="Rounded Rectangle 8"/>
          <p:cNvSpPr>
            <a:spLocks noChangeArrowheads="1"/>
          </p:cNvSpPr>
          <p:nvPr/>
        </p:nvSpPr>
        <p:spPr bwMode="auto">
          <a:xfrm>
            <a:off x="966788" y="4232310"/>
            <a:ext cx="7248525" cy="676275"/>
          </a:xfrm>
          <a:prstGeom prst="roundRect">
            <a:avLst>
              <a:gd name="adj" fmla="val 4167"/>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lgn="l">
              <a:lnSpc>
                <a:spcPct val="90000"/>
              </a:lnSpc>
              <a:spcBef>
                <a:spcPct val="40000"/>
              </a:spcBef>
              <a:buClr>
                <a:srgbClr val="006699"/>
              </a:buClr>
              <a:buFontTx/>
              <a:buChar char="•"/>
            </a:pPr>
            <a:r>
              <a:rPr lang="en-US" sz="2200" dirty="0" smtClean="0">
                <a:latin typeface="Segoe" pitchFamily="34" charset="0"/>
              </a:rPr>
              <a:t>Commandes du service d'annuaire</a:t>
            </a:r>
            <a:endParaRPr lang="en-US" sz="2200" dirty="0">
              <a:latin typeface="Segoe"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1775" y="1489980"/>
            <a:ext cx="1914525" cy="1743075"/>
          </a:xfrm>
          <a:prstGeom prst="rect">
            <a:avLst/>
          </a:prstGeom>
          <a:noFill/>
          <a:ln>
            <a:noFill/>
          </a:ln>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0800" y="4427967"/>
            <a:ext cx="1347817" cy="1198485"/>
          </a:xfrm>
          <a:prstGeom prst="rect">
            <a:avLst/>
          </a:prstGeom>
          <a:noFill/>
          <a:ln>
            <a:noFill/>
          </a:ln>
          <a:effectLst/>
        </p:spPr>
      </p:pic>
    </p:spTree>
    <p:extLst>
      <p:ext uri="{BB962C8B-B14F-4D97-AF65-F5344CB8AC3E}">
        <p14:creationId xmlns:p14="http://schemas.microsoft.com/office/powerpoint/2010/main" val="7315862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17ca41f9-d6ac-477a-b02f-4c462792a85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Création de comptes d'utilisateurs</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43622" y="1400546"/>
            <a:ext cx="7002420" cy="4304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41212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f0e2c9d3-d218-4027-b11d-c5fce246a8d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Configuration des attributs de compte d'utilisateur</a:t>
            </a:r>
            <a:endParaRPr lang="en-US" sz="26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3550" y="808890"/>
            <a:ext cx="7466102" cy="5594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10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name="5c393ca8-7fd3-4e00-9ec9-2c52c8680d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Création des profils utilisateur</a:t>
            </a:r>
            <a:endParaRPr lang="en-US"/>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64596" y="1597365"/>
            <a:ext cx="7155504" cy="407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71653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0fad1719-2596-428d-ae2b-affdfa6dab7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z="2600" dirty="0" smtClean="0"/>
              <a:t>Démonstration : Gestion des comptes d'utilisateurs</a:t>
            </a:r>
            <a:endParaRPr lang="en-US" sz="2600" dirty="0"/>
          </a:p>
        </p:txBody>
      </p:sp>
      <p:sp>
        <p:nvSpPr>
          <p:cNvPr id="4" name="TextBox 3"/>
          <p:cNvSpPr txBox="1">
            <a:spLocks noGrp="1" noChangeArrowheads="1"/>
          </p:cNvSpPr>
          <p:nvPr/>
        </p:nvSpPr>
        <p:spPr bwMode="auto">
          <a:xfrm>
            <a:off x="458788" y="992187"/>
            <a:ext cx="7751762" cy="524235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smtClean="0"/>
              <a:t>Dans cette démonstration, vous allez </a:t>
            </a:r>
            <a:r>
              <a:rPr lang="en-US" dirty="0" err="1" smtClean="0"/>
              <a:t>apprendre</a:t>
            </a:r>
            <a:r>
              <a:rPr lang="en-US" dirty="0" smtClean="0"/>
              <a:t> à</a:t>
            </a:r>
            <a:endParaRPr lang="en-GB" dirty="0"/>
          </a:p>
          <a:p>
            <a:r>
              <a:rPr lang="en-US" sz="2500" dirty="0" smtClean="0"/>
              <a:t>Ouvrir le Centre d’administration Active Directory</a:t>
            </a:r>
            <a:endParaRPr lang="en-US" sz="2500" dirty="0"/>
          </a:p>
          <a:p>
            <a:r>
              <a:rPr lang="en-US" sz="2500" dirty="0"/>
              <a:t>Supprimer un compte d'utilisateur</a:t>
            </a:r>
          </a:p>
          <a:p>
            <a:r>
              <a:rPr lang="en-US" sz="2500" dirty="0" smtClean="0"/>
              <a:t>Créer un compte d'utilisateur</a:t>
            </a:r>
            <a:endParaRPr lang="en-US" sz="2500" dirty="0"/>
          </a:p>
          <a:p>
            <a:r>
              <a:rPr lang="en-US" sz="2500" dirty="0" smtClean="0"/>
              <a:t>Déplacer le compte d'utilisateur</a:t>
            </a:r>
          </a:p>
          <a:p>
            <a:pPr marL="0" indent="0">
              <a:buNone/>
            </a:pPr>
            <a:endParaRPr lang="en-US" dirty="0"/>
          </a:p>
        </p:txBody>
      </p:sp>
    </p:spTree>
    <p:extLst>
      <p:ext uri="{BB962C8B-B14F-4D97-AF65-F5344CB8AC3E}">
        <p14:creationId xmlns:p14="http://schemas.microsoft.com/office/powerpoint/2010/main" val="34317982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778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Presentation1">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NG_MOC_Core_ModuleNew</Template>
  <TotalTime>158</TotalTime>
  <Words>2771</Words>
  <Application>Microsoft Office PowerPoint</Application>
  <PresentationFormat>On-screen Show (4:3)</PresentationFormat>
  <Paragraphs>582</Paragraphs>
  <Slides>38</Slides>
  <Notes>38</Notes>
  <HiddenSlides>9</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Arial</vt:lpstr>
      <vt:lpstr>Segoe UI Light</vt:lpstr>
      <vt:lpstr>Times New Roman</vt:lpstr>
      <vt:lpstr>Segoe UI</vt:lpstr>
      <vt:lpstr>Verdana</vt:lpstr>
      <vt:lpstr>Symbol</vt:lpstr>
      <vt:lpstr>Calibri</vt:lpstr>
      <vt:lpstr>Wingdings</vt:lpstr>
      <vt:lpstr>Segoe</vt:lpstr>
      <vt:lpstr>Segoe Light</vt:lpstr>
      <vt:lpstr>Cordia New</vt:lpstr>
      <vt:lpstr>SimSun</vt:lpstr>
      <vt:lpstr>Presentation1</vt:lpstr>
      <vt:lpstr>Module 3</vt:lpstr>
      <vt:lpstr>Vue d'ensemble du module</vt:lpstr>
      <vt:lpstr>Leçon 1 : Gestion de comptes d'utilisateurs</vt:lpstr>
      <vt:lpstr>Outils d'administration d'AD DS</vt:lpstr>
      <vt:lpstr>Création de comptes d'utilisateurs</vt:lpstr>
      <vt:lpstr>Configuration des attributs de compte d'utilisateur</vt:lpstr>
      <vt:lpstr>Création des profils utilisateur</vt:lpstr>
      <vt:lpstr>Démonstration : Gestion des comptes d'utilisateurs</vt:lpstr>
      <vt:lpstr>PowerPoint Presentation</vt:lpstr>
      <vt:lpstr>PowerPoint Presentation</vt:lpstr>
      <vt:lpstr>Leçon 2 : Gestion des comptes de groupes</vt:lpstr>
      <vt:lpstr>Types de groupes</vt:lpstr>
      <vt:lpstr>Étendues de groupes</vt:lpstr>
      <vt:lpstr>Implémentation de la gestion des groupes</vt:lpstr>
      <vt:lpstr>Groupes par défaut</vt:lpstr>
      <vt:lpstr>Identités spéciales</vt:lpstr>
      <vt:lpstr>Démonstration : Gestion des groupes</vt:lpstr>
      <vt:lpstr>PowerPoint Presentation</vt:lpstr>
      <vt:lpstr>Leçon 3 : Gestion des comptes d'ordinateurs</vt:lpstr>
      <vt:lpstr>Qu'est-ce que le conteneur Ordinateurs ?</vt:lpstr>
      <vt:lpstr>Spécification de l'emplacement des comptes d'ordinateurs</vt:lpstr>
      <vt:lpstr>Contrôle des autorisations pour créer des comptes d'ordinateurs</vt:lpstr>
      <vt:lpstr>Comptes d'ordinateurs et canaux sécurisés</vt:lpstr>
      <vt:lpstr>PowerPoint Presentation</vt:lpstr>
      <vt:lpstr>Réinitialisation du canal sécurisé</vt:lpstr>
      <vt:lpstr>Leçon 4 : Délégation de l'administration</vt:lpstr>
      <vt:lpstr>Autorisations AD DS</vt:lpstr>
      <vt:lpstr>Autorisations AD DS effectives</vt:lpstr>
      <vt:lpstr>Démonstration : Délégation du contrôle administratif</vt:lpstr>
      <vt:lpstr>PowerPoint Presentation</vt:lpstr>
      <vt:lpstr>PowerPoint Presentation</vt:lpstr>
      <vt:lpstr>Atelier pratique : Gestion des objets de services de domaine Active Directory</vt:lpstr>
      <vt:lpstr>Scénario d'atelier pratique</vt:lpstr>
      <vt:lpstr>Contrôle des acquis de l'atelier pratique</vt:lpstr>
      <vt:lpstr>Contrôle des acquis et éléments à retenir</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dc:title>
  <dc:creator>Ruiz, Esther</dc:creator>
  <cp:lastModifiedBy>Ruiz, Pilar</cp:lastModifiedBy>
  <cp:revision>22</cp:revision>
  <dcterms:created xsi:type="dcterms:W3CDTF">2013-02-25T16:34:55Z</dcterms:created>
  <dcterms:modified xsi:type="dcterms:W3CDTF">2013-03-16T08:09:46Z</dcterms:modified>
</cp:coreProperties>
</file>