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71" r:id="rId18"/>
    <p:sldId id="272" r:id="rId19"/>
    <p:sldId id="273" r:id="rId20"/>
    <p:sldId id="274" r:id="rId21"/>
    <p:sldId id="280" r:id="rId22"/>
    <p:sldId id="281" r:id="rId23"/>
    <p:sldId id="275" r:id="rId24"/>
    <p:sldId id="276" r:id="rId25"/>
    <p:sldId id="277" r:id="rId26"/>
    <p:sldId id="278" r:id="rId27"/>
    <p:sldId id="282" r:id="rId28"/>
  </p:sldIdLst>
  <p:sldSz cx="9144000" cy="6858000" type="screen4x3"/>
  <p:notesSz cx="6858000" cy="9144000"/>
  <p:embeddedFontLst>
    <p:embeddedFont>
      <p:font typeface="Segoe Light" pitchFamily="34" charset="0"/>
      <p:regular r:id="rId30"/>
      <p:italic r:id="rId31"/>
    </p:embeddedFont>
    <p:embeddedFont>
      <p:font typeface="Segoe UI" pitchFamily="34" charset="0"/>
      <p:regular r:id="rId32"/>
      <p:bold r:id="rId33"/>
      <p:italic r:id="rId34"/>
      <p:boldItalic r:id="rId35"/>
    </p:embeddedFont>
    <p:embeddedFont>
      <p:font typeface="Lucida Sans Typewriter" pitchFamily="49" charset="0"/>
      <p:regular r:id="rId36"/>
      <p:bold r:id="rId37"/>
      <p:italic r:id="rId38"/>
      <p:boldItalic r:id="rId39"/>
    </p:embeddedFont>
    <p:embeddedFont>
      <p:font typeface="Verdana" pitchFamily="34" charset="0"/>
      <p:regular r:id="rId40"/>
      <p:bold r:id="rId41"/>
      <p:italic r:id="rId42"/>
      <p:boldItalic r:id="rId43"/>
    </p:embeddedFont>
    <p:embeddedFont>
      <p:font typeface="Segoe" pitchFamily="34" charset="0"/>
      <p:regular r:id="rId44"/>
      <p:bold r:id="rId45"/>
      <p:italic r:id="rId46"/>
      <p:boldItalic r:id="rId47"/>
    </p:embeddedFont>
    <p:embeddedFont>
      <p:font typeface="SimSun" pitchFamily="2" charset="-122"/>
      <p:regular r:id="rId48"/>
    </p:embeddedFont>
    <p:embeddedFont>
      <p:font typeface="Cordia New" pitchFamily="34" charset="-34"/>
      <p:regular r:id="rId49"/>
      <p:bold r:id="rId50"/>
      <p:italic r:id="rId51"/>
      <p:boldItalic r:id="rId52"/>
    </p:embeddedFont>
    <p:embeddedFont>
      <p:font typeface="Gulim" pitchFamily="34" charset="-127"/>
      <p:regular r:id="rId53"/>
    </p:embeddedFont>
    <p:embeddedFont>
      <p:font typeface="Calibri" pitchFamily="34" charset="0"/>
      <p:regular r:id="rId54"/>
      <p:bold r:id="rId55"/>
      <p:italic r:id="rId56"/>
      <p:boldItalic r:id="rId57"/>
    </p:embeddedFont>
    <p:embeddedFont>
      <p:font typeface="Segoe UI Light" pitchFamily="34" charset="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autoAdjust="0"/>
    <p:restoredTop sz="74845" autoAdjust="0"/>
  </p:normalViewPr>
  <p:slideViewPr>
    <p:cSldViewPr>
      <p:cViewPr>
        <p:scale>
          <a:sx n="109" d="100"/>
          <a:sy n="109" d="100"/>
        </p:scale>
        <p:origin x="-2460" y="-162"/>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8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font" Target="fonts/font2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font" Target="fonts/font2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font" Target="fonts/font28.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975DA-AA22-4890-B073-4F713F57644B}" type="datetimeFigureOut">
              <a:rPr lang="en-US" smtClean="0"/>
              <a:pPr/>
              <a:t>3/20/2013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BBACF-CEDD-455C-986E-D645016DD72E}" type="slidenum">
              <a:rPr lang="en-US" smtClean="0"/>
              <a:pPr/>
              <a:t>‹#›</a:t>
            </a:fld>
            <a:endParaRPr lang="en-US"/>
          </a:p>
        </p:txBody>
      </p:sp>
    </p:spTree>
    <p:extLst>
      <p:ext uri="{BB962C8B-B14F-4D97-AF65-F5344CB8AC3E}">
        <p14:creationId xmlns:p14="http://schemas.microsoft.com/office/powerpoint/2010/main" xmlns="" val="420320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60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45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À la fin de </a:t>
            </a:r>
            <a:r>
              <a:rPr lang="en-US" sz="1000" dirty="0" err="1">
                <a:latin typeface="Arial"/>
                <a:ea typeface="SimSun"/>
                <a:cs typeface="Arial"/>
              </a:rPr>
              <a:t>ce</a:t>
            </a:r>
            <a:r>
              <a:rPr lang="en-US" sz="1000" dirty="0">
                <a:latin typeface="Arial"/>
                <a:ea typeface="SimSun"/>
                <a:cs typeface="Arial"/>
              </a:rPr>
              <a:t> module,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seront</a:t>
            </a:r>
            <a:r>
              <a:rPr lang="en-US" sz="1000" dirty="0">
                <a:latin typeface="Arial"/>
                <a:ea typeface="SimSun"/>
                <a:cs typeface="Arial"/>
              </a:rPr>
              <a:t> à </a:t>
            </a:r>
            <a:r>
              <a:rPr lang="en-US" sz="1000" dirty="0" err="1">
                <a:latin typeface="Arial"/>
                <a:ea typeface="SimSun"/>
                <a:cs typeface="Arial"/>
              </a:rPr>
              <a:t>même</a:t>
            </a:r>
            <a:r>
              <a:rPr lang="en-US" sz="1000" dirty="0">
                <a:latin typeface="Arial"/>
                <a:ea typeface="SimSun"/>
                <a:cs typeface="Arial"/>
              </a:rPr>
              <a:t> </a:t>
            </a:r>
            <a:r>
              <a:rPr lang="en-US" sz="1000" dirty="0" err="1">
                <a:latin typeface="Arial"/>
                <a:ea typeface="SimSun"/>
                <a:cs typeface="Arial"/>
              </a:rPr>
              <a:t>d'effectuer</a:t>
            </a:r>
            <a:r>
              <a:rPr lang="en-US" sz="1000" dirty="0">
                <a:latin typeface="Arial"/>
                <a:ea typeface="SimSun"/>
                <a:cs typeface="Arial"/>
              </a:rPr>
              <a:t> les </a:t>
            </a:r>
            <a:r>
              <a:rPr lang="en-US" sz="1000" dirty="0" err="1">
                <a:latin typeface="Arial"/>
                <a:ea typeface="SimSun"/>
                <a:cs typeface="Arial"/>
              </a:rPr>
              <a:t>tâches</a:t>
            </a:r>
            <a:r>
              <a:rPr lang="en-US" sz="1000" dirty="0">
                <a:latin typeface="Arial"/>
                <a:ea typeface="SimSun"/>
                <a:cs typeface="Arial"/>
              </a:rPr>
              <a:t> </a:t>
            </a:r>
            <a:r>
              <a:rPr lang="en-US" sz="1000" dirty="0" err="1">
                <a:latin typeface="Arial"/>
                <a:ea typeface="SimSun"/>
                <a:cs typeface="Arial"/>
              </a:rPr>
              <a:t>suivantes</a:t>
            </a:r>
            <a:r>
              <a:rPr lang="en-US" sz="1000" dirty="0">
                <a:latin typeface="Arial"/>
                <a:ea typeface="SimSun"/>
                <a:cs typeface="Arial"/>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utiliser</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outils</a:t>
            </a:r>
            <a:r>
              <a:rPr lang="en-US" sz="1000" dirty="0" smtClean="0">
                <a:effectLst/>
                <a:latin typeface="Arial"/>
                <a:ea typeface="Times New Roman"/>
                <a:cs typeface="Times New Roman"/>
              </a:rPr>
              <a:t> en </a:t>
            </a:r>
            <a:r>
              <a:rPr lang="en-US" sz="1000" dirty="0" err="1" smtClean="0">
                <a:effectLst/>
                <a:latin typeface="Arial"/>
                <a:ea typeface="Times New Roman"/>
                <a:cs typeface="Times New Roman"/>
              </a:rPr>
              <a:t>ligne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commande</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l'administration</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utiliser</a:t>
            </a:r>
            <a:r>
              <a:rPr lang="en-US" sz="1000" dirty="0" smtClean="0">
                <a:effectLst/>
                <a:latin typeface="Arial"/>
                <a:ea typeface="Times New Roman"/>
                <a:cs typeface="Times New Roman"/>
              </a:rPr>
              <a:t> Windows PowerShell</a:t>
            </a:r>
            <a:r>
              <a:rPr lang="en-US" sz="1000" baseline="30000" dirty="0" smtClean="0">
                <a:effectLst/>
                <a:latin typeface="Arial"/>
                <a:ea typeface="Times New Roman"/>
                <a:cs typeface="Arial"/>
              </a:rPr>
              <a:t>®</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l'administration</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exécuter</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opérations</a:t>
            </a:r>
            <a:r>
              <a:rPr lang="en-US" sz="1000" dirty="0" smtClean="0">
                <a:effectLst/>
                <a:latin typeface="Arial"/>
                <a:ea typeface="Times New Roman"/>
                <a:cs typeface="Times New Roman"/>
              </a:rPr>
              <a:t> en bloc à </a:t>
            </a:r>
            <a:r>
              <a:rPr lang="en-US" sz="1000" dirty="0" err="1" smtClean="0">
                <a:effectLst/>
                <a:latin typeface="Arial"/>
                <a:ea typeface="Times New Roman"/>
                <a:cs typeface="Times New Roman"/>
              </a:rPr>
              <a:t>l'aide</a:t>
            </a:r>
            <a:r>
              <a:rPr lang="en-US" sz="1000" dirty="0" smtClean="0">
                <a:effectLst/>
                <a:latin typeface="Arial"/>
                <a:ea typeface="Times New Roman"/>
                <a:cs typeface="Times New Roman"/>
              </a:rPr>
              <a:t> de Windows PowerShell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automatiser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l'administration</a:t>
            </a:r>
            <a:r>
              <a:rPr lang="en-US" sz="1000" dirty="0" smtClean="0">
                <a:effectLst/>
                <a:latin typeface="Arial"/>
                <a:ea typeface="Times New Roman"/>
                <a:cs typeface="Times New Roman"/>
              </a:rPr>
              <a:t> des services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Active Directory</a:t>
            </a:r>
            <a:r>
              <a:rPr lang="en-US" sz="1000" baseline="30000" dirty="0" smtClean="0">
                <a:effectLst/>
                <a:latin typeface="Arial"/>
                <a:ea typeface="Times New Roman"/>
                <a:cs typeface="Arial"/>
              </a:rPr>
              <a:t>®</a:t>
            </a:r>
            <a:r>
              <a:rPr lang="en-US" sz="1000" dirty="0" smtClean="0">
                <a:effectLst/>
                <a:latin typeface="Arial"/>
                <a:ea typeface="Times New Roman"/>
                <a:cs typeface="Times New Roman"/>
              </a:rPr>
              <a:t> à </a:t>
            </a:r>
            <a:r>
              <a:rPr lang="en-US" sz="1000" dirty="0" err="1" smtClean="0">
                <a:effectLst/>
                <a:latin typeface="Arial"/>
                <a:ea typeface="Times New Roman"/>
                <a:cs typeface="Times New Roman"/>
              </a:rPr>
              <a:t>l'aide</a:t>
            </a:r>
            <a:r>
              <a:rPr lang="en-US" sz="1000" dirty="0" smtClean="0">
                <a:effectLst/>
                <a:latin typeface="Arial"/>
                <a:ea typeface="Times New Roman"/>
                <a:cs typeface="Times New Roman"/>
              </a:rPr>
              <a:t> de Windows PowerShell.</a:t>
            </a:r>
          </a:p>
          <a:p>
            <a:pPr>
              <a:lnSpc>
                <a:spcPct val="115000"/>
              </a:lnSpc>
              <a:spcAft>
                <a:spcPts val="1000"/>
              </a:spcAft>
            </a:pPr>
            <a:r>
              <a:rPr lang="en-US" sz="1000" dirty="0" err="1">
                <a:latin typeface="Arial"/>
                <a:ea typeface="SimSun"/>
                <a:cs typeface="Arial"/>
              </a:rPr>
              <a:t>Assurez-vous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informés</a:t>
            </a:r>
            <a:r>
              <a:rPr lang="en-US" sz="1000" dirty="0">
                <a:latin typeface="Arial"/>
                <a:ea typeface="SimSun"/>
                <a:cs typeface="Arial"/>
              </a:rPr>
              <a:t> de la </a:t>
            </a:r>
            <a:r>
              <a:rPr lang="en-US" sz="1000" dirty="0" err="1">
                <a:latin typeface="Arial"/>
                <a:ea typeface="SimSun"/>
                <a:cs typeface="Arial"/>
              </a:rPr>
              <a:t>présence</a:t>
            </a:r>
            <a:r>
              <a:rPr lang="en-US" sz="1000" dirty="0">
                <a:latin typeface="Arial"/>
                <a:ea typeface="SimSun"/>
                <a:cs typeface="Arial"/>
              </a:rPr>
              <a:t> </a:t>
            </a:r>
            <a:r>
              <a:rPr lang="en-US" sz="1000" dirty="0" err="1">
                <a:latin typeface="Arial"/>
                <a:ea typeface="SimSun"/>
                <a:cs typeface="Arial"/>
              </a:rPr>
              <a:t>d'informations</a:t>
            </a:r>
            <a:r>
              <a:rPr lang="en-US" sz="1000" dirty="0">
                <a:latin typeface="Arial"/>
                <a:ea typeface="SimSun"/>
                <a:cs typeface="Arial"/>
              </a:rPr>
              <a:t> et de </a:t>
            </a:r>
            <a:r>
              <a:rPr lang="en-US" sz="1000" dirty="0" err="1">
                <a:latin typeface="Arial"/>
                <a:ea typeface="SimSun"/>
                <a:cs typeface="Arial"/>
              </a:rPr>
              <a:t>ressources</a:t>
            </a:r>
            <a:r>
              <a:rPr lang="en-US" sz="1000" dirty="0">
                <a:latin typeface="Arial"/>
                <a:ea typeface="SimSun"/>
                <a:cs typeface="Arial"/>
              </a:rPr>
              <a:t> </a:t>
            </a:r>
            <a:r>
              <a:rPr lang="en-US" sz="1000" dirty="0" err="1">
                <a:latin typeface="Arial"/>
                <a:ea typeface="SimSun"/>
                <a:cs typeface="Arial"/>
              </a:rPr>
              <a:t>supplémentaires</a:t>
            </a:r>
            <a:r>
              <a:rPr lang="en-US" sz="1000" dirty="0">
                <a:latin typeface="Arial"/>
                <a:ea typeface="SimSun"/>
                <a:cs typeface="Arial"/>
              </a:rPr>
              <a:t> </a:t>
            </a:r>
            <a:r>
              <a:rPr lang="en-US" sz="1000" dirty="0" err="1">
                <a:latin typeface="Arial"/>
                <a:ea typeface="SimSun"/>
                <a:cs typeface="Arial"/>
              </a:rPr>
              <a:t>concernant</a:t>
            </a:r>
            <a:r>
              <a:rPr lang="en-US" sz="1000" dirty="0">
                <a:latin typeface="Arial"/>
                <a:ea typeface="SimSun"/>
                <a:cs typeface="Arial"/>
              </a:rPr>
              <a:t> le module qui </a:t>
            </a:r>
            <a:r>
              <a:rPr lang="en-US" sz="1000" dirty="0" err="1">
                <a:latin typeface="Arial"/>
                <a:ea typeface="SimSun"/>
                <a:cs typeface="Arial"/>
              </a:rPr>
              <a:t>accompagne</a:t>
            </a:r>
            <a:r>
              <a:rPr lang="en-US" sz="1000" dirty="0">
                <a:latin typeface="Arial"/>
                <a:ea typeface="SimSun"/>
                <a:cs typeface="Arial"/>
              </a:rPr>
              <a:t> le </a:t>
            </a:r>
            <a:r>
              <a:rPr lang="en-US" sz="1000" dirty="0" err="1">
                <a:latin typeface="Arial"/>
                <a:ea typeface="SimSun"/>
                <a:cs typeface="Arial"/>
              </a:rPr>
              <a:t>cours</a:t>
            </a:r>
            <a:r>
              <a:rPr lang="en-US" sz="1000" dirty="0">
                <a:latin typeface="Arial"/>
                <a:ea typeface="SimSun"/>
                <a:cs typeface="Arial"/>
              </a:rPr>
              <a:t>.</a:t>
            </a:r>
          </a:p>
          <a:p>
            <a:pPr>
              <a:lnSpc>
                <a:spcPts val="1300"/>
              </a:lnSpc>
              <a:spcBef>
                <a:spcPts val="900"/>
              </a:spcBef>
              <a:spcAft>
                <a:spcPts val="300"/>
              </a:spcAft>
            </a:pPr>
            <a:r>
              <a:rPr lang="en-US" sz="1000" b="1" dirty="0" smtClean="0">
                <a:effectLst/>
                <a:latin typeface="Arial"/>
                <a:ea typeface="SimSun"/>
                <a:cs typeface="Segoe UI"/>
              </a:rPr>
              <a:t>Documents de </a:t>
            </a:r>
            <a:r>
              <a:rPr lang="en-US" sz="1000" b="1" dirty="0" err="1" smtClean="0">
                <a:effectLst/>
                <a:latin typeface="Arial"/>
                <a:ea typeface="SimSun"/>
                <a:cs typeface="Segoe UI"/>
              </a:rPr>
              <a:t>cours</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Arial"/>
              </a:rPr>
              <a:t>Pour </a:t>
            </a:r>
            <a:r>
              <a:rPr lang="en-US" sz="1000" dirty="0" err="1">
                <a:latin typeface="Arial"/>
                <a:ea typeface="SimSun"/>
                <a:cs typeface="Arial"/>
              </a:rPr>
              <a:t>animer</a:t>
            </a:r>
            <a:r>
              <a:rPr lang="en-US" sz="1000" dirty="0">
                <a:latin typeface="Arial"/>
                <a:ea typeface="SimSun"/>
                <a:cs typeface="Arial"/>
              </a:rPr>
              <a:t> </a:t>
            </a:r>
            <a:r>
              <a:rPr lang="en-US" sz="1000" dirty="0" err="1">
                <a:latin typeface="Arial"/>
                <a:ea typeface="SimSun"/>
                <a:cs typeface="Arial"/>
              </a:rPr>
              <a:t>ce</a:t>
            </a:r>
            <a:r>
              <a:rPr lang="en-US" sz="1000" dirty="0">
                <a:latin typeface="Arial"/>
                <a:ea typeface="SimSun"/>
                <a:cs typeface="Arial"/>
              </a:rPr>
              <a:t> module,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disposer du </a:t>
            </a:r>
            <a:r>
              <a:rPr lang="en-US" sz="1000" dirty="0" err="1">
                <a:latin typeface="Arial"/>
                <a:ea typeface="SimSun"/>
                <a:cs typeface="Arial"/>
              </a:rPr>
              <a:t>fichier</a:t>
            </a:r>
            <a:r>
              <a:rPr lang="en-US" sz="1000" dirty="0">
                <a:latin typeface="Arial"/>
                <a:ea typeface="SimSun"/>
                <a:cs typeface="Arial"/>
              </a:rPr>
              <a:t> Microsoft</a:t>
            </a:r>
            <a:r>
              <a:rPr lang="en-US" sz="1000" baseline="30000" dirty="0">
                <a:latin typeface="Arial"/>
                <a:ea typeface="SimSun"/>
                <a:cs typeface="Arial"/>
              </a:rPr>
              <a:t>®</a:t>
            </a:r>
            <a:r>
              <a:rPr lang="en-US" sz="1000" dirty="0">
                <a:latin typeface="Arial"/>
                <a:ea typeface="SimSun"/>
                <a:cs typeface="Arial"/>
              </a:rPr>
              <a:t> Office PowerPoint</a:t>
            </a:r>
            <a:r>
              <a:rPr lang="en-US" sz="1000" baseline="30000" dirty="0">
                <a:latin typeface="Arial"/>
                <a:ea typeface="SimSun"/>
                <a:cs typeface="Arial"/>
              </a:rPr>
              <a:t>®</a:t>
            </a:r>
            <a:r>
              <a:rPr lang="en-US" sz="1000" dirty="0">
                <a:latin typeface="Arial"/>
                <a:ea typeface="SimSun"/>
                <a:cs typeface="Arial"/>
              </a:rPr>
              <a:t> 22410B_04.pptx.</a:t>
            </a:r>
          </a:p>
          <a:p>
            <a:pPr>
              <a:lnSpc>
                <a:spcPct val="115000"/>
              </a:lnSpc>
              <a:spcAft>
                <a:spcPts val="1000"/>
              </a:spcAft>
            </a:pPr>
            <a:r>
              <a:rPr lang="en-US" sz="1000" b="1" dirty="0">
                <a:latin typeface="Arial"/>
                <a:ea typeface="SimSun"/>
                <a:cs typeface="Arial"/>
              </a:rPr>
              <a:t>Important</a:t>
            </a:r>
            <a:r>
              <a:rPr lang="en-US" sz="1000" dirty="0">
                <a:latin typeface="Arial"/>
                <a:ea typeface="SimSun"/>
                <a:cs typeface="Arial"/>
              </a:rPr>
              <a:t> </a:t>
            </a:r>
            <a:r>
              <a:rPr lang="en-US" sz="1000" b="1" dirty="0">
                <a:latin typeface="Arial"/>
                <a:ea typeface="SimSun"/>
                <a:cs typeface="Arial"/>
              </a:rPr>
              <a:t>:</a:t>
            </a:r>
            <a:r>
              <a:rPr lang="en-US" sz="1000" dirty="0">
                <a:latin typeface="Arial"/>
                <a:ea typeface="SimSun"/>
                <a:cs typeface="Arial"/>
              </a:rPr>
              <a:t> </a:t>
            </a:r>
            <a:r>
              <a:rPr lang="en-US" sz="1000" dirty="0" smtClean="0">
                <a:latin typeface="Arial"/>
                <a:ea typeface="SimSun"/>
                <a:cs typeface="Arial"/>
              </a:rPr>
              <a:t>Il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recommandé</a:t>
            </a:r>
            <a:r>
              <a:rPr lang="en-US" sz="1000" dirty="0">
                <a:latin typeface="Arial"/>
                <a:ea typeface="SimSun"/>
                <a:cs typeface="Arial"/>
              </a:rPr>
              <a:t> </a:t>
            </a:r>
            <a:r>
              <a:rPr lang="en-US" sz="1000" dirty="0" err="1">
                <a:latin typeface="Arial"/>
                <a:ea typeface="SimSun"/>
                <a:cs typeface="Arial"/>
              </a:rPr>
              <a:t>d'utiliser</a:t>
            </a:r>
            <a:r>
              <a:rPr lang="en-US" sz="1000" dirty="0">
                <a:latin typeface="Arial"/>
                <a:ea typeface="SimSun"/>
                <a:cs typeface="Arial"/>
              </a:rPr>
              <a:t> Office PowerPoint 2007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plus </a:t>
            </a:r>
            <a:r>
              <a:rPr lang="en-US" sz="1000" dirty="0" err="1">
                <a:latin typeface="Arial"/>
                <a:ea typeface="SimSun"/>
                <a:cs typeface="Arial"/>
              </a:rPr>
              <a:t>récente</a:t>
            </a:r>
            <a:r>
              <a:rPr lang="en-US" sz="1000" dirty="0">
                <a:latin typeface="Arial"/>
                <a:ea typeface="SimSun"/>
                <a:cs typeface="Arial"/>
              </a:rPr>
              <a:t> pour </a:t>
            </a:r>
            <a:r>
              <a:rPr lang="en-US" sz="1000" dirty="0" err="1" smtClean="0">
                <a:latin typeface="Arial"/>
                <a:ea typeface="SimSun"/>
                <a:cs typeface="Arial"/>
              </a:rPr>
              <a:t>afficher</a:t>
            </a:r>
            <a:r>
              <a:rPr lang="en-US" sz="1000" dirty="0" smtClean="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de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cours</a:t>
            </a:r>
            <a:r>
              <a:rPr lang="en-US" sz="1000" dirty="0">
                <a:latin typeface="Arial"/>
                <a:ea typeface="SimSun"/>
                <a:cs typeface="Arial"/>
              </a:rPr>
              <a:t>. 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la </a:t>
            </a:r>
            <a:r>
              <a:rPr lang="en-US" sz="1000" dirty="0" err="1">
                <a:latin typeface="Arial"/>
                <a:ea typeface="SimSun"/>
                <a:cs typeface="Arial"/>
              </a:rPr>
              <a:t>Visionneuse</a:t>
            </a:r>
            <a:r>
              <a:rPr lang="en-US" sz="1000" dirty="0">
                <a:latin typeface="Arial"/>
                <a:ea typeface="SimSun"/>
                <a:cs typeface="Arial"/>
              </a:rPr>
              <a:t> PowerPoint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a:t>
            </a:r>
            <a:r>
              <a:rPr lang="en-US" sz="1000" dirty="0" err="1" smtClean="0">
                <a:latin typeface="Arial"/>
                <a:ea typeface="SimSun"/>
                <a:cs typeface="Arial"/>
              </a:rPr>
              <a:t>antérieure</a:t>
            </a:r>
            <a:r>
              <a:rPr lang="en-US" sz="1000" dirty="0" smtClean="0">
                <a:latin typeface="Arial"/>
                <a:ea typeface="SimSun"/>
                <a:cs typeface="Arial"/>
              </a:rPr>
              <a:t> de PowerPoint</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se </a:t>
            </a:r>
            <a:r>
              <a:rPr lang="en-US" sz="1000" dirty="0" err="1">
                <a:latin typeface="Arial"/>
                <a:ea typeface="SimSun"/>
                <a:cs typeface="Arial"/>
              </a:rPr>
              <a:t>peut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ne </a:t>
            </a:r>
            <a:r>
              <a:rPr lang="en-US" sz="1000" dirty="0" err="1">
                <a:latin typeface="Arial"/>
                <a:ea typeface="SimSun"/>
                <a:cs typeface="Arial"/>
              </a:rPr>
              <a:t>s'affichent</a:t>
            </a:r>
            <a:r>
              <a:rPr lang="en-US" sz="1000" dirty="0">
                <a:latin typeface="Arial"/>
                <a:ea typeface="SimSun"/>
                <a:cs typeface="Arial"/>
              </a:rPr>
              <a:t> pas </a:t>
            </a:r>
            <a:r>
              <a:rPr lang="en-US" sz="1000" dirty="0" err="1">
                <a:latin typeface="Arial"/>
                <a:ea typeface="SimSun"/>
                <a:cs typeface="Arial"/>
              </a:rPr>
              <a:t>correctement</a:t>
            </a:r>
            <a:r>
              <a:rPr lang="en-US" sz="1000" dirty="0">
                <a:latin typeface="Arial"/>
                <a:ea typeface="SimSun"/>
                <a:cs typeface="Arial"/>
              </a:rPr>
              <a:t>.</a:t>
            </a:r>
          </a:p>
          <a:p>
            <a:pPr>
              <a:lnSpc>
                <a:spcPts val="1300"/>
              </a:lnSpc>
              <a:spcBef>
                <a:spcPts val="900"/>
              </a:spcBef>
              <a:spcAft>
                <a:spcPts val="300"/>
              </a:spcAft>
            </a:pPr>
            <a:r>
              <a:rPr lang="en-US" sz="1000" b="1" dirty="0" err="1" smtClean="0">
                <a:effectLst/>
                <a:latin typeface="Arial"/>
                <a:ea typeface="SimSun"/>
                <a:cs typeface="Segoe UI"/>
              </a:rPr>
              <a:t>Préparation</a:t>
            </a:r>
            <a:endParaRPr lang="en-US" sz="1000" b="1" dirty="0" smtClean="0">
              <a:effectLst/>
              <a:latin typeface="Arial"/>
              <a:ea typeface="SimSun"/>
              <a:cs typeface="Segoe UI"/>
            </a:endParaRPr>
          </a:p>
          <a:p>
            <a:pPr>
              <a:lnSpc>
                <a:spcPct val="115000"/>
              </a:lnSpc>
              <a:spcAft>
                <a:spcPts val="1000"/>
              </a:spcAft>
            </a:pPr>
            <a:r>
              <a:rPr lang="en-US" sz="1000" dirty="0">
                <a:latin typeface="Arial"/>
                <a:cs typeface="Arial"/>
              </a:rPr>
              <a:t>Pour </a:t>
            </a:r>
            <a:r>
              <a:rPr lang="en-US" sz="1000" dirty="0" err="1">
                <a:latin typeface="Arial"/>
                <a:cs typeface="Arial"/>
              </a:rPr>
              <a:t>préparer</a:t>
            </a:r>
            <a:r>
              <a:rPr lang="en-US" sz="1000" dirty="0">
                <a:latin typeface="Arial"/>
                <a:cs typeface="Arial"/>
              </a:rPr>
              <a:t> </a:t>
            </a:r>
            <a:r>
              <a:rPr lang="en-US" sz="1000" dirty="0" err="1">
                <a:latin typeface="Arial"/>
                <a:cs typeface="Arial"/>
              </a:rPr>
              <a:t>ce</a:t>
            </a:r>
            <a:r>
              <a:rPr lang="en-US" sz="1000" dirty="0">
                <a:latin typeface="Arial"/>
                <a:cs typeface="Arial"/>
              </a:rPr>
              <a:t> module, </a:t>
            </a:r>
            <a:r>
              <a:rPr lang="en-US" sz="1000" dirty="0" err="1">
                <a:latin typeface="Arial"/>
                <a:cs typeface="Arial"/>
              </a:rPr>
              <a:t>vous</a:t>
            </a:r>
            <a:r>
              <a:rPr lang="en-US" sz="1000" dirty="0">
                <a:latin typeface="Arial"/>
                <a:cs typeface="Arial"/>
              </a:rPr>
              <a:t> </a:t>
            </a:r>
            <a:r>
              <a:rPr lang="en-US" sz="1000" dirty="0" err="1">
                <a:latin typeface="Arial"/>
                <a:cs typeface="Arial"/>
              </a:rPr>
              <a:t>devez</a:t>
            </a:r>
            <a:r>
              <a:rPr lang="en-US" sz="1000" dirty="0">
                <a:latin typeface="Arial"/>
                <a:cs typeface="Arial"/>
              </a:rPr>
              <a:t> </a:t>
            </a:r>
            <a:r>
              <a:rPr lang="en-US" sz="1000" dirty="0" err="1">
                <a:latin typeface="Arial"/>
                <a:cs typeface="Arial"/>
              </a:rPr>
              <a:t>effectuer</a:t>
            </a:r>
            <a:r>
              <a:rPr lang="en-US" sz="1000" dirty="0">
                <a:latin typeface="Arial"/>
                <a:cs typeface="Arial"/>
              </a:rPr>
              <a:t> les </a:t>
            </a:r>
            <a:r>
              <a:rPr lang="en-US" sz="1000" dirty="0" err="1">
                <a:latin typeface="Arial"/>
                <a:cs typeface="Arial"/>
              </a:rPr>
              <a:t>tâches</a:t>
            </a:r>
            <a:r>
              <a:rPr lang="en-US" sz="1000" dirty="0">
                <a:latin typeface="Arial"/>
                <a:cs typeface="Arial"/>
              </a:rPr>
              <a:t> </a:t>
            </a:r>
            <a:r>
              <a:rPr lang="en-US" sz="1000" dirty="0" err="1">
                <a:latin typeface="Arial"/>
                <a:cs typeface="Arial"/>
              </a:rPr>
              <a:t>suivantes</a:t>
            </a:r>
            <a:r>
              <a:rPr lang="en-US" sz="1000" dirty="0">
                <a:latin typeface="Arial"/>
                <a:cs typeface="Arial"/>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cs typeface="Times New Roman"/>
              </a:rPr>
              <a:t>lire </a:t>
            </a:r>
            <a:r>
              <a:rPr lang="en-US" sz="1000" dirty="0" err="1" smtClean="0">
                <a:effectLst/>
                <a:latin typeface="Arial"/>
                <a:cs typeface="Times New Roman"/>
              </a:rPr>
              <a:t>tous</a:t>
            </a:r>
            <a:r>
              <a:rPr lang="en-US" sz="1000" dirty="0" smtClean="0">
                <a:effectLst/>
                <a:latin typeface="Arial"/>
                <a:cs typeface="Times New Roman"/>
              </a:rPr>
              <a:t> les documents de </a:t>
            </a:r>
            <a:r>
              <a:rPr lang="en-US" sz="1000" dirty="0" err="1" smtClean="0">
                <a:effectLst/>
                <a:latin typeface="Arial"/>
                <a:cs typeface="Times New Roman"/>
              </a:rPr>
              <a:t>cours</a:t>
            </a:r>
            <a:r>
              <a:rPr lang="en-US" sz="1000" dirty="0" smtClean="0">
                <a:effectLst/>
                <a:latin typeface="Arial"/>
                <a:cs typeface="Times New Roman"/>
              </a:rPr>
              <a:t> </a:t>
            </a:r>
            <a:r>
              <a:rPr lang="en-US" sz="1000" dirty="0" err="1" smtClean="0">
                <a:effectLst/>
                <a:latin typeface="Arial"/>
                <a:cs typeface="Times New Roman"/>
              </a:rPr>
              <a:t>relatifs</a:t>
            </a:r>
            <a:r>
              <a:rPr lang="en-US" sz="1000" dirty="0" smtClean="0">
                <a:effectLst/>
                <a:latin typeface="Arial"/>
                <a:cs typeface="Times New Roman"/>
              </a:rPr>
              <a:t> à </a:t>
            </a:r>
            <a:r>
              <a:rPr lang="en-US" sz="1000" dirty="0" err="1" smtClean="0">
                <a:effectLst/>
                <a:latin typeface="Arial"/>
                <a:cs typeface="Times New Roman"/>
              </a:rPr>
              <a:t>ce</a:t>
            </a:r>
            <a:r>
              <a:rPr lang="en-US" sz="1000" dirty="0" smtClean="0">
                <a:effectLst/>
                <a:latin typeface="Arial"/>
                <a:cs typeface="Times New Roman"/>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cs typeface="Times New Roman"/>
              </a:rPr>
              <a:t>vous</a:t>
            </a:r>
            <a:r>
              <a:rPr lang="en-US" sz="1000" dirty="0" smtClean="0">
                <a:effectLst/>
                <a:latin typeface="Arial"/>
                <a:cs typeface="Times New Roman"/>
              </a:rPr>
              <a:t> </a:t>
            </a:r>
            <a:r>
              <a:rPr lang="en-US" sz="1000" dirty="0" err="1" smtClean="0">
                <a:effectLst/>
                <a:latin typeface="Arial"/>
                <a:cs typeface="Times New Roman"/>
              </a:rPr>
              <a:t>exercer</a:t>
            </a:r>
            <a:r>
              <a:rPr lang="en-US" sz="1000" dirty="0" smtClean="0">
                <a:effectLst/>
                <a:latin typeface="Arial"/>
                <a:cs typeface="Times New Roman"/>
              </a:rPr>
              <a:t> à </a:t>
            </a:r>
            <a:r>
              <a:rPr lang="en-US" sz="1000" dirty="0" err="1" smtClean="0">
                <a:effectLst/>
                <a:latin typeface="Arial"/>
                <a:cs typeface="Times New Roman"/>
              </a:rPr>
              <a:t>effectuer</a:t>
            </a:r>
            <a:r>
              <a:rPr lang="en-US" sz="1000" dirty="0" smtClean="0">
                <a:effectLst/>
                <a:latin typeface="Arial"/>
                <a:cs typeface="Times New Roman"/>
              </a:rPr>
              <a:t> les </a:t>
            </a:r>
            <a:r>
              <a:rPr lang="en-US" sz="1000" dirty="0" err="1" smtClean="0">
                <a:effectLst/>
                <a:latin typeface="Arial"/>
                <a:cs typeface="Times New Roman"/>
              </a:rPr>
              <a:t>démonstrations</a:t>
            </a:r>
            <a:r>
              <a:rPr lang="en-US" sz="1000" dirty="0" smtClean="0">
                <a:effectLst/>
                <a:latin typeface="Arial"/>
                <a:cs typeface="Times New Roman"/>
              </a:rPr>
              <a:t> et les </a:t>
            </a:r>
            <a:r>
              <a:rPr lang="en-US" sz="1000" dirty="0" err="1" smtClean="0">
                <a:effectLst/>
                <a:latin typeface="Arial"/>
                <a:cs typeface="Times New Roman"/>
              </a:rPr>
              <a:t>exercices</a:t>
            </a:r>
            <a:r>
              <a:rPr lang="en-US" sz="1000" dirty="0" smtClean="0">
                <a:effectLst/>
                <a:latin typeface="Arial"/>
                <a:cs typeface="Times New Roman"/>
              </a:rPr>
              <a:t> de </a:t>
            </a:r>
            <a:r>
              <a:rPr lang="en-US" sz="1000" dirty="0" err="1" smtClean="0">
                <a:effectLst/>
                <a:latin typeface="Arial"/>
                <a:cs typeface="Times New Roman"/>
              </a:rPr>
              <a:t>l'atelier</a:t>
            </a:r>
            <a:r>
              <a:rPr lang="en-US" sz="1000" dirty="0" smtClean="0">
                <a:effectLst/>
                <a:latin typeface="Arial"/>
                <a:cs typeface="Times New Roman"/>
              </a:rPr>
              <a:t> </a:t>
            </a:r>
            <a:r>
              <a:rPr lang="en-US" sz="1000" dirty="0" err="1" smtClean="0">
                <a:effectLst/>
                <a:latin typeface="Arial"/>
                <a:cs typeface="Times New Roman"/>
              </a:rPr>
              <a:t>pratique</a:t>
            </a:r>
            <a:r>
              <a:rPr lang="en-US" sz="1000" dirty="0" smtClean="0">
                <a:effectLst/>
                <a:latin typeface="Arial"/>
                <a:cs typeface="Times New Roman"/>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Gulim"/>
                <a:cs typeface="Times New Roman"/>
              </a:rPr>
              <a:t>passer en revue la section « </a:t>
            </a:r>
            <a:r>
              <a:rPr lang="en-US" sz="1000" dirty="0" err="1" smtClean="0">
                <a:effectLst/>
                <a:latin typeface="Arial"/>
                <a:ea typeface="Gulim"/>
                <a:cs typeface="Times New Roman"/>
              </a:rPr>
              <a:t>Contrôle</a:t>
            </a:r>
            <a:r>
              <a:rPr lang="en-US" sz="1000" dirty="0" smtClean="0">
                <a:effectLst/>
                <a:latin typeface="Arial"/>
                <a:ea typeface="Gulim"/>
                <a:cs typeface="Times New Roman"/>
              </a:rPr>
              <a:t> des </a:t>
            </a:r>
            <a:r>
              <a:rPr lang="en-US" sz="1000" dirty="0" err="1" smtClean="0">
                <a:effectLst/>
                <a:latin typeface="Arial"/>
                <a:ea typeface="Gulim"/>
                <a:cs typeface="Times New Roman"/>
              </a:rPr>
              <a:t>acquis</a:t>
            </a:r>
            <a:r>
              <a:rPr lang="en-US" sz="1000" dirty="0" smtClean="0">
                <a:effectLst/>
                <a:latin typeface="Arial"/>
                <a:ea typeface="Gulim"/>
                <a:cs typeface="Times New Roman"/>
              </a:rPr>
              <a:t> et </a:t>
            </a:r>
            <a:r>
              <a:rPr lang="en-US" sz="1000" dirty="0" err="1" smtClean="0">
                <a:effectLst/>
                <a:latin typeface="Arial"/>
                <a:ea typeface="Gulim"/>
                <a:cs typeface="Times New Roman"/>
              </a:rPr>
              <a:t>éléments</a:t>
            </a:r>
            <a:r>
              <a:rPr lang="en-US" sz="1000" dirty="0" smtClean="0">
                <a:effectLst/>
                <a:latin typeface="Arial"/>
                <a:ea typeface="Gulim"/>
                <a:cs typeface="Times New Roman"/>
              </a:rPr>
              <a:t> à </a:t>
            </a:r>
            <a:r>
              <a:rPr lang="en-US" sz="1000" dirty="0" err="1" smtClean="0">
                <a:effectLst/>
                <a:latin typeface="Arial"/>
                <a:ea typeface="Gulim"/>
                <a:cs typeface="Times New Roman"/>
              </a:rPr>
              <a:t>retenir</a:t>
            </a:r>
            <a:r>
              <a:rPr lang="en-US" sz="1000" dirty="0" smtClean="0">
                <a:effectLst/>
                <a:latin typeface="Arial"/>
                <a:ea typeface="Gulim"/>
                <a:cs typeface="Times New Roman"/>
              </a:rPr>
              <a:t> » et </a:t>
            </a:r>
            <a:r>
              <a:rPr lang="en-US" sz="1000" dirty="0" err="1" smtClean="0">
                <a:effectLst/>
                <a:latin typeface="Arial"/>
                <a:ea typeface="Gulim"/>
                <a:cs typeface="Times New Roman"/>
              </a:rPr>
              <a:t>réfléchir</a:t>
            </a:r>
            <a:r>
              <a:rPr lang="en-US" sz="1000" dirty="0" smtClean="0">
                <a:effectLst/>
                <a:latin typeface="Arial"/>
                <a:ea typeface="Gulim"/>
                <a:cs typeface="Times New Roman"/>
              </a:rPr>
              <a:t> à la </a:t>
            </a:r>
            <a:r>
              <a:rPr lang="en-US" sz="1000" dirty="0" err="1" smtClean="0">
                <a:effectLst/>
                <a:latin typeface="Arial"/>
                <a:ea typeface="Gulim"/>
                <a:cs typeface="Times New Roman"/>
              </a:rPr>
              <a:t>façon</a:t>
            </a:r>
            <a:r>
              <a:rPr lang="en-US" sz="1000" dirty="0" smtClean="0">
                <a:effectLst/>
                <a:latin typeface="Arial"/>
                <a:ea typeface="Gulim"/>
                <a:cs typeface="Times New Roman"/>
              </a:rPr>
              <a:t> de </a:t>
            </a:r>
            <a:r>
              <a:rPr lang="en-US" sz="1000" dirty="0" err="1" smtClean="0">
                <a:effectLst/>
                <a:latin typeface="Arial"/>
                <a:ea typeface="Gulim"/>
                <a:cs typeface="Times New Roman"/>
              </a:rPr>
              <a:t>l'utiliser</a:t>
            </a:r>
            <a:r>
              <a:rPr lang="en-US" sz="1000" dirty="0" smtClean="0">
                <a:effectLst/>
                <a:latin typeface="Arial"/>
                <a:ea typeface="Gulim"/>
                <a:cs typeface="Times New Roman"/>
              </a:rPr>
              <a:t> pour </a:t>
            </a:r>
            <a:r>
              <a:rPr lang="en-US" sz="1000" dirty="0" err="1" smtClean="0">
                <a:effectLst/>
                <a:latin typeface="Arial"/>
                <a:ea typeface="Gulim"/>
                <a:cs typeface="Times New Roman"/>
              </a:rPr>
              <a:t>que</a:t>
            </a:r>
            <a:r>
              <a:rPr lang="en-US" sz="1000" dirty="0" smtClean="0">
                <a:effectLst/>
                <a:latin typeface="Arial"/>
                <a:ea typeface="Gulim"/>
                <a:cs typeface="Times New Roman"/>
              </a:rPr>
              <a:t> les </a:t>
            </a:r>
            <a:r>
              <a:rPr lang="en-US" sz="1000" dirty="0" err="1" smtClean="0">
                <a:effectLst/>
                <a:latin typeface="Arial"/>
                <a:ea typeface="Gulim"/>
                <a:cs typeface="Times New Roman"/>
              </a:rPr>
              <a:t>stagiaires</a:t>
            </a:r>
            <a:r>
              <a:rPr lang="en-US" sz="1000" dirty="0" smtClean="0">
                <a:effectLst/>
                <a:latin typeface="Arial"/>
                <a:ea typeface="Gulim"/>
                <a:cs typeface="Times New Roman"/>
              </a:rPr>
              <a:t> </a:t>
            </a:r>
            <a:r>
              <a:rPr lang="en-US" sz="1000" dirty="0" err="1" smtClean="0">
                <a:effectLst/>
                <a:latin typeface="Arial"/>
                <a:ea typeface="Gulim"/>
                <a:cs typeface="Times New Roman"/>
              </a:rPr>
              <a:t>puissent</a:t>
            </a:r>
            <a:r>
              <a:rPr lang="en-US" sz="1000" dirty="0" smtClean="0">
                <a:effectLst/>
                <a:latin typeface="Arial"/>
                <a:ea typeface="Gulim"/>
                <a:cs typeface="Times New Roman"/>
              </a:rPr>
              <a:t> </a:t>
            </a:r>
            <a:r>
              <a:rPr lang="en-US" sz="1000" dirty="0" err="1" smtClean="0">
                <a:effectLst/>
                <a:latin typeface="Arial"/>
                <a:ea typeface="Gulim"/>
                <a:cs typeface="Times New Roman"/>
              </a:rPr>
              <a:t>approfondir</a:t>
            </a:r>
            <a:r>
              <a:rPr lang="en-US" sz="1000" dirty="0" smtClean="0">
                <a:effectLst/>
                <a:latin typeface="Arial"/>
                <a:ea typeface="Gulim"/>
                <a:cs typeface="Times New Roman"/>
              </a:rPr>
              <a:t> </a:t>
            </a:r>
            <a:r>
              <a:rPr lang="en-US" sz="1000" dirty="0" err="1" smtClean="0">
                <a:effectLst/>
                <a:latin typeface="Arial"/>
                <a:ea typeface="Gulim"/>
                <a:cs typeface="Times New Roman"/>
              </a:rPr>
              <a:t>leurs</a:t>
            </a:r>
            <a:r>
              <a:rPr lang="en-US" sz="1000" dirty="0" smtClean="0">
                <a:effectLst/>
                <a:latin typeface="Arial"/>
                <a:ea typeface="Gulim"/>
                <a:cs typeface="Times New Roman"/>
              </a:rPr>
              <a:t> </a:t>
            </a:r>
            <a:r>
              <a:rPr lang="en-US" sz="1000" dirty="0" err="1" smtClean="0">
                <a:effectLst/>
                <a:latin typeface="Arial"/>
                <a:ea typeface="Gulim"/>
                <a:cs typeface="Times New Roman"/>
              </a:rPr>
              <a:t>connaissances</a:t>
            </a:r>
            <a:r>
              <a:rPr lang="en-US" sz="1000" dirty="0" smtClean="0">
                <a:effectLst/>
                <a:latin typeface="Arial"/>
                <a:ea typeface="Gulim"/>
                <a:cs typeface="Times New Roman"/>
              </a:rPr>
              <a:t> et les </a:t>
            </a:r>
            <a:r>
              <a:rPr lang="en-US" sz="1000" dirty="0" err="1" smtClean="0">
                <a:effectLst/>
                <a:latin typeface="Arial"/>
                <a:ea typeface="Gulim"/>
                <a:cs typeface="Times New Roman"/>
              </a:rPr>
              <a:t>mettre</a:t>
            </a:r>
            <a:r>
              <a:rPr lang="en-US" sz="1000" dirty="0" smtClean="0">
                <a:effectLst/>
                <a:latin typeface="Arial"/>
                <a:ea typeface="Gulim"/>
                <a:cs typeface="Times New Roman"/>
              </a:rPr>
              <a:t> en </a:t>
            </a:r>
            <a:r>
              <a:rPr lang="en-US" sz="1000" dirty="0" err="1" smtClean="0">
                <a:effectLst/>
                <a:latin typeface="Arial"/>
                <a:ea typeface="Gulim"/>
                <a:cs typeface="Times New Roman"/>
              </a:rPr>
              <a:t>pratique</a:t>
            </a:r>
            <a:r>
              <a:rPr lang="en-US" sz="1000" dirty="0" smtClean="0">
                <a:effectLst/>
                <a:latin typeface="Arial"/>
                <a:ea typeface="Gulim"/>
                <a:cs typeface="Times New Roman"/>
              </a:rPr>
              <a:t> </a:t>
            </a:r>
            <a:r>
              <a:rPr lang="en-US" sz="1000" dirty="0" err="1" smtClean="0">
                <a:effectLst/>
                <a:latin typeface="Arial"/>
                <a:ea typeface="Gulim"/>
                <a:cs typeface="Times New Roman"/>
              </a:rPr>
              <a:t>dans</a:t>
            </a:r>
            <a:r>
              <a:rPr lang="en-US" sz="1000" dirty="0" smtClean="0">
                <a:effectLst/>
                <a:latin typeface="Arial"/>
                <a:ea typeface="Gulim"/>
                <a:cs typeface="Times New Roman"/>
              </a:rPr>
              <a:t> le cadre de </a:t>
            </a:r>
            <a:r>
              <a:rPr lang="en-US" sz="1000" dirty="0" err="1" smtClean="0">
                <a:effectLst/>
                <a:latin typeface="Arial"/>
                <a:ea typeface="Gulim"/>
                <a:cs typeface="Times New Roman"/>
              </a:rPr>
              <a:t>leur</a:t>
            </a:r>
            <a:r>
              <a:rPr lang="en-US" sz="1000" dirty="0" smtClean="0">
                <a:effectLst/>
                <a:latin typeface="Arial"/>
                <a:ea typeface="Gulim"/>
                <a:cs typeface="Times New Roman"/>
              </a:rPr>
              <a:t> </a:t>
            </a:r>
            <a:r>
              <a:rPr lang="en-US" sz="1000" dirty="0" err="1" smtClean="0">
                <a:effectLst/>
                <a:latin typeface="Arial"/>
                <a:ea typeface="Gulim"/>
                <a:cs typeface="Times New Roman"/>
              </a:rPr>
              <a:t>fonction</a:t>
            </a:r>
            <a:r>
              <a:rPr lang="en-US" sz="1000" dirty="0" smtClean="0">
                <a:effectLst/>
                <a:latin typeface="Arial"/>
                <a:ea typeface="Gulim"/>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4156674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chacune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Veillez</a:t>
            </a:r>
            <a:r>
              <a:rPr lang="en-US" sz="1000" dirty="0">
                <a:latin typeface="Arial"/>
                <a:ea typeface="SimSun"/>
                <a:cs typeface="Segoe UI"/>
              </a:rPr>
              <a:t> à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expliquer</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différence</a:t>
            </a:r>
            <a:r>
              <a:rPr lang="en-US" sz="1000" dirty="0" smtClean="0">
                <a:latin typeface="Arial"/>
                <a:ea typeface="SimSun"/>
                <a:cs typeface="Segoe UI"/>
              </a:rPr>
              <a:t> </a:t>
            </a:r>
            <a:r>
              <a:rPr lang="en-US" sz="1000" dirty="0">
                <a:latin typeface="Arial"/>
                <a:ea typeface="SimSun"/>
                <a:cs typeface="Segoe UI"/>
              </a:rPr>
              <a:t>entre les applets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a:t>
            </a:r>
            <a:r>
              <a:rPr lang="en-US" sz="1000" b="1" dirty="0" err="1" smtClean="0">
                <a:latin typeface="Arial"/>
                <a:ea typeface="SimSun"/>
                <a:cs typeface="Arial"/>
              </a:rPr>
              <a:t>ADGroupMember</a:t>
            </a:r>
            <a:r>
              <a:rPr lang="en-US" sz="1000" b="1" dirty="0" smtClean="0">
                <a:latin typeface="Arial"/>
                <a:ea typeface="SimSun"/>
                <a:cs typeface="Arial"/>
              </a:rPr>
              <a:t> </a:t>
            </a:r>
            <a:r>
              <a:rPr lang="en-US" sz="1000" dirty="0" smtClean="0">
                <a:latin typeface="Arial"/>
                <a:ea typeface="SimSun"/>
                <a:cs typeface="Segoe UI"/>
              </a:rPr>
              <a:t>et</a:t>
            </a:r>
            <a:r>
              <a:rPr lang="en-US" sz="1000" b="1" dirty="0" smtClean="0">
                <a:latin typeface="Arial"/>
                <a:ea typeface="SimSun"/>
                <a:cs typeface="Arial"/>
              </a:rPr>
              <a:t> </a:t>
            </a:r>
            <a:r>
              <a:rPr lang="en-US" sz="1000" b="1" dirty="0">
                <a:latin typeface="Arial"/>
                <a:ea typeface="SimSun"/>
                <a:cs typeface="Arial"/>
              </a:rPr>
              <a:t>*-</a:t>
            </a:r>
            <a:r>
              <a:rPr lang="en-US" sz="1000" b="1" dirty="0" err="1">
                <a:latin typeface="Arial"/>
                <a:ea typeface="SimSun"/>
                <a:cs typeface="Arial"/>
              </a:rPr>
              <a:t>ADPrincipalGroupMembership</a:t>
            </a:r>
            <a:r>
              <a:rPr lang="en-US" sz="1000" dirty="0">
                <a:latin typeface="Arial"/>
                <a:ea typeface="SimSun"/>
                <a:cs typeface="Segoe UI"/>
              </a:rPr>
              <a:t>. Pour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plus facile de </a:t>
            </a:r>
            <a:r>
              <a:rPr lang="en-US" sz="1000" dirty="0" err="1">
                <a:latin typeface="Arial"/>
                <a:ea typeface="SimSun"/>
                <a:cs typeface="Segoe UI"/>
              </a:rPr>
              <a:t>distinguer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applets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a:t>
            </a:r>
            <a:r>
              <a:rPr lang="en-US" sz="1000" b="1" dirty="0" err="1">
                <a:latin typeface="Arial"/>
                <a:ea typeface="SimSun"/>
                <a:cs typeface="Arial"/>
              </a:rPr>
              <a:t>ADGroupMember</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identiques</a:t>
            </a:r>
            <a:r>
              <a:rPr lang="en-US" sz="1000" dirty="0">
                <a:latin typeface="Arial"/>
                <a:ea typeface="SimSun"/>
                <a:cs typeface="Segoe UI"/>
              </a:rPr>
              <a:t> à la modification de </a:t>
            </a:r>
            <a:r>
              <a:rPr lang="en-US" sz="1000" dirty="0" err="1">
                <a:latin typeface="Arial"/>
                <a:ea typeface="SimSun"/>
                <a:cs typeface="Segoe UI"/>
              </a:rPr>
              <a:t>l'appartenance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propriétés</a:t>
            </a:r>
            <a:r>
              <a:rPr lang="en-US" sz="1000" dirty="0">
                <a:latin typeface="Arial"/>
                <a:ea typeface="SimSun"/>
                <a:cs typeface="Segoe UI"/>
              </a:rPr>
              <a:t> d'un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applets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a:t>
            </a:r>
            <a:r>
              <a:rPr lang="en-US" sz="1000" b="1" dirty="0" err="1">
                <a:latin typeface="Arial"/>
                <a:ea typeface="SimSun"/>
                <a:cs typeface="Arial"/>
              </a:rPr>
              <a:t>ADPrincipalGroupMembership</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identiques</a:t>
            </a:r>
            <a:r>
              <a:rPr lang="en-US" sz="1000" dirty="0">
                <a:latin typeface="Arial"/>
                <a:ea typeface="SimSun"/>
                <a:cs typeface="Segoe UI"/>
              </a:rPr>
              <a:t> à la modification de la </a:t>
            </a:r>
            <a:r>
              <a:rPr lang="en-US" sz="1000" dirty="0" err="1">
                <a:latin typeface="Arial"/>
                <a:ea typeface="SimSun"/>
                <a:cs typeface="Segoe UI"/>
              </a:rPr>
              <a:t>propriété</a:t>
            </a:r>
            <a:r>
              <a:rPr lang="en-US" sz="1000" dirty="0">
                <a:latin typeface="Arial"/>
                <a:ea typeface="SimSun"/>
                <a:cs typeface="Segoe UI"/>
              </a:rPr>
              <a:t> </a:t>
            </a:r>
            <a:r>
              <a:rPr lang="en-US" sz="1000" b="1" dirty="0">
                <a:latin typeface="Arial"/>
                <a:ea typeface="SimSun"/>
                <a:cs typeface="Arial"/>
              </a:rPr>
              <a:t>Member </a:t>
            </a:r>
            <a:r>
              <a:rPr lang="en-US" sz="1000" b="1" dirty="0" smtClean="0">
                <a:latin typeface="Arial"/>
                <a:ea typeface="SimSun"/>
                <a:cs typeface="Arial"/>
              </a:rPr>
              <a:t>Of </a:t>
            </a:r>
            <a:r>
              <a:rPr lang="en-US" sz="1000" dirty="0" err="1" smtClean="0">
                <a:latin typeface="Arial"/>
                <a:ea typeface="SimSun"/>
                <a:cs typeface="Segoe UI"/>
              </a:rPr>
              <a:t>dans</a:t>
            </a:r>
            <a:r>
              <a:rPr lang="en-US" sz="1000" dirty="0" smtClean="0">
                <a:latin typeface="Arial"/>
                <a:ea typeface="SimSun"/>
                <a:cs typeface="Segoe UI"/>
              </a:rPr>
              <a:t> </a:t>
            </a:r>
            <a:r>
              <a:rPr lang="en-US" sz="1000" dirty="0">
                <a:latin typeface="Arial"/>
                <a:ea typeface="SimSun"/>
                <a:cs typeface="Segoe UI"/>
              </a:rPr>
              <a:t>les </a:t>
            </a:r>
            <a:r>
              <a:rPr lang="en-US" sz="1000" dirty="0" err="1">
                <a:latin typeface="Arial"/>
                <a:ea typeface="SimSun"/>
                <a:cs typeface="Segoe UI"/>
              </a:rPr>
              <a:t>propriétés</a:t>
            </a:r>
            <a:r>
              <a:rPr lang="en-US" sz="1000" dirty="0">
                <a:latin typeface="Arial"/>
                <a:ea typeface="SimSun"/>
                <a:cs typeface="Segoe UI"/>
              </a:rPr>
              <a:t> d'un objet, par </a:t>
            </a:r>
            <a:r>
              <a:rPr lang="en-US" sz="1000" dirty="0" err="1">
                <a:latin typeface="Arial"/>
                <a:ea typeface="SimSun"/>
                <a:cs typeface="Segoe UI"/>
              </a:rPr>
              <a:t>exemple</a:t>
            </a:r>
            <a:r>
              <a:rPr lang="en-US" sz="1000" dirty="0">
                <a:latin typeface="Arial"/>
                <a:ea typeface="SimSun"/>
                <a:cs typeface="Segoe UI"/>
              </a:rPr>
              <a:t>, 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Pensez</a:t>
            </a:r>
            <a:r>
              <a:rPr lang="en-US" sz="1000" dirty="0">
                <a:latin typeface="Arial"/>
                <a:ea typeface="SimSun"/>
                <a:cs typeface="Segoe UI"/>
              </a:rPr>
              <a:t> à </a:t>
            </a:r>
            <a:r>
              <a:rPr lang="en-US" sz="1000" dirty="0" err="1">
                <a:latin typeface="Arial"/>
                <a:ea typeface="SimSun"/>
                <a:cs typeface="Segoe UI"/>
              </a:rPr>
              <a:t>montrer</a:t>
            </a:r>
            <a:r>
              <a:rPr lang="en-US" sz="1000" dirty="0">
                <a:latin typeface="Arial"/>
                <a:ea typeface="SimSun"/>
                <a:cs typeface="Segoe UI"/>
              </a:rPr>
              <a:t> comment </a:t>
            </a:r>
            <a:r>
              <a:rPr lang="en-US" sz="1000" dirty="0" err="1">
                <a:latin typeface="Arial"/>
                <a:ea typeface="SimSun"/>
                <a:cs typeface="Segoe UI"/>
              </a:rPr>
              <a:t>créer</a:t>
            </a:r>
            <a:r>
              <a:rPr lang="en-US" sz="1000" dirty="0">
                <a:latin typeface="Arial"/>
                <a:ea typeface="SimSun"/>
                <a:cs typeface="Segoe UI"/>
              </a:rPr>
              <a:t> un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à y </a:t>
            </a:r>
            <a:r>
              <a:rPr lang="en-US" sz="1000" dirty="0" err="1">
                <a:latin typeface="Arial"/>
                <a:ea typeface="SimSun"/>
                <a:cs typeface="Segoe UI"/>
              </a:rPr>
              <a:t>ajouter</a:t>
            </a:r>
            <a:r>
              <a:rPr lang="en-US" sz="1000" dirty="0">
                <a:latin typeface="Arial"/>
                <a:ea typeface="SimSun"/>
                <a:cs typeface="Segoe UI"/>
              </a:rPr>
              <a:t> des </a:t>
            </a:r>
            <a:r>
              <a:rPr lang="en-US" sz="1000" dirty="0" err="1">
                <a:latin typeface="Arial"/>
                <a:ea typeface="SimSun"/>
                <a:cs typeface="Segoe UI"/>
              </a:rPr>
              <a:t>membres</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a:t>
            </a:r>
            <a:r>
              <a:rPr lang="en-US" sz="1000" dirty="0" smtClean="0">
                <a:latin typeface="Arial"/>
                <a:ea typeface="SimSun"/>
                <a:cs typeface="Segoe UI"/>
              </a:rPr>
              <a:t>de E</a:t>
            </a:r>
            <a:r>
              <a:rPr lang="en-US" sz="1000" dirty="0">
                <a:latin typeface="Arial"/>
                <a:ea typeface="SimSun"/>
                <a:cs typeface="Segoe UI"/>
              </a:rPr>
              <a:t>:\Labfiles\Mod04\Mod04Examples.ps1.</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10</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58769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chacune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Associez</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ces</a:t>
            </a:r>
            <a:r>
              <a:rPr lang="en-US" sz="1000" dirty="0" smtClean="0">
                <a:latin typeface="Arial"/>
                <a:ea typeface="SimSun"/>
                <a:cs typeface="Segoe UI"/>
              </a:rPr>
              <a:t> applets </a:t>
            </a:r>
            <a:r>
              <a:rPr lang="en-US" sz="1000" dirty="0">
                <a:latin typeface="Arial"/>
                <a:ea typeface="SimSun"/>
                <a:cs typeface="Segoe UI"/>
              </a:rPr>
              <a:t>de </a:t>
            </a:r>
            <a:r>
              <a:rPr lang="en-US" sz="1000" dirty="0" err="1">
                <a:latin typeface="Arial"/>
                <a:ea typeface="SimSun"/>
                <a:cs typeface="Segoe UI"/>
              </a:rPr>
              <a:t>commande</a:t>
            </a:r>
            <a:r>
              <a:rPr lang="en-US" sz="1000" dirty="0">
                <a:latin typeface="Arial"/>
                <a:ea typeface="SimSun"/>
                <a:cs typeface="Segoe UI"/>
              </a:rPr>
              <a:t> aux </a:t>
            </a:r>
            <a:r>
              <a:rPr lang="en-US" sz="1000" dirty="0" err="1">
                <a:latin typeface="Arial"/>
                <a:ea typeface="SimSun"/>
                <a:cs typeface="Segoe UI"/>
              </a:rPr>
              <a:t>informations</a:t>
            </a:r>
            <a:r>
              <a:rPr lang="en-US" sz="1000" dirty="0">
                <a:latin typeface="Arial"/>
                <a:ea typeface="SimSun"/>
                <a:cs typeface="Segoe UI"/>
              </a:rPr>
              <a:t> de </a:t>
            </a:r>
            <a:r>
              <a:rPr lang="en-US" sz="1000" dirty="0" err="1">
                <a:latin typeface="Arial"/>
                <a:ea typeface="SimSun"/>
                <a:cs typeface="Segoe UI"/>
              </a:rPr>
              <a:t>gestion</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du module 3.</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Veillez</a:t>
            </a:r>
            <a:r>
              <a:rPr lang="en-US" sz="1000" dirty="0">
                <a:latin typeface="Arial"/>
                <a:ea typeface="SimSun"/>
                <a:cs typeface="Segoe UI"/>
              </a:rPr>
              <a:t> à </a:t>
            </a:r>
            <a:r>
              <a:rPr lang="en-US" sz="1000" dirty="0" err="1">
                <a:latin typeface="Arial"/>
                <a:ea typeface="SimSun"/>
                <a:cs typeface="Segoe UI"/>
              </a:rPr>
              <a:t>indiquer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New-</a:t>
            </a:r>
            <a:r>
              <a:rPr lang="en-US" sz="1000" b="1" dirty="0" err="1">
                <a:latin typeface="Arial"/>
                <a:ea typeface="SimSun"/>
                <a:cs typeface="Arial"/>
              </a:rPr>
              <a:t>ADComputer</a:t>
            </a:r>
            <a:r>
              <a:rPr lang="en-US" sz="1000" dirty="0">
                <a:latin typeface="Arial"/>
                <a:ea typeface="SimSun"/>
                <a:cs typeface="Segoe UI"/>
              </a:rPr>
              <a:t> ne propose pas </a:t>
            </a:r>
            <a:r>
              <a:rPr lang="en-US" sz="1000" dirty="0" err="1">
                <a:latin typeface="Arial"/>
                <a:ea typeface="SimSun"/>
                <a:cs typeface="Segoe UI"/>
              </a:rPr>
              <a:t>l'option</a:t>
            </a:r>
            <a:r>
              <a:rPr lang="en-US" sz="1000" dirty="0">
                <a:latin typeface="Arial"/>
                <a:ea typeface="SimSun"/>
                <a:cs typeface="Segoe UI"/>
              </a:rPr>
              <a:t> de </a:t>
            </a:r>
            <a:r>
              <a:rPr lang="en-US" sz="1000" dirty="0" err="1">
                <a:latin typeface="Arial"/>
                <a:ea typeface="SimSun"/>
                <a:cs typeface="Segoe UI"/>
              </a:rPr>
              <a:t>délégation</a:t>
            </a:r>
            <a:r>
              <a:rPr lang="en-US" sz="1000" dirty="0">
                <a:latin typeface="Arial"/>
                <a:ea typeface="SimSun"/>
                <a:cs typeface="Segoe UI"/>
              </a:rPr>
              <a:t> </a:t>
            </a:r>
            <a:r>
              <a:rPr lang="en-US" sz="1000" dirty="0" smtClean="0">
                <a:latin typeface="Arial"/>
                <a:ea typeface="SimSun"/>
                <a:cs typeface="Segoe UI"/>
              </a:rPr>
              <a:t>des </a:t>
            </a:r>
            <a:r>
              <a:rPr lang="en-US" sz="1000" dirty="0" err="1" smtClean="0">
                <a:latin typeface="Arial"/>
                <a:ea typeface="SimSun"/>
                <a:cs typeface="Segoe UI"/>
              </a:rPr>
              <a:t>autorisations</a:t>
            </a:r>
            <a:r>
              <a:rPr lang="en-US" sz="1000" dirty="0" smtClean="0">
                <a:latin typeface="Arial"/>
                <a:ea typeface="SimSun"/>
                <a:cs typeface="Segoe UI"/>
              </a:rPr>
              <a:t> </a:t>
            </a:r>
            <a:r>
              <a:rPr lang="en-US" sz="1000" dirty="0">
                <a:latin typeface="Arial"/>
                <a:ea typeface="SimSun"/>
                <a:cs typeface="Segoe UI"/>
              </a:rPr>
              <a:t>pour </a:t>
            </a:r>
            <a:r>
              <a:rPr lang="en-US" sz="1000" dirty="0" err="1">
                <a:latin typeface="Arial"/>
                <a:ea typeface="SimSun"/>
                <a:cs typeface="Segoe UI"/>
              </a:rPr>
              <a:t>joindre</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au nouveau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Si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nécessaires</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attribuer</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autorisations</a:t>
            </a:r>
            <a:r>
              <a:rPr lang="en-US" sz="1000" dirty="0">
                <a:latin typeface="Arial"/>
                <a:ea typeface="SimSun"/>
                <a:cs typeface="Segoe UI"/>
              </a:rPr>
              <a:t> AD DS </a:t>
            </a:r>
            <a:r>
              <a:rPr lang="en-US" sz="1000" dirty="0" err="1">
                <a:latin typeface="Arial"/>
                <a:ea typeface="SimSun"/>
                <a:cs typeface="Segoe UI"/>
              </a:rPr>
              <a:t>requises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réinitialiser</a:t>
            </a:r>
            <a:r>
              <a:rPr lang="en-US" sz="1000" dirty="0" smtClean="0">
                <a:solidFill>
                  <a:srgbClr val="000000"/>
                </a:solidFill>
                <a:effectLst/>
                <a:latin typeface="Arial"/>
                <a:ea typeface="Times New Roman"/>
                <a:cs typeface="Segoe UI"/>
              </a:rPr>
              <a:t> le mot de </a:t>
            </a:r>
            <a:r>
              <a:rPr lang="en-US" sz="1000" dirty="0" err="1" smtClean="0">
                <a:solidFill>
                  <a:srgbClr val="000000"/>
                </a:solidFill>
                <a:effectLst/>
                <a:latin typeface="Arial"/>
                <a:ea typeface="Times New Roman"/>
                <a:cs typeface="Segoe UI"/>
              </a:rPr>
              <a:t>passe</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écriture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validée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nom d'hôte DNS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écriture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validée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nom principal de service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solidFill>
                  <a:srgbClr val="000000"/>
                </a:solidFill>
                <a:effectLst/>
                <a:latin typeface="Arial"/>
                <a:ea typeface="Times New Roman"/>
                <a:cs typeface="Segoe UI"/>
              </a:rPr>
              <a:t>restrictions de </a:t>
            </a:r>
            <a:r>
              <a:rPr lang="en-US" sz="1000" dirty="0" err="1" smtClean="0">
                <a:solidFill>
                  <a:srgbClr val="000000"/>
                </a:solidFill>
                <a:effectLst/>
                <a:latin typeface="Arial"/>
                <a:ea typeface="Times New Roman"/>
                <a:cs typeface="Segoe UI"/>
              </a:rPr>
              <a:t>comptes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d'écriture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Pensez</a:t>
            </a:r>
            <a:r>
              <a:rPr lang="en-US" sz="1000" dirty="0">
                <a:latin typeface="Arial"/>
                <a:ea typeface="SimSun"/>
                <a:cs typeface="Segoe UI"/>
              </a:rPr>
              <a:t> à </a:t>
            </a:r>
            <a:r>
              <a:rPr lang="en-US" sz="1000" dirty="0" err="1">
                <a:latin typeface="Arial"/>
                <a:ea typeface="SimSun"/>
                <a:cs typeface="Segoe UI"/>
              </a:rPr>
              <a:t>présenter</a:t>
            </a:r>
            <a:r>
              <a:rPr lang="en-US" sz="1000" dirty="0">
                <a:latin typeface="Arial"/>
                <a:ea typeface="SimSun"/>
                <a:cs typeface="Segoe UI"/>
              </a:rPr>
              <a:t> les </a:t>
            </a:r>
            <a:r>
              <a:rPr lang="en-US" sz="1000" dirty="0" err="1">
                <a:latin typeface="Arial"/>
                <a:ea typeface="SimSun"/>
                <a:cs typeface="Segoe UI"/>
              </a:rPr>
              <a:t>différences</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création</a:t>
            </a:r>
            <a:r>
              <a:rPr lang="en-US" sz="1000" dirty="0">
                <a:latin typeface="Arial"/>
                <a:ea typeface="SimSun"/>
                <a:cs typeface="Segoe UI"/>
              </a:rPr>
              <a:t> d'un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et </a:t>
            </a:r>
            <a:r>
              <a:rPr lang="en-US" sz="1000" dirty="0" err="1">
                <a:latin typeface="Arial"/>
                <a:ea typeface="SimSun"/>
                <a:cs typeface="Segoe UI"/>
              </a:rPr>
              <a:t>ordinateurs</a:t>
            </a:r>
            <a:r>
              <a:rPr lang="en-US" sz="1000" dirty="0">
                <a:latin typeface="Arial"/>
                <a:ea typeface="SimSun"/>
                <a:cs typeface="Segoe UI"/>
              </a:rPr>
              <a:t> Active Directory avec la </a:t>
            </a:r>
            <a:r>
              <a:rPr lang="en-US" sz="1000" dirty="0" err="1">
                <a:latin typeface="Arial"/>
                <a:ea typeface="SimSun"/>
                <a:cs typeface="Segoe UI"/>
              </a:rPr>
              <a:t>délégation</a:t>
            </a:r>
            <a:r>
              <a:rPr lang="en-US" sz="1000" dirty="0">
                <a:latin typeface="Arial"/>
                <a:ea typeface="SimSun"/>
                <a:cs typeface="Segoe UI"/>
              </a:rPr>
              <a:t> et </a:t>
            </a:r>
            <a:r>
              <a:rPr lang="en-US" sz="1000" dirty="0" err="1">
                <a:latin typeface="Arial"/>
                <a:ea typeface="SimSun"/>
                <a:cs typeface="Segoe UI"/>
              </a:rPr>
              <a:t>lors</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de </a:t>
            </a:r>
            <a:r>
              <a:rPr lang="en-US" sz="1000" dirty="0" err="1">
                <a:latin typeface="Arial"/>
                <a:ea typeface="SimSun"/>
                <a:cs typeface="Segoe UI"/>
              </a:rPr>
              <a:t>l'applet</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commande</a:t>
            </a:r>
            <a:r>
              <a:rPr lang="en-US" sz="1000" dirty="0" smtClean="0">
                <a:latin typeface="Arial"/>
                <a:ea typeface="SimSun"/>
                <a:cs typeface="Segoe UI"/>
              </a:rPr>
              <a:t> </a:t>
            </a:r>
            <a:r>
              <a:rPr lang="en-US" sz="1000" b="1" dirty="0">
                <a:latin typeface="Arial"/>
                <a:ea typeface="SimSun"/>
                <a:cs typeface="Arial"/>
              </a:rPr>
              <a:t>New-</a:t>
            </a:r>
            <a:r>
              <a:rPr lang="en-US" sz="1000" b="1" dirty="0" err="1">
                <a:latin typeface="Arial"/>
                <a:ea typeface="SimSun"/>
                <a:cs typeface="Arial"/>
              </a:rPr>
              <a:t>AdComputer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a:t>
            </a:r>
            <a:r>
              <a:rPr lang="en-US" sz="1000" dirty="0" smtClean="0">
                <a:latin typeface="Arial"/>
                <a:ea typeface="SimSun"/>
                <a:cs typeface="Segoe UI"/>
              </a:rPr>
              <a:t>de E</a:t>
            </a:r>
            <a:r>
              <a:rPr lang="en-US" sz="1000" dirty="0">
                <a:latin typeface="Arial"/>
                <a:ea typeface="SimSun"/>
                <a:cs typeface="Segoe UI"/>
              </a:rPr>
              <a:t>:\Labfiles\Mod04\Mod04Examples.ps1.</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11</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3044118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chacune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valeur</a:t>
            </a:r>
            <a:r>
              <a:rPr lang="en-US" sz="1000" dirty="0">
                <a:latin typeface="Arial"/>
                <a:ea typeface="SimSun"/>
                <a:cs typeface="Segoe UI"/>
              </a:rPr>
              <a:t> </a:t>
            </a:r>
            <a:r>
              <a:rPr lang="en-US" sz="1000" dirty="0" smtClean="0">
                <a:latin typeface="Arial"/>
                <a:ea typeface="SimSun"/>
                <a:cs typeface="Segoe UI"/>
              </a:rPr>
              <a:t>par </a:t>
            </a:r>
            <a:r>
              <a:rPr lang="en-US" sz="1000" dirty="0" err="1" smtClean="0">
                <a:latin typeface="Arial"/>
                <a:ea typeface="SimSun"/>
                <a:cs typeface="Segoe UI"/>
              </a:rPr>
              <a:t>défaut</a:t>
            </a:r>
            <a:r>
              <a:rPr lang="en-US" sz="1000" dirty="0" smtClean="0">
                <a:latin typeface="Arial"/>
                <a:ea typeface="SimSun"/>
                <a:cs typeface="Segoe UI"/>
              </a:rPr>
              <a:t> </a:t>
            </a:r>
            <a:r>
              <a:rPr lang="en-US" sz="1000" dirty="0">
                <a:latin typeface="Arial"/>
                <a:ea typeface="SimSun"/>
                <a:cs typeface="Segoe UI"/>
              </a:rPr>
              <a:t>du </a:t>
            </a:r>
            <a:r>
              <a:rPr lang="en-US" sz="1000" dirty="0" err="1">
                <a:latin typeface="Arial"/>
                <a:ea typeface="SimSun"/>
                <a:cs typeface="Segoe UI"/>
              </a:rPr>
              <a:t>paramètre</a:t>
            </a:r>
            <a:r>
              <a:rPr lang="en-US" sz="1000" dirty="0">
                <a:latin typeface="Arial"/>
                <a:ea typeface="SimSun"/>
                <a:cs typeface="Segoe UI"/>
              </a:rPr>
              <a:t> </a:t>
            </a:r>
            <a:r>
              <a:rPr lang="en-US" sz="1000" b="1" dirty="0" err="1">
                <a:latin typeface="Arial"/>
                <a:ea typeface="SimSun"/>
                <a:cs typeface="Arial"/>
              </a:rPr>
              <a:t>ProtectedFromAccidentalDeletion</a:t>
            </a:r>
            <a:r>
              <a:rPr lang="en-US" sz="1000" b="1" dirty="0">
                <a:latin typeface="Arial"/>
                <a:ea typeface="SimSun"/>
                <a:cs typeface="Arial"/>
              </a:rPr>
              <a:t> </a:t>
            </a:r>
            <a:r>
              <a:rPr lang="en-US" sz="1000" dirty="0" err="1">
                <a:latin typeface="Arial"/>
                <a:ea typeface="SimSun"/>
                <a:cs typeface="Segoe UI"/>
              </a:rPr>
              <a:t>est</a:t>
            </a:r>
            <a:r>
              <a:rPr lang="en-US" sz="1000" dirty="0">
                <a:latin typeface="Arial"/>
                <a:ea typeface="SimSun"/>
                <a:cs typeface="Segoe UI"/>
              </a:rPr>
              <a:t> </a:t>
            </a:r>
            <a:r>
              <a:rPr lang="en-US" sz="1000" b="1" dirty="0">
                <a:latin typeface="Arial"/>
                <a:ea typeface="SimSun"/>
                <a:cs typeface="Arial"/>
              </a:rPr>
              <a:t>$true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Envisagez</a:t>
            </a:r>
            <a:r>
              <a:rPr lang="en-US" sz="1000" dirty="0">
                <a:latin typeface="Arial"/>
                <a:ea typeface="SimSun"/>
                <a:cs typeface="Segoe UI"/>
              </a:rPr>
              <a:t> de faire la </a:t>
            </a:r>
            <a:r>
              <a:rPr lang="en-US" sz="1000" dirty="0" err="1">
                <a:latin typeface="Arial"/>
                <a:ea typeface="SimSun"/>
                <a:cs typeface="Segoe UI"/>
              </a:rPr>
              <a:t>démonstration</a:t>
            </a:r>
            <a:r>
              <a:rPr lang="en-US" sz="1000" dirty="0">
                <a:latin typeface="Arial"/>
                <a:ea typeface="SimSun"/>
                <a:cs typeface="Segoe UI"/>
              </a:rPr>
              <a:t> à </a:t>
            </a:r>
            <a:r>
              <a:rPr lang="en-US" sz="1000" dirty="0" err="1">
                <a:latin typeface="Arial"/>
                <a:ea typeface="SimSun"/>
                <a:cs typeface="Segoe UI"/>
              </a:rPr>
              <a:t>l'endroit</a:t>
            </a:r>
            <a:r>
              <a:rPr lang="en-US" sz="1000" dirty="0">
                <a:latin typeface="Arial"/>
                <a:ea typeface="SimSun"/>
                <a:cs typeface="Segoe UI"/>
              </a:rPr>
              <a:t> </a:t>
            </a:r>
            <a:r>
              <a:rPr lang="en-US" sz="1000" dirty="0" err="1">
                <a:latin typeface="Arial"/>
                <a:ea typeface="SimSun"/>
                <a:cs typeface="Segoe UI"/>
              </a:rPr>
              <a:t>où</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créez</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a:t>
            </a:r>
            <a:r>
              <a:rPr lang="en-US" sz="1000" dirty="0" err="1" smtClean="0">
                <a:effectLst/>
                <a:latin typeface="Arial"/>
                <a:ea typeface="Times New Roman"/>
                <a:cs typeface="Segoe UI"/>
              </a:rPr>
              <a:t>unité</a:t>
            </a:r>
            <a:r>
              <a:rPr lang="en-US" sz="1000" dirty="0" smtClean="0">
                <a:effectLst/>
                <a:latin typeface="Arial"/>
                <a:ea typeface="Times New Roman"/>
                <a:cs typeface="Segoe UI"/>
              </a:rPr>
              <a:t> </a:t>
            </a:r>
            <a:r>
              <a:rPr lang="en-US" sz="1000" dirty="0" err="1" smtClean="0">
                <a:effectLst/>
                <a:latin typeface="Arial"/>
                <a:ea typeface="Times New Roman"/>
                <a:cs typeface="Segoe UI"/>
              </a:rPr>
              <a:t>d'organisation</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tentez</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supprimer</a:t>
            </a:r>
            <a:r>
              <a:rPr lang="en-US" sz="1000" dirty="0" smtClean="0">
                <a:effectLst/>
                <a:latin typeface="Arial"/>
                <a:ea typeface="Times New Roman"/>
                <a:cs typeface="Segoe UI"/>
              </a:rPr>
              <a:t> </a:t>
            </a:r>
            <a:r>
              <a:rPr lang="en-US" sz="1000" dirty="0" err="1" smtClean="0">
                <a:effectLst/>
                <a:latin typeface="Arial"/>
                <a:ea typeface="Times New Roman"/>
                <a:cs typeface="Segoe UI"/>
              </a:rPr>
              <a:t>l'unité</a:t>
            </a:r>
            <a:r>
              <a:rPr lang="en-US" sz="1000" dirty="0" smtClean="0">
                <a:effectLst/>
                <a:latin typeface="Arial"/>
                <a:ea typeface="Times New Roman"/>
                <a:cs typeface="Segoe UI"/>
              </a:rPr>
              <a:t> </a:t>
            </a:r>
            <a:r>
              <a:rPr lang="en-US" sz="1000" dirty="0" err="1" smtClean="0">
                <a:effectLst/>
                <a:latin typeface="Arial"/>
                <a:ea typeface="Times New Roman"/>
                <a:cs typeface="Segoe UI"/>
              </a:rPr>
              <a:t>d'organisation</a:t>
            </a:r>
            <a:r>
              <a:rPr lang="en-US" sz="1000" dirty="0" smtClean="0">
                <a:effectLst/>
                <a:latin typeface="Arial"/>
                <a:ea typeface="Times New Roman"/>
                <a:cs typeface="Segoe UI"/>
              </a:rPr>
              <a:t>, tentative qui </a:t>
            </a:r>
            <a:r>
              <a:rPr lang="en-US" sz="1000" dirty="0" err="1" smtClean="0">
                <a:effectLst/>
                <a:latin typeface="Arial"/>
                <a:ea typeface="Times New Roman"/>
                <a:cs typeface="Segoe UI"/>
              </a:rPr>
              <a:t>échoue</a:t>
            </a:r>
            <a:r>
              <a:rPr lang="en-US" sz="1000" dirty="0" smtClean="0">
                <a:effectLst/>
                <a:latin typeface="Arial"/>
                <a:ea typeface="Times New Roman"/>
                <a:cs typeface="Segoe UI"/>
              </a:rPr>
              <a:t> à cause de la protection </a:t>
            </a:r>
            <a:r>
              <a:rPr lang="en-US" sz="1000" dirty="0" err="1" smtClean="0">
                <a:effectLst/>
                <a:latin typeface="Arial"/>
                <a:ea typeface="Times New Roman"/>
                <a:cs typeface="Segoe UI"/>
              </a:rPr>
              <a:t>contre</a:t>
            </a:r>
            <a:r>
              <a:rPr lang="en-US" sz="1000" dirty="0" smtClean="0">
                <a:effectLst/>
                <a:latin typeface="Arial"/>
                <a:ea typeface="Times New Roman"/>
                <a:cs typeface="Segoe UI"/>
              </a:rPr>
              <a:t> la suppression </a:t>
            </a:r>
            <a:r>
              <a:rPr lang="en-US" sz="1000" dirty="0" err="1" smtClean="0">
                <a:effectLst/>
                <a:latin typeface="Arial"/>
                <a:ea typeface="Times New Roman"/>
                <a:cs typeface="Segoe UI"/>
              </a:rPr>
              <a:t>accidentelle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donnez</a:t>
            </a:r>
            <a:r>
              <a:rPr lang="en-US" sz="1000" dirty="0" smtClean="0">
                <a:effectLst/>
                <a:latin typeface="Arial"/>
                <a:ea typeface="Times New Roman"/>
                <a:cs typeface="Segoe UI"/>
              </a:rPr>
              <a:t> au </a:t>
            </a:r>
            <a:r>
              <a:rPr lang="en-US" sz="1000" dirty="0" err="1" smtClean="0">
                <a:effectLst/>
                <a:latin typeface="Arial"/>
                <a:ea typeface="Times New Roman"/>
                <a:cs typeface="Segoe UI"/>
              </a:rPr>
              <a:t>paramètre</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ProtectedFromAccidentalDeletion</a:t>
            </a:r>
            <a:r>
              <a:rPr lang="en-US" sz="1000" dirty="0" smtClean="0">
                <a:effectLst/>
                <a:latin typeface="Arial"/>
                <a:ea typeface="Times New Roman"/>
                <a:cs typeface="Segoe UI"/>
              </a:rPr>
              <a:t> la </a:t>
            </a:r>
            <a:r>
              <a:rPr lang="en-US" sz="1000" dirty="0" err="1" smtClean="0">
                <a:effectLst/>
                <a:latin typeface="Arial"/>
                <a:ea typeface="Times New Roman"/>
                <a:cs typeface="Segoe UI"/>
              </a:rPr>
              <a:t>valeur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$false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tentez</a:t>
            </a:r>
            <a:r>
              <a:rPr lang="en-US" sz="1000" dirty="0" smtClean="0">
                <a:effectLst/>
                <a:latin typeface="Arial"/>
                <a:ea typeface="Times New Roman"/>
                <a:cs typeface="Segoe UI"/>
              </a:rPr>
              <a:t> à nouveau de </a:t>
            </a:r>
            <a:r>
              <a:rPr lang="en-US" sz="1000" dirty="0" err="1" smtClean="0">
                <a:effectLst/>
                <a:latin typeface="Arial"/>
                <a:ea typeface="Times New Roman"/>
                <a:cs typeface="Segoe UI"/>
              </a:rPr>
              <a:t>supprimer</a:t>
            </a:r>
            <a:r>
              <a:rPr lang="en-US" sz="1000" dirty="0" smtClean="0">
                <a:effectLst/>
                <a:latin typeface="Arial"/>
                <a:ea typeface="Times New Roman"/>
                <a:cs typeface="Segoe UI"/>
              </a:rPr>
              <a:t> </a:t>
            </a:r>
            <a:r>
              <a:rPr lang="en-US" sz="1000" dirty="0" err="1" smtClean="0">
                <a:effectLst/>
                <a:latin typeface="Arial"/>
                <a:ea typeface="Times New Roman"/>
                <a:cs typeface="Segoe UI"/>
              </a:rPr>
              <a:t>l'unité</a:t>
            </a:r>
            <a:r>
              <a:rPr lang="en-US" sz="1000" dirty="0" smtClean="0">
                <a:effectLst/>
                <a:latin typeface="Arial"/>
                <a:ea typeface="Times New Roman"/>
                <a:cs typeface="Segoe UI"/>
              </a:rPr>
              <a:t> </a:t>
            </a:r>
            <a:r>
              <a:rPr lang="en-US" sz="1000" dirty="0" err="1" smtClean="0">
                <a:effectLst/>
                <a:latin typeface="Arial"/>
                <a:ea typeface="Times New Roman"/>
                <a:cs typeface="Segoe UI"/>
              </a:rPr>
              <a:t>d'organisation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Cette</a:t>
            </a:r>
            <a:r>
              <a:rPr lang="en-US" sz="1000" dirty="0" smtClean="0">
                <a:effectLst/>
                <a:latin typeface="Arial"/>
                <a:ea typeface="Times New Roman"/>
                <a:cs typeface="Segoe UI"/>
              </a:rPr>
              <a:t> </a:t>
            </a:r>
            <a:r>
              <a:rPr lang="en-US" sz="1000" dirty="0" err="1" smtClean="0">
                <a:effectLst/>
                <a:latin typeface="Arial"/>
                <a:ea typeface="Times New Roman"/>
                <a:cs typeface="Segoe UI"/>
              </a:rPr>
              <a:t>fois</a:t>
            </a:r>
            <a:r>
              <a:rPr lang="en-US" sz="1000" dirty="0" smtClean="0">
                <a:effectLst/>
                <a:latin typeface="Arial"/>
                <a:ea typeface="Times New Roman"/>
                <a:cs typeface="Segoe UI"/>
              </a:rPr>
              <a:t>, </a:t>
            </a:r>
            <a:r>
              <a:rPr lang="en-US" sz="1000" dirty="0" err="1" smtClean="0">
                <a:effectLst/>
                <a:latin typeface="Arial"/>
                <a:ea typeface="Times New Roman"/>
                <a:cs typeface="Segoe UI"/>
              </a:rPr>
              <a:t>l'opération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doit</a:t>
            </a:r>
            <a:r>
              <a:rPr lang="en-US" sz="1000" dirty="0" smtClean="0">
                <a:effectLst/>
                <a:latin typeface="Arial"/>
                <a:ea typeface="Times New Roman"/>
                <a:cs typeface="Segoe UI"/>
              </a:rPr>
              <a:t> </a:t>
            </a:r>
            <a:r>
              <a:rPr lang="en-US" sz="1000" dirty="0" err="1" smtClean="0">
                <a:effectLst/>
                <a:latin typeface="Arial"/>
                <a:ea typeface="Times New Roman"/>
                <a:cs typeface="Segoe UI"/>
              </a:rPr>
              <a:t>réussir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l'exemple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le </a:t>
            </a:r>
            <a:r>
              <a:rPr lang="en-US" sz="1000" dirty="0" err="1">
                <a:latin typeface="Arial"/>
                <a:ea typeface="SimSun"/>
                <a:cs typeface="Segoe UI"/>
              </a:rPr>
              <a:t>paramètre</a:t>
            </a:r>
            <a:r>
              <a:rPr lang="en-US" sz="1000" dirty="0">
                <a:latin typeface="Arial"/>
                <a:ea typeface="SimSun"/>
                <a:cs typeface="Segoe UI"/>
              </a:rPr>
              <a:t> </a:t>
            </a:r>
            <a:r>
              <a:rPr lang="en-US" sz="1000" b="1" dirty="0" err="1">
                <a:latin typeface="Arial"/>
                <a:ea typeface="SimSun"/>
                <a:cs typeface="Arial"/>
              </a:rPr>
              <a:t>ProtectedFromAccidentalDeletion</a:t>
            </a:r>
            <a:r>
              <a:rPr lang="en-US" sz="1000" dirty="0">
                <a:latin typeface="Arial"/>
                <a:ea typeface="SimSun"/>
                <a:cs typeface="Segoe UI"/>
              </a:rPr>
              <a:t> </a:t>
            </a:r>
            <a:r>
              <a:rPr lang="en-US" sz="1000" dirty="0" err="1">
                <a:latin typeface="Arial"/>
                <a:ea typeface="SimSun"/>
                <a:cs typeface="Segoe UI"/>
              </a:rPr>
              <a:t>est-il</a:t>
            </a:r>
            <a:r>
              <a:rPr lang="en-US" sz="1000" dirty="0">
                <a:latin typeface="Arial"/>
                <a:ea typeface="SimSun"/>
                <a:cs typeface="Segoe UI"/>
              </a:rPr>
              <a:t> </a:t>
            </a:r>
            <a:r>
              <a:rPr lang="en-US" sz="1000" dirty="0" err="1">
                <a:latin typeface="Arial"/>
                <a:ea typeface="SimSun"/>
                <a:cs typeface="Segoe UI"/>
              </a:rPr>
              <a:t>requis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Non. La </a:t>
            </a:r>
            <a:r>
              <a:rPr lang="en-US" sz="1000" dirty="0" err="1">
                <a:latin typeface="Arial"/>
                <a:ea typeface="SimSun"/>
                <a:cs typeface="Segoe UI"/>
              </a:rPr>
              <a:t>valeur</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b="1" dirty="0">
                <a:latin typeface="Arial"/>
                <a:ea typeface="SimSun"/>
                <a:cs typeface="Arial"/>
              </a:rPr>
              <a:t>$true</a:t>
            </a:r>
            <a:r>
              <a:rPr lang="en-US" sz="1000" dirty="0">
                <a:latin typeface="Arial"/>
                <a:ea typeface="SimSun"/>
                <a:cs typeface="Segoe UI"/>
              </a:rPr>
              <a:t>. Le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résultat</a:t>
            </a:r>
            <a:r>
              <a:rPr lang="en-US" sz="1000" dirty="0">
                <a:latin typeface="Arial"/>
                <a:ea typeface="SimSun"/>
                <a:cs typeface="Segoe UI"/>
              </a:rPr>
              <a:t> se </a:t>
            </a:r>
            <a:r>
              <a:rPr lang="en-US" sz="1000" dirty="0" err="1">
                <a:latin typeface="Arial"/>
                <a:ea typeface="SimSun"/>
                <a:cs typeface="Segoe UI"/>
              </a:rPr>
              <a:t>serait</a:t>
            </a:r>
            <a:r>
              <a:rPr lang="en-US" sz="1000" dirty="0">
                <a:latin typeface="Arial"/>
                <a:ea typeface="SimSun"/>
                <a:cs typeface="Segoe UI"/>
              </a:rPr>
              <a:t> </a:t>
            </a:r>
            <a:r>
              <a:rPr lang="en-US" sz="1000" dirty="0" err="1">
                <a:latin typeface="Arial"/>
                <a:ea typeface="SimSun"/>
                <a:cs typeface="Segoe UI"/>
              </a:rPr>
              <a:t>produit</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le </a:t>
            </a:r>
            <a:r>
              <a:rPr lang="en-US" sz="1000" dirty="0" err="1">
                <a:latin typeface="Arial"/>
                <a:ea typeface="SimSun"/>
                <a:cs typeface="Segoe UI"/>
              </a:rPr>
              <a:t>paramètre</a:t>
            </a:r>
            <a:r>
              <a:rPr lang="en-US" sz="1000" dirty="0">
                <a:latin typeface="Arial"/>
                <a:ea typeface="SimSun"/>
                <a:cs typeface="Segoe UI"/>
              </a:rPr>
              <a:t> </a:t>
            </a:r>
            <a:r>
              <a:rPr lang="en-US" sz="1000" b="1" dirty="0" err="1">
                <a:latin typeface="Arial"/>
                <a:ea typeface="SimSun"/>
                <a:cs typeface="Arial"/>
              </a:rPr>
              <a:t>ProtectedFromAccidentalDeletion</a:t>
            </a:r>
            <a:r>
              <a:rPr lang="en-US" sz="1000" dirty="0">
                <a:latin typeface="Arial"/>
                <a:ea typeface="SimSun"/>
                <a:cs typeface="Segoe UI"/>
              </a:rPr>
              <a:t> </a:t>
            </a:r>
            <a:r>
              <a:rPr lang="en-US" sz="1000" dirty="0" err="1">
                <a:latin typeface="Arial"/>
                <a:ea typeface="SimSun"/>
                <a:cs typeface="Segoe UI"/>
              </a:rPr>
              <a:t>n'était</a:t>
            </a:r>
            <a:r>
              <a:rPr lang="en-US" sz="1000" dirty="0">
                <a:latin typeface="Arial"/>
                <a:ea typeface="SimSun"/>
                <a:cs typeface="Segoe UI"/>
              </a:rPr>
              <a:t> pas </a:t>
            </a:r>
            <a:r>
              <a:rPr lang="en-US" sz="1000" dirty="0" err="1">
                <a:latin typeface="Arial"/>
                <a:ea typeface="SimSun"/>
                <a:cs typeface="Segoe UI"/>
              </a:rPr>
              <a:t>utilisé</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12</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2394515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Pour aider les </a:t>
            </a:r>
            <a:r>
              <a:rPr lang="en-US" sz="1000" dirty="0" err="1">
                <a:latin typeface="Arial"/>
                <a:ea typeface="SimSun"/>
                <a:cs typeface="Arial"/>
              </a:rPr>
              <a:t>stagiaires</a:t>
            </a:r>
            <a:r>
              <a:rPr lang="en-US" sz="1000" dirty="0">
                <a:latin typeface="Arial"/>
                <a:ea typeface="SimSun"/>
                <a:cs typeface="Arial"/>
              </a:rPr>
              <a:t> à </a:t>
            </a:r>
            <a:r>
              <a:rPr lang="en-US" sz="1000" dirty="0" err="1">
                <a:latin typeface="Arial"/>
                <a:ea typeface="SimSun"/>
                <a:cs typeface="Arial"/>
              </a:rPr>
              <a:t>comprendre</a:t>
            </a:r>
            <a:r>
              <a:rPr lang="en-US" sz="1000" dirty="0">
                <a:latin typeface="Arial"/>
                <a:ea typeface="SimSun"/>
                <a:cs typeface="Arial"/>
              </a:rPr>
              <a:t> comment </a:t>
            </a:r>
            <a:r>
              <a:rPr lang="en-US" sz="1000" dirty="0" err="1">
                <a:latin typeface="Arial"/>
                <a:ea typeface="SimSun"/>
                <a:cs typeface="Arial"/>
              </a:rPr>
              <a:t>utiliser</a:t>
            </a:r>
            <a:r>
              <a:rPr lang="en-US" sz="1000" dirty="0">
                <a:latin typeface="Arial"/>
                <a:ea typeface="SimSun"/>
                <a:cs typeface="Arial"/>
              </a:rPr>
              <a:t> Windows PowerShell pour </a:t>
            </a:r>
            <a:r>
              <a:rPr lang="en-US" sz="1000" dirty="0" err="1">
                <a:latin typeface="Arial"/>
                <a:ea typeface="SimSun"/>
                <a:cs typeface="Arial"/>
              </a:rPr>
              <a:t>exécuter</a:t>
            </a:r>
            <a:r>
              <a:rPr lang="en-US" sz="1000" dirty="0">
                <a:latin typeface="Arial"/>
                <a:ea typeface="SimSun"/>
                <a:cs typeface="Arial"/>
              </a:rPr>
              <a:t> des </a:t>
            </a:r>
            <a:r>
              <a:rPr lang="en-US" sz="1000" dirty="0" err="1">
                <a:latin typeface="Arial"/>
                <a:ea typeface="SimSun"/>
                <a:cs typeface="Arial"/>
              </a:rPr>
              <a:t>opérations</a:t>
            </a:r>
            <a:r>
              <a:rPr lang="en-US" sz="1000" dirty="0">
                <a:latin typeface="Arial"/>
                <a:ea typeface="SimSun"/>
                <a:cs typeface="Arial"/>
              </a:rPr>
              <a:t> en bloc,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essentiel</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voient</a:t>
            </a:r>
            <a:r>
              <a:rPr lang="en-US" sz="1000" dirty="0">
                <a:latin typeface="Arial"/>
                <a:ea typeface="SimSun"/>
                <a:cs typeface="Arial"/>
              </a:rPr>
              <a:t> des </a:t>
            </a:r>
            <a:r>
              <a:rPr lang="en-US" sz="1000" dirty="0" err="1">
                <a:latin typeface="Arial"/>
                <a:ea typeface="SimSun"/>
                <a:cs typeface="Arial"/>
              </a:rPr>
              <a:t>exemples</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la </a:t>
            </a:r>
            <a:r>
              <a:rPr lang="en-US" sz="1000" dirty="0" err="1">
                <a:latin typeface="Arial"/>
                <a:ea typeface="SimSun"/>
                <a:cs typeface="Arial"/>
              </a:rPr>
              <a:t>façon</a:t>
            </a:r>
            <a:r>
              <a:rPr lang="en-US" sz="1000" dirty="0">
                <a:latin typeface="Arial"/>
                <a:ea typeface="SimSun"/>
                <a:cs typeface="Arial"/>
              </a:rPr>
              <a:t> </a:t>
            </a:r>
            <a:r>
              <a:rPr lang="en-US" sz="1000" dirty="0" err="1">
                <a:latin typeface="Arial"/>
                <a:ea typeface="SimSun"/>
                <a:cs typeface="Arial"/>
              </a:rPr>
              <a:t>d'utiliser</a:t>
            </a:r>
            <a:r>
              <a:rPr lang="en-US" sz="1000" dirty="0">
                <a:latin typeface="Arial"/>
                <a:ea typeface="SimSun"/>
                <a:cs typeface="Arial"/>
              </a:rPr>
              <a:t> les applets </a:t>
            </a:r>
            <a:r>
              <a:rPr lang="en-US" sz="1000" dirty="0" smtClean="0">
                <a:latin typeface="Arial"/>
                <a:ea typeface="SimSun"/>
                <a:cs typeface="Arial"/>
              </a:rPr>
              <a:t>de </a:t>
            </a:r>
            <a:r>
              <a:rPr lang="en-US" sz="1000" dirty="0" err="1" smtClean="0">
                <a:latin typeface="Arial"/>
                <a:ea typeface="SimSun"/>
                <a:cs typeface="Arial"/>
              </a:rPr>
              <a:t>commande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trouverez</a:t>
            </a:r>
            <a:r>
              <a:rPr lang="en-US" sz="1000" dirty="0">
                <a:latin typeface="Arial"/>
                <a:ea typeface="SimSun"/>
                <a:cs typeface="Arial"/>
              </a:rPr>
              <a:t> des </a:t>
            </a:r>
            <a:r>
              <a:rPr lang="en-US" sz="1000" dirty="0" err="1">
                <a:latin typeface="Arial"/>
                <a:ea typeface="SimSun"/>
                <a:cs typeface="Arial"/>
              </a:rPr>
              <a:t>exemples</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la </a:t>
            </a:r>
            <a:r>
              <a:rPr lang="en-US" sz="1000" dirty="0" err="1">
                <a:latin typeface="Arial"/>
                <a:ea typeface="SimSun"/>
                <a:cs typeface="Arial"/>
              </a:rPr>
              <a:t>plupart</a:t>
            </a:r>
            <a:r>
              <a:rPr lang="en-US" sz="1000" dirty="0">
                <a:latin typeface="Arial"/>
                <a:ea typeface="SimSun"/>
                <a:cs typeface="Arial"/>
              </a:rPr>
              <a:t> des </a:t>
            </a:r>
            <a:r>
              <a:rPr lang="en-US" sz="1000" dirty="0" err="1">
                <a:latin typeface="Arial"/>
                <a:ea typeface="SimSun"/>
                <a:cs typeface="Arial"/>
              </a:rPr>
              <a:t>diapositives</a:t>
            </a:r>
            <a:r>
              <a:rPr lang="en-US" sz="1000" dirty="0">
                <a:latin typeface="Arial"/>
                <a:ea typeface="SimSun"/>
                <a:cs typeface="Arial"/>
              </a:rPr>
              <a:t> de </a:t>
            </a:r>
            <a:r>
              <a:rPr lang="en-US" sz="1000" dirty="0" err="1">
                <a:latin typeface="Arial"/>
                <a:ea typeface="SimSun"/>
                <a:cs typeface="Arial"/>
              </a:rPr>
              <a:t>cette</a:t>
            </a:r>
            <a:r>
              <a:rPr lang="en-US" sz="1000" dirty="0">
                <a:latin typeface="Arial"/>
                <a:ea typeface="SimSun"/>
                <a:cs typeface="Arial"/>
              </a:rPr>
              <a:t> </a:t>
            </a:r>
            <a:r>
              <a:rPr lang="en-US" sz="1000" dirty="0" err="1">
                <a:latin typeface="Arial"/>
                <a:ea typeface="SimSun"/>
                <a:cs typeface="Arial"/>
              </a:rPr>
              <a:t>leçon</a:t>
            </a:r>
            <a:r>
              <a:rPr lang="en-US" sz="1000" dirty="0">
                <a:latin typeface="Arial"/>
                <a:ea typeface="SimSun"/>
                <a:cs typeface="Arial"/>
              </a:rPr>
              <a:t>. Il </a:t>
            </a:r>
            <a:r>
              <a:rPr lang="en-US" sz="1000" dirty="0" err="1">
                <a:latin typeface="Arial"/>
                <a:ea typeface="SimSun"/>
                <a:cs typeface="Arial"/>
              </a:rPr>
              <a:t>est</a:t>
            </a:r>
            <a:r>
              <a:rPr lang="en-US" sz="1000" dirty="0">
                <a:latin typeface="Arial"/>
                <a:ea typeface="SimSun"/>
                <a:cs typeface="Arial"/>
              </a:rPr>
              <a:t> </a:t>
            </a:r>
            <a:r>
              <a:rPr lang="en-US" sz="1000" dirty="0" smtClean="0">
                <a:latin typeface="Arial"/>
                <a:ea typeface="SimSun"/>
                <a:cs typeface="Arial"/>
              </a:rPr>
              <a:t>important de </a:t>
            </a:r>
            <a:r>
              <a:rPr lang="en-US" sz="1000" dirty="0" err="1">
                <a:latin typeface="Arial"/>
                <a:ea typeface="SimSun"/>
                <a:cs typeface="Arial"/>
              </a:rPr>
              <a:t>décrire</a:t>
            </a:r>
            <a:r>
              <a:rPr lang="en-US" sz="1000" dirty="0">
                <a:latin typeface="Arial"/>
                <a:ea typeface="SimSun"/>
                <a:cs typeface="Arial"/>
              </a:rPr>
              <a:t> </a:t>
            </a:r>
            <a:r>
              <a:rPr lang="en-US" sz="1000" dirty="0" err="1">
                <a:latin typeface="Arial"/>
                <a:ea typeface="SimSun"/>
                <a:cs typeface="Arial"/>
              </a:rPr>
              <a:t>tous</a:t>
            </a:r>
            <a:r>
              <a:rPr lang="en-US" sz="1000" dirty="0">
                <a:latin typeface="Arial"/>
                <a:ea typeface="SimSun"/>
                <a:cs typeface="Arial"/>
              </a:rPr>
              <a:t> les </a:t>
            </a:r>
            <a:r>
              <a:rPr lang="en-US" sz="1000" dirty="0" err="1">
                <a:latin typeface="Arial"/>
                <a:ea typeface="SimSun"/>
                <a:cs typeface="Arial"/>
              </a:rPr>
              <a:t>exemples</a:t>
            </a:r>
            <a:r>
              <a:rPr lang="en-US" sz="1000" dirty="0">
                <a:latin typeface="Arial"/>
                <a:ea typeface="SimSun"/>
                <a:cs typeface="Arial"/>
              </a:rPr>
              <a:t> de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diapositive</a:t>
            </a:r>
            <a:r>
              <a:rPr lang="en-US" sz="1000" dirty="0">
                <a:latin typeface="Arial"/>
                <a:ea typeface="SimSun"/>
                <a:cs typeface="Arial"/>
              </a:rPr>
              <a:t>, y </a:t>
            </a:r>
            <a:r>
              <a:rPr lang="en-US" sz="1000" dirty="0" err="1">
                <a:latin typeface="Arial"/>
                <a:ea typeface="SimSun"/>
                <a:cs typeface="Arial"/>
              </a:rPr>
              <a:t>compris</a:t>
            </a:r>
            <a:r>
              <a:rPr lang="en-US" sz="1000" dirty="0">
                <a:latin typeface="Arial"/>
                <a:ea typeface="SimSun"/>
                <a:cs typeface="Arial"/>
              </a:rPr>
              <a:t> le </a:t>
            </a:r>
            <a:r>
              <a:rPr lang="en-US" sz="1000" dirty="0" err="1">
                <a:latin typeface="Arial"/>
                <a:ea typeface="SimSun"/>
                <a:cs typeface="Arial"/>
              </a:rPr>
              <a:t>rôle</a:t>
            </a:r>
            <a:r>
              <a:rPr lang="en-US" sz="1000" dirty="0">
                <a:latin typeface="Arial"/>
                <a:ea typeface="SimSun"/>
                <a:cs typeface="Arial"/>
              </a:rPr>
              <a:t> de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paramètre</a:t>
            </a:r>
            <a:r>
              <a:rPr lang="en-US" sz="1000" dirty="0">
                <a:latin typeface="Arial"/>
                <a:ea typeface="SimSun"/>
                <a:cs typeface="Arial"/>
              </a:rPr>
              <a:t>. </a:t>
            </a:r>
          </a:p>
        </p:txBody>
      </p:sp>
      <p:sp>
        <p:nvSpPr>
          <p:cNvPr id="4" name="Slide Number Placeholder 3"/>
          <p:cNvSpPr>
            <a:spLocks noGrp="1"/>
          </p:cNvSpPr>
          <p:nvPr>
            <p:ph type="sldNum" sz="quarter" idx="10"/>
          </p:nvPr>
        </p:nvSpPr>
        <p:spPr/>
        <p:txBody>
          <a:bodyPr/>
          <a:lstStyle/>
          <a:p>
            <a:fld id="{49CBBACF-CEDD-455C-986E-D645016DD72E}" type="slidenum">
              <a:rPr lang="en-US" smtClean="0"/>
              <a:pPr/>
              <a:t>13</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1757576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Définissez une opération en bloc et fournissez quelques exemples de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déplacement de plusieurs comptes d'utilisateurs vers une nouvel unité d'organisation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modification du nom de service d'un ensemble de comptes d'utilisateurs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désactivation d'un ensemble de comptes d'utilisateurs.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14</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921326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Pour </a:t>
            </a:r>
            <a:r>
              <a:rPr lang="en-US" sz="1000" dirty="0" err="1">
                <a:latin typeface="Arial"/>
                <a:ea typeface="SimSun"/>
                <a:cs typeface="Arial"/>
              </a:rPr>
              <a:t>cette</a:t>
            </a:r>
            <a:r>
              <a:rPr lang="en-US" sz="1000" dirty="0">
                <a:latin typeface="Arial"/>
                <a:ea typeface="SimSun"/>
                <a:cs typeface="Arial"/>
              </a:rPr>
              <a:t> </a:t>
            </a:r>
            <a:r>
              <a:rPr lang="en-US" sz="1000" dirty="0" err="1">
                <a:latin typeface="Arial"/>
                <a:ea typeface="SimSun"/>
                <a:cs typeface="Arial"/>
              </a:rPr>
              <a:t>démonstration</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avez</a:t>
            </a:r>
            <a:r>
              <a:rPr lang="en-US" sz="1000" dirty="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du </a:t>
            </a:r>
            <a:r>
              <a:rPr lang="en-US" sz="1000" dirty="0" err="1">
                <a:latin typeface="Arial"/>
                <a:ea typeface="SimSun"/>
                <a:cs typeface="Arial"/>
              </a:rPr>
              <a:t>serveur</a:t>
            </a:r>
            <a:r>
              <a:rPr lang="en-US" sz="1000" dirty="0">
                <a:latin typeface="Arial"/>
                <a:ea typeface="SimSun"/>
                <a:cs typeface="Arial"/>
              </a:rPr>
              <a:t> 22410B-LON-DC1</a:t>
            </a:r>
            <a:r>
              <a:rPr lang="en-US" sz="1000" dirty="0">
                <a:latin typeface="Arial"/>
                <a:ea typeface="SimSun"/>
                <a:cs typeface="Segoe UI"/>
              </a:rPr>
              <a:t>. </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a:t>
            </a:r>
            <a:r>
              <a:rPr lang="en-US" sz="1000" b="1" dirty="0" err="1" smtClean="0">
                <a:effectLst/>
                <a:latin typeface="Arial"/>
                <a:ea typeface="SimSun"/>
                <a:cs typeface="Segoe UI"/>
              </a:rPr>
              <a:t>une</a:t>
            </a:r>
            <a:r>
              <a:rPr lang="en-US" sz="1000" b="1" dirty="0" smtClean="0">
                <a:effectLst/>
                <a:latin typeface="Arial"/>
                <a:ea typeface="SimSun"/>
                <a:cs typeface="Segoe UI"/>
              </a:rPr>
              <a:t> </a:t>
            </a:r>
            <a:r>
              <a:rPr lang="en-US" sz="1000" b="1" dirty="0" err="1" smtClean="0">
                <a:effectLst/>
                <a:latin typeface="Arial"/>
                <a:ea typeface="SimSun"/>
                <a:cs typeface="Segoe UI"/>
              </a:rPr>
              <a:t>requête</a:t>
            </a:r>
            <a:r>
              <a:rPr lang="en-US" sz="1000" b="1" dirty="0" smtClean="0">
                <a:effectLst/>
                <a:latin typeface="Arial"/>
                <a:ea typeface="SimSun"/>
                <a:cs typeface="Segoe UI"/>
              </a:rPr>
              <a:t> pour </a:t>
            </a:r>
            <a:r>
              <a:rPr lang="en-US" sz="1000" b="1" dirty="0" err="1" smtClean="0">
                <a:effectLst/>
                <a:latin typeface="Arial"/>
                <a:ea typeface="SimSun"/>
                <a:cs typeface="Segoe UI"/>
              </a:rPr>
              <a:t>tous</a:t>
            </a:r>
            <a:r>
              <a:rPr lang="en-US" sz="1000" b="1" dirty="0" smtClean="0">
                <a:effectLst/>
                <a:latin typeface="Arial"/>
                <a:ea typeface="SimSun"/>
                <a:cs typeface="Segoe UI"/>
              </a:rPr>
              <a:t> les </a:t>
            </a:r>
            <a:r>
              <a:rPr lang="en-US" sz="1000" b="1" dirty="0" err="1" smtClean="0">
                <a:effectLst/>
                <a:latin typeface="Arial"/>
                <a:ea typeface="SimSun"/>
                <a:cs typeface="Segoe UI"/>
              </a:rPr>
              <a:t>utilisateurs</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Démarrez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22410B-LON-DC1</a:t>
            </a:r>
            <a:r>
              <a:rPr lang="en-US" sz="1000" dirty="0" smtClean="0">
                <a:effectLst/>
                <a:latin typeface="Arial"/>
                <a:ea typeface="Times New Roman"/>
                <a:cs typeface="Segoe UI"/>
              </a:rPr>
              <a:t> et </a:t>
            </a:r>
            <a:r>
              <a:rPr lang="en-US" sz="1000" dirty="0" err="1" smtClean="0">
                <a:effectLst/>
                <a:latin typeface="Arial"/>
                <a:ea typeface="Times New Roman"/>
                <a:cs typeface="Segoe UI"/>
              </a:rPr>
              <a:t>ouvrez</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session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LON-DC1,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Gestionnaire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Centre </a:t>
            </a:r>
            <a:r>
              <a:rPr lang="en-US" sz="1000" b="1" dirty="0" err="1" smtClean="0">
                <a:effectLst/>
                <a:latin typeface="Arial"/>
                <a:ea typeface="Times New Roman"/>
                <a:cs typeface="Times New Roman"/>
              </a:rPr>
              <a:t>d'administration</a:t>
            </a:r>
            <a:r>
              <a:rPr lang="en-US" sz="1000" b="1" dirty="0" smtClean="0">
                <a:effectLst/>
                <a:latin typeface="Arial"/>
                <a:ea typeface="Times New Roman"/>
                <a:cs typeface="Times New Roman"/>
              </a:rPr>
              <a:t> Active Directory</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Centre </a:t>
            </a:r>
            <a:r>
              <a:rPr lang="en-US" sz="1000" dirty="0" err="1" smtClean="0">
                <a:solidFill>
                  <a:srgbClr val="000000"/>
                </a:solidFill>
                <a:effectLst/>
                <a:latin typeface="Arial"/>
                <a:ea typeface="Times New Roman"/>
                <a:cs typeface="Segoe UI"/>
              </a:rPr>
              <a:t>d'administration</a:t>
            </a:r>
            <a:r>
              <a:rPr lang="en-US" sz="1000" dirty="0" smtClean="0">
                <a:solidFill>
                  <a:srgbClr val="000000"/>
                </a:solidFill>
                <a:effectLst/>
                <a:latin typeface="Arial"/>
                <a:ea typeface="Times New Roman"/>
                <a:cs typeface="Segoe UI"/>
              </a:rPr>
              <a:t> Active Directory,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volet</a:t>
            </a:r>
            <a:r>
              <a:rPr lang="en-US" sz="1000" dirty="0" smtClean="0">
                <a:solidFill>
                  <a:srgbClr val="000000"/>
                </a:solidFill>
                <a:effectLst/>
                <a:latin typeface="Arial"/>
                <a:ea typeface="Times New Roman"/>
                <a:cs typeface="Segoe UI"/>
              </a:rPr>
              <a:t> de navigation,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Recherche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globale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À </a:t>
            </a:r>
            <a:r>
              <a:rPr lang="en-US" sz="1000" dirty="0" err="1" smtClean="0">
                <a:solidFill>
                  <a:srgbClr val="000000"/>
                </a:solidFill>
                <a:effectLst/>
                <a:latin typeface="Arial"/>
                <a:ea typeface="Times New Roman"/>
                <a:cs typeface="Segoe UI"/>
              </a:rPr>
              <a:t>l'extrême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droite</a:t>
            </a:r>
            <a:r>
              <a:rPr lang="en-US" sz="1000" dirty="0" smtClean="0">
                <a:solidFill>
                  <a:srgbClr val="000000"/>
                </a:solidFill>
                <a:effectLst/>
                <a:latin typeface="Arial"/>
                <a:ea typeface="Times New Roman"/>
                <a:cs typeface="Segoe UI"/>
              </a:rPr>
              <a:t> du </a:t>
            </a:r>
            <a:r>
              <a:rPr lang="en-US" sz="1000" dirty="0" err="1" smtClean="0">
                <a:solidFill>
                  <a:srgbClr val="000000"/>
                </a:solidFill>
                <a:effectLst/>
                <a:latin typeface="Arial"/>
                <a:ea typeface="Times New Roman"/>
                <a:cs typeface="Segoe UI"/>
              </a:rPr>
              <a:t>volet</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Recherche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globale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flèche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pointant</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vers</a:t>
            </a:r>
            <a:r>
              <a:rPr lang="en-US" sz="1000" dirty="0" smtClean="0">
                <a:solidFill>
                  <a:srgbClr val="000000"/>
                </a:solidFill>
                <a:effectLst/>
                <a:latin typeface="Arial"/>
                <a:ea typeface="Times New Roman"/>
                <a:cs typeface="Segoe UI"/>
              </a:rPr>
              <a:t> le bas pour </a:t>
            </a:r>
            <a:r>
              <a:rPr lang="en-US" sz="1000" dirty="0" err="1" smtClean="0">
                <a:solidFill>
                  <a:srgbClr val="000000"/>
                </a:solidFill>
                <a:effectLst/>
                <a:latin typeface="Arial"/>
                <a:ea typeface="Times New Roman"/>
                <a:cs typeface="Segoe UI"/>
              </a:rPr>
              <a:t>afficher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critères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critères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activez</a:t>
            </a:r>
            <a:r>
              <a:rPr lang="en-US" sz="1000" dirty="0" smtClean="0">
                <a:solidFill>
                  <a:srgbClr val="000000"/>
                </a:solidFill>
                <a:effectLst/>
                <a:latin typeface="Arial"/>
                <a:ea typeface="Times New Roman"/>
                <a:cs typeface="Segoe UI"/>
              </a:rPr>
              <a:t> la case à </a:t>
            </a:r>
            <a:r>
              <a:rPr lang="en-US" sz="1000" dirty="0" err="1" smtClean="0">
                <a:solidFill>
                  <a:srgbClr val="000000"/>
                </a:solidFill>
                <a:effectLst/>
                <a:latin typeface="Arial"/>
                <a:ea typeface="Times New Roman"/>
                <a:cs typeface="Segoe UI"/>
              </a:rPr>
              <a:t>cocher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Le type </a:t>
            </a:r>
            <a:r>
              <a:rPr lang="en-US" sz="1000" b="1" dirty="0" err="1" smtClean="0">
                <a:effectLst/>
                <a:latin typeface="Arial"/>
                <a:ea typeface="Times New Roman"/>
                <a:cs typeface="Times New Roman"/>
              </a:rPr>
              <a:t>d'objet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est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utilisateur</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inetOrgPerson</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ordinateur</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groupe</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unité</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d'organisation</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Ajouter</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Vérifiez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que</a:t>
            </a:r>
            <a:r>
              <a:rPr lang="en-US" sz="1000" dirty="0" smtClean="0">
                <a:solidFill>
                  <a:srgbClr val="000000"/>
                </a:solidFill>
                <a:effectLst/>
                <a:latin typeface="Arial"/>
                <a:ea typeface="Times New Roman"/>
                <a:cs typeface="Segoe UI"/>
              </a:rPr>
              <a:t> les </a:t>
            </a:r>
            <a:r>
              <a:rPr lang="en-US" sz="1000" dirty="0" err="1" smtClean="0">
                <a:solidFill>
                  <a:srgbClr val="000000"/>
                </a:solidFill>
                <a:effectLst/>
                <a:latin typeface="Arial"/>
                <a:ea typeface="Times New Roman"/>
                <a:cs typeface="Segoe UI"/>
              </a:rPr>
              <a:t>critères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que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vous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avez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ajoutés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sont</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et Le type </a:t>
            </a:r>
            <a:r>
              <a:rPr lang="en-US" sz="1000" b="1" dirty="0" err="1" smtClean="0">
                <a:effectLst/>
                <a:latin typeface="Arial"/>
                <a:ea typeface="Times New Roman"/>
                <a:cs typeface="Times New Roman"/>
              </a:rPr>
              <a:t>d'objet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est</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Utilisateur</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bouton</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Rechercher</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err="1" smtClean="0">
                <a:effectLst/>
                <a:latin typeface="Arial"/>
                <a:ea typeface="SimSun"/>
                <a:cs typeface="Segoe UI"/>
              </a:rPr>
              <a:t>Configurer</a:t>
            </a:r>
            <a:r>
              <a:rPr lang="en-US" sz="1000" b="1" dirty="0" smtClean="0">
                <a:effectLst/>
                <a:latin typeface="Arial"/>
                <a:ea typeface="SimSun"/>
                <a:cs typeface="Segoe UI"/>
              </a:rPr>
              <a:t> </a:t>
            </a:r>
            <a:r>
              <a:rPr lang="en-US" sz="1000" b="1" dirty="0" err="1" smtClean="0">
                <a:effectLst/>
                <a:latin typeface="Arial"/>
                <a:ea typeface="SimSun"/>
                <a:cs typeface="Segoe UI"/>
              </a:rPr>
              <a:t>l'attribut</a:t>
            </a:r>
            <a:r>
              <a:rPr lang="en-US" sz="1000" b="1" dirty="0" smtClean="0">
                <a:effectLst/>
                <a:latin typeface="Arial"/>
                <a:ea typeface="SimSun"/>
                <a:cs typeface="Segoe UI"/>
              </a:rPr>
              <a:t> Company pour </a:t>
            </a:r>
            <a:r>
              <a:rPr lang="en-US" sz="1000" b="1" dirty="0" err="1" smtClean="0">
                <a:effectLst/>
                <a:latin typeface="Arial"/>
                <a:ea typeface="SimSun"/>
                <a:cs typeface="Segoe UI"/>
              </a:rPr>
              <a:t>tous</a:t>
            </a:r>
            <a:r>
              <a:rPr lang="en-US" sz="1000" b="1" dirty="0" smtClean="0">
                <a:effectLst/>
                <a:latin typeface="Arial"/>
                <a:ea typeface="SimSun"/>
                <a:cs typeface="Segoe UI"/>
              </a:rPr>
              <a:t> les </a:t>
            </a:r>
            <a:r>
              <a:rPr lang="en-US" sz="1000" b="1" dirty="0" err="1" smtClean="0">
                <a:effectLst/>
                <a:latin typeface="Arial"/>
                <a:ea typeface="SimSun"/>
                <a:cs typeface="Segoe UI"/>
              </a:rPr>
              <a:t>utilisateurs</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Appuyez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Ctrl+A</a:t>
            </a:r>
            <a:r>
              <a:rPr lang="en-US" sz="1000" dirty="0" smtClean="0">
                <a:solidFill>
                  <a:srgbClr val="000000"/>
                </a:solidFill>
                <a:effectLst/>
                <a:latin typeface="Arial"/>
                <a:ea typeface="Times New Roman"/>
                <a:cs typeface="Segoe UI"/>
              </a:rPr>
              <a:t> pour </a:t>
            </a:r>
            <a:r>
              <a:rPr lang="en-US" sz="1000" dirty="0" err="1" smtClean="0">
                <a:solidFill>
                  <a:srgbClr val="000000"/>
                </a:solidFill>
                <a:effectLst/>
                <a:latin typeface="Arial"/>
                <a:ea typeface="Times New Roman"/>
                <a:cs typeface="Segoe UI"/>
              </a:rPr>
              <a:t>sélectionner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tous</a:t>
            </a:r>
            <a:r>
              <a:rPr lang="en-US" sz="1000" dirty="0" smtClean="0">
                <a:solidFill>
                  <a:srgbClr val="000000"/>
                </a:solidFill>
                <a:effectLst/>
                <a:latin typeface="Arial"/>
                <a:ea typeface="Times New Roman"/>
                <a:cs typeface="Segoe UI"/>
              </a:rPr>
              <a:t> les </a:t>
            </a:r>
            <a:r>
              <a:rPr lang="en-US" sz="1000" dirty="0" err="1" smtClean="0">
                <a:solidFill>
                  <a:srgbClr val="000000"/>
                </a:solidFill>
                <a:effectLst/>
                <a:latin typeface="Arial"/>
                <a:ea typeface="Times New Roman"/>
                <a:cs typeface="Segoe UI"/>
              </a:rPr>
              <a:t>comptes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d'utilisateurs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Propriétés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fenêtre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Plusieurs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utilisateurs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section </a:t>
            </a:r>
            <a:r>
              <a:rPr lang="en-US" sz="1000" dirty="0" err="1" smtClean="0">
                <a:solidFill>
                  <a:srgbClr val="000000"/>
                </a:solidFill>
                <a:effectLst/>
                <a:latin typeface="Arial"/>
                <a:ea typeface="Times New Roman"/>
                <a:cs typeface="Segoe UI"/>
              </a:rPr>
              <a:t>Organisation</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sélectionnez</a:t>
            </a:r>
            <a:r>
              <a:rPr lang="en-US" sz="1000" dirty="0" smtClean="0">
                <a:solidFill>
                  <a:srgbClr val="000000"/>
                </a:solidFill>
                <a:effectLst/>
                <a:latin typeface="Arial"/>
                <a:ea typeface="Times New Roman"/>
                <a:cs typeface="Segoe UI"/>
              </a:rPr>
              <a:t> la case à </a:t>
            </a:r>
            <a:r>
              <a:rPr lang="en-US" sz="1000" dirty="0" err="1" smtClean="0">
                <a:solidFill>
                  <a:srgbClr val="000000"/>
                </a:solidFill>
                <a:effectLst/>
                <a:latin typeface="Arial"/>
                <a:ea typeface="Times New Roman"/>
                <a:cs typeface="Segoe UI"/>
              </a:rPr>
              <a:t>cocher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Société</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zone de </a:t>
            </a:r>
            <a:r>
              <a:rPr lang="en-US" sz="1000" dirty="0" err="1" smtClean="0">
                <a:solidFill>
                  <a:srgbClr val="000000"/>
                </a:solidFill>
                <a:effectLst/>
                <a:latin typeface="Arial"/>
                <a:ea typeface="Times New Roman"/>
                <a:cs typeface="Segoe UI"/>
              </a:rPr>
              <a:t>texte</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Société</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tapez</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A. Datum</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15</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
        <p:nvSpPr>
          <p:cNvPr id="11"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1195672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300"/>
              </a:spcAft>
            </a:pPr>
            <a:r>
              <a:rPr lang="en-US" sz="1000" b="1" dirty="0" err="1">
                <a:latin typeface="Arial"/>
                <a:ea typeface="SimSun"/>
                <a:cs typeface="Segoe UI"/>
              </a:rPr>
              <a:t>Vérifier</a:t>
            </a:r>
            <a:r>
              <a:rPr lang="en-US" sz="1000" b="1" dirty="0">
                <a:latin typeface="Arial"/>
                <a:ea typeface="SimSun"/>
                <a:cs typeface="Segoe UI"/>
              </a:rPr>
              <a:t> </a:t>
            </a:r>
            <a:r>
              <a:rPr lang="en-US" sz="1000" b="1" dirty="0" err="1">
                <a:latin typeface="Arial"/>
                <a:ea typeface="SimSun"/>
                <a:cs typeface="Segoe UI"/>
              </a:rPr>
              <a:t>que</a:t>
            </a:r>
            <a:r>
              <a:rPr lang="en-US" sz="1000" b="1" dirty="0">
                <a:latin typeface="Arial"/>
                <a:ea typeface="SimSun"/>
                <a:cs typeface="Segoe UI"/>
              </a:rPr>
              <a:t> </a:t>
            </a:r>
            <a:r>
              <a:rPr lang="en-US" sz="1000" b="1" dirty="0" err="1">
                <a:latin typeface="Arial"/>
                <a:ea typeface="SimSun"/>
                <a:cs typeface="Segoe UI"/>
              </a:rPr>
              <a:t>l'attribut</a:t>
            </a:r>
            <a:r>
              <a:rPr lang="en-US" sz="1000" b="1" dirty="0">
                <a:latin typeface="Arial"/>
                <a:ea typeface="SimSun"/>
                <a:cs typeface="Segoe UI"/>
              </a:rPr>
              <a:t> Company a </a:t>
            </a:r>
            <a:r>
              <a:rPr lang="en-US" sz="1000" b="1" dirty="0" err="1">
                <a:latin typeface="Arial"/>
                <a:ea typeface="SimSun"/>
                <a:cs typeface="Segoe UI"/>
              </a:rPr>
              <a:t>été</a:t>
            </a:r>
            <a:r>
              <a:rPr lang="en-US" sz="1000" b="1" dirty="0">
                <a:latin typeface="Arial"/>
                <a:ea typeface="SimSun"/>
                <a:cs typeface="Segoe UI"/>
              </a:rPr>
              <a:t> </a:t>
            </a:r>
            <a:r>
              <a:rPr lang="en-US" sz="1000" b="1" dirty="0" err="1">
                <a:latin typeface="Arial"/>
                <a:ea typeface="SimSun"/>
                <a:cs typeface="Segoe UI"/>
              </a:rPr>
              <a:t>modifié</a:t>
            </a:r>
            <a:endParaRPr lang="en-US" sz="1000" b="1" dirty="0">
              <a:latin typeface="Arial"/>
              <a:ea typeface="SimSun"/>
              <a:cs typeface="Segoe UI"/>
            </a:endParaRPr>
          </a:p>
          <a:p>
            <a:pPr marL="342900" lvl="0" indent="-342900">
              <a:lnSpc>
                <a:spcPct val="115000"/>
              </a:lnSpc>
              <a:spcAft>
                <a:spcPts val="995"/>
              </a:spcAft>
              <a:buFont typeface="+mj-lt"/>
              <a:buAutoNum type="arabicPeriod"/>
            </a:pPr>
            <a:r>
              <a:rPr lang="en-US" sz="1000" dirty="0" err="1" smtClean="0">
                <a:solidFill>
                  <a:srgbClr val="000000"/>
                </a:solidFill>
                <a:latin typeface="Arial"/>
                <a:ea typeface="Times New Roman"/>
                <a:cs typeface="Segoe UI"/>
              </a:rPr>
              <a:t>Dans</a:t>
            </a:r>
            <a:r>
              <a:rPr lang="en-US" sz="1000" dirty="0" smtClean="0">
                <a:solidFill>
                  <a:srgbClr val="000000"/>
                </a:solidFill>
                <a:latin typeface="Arial"/>
                <a:ea typeface="Times New Roman"/>
                <a:cs typeface="Segoe UI"/>
              </a:rPr>
              <a:t> </a:t>
            </a:r>
            <a:r>
              <a:rPr lang="en-US" sz="1000" dirty="0">
                <a:solidFill>
                  <a:srgbClr val="000000"/>
                </a:solidFill>
                <a:latin typeface="Arial"/>
                <a:ea typeface="Times New Roman"/>
                <a:cs typeface="Segoe UI"/>
              </a:rPr>
              <a:t>le </a:t>
            </a:r>
            <a:r>
              <a:rPr lang="en-US" sz="1000" dirty="0" err="1">
                <a:solidFill>
                  <a:srgbClr val="000000"/>
                </a:solidFill>
                <a:latin typeface="Arial"/>
                <a:ea typeface="Times New Roman"/>
                <a:cs typeface="Segoe UI"/>
              </a:rPr>
              <a:t>volet</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Recherche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globale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Adam Barr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Propriétés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fenêtre</a:t>
            </a:r>
            <a:r>
              <a:rPr lang="en-US" sz="1000" dirty="0">
                <a:solidFill>
                  <a:srgbClr val="000000"/>
                </a:solidFill>
                <a:latin typeface="Arial"/>
                <a:ea typeface="Times New Roman"/>
                <a:cs typeface="Segoe UI"/>
              </a:rPr>
              <a:t> Adam Barr, </a:t>
            </a:r>
            <a:r>
              <a:rPr lang="en-US" sz="1000" dirty="0" err="1">
                <a:solidFill>
                  <a:srgbClr val="000000"/>
                </a:solidFill>
                <a:latin typeface="Arial"/>
                <a:ea typeface="Times New Roman"/>
                <a:cs typeface="Segoe UI"/>
              </a:rPr>
              <a:t>vérifiez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la </a:t>
            </a:r>
            <a:r>
              <a:rPr lang="en-US" sz="1000" dirty="0" err="1">
                <a:solidFill>
                  <a:prstClr val="black"/>
                </a:solidFill>
                <a:latin typeface="Arial"/>
                <a:ea typeface="Times New Roman"/>
                <a:cs typeface="Times New Roman"/>
              </a:rPr>
              <a:t>Société</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est</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A. Datum</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Annuler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Fermez</a:t>
            </a:r>
            <a:r>
              <a:rPr lang="en-US" sz="1000" dirty="0">
                <a:solidFill>
                  <a:srgbClr val="000000"/>
                </a:solidFill>
                <a:latin typeface="Arial"/>
                <a:ea typeface="Times New Roman"/>
                <a:cs typeface="Segoe UI"/>
              </a:rPr>
              <a:t> le </a:t>
            </a:r>
            <a:r>
              <a:rPr lang="en-US" sz="1000" dirty="0">
                <a:solidFill>
                  <a:prstClr val="black"/>
                </a:solidFill>
                <a:latin typeface="Arial"/>
                <a:ea typeface="Times New Roman"/>
                <a:cs typeface="Times New Roman"/>
              </a:rPr>
              <a:t>Centre </a:t>
            </a:r>
            <a:r>
              <a:rPr lang="en-US" sz="1000" dirty="0" err="1">
                <a:solidFill>
                  <a:prstClr val="black"/>
                </a:solidFill>
                <a:latin typeface="Arial"/>
                <a:ea typeface="Times New Roman"/>
                <a:cs typeface="Times New Roman"/>
              </a:rPr>
              <a:t>d'administration</a:t>
            </a:r>
            <a:r>
              <a:rPr lang="en-US" sz="1000" dirty="0">
                <a:solidFill>
                  <a:prstClr val="black"/>
                </a:solidFill>
                <a:latin typeface="Arial"/>
                <a:ea typeface="Times New Roman"/>
                <a:cs typeface="Times New Roman"/>
              </a:rPr>
              <a:t> Active Directory</a:t>
            </a:r>
            <a:r>
              <a:rPr lang="en-US" sz="1000" dirty="0">
                <a:solidFill>
                  <a:srgbClr val="000000"/>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49CBBACF-CEDD-455C-986E-D645016DD72E}" type="slidenum">
              <a:rPr lang="en-US" smtClean="0"/>
              <a:pPr/>
              <a:t>16</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1004424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Il </a:t>
            </a:r>
            <a:r>
              <a:rPr lang="en-US" sz="1000" dirty="0" err="1">
                <a:latin typeface="Arial"/>
                <a:ea typeface="SimSun"/>
                <a:cs typeface="Segoe UI"/>
              </a:rPr>
              <a:t>s'agit</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animée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cliquer</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la </a:t>
            </a:r>
            <a:r>
              <a:rPr lang="en-US" sz="1000" dirty="0" err="1">
                <a:latin typeface="Arial"/>
                <a:ea typeface="SimSun"/>
                <a:cs typeface="Segoe UI"/>
              </a:rPr>
              <a:t>deuxième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la première </a:t>
            </a:r>
            <a:r>
              <a:rPr lang="en-US" sz="1000" dirty="0" err="1">
                <a:latin typeface="Arial"/>
                <a:ea typeface="SimSun"/>
                <a:cs typeface="Segoe UI"/>
              </a:rPr>
              <a:t>diapositive</a:t>
            </a:r>
            <a:r>
              <a:rPr lang="en-US" sz="1000" dirty="0">
                <a:latin typeface="Arial"/>
                <a:ea typeface="SimSun"/>
                <a:cs typeface="Segoe UI"/>
              </a:rPr>
              <a:t> pour </a:t>
            </a:r>
            <a:r>
              <a:rPr lang="en-US" sz="1000" dirty="0" err="1">
                <a:latin typeface="Arial"/>
                <a:ea typeface="SimSun"/>
                <a:cs typeface="Segoe UI"/>
              </a:rPr>
              <a:t>présenter</a:t>
            </a:r>
            <a:r>
              <a:rPr lang="en-US" sz="1000" dirty="0">
                <a:latin typeface="Arial"/>
                <a:ea typeface="SimSun"/>
                <a:cs typeface="Segoe UI"/>
              </a:rPr>
              <a:t> le </a:t>
            </a:r>
            <a:r>
              <a:rPr lang="en-US" sz="1000" dirty="0" err="1">
                <a:latin typeface="Arial"/>
                <a:ea typeface="SimSun"/>
                <a:cs typeface="Segoe UI"/>
              </a:rPr>
              <a:t>paramètre</a:t>
            </a:r>
            <a:r>
              <a:rPr lang="en-US" sz="1000" dirty="0">
                <a:latin typeface="Arial"/>
                <a:ea typeface="SimSun"/>
                <a:cs typeface="Segoe UI"/>
              </a:rPr>
              <a:t> Filter en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méthode</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des </a:t>
            </a:r>
            <a:r>
              <a:rPr lang="en-US" sz="1000" dirty="0" err="1">
                <a:latin typeface="Arial"/>
                <a:ea typeface="SimSun"/>
                <a:cs typeface="Segoe UI"/>
              </a:rPr>
              <a:t>requêtes</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des applets de </a:t>
            </a:r>
            <a:r>
              <a:rPr lang="en-US" sz="1000" dirty="0" err="1">
                <a:latin typeface="Arial"/>
                <a:ea typeface="SimSun"/>
                <a:cs typeface="Segoe UI"/>
              </a:rPr>
              <a:t>commande</a:t>
            </a:r>
            <a:r>
              <a:rPr lang="en-US" sz="1000" b="1" dirty="0">
                <a:latin typeface="Arial"/>
                <a:ea typeface="SimSun"/>
                <a:cs typeface="Arial"/>
              </a:rPr>
              <a:t> Get-AD*</a:t>
            </a:r>
            <a:r>
              <a:rPr lang="en-US" sz="1000" dirty="0">
                <a:latin typeface="Arial"/>
                <a:ea typeface="SimSun"/>
                <a:cs typeface="Segoe UI"/>
              </a:rPr>
              <a:t>. </a:t>
            </a:r>
            <a:r>
              <a:rPr lang="en-US" sz="1000" dirty="0" err="1">
                <a:latin typeface="Arial"/>
                <a:ea typeface="SimSun"/>
                <a:cs typeface="Segoe UI"/>
              </a:rPr>
              <a:t>Notez</a:t>
            </a:r>
            <a:r>
              <a:rPr lang="en-US" sz="1000" dirty="0">
                <a:latin typeface="Arial"/>
                <a:ea typeface="SimSun"/>
                <a:cs typeface="Segoe UI"/>
              </a:rPr>
              <a:t> les </a:t>
            </a:r>
            <a:r>
              <a:rPr lang="en-US" sz="1000" dirty="0" err="1">
                <a:latin typeface="Arial"/>
                <a:ea typeface="SimSun"/>
                <a:cs typeface="Segoe UI"/>
              </a:rPr>
              <a:t>opérateurs</a:t>
            </a:r>
            <a:r>
              <a:rPr lang="en-US" sz="1000" dirty="0">
                <a:latin typeface="Arial"/>
                <a:ea typeface="SimSun"/>
                <a:cs typeface="Segoe UI"/>
              </a:rPr>
              <a:t> qui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s'attendront</a:t>
            </a:r>
            <a:r>
              <a:rPr lang="en-US" sz="1000" dirty="0">
                <a:latin typeface="Arial"/>
                <a:ea typeface="SimSun"/>
                <a:cs typeface="Segoe UI"/>
              </a:rPr>
              <a:t> </a:t>
            </a:r>
            <a:r>
              <a:rPr lang="en-US" sz="1000" dirty="0" err="1">
                <a:latin typeface="Arial"/>
                <a:ea typeface="SimSun"/>
                <a:cs typeface="Segoe UI"/>
              </a:rPr>
              <a:t>peut-être</a:t>
            </a:r>
            <a:r>
              <a:rPr lang="en-US" sz="1000" dirty="0">
                <a:latin typeface="Arial"/>
                <a:ea typeface="SimSun"/>
                <a:cs typeface="Segoe UI"/>
              </a:rPr>
              <a:t> à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opérateurs</a:t>
            </a:r>
            <a:r>
              <a:rPr lang="en-US" sz="1000" dirty="0">
                <a:latin typeface="Arial"/>
                <a:ea typeface="SimSun"/>
                <a:cs typeface="Segoe UI"/>
              </a:rPr>
              <a:t> </a:t>
            </a:r>
            <a:r>
              <a:rPr lang="en-US" sz="1000" dirty="0" err="1">
                <a:latin typeface="Arial"/>
                <a:ea typeface="SimSun"/>
                <a:cs typeface="Segoe UI"/>
              </a:rPr>
              <a:t>mathématiques</a:t>
            </a:r>
            <a:r>
              <a:rPr lang="en-US" sz="1000" dirty="0">
                <a:latin typeface="Arial"/>
                <a:ea typeface="SimSun"/>
                <a:cs typeface="Segoe UI"/>
              </a:rPr>
              <a:t> </a:t>
            </a:r>
            <a:r>
              <a:rPr lang="en-US" sz="1000" dirty="0" err="1">
                <a:latin typeface="Arial"/>
                <a:ea typeface="SimSun"/>
                <a:cs typeface="Segoe UI"/>
              </a:rPr>
              <a:t>tels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signe</a:t>
            </a:r>
            <a:r>
              <a:rPr lang="en-US" sz="1000" dirty="0">
                <a:latin typeface="Arial"/>
                <a:ea typeface="SimSun"/>
                <a:cs typeface="Segoe UI"/>
              </a:rPr>
              <a:t> </a:t>
            </a:r>
            <a:r>
              <a:rPr lang="en-US" sz="1000" dirty="0" err="1">
                <a:latin typeface="Arial"/>
                <a:ea typeface="SimSun"/>
                <a:cs typeface="Segoe UI"/>
              </a:rPr>
              <a:t>égal</a:t>
            </a:r>
            <a:r>
              <a:rPr lang="en-US" sz="1000" dirty="0">
                <a:latin typeface="Arial"/>
                <a:ea typeface="SimSun"/>
                <a:cs typeface="Segoe UI"/>
              </a:rPr>
              <a:t> (=), le </a:t>
            </a:r>
            <a:r>
              <a:rPr lang="en-US" sz="1000" dirty="0" err="1">
                <a:latin typeface="Arial"/>
                <a:ea typeface="SimSun"/>
                <a:cs typeface="Segoe UI"/>
              </a:rPr>
              <a:t>signe</a:t>
            </a:r>
            <a:r>
              <a:rPr lang="en-US" sz="1000" dirty="0">
                <a:latin typeface="Arial"/>
                <a:ea typeface="SimSun"/>
                <a:cs typeface="Segoe UI"/>
              </a:rPr>
              <a:t> </a:t>
            </a:r>
            <a:r>
              <a:rPr lang="en-US" sz="1000" dirty="0" err="1">
                <a:latin typeface="Arial"/>
                <a:ea typeface="SimSun"/>
                <a:cs typeface="Segoe UI"/>
              </a:rPr>
              <a:t>inférieur</a:t>
            </a:r>
            <a:r>
              <a:rPr lang="en-US" sz="1000" dirty="0">
                <a:latin typeface="Arial"/>
                <a:ea typeface="SimSun"/>
                <a:cs typeface="Segoe UI"/>
              </a:rPr>
              <a:t> à (&lt;) et le </a:t>
            </a:r>
            <a:r>
              <a:rPr lang="en-US" sz="1000" dirty="0" err="1">
                <a:latin typeface="Arial"/>
                <a:ea typeface="SimSun"/>
                <a:cs typeface="Segoe UI"/>
              </a:rPr>
              <a:t>signe</a:t>
            </a:r>
            <a:r>
              <a:rPr lang="en-US" sz="1000" dirty="0">
                <a:latin typeface="Arial"/>
                <a:ea typeface="SimSun"/>
                <a:cs typeface="Segoe UI"/>
              </a:rPr>
              <a:t> </a:t>
            </a:r>
            <a:r>
              <a:rPr lang="en-US" sz="1000" dirty="0" err="1">
                <a:latin typeface="Arial"/>
                <a:ea typeface="SimSun"/>
                <a:cs typeface="Segoe UI"/>
              </a:rPr>
              <a:t>supérieur</a:t>
            </a:r>
            <a:r>
              <a:rPr lang="en-US" sz="1000" dirty="0">
                <a:latin typeface="Arial"/>
                <a:ea typeface="SimSun"/>
                <a:cs typeface="Segoe UI"/>
              </a:rPr>
              <a:t> à (&gt;). </a:t>
            </a:r>
            <a:r>
              <a:rPr lang="en-US" sz="1000" dirty="0" err="1">
                <a:latin typeface="Arial"/>
                <a:ea typeface="SimSun"/>
                <a:cs typeface="Segoe UI"/>
              </a:rPr>
              <a:t>Précisez-leur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pas possible. </a:t>
            </a: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seul</a:t>
            </a:r>
            <a:r>
              <a:rPr lang="en-US" sz="1000" dirty="0">
                <a:latin typeface="Arial"/>
                <a:ea typeface="SimSun"/>
                <a:cs typeface="Segoe UI"/>
              </a:rPr>
              <a:t> </a:t>
            </a:r>
            <a:r>
              <a:rPr lang="en-US" sz="1000" b="1" dirty="0">
                <a:latin typeface="Arial"/>
                <a:ea typeface="SimSun"/>
                <a:cs typeface="Arial"/>
              </a:rPr>
              <a:t>-like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avec le </a:t>
            </a:r>
            <a:r>
              <a:rPr lang="en-US" sz="1000" dirty="0" err="1">
                <a:latin typeface="Arial"/>
                <a:ea typeface="SimSun"/>
                <a:cs typeface="Segoe UI"/>
              </a:rPr>
              <a:t>caractère</a:t>
            </a:r>
            <a:r>
              <a:rPr lang="en-US" sz="1000" dirty="0">
                <a:latin typeface="Arial"/>
                <a:ea typeface="SimSun"/>
                <a:cs typeface="Segoe UI"/>
              </a:rPr>
              <a:t> </a:t>
            </a:r>
            <a:r>
              <a:rPr lang="en-US" sz="1000" dirty="0" err="1">
                <a:latin typeface="Arial"/>
                <a:ea typeface="SimSun"/>
                <a:cs typeface="Segoe UI"/>
              </a:rPr>
              <a:t>générique</a:t>
            </a:r>
            <a:r>
              <a:rPr lang="en-US" sz="1000" dirty="0">
                <a:latin typeface="Arial"/>
                <a:ea typeface="SimSun"/>
                <a:cs typeface="Segoe UI"/>
              </a:rPr>
              <a:t> « * » (</a:t>
            </a:r>
            <a:r>
              <a:rPr lang="en-US" sz="1000" dirty="0" err="1">
                <a:latin typeface="Arial"/>
                <a:ea typeface="SimSun"/>
                <a:cs typeface="Segoe UI"/>
              </a:rPr>
              <a:t>astérisque</a:t>
            </a:r>
            <a:r>
              <a:rPr lang="en-US" sz="1000" dirty="0">
                <a:latin typeface="Arial"/>
                <a:ea typeface="SimSun"/>
                <a:cs typeface="Segoe UI"/>
              </a:rPr>
              <a:t>) pour </a:t>
            </a:r>
            <a:r>
              <a:rPr lang="en-US" sz="1000" dirty="0" err="1">
                <a:latin typeface="Arial"/>
                <a:ea typeface="SimSun"/>
                <a:cs typeface="Segoe UI"/>
              </a:rPr>
              <a:t>rechercher</a:t>
            </a:r>
            <a:r>
              <a:rPr lang="en-US" sz="1000" dirty="0">
                <a:latin typeface="Arial"/>
                <a:ea typeface="SimSun"/>
                <a:cs typeface="Segoe UI"/>
              </a:rPr>
              <a:t> des </a:t>
            </a:r>
            <a:r>
              <a:rPr lang="en-US" sz="1000" dirty="0" err="1">
                <a:latin typeface="Arial"/>
                <a:ea typeface="SimSun"/>
                <a:cs typeface="Segoe UI"/>
              </a:rPr>
              <a:t>chaînes</a:t>
            </a:r>
            <a:r>
              <a:rPr lang="en-US" sz="1000" dirty="0">
                <a:latin typeface="Arial"/>
                <a:ea typeface="SimSun"/>
                <a:cs typeface="Segoe UI"/>
              </a:rPr>
              <a:t> </a:t>
            </a:r>
            <a:r>
              <a:rPr lang="en-US" sz="1000" dirty="0" err="1">
                <a:latin typeface="Arial"/>
                <a:ea typeface="SimSun"/>
                <a:cs typeface="Segoe UI"/>
              </a:rPr>
              <a:t>correspondantes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Utilisez</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exemples</a:t>
            </a:r>
            <a:r>
              <a:rPr lang="en-US" sz="1000" dirty="0">
                <a:solidFill>
                  <a:srgbClr val="000000"/>
                </a:solidFill>
                <a:latin typeface="Arial"/>
                <a:ea typeface="SimSun"/>
                <a:cs typeface="Segoe UI"/>
              </a:rPr>
              <a:t> de la </a:t>
            </a:r>
            <a:r>
              <a:rPr lang="en-US" sz="1000" dirty="0" err="1">
                <a:solidFill>
                  <a:srgbClr val="000000"/>
                </a:solidFill>
                <a:latin typeface="Arial"/>
                <a:ea typeface="SimSun"/>
                <a:cs typeface="Segoe UI"/>
              </a:rPr>
              <a:t>deuxième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diapositive</a:t>
            </a:r>
            <a:r>
              <a:rPr lang="en-US" sz="1000" dirty="0">
                <a:solidFill>
                  <a:srgbClr val="000000"/>
                </a:solidFill>
                <a:latin typeface="Arial"/>
                <a:ea typeface="SimSun"/>
                <a:cs typeface="Segoe UI"/>
              </a:rPr>
              <a:t> pour </a:t>
            </a:r>
            <a:r>
              <a:rPr lang="en-US" sz="1000" dirty="0" err="1">
                <a:solidFill>
                  <a:srgbClr val="000000"/>
                </a:solidFill>
                <a:latin typeface="Arial"/>
                <a:ea typeface="SimSun"/>
                <a:cs typeface="Segoe UI"/>
              </a:rPr>
              <a:t>décrire</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paramètres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généralement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utilisés</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avec </a:t>
            </a:r>
            <a:r>
              <a:rPr lang="en-US" sz="1000" dirty="0" err="1" smtClean="0">
                <a:solidFill>
                  <a:srgbClr val="000000"/>
                </a:solidFill>
                <a:latin typeface="Arial"/>
                <a:ea typeface="SimSun"/>
                <a:cs typeface="Segoe UI"/>
              </a:rPr>
              <a:t>l'applet</a:t>
            </a:r>
            <a:r>
              <a:rPr lang="en-US" sz="1000" dirty="0" smtClean="0">
                <a:solidFill>
                  <a:srgbClr val="000000"/>
                </a:solidFill>
                <a:latin typeface="Arial"/>
                <a:ea typeface="SimSun"/>
                <a:cs typeface="Segoe UI"/>
              </a:rPr>
              <a:t> </a:t>
            </a:r>
            <a:r>
              <a:rPr lang="en-US" sz="1000" dirty="0">
                <a:solidFill>
                  <a:srgbClr val="000000"/>
                </a:solidFill>
                <a:latin typeface="Arial"/>
                <a:ea typeface="SimSun"/>
                <a:cs typeface="Segoe UI"/>
              </a:rPr>
              <a:t>de </a:t>
            </a:r>
            <a:r>
              <a:rPr lang="en-US" sz="1000" dirty="0" err="1">
                <a:solidFill>
                  <a:srgbClr val="000000"/>
                </a:solidFill>
                <a:latin typeface="Arial"/>
                <a:ea typeface="SimSun"/>
                <a:cs typeface="Segoe UI"/>
              </a:rPr>
              <a:t>commande</a:t>
            </a:r>
            <a:r>
              <a:rPr lang="en-US" sz="1000" dirty="0">
                <a:solidFill>
                  <a:srgbClr val="000000"/>
                </a:solidFill>
                <a:latin typeface="Arial"/>
                <a:ea typeface="SimSun"/>
                <a:cs typeface="Segoe UI"/>
              </a:rPr>
              <a:t> </a:t>
            </a:r>
            <a:r>
              <a:rPr lang="en-US" sz="1000" b="1" dirty="0">
                <a:latin typeface="Arial"/>
                <a:ea typeface="SimSun"/>
                <a:cs typeface="Arial"/>
              </a:rPr>
              <a:t>Get-</a:t>
            </a:r>
            <a:r>
              <a:rPr lang="en-US" sz="1000" b="1" dirty="0" err="1">
                <a:latin typeface="Arial"/>
                <a:ea typeface="SimSun"/>
                <a:cs typeface="Arial"/>
              </a:rPr>
              <a:t>ADUser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Notez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le dernier </a:t>
            </a:r>
            <a:r>
              <a:rPr lang="en-US" sz="1000" dirty="0" err="1">
                <a:solidFill>
                  <a:srgbClr val="000000"/>
                </a:solidFill>
                <a:latin typeface="Arial"/>
                <a:ea typeface="SimSun"/>
                <a:cs typeface="Segoe UI"/>
              </a:rPr>
              <a:t>exemple</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guillemets</a:t>
            </a:r>
            <a:r>
              <a:rPr lang="en-US" sz="1000" dirty="0">
                <a:solidFill>
                  <a:srgbClr val="000000"/>
                </a:solidFill>
                <a:latin typeface="Arial"/>
                <a:ea typeface="SimSun"/>
                <a:cs typeface="Segoe UI"/>
              </a:rPr>
              <a:t> simples </a:t>
            </a:r>
            <a:r>
              <a:rPr lang="en-US" sz="1000" dirty="0" err="1">
                <a:solidFill>
                  <a:srgbClr val="000000"/>
                </a:solidFill>
                <a:latin typeface="Arial"/>
                <a:ea typeface="SimSun"/>
                <a:cs typeface="Segoe UI"/>
              </a:rPr>
              <a:t>entourent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l'intégralité</a:t>
            </a:r>
            <a:r>
              <a:rPr lang="en-US" sz="1000" dirty="0">
                <a:solidFill>
                  <a:srgbClr val="000000"/>
                </a:solidFill>
                <a:latin typeface="Arial"/>
                <a:ea typeface="SimSun"/>
                <a:cs typeface="Segoe UI"/>
              </a:rPr>
              <a:t> du </a:t>
            </a:r>
            <a:r>
              <a:rPr lang="en-US" sz="1000" dirty="0" err="1">
                <a:solidFill>
                  <a:srgbClr val="000000"/>
                </a:solidFill>
                <a:latin typeface="Arial"/>
                <a:ea typeface="SimSun"/>
                <a:cs typeface="Segoe UI"/>
              </a:rPr>
              <a:t>filtre</a:t>
            </a:r>
            <a:r>
              <a:rPr lang="en-US" sz="1000" dirty="0">
                <a:solidFill>
                  <a:srgbClr val="000000"/>
                </a:solidFill>
                <a:latin typeface="Arial"/>
                <a:ea typeface="SimSun"/>
                <a:cs typeface="Segoe UI"/>
              </a:rPr>
              <a:t>, car des </a:t>
            </a:r>
            <a:r>
              <a:rPr lang="en-US" sz="1000" dirty="0" err="1">
                <a:solidFill>
                  <a:srgbClr val="000000"/>
                </a:solidFill>
                <a:latin typeface="Arial"/>
                <a:ea typeface="SimSun"/>
                <a:cs typeface="Segoe UI"/>
              </a:rPr>
              <a:t>guillemets</a:t>
            </a:r>
            <a:r>
              <a:rPr lang="en-US" sz="1000" dirty="0">
                <a:solidFill>
                  <a:srgbClr val="000000"/>
                </a:solidFill>
                <a:latin typeface="Arial"/>
                <a:ea typeface="SimSun"/>
                <a:cs typeface="Segoe UI"/>
              </a:rPr>
              <a:t> doubles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utilisés</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l'intérieur</a:t>
            </a:r>
            <a:r>
              <a:rPr lang="en-US" sz="1000" dirty="0">
                <a:solidFill>
                  <a:srgbClr val="000000"/>
                </a:solidFill>
                <a:latin typeface="Arial"/>
                <a:ea typeface="SimSun"/>
                <a:cs typeface="Segoe UI"/>
              </a:rPr>
              <a:t> du </a:t>
            </a:r>
            <a:r>
              <a:rPr lang="en-US" sz="1000" dirty="0" err="1">
                <a:solidFill>
                  <a:srgbClr val="000000"/>
                </a:solidFill>
                <a:latin typeface="Arial"/>
                <a:ea typeface="SimSun"/>
                <a:cs typeface="Segoe UI"/>
              </a:rPr>
              <a:t>filtre</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la </a:t>
            </a:r>
            <a:r>
              <a:rPr lang="en-US" sz="1000" dirty="0" err="1">
                <a:latin typeface="Arial"/>
                <a:ea typeface="SimSun"/>
                <a:cs typeface="Segoe UI"/>
              </a:rPr>
              <a:t>différence</a:t>
            </a:r>
            <a:r>
              <a:rPr lang="en-US" sz="1000" dirty="0">
                <a:latin typeface="Arial"/>
                <a:ea typeface="SimSun"/>
                <a:cs typeface="Segoe UI"/>
              </a:rPr>
              <a:t> entre </a:t>
            </a:r>
            <a:r>
              <a:rPr lang="en-US" sz="1000" dirty="0" err="1">
                <a:latin typeface="Arial"/>
                <a:ea typeface="SimSun"/>
                <a:cs typeface="Segoe UI"/>
              </a:rPr>
              <a:t>l'utilisation</a:t>
            </a:r>
            <a:r>
              <a:rPr lang="en-US" sz="1000" dirty="0">
                <a:latin typeface="Arial"/>
                <a:ea typeface="SimSun"/>
                <a:cs typeface="Segoe UI"/>
              </a:rPr>
              <a:t> de </a:t>
            </a:r>
            <a:r>
              <a:rPr lang="en-US" sz="1000" b="1" dirty="0">
                <a:latin typeface="Arial"/>
                <a:ea typeface="SimSun"/>
                <a:cs typeface="Arial"/>
              </a:rPr>
              <a:t>-</a:t>
            </a:r>
            <a:r>
              <a:rPr lang="en-US" sz="1000" b="1" dirty="0" err="1">
                <a:latin typeface="Arial"/>
                <a:ea typeface="SimSun"/>
                <a:cs typeface="Arial"/>
              </a:rPr>
              <a:t>eq</a:t>
            </a:r>
            <a:r>
              <a:rPr lang="en-US" sz="1000" dirty="0">
                <a:latin typeface="Arial"/>
                <a:ea typeface="SimSun"/>
                <a:cs typeface="Segoe UI"/>
              </a:rPr>
              <a:t> et de </a:t>
            </a:r>
            <a:r>
              <a:rPr lang="en-US" sz="1000" b="1" dirty="0">
                <a:latin typeface="Arial"/>
                <a:ea typeface="SimSun"/>
                <a:cs typeface="Arial"/>
              </a:rPr>
              <a:t>-like</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comparaison</a:t>
            </a:r>
            <a:r>
              <a:rPr lang="en-US" sz="1000" dirty="0">
                <a:latin typeface="Arial"/>
                <a:ea typeface="SimSun"/>
                <a:cs typeface="Segoe UI"/>
              </a:rPr>
              <a:t> de </a:t>
            </a:r>
            <a:r>
              <a:rPr lang="en-US" sz="1000" dirty="0" err="1">
                <a:latin typeface="Arial"/>
                <a:ea typeface="SimSun"/>
                <a:cs typeface="Segoe UI"/>
              </a:rPr>
              <a:t>chaînes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L'opérateur</a:t>
            </a:r>
            <a:r>
              <a:rPr lang="en-US" sz="1000" dirty="0">
                <a:latin typeface="Arial"/>
                <a:ea typeface="SimSun"/>
                <a:cs typeface="Segoe UI"/>
              </a:rPr>
              <a:t> </a:t>
            </a:r>
            <a:r>
              <a:rPr lang="en-US" sz="1000" b="1" dirty="0">
                <a:latin typeface="Arial"/>
                <a:ea typeface="SimSun"/>
                <a:cs typeface="Arial"/>
              </a:rPr>
              <a:t>-</a:t>
            </a:r>
            <a:r>
              <a:rPr lang="en-US" sz="1000" b="1" dirty="0" err="1">
                <a:latin typeface="Arial"/>
                <a:ea typeface="SimSun"/>
                <a:cs typeface="Arial"/>
              </a:rPr>
              <a:t>eq</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pour </a:t>
            </a:r>
            <a:r>
              <a:rPr lang="en-US" sz="1000" dirty="0" err="1">
                <a:latin typeface="Arial"/>
                <a:ea typeface="SimSun"/>
                <a:cs typeface="Segoe UI"/>
              </a:rPr>
              <a:t>trouver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correspondance</a:t>
            </a:r>
            <a:r>
              <a:rPr lang="en-US" sz="1000" dirty="0">
                <a:latin typeface="Arial"/>
                <a:ea typeface="SimSun"/>
                <a:cs typeface="Segoe UI"/>
              </a:rPr>
              <a:t> </a:t>
            </a:r>
            <a:r>
              <a:rPr lang="en-US" sz="1000" dirty="0" err="1">
                <a:latin typeface="Arial"/>
                <a:ea typeface="SimSun"/>
                <a:cs typeface="Segoe UI"/>
              </a:rPr>
              <a:t>exacte</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a:t>
            </a:r>
            <a:r>
              <a:rPr lang="en-US" sz="1000" dirty="0" err="1">
                <a:latin typeface="Arial"/>
                <a:ea typeface="SimSun"/>
                <a:cs typeface="Segoe UI"/>
              </a:rPr>
              <a:t>signifie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ne </a:t>
            </a:r>
            <a:r>
              <a:rPr lang="en-US" sz="1000" dirty="0" err="1">
                <a:latin typeface="Arial"/>
                <a:ea typeface="SimSun"/>
                <a:cs typeface="Segoe UI"/>
              </a:rPr>
              <a:t>respecte</a:t>
            </a:r>
            <a:r>
              <a:rPr lang="en-US" sz="1000" dirty="0">
                <a:latin typeface="Arial"/>
                <a:ea typeface="SimSun"/>
                <a:cs typeface="Segoe UI"/>
              </a:rPr>
              <a:t> pas </a:t>
            </a:r>
            <a:r>
              <a:rPr lang="en-US" sz="1000" dirty="0" smtClean="0">
                <a:latin typeface="Arial"/>
                <a:ea typeface="SimSun"/>
                <a:cs typeface="Segoe UI"/>
              </a:rPr>
              <a:t>la </a:t>
            </a:r>
            <a:r>
              <a:rPr lang="en-US" sz="1000" dirty="0" err="1" smtClean="0">
                <a:latin typeface="Arial"/>
                <a:ea typeface="SimSun"/>
                <a:cs typeface="Segoe UI"/>
              </a:rPr>
              <a:t>casse</a:t>
            </a:r>
            <a:r>
              <a:rPr lang="en-US" sz="1000" dirty="0">
                <a:latin typeface="Arial"/>
                <a:ea typeface="SimSun"/>
                <a:cs typeface="Segoe UI"/>
              </a:rPr>
              <a:t>. </a:t>
            </a:r>
            <a:r>
              <a:rPr lang="en-US" sz="1000" dirty="0" err="1">
                <a:latin typeface="Arial"/>
                <a:ea typeface="SimSun"/>
                <a:cs typeface="Segoe UI"/>
              </a:rPr>
              <a:t>L'opérateur</a:t>
            </a:r>
            <a:r>
              <a:rPr lang="en-US" sz="1000" dirty="0">
                <a:latin typeface="Arial"/>
                <a:ea typeface="SimSun"/>
                <a:cs typeface="Segoe UI"/>
              </a:rPr>
              <a:t> </a:t>
            </a:r>
            <a:r>
              <a:rPr lang="en-US" sz="1000" b="1" dirty="0">
                <a:latin typeface="Arial"/>
                <a:ea typeface="SimSun"/>
                <a:cs typeface="Arial"/>
              </a:rPr>
              <a:t>-like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avec le </a:t>
            </a:r>
            <a:r>
              <a:rPr lang="en-US" sz="1000" dirty="0" err="1">
                <a:latin typeface="Arial"/>
                <a:ea typeface="SimSun"/>
                <a:cs typeface="Segoe UI"/>
              </a:rPr>
              <a:t>caractère</a:t>
            </a:r>
            <a:r>
              <a:rPr lang="en-US" sz="1000" dirty="0">
                <a:latin typeface="Arial"/>
                <a:ea typeface="SimSun"/>
                <a:cs typeface="Segoe UI"/>
              </a:rPr>
              <a:t> </a:t>
            </a:r>
            <a:r>
              <a:rPr lang="en-US" sz="1000" dirty="0" err="1">
                <a:latin typeface="Arial"/>
                <a:ea typeface="SimSun"/>
                <a:cs typeface="Segoe UI"/>
              </a:rPr>
              <a:t>générique</a:t>
            </a:r>
            <a:r>
              <a:rPr lang="en-US" sz="1000" dirty="0">
                <a:latin typeface="Arial"/>
                <a:ea typeface="SimSun"/>
                <a:cs typeface="Segoe UI"/>
              </a:rPr>
              <a:t> « * » (</a:t>
            </a:r>
            <a:r>
              <a:rPr lang="en-US" sz="1000" dirty="0" err="1">
                <a:latin typeface="Arial"/>
                <a:ea typeface="SimSun"/>
                <a:cs typeface="Segoe UI"/>
              </a:rPr>
              <a:t>astérisque</a:t>
            </a:r>
            <a:r>
              <a:rPr lang="en-US" sz="1000" dirty="0">
                <a:latin typeface="Arial"/>
                <a:ea typeface="SimSun"/>
                <a:cs typeface="Segoe UI"/>
              </a:rPr>
              <a:t>) pour </a:t>
            </a:r>
            <a:r>
              <a:rPr lang="en-US" sz="1000" dirty="0" err="1">
                <a:latin typeface="Arial"/>
                <a:ea typeface="SimSun"/>
                <a:cs typeface="Segoe UI"/>
              </a:rPr>
              <a:t>trouver</a:t>
            </a:r>
            <a:r>
              <a:rPr lang="en-US" sz="1000" dirty="0">
                <a:latin typeface="Arial"/>
                <a:ea typeface="SimSun"/>
                <a:cs typeface="Segoe UI"/>
              </a:rPr>
              <a:t> </a:t>
            </a:r>
            <a:r>
              <a:rPr lang="en-US" sz="1000" dirty="0" smtClean="0">
                <a:latin typeface="Arial"/>
                <a:ea typeface="SimSun"/>
                <a:cs typeface="Segoe UI"/>
              </a:rPr>
              <a:t>des </a:t>
            </a:r>
            <a:r>
              <a:rPr lang="en-US" sz="1000" dirty="0" err="1" smtClean="0">
                <a:latin typeface="Arial"/>
                <a:ea typeface="SimSun"/>
                <a:cs typeface="Segoe UI"/>
              </a:rPr>
              <a:t>correspondances</a:t>
            </a:r>
            <a:r>
              <a:rPr lang="en-US" sz="1000" dirty="0" smtClean="0">
                <a:latin typeface="Arial"/>
                <a:ea typeface="SimSun"/>
                <a:cs typeface="Segoe UI"/>
              </a:rPr>
              <a:t> </a:t>
            </a:r>
            <a:r>
              <a:rPr lang="en-US" sz="1000" dirty="0" err="1">
                <a:latin typeface="Arial"/>
                <a:ea typeface="SimSun"/>
                <a:cs typeface="Segoe UI"/>
              </a:rPr>
              <a:t>partielles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17</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3751675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comment </a:t>
            </a:r>
            <a:r>
              <a:rPr lang="en-US" sz="1000" dirty="0" err="1">
                <a:latin typeface="Arial"/>
                <a:ea typeface="SimSun"/>
                <a:cs typeface="Segoe UI"/>
              </a:rPr>
              <a:t>utiliser</a:t>
            </a:r>
            <a:r>
              <a:rPr lang="en-US" sz="1000" dirty="0">
                <a:latin typeface="Arial"/>
                <a:ea typeface="SimSun"/>
                <a:cs typeface="Segoe UI"/>
              </a:rPr>
              <a:t> le </a:t>
            </a:r>
            <a:r>
              <a:rPr lang="en-US" sz="1000" dirty="0" err="1">
                <a:latin typeface="Arial"/>
                <a:ea typeface="SimSun"/>
                <a:cs typeface="Segoe UI"/>
              </a:rPr>
              <a:t>caractère</a:t>
            </a:r>
            <a:r>
              <a:rPr lang="en-US" sz="1000" dirty="0">
                <a:latin typeface="Arial"/>
                <a:ea typeface="SimSun"/>
                <a:cs typeface="Segoe UI"/>
              </a:rPr>
              <a:t> de </a:t>
            </a:r>
            <a:r>
              <a:rPr lang="en-US" sz="1000" dirty="0" err="1">
                <a:latin typeface="Arial"/>
                <a:ea typeface="SimSun"/>
                <a:cs typeface="Segoe UI"/>
              </a:rPr>
              <a:t>barre</a:t>
            </a:r>
            <a:r>
              <a:rPr lang="en-US" sz="1000" dirty="0">
                <a:latin typeface="Arial"/>
                <a:ea typeface="SimSun"/>
                <a:cs typeface="Segoe UI"/>
              </a:rPr>
              <a:t> </a:t>
            </a:r>
            <a:r>
              <a:rPr lang="en-US" sz="1000" dirty="0" err="1">
                <a:latin typeface="Arial"/>
                <a:ea typeface="SimSun"/>
                <a:cs typeface="Segoe UI"/>
              </a:rPr>
              <a:t>verticale</a:t>
            </a:r>
            <a:r>
              <a:rPr lang="en-US" sz="1000" dirty="0">
                <a:latin typeface="Arial"/>
                <a:ea typeface="SimSun"/>
                <a:cs typeface="Segoe UI"/>
              </a:rPr>
              <a:t> ( | ) pour passer des </a:t>
            </a:r>
            <a:r>
              <a:rPr lang="en-US" sz="1000" dirty="0" err="1">
                <a:latin typeface="Arial"/>
                <a:ea typeface="SimSun"/>
                <a:cs typeface="Segoe UI"/>
              </a:rPr>
              <a:t>objets</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autre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en </a:t>
            </a:r>
            <a:r>
              <a:rPr lang="en-US" sz="1000" dirty="0" err="1">
                <a:latin typeface="Arial"/>
                <a:ea typeface="SimSun"/>
                <a:cs typeface="Segoe UI"/>
              </a:rPr>
              <a:t>vue</a:t>
            </a:r>
            <a:r>
              <a:rPr lang="en-US" sz="1000" dirty="0">
                <a:latin typeface="Arial"/>
                <a:ea typeface="SimSun"/>
                <a:cs typeface="Segoe UI"/>
              </a:rPr>
              <a:t> d'un </a:t>
            </a:r>
            <a:r>
              <a:rPr lang="en-US" sz="1000" dirty="0" err="1">
                <a:latin typeface="Arial"/>
                <a:ea typeface="SimSun"/>
                <a:cs typeface="Segoe UI"/>
              </a:rPr>
              <a:t>traitement</a:t>
            </a:r>
            <a:r>
              <a:rPr lang="en-US" sz="1000" dirty="0">
                <a:latin typeface="Arial"/>
                <a:ea typeface="SimSun"/>
                <a:cs typeface="Segoe UI"/>
              </a:rPr>
              <a:t> </a:t>
            </a:r>
            <a:r>
              <a:rPr lang="en-US" sz="1000" dirty="0" err="1">
                <a:latin typeface="Arial"/>
                <a:ea typeface="SimSun"/>
                <a:cs typeface="Segoe UI"/>
              </a:rPr>
              <a:t>ultérieur</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pour </a:t>
            </a:r>
            <a:r>
              <a:rPr lang="en-US" sz="1000" dirty="0" err="1">
                <a:latin typeface="Arial"/>
                <a:ea typeface="SimSun"/>
                <a:cs typeface="Segoe UI"/>
              </a:rPr>
              <a:t>montrer</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possible </a:t>
            </a:r>
            <a:r>
              <a:rPr lang="en-US" sz="1000" dirty="0" err="1">
                <a:latin typeface="Arial"/>
                <a:ea typeface="SimSun"/>
                <a:cs typeface="Segoe UI"/>
              </a:rPr>
              <a:t>d'utiliser</a:t>
            </a:r>
            <a:r>
              <a:rPr lang="en-US" sz="1000" dirty="0">
                <a:latin typeface="Arial"/>
                <a:ea typeface="SimSun"/>
                <a:cs typeface="Segoe UI"/>
              </a:rPr>
              <a:t> les </a:t>
            </a:r>
            <a:r>
              <a:rPr lang="en-US" sz="1000" dirty="0" err="1">
                <a:latin typeface="Arial"/>
                <a:ea typeface="SimSun"/>
                <a:cs typeface="Segoe UI"/>
              </a:rPr>
              <a:t>résultats</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requête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 d'un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texte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ne </a:t>
            </a:r>
            <a:r>
              <a:rPr lang="en-US" sz="1000" dirty="0" err="1">
                <a:latin typeface="Arial"/>
                <a:ea typeface="SimSun"/>
                <a:cs typeface="Segoe UI"/>
              </a:rPr>
              <a:t>peuvent</a:t>
            </a:r>
            <a:r>
              <a:rPr lang="en-US" sz="1000" dirty="0">
                <a:latin typeface="Arial"/>
                <a:ea typeface="SimSun"/>
                <a:cs typeface="Segoe UI"/>
              </a:rPr>
              <a:t> pas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passées</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autre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Le type </a:t>
            </a:r>
            <a:r>
              <a:rPr lang="en-US" sz="1000" dirty="0" err="1">
                <a:latin typeface="Arial"/>
                <a:ea typeface="SimSun"/>
                <a:cs typeface="Segoe UI"/>
              </a:rPr>
              <a:t>d'objets</a:t>
            </a:r>
            <a:r>
              <a:rPr lang="en-US" sz="1000" dirty="0">
                <a:latin typeface="Arial"/>
                <a:ea typeface="SimSun"/>
                <a:cs typeface="Segoe UI"/>
              </a:rPr>
              <a:t> </a:t>
            </a:r>
            <a:r>
              <a:rPr lang="en-US" sz="1000" dirty="0" err="1">
                <a:latin typeface="Arial"/>
                <a:ea typeface="SimSun"/>
                <a:cs typeface="Segoe UI"/>
              </a:rPr>
              <a:t>passés</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correct.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passer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d'objets</a:t>
            </a:r>
            <a:r>
              <a:rPr lang="en-US" sz="1000" dirty="0">
                <a:latin typeface="Arial"/>
                <a:ea typeface="SimSun"/>
                <a:cs typeface="Segoe UI"/>
              </a:rPr>
              <a:t> à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t>
            </a:r>
            <a:r>
              <a:rPr lang="en-US" sz="1000" b="1" dirty="0" err="1">
                <a:latin typeface="Arial"/>
                <a:ea typeface="SimSun"/>
                <a:cs typeface="Arial"/>
              </a:rPr>
              <a:t>ADUser</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ne </a:t>
            </a:r>
            <a:r>
              <a:rPr lang="en-US" sz="1000" dirty="0" err="1">
                <a:latin typeface="Arial"/>
                <a:ea typeface="SimSun"/>
                <a:cs typeface="Segoe UI"/>
              </a:rPr>
              <a:t>pouvez</a:t>
            </a:r>
            <a:r>
              <a:rPr lang="en-US" sz="1000" dirty="0">
                <a:latin typeface="Arial"/>
                <a:ea typeface="SimSun"/>
                <a:cs typeface="Segoe UI"/>
              </a:rPr>
              <a:t> pas passer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de </a:t>
            </a:r>
            <a:r>
              <a:rPr lang="en-US" sz="1000" dirty="0" err="1">
                <a:latin typeface="Arial"/>
                <a:ea typeface="SimSun"/>
                <a:cs typeface="Segoe UI"/>
              </a:rPr>
              <a:t>groupes</a:t>
            </a:r>
            <a:r>
              <a:rPr lang="en-US" sz="1000" dirty="0">
                <a:latin typeface="Arial"/>
                <a:ea typeface="SimSun"/>
                <a:cs typeface="Segoe UI"/>
              </a:rPr>
              <a:t> à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t>
            </a:r>
            <a:r>
              <a:rPr lang="en-US" sz="1000" b="1" dirty="0" err="1">
                <a:latin typeface="Arial"/>
                <a:ea typeface="SimSun"/>
                <a:cs typeface="Arial"/>
              </a:rPr>
              <a:t>ADUser</a:t>
            </a:r>
            <a:r>
              <a:rPr lang="en-US" sz="1000" dirty="0">
                <a:latin typeface="Arial"/>
                <a:ea typeface="SimSun"/>
                <a:cs typeface="Segoe UI"/>
              </a:rPr>
              <a:t>. La documentation </a:t>
            </a:r>
            <a:r>
              <a:rPr lang="en-US" sz="1000" dirty="0" err="1">
                <a:latin typeface="Arial"/>
                <a:ea typeface="SimSun"/>
                <a:cs typeface="Segoe UI"/>
              </a:rPr>
              <a:t>d'aide</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Set-AD* </a:t>
            </a:r>
            <a:r>
              <a:rPr lang="en-US" sz="1000" dirty="0" err="1">
                <a:latin typeface="Arial"/>
                <a:ea typeface="SimSun"/>
                <a:cs typeface="Segoe UI"/>
              </a:rPr>
              <a:t>définit</a:t>
            </a:r>
            <a:r>
              <a:rPr lang="en-US" sz="1000" dirty="0">
                <a:latin typeface="Arial"/>
                <a:ea typeface="SimSun"/>
                <a:cs typeface="Segoe UI"/>
              </a:rPr>
              <a:t> comment </a:t>
            </a:r>
            <a:r>
              <a:rPr lang="en-US" sz="1000" dirty="0" err="1">
                <a:latin typeface="Arial"/>
                <a:ea typeface="SimSun"/>
                <a:cs typeface="Segoe UI"/>
              </a:rPr>
              <a:t>spécifier</a:t>
            </a:r>
            <a:r>
              <a:rPr lang="en-US" sz="1000" dirty="0">
                <a:latin typeface="Arial"/>
                <a:ea typeface="SimSun"/>
                <a:cs typeface="Segoe UI"/>
              </a:rPr>
              <a:t> </a:t>
            </a:r>
            <a:r>
              <a:rPr lang="en-US" sz="1000" dirty="0" err="1">
                <a:latin typeface="Arial"/>
                <a:ea typeface="SimSun"/>
                <a:cs typeface="Segoe UI"/>
              </a:rPr>
              <a:t>l'identité</a:t>
            </a:r>
            <a:r>
              <a:rPr lang="en-US" sz="1000" dirty="0">
                <a:latin typeface="Arial"/>
                <a:ea typeface="SimSun"/>
                <a:cs typeface="Segoe UI"/>
              </a:rPr>
              <a:t> de </a:t>
            </a:r>
            <a:r>
              <a:rPr lang="en-US" sz="1000" dirty="0" err="1">
                <a:latin typeface="Arial"/>
                <a:ea typeface="SimSun"/>
                <a:cs typeface="Segoe UI"/>
              </a:rPr>
              <a:t>l'objet</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de modification.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d'objets</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texte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indique</a:t>
            </a:r>
            <a:r>
              <a:rPr lang="en-US" sz="1000" dirty="0">
                <a:latin typeface="Arial"/>
                <a:ea typeface="SimSun"/>
                <a:cs typeface="Segoe UI"/>
              </a:rPr>
              <a:t> comment </a:t>
            </a:r>
            <a:r>
              <a:rPr lang="en-US" sz="1000" dirty="0" err="1">
                <a:latin typeface="Arial"/>
                <a:ea typeface="SimSun"/>
                <a:cs typeface="Segoe UI"/>
              </a:rPr>
              <a:t>formater</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texte</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t>
            </a:r>
            <a:r>
              <a:rPr lang="en-US" sz="1000" b="1" dirty="0" err="1">
                <a:latin typeface="Arial"/>
                <a:ea typeface="SimSun"/>
                <a:cs typeface="Arial"/>
              </a:rPr>
              <a:t>ADUser</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a:t>
            </a:r>
            <a:r>
              <a:rPr lang="en-US" sz="1000" dirty="0" err="1">
                <a:latin typeface="Arial"/>
                <a:ea typeface="SimSun"/>
                <a:cs typeface="Segoe UI"/>
              </a:rPr>
              <a:t>d'identifier</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par </a:t>
            </a:r>
            <a:r>
              <a:rPr lang="en-US" sz="1000" dirty="0" err="1">
                <a:latin typeface="Arial"/>
                <a:ea typeface="SimSun"/>
                <a:cs typeface="Segoe UI"/>
              </a:rPr>
              <a:t>leur</a:t>
            </a:r>
            <a:r>
              <a:rPr lang="en-US" sz="1000" dirty="0">
                <a:latin typeface="Arial"/>
                <a:ea typeface="SimSun"/>
                <a:cs typeface="Segoe UI"/>
              </a:rPr>
              <a:t> nom unique,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identificateur</a:t>
            </a:r>
            <a:r>
              <a:rPr lang="en-US" sz="1000" dirty="0">
                <a:latin typeface="Arial"/>
                <a:ea typeface="SimSun"/>
                <a:cs typeface="Segoe UI"/>
              </a:rPr>
              <a:t> unique global (GUID),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identificateur</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(SID)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nom de </a:t>
            </a:r>
            <a:r>
              <a:rPr lang="en-US" sz="1000" dirty="0" err="1">
                <a:latin typeface="Arial"/>
                <a:ea typeface="SimSun"/>
                <a:cs typeface="Segoe UI"/>
              </a:rPr>
              <a:t>compte</a:t>
            </a:r>
            <a:r>
              <a:rPr lang="en-US" sz="1000" dirty="0">
                <a:latin typeface="Arial"/>
                <a:ea typeface="SimSun"/>
                <a:cs typeface="Segoe UI"/>
              </a:rPr>
              <a:t> de </a:t>
            </a:r>
            <a:r>
              <a:rPr lang="en-US" sz="1000" dirty="0" err="1">
                <a:latin typeface="Arial"/>
                <a:ea typeface="SimSun"/>
                <a:cs typeface="Segoe UI"/>
              </a:rPr>
              <a:t>Gestionnaire</a:t>
            </a:r>
            <a:r>
              <a:rPr lang="en-US" sz="1000" dirty="0">
                <a:latin typeface="Arial"/>
                <a:ea typeface="SimSun"/>
                <a:cs typeface="Segoe UI"/>
              </a:rPr>
              <a:t> des </a:t>
            </a:r>
            <a:r>
              <a:rPr lang="en-US" sz="1000" dirty="0" err="1">
                <a:latin typeface="Arial"/>
                <a:ea typeface="SimSun"/>
                <a:cs typeface="Segoe UI"/>
              </a:rPr>
              <a:t>comptes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attributs</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t>
            </a:r>
            <a:r>
              <a:rPr lang="en-US" sz="1000" dirty="0" err="1">
                <a:latin typeface="Arial"/>
                <a:ea typeface="SimSun"/>
                <a:cs typeface="Segoe UI"/>
              </a:rPr>
              <a:t>pouvez-vous</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création</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requête</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a:t>
            </a:r>
            <a:r>
              <a:rPr lang="en-US" sz="1000" dirty="0" smtClean="0">
                <a:latin typeface="Arial"/>
                <a:ea typeface="SimSun"/>
                <a:cs typeface="Segoe UI"/>
              </a:rPr>
              <a:t>du </a:t>
            </a:r>
            <a:r>
              <a:rPr lang="en-US" sz="1000" dirty="0" err="1" smtClean="0">
                <a:latin typeface="Arial"/>
                <a:ea typeface="SimSun"/>
                <a:cs typeface="Segoe UI"/>
              </a:rPr>
              <a:t>paramètre</a:t>
            </a:r>
            <a:r>
              <a:rPr lang="en-US" sz="1000" dirty="0" smtClean="0">
                <a:latin typeface="Arial"/>
                <a:ea typeface="SimSun"/>
                <a:cs typeface="Segoe UI"/>
              </a:rPr>
              <a:t> </a:t>
            </a:r>
            <a:r>
              <a:rPr lang="en-US" sz="1000" b="1" dirty="0">
                <a:latin typeface="Arial"/>
                <a:ea typeface="SimSun"/>
                <a:cs typeface="Arial"/>
              </a:rPr>
              <a:t>Filter</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n'importe</a:t>
            </a:r>
            <a:r>
              <a:rPr lang="en-US" sz="1000" dirty="0">
                <a:latin typeface="Arial"/>
                <a:ea typeface="SimSun"/>
                <a:cs typeface="Segoe UI"/>
              </a:rPr>
              <a:t> </a:t>
            </a: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paramètre</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interroger</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le </a:t>
            </a:r>
            <a:r>
              <a:rPr lang="en-US" sz="1000" dirty="0" err="1">
                <a:latin typeface="Arial"/>
                <a:ea typeface="SimSun"/>
                <a:cs typeface="Segoe UI"/>
              </a:rPr>
              <a:t>paramètre</a:t>
            </a:r>
            <a:r>
              <a:rPr lang="en-US" sz="1000" dirty="0">
                <a:latin typeface="Arial"/>
                <a:ea typeface="SimSun"/>
                <a:cs typeface="Segoe UI"/>
              </a:rPr>
              <a:t> </a:t>
            </a:r>
            <a:r>
              <a:rPr lang="en-US" sz="1000" b="1" dirty="0">
                <a:latin typeface="Arial"/>
                <a:ea typeface="SimSun"/>
                <a:cs typeface="Arial"/>
              </a:rPr>
              <a:t>Properties</a:t>
            </a:r>
            <a:r>
              <a:rPr lang="en-US" sz="1000" dirty="0">
                <a:latin typeface="Arial"/>
                <a:ea typeface="SimSun"/>
                <a:cs typeface="Arial"/>
              </a:rPr>
              <a:t> avec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valeur</a:t>
            </a:r>
            <a:r>
              <a:rPr lang="en-US" sz="1000" dirty="0">
                <a:latin typeface="Arial"/>
                <a:ea typeface="SimSun"/>
                <a:cs typeface="Arial"/>
              </a:rPr>
              <a:t> de * (</a:t>
            </a:r>
            <a:r>
              <a:rPr lang="en-US" sz="1000" b="1" dirty="0">
                <a:latin typeface="Arial"/>
                <a:ea typeface="SimSun"/>
                <a:cs typeface="Arial"/>
              </a:rPr>
              <a:t>-Properties *</a:t>
            </a:r>
            <a:r>
              <a:rPr lang="en-US" sz="1000" dirty="0">
                <a:latin typeface="Arial"/>
                <a:ea typeface="SimSun"/>
                <a:cs typeface="Arial"/>
              </a:rPr>
              <a:t>) pour identifier </a:t>
            </a:r>
            <a:r>
              <a:rPr lang="en-US" sz="1000" dirty="0" err="1">
                <a:latin typeface="Arial"/>
                <a:ea typeface="SimSun"/>
                <a:cs typeface="Arial"/>
              </a:rPr>
              <a:t>toutes</a:t>
            </a:r>
            <a:r>
              <a:rPr lang="en-US" sz="1000" dirty="0">
                <a:latin typeface="Arial"/>
                <a:ea typeface="SimSun"/>
                <a:cs typeface="Arial"/>
              </a:rPr>
              <a:t> les </a:t>
            </a:r>
            <a:r>
              <a:rPr lang="en-US" sz="1000" dirty="0" err="1">
                <a:latin typeface="Arial"/>
                <a:ea typeface="SimSun"/>
                <a:cs typeface="Arial"/>
              </a:rPr>
              <a:t>propriétés</a:t>
            </a:r>
            <a:r>
              <a:rPr lang="en-US" sz="1000" dirty="0">
                <a:latin typeface="Arial"/>
                <a:ea typeface="SimSun"/>
                <a:cs typeface="Arial"/>
              </a:rPr>
              <a:t> qui </a:t>
            </a:r>
            <a:r>
              <a:rPr lang="en-US" sz="1000" dirty="0" err="1">
                <a:latin typeface="Arial"/>
                <a:ea typeface="SimSun"/>
                <a:cs typeface="Arial"/>
              </a:rPr>
              <a:t>peuvent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récupérées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49CBBACF-CEDD-455C-986E-D645016DD72E}" type="slidenum">
              <a:rPr lang="en-US" smtClean="0"/>
              <a:pPr/>
              <a:t>18</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29071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pour </a:t>
            </a:r>
            <a:r>
              <a:rPr lang="en-US" sz="1000" dirty="0" err="1">
                <a:latin typeface="Arial"/>
                <a:ea typeface="SimSun"/>
                <a:cs typeface="Segoe UI"/>
              </a:rPr>
              <a:t>expliquer</a:t>
            </a:r>
            <a:r>
              <a:rPr lang="en-US" sz="1000" dirty="0">
                <a:latin typeface="Arial"/>
                <a:ea typeface="SimSun"/>
                <a:cs typeface="Segoe UI"/>
              </a:rPr>
              <a:t> les </a:t>
            </a:r>
            <a:r>
              <a:rPr lang="en-US" sz="1000" dirty="0" err="1">
                <a:latin typeface="Arial"/>
                <a:ea typeface="SimSun"/>
                <a:cs typeface="Segoe UI"/>
              </a:rPr>
              <a:t>quatre</a:t>
            </a:r>
            <a:r>
              <a:rPr lang="en-US" sz="1000" dirty="0">
                <a:latin typeface="Arial"/>
                <a:ea typeface="SimSun"/>
                <a:cs typeface="Segoe UI"/>
              </a:rPr>
              <a:t> points </a:t>
            </a:r>
            <a:r>
              <a:rPr lang="en-US" sz="1000" dirty="0" err="1">
                <a:latin typeface="Arial"/>
                <a:ea typeface="SimSun"/>
                <a:cs typeface="Segoe UI"/>
              </a:rPr>
              <a:t>clés</a:t>
            </a:r>
            <a:r>
              <a:rPr lang="en-US" sz="1000" dirty="0">
                <a:latin typeface="Arial"/>
                <a:ea typeface="SimSun"/>
                <a:cs typeface="Segoe UI"/>
              </a:rPr>
              <a:t> </a:t>
            </a:r>
            <a:r>
              <a:rPr lang="en-US" sz="1000" dirty="0" err="1">
                <a:latin typeface="Arial"/>
                <a:ea typeface="SimSun"/>
                <a:cs typeface="Segoe UI"/>
              </a:rPr>
              <a:t>suivants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L'en</a:t>
            </a:r>
            <a:r>
              <a:rPr lang="en-US" sz="1000" dirty="0" smtClean="0">
                <a:solidFill>
                  <a:srgbClr val="000000"/>
                </a:solidFill>
                <a:effectLst/>
                <a:latin typeface="Arial"/>
                <a:ea typeface="Times New Roman"/>
                <a:cs typeface="Segoe UI"/>
              </a:rPr>
              <a:t>-tête du </a:t>
            </a:r>
            <a:r>
              <a:rPr lang="en-US" sz="1000" dirty="0" err="1" smtClean="0">
                <a:solidFill>
                  <a:srgbClr val="000000"/>
                </a:solidFill>
                <a:effectLst/>
                <a:latin typeface="Arial"/>
                <a:ea typeface="Times New Roman"/>
                <a:cs typeface="Segoe UI"/>
              </a:rPr>
              <a:t>fichier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csv</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définit</a:t>
            </a:r>
            <a:r>
              <a:rPr lang="en-US" sz="1000" dirty="0" smtClean="0">
                <a:solidFill>
                  <a:srgbClr val="000000"/>
                </a:solidFill>
                <a:effectLst/>
                <a:latin typeface="Arial"/>
                <a:ea typeface="Times New Roman"/>
                <a:cs typeface="Segoe UI"/>
              </a:rPr>
              <a:t> le nom de </a:t>
            </a:r>
            <a:r>
              <a:rPr lang="en-US" sz="1000" dirty="0" err="1" smtClean="0">
                <a:solidFill>
                  <a:srgbClr val="000000"/>
                </a:solidFill>
                <a:effectLst/>
                <a:latin typeface="Arial"/>
                <a:ea typeface="Times New Roman"/>
                <a:cs typeface="Segoe UI"/>
              </a:rPr>
              <a:t>chaque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colonne</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b="1" dirty="0" smtClean="0">
                <a:effectLst/>
                <a:latin typeface="Arial"/>
                <a:ea typeface="Times New Roman"/>
                <a:cs typeface="Times New Roman"/>
              </a:rPr>
              <a:t>Import-</a:t>
            </a:r>
            <a:r>
              <a:rPr lang="en-US" sz="1000" b="1" dirty="0" err="1" smtClean="0">
                <a:effectLst/>
                <a:latin typeface="Arial"/>
                <a:ea typeface="Times New Roman"/>
                <a:cs typeface="Times New Roman"/>
              </a:rPr>
              <a:t>csv</a:t>
            </a:r>
            <a:r>
              <a:rPr lang="en-US" sz="1000" dirty="0" smtClean="0">
                <a:solidFill>
                  <a:srgbClr val="000000"/>
                </a:solidFill>
                <a:effectLst/>
                <a:latin typeface="Arial"/>
                <a:ea typeface="Times New Roman"/>
                <a:cs typeface="Segoe UI"/>
              </a:rPr>
              <a:t> lit le </a:t>
            </a:r>
            <a:r>
              <a:rPr lang="en-US" sz="1000" dirty="0" err="1" smtClean="0">
                <a:solidFill>
                  <a:srgbClr val="000000"/>
                </a:solidFill>
                <a:effectLst/>
                <a:latin typeface="Arial"/>
                <a:ea typeface="Times New Roman"/>
                <a:cs typeface="Segoe UI"/>
              </a:rPr>
              <a:t>contenu</a:t>
            </a:r>
            <a:r>
              <a:rPr lang="en-US" sz="1000" dirty="0" smtClean="0">
                <a:solidFill>
                  <a:srgbClr val="000000"/>
                </a:solidFill>
                <a:effectLst/>
                <a:latin typeface="Arial"/>
                <a:ea typeface="Times New Roman"/>
                <a:cs typeface="Segoe UI"/>
              </a:rPr>
              <a:t> du </a:t>
            </a:r>
            <a:r>
              <a:rPr lang="en-US" sz="1000" dirty="0" err="1" smtClean="0">
                <a:solidFill>
                  <a:srgbClr val="000000"/>
                </a:solidFill>
                <a:effectLst/>
                <a:latin typeface="Arial"/>
                <a:ea typeface="Times New Roman"/>
                <a:cs typeface="Segoe UI"/>
              </a:rPr>
              <a:t>fichier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csv</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Une</a:t>
            </a:r>
            <a:r>
              <a:rPr lang="en-US" sz="1000" dirty="0" smtClean="0">
                <a:solidFill>
                  <a:srgbClr val="000000"/>
                </a:solidFill>
                <a:effectLst/>
                <a:latin typeface="Arial"/>
                <a:ea typeface="Times New Roman"/>
                <a:cs typeface="Segoe UI"/>
              </a:rPr>
              <a:t> boucle </a:t>
            </a:r>
            <a:r>
              <a:rPr lang="en-US" sz="1000" b="1" dirty="0" err="1" smtClean="0">
                <a:effectLst/>
                <a:latin typeface="Arial"/>
                <a:ea typeface="Times New Roman"/>
                <a:cs typeface="Times New Roman"/>
              </a:rPr>
              <a:t>foreach</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traite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chaque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ligne</a:t>
            </a:r>
            <a:r>
              <a:rPr lang="en-US" sz="1000" dirty="0" smtClean="0">
                <a:solidFill>
                  <a:srgbClr val="000000"/>
                </a:solidFill>
                <a:effectLst/>
                <a:latin typeface="Arial"/>
                <a:ea typeface="Times New Roman"/>
                <a:cs typeface="Segoe UI"/>
              </a:rPr>
              <a:t> du </a:t>
            </a:r>
            <a:r>
              <a:rPr lang="en-US" sz="1000" dirty="0" err="1" smtClean="0">
                <a:solidFill>
                  <a:srgbClr val="000000"/>
                </a:solidFill>
                <a:effectLst/>
                <a:latin typeface="Arial"/>
                <a:ea typeface="Times New Roman"/>
                <a:cs typeface="Segoe UI"/>
              </a:rPr>
              <a:t>fichier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csv</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La variable </a:t>
            </a:r>
            <a:r>
              <a:rPr lang="en-US" sz="1000" b="1" dirty="0" smtClean="0">
                <a:effectLst/>
                <a:latin typeface="Arial"/>
                <a:ea typeface="Times New Roman"/>
                <a:cs typeface="Times New Roman"/>
              </a:rPr>
              <a:t>$i</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représente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chaque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ligne</a:t>
            </a:r>
            <a:r>
              <a:rPr lang="en-US" sz="1000" dirty="0" smtClean="0">
                <a:solidFill>
                  <a:srgbClr val="000000"/>
                </a:solidFill>
                <a:effectLst/>
                <a:latin typeface="Arial"/>
                <a:ea typeface="Times New Roman"/>
                <a:cs typeface="Segoe UI"/>
              </a:rPr>
              <a:t> au moment de son </a:t>
            </a:r>
            <a:r>
              <a:rPr lang="en-US" sz="1000" dirty="0" err="1" smtClean="0">
                <a:solidFill>
                  <a:srgbClr val="000000"/>
                </a:solidFill>
                <a:effectLst/>
                <a:latin typeface="Arial"/>
                <a:ea typeface="Times New Roman"/>
                <a:cs typeface="Segoe UI"/>
              </a:rPr>
              <a:t>traitement</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la boucle </a:t>
            </a:r>
            <a:r>
              <a:rPr lang="en-US" sz="1000" b="1" dirty="0" err="1">
                <a:latin typeface="Arial"/>
                <a:ea typeface="SimSun"/>
                <a:cs typeface="Arial"/>
              </a:rPr>
              <a:t>foreach</a:t>
            </a:r>
            <a:r>
              <a:rPr lang="en-US" sz="1000" dirty="0">
                <a:latin typeface="Arial"/>
                <a:ea typeface="SimSun"/>
                <a:cs typeface="Segoe UI"/>
              </a:rPr>
              <a:t>, comment la variable </a:t>
            </a:r>
            <a:r>
              <a:rPr lang="en-US" sz="1000" b="1" dirty="0">
                <a:latin typeface="Arial"/>
                <a:ea typeface="SimSun"/>
                <a:cs typeface="Arial"/>
              </a:rPr>
              <a:t>$i</a:t>
            </a:r>
            <a:r>
              <a:rPr lang="en-US" sz="1000" dirty="0">
                <a:latin typeface="Arial"/>
                <a:ea typeface="SimSun"/>
                <a:cs typeface="Segoe UI"/>
              </a:rPr>
              <a:t> change-t-</a:t>
            </a:r>
            <a:r>
              <a:rPr lang="en-US" sz="1000" dirty="0" err="1">
                <a:latin typeface="Arial"/>
                <a:ea typeface="SimSun"/>
                <a:cs typeface="Segoe UI"/>
              </a:rPr>
              <a:t>elle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La boucle </a:t>
            </a:r>
            <a:r>
              <a:rPr lang="en-US" sz="1000" b="1" dirty="0" err="1">
                <a:latin typeface="Arial"/>
                <a:ea typeface="SimSun"/>
                <a:cs typeface="Arial"/>
              </a:rPr>
              <a:t>foreach</a:t>
            </a:r>
            <a:r>
              <a:rPr lang="en-US" sz="1000" dirty="0">
                <a:latin typeface="Arial"/>
                <a:ea typeface="SimSun"/>
                <a:cs typeface="Segoe UI"/>
              </a:rPr>
              <a:t> </a:t>
            </a:r>
            <a:r>
              <a:rPr lang="en-US" sz="1000" dirty="0" err="1">
                <a:latin typeface="Arial"/>
                <a:ea typeface="SimSun"/>
                <a:cs typeface="Segoe UI"/>
              </a:rPr>
              <a:t>traite</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ligne</a:t>
            </a:r>
            <a:r>
              <a:rPr lang="en-US" sz="1000" dirty="0">
                <a:latin typeface="Arial"/>
                <a:ea typeface="SimSun"/>
                <a:cs typeface="Segoe UI"/>
              </a:rPr>
              <a:t> du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qui a </a:t>
            </a:r>
            <a:r>
              <a:rPr lang="en-US" sz="1000" dirty="0" err="1">
                <a:latin typeface="Arial"/>
                <a:ea typeface="SimSun"/>
                <a:cs typeface="Segoe UI"/>
              </a:rPr>
              <a:t>été</a:t>
            </a:r>
            <a:r>
              <a:rPr lang="en-US" sz="1000" dirty="0">
                <a:latin typeface="Arial"/>
                <a:ea typeface="SimSun"/>
                <a:cs typeface="Segoe UI"/>
              </a:rPr>
              <a:t> chargé </a:t>
            </a:r>
            <a:r>
              <a:rPr lang="en-US" sz="1000" dirty="0" err="1">
                <a:latin typeface="Arial"/>
                <a:ea typeface="SimSun"/>
                <a:cs typeface="Segoe UI"/>
              </a:rPr>
              <a:t>dans</a:t>
            </a:r>
            <a:r>
              <a:rPr lang="en-US" sz="1000" dirty="0">
                <a:latin typeface="Arial"/>
                <a:ea typeface="SimSun"/>
                <a:cs typeface="Segoe UI"/>
              </a:rPr>
              <a:t> la variable </a:t>
            </a:r>
            <a:r>
              <a:rPr lang="en-US" sz="1000" b="1" dirty="0">
                <a:latin typeface="Arial"/>
                <a:ea typeface="SimSun"/>
                <a:cs typeface="Arial"/>
              </a:rPr>
              <a:t>$users</a:t>
            </a:r>
            <a:r>
              <a:rPr lang="en-US" sz="1000" dirty="0">
                <a:latin typeface="Arial"/>
                <a:ea typeface="SimSun"/>
                <a:cs typeface="Segoe UI"/>
              </a:rPr>
              <a:t>. La boucle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exécutée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pour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ligne</a:t>
            </a:r>
            <a:r>
              <a:rPr lang="en-US" sz="1000" dirty="0">
                <a:latin typeface="Arial"/>
                <a:ea typeface="SimSun"/>
                <a:cs typeface="Segoe UI"/>
              </a:rPr>
              <a:t> du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La variable </a:t>
            </a:r>
            <a:r>
              <a:rPr lang="en-US" sz="1000" b="1" dirty="0">
                <a:latin typeface="Arial"/>
                <a:ea typeface="SimSun"/>
                <a:cs typeface="Arial"/>
              </a:rPr>
              <a:t>$i </a:t>
            </a:r>
            <a:r>
              <a:rPr lang="en-US" sz="1000" dirty="0" err="1">
                <a:latin typeface="Arial"/>
                <a:ea typeface="SimSun"/>
                <a:cs typeface="Segoe UI"/>
              </a:rPr>
              <a:t>représente</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ligne</a:t>
            </a:r>
            <a:r>
              <a:rPr lang="en-US" sz="1000" dirty="0">
                <a:latin typeface="Arial"/>
                <a:ea typeface="SimSun"/>
                <a:cs typeface="Segoe UI"/>
              </a:rPr>
              <a:t> au moment de son </a:t>
            </a:r>
            <a:r>
              <a:rPr lang="en-US" sz="1000" dirty="0" err="1">
                <a:latin typeface="Arial"/>
                <a:ea typeface="SimSun"/>
                <a:cs typeface="Segoe UI"/>
              </a:rPr>
              <a:t>traitement</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19</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180557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Décrivez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brièvement</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leçons</a:t>
            </a:r>
            <a:r>
              <a:rPr lang="en-US" sz="1000" dirty="0">
                <a:solidFill>
                  <a:srgbClr val="000000"/>
                </a:solidFill>
                <a:latin typeface="Arial"/>
                <a:ea typeface="SimSun"/>
                <a:cs typeface="Segoe UI"/>
              </a:rPr>
              <a:t> comprises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a:t>
            </a:r>
            <a:r>
              <a:rPr lang="en-US" sz="1000" dirty="0">
                <a:solidFill>
                  <a:srgbClr val="000000"/>
                </a:solidFill>
                <a:latin typeface="Arial"/>
                <a:ea typeface="SimSun"/>
                <a:cs typeface="Segoe UI"/>
              </a:rPr>
              <a:t> module. </a:t>
            </a:r>
            <a:r>
              <a:rPr lang="en-US" sz="1000" dirty="0" err="1">
                <a:solidFill>
                  <a:srgbClr val="000000"/>
                </a:solidFill>
                <a:latin typeface="Arial"/>
                <a:ea typeface="SimSun"/>
                <a:cs typeface="Segoe UI"/>
              </a:rPr>
              <a:t>Expliquez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a:t>
            </a:r>
            <a:r>
              <a:rPr lang="en-US" sz="1000" dirty="0">
                <a:solidFill>
                  <a:srgbClr val="000000"/>
                </a:solidFill>
                <a:latin typeface="Arial"/>
                <a:ea typeface="SimSun"/>
                <a:cs typeface="Segoe UI"/>
              </a:rPr>
              <a:t> module se </a:t>
            </a:r>
            <a:r>
              <a:rPr lang="en-US" sz="1000" dirty="0" err="1">
                <a:solidFill>
                  <a:srgbClr val="000000"/>
                </a:solidFill>
                <a:latin typeface="Arial"/>
                <a:ea typeface="SimSun"/>
                <a:cs typeface="Segoe UI"/>
              </a:rPr>
              <a:t>concentre</a:t>
            </a:r>
            <a:r>
              <a:rPr lang="en-US" sz="1000" dirty="0">
                <a:solidFill>
                  <a:srgbClr val="000000"/>
                </a:solidFill>
                <a:latin typeface="Arial"/>
                <a:ea typeface="SimSun"/>
                <a:cs typeface="Segoe UI"/>
              </a:rPr>
              <a:t> </a:t>
            </a:r>
            <a:r>
              <a:rPr lang="en-US" sz="1000" dirty="0" err="1" smtClean="0">
                <a:solidFill>
                  <a:srgbClr val="000000"/>
                </a:solidFill>
                <a:latin typeface="Arial"/>
                <a:ea typeface="SimSun"/>
                <a:cs typeface="Segoe UI"/>
              </a:rPr>
              <a:t>sur</a:t>
            </a:r>
            <a:r>
              <a:rPr lang="en-US" sz="1000" dirty="0" smtClean="0">
                <a:solidFill>
                  <a:srgbClr val="000000"/>
                </a:solidFill>
                <a:latin typeface="Arial"/>
                <a:ea typeface="SimSun"/>
                <a:cs typeface="Segoe UI"/>
              </a:rPr>
              <a:t> </a:t>
            </a:r>
            <a:r>
              <a:rPr lang="en-US" sz="1000" dirty="0" err="1" smtClean="0">
                <a:solidFill>
                  <a:srgbClr val="000000"/>
                </a:solidFill>
                <a:latin typeface="Arial"/>
                <a:ea typeface="SimSun"/>
                <a:cs typeface="Segoe UI"/>
              </a:rPr>
              <a:t>l'utilisation</a:t>
            </a:r>
            <a:r>
              <a:rPr lang="en-US" sz="1000" dirty="0" smtClean="0">
                <a:solidFill>
                  <a:srgbClr val="000000"/>
                </a:solidFill>
                <a:latin typeface="Arial"/>
                <a:ea typeface="SimSun"/>
                <a:cs typeface="Segoe UI"/>
              </a:rPr>
              <a:t> </a:t>
            </a:r>
            <a:r>
              <a:rPr lang="en-US" sz="1000" dirty="0">
                <a:solidFill>
                  <a:srgbClr val="000000"/>
                </a:solidFill>
                <a:latin typeface="Arial"/>
                <a:ea typeface="SimSun"/>
                <a:cs typeface="Segoe UI"/>
              </a:rPr>
              <a:t>des </a:t>
            </a:r>
            <a:r>
              <a:rPr lang="en-US" sz="1000" dirty="0" err="1">
                <a:solidFill>
                  <a:srgbClr val="000000"/>
                </a:solidFill>
                <a:latin typeface="Arial"/>
                <a:ea typeface="SimSun"/>
                <a:cs typeface="Segoe UI"/>
              </a:rPr>
              <a:t>outils</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ligne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commande</a:t>
            </a:r>
            <a:r>
              <a:rPr lang="en-US" sz="1000" dirty="0">
                <a:solidFill>
                  <a:srgbClr val="000000"/>
                </a:solidFill>
                <a:latin typeface="Arial"/>
                <a:ea typeface="SimSun"/>
                <a:cs typeface="Segoe UI"/>
              </a:rPr>
              <a:t> et Windows PowerShell pour </a:t>
            </a:r>
            <a:r>
              <a:rPr lang="en-US" sz="1000" dirty="0" err="1">
                <a:solidFill>
                  <a:srgbClr val="000000"/>
                </a:solidFill>
                <a:latin typeface="Arial"/>
                <a:ea typeface="SimSun"/>
                <a:cs typeface="Segoe UI"/>
              </a:rPr>
              <a:t>exécuter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l'administration</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en bloc</a:t>
            </a:r>
            <a:r>
              <a:rPr lang="en-US" sz="1000" dirty="0">
                <a:solidFill>
                  <a:srgbClr val="000000"/>
                </a:solidFill>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2</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3833708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Pour </a:t>
            </a:r>
            <a:r>
              <a:rPr lang="en-US" sz="1000" dirty="0" err="1">
                <a:latin typeface="Arial"/>
                <a:ea typeface="SimSun"/>
                <a:cs typeface="Arial"/>
              </a:rPr>
              <a:t>cette</a:t>
            </a:r>
            <a:r>
              <a:rPr lang="en-US" sz="1000" dirty="0">
                <a:latin typeface="Arial"/>
                <a:ea typeface="SimSun"/>
                <a:cs typeface="Arial"/>
              </a:rPr>
              <a:t> </a:t>
            </a:r>
            <a:r>
              <a:rPr lang="en-US" sz="1000" dirty="0" err="1">
                <a:latin typeface="Arial"/>
                <a:ea typeface="SimSun"/>
                <a:cs typeface="Arial"/>
              </a:rPr>
              <a:t>démonstration</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avez</a:t>
            </a:r>
            <a:r>
              <a:rPr lang="en-US" sz="1000" dirty="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du </a:t>
            </a:r>
            <a:r>
              <a:rPr lang="en-US" sz="1000" dirty="0" err="1">
                <a:latin typeface="Arial"/>
                <a:ea typeface="SimSun"/>
                <a:cs typeface="Arial"/>
              </a:rPr>
              <a:t>serveur</a:t>
            </a:r>
            <a:r>
              <a:rPr lang="en-US" sz="1000" dirty="0">
                <a:latin typeface="Arial"/>
                <a:ea typeface="SimSun"/>
                <a:cs typeface="Arial"/>
              </a:rPr>
              <a:t> 22410B-LON-DC1</a:t>
            </a:r>
            <a:r>
              <a:rPr lang="en-US" sz="1000" dirty="0">
                <a:latin typeface="Arial"/>
                <a:ea typeface="SimSun"/>
                <a:cs typeface="Segoe UI"/>
              </a:rPr>
              <a:t>. </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Configurer</a:t>
            </a:r>
            <a:r>
              <a:rPr lang="en-US" sz="1000" b="1" dirty="0" smtClean="0">
                <a:effectLst/>
                <a:latin typeface="Arial"/>
                <a:ea typeface="SimSun"/>
                <a:cs typeface="Segoe UI"/>
              </a:rPr>
              <a:t> un service pour des </a:t>
            </a:r>
            <a:r>
              <a:rPr lang="en-US" sz="1000" b="1" dirty="0" err="1" smtClean="0">
                <a:effectLst/>
                <a:latin typeface="Arial"/>
                <a:ea typeface="SimSun"/>
                <a:cs typeface="Segoe UI"/>
              </a:rPr>
              <a:t>utilisateurs</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Démarrez</a:t>
            </a:r>
            <a:r>
              <a:rPr lang="en-US" sz="1000" dirty="0" smtClean="0">
                <a:effectLst/>
                <a:latin typeface="Arial"/>
                <a:ea typeface="Times New Roman"/>
                <a:cs typeface="Segoe UI"/>
              </a:rPr>
              <a:t> 22410B-LON-DC1 et </a:t>
            </a:r>
            <a:r>
              <a:rPr lang="en-US" sz="1000" dirty="0" err="1" smtClean="0">
                <a:effectLst/>
                <a:latin typeface="Arial"/>
                <a:ea typeface="Times New Roman"/>
                <a:cs typeface="Segoe UI"/>
              </a:rPr>
              <a:t>ouvrez</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session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LON-DC1,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barre</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tâches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l'icône</a:t>
            </a:r>
            <a:r>
              <a:rPr lang="en-US" sz="1000" dirty="0" smtClean="0">
                <a:effectLst/>
                <a:latin typeface="Arial"/>
                <a:ea typeface="Times New Roman"/>
                <a:cs typeface="Times New Roman"/>
              </a:rPr>
              <a:t> Windows PowerShell.</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À </a:t>
            </a:r>
            <a:r>
              <a:rPr lang="en-US" sz="1000" dirty="0" err="1" smtClean="0">
                <a:effectLst/>
                <a:latin typeface="Arial"/>
                <a:ea typeface="Times New Roman"/>
                <a:cs typeface="Times New Roman"/>
              </a:rPr>
              <a:t>l'invite</a:t>
            </a:r>
            <a:r>
              <a:rPr lang="en-US" sz="1000" dirty="0" smtClean="0">
                <a:effectLst/>
                <a:latin typeface="Arial"/>
                <a:ea typeface="Times New Roman"/>
                <a:cs typeface="Times New Roman"/>
              </a:rPr>
              <a:t> Windows PowerShell, </a:t>
            </a: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commande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suivante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appuyez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Entrée : </a:t>
            </a:r>
          </a:p>
          <a:p>
            <a:pPr marL="357188">
              <a:lnSpc>
                <a:spcPct val="115000"/>
              </a:lnSpc>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ADUser</a:t>
            </a:r>
            <a:r>
              <a:rPr lang="en-US" sz="1000" b="1" dirty="0" smtClean="0">
                <a:effectLst/>
                <a:latin typeface="Arial"/>
                <a:ea typeface="Times New Roman"/>
                <a:cs typeface="Times New Roman"/>
              </a:rPr>
              <a:t> –Filter * -</a:t>
            </a:r>
            <a:r>
              <a:rPr lang="en-US" sz="1000" b="1" dirty="0" err="1" smtClean="0">
                <a:effectLst/>
                <a:latin typeface="Arial"/>
                <a:ea typeface="Times New Roman"/>
                <a:cs typeface="Times New Roman"/>
              </a:rPr>
              <a:t>SearchBase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ou</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Research,dc</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adatum,dc</a:t>
            </a:r>
            <a:r>
              <a:rPr lang="en-US" sz="1000" b="1" dirty="0" smtClean="0">
                <a:effectLst/>
                <a:latin typeface="Arial"/>
                <a:ea typeface="Times New Roman"/>
                <a:cs typeface="Times New Roman"/>
              </a:rPr>
              <a:t>=com” </a:t>
            </a:r>
          </a:p>
          <a:p>
            <a:pPr marL="342900" marR="0" lvl="0" indent="-342900">
              <a:lnSpc>
                <a:spcPct val="115000"/>
              </a:lnSpc>
              <a:spcBef>
                <a:spcPts val="0"/>
              </a:spcBef>
              <a:spcAft>
                <a:spcPts val="995"/>
              </a:spcAft>
              <a:buFont typeface="+mj-lt"/>
              <a:buAutoNum type="arabicPeriod" startAt="4"/>
            </a:pPr>
            <a:r>
              <a:rPr lang="en-US" sz="1000" dirty="0" err="1" smtClean="0">
                <a:solidFill>
                  <a:srgbClr val="000000"/>
                </a:solidFill>
                <a:effectLst/>
                <a:latin typeface="Arial"/>
                <a:ea typeface="Times New Roman"/>
                <a:cs typeface="Segoe UI"/>
              </a:rPr>
              <a:t>Tapez</a:t>
            </a:r>
            <a:r>
              <a:rPr lang="en-US" sz="1000" dirty="0" smtClean="0">
                <a:solidFill>
                  <a:srgbClr val="000000"/>
                </a:solidFill>
                <a:effectLst/>
                <a:latin typeface="Arial"/>
                <a:ea typeface="Times New Roman"/>
                <a:cs typeface="Segoe UI"/>
              </a:rPr>
              <a:t> </a:t>
            </a:r>
            <a:r>
              <a:rPr lang="en-US" sz="1000" dirty="0" smtClean="0">
                <a:effectLst/>
                <a:latin typeface="Arial"/>
                <a:ea typeface="Times New Roman"/>
                <a:cs typeface="Times New Roman"/>
              </a:rPr>
              <a:t>la </a:t>
            </a:r>
            <a:r>
              <a:rPr lang="en-US" sz="1000" dirty="0" err="1" smtClean="0">
                <a:effectLst/>
                <a:latin typeface="Arial"/>
                <a:ea typeface="Times New Roman"/>
                <a:cs typeface="Times New Roman"/>
              </a:rPr>
              <a:t>commande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suivante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appuyez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Entrée :</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57188">
              <a:lnSpc>
                <a:spcPct val="115000"/>
              </a:lnSpc>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ADUser</a:t>
            </a:r>
            <a:r>
              <a:rPr lang="en-US" sz="1000" b="1" dirty="0" smtClean="0">
                <a:effectLst/>
                <a:latin typeface="Arial"/>
                <a:ea typeface="Times New Roman"/>
                <a:cs typeface="Times New Roman"/>
              </a:rPr>
              <a:t> –Filter * -</a:t>
            </a:r>
            <a:r>
              <a:rPr lang="en-US" sz="1000" b="1" dirty="0" err="1" smtClean="0">
                <a:effectLst/>
                <a:latin typeface="Arial"/>
                <a:ea typeface="Times New Roman"/>
                <a:cs typeface="Times New Roman"/>
              </a:rPr>
              <a:t>SearchBase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ou</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Research,dc</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adatum,dc</a:t>
            </a:r>
            <a:r>
              <a:rPr lang="en-US" sz="1000" b="1" dirty="0" smtClean="0">
                <a:effectLst/>
                <a:latin typeface="Arial"/>
                <a:ea typeface="Times New Roman"/>
                <a:cs typeface="Times New Roman"/>
              </a:rPr>
              <a:t>=com” | Set-</a:t>
            </a:r>
            <a:r>
              <a:rPr lang="en-US" sz="1000" b="1" dirty="0" err="1" smtClean="0">
                <a:effectLst/>
                <a:latin typeface="Arial"/>
                <a:ea typeface="Times New Roman"/>
                <a:cs typeface="Times New Roman"/>
              </a:rPr>
              <a:t>ADUser</a:t>
            </a:r>
            <a:r>
              <a:rPr lang="en-US" sz="1000" b="1" dirty="0" smtClean="0">
                <a:effectLst/>
                <a:latin typeface="Arial"/>
                <a:ea typeface="Times New Roman"/>
                <a:cs typeface="Times New Roman"/>
              </a:rPr>
              <a:t> -Department Research</a:t>
            </a:r>
          </a:p>
          <a:p>
            <a:pPr marL="342900" marR="0" lvl="0" indent="-342900">
              <a:lnSpc>
                <a:spcPct val="115000"/>
              </a:lnSpc>
              <a:spcBef>
                <a:spcPts val="0"/>
              </a:spcBef>
              <a:spcAft>
                <a:spcPts val="995"/>
              </a:spcAft>
              <a:buFont typeface="+mj-lt"/>
              <a:buAutoNum type="arabicPeriod" startAt="5"/>
            </a:pP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commande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suivante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appuyez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Entrée :</a:t>
            </a:r>
            <a:r>
              <a:rPr lang="en-US" sz="1000" b="1" dirty="0" smtClean="0">
                <a:effectLst/>
                <a:latin typeface="Arial"/>
                <a:ea typeface="Times New Roman"/>
                <a:cs typeface="Times New Roman"/>
              </a:rPr>
              <a:t> </a:t>
            </a:r>
            <a:endParaRPr lang="en-US" sz="1000" dirty="0" smtClean="0">
              <a:effectLst/>
              <a:latin typeface="Arial"/>
              <a:ea typeface="Times New Roman"/>
              <a:cs typeface="Times New Roman"/>
            </a:endParaRPr>
          </a:p>
          <a:p>
            <a:pPr marL="357188">
              <a:lnSpc>
                <a:spcPct val="115000"/>
              </a:lnSpc>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ADUser</a:t>
            </a:r>
            <a:r>
              <a:rPr lang="en-US" sz="1000" b="1" dirty="0" smtClean="0">
                <a:effectLst/>
                <a:latin typeface="Arial"/>
                <a:ea typeface="Times New Roman"/>
                <a:cs typeface="Times New Roman"/>
              </a:rPr>
              <a:t> –Filter ‘department -</a:t>
            </a:r>
            <a:r>
              <a:rPr lang="en-US" sz="1000" b="1" dirty="0" err="1" smtClean="0">
                <a:effectLst/>
                <a:latin typeface="Arial"/>
                <a:ea typeface="Times New Roman"/>
                <a:cs typeface="Times New Roman"/>
              </a:rPr>
              <a:t>eq</a:t>
            </a:r>
            <a:r>
              <a:rPr lang="en-US" sz="1000" b="1" dirty="0" smtClean="0">
                <a:effectLst/>
                <a:latin typeface="Arial"/>
                <a:ea typeface="Times New Roman"/>
                <a:cs typeface="Times New Roman"/>
              </a:rPr>
              <a:t> “Research”’ | Format-Table </a:t>
            </a:r>
            <a:r>
              <a:rPr lang="en-US" sz="1000" b="1" dirty="0" err="1" smtClean="0">
                <a:effectLst/>
                <a:latin typeface="Arial"/>
                <a:ea typeface="Times New Roman"/>
                <a:cs typeface="Times New Roman"/>
              </a:rPr>
              <a:t>DistinguishedName,Department</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commande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suivante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appuyez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Entrée :</a:t>
            </a:r>
            <a:r>
              <a:rPr lang="en-US" sz="1000" b="1" dirty="0" smtClean="0">
                <a:effectLst/>
                <a:latin typeface="Arial"/>
                <a:ea typeface="Times New Roman"/>
                <a:cs typeface="Times New Roman"/>
              </a:rPr>
              <a:t> </a:t>
            </a:r>
            <a:endParaRPr lang="en-US" sz="1000" dirty="0" smtClean="0">
              <a:effectLst/>
              <a:latin typeface="Arial"/>
              <a:ea typeface="Times New Roman"/>
              <a:cs typeface="Times New Roman"/>
            </a:endParaRPr>
          </a:p>
          <a:p>
            <a:pPr marL="357188">
              <a:lnSpc>
                <a:spcPts val="1000"/>
              </a:lnSpc>
              <a:spcAft>
                <a:spcPts val="600"/>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ADUser</a:t>
            </a:r>
            <a:r>
              <a:rPr lang="en-US" sz="1000" b="1" dirty="0" smtClean="0">
                <a:effectLst/>
                <a:latin typeface="Arial"/>
                <a:ea typeface="Times New Roman"/>
                <a:cs typeface="Times New Roman"/>
              </a:rPr>
              <a:t> –Filter ‘department -</a:t>
            </a:r>
            <a:r>
              <a:rPr lang="en-US" sz="1000" b="1" dirty="0" err="1" smtClean="0">
                <a:effectLst/>
                <a:latin typeface="Arial"/>
                <a:ea typeface="Times New Roman"/>
                <a:cs typeface="Times New Roman"/>
              </a:rPr>
              <a:t>eq</a:t>
            </a:r>
            <a:r>
              <a:rPr lang="en-US" sz="1000" b="1" dirty="0" smtClean="0">
                <a:effectLst/>
                <a:latin typeface="Arial"/>
                <a:ea typeface="Times New Roman"/>
                <a:cs typeface="Times New Roman"/>
              </a:rPr>
              <a:t> “Research”’ -Properties Department | Format-Table </a:t>
            </a:r>
            <a:r>
              <a:rPr lang="en-US" sz="1000" b="1" dirty="0" err="1" smtClean="0">
                <a:effectLst/>
                <a:latin typeface="Arial"/>
                <a:ea typeface="Times New Roman"/>
                <a:cs typeface="Times New Roman"/>
              </a:rPr>
              <a:t>DistinguishedName,Department</a:t>
            </a:r>
            <a:r>
              <a:rPr lang="en-US" sz="1000" b="1" dirty="0" smtClean="0">
                <a:effectLst/>
                <a:latin typeface="Arial"/>
                <a:ea typeface="Times New Roman"/>
                <a:cs typeface="Times New Roman"/>
              </a:rPr>
              <a:t> </a:t>
            </a: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a:t>
            </a:r>
            <a:r>
              <a:rPr lang="en-US" sz="1000" b="1" dirty="0" err="1" smtClean="0">
                <a:effectLst/>
                <a:latin typeface="Arial"/>
                <a:ea typeface="SimSun"/>
                <a:cs typeface="Segoe UI"/>
              </a:rPr>
              <a:t>une</a:t>
            </a:r>
            <a:r>
              <a:rPr lang="en-US" sz="1000" b="1" dirty="0" smtClean="0">
                <a:effectLst/>
                <a:latin typeface="Arial"/>
                <a:ea typeface="SimSun"/>
                <a:cs typeface="Segoe UI"/>
              </a:rPr>
              <a:t> </a:t>
            </a:r>
            <a:r>
              <a:rPr lang="en-US" sz="1000" b="1" dirty="0" err="1" smtClean="0">
                <a:effectLst/>
                <a:latin typeface="Arial"/>
                <a:ea typeface="SimSun"/>
                <a:cs typeface="Segoe UI"/>
              </a:rPr>
              <a:t>unité</a:t>
            </a:r>
            <a:r>
              <a:rPr lang="en-US" sz="1000" b="1" dirty="0" smtClean="0">
                <a:effectLst/>
                <a:latin typeface="Arial"/>
                <a:ea typeface="SimSun"/>
                <a:cs typeface="Segoe UI"/>
              </a:rPr>
              <a:t> </a:t>
            </a:r>
            <a:r>
              <a:rPr lang="en-US" sz="1000" b="1" dirty="0" err="1" smtClean="0">
                <a:effectLst/>
                <a:latin typeface="Arial"/>
                <a:ea typeface="SimSun"/>
                <a:cs typeface="Segoe UI"/>
              </a:rPr>
              <a:t>d'organisation</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À </a:t>
            </a:r>
            <a:r>
              <a:rPr lang="en-US" sz="1000" dirty="0" err="1" smtClean="0">
                <a:effectLst/>
                <a:latin typeface="Arial"/>
                <a:ea typeface="Times New Roman"/>
                <a:cs typeface="Times New Roman"/>
              </a:rPr>
              <a:t>l'invite</a:t>
            </a:r>
            <a:r>
              <a:rPr lang="en-US" sz="1000" dirty="0" smtClean="0">
                <a:effectLst/>
                <a:latin typeface="Arial"/>
                <a:ea typeface="Times New Roman"/>
                <a:cs typeface="Times New Roman"/>
              </a:rPr>
              <a:t> Windows PowerShell, </a:t>
            </a: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commande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suivante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appuyez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Entrée :</a:t>
            </a:r>
          </a:p>
          <a:p>
            <a:pPr marL="357188">
              <a:lnSpc>
                <a:spcPts val="1000"/>
              </a:lnSpc>
              <a:spcAft>
                <a:spcPts val="600"/>
              </a:spcAft>
            </a:pPr>
            <a:r>
              <a:rPr lang="en-US" sz="1000" b="1" dirty="0" smtClean="0">
                <a:effectLst/>
                <a:latin typeface="Arial"/>
                <a:ea typeface="Times New Roman"/>
                <a:cs typeface="Times New Roman"/>
              </a:rPr>
              <a:t>New-</a:t>
            </a:r>
            <a:r>
              <a:rPr lang="en-US" sz="1000" b="1" dirty="0" err="1" smtClean="0">
                <a:effectLst/>
                <a:latin typeface="Arial"/>
                <a:ea typeface="Times New Roman"/>
                <a:cs typeface="Times New Roman"/>
              </a:rPr>
              <a:t>ADOrganizationalUnit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LondonBranch</a:t>
            </a:r>
            <a:r>
              <a:rPr lang="en-US" sz="1000" b="1" dirty="0" smtClean="0">
                <a:effectLst/>
                <a:latin typeface="Arial"/>
                <a:ea typeface="Times New Roman"/>
                <a:cs typeface="Times New Roman"/>
              </a:rPr>
              <a:t> -Path “dc=</a:t>
            </a:r>
            <a:r>
              <a:rPr lang="en-US" sz="1000" b="1" dirty="0" err="1" smtClean="0">
                <a:effectLst/>
                <a:latin typeface="Arial"/>
                <a:ea typeface="Times New Roman"/>
                <a:cs typeface="Times New Roman"/>
              </a:rPr>
              <a:t>adatum,dc</a:t>
            </a:r>
            <a:r>
              <a:rPr lang="en-US" sz="1000" b="1" dirty="0" smtClean="0">
                <a:effectLst/>
                <a:latin typeface="Arial"/>
                <a:ea typeface="Times New Roman"/>
                <a:cs typeface="Times New Roman"/>
              </a:rPr>
              <a:t>=com”</a:t>
            </a: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20</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
        <p:nvSpPr>
          <p:cNvPr id="11"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394228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Bef>
                <a:spcPts val="900"/>
              </a:spcBef>
              <a:spcAft>
                <a:spcPts val="300"/>
              </a:spcAft>
            </a:pPr>
            <a:r>
              <a:rPr lang="en-US" sz="1000" b="1" dirty="0" err="1">
                <a:latin typeface="Arial"/>
                <a:ea typeface="SimSun"/>
                <a:cs typeface="Segoe UI"/>
              </a:rPr>
              <a:t>Exécuter</a:t>
            </a:r>
            <a:r>
              <a:rPr lang="en-US" sz="1000" b="1" dirty="0">
                <a:latin typeface="Arial"/>
                <a:ea typeface="SimSun"/>
                <a:cs typeface="Segoe UI"/>
              </a:rPr>
              <a:t> un script de </a:t>
            </a:r>
            <a:r>
              <a:rPr lang="en-US" sz="1000" b="1" dirty="0" err="1">
                <a:latin typeface="Arial"/>
                <a:ea typeface="SimSun"/>
                <a:cs typeface="Segoe UI"/>
              </a:rPr>
              <a:t>création</a:t>
            </a:r>
            <a:r>
              <a:rPr lang="en-US" sz="1000" b="1" dirty="0">
                <a:latin typeface="Arial"/>
                <a:ea typeface="SimSun"/>
                <a:cs typeface="Segoe UI"/>
              </a:rPr>
              <a:t> de </a:t>
            </a:r>
            <a:r>
              <a:rPr lang="en-US" sz="1000" b="1" dirty="0" err="1">
                <a:latin typeface="Arial"/>
                <a:ea typeface="SimSun"/>
                <a:cs typeface="Segoe UI"/>
              </a:rPr>
              <a:t>comptes</a:t>
            </a:r>
            <a:r>
              <a:rPr lang="en-US" sz="1000" b="1" dirty="0">
                <a:latin typeface="Arial"/>
                <a:ea typeface="SimSun"/>
                <a:cs typeface="Segoe UI"/>
              </a:rPr>
              <a:t> </a:t>
            </a:r>
            <a:r>
              <a:rPr lang="en-US" sz="1000" b="1" dirty="0" err="1">
                <a:latin typeface="Arial"/>
                <a:ea typeface="SimSun"/>
                <a:cs typeface="Segoe UI"/>
              </a:rPr>
              <a:t>d'utilisateurs</a:t>
            </a:r>
            <a:endParaRPr lang="en-US" sz="1000" b="1" dirty="0">
              <a:latin typeface="Arial"/>
              <a:ea typeface="SimSun"/>
              <a:cs typeface="Segoe UI"/>
            </a:endParaRPr>
          </a:p>
          <a:p>
            <a:pPr marL="342900" lvl="0" indent="-342900">
              <a:lnSpc>
                <a:spcPct val="115000"/>
              </a:lnSpc>
              <a:spcAft>
                <a:spcPts val="995"/>
              </a:spcAft>
              <a:buFont typeface="+mj-lt"/>
              <a:buAutoNum type="arabicPeriod"/>
            </a:pPr>
            <a:r>
              <a:rPr lang="en-US" sz="1000" dirty="0" err="1" smtClean="0">
                <a:solidFill>
                  <a:srgbClr val="000000"/>
                </a:solidFill>
                <a:latin typeface="Arial"/>
                <a:ea typeface="Times New Roman"/>
                <a:cs typeface="Segoe UI"/>
              </a:rPr>
              <a:t>Dans</a:t>
            </a:r>
            <a:r>
              <a:rPr lang="en-US" sz="1000" dirty="0" smtClean="0">
                <a:solidFill>
                  <a:srgbClr val="000000"/>
                </a:solidFill>
                <a:latin typeface="Arial"/>
                <a:ea typeface="Times New Roman"/>
                <a:cs typeface="Segoe UI"/>
              </a:rPr>
              <a:t> </a:t>
            </a:r>
            <a:r>
              <a:rPr lang="en-US" sz="1000" dirty="0">
                <a:solidFill>
                  <a:srgbClr val="000000"/>
                </a:solidFill>
                <a:latin typeface="Arial"/>
                <a:ea typeface="Times New Roman"/>
                <a:cs typeface="Segoe UI"/>
              </a:rPr>
              <a:t>la </a:t>
            </a:r>
            <a:r>
              <a:rPr lang="en-US" sz="1000" dirty="0" err="1">
                <a:solidFill>
                  <a:srgbClr val="000000"/>
                </a:solidFill>
                <a:latin typeface="Arial"/>
                <a:ea typeface="Times New Roman"/>
                <a:cs typeface="Segoe UI"/>
              </a:rPr>
              <a:t>barre</a:t>
            </a:r>
            <a:r>
              <a:rPr lang="en-US" sz="1000" dirty="0">
                <a:solidFill>
                  <a:srgbClr val="000000"/>
                </a:solidFill>
                <a:latin typeface="Arial"/>
                <a:ea typeface="Times New Roman"/>
                <a:cs typeface="Segoe UI"/>
              </a:rPr>
              <a:t> des </a:t>
            </a:r>
            <a:r>
              <a:rPr lang="en-US" sz="1000" dirty="0" err="1">
                <a:solidFill>
                  <a:srgbClr val="000000"/>
                </a:solidFill>
                <a:latin typeface="Arial"/>
                <a:ea typeface="Times New Roman"/>
                <a:cs typeface="Segoe UI"/>
              </a:rPr>
              <a:t>tâches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l'icône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l'</a:t>
            </a:r>
            <a:r>
              <a:rPr lang="en-US" sz="1000" b="1" dirty="0" err="1">
                <a:solidFill>
                  <a:prstClr val="black"/>
                </a:solidFill>
                <a:latin typeface="Arial"/>
                <a:ea typeface="Times New Roman"/>
                <a:cs typeface="Times New Roman"/>
              </a:rPr>
              <a:t>Explorateur</a:t>
            </a:r>
            <a:r>
              <a:rPr lang="en-US" sz="1000" b="1" dirty="0">
                <a:solidFill>
                  <a:prstClr val="black"/>
                </a:solidFill>
                <a:latin typeface="Arial"/>
                <a:ea typeface="Times New Roman"/>
                <a:cs typeface="Times New Roman"/>
              </a:rPr>
              <a:t> Windows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fenêtre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l’Explorateur</a:t>
            </a:r>
            <a:r>
              <a:rPr lang="en-US" sz="1000" dirty="0">
                <a:solidFill>
                  <a:srgbClr val="000000"/>
                </a:solidFill>
                <a:latin typeface="Arial"/>
                <a:ea typeface="Times New Roman"/>
                <a:cs typeface="Segoe UI"/>
              </a:rPr>
              <a:t> Windows, </a:t>
            </a:r>
            <a:r>
              <a:rPr lang="en-US" sz="1000" dirty="0" err="1">
                <a:solidFill>
                  <a:srgbClr val="000000"/>
                </a:solidFill>
                <a:latin typeface="Arial"/>
                <a:ea typeface="Times New Roman"/>
                <a:cs typeface="Segoe UI"/>
              </a:rPr>
              <a:t>développez</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lecteur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développez</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Labfiles</a:t>
            </a:r>
            <a:r>
              <a:rPr lang="en-US" sz="1000" dirty="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puis</a:t>
            </a:r>
            <a:r>
              <a:rPr lang="en-US" sz="1000" dirty="0" smtClean="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cliquez</a:t>
            </a:r>
            <a:r>
              <a:rPr lang="en-US" sz="1000" dirty="0" smtClean="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Mod04</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Double-</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DemoUsers.csv</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Comment </a:t>
            </a:r>
            <a:r>
              <a:rPr lang="en-US" sz="1000" b="1" dirty="0" err="1">
                <a:solidFill>
                  <a:prstClr val="black"/>
                </a:solidFill>
                <a:latin typeface="Arial"/>
                <a:ea typeface="Times New Roman"/>
                <a:cs typeface="Times New Roman"/>
              </a:rPr>
              <a:t>voulez-vous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ouvrir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ce</a:t>
            </a:r>
            <a:r>
              <a:rPr lang="en-US" sz="1000" b="1" dirty="0">
                <a:solidFill>
                  <a:prstClr val="black"/>
                </a:solidFill>
                <a:latin typeface="Arial"/>
                <a:ea typeface="Times New Roman"/>
                <a:cs typeface="Times New Roman"/>
              </a:rPr>
              <a:t> type de </a:t>
            </a:r>
            <a:r>
              <a:rPr lang="en-US" sz="1000" b="1" dirty="0" err="1">
                <a:solidFill>
                  <a:prstClr val="black"/>
                </a:solidFill>
                <a:latin typeface="Arial"/>
                <a:ea typeface="Times New Roman"/>
                <a:cs typeface="Times New Roman"/>
              </a:rPr>
              <a:t>fichier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csv</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Bloc-notes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Bloc-notes, </a:t>
            </a:r>
            <a:r>
              <a:rPr lang="en-US" sz="1000" dirty="0" err="1">
                <a:solidFill>
                  <a:srgbClr val="000000"/>
                </a:solidFill>
                <a:latin typeface="Arial"/>
                <a:ea typeface="Times New Roman"/>
                <a:cs typeface="Segoe UI"/>
              </a:rPr>
              <a:t>examinez</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contenu</a:t>
            </a:r>
            <a:r>
              <a:rPr lang="en-US" sz="1000" dirty="0">
                <a:solidFill>
                  <a:srgbClr val="000000"/>
                </a:solidFill>
                <a:latin typeface="Arial"/>
                <a:ea typeface="Times New Roman"/>
                <a:cs typeface="Segoe UI"/>
              </a:rPr>
              <a:t> du </a:t>
            </a:r>
            <a:r>
              <a:rPr lang="en-US" sz="1000" dirty="0" err="1">
                <a:solidFill>
                  <a:srgbClr val="000000"/>
                </a:solidFill>
                <a:latin typeface="Arial"/>
                <a:ea typeface="Times New Roman"/>
                <a:cs typeface="Segoe UI"/>
              </a:rPr>
              <a:t>fichier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csv</a:t>
            </a:r>
            <a:r>
              <a:rPr lang="en-US" sz="1000" dirty="0">
                <a:solidFill>
                  <a:srgbClr val="000000"/>
                </a:solidFill>
                <a:latin typeface="Arial"/>
                <a:ea typeface="Times New Roman"/>
                <a:cs typeface="Segoe UI"/>
              </a:rPr>
              <a:t> et </a:t>
            </a:r>
            <a:r>
              <a:rPr lang="en-US" sz="1000" dirty="0" err="1">
                <a:solidFill>
                  <a:srgbClr val="000000"/>
                </a:solidFill>
                <a:latin typeface="Arial"/>
                <a:ea typeface="Times New Roman"/>
                <a:cs typeface="Segoe UI"/>
              </a:rPr>
              <a:t>lisez</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ligne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d'en</a:t>
            </a:r>
            <a:r>
              <a:rPr lang="en-US" sz="1000" dirty="0">
                <a:solidFill>
                  <a:srgbClr val="000000"/>
                </a:solidFill>
                <a:latin typeface="Arial"/>
                <a:ea typeface="Times New Roman"/>
                <a:cs typeface="Segoe UI"/>
              </a:rPr>
              <a:t>-tête.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Fermez</a:t>
            </a:r>
            <a:r>
              <a:rPr lang="en-US" sz="1000" dirty="0">
                <a:solidFill>
                  <a:srgbClr val="000000"/>
                </a:solidFill>
                <a:latin typeface="Arial"/>
                <a:ea typeface="Times New Roman"/>
                <a:cs typeface="Segoe UI"/>
              </a:rPr>
              <a:t> le Bloc-notes.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fenêtre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l'Explorateur</a:t>
            </a:r>
            <a:r>
              <a:rPr lang="en-US" sz="1000" baseline="30000" dirty="0">
                <a:solidFill>
                  <a:srgbClr val="000000"/>
                </a:solidFill>
                <a:latin typeface="Arial"/>
                <a:ea typeface="Times New Roman"/>
                <a:cs typeface="Segoe UI"/>
              </a:rPr>
              <a:t>®</a:t>
            </a:r>
            <a:r>
              <a:rPr lang="en-US" sz="1000" dirty="0">
                <a:solidFill>
                  <a:srgbClr val="000000"/>
                </a:solidFill>
                <a:latin typeface="Arial"/>
                <a:ea typeface="Times New Roman"/>
                <a:cs typeface="Segoe UI"/>
              </a:rPr>
              <a:t> Windows,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avec le </a:t>
            </a:r>
            <a:r>
              <a:rPr lang="en-US" sz="1000" dirty="0" err="1">
                <a:solidFill>
                  <a:srgbClr val="000000"/>
                </a:solidFill>
                <a:latin typeface="Arial"/>
                <a:ea typeface="Times New Roman"/>
                <a:cs typeface="Segoe UI"/>
              </a:rPr>
              <a:t>bouton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droit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DemoUsers.ps1</a:t>
            </a:r>
            <a:r>
              <a:rPr lang="en-US" sz="1000" dirty="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puis</a:t>
            </a:r>
            <a:r>
              <a:rPr lang="en-US" sz="1000" dirty="0" smtClean="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cliquez</a:t>
            </a:r>
            <a:r>
              <a:rPr lang="en-US" sz="1000" dirty="0" smtClean="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Modifier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Windows PowerShell ISE, </a:t>
            </a:r>
            <a:r>
              <a:rPr lang="en-US" sz="1000" dirty="0" err="1">
                <a:solidFill>
                  <a:srgbClr val="000000"/>
                </a:solidFill>
                <a:latin typeface="Arial"/>
                <a:ea typeface="Times New Roman"/>
                <a:cs typeface="Segoe UI"/>
              </a:rPr>
              <a:t>examinez</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contenu</a:t>
            </a:r>
            <a:r>
              <a:rPr lang="en-US" sz="1000" dirty="0">
                <a:solidFill>
                  <a:srgbClr val="000000"/>
                </a:solidFill>
                <a:latin typeface="Arial"/>
                <a:ea typeface="Times New Roman"/>
                <a:cs typeface="Segoe UI"/>
              </a:rPr>
              <a:t> du script. </a:t>
            </a:r>
            <a:r>
              <a:rPr lang="en-US" sz="1000" dirty="0" err="1">
                <a:solidFill>
                  <a:srgbClr val="000000"/>
                </a:solidFill>
                <a:latin typeface="Arial"/>
                <a:ea typeface="Times New Roman"/>
                <a:cs typeface="Segoe UI"/>
              </a:rPr>
              <a:t>Notez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le script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Symbol"/>
              <a:buChar char=""/>
            </a:pPr>
            <a:r>
              <a:rPr lang="en-US" sz="1000" dirty="0">
                <a:solidFill>
                  <a:srgbClr val="000000"/>
                </a:solidFill>
                <a:latin typeface="Arial"/>
                <a:ea typeface="Times New Roman"/>
                <a:cs typeface="Segoe UI"/>
              </a:rPr>
              <a:t>fait </a:t>
            </a:r>
            <a:r>
              <a:rPr lang="en-US" sz="1000" dirty="0" err="1">
                <a:solidFill>
                  <a:srgbClr val="000000"/>
                </a:solidFill>
                <a:latin typeface="Arial"/>
                <a:ea typeface="Times New Roman"/>
                <a:cs typeface="Segoe UI"/>
              </a:rPr>
              <a:t>référence</a:t>
            </a:r>
            <a:r>
              <a:rPr lang="en-US" sz="1000" dirty="0">
                <a:solidFill>
                  <a:srgbClr val="000000"/>
                </a:solidFill>
                <a:latin typeface="Arial"/>
                <a:ea typeface="Times New Roman"/>
                <a:cs typeface="Segoe UI"/>
              </a:rPr>
              <a:t> à </a:t>
            </a:r>
            <a:r>
              <a:rPr lang="en-US" sz="1000" dirty="0" err="1">
                <a:solidFill>
                  <a:srgbClr val="000000"/>
                </a:solidFill>
                <a:latin typeface="Arial"/>
                <a:ea typeface="Times New Roman"/>
                <a:cs typeface="Segoe UI"/>
              </a:rPr>
              <a:t>l'emplacement</a:t>
            </a:r>
            <a:r>
              <a:rPr lang="en-US" sz="1000" dirty="0">
                <a:solidFill>
                  <a:srgbClr val="000000"/>
                </a:solidFill>
                <a:latin typeface="Arial"/>
                <a:ea typeface="Times New Roman"/>
                <a:cs typeface="Segoe UI"/>
              </a:rPr>
              <a:t> du </a:t>
            </a:r>
            <a:r>
              <a:rPr lang="en-US" sz="1000" dirty="0" err="1">
                <a:solidFill>
                  <a:srgbClr val="000000"/>
                </a:solidFill>
                <a:latin typeface="Arial"/>
                <a:ea typeface="Times New Roman"/>
                <a:cs typeface="Segoe UI"/>
              </a:rPr>
              <a:t>fichier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csv</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Symbol"/>
              <a:buChar char=""/>
            </a:pPr>
            <a:r>
              <a:rPr lang="en-US" sz="1000" dirty="0" err="1">
                <a:solidFill>
                  <a:srgbClr val="000000"/>
                </a:solidFill>
                <a:latin typeface="Arial"/>
                <a:ea typeface="Times New Roman"/>
                <a:cs typeface="Segoe UI"/>
              </a:rPr>
              <a:t>utilise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une</a:t>
            </a:r>
            <a:r>
              <a:rPr lang="en-US" sz="1000" dirty="0">
                <a:solidFill>
                  <a:srgbClr val="000000"/>
                </a:solidFill>
                <a:latin typeface="Arial"/>
                <a:ea typeface="Times New Roman"/>
                <a:cs typeface="Segoe UI"/>
              </a:rPr>
              <a:t> boucle </a:t>
            </a:r>
            <a:r>
              <a:rPr lang="en-US" sz="1000" b="1" dirty="0" err="1">
                <a:solidFill>
                  <a:prstClr val="black"/>
                </a:solidFill>
                <a:latin typeface="Arial"/>
                <a:ea typeface="Times New Roman"/>
                <a:cs typeface="Times New Roman"/>
              </a:rPr>
              <a:t>Foreach</a:t>
            </a:r>
            <a:r>
              <a:rPr lang="en-US" sz="1000" dirty="0">
                <a:solidFill>
                  <a:srgbClr val="000000"/>
                </a:solidFill>
                <a:latin typeface="Arial"/>
                <a:ea typeface="Times New Roman"/>
                <a:cs typeface="Segoe UI"/>
              </a:rPr>
              <a:t> pour </a:t>
            </a:r>
            <a:r>
              <a:rPr lang="en-US" sz="1000" dirty="0" err="1">
                <a:solidFill>
                  <a:srgbClr val="000000"/>
                </a:solidFill>
                <a:latin typeface="Arial"/>
                <a:ea typeface="Times New Roman"/>
                <a:cs typeface="Segoe UI"/>
              </a:rPr>
              <a:t>traiter</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contenu</a:t>
            </a:r>
            <a:r>
              <a:rPr lang="en-US" sz="1000" dirty="0">
                <a:solidFill>
                  <a:srgbClr val="000000"/>
                </a:solidFill>
                <a:latin typeface="Arial"/>
                <a:ea typeface="Times New Roman"/>
                <a:cs typeface="Segoe UI"/>
              </a:rPr>
              <a:t> du </a:t>
            </a:r>
            <a:r>
              <a:rPr lang="en-US" sz="1000" dirty="0" err="1">
                <a:solidFill>
                  <a:srgbClr val="000000"/>
                </a:solidFill>
                <a:latin typeface="Arial"/>
                <a:ea typeface="Times New Roman"/>
                <a:cs typeface="Segoe UI"/>
              </a:rPr>
              <a:t>fichier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csv</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Symbol"/>
              <a:buChar char=""/>
            </a:pPr>
            <a:r>
              <a:rPr lang="en-US" sz="1000" dirty="0">
                <a:solidFill>
                  <a:srgbClr val="000000"/>
                </a:solidFill>
                <a:latin typeface="Arial"/>
                <a:ea typeface="Times New Roman"/>
                <a:cs typeface="Segoe UI"/>
              </a:rPr>
              <a:t>fait </a:t>
            </a:r>
            <a:r>
              <a:rPr lang="en-US" sz="1000" dirty="0" err="1">
                <a:solidFill>
                  <a:srgbClr val="000000"/>
                </a:solidFill>
                <a:latin typeface="Arial"/>
                <a:ea typeface="Times New Roman"/>
                <a:cs typeface="Segoe UI"/>
              </a:rPr>
              <a:t>référence</a:t>
            </a:r>
            <a:r>
              <a:rPr lang="en-US" sz="1000" dirty="0">
                <a:solidFill>
                  <a:srgbClr val="000000"/>
                </a:solidFill>
                <a:latin typeface="Arial"/>
                <a:ea typeface="Times New Roman"/>
                <a:cs typeface="Segoe UI"/>
              </a:rPr>
              <a:t> aux </a:t>
            </a:r>
            <a:r>
              <a:rPr lang="en-US" sz="1000" dirty="0" err="1">
                <a:solidFill>
                  <a:srgbClr val="000000"/>
                </a:solidFill>
                <a:latin typeface="Arial"/>
                <a:ea typeface="Times New Roman"/>
                <a:cs typeface="Segoe UI"/>
              </a:rPr>
              <a:t>colonnes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définies</a:t>
            </a:r>
            <a:r>
              <a:rPr lang="en-US" sz="1000" dirty="0">
                <a:solidFill>
                  <a:srgbClr val="000000"/>
                </a:solidFill>
                <a:latin typeface="Arial"/>
                <a:ea typeface="Times New Roman"/>
                <a:cs typeface="Segoe UI"/>
              </a:rPr>
              <a:t> par </a:t>
            </a:r>
            <a:r>
              <a:rPr lang="en-US" sz="1000" dirty="0" err="1">
                <a:solidFill>
                  <a:srgbClr val="000000"/>
                </a:solidFill>
                <a:latin typeface="Arial"/>
                <a:ea typeface="Times New Roman"/>
                <a:cs typeface="Segoe UI"/>
              </a:rPr>
              <a:t>l'en</a:t>
            </a:r>
            <a:r>
              <a:rPr lang="en-US" sz="1000" dirty="0">
                <a:solidFill>
                  <a:srgbClr val="000000"/>
                </a:solidFill>
                <a:latin typeface="Arial"/>
                <a:ea typeface="Times New Roman"/>
                <a:cs typeface="Segoe UI"/>
              </a:rPr>
              <a:t>-tête du </a:t>
            </a:r>
            <a:r>
              <a:rPr lang="en-US" sz="1000" dirty="0" err="1">
                <a:solidFill>
                  <a:srgbClr val="000000"/>
                </a:solidFill>
                <a:latin typeface="Arial"/>
                <a:ea typeface="Times New Roman"/>
                <a:cs typeface="Segoe UI"/>
              </a:rPr>
              <a:t>fichier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csv</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Fermez</a:t>
            </a:r>
            <a:r>
              <a:rPr lang="en-US" sz="1000" dirty="0">
                <a:solidFill>
                  <a:srgbClr val="000000"/>
                </a:solidFill>
                <a:latin typeface="Arial"/>
                <a:ea typeface="Times New Roman"/>
                <a:cs typeface="Segoe UI"/>
              </a:rPr>
              <a:t> Windows PowerShell ISE.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À </a:t>
            </a:r>
            <a:r>
              <a:rPr lang="en-US" sz="1000" dirty="0" err="1">
                <a:solidFill>
                  <a:srgbClr val="000000"/>
                </a:solidFill>
                <a:latin typeface="Arial"/>
                <a:ea typeface="Times New Roman"/>
                <a:cs typeface="Segoe UI"/>
              </a:rPr>
              <a:t>l'invite</a:t>
            </a:r>
            <a:r>
              <a:rPr lang="en-US" sz="1000" dirty="0">
                <a:solidFill>
                  <a:srgbClr val="000000"/>
                </a:solidFill>
                <a:latin typeface="Arial"/>
                <a:ea typeface="Times New Roman"/>
                <a:cs typeface="Segoe UI"/>
              </a:rPr>
              <a:t> Windows PowerShell, </a:t>
            </a: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cd E:\Labfiles\Mod04</a:t>
            </a:r>
            <a:r>
              <a:rPr lang="en-US" sz="1000" dirty="0">
                <a:solidFill>
                  <a:srgbClr val="000000"/>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appuyez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Entrée.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.\DemoUsers.ps1</a:t>
            </a:r>
            <a:r>
              <a:rPr lang="en-US" sz="1000" dirty="0">
                <a:solidFill>
                  <a:srgbClr val="000000"/>
                </a:solidFill>
                <a:latin typeface="Arial"/>
                <a:ea typeface="Times New Roman"/>
                <a:cs typeface="Segoe UI"/>
              </a:rPr>
              <a:t> et </a:t>
            </a:r>
            <a:r>
              <a:rPr lang="en-US" sz="1000" dirty="0" err="1">
                <a:solidFill>
                  <a:srgbClr val="000000"/>
                </a:solidFill>
                <a:latin typeface="Arial"/>
                <a:ea typeface="Times New Roman"/>
                <a:cs typeface="Segoe UI"/>
              </a:rPr>
              <a:t>appuyez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Entrée.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Fermez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l'invite</a:t>
            </a:r>
            <a:r>
              <a:rPr lang="en-US" sz="1000" dirty="0">
                <a:solidFill>
                  <a:srgbClr val="000000"/>
                </a:solidFill>
                <a:latin typeface="Arial"/>
                <a:ea typeface="Times New Roman"/>
                <a:cs typeface="Segoe UI"/>
              </a:rPr>
              <a:t> Windows </a:t>
            </a:r>
            <a:r>
              <a:rPr lang="en-US" sz="1000">
                <a:solidFill>
                  <a:srgbClr val="000000"/>
                </a:solidFill>
                <a:latin typeface="Arial"/>
                <a:ea typeface="Times New Roman"/>
                <a:cs typeface="Segoe UI"/>
              </a:rPr>
              <a:t>PowerShell</a:t>
            </a:r>
            <a:r>
              <a:rPr lang="en-US" sz="1000" smtClean="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21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
        <p:nvSpPr>
          <p:cNvPr id="11"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2769165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SimSun"/>
                <a:cs typeface="Segoe UI"/>
              </a:rPr>
              <a:t>Vérifier que de nouveaux comptes d'utilisateurs ont bien été créés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le Gestionnaire de serveur, cliquez sur </a:t>
            </a:r>
            <a:r>
              <a:rPr lang="en-US" sz="1000" b="1">
                <a:solidFill>
                  <a:prstClr val="black"/>
                </a:solidFill>
                <a:latin typeface="Arial"/>
                <a:ea typeface="Times New Roman"/>
                <a:cs typeface="Times New Roman"/>
              </a:rPr>
              <a:t>Outils</a:t>
            </a:r>
            <a:r>
              <a:rPr lang="en-US" sz="1000">
                <a:solidFill>
                  <a:prstClr val="black"/>
                </a:solidFill>
                <a:latin typeface="Arial"/>
                <a:ea typeface="Times New Roman"/>
                <a:cs typeface="Times New Roman"/>
              </a:rPr>
              <a:t>, puis sur </a:t>
            </a:r>
            <a:r>
              <a:rPr lang="en-US" sz="1000" b="1">
                <a:solidFill>
                  <a:prstClr val="black"/>
                </a:solidFill>
                <a:latin typeface="Arial"/>
                <a:ea typeface="Times New Roman"/>
                <a:cs typeface="Times New Roman"/>
              </a:rPr>
              <a:t>Centre d'administration Active Directory</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
            </a:pPr>
            <a:r>
              <a:rPr lang="en-US" sz="1000" smtClean="0">
                <a:solidFill>
                  <a:prstClr val="black"/>
                </a:solidFill>
                <a:latin typeface="Arial"/>
                <a:ea typeface="Times New Roman"/>
                <a:cs typeface="Times New Roman"/>
              </a:rPr>
              <a:t>Dans </a:t>
            </a:r>
            <a:r>
              <a:rPr lang="en-US" sz="1000" dirty="0">
                <a:solidFill>
                  <a:prstClr val="black"/>
                </a:solidFill>
                <a:latin typeface="Arial"/>
                <a:ea typeface="Times New Roman"/>
                <a:cs typeface="Times New Roman"/>
              </a:rPr>
              <a:t>le Centre </a:t>
            </a:r>
            <a:r>
              <a:rPr lang="en-US" sz="1000" dirty="0" err="1">
                <a:solidFill>
                  <a:prstClr val="black"/>
                </a:solidFill>
                <a:latin typeface="Arial"/>
                <a:ea typeface="Times New Roman"/>
                <a:cs typeface="Times New Roman"/>
              </a:rPr>
              <a:t>d'administration</a:t>
            </a:r>
            <a:r>
              <a:rPr lang="en-US" sz="1000" dirty="0">
                <a:solidFill>
                  <a:prstClr val="black"/>
                </a:solidFill>
                <a:latin typeface="Arial"/>
                <a:ea typeface="Times New Roman"/>
                <a:cs typeface="Times New Roman"/>
              </a:rPr>
              <a:t> Active Directory,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le </a:t>
            </a:r>
            <a:r>
              <a:rPr lang="en-US" sz="1000" dirty="0" err="1">
                <a:solidFill>
                  <a:prstClr val="black"/>
                </a:solidFill>
                <a:latin typeface="Arial"/>
                <a:ea typeface="Times New Roman"/>
                <a:cs typeface="Times New Roman"/>
              </a:rPr>
              <a:t>volet</a:t>
            </a:r>
            <a:r>
              <a:rPr lang="en-US" sz="1000" dirty="0">
                <a:solidFill>
                  <a:prstClr val="black"/>
                </a:solidFill>
                <a:latin typeface="Arial"/>
                <a:ea typeface="Times New Roman"/>
                <a:cs typeface="Times New Roman"/>
              </a:rPr>
              <a:t> de navigation, </a:t>
            </a:r>
            <a:r>
              <a:rPr lang="en-US" sz="1000" dirty="0" err="1">
                <a:solidFill>
                  <a:prstClr val="black"/>
                </a:solidFill>
                <a:latin typeface="Arial"/>
                <a:ea typeface="Times New Roman"/>
                <a:cs typeface="Times New Roman"/>
              </a:rPr>
              <a:t>accédez</a:t>
            </a:r>
            <a:r>
              <a:rPr lang="en-US" sz="1000" dirty="0">
                <a:solidFill>
                  <a:prstClr val="black"/>
                </a:solidFill>
                <a:latin typeface="Arial"/>
                <a:ea typeface="Times New Roman"/>
                <a:cs typeface="Times New Roman"/>
              </a:rPr>
              <a:t> à </a:t>
            </a:r>
            <a:r>
              <a:rPr lang="en-US" sz="1000" b="1" dirty="0" err="1" smtClean="0">
                <a:solidFill>
                  <a:prstClr val="black"/>
                </a:solidFill>
                <a:latin typeface="Arial"/>
                <a:ea typeface="Times New Roman"/>
                <a:cs typeface="Times New Roman"/>
              </a:rPr>
              <a:t>Adatum</a:t>
            </a:r>
            <a:r>
              <a:rPr lang="en-US" sz="1000" b="1" dirty="0" smtClean="0">
                <a:solidFill>
                  <a:prstClr val="black"/>
                </a:solidFill>
                <a:latin typeface="Arial"/>
                <a:ea typeface="Times New Roman"/>
                <a:cs typeface="Times New Roman"/>
              </a:rPr>
              <a:t> (local</a:t>
            </a:r>
            <a:r>
              <a:rPr lang="en-US" sz="1000" b="1" dirty="0">
                <a:solidFill>
                  <a:prstClr val="black"/>
                </a:solidFill>
                <a:latin typeface="Arial"/>
                <a:ea typeface="Times New Roman"/>
                <a:cs typeface="Times New Roman"/>
              </a:rPr>
              <a:t>)&gt;</a:t>
            </a:r>
            <a:r>
              <a:rPr lang="en-US" sz="1000" b="1" dirty="0" err="1">
                <a:solidFill>
                  <a:prstClr val="black"/>
                </a:solidFill>
                <a:latin typeface="Arial"/>
                <a:ea typeface="Times New Roman"/>
                <a:cs typeface="Times New Roman"/>
              </a:rPr>
              <a:t>LondonBranch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err="1">
                <a:solidFill>
                  <a:prstClr val="black"/>
                </a:solidFill>
                <a:latin typeface="Arial"/>
                <a:ea typeface="Times New Roman"/>
                <a:cs typeface="Times New Roman"/>
              </a:rPr>
              <a:t>Vérifiez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les </a:t>
            </a:r>
            <a:r>
              <a:rPr lang="en-US" sz="1000" dirty="0" err="1">
                <a:solidFill>
                  <a:prstClr val="black"/>
                </a:solidFill>
                <a:latin typeface="Arial"/>
                <a:ea typeface="Times New Roman"/>
                <a:cs typeface="Times New Roman"/>
              </a:rPr>
              <a:t>comptes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d'utilisateurs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bien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été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créés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Notez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les </a:t>
            </a:r>
            <a:r>
              <a:rPr lang="en-US" sz="1000" dirty="0" err="1">
                <a:solidFill>
                  <a:prstClr val="black"/>
                </a:solidFill>
                <a:latin typeface="Arial"/>
                <a:ea typeface="Times New Roman"/>
                <a:cs typeface="Times New Roman"/>
              </a:rPr>
              <a:t>comptes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sont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désactivés</a:t>
            </a:r>
            <a:r>
              <a:rPr lang="en-US" sz="1000" dirty="0">
                <a:solidFill>
                  <a:prstClr val="black"/>
                </a:solidFill>
                <a:latin typeface="Arial"/>
                <a:ea typeface="Times New Roman"/>
                <a:cs typeface="Times New Roman"/>
              </a:rPr>
              <a:t>, car </a:t>
            </a:r>
            <a:r>
              <a:rPr lang="en-US" sz="1000" dirty="0" err="1">
                <a:solidFill>
                  <a:prstClr val="black"/>
                </a:solidFill>
                <a:latin typeface="Arial"/>
                <a:ea typeface="Times New Roman"/>
                <a:cs typeface="Times New Roman"/>
              </a:rPr>
              <a:t>aucun</a:t>
            </a:r>
            <a:r>
              <a:rPr lang="en-US" sz="1000" dirty="0">
                <a:solidFill>
                  <a:prstClr val="black"/>
                </a:solidFill>
                <a:latin typeface="Arial"/>
                <a:ea typeface="Times New Roman"/>
                <a:cs typeface="Times New Roman"/>
              </a:rPr>
              <a:t> mot de </a:t>
            </a:r>
            <a:r>
              <a:rPr lang="en-US" sz="1000" dirty="0" err="1">
                <a:solidFill>
                  <a:prstClr val="black"/>
                </a:solidFill>
                <a:latin typeface="Arial"/>
                <a:ea typeface="Times New Roman"/>
                <a:cs typeface="Times New Roman"/>
              </a:rPr>
              <a:t>passe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n'a</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été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défini</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lors</a:t>
            </a:r>
            <a:r>
              <a:rPr lang="en-US" sz="1000" dirty="0">
                <a:solidFill>
                  <a:prstClr val="black"/>
                </a:solidFill>
                <a:latin typeface="Arial"/>
                <a:ea typeface="Times New Roman"/>
                <a:cs typeface="Times New Roman"/>
              </a:rPr>
              <a:t> de la </a:t>
            </a:r>
            <a:r>
              <a:rPr lang="en-US" sz="1000" dirty="0" err="1">
                <a:solidFill>
                  <a:prstClr val="black"/>
                </a:solidFill>
                <a:latin typeface="Arial"/>
                <a:ea typeface="Times New Roman"/>
                <a:cs typeface="Times New Roman"/>
              </a:rPr>
              <a:t>création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err="1">
                <a:solidFill>
                  <a:prstClr val="black"/>
                </a:solidFill>
                <a:latin typeface="Arial"/>
                <a:ea typeface="Times New Roman"/>
                <a:cs typeface="Times New Roman"/>
              </a:rPr>
              <a:t>Fermez</a:t>
            </a:r>
            <a:r>
              <a:rPr lang="en-US" sz="1000" dirty="0">
                <a:solidFill>
                  <a:prstClr val="black"/>
                </a:solidFill>
                <a:latin typeface="Arial"/>
                <a:ea typeface="Times New Roman"/>
                <a:cs typeface="Times New Roman"/>
              </a:rPr>
              <a:t> le Centre </a:t>
            </a:r>
            <a:r>
              <a:rPr lang="en-US" sz="1000" dirty="0" err="1">
                <a:solidFill>
                  <a:prstClr val="black"/>
                </a:solidFill>
                <a:latin typeface="Arial"/>
                <a:ea typeface="Times New Roman"/>
                <a:cs typeface="Times New Roman"/>
              </a:rPr>
              <a:t>d'administration</a:t>
            </a:r>
            <a:r>
              <a:rPr lang="en-US" sz="1000" dirty="0">
                <a:solidFill>
                  <a:prstClr val="black"/>
                </a:solidFill>
                <a:latin typeface="Arial"/>
                <a:ea typeface="Times New Roman"/>
                <a:cs typeface="Times New Roman"/>
              </a:rPr>
              <a:t> Active Directory.</a:t>
            </a:r>
            <a:endParaRPr lang="en-US" dirty="0"/>
          </a:p>
        </p:txBody>
      </p:sp>
      <p:sp>
        <p:nvSpPr>
          <p:cNvPr id="4" name="Slide Number Placeholder 3"/>
          <p:cNvSpPr>
            <a:spLocks noGrp="1"/>
          </p:cNvSpPr>
          <p:nvPr>
            <p:ph type="sldNum" sz="quarter" idx="10"/>
          </p:nvPr>
        </p:nvSpPr>
        <p:spPr/>
        <p:txBody>
          <a:bodyPr/>
          <a:lstStyle/>
          <a:p>
            <a:fld id="{49CBBACF-CEDD-455C-986E-D645016DD72E}" type="slidenum">
              <a:rPr lang="en-US" smtClean="0"/>
              <a:pPr/>
              <a:t>22</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2729148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Times New Roman"/>
                <a:cs typeface="Segoe UI"/>
              </a:rPr>
              <a:t>Avant </a:t>
            </a:r>
            <a:r>
              <a:rPr lang="en-US" sz="1000" dirty="0" err="1">
                <a:latin typeface="Arial"/>
                <a:ea typeface="Times New Roman"/>
                <a:cs typeface="Segoe UI"/>
              </a:rPr>
              <a:t>que</a:t>
            </a:r>
            <a:r>
              <a:rPr lang="en-US" sz="1000" dirty="0">
                <a:latin typeface="Arial"/>
                <a:ea typeface="Times New Roman"/>
                <a:cs typeface="Segoe UI"/>
              </a:rPr>
              <a:t> les </a:t>
            </a:r>
            <a:r>
              <a:rPr lang="en-US" sz="1000" dirty="0" err="1">
                <a:latin typeface="Arial"/>
                <a:ea typeface="Times New Roman"/>
                <a:cs typeface="Segoe UI"/>
              </a:rPr>
              <a:t>stagiaires</a:t>
            </a:r>
            <a:r>
              <a:rPr lang="en-US" sz="1000" dirty="0">
                <a:latin typeface="Arial"/>
                <a:ea typeface="Times New Roman"/>
                <a:cs typeface="Segoe UI"/>
              </a:rPr>
              <a:t> </a:t>
            </a:r>
            <a:r>
              <a:rPr lang="en-US" sz="1000" dirty="0" err="1">
                <a:latin typeface="Arial"/>
                <a:ea typeface="Times New Roman"/>
                <a:cs typeface="Segoe UI"/>
              </a:rPr>
              <a:t>commencent</a:t>
            </a:r>
            <a:r>
              <a:rPr lang="en-US" sz="1000" dirty="0">
                <a:latin typeface="Arial"/>
                <a:ea typeface="Times New Roman"/>
                <a:cs typeface="Segoe UI"/>
              </a:rPr>
              <a:t>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a:t>
            </a:r>
            <a:r>
              <a:rPr lang="en-US" sz="1000" dirty="0" err="1">
                <a:latin typeface="Arial"/>
                <a:ea typeface="Times New Roman"/>
                <a:cs typeface="Segoe UI"/>
              </a:rPr>
              <a:t>lisez</a:t>
            </a:r>
            <a:r>
              <a:rPr lang="en-US" sz="1000" dirty="0">
                <a:latin typeface="Arial"/>
                <a:ea typeface="Times New Roman"/>
                <a:cs typeface="Segoe UI"/>
              </a:rPr>
              <a:t> le </a:t>
            </a:r>
            <a:r>
              <a:rPr lang="en-US" sz="1000" dirty="0" err="1">
                <a:latin typeface="Arial"/>
                <a:ea typeface="Times New Roman"/>
                <a:cs typeface="Segoe UI"/>
              </a:rPr>
              <a:t>scénario</a:t>
            </a:r>
            <a:r>
              <a:rPr lang="en-US" sz="1000" dirty="0">
                <a:latin typeface="Arial"/>
                <a:ea typeface="Times New Roman"/>
                <a:cs typeface="Segoe UI"/>
              </a:rPr>
              <a:t>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et </a:t>
            </a:r>
            <a:r>
              <a:rPr lang="en-US" sz="1000" dirty="0" err="1">
                <a:latin typeface="Arial"/>
                <a:ea typeface="Times New Roman"/>
                <a:cs typeface="Segoe UI"/>
              </a:rPr>
              <a:t>affichez</a:t>
            </a:r>
            <a:r>
              <a:rPr lang="en-US" sz="1000" dirty="0">
                <a:latin typeface="Arial"/>
                <a:ea typeface="Times New Roman"/>
                <a:cs typeface="Segoe UI"/>
              </a:rPr>
              <a:t> </a:t>
            </a:r>
            <a:r>
              <a:rPr lang="en-US" sz="1000" dirty="0" smtClean="0">
                <a:latin typeface="Arial"/>
                <a:ea typeface="Times New Roman"/>
                <a:cs typeface="Segoe UI"/>
              </a:rPr>
              <a:t>la </a:t>
            </a:r>
            <a:r>
              <a:rPr lang="en-US" sz="1000" dirty="0" err="1" smtClean="0">
                <a:latin typeface="Arial"/>
                <a:ea typeface="Times New Roman"/>
                <a:cs typeface="Segoe UI"/>
              </a:rPr>
              <a:t>diapositive</a:t>
            </a:r>
            <a:r>
              <a:rPr lang="en-US" sz="1000" dirty="0" smtClean="0">
                <a:latin typeface="Arial"/>
                <a:ea typeface="Times New Roman"/>
                <a:cs typeface="Segoe UI"/>
              </a:rPr>
              <a:t> </a:t>
            </a:r>
            <a:r>
              <a:rPr lang="en-US" sz="1000" dirty="0" err="1">
                <a:latin typeface="Arial"/>
                <a:ea typeface="Times New Roman"/>
                <a:cs typeface="Segoe UI"/>
              </a:rPr>
              <a:t>suivante</a:t>
            </a:r>
            <a:r>
              <a:rPr lang="en-US" sz="1000" dirty="0">
                <a:latin typeface="Arial"/>
                <a:ea typeface="Times New Roman"/>
                <a:cs typeface="Segoe UI"/>
              </a:rPr>
              <a:t>. Avant </a:t>
            </a:r>
            <a:r>
              <a:rPr lang="en-US" sz="1000" dirty="0" err="1">
                <a:latin typeface="Arial"/>
                <a:ea typeface="Times New Roman"/>
                <a:cs typeface="Segoe UI"/>
              </a:rPr>
              <a:t>chaque</a:t>
            </a:r>
            <a:r>
              <a:rPr lang="en-US" sz="1000" dirty="0">
                <a:latin typeface="Arial"/>
                <a:ea typeface="Times New Roman"/>
                <a:cs typeface="Segoe UI"/>
              </a:rPr>
              <a:t> </a:t>
            </a:r>
            <a:r>
              <a:rPr lang="en-US" sz="1000" dirty="0" err="1">
                <a:latin typeface="Arial"/>
                <a:ea typeface="Times New Roman"/>
                <a:cs typeface="Segoe UI"/>
              </a:rPr>
              <a:t>exercice</a:t>
            </a:r>
            <a:r>
              <a:rPr lang="en-US" sz="1000" dirty="0">
                <a:latin typeface="Arial"/>
                <a:ea typeface="Times New Roman"/>
                <a:cs typeface="Segoe UI"/>
              </a:rPr>
              <a:t>, </a:t>
            </a:r>
            <a:r>
              <a:rPr lang="en-US" sz="1000" dirty="0" err="1">
                <a:latin typeface="Arial"/>
                <a:ea typeface="Times New Roman"/>
                <a:cs typeface="Segoe UI"/>
              </a:rPr>
              <a:t>lisez</a:t>
            </a:r>
            <a:r>
              <a:rPr lang="en-US" sz="1000" dirty="0">
                <a:latin typeface="Arial"/>
                <a:ea typeface="Times New Roman"/>
                <a:cs typeface="Segoe UI"/>
              </a:rPr>
              <a:t> à la </a:t>
            </a:r>
            <a:r>
              <a:rPr lang="en-US" sz="1000" dirty="0" err="1">
                <a:latin typeface="Arial"/>
                <a:ea typeface="Times New Roman"/>
                <a:cs typeface="Segoe UI"/>
              </a:rPr>
              <a:t>classe</a:t>
            </a:r>
            <a:r>
              <a:rPr lang="en-US" sz="1000" dirty="0">
                <a:latin typeface="Arial"/>
                <a:ea typeface="Times New Roman"/>
                <a:cs typeface="Segoe UI"/>
              </a:rPr>
              <a:t> le </a:t>
            </a:r>
            <a:r>
              <a:rPr lang="en-US" sz="1000" dirty="0" err="1">
                <a:latin typeface="Arial"/>
                <a:ea typeface="Times New Roman"/>
                <a:cs typeface="Segoe UI"/>
              </a:rPr>
              <a:t>scénario</a:t>
            </a:r>
            <a:r>
              <a:rPr lang="en-US" sz="1000" dirty="0">
                <a:latin typeface="Arial"/>
                <a:ea typeface="Times New Roman"/>
                <a:cs typeface="Segoe UI"/>
              </a:rPr>
              <a:t> </a:t>
            </a:r>
            <a:r>
              <a:rPr lang="en-US" sz="1000" dirty="0" err="1">
                <a:latin typeface="Arial"/>
                <a:ea typeface="Times New Roman"/>
                <a:cs typeface="Segoe UI"/>
              </a:rPr>
              <a:t>associé</a:t>
            </a:r>
            <a:r>
              <a:rPr lang="en-US" sz="1000" dirty="0">
                <a:latin typeface="Arial"/>
                <a:ea typeface="Times New Roman"/>
                <a:cs typeface="Segoe UI"/>
              </a:rPr>
              <a:t> à </a:t>
            </a:r>
            <a:r>
              <a:rPr lang="en-US" sz="1000" dirty="0" err="1">
                <a:latin typeface="Arial"/>
                <a:ea typeface="Times New Roman"/>
                <a:cs typeface="Segoe UI"/>
              </a:rPr>
              <a:t>l'exercice</a:t>
            </a:r>
            <a:r>
              <a:rPr lang="en-US" sz="1000" dirty="0">
                <a:latin typeface="Arial"/>
                <a:ea typeface="Times New Roman"/>
                <a:cs typeface="Segoe UI"/>
              </a:rPr>
              <a:t>. </a:t>
            </a:r>
            <a:r>
              <a:rPr lang="en-US" sz="1000" dirty="0" smtClean="0">
                <a:latin typeface="Arial"/>
                <a:ea typeface="Times New Roman"/>
                <a:cs typeface="Segoe UI"/>
              </a:rPr>
              <a:t>Les </a:t>
            </a:r>
            <a:r>
              <a:rPr lang="en-US" sz="1000" dirty="0" err="1" smtClean="0">
                <a:latin typeface="Arial"/>
                <a:ea typeface="Times New Roman"/>
                <a:cs typeface="Segoe UI"/>
              </a:rPr>
              <a:t>scénarios</a:t>
            </a:r>
            <a:r>
              <a:rPr lang="en-US" sz="1000" dirty="0" smtClean="0">
                <a:latin typeface="Arial"/>
                <a:ea typeface="Times New Roman"/>
                <a:cs typeface="Segoe UI"/>
              </a:rPr>
              <a:t> </a:t>
            </a:r>
            <a:r>
              <a:rPr lang="en-US" sz="1000" dirty="0" err="1">
                <a:latin typeface="Arial"/>
                <a:ea typeface="Times New Roman"/>
                <a:cs typeface="Segoe UI"/>
              </a:rPr>
              <a:t>fournissent</a:t>
            </a:r>
            <a:r>
              <a:rPr lang="en-US" sz="1000" dirty="0">
                <a:latin typeface="Arial"/>
                <a:ea typeface="Times New Roman"/>
                <a:cs typeface="Segoe UI"/>
              </a:rPr>
              <a:t> le </a:t>
            </a:r>
            <a:r>
              <a:rPr lang="en-US" sz="1000" dirty="0" err="1">
                <a:latin typeface="Arial"/>
                <a:ea typeface="Times New Roman"/>
                <a:cs typeface="Segoe UI"/>
              </a:rPr>
              <a:t>contexte</a:t>
            </a:r>
            <a:r>
              <a:rPr lang="en-US" sz="1000" dirty="0">
                <a:latin typeface="Arial"/>
                <a:ea typeface="Times New Roman"/>
                <a:cs typeface="Segoe UI"/>
              </a:rPr>
              <a:t>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et des </a:t>
            </a:r>
            <a:r>
              <a:rPr lang="en-US" sz="1000" dirty="0" err="1">
                <a:latin typeface="Arial"/>
                <a:ea typeface="Times New Roman"/>
                <a:cs typeface="Segoe UI"/>
              </a:rPr>
              <a:t>exercices</a:t>
            </a:r>
            <a:r>
              <a:rPr lang="en-US" sz="1000" dirty="0">
                <a:latin typeface="Arial"/>
                <a:ea typeface="Times New Roman"/>
                <a:cs typeface="Segoe UI"/>
              </a:rPr>
              <a:t>, et </a:t>
            </a:r>
            <a:r>
              <a:rPr lang="en-US" sz="1000" dirty="0" err="1">
                <a:latin typeface="Arial"/>
                <a:ea typeface="Times New Roman"/>
                <a:cs typeface="Segoe UI"/>
              </a:rPr>
              <a:t>contribuent</a:t>
            </a:r>
            <a:r>
              <a:rPr lang="en-US" sz="1000" dirty="0">
                <a:latin typeface="Arial"/>
                <a:ea typeface="Times New Roman"/>
                <a:cs typeface="Segoe UI"/>
              </a:rPr>
              <a:t> à </a:t>
            </a:r>
            <a:r>
              <a:rPr lang="en-US" sz="1000" dirty="0" err="1">
                <a:latin typeface="Arial"/>
                <a:ea typeface="Times New Roman"/>
                <a:cs typeface="Segoe UI"/>
              </a:rPr>
              <a:t>faciliter</a:t>
            </a:r>
            <a:r>
              <a:rPr lang="en-US" sz="1000" dirty="0">
                <a:latin typeface="Arial"/>
                <a:ea typeface="Times New Roman"/>
                <a:cs typeface="Segoe UI"/>
              </a:rPr>
              <a:t> la discussion à la fin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a:t>
            </a:r>
            <a:r>
              <a:rPr lang="en-US" sz="1000" dirty="0" err="1">
                <a:latin typeface="Arial"/>
                <a:ea typeface="Times New Roman"/>
                <a:cs typeface="Segoe UI"/>
              </a:rPr>
              <a:t>Rappelez</a:t>
            </a:r>
            <a:r>
              <a:rPr lang="en-US" sz="1000" dirty="0">
                <a:latin typeface="Arial"/>
                <a:ea typeface="Times New Roman"/>
                <a:cs typeface="Segoe UI"/>
              </a:rPr>
              <a:t> aux </a:t>
            </a:r>
            <a:r>
              <a:rPr lang="en-US" sz="1000" dirty="0" err="1">
                <a:latin typeface="Arial"/>
                <a:ea typeface="Times New Roman"/>
                <a:cs typeface="Segoe UI"/>
              </a:rPr>
              <a:t>stagiaires</a:t>
            </a:r>
            <a:r>
              <a:rPr lang="en-US" sz="1000" dirty="0">
                <a:latin typeface="Arial"/>
                <a:ea typeface="Times New Roman"/>
                <a:cs typeface="Segoe UI"/>
              </a:rPr>
              <a:t> </a:t>
            </a:r>
            <a:r>
              <a:rPr lang="en-US" sz="1000" dirty="0" err="1">
                <a:latin typeface="Arial"/>
                <a:ea typeface="Times New Roman"/>
                <a:cs typeface="Segoe UI"/>
              </a:rPr>
              <a:t>qu'ils</a:t>
            </a:r>
            <a:r>
              <a:rPr lang="en-US" sz="1000" dirty="0">
                <a:latin typeface="Arial"/>
                <a:ea typeface="Times New Roman"/>
                <a:cs typeface="Segoe UI"/>
              </a:rPr>
              <a:t> </a:t>
            </a:r>
            <a:r>
              <a:rPr lang="en-US" sz="1000" dirty="0" err="1">
                <a:latin typeface="Arial"/>
                <a:ea typeface="Times New Roman"/>
                <a:cs typeface="Segoe UI"/>
              </a:rPr>
              <a:t>doivent</a:t>
            </a:r>
            <a:r>
              <a:rPr lang="en-US" sz="1000" dirty="0">
                <a:latin typeface="Arial"/>
                <a:ea typeface="Times New Roman"/>
                <a:cs typeface="Segoe UI"/>
              </a:rPr>
              <a:t> </a:t>
            </a:r>
            <a:r>
              <a:rPr lang="en-US" sz="1000" dirty="0" err="1">
                <a:latin typeface="Arial"/>
                <a:ea typeface="Times New Roman"/>
                <a:cs typeface="Segoe UI"/>
              </a:rPr>
              <a:t>répondre</a:t>
            </a:r>
            <a:r>
              <a:rPr lang="en-US" sz="1000" dirty="0">
                <a:latin typeface="Arial"/>
                <a:ea typeface="Times New Roman"/>
                <a:cs typeface="Segoe UI"/>
              </a:rPr>
              <a:t> aux questions </a:t>
            </a:r>
            <a:r>
              <a:rPr lang="en-US" sz="1000" dirty="0" smtClean="0">
                <a:latin typeface="Arial"/>
                <a:ea typeface="Times New Roman"/>
                <a:cs typeface="Segoe UI"/>
              </a:rPr>
              <a:t>de discussion </a:t>
            </a:r>
            <a:r>
              <a:rPr lang="en-US" sz="1000" dirty="0">
                <a:latin typeface="Arial"/>
                <a:ea typeface="Times New Roman"/>
                <a:cs typeface="Segoe UI"/>
              </a:rPr>
              <a:t>après le dernier </a:t>
            </a:r>
            <a:r>
              <a:rPr lang="en-US" sz="1000" dirty="0" err="1">
                <a:latin typeface="Arial"/>
                <a:ea typeface="Times New Roman"/>
                <a:cs typeface="Segoe UI"/>
              </a:rPr>
              <a:t>exercice</a:t>
            </a:r>
            <a:r>
              <a:rPr lang="en-US" sz="1000" dirty="0">
                <a:latin typeface="Arial"/>
                <a:ea typeface="Times New Roman"/>
                <a:cs typeface="Segoe UI"/>
              </a:rPr>
              <a:t> </a:t>
            </a:r>
            <a:r>
              <a:rPr lang="en-US" sz="1000" dirty="0" err="1">
                <a:latin typeface="Arial"/>
                <a:ea typeface="Times New Roman"/>
                <a:cs typeface="Segoe UI"/>
              </a:rPr>
              <a:t>d'atelier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a:t>
            </a:r>
            <a:r>
              <a:rPr lang="en-US" sz="1000" b="1" dirty="0" err="1">
                <a:solidFill>
                  <a:srgbClr val="000000"/>
                </a:solidFill>
                <a:latin typeface="Arial"/>
                <a:ea typeface="SimSun"/>
                <a:cs typeface="Segoe UI"/>
              </a:rPr>
              <a:t>Création</a:t>
            </a:r>
            <a:r>
              <a:rPr lang="en-US" sz="1000" b="1" dirty="0">
                <a:solidFill>
                  <a:srgbClr val="000000"/>
                </a:solidFill>
                <a:latin typeface="Arial"/>
                <a:ea typeface="SimSun"/>
                <a:cs typeface="Segoe UI"/>
              </a:rPr>
              <a:t> de </a:t>
            </a:r>
            <a:r>
              <a:rPr lang="en-US" sz="1000" b="1" dirty="0" err="1">
                <a:solidFill>
                  <a:srgbClr val="000000"/>
                </a:solidFill>
                <a:latin typeface="Arial"/>
                <a:ea typeface="SimSun"/>
                <a:cs typeface="Segoe UI"/>
              </a:rPr>
              <a:t>comptes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d'utilisateurs</a:t>
            </a:r>
            <a:r>
              <a:rPr lang="en-US" sz="1000" b="1" dirty="0">
                <a:solidFill>
                  <a:srgbClr val="000000"/>
                </a:solidFill>
                <a:latin typeface="Arial"/>
                <a:ea typeface="SimSun"/>
                <a:cs typeface="Segoe UI"/>
              </a:rPr>
              <a:t> et de </a:t>
            </a:r>
            <a:r>
              <a:rPr lang="en-US" sz="1000" b="1" dirty="0" err="1">
                <a:solidFill>
                  <a:srgbClr val="000000"/>
                </a:solidFill>
                <a:latin typeface="Arial"/>
                <a:ea typeface="SimSun"/>
                <a:cs typeface="Segoe UI"/>
              </a:rPr>
              <a:t>groupes</a:t>
            </a:r>
            <a:r>
              <a:rPr lang="en-US" sz="1000" b="1" dirty="0">
                <a:solidFill>
                  <a:srgbClr val="000000"/>
                </a:solidFill>
                <a:latin typeface="Arial"/>
                <a:ea typeface="SimSun"/>
                <a:cs typeface="Segoe UI"/>
              </a:rPr>
              <a:t> à </a:t>
            </a:r>
            <a:r>
              <a:rPr lang="en-US" sz="1000" b="1" dirty="0" err="1">
                <a:solidFill>
                  <a:srgbClr val="000000"/>
                </a:solidFill>
                <a:latin typeface="Arial"/>
                <a:ea typeface="SimSun"/>
                <a:cs typeface="Segoe UI"/>
              </a:rPr>
              <a:t>l'aide</a:t>
            </a:r>
            <a:r>
              <a:rPr lang="en-US" sz="1000" b="1" dirty="0">
                <a:solidFill>
                  <a:srgbClr val="000000"/>
                </a:solidFill>
                <a:latin typeface="Arial"/>
                <a:ea typeface="SimSun"/>
                <a:cs typeface="Segoe UI"/>
              </a:rPr>
              <a:t> de Windows PowerShell</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La </a:t>
            </a:r>
            <a:r>
              <a:rPr lang="en-US" sz="1000" dirty="0" err="1">
                <a:latin typeface="Arial"/>
                <a:ea typeface="SimSun"/>
                <a:cs typeface="Segoe UI"/>
              </a:rPr>
              <a:t>société</a:t>
            </a:r>
            <a:r>
              <a:rPr lang="en-US" sz="1000" dirty="0">
                <a:latin typeface="Arial"/>
                <a:ea typeface="SimSun"/>
                <a:cs typeface="Segoe UI"/>
              </a:rPr>
              <a:t> A. Datum </a:t>
            </a:r>
            <a:r>
              <a:rPr lang="en-US" sz="1000" dirty="0" err="1">
                <a:latin typeface="Arial"/>
                <a:ea typeface="SimSun"/>
                <a:cs typeface="Segoe UI"/>
              </a:rPr>
              <a:t>possède</a:t>
            </a:r>
            <a:r>
              <a:rPr lang="en-US" sz="1000" dirty="0">
                <a:latin typeface="Arial"/>
                <a:ea typeface="SimSun"/>
                <a:cs typeface="Segoe UI"/>
              </a:rPr>
              <a:t> un certain </a:t>
            </a:r>
            <a:r>
              <a:rPr lang="en-US" sz="1000" dirty="0" err="1">
                <a:latin typeface="Arial"/>
                <a:ea typeface="SimSun"/>
                <a:cs typeface="Segoe UI"/>
              </a:rPr>
              <a:t>nombre</a:t>
            </a:r>
            <a:r>
              <a:rPr lang="en-US" sz="1000" dirty="0">
                <a:latin typeface="Arial"/>
                <a:ea typeface="SimSun"/>
                <a:cs typeface="Segoe UI"/>
              </a:rPr>
              <a:t> de scripts qui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par le passé pour </a:t>
            </a:r>
            <a:r>
              <a:rPr lang="en-US" sz="1000" dirty="0" err="1">
                <a:latin typeface="Arial"/>
                <a:ea typeface="SimSun"/>
                <a:cs typeface="Segoe UI"/>
              </a:rPr>
              <a:t>créer</a:t>
            </a:r>
            <a:r>
              <a:rPr lang="en-US" sz="1000" dirty="0">
                <a:latin typeface="Arial"/>
                <a:ea typeface="SimSun"/>
                <a:cs typeface="Segoe UI"/>
              </a:rPr>
              <a:t> </a:t>
            </a:r>
            <a:r>
              <a:rPr lang="en-US" sz="1000" dirty="0" smtClean="0">
                <a:latin typeface="Arial"/>
                <a:ea typeface="SimSun"/>
                <a:cs typeface="Segoe UI"/>
              </a:rPr>
              <a:t>des </a:t>
            </a:r>
            <a:r>
              <a:rPr lang="en-US" sz="1000" dirty="0" err="1" smtClean="0">
                <a:latin typeface="Arial"/>
                <a:ea typeface="SimSun"/>
                <a:cs typeface="Segoe UI"/>
              </a:rPr>
              <a:t>comptes</a:t>
            </a:r>
            <a:r>
              <a:rPr lang="en-US" sz="1000" dirty="0" smtClean="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des </a:t>
            </a:r>
            <a:r>
              <a:rPr lang="en-US" sz="1000" dirty="0" err="1">
                <a:latin typeface="Arial"/>
                <a:ea typeface="SimSun"/>
                <a:cs typeface="Segoe UI"/>
              </a:rPr>
              <a:t>outils</a:t>
            </a:r>
            <a:r>
              <a:rPr lang="en-US" sz="1000" dirty="0">
                <a:latin typeface="Arial"/>
                <a:ea typeface="SimSun"/>
                <a:cs typeface="Segoe UI"/>
              </a:rPr>
              <a:t> en </a:t>
            </a:r>
            <a:r>
              <a:rPr lang="en-US" sz="1000" dirty="0" err="1">
                <a:latin typeface="Arial"/>
                <a:ea typeface="SimSun"/>
                <a:cs typeface="Segoe UI"/>
              </a:rPr>
              <a:t>ligne</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nouveaux scripts </a:t>
            </a:r>
            <a:r>
              <a:rPr lang="en-US" sz="1000" dirty="0" err="1">
                <a:latin typeface="Arial"/>
                <a:ea typeface="SimSun"/>
                <a:cs typeface="Segoe UI"/>
              </a:rPr>
              <a:t>seront</a:t>
            </a:r>
            <a:r>
              <a:rPr lang="en-US" sz="1000" dirty="0">
                <a:latin typeface="Arial"/>
                <a:ea typeface="SimSun"/>
                <a:cs typeface="Segoe UI"/>
              </a:rPr>
              <a:t> </a:t>
            </a:r>
            <a:r>
              <a:rPr lang="en-US" sz="1000" dirty="0" err="1">
                <a:latin typeface="Arial"/>
                <a:ea typeface="SimSun"/>
                <a:cs typeface="Segoe UI"/>
              </a:rPr>
              <a:t>obligatoirement</a:t>
            </a:r>
            <a:r>
              <a:rPr lang="en-US" sz="1000" dirty="0">
                <a:latin typeface="Arial"/>
                <a:ea typeface="SimSun"/>
                <a:cs typeface="Segoe UI"/>
              </a:rPr>
              <a:t> </a:t>
            </a:r>
            <a:r>
              <a:rPr lang="en-US" sz="1000" dirty="0" err="1">
                <a:latin typeface="Arial"/>
                <a:ea typeface="SimSun"/>
                <a:cs typeface="Segoe UI"/>
              </a:rPr>
              <a:t>conçus</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 Windows PowerShell. La première </a:t>
            </a:r>
            <a:r>
              <a:rPr lang="en-US" sz="1000" dirty="0" err="1">
                <a:latin typeface="Arial"/>
                <a:ea typeface="SimSun"/>
                <a:cs typeface="Segoe UI"/>
              </a:rPr>
              <a:t>étape</a:t>
            </a:r>
            <a:r>
              <a:rPr lang="en-US" sz="1000" dirty="0">
                <a:latin typeface="Arial"/>
                <a:ea typeface="SimSun"/>
                <a:cs typeface="Segoe UI"/>
              </a:rPr>
              <a:t> de la </a:t>
            </a:r>
            <a:r>
              <a:rPr lang="en-US" sz="1000" dirty="0" err="1">
                <a:latin typeface="Arial"/>
                <a:ea typeface="SimSun"/>
                <a:cs typeface="Segoe UI"/>
              </a:rPr>
              <a:t>création</a:t>
            </a:r>
            <a:r>
              <a:rPr lang="en-US" sz="1000" dirty="0">
                <a:latin typeface="Arial"/>
                <a:ea typeface="SimSun"/>
                <a:cs typeface="Segoe UI"/>
              </a:rPr>
              <a:t> de scripts </a:t>
            </a:r>
            <a:r>
              <a:rPr lang="en-US" sz="1000" dirty="0" err="1">
                <a:latin typeface="Arial"/>
                <a:ea typeface="SimSun"/>
                <a:cs typeface="Segoe UI"/>
              </a:rPr>
              <a:t>consiste</a:t>
            </a:r>
            <a:r>
              <a:rPr lang="en-US" sz="1000" dirty="0">
                <a:latin typeface="Arial"/>
                <a:ea typeface="SimSun"/>
                <a:cs typeface="Segoe UI"/>
              </a:rPr>
              <a:t> à identifier la </a:t>
            </a:r>
            <a:r>
              <a:rPr lang="en-US" sz="1000" dirty="0" err="1">
                <a:latin typeface="Arial"/>
                <a:ea typeface="SimSun"/>
                <a:cs typeface="Segoe UI"/>
              </a:rPr>
              <a:t>syntaxe</a:t>
            </a:r>
            <a:r>
              <a:rPr lang="en-US" sz="1000" dirty="0">
                <a:latin typeface="Arial"/>
                <a:ea typeface="SimSun"/>
                <a:cs typeface="Segoe UI"/>
              </a:rPr>
              <a:t> </a:t>
            </a:r>
            <a:r>
              <a:rPr lang="en-US" sz="1000" dirty="0" err="1">
                <a:latin typeface="Arial"/>
                <a:ea typeface="SimSun"/>
                <a:cs typeface="Segoe UI"/>
              </a:rPr>
              <a:t>requise</a:t>
            </a:r>
            <a:r>
              <a:rPr lang="en-US" sz="1000" dirty="0">
                <a:latin typeface="Arial"/>
                <a:ea typeface="SimSun"/>
                <a:cs typeface="Segoe UI"/>
              </a:rPr>
              <a:t> pour </a:t>
            </a:r>
            <a:r>
              <a:rPr lang="en-US" sz="1000" dirty="0" err="1">
                <a:latin typeface="Arial"/>
                <a:ea typeface="SimSun"/>
                <a:cs typeface="Segoe UI"/>
              </a:rPr>
              <a:t>gérer</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AD DS </a:t>
            </a:r>
            <a:r>
              <a:rPr lang="en-US" sz="1000" dirty="0" err="1">
                <a:latin typeface="Arial"/>
                <a:ea typeface="SimSun"/>
                <a:cs typeface="Segoe UI"/>
              </a:rPr>
              <a:t>dans</a:t>
            </a:r>
            <a:r>
              <a:rPr lang="en-US" sz="1000" dirty="0">
                <a:latin typeface="Arial"/>
                <a:ea typeface="SimSun"/>
                <a:cs typeface="Segoe UI"/>
              </a:rPr>
              <a:t> Windows PowerShell.</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a:t>
            </a:r>
            <a:r>
              <a:rPr lang="en-US" sz="1000" b="1" dirty="0" err="1">
                <a:solidFill>
                  <a:srgbClr val="000000"/>
                </a:solidFill>
                <a:latin typeface="Arial"/>
                <a:ea typeface="SimSun"/>
                <a:cs typeface="Segoe UI"/>
              </a:rPr>
              <a:t>Utilisation</a:t>
            </a:r>
            <a:r>
              <a:rPr lang="en-US" sz="1000" b="1" dirty="0">
                <a:solidFill>
                  <a:srgbClr val="000000"/>
                </a:solidFill>
                <a:latin typeface="Arial"/>
                <a:ea typeface="SimSun"/>
                <a:cs typeface="Segoe UI"/>
              </a:rPr>
              <a:t> de Windows PowerShell pour </a:t>
            </a:r>
            <a:r>
              <a:rPr lang="en-US" sz="1000" b="1" dirty="0" err="1">
                <a:solidFill>
                  <a:srgbClr val="000000"/>
                </a:solidFill>
                <a:latin typeface="Arial"/>
                <a:ea typeface="SimSun"/>
                <a:cs typeface="Segoe UI"/>
              </a:rPr>
              <a:t>créer</a:t>
            </a:r>
            <a:r>
              <a:rPr lang="en-US" sz="1000" b="1" dirty="0">
                <a:solidFill>
                  <a:srgbClr val="000000"/>
                </a:solidFill>
                <a:latin typeface="Arial"/>
                <a:ea typeface="SimSun"/>
                <a:cs typeface="Segoe UI"/>
              </a:rPr>
              <a:t> des </a:t>
            </a:r>
            <a:r>
              <a:rPr lang="en-US" sz="1000" b="1" dirty="0" err="1">
                <a:solidFill>
                  <a:srgbClr val="000000"/>
                </a:solidFill>
                <a:latin typeface="Arial"/>
                <a:ea typeface="SimSun"/>
                <a:cs typeface="Segoe UI"/>
              </a:rPr>
              <a:t>comptes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d'utilisateurs</a:t>
            </a:r>
            <a:r>
              <a:rPr lang="en-US" sz="1000" b="1" dirty="0">
                <a:solidFill>
                  <a:srgbClr val="000000"/>
                </a:solidFill>
                <a:latin typeface="Arial"/>
                <a:ea typeface="SimSun"/>
                <a:cs typeface="Segoe UI"/>
              </a:rPr>
              <a:t> en bloc</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disposez</a:t>
            </a:r>
            <a:r>
              <a:rPr lang="en-US" sz="1000" dirty="0">
                <a:latin typeface="Arial"/>
                <a:ea typeface="SimSun"/>
                <a:cs typeface="Arial"/>
              </a:rPr>
              <a:t> d'un </a:t>
            </a:r>
            <a:r>
              <a:rPr lang="en-US" sz="1000" dirty="0" err="1">
                <a:latin typeface="Arial"/>
                <a:ea typeface="SimSun"/>
                <a:cs typeface="Arial"/>
              </a:rPr>
              <a:t>fichier</a:t>
            </a:r>
            <a:r>
              <a:rPr lang="en-US" sz="1000" dirty="0">
                <a:latin typeface="Arial"/>
                <a:ea typeface="SimSun"/>
                <a:cs typeface="Arial"/>
              </a:rPr>
              <a:t> .</a:t>
            </a:r>
            <a:r>
              <a:rPr lang="en-US" sz="1000" dirty="0" err="1">
                <a:latin typeface="Arial"/>
                <a:ea typeface="SimSun"/>
                <a:cs typeface="Arial"/>
              </a:rPr>
              <a:t>csv</a:t>
            </a:r>
            <a:r>
              <a:rPr lang="en-US" sz="1000" dirty="0">
                <a:latin typeface="Arial"/>
                <a:ea typeface="SimSun"/>
                <a:cs typeface="Arial"/>
              </a:rPr>
              <a:t> qui </a:t>
            </a:r>
            <a:r>
              <a:rPr lang="en-US" sz="1000" dirty="0" err="1">
                <a:latin typeface="Arial"/>
                <a:ea typeface="SimSun"/>
                <a:cs typeface="Arial"/>
              </a:rPr>
              <a:t>contient</a:t>
            </a:r>
            <a:r>
              <a:rPr lang="en-US" sz="1000" dirty="0">
                <a:latin typeface="Arial"/>
                <a:ea typeface="SimSun"/>
                <a:cs typeface="Arial"/>
              </a:rPr>
              <a:t> un grand </a:t>
            </a:r>
            <a:r>
              <a:rPr lang="en-US" sz="1000" dirty="0" err="1">
                <a:latin typeface="Arial"/>
                <a:ea typeface="SimSun"/>
                <a:cs typeface="Arial"/>
              </a:rPr>
              <a:t>nombre</a:t>
            </a:r>
            <a:r>
              <a:rPr lang="en-US" sz="1000" dirty="0">
                <a:latin typeface="Arial"/>
                <a:ea typeface="SimSun"/>
                <a:cs typeface="Arial"/>
              </a:rPr>
              <a:t> de nouveaux </a:t>
            </a:r>
            <a:r>
              <a:rPr lang="en-US" sz="1000" dirty="0" err="1">
                <a:latin typeface="Arial"/>
                <a:ea typeface="SimSun"/>
                <a:cs typeface="Arial"/>
              </a:rPr>
              <a:t>utilisateurs</a:t>
            </a:r>
            <a:r>
              <a:rPr lang="en-US" sz="1000" dirty="0">
                <a:latin typeface="Arial"/>
                <a:ea typeface="SimSun"/>
                <a:cs typeface="Arial"/>
              </a:rPr>
              <a:t> pour la </a:t>
            </a:r>
            <a:r>
              <a:rPr lang="en-US" sz="1000" dirty="0" err="1">
                <a:latin typeface="Arial"/>
                <a:ea typeface="SimSun"/>
                <a:cs typeface="Arial"/>
              </a:rPr>
              <a:t>filiale</a:t>
            </a:r>
            <a:r>
              <a:rPr lang="en-US" sz="1000" dirty="0">
                <a:latin typeface="Arial"/>
                <a:ea typeface="SimSun"/>
                <a:cs typeface="Arial"/>
              </a:rPr>
              <a:t>. </a:t>
            </a:r>
            <a:r>
              <a:rPr lang="en-US" sz="1000" dirty="0" smtClean="0">
                <a:latin typeface="Arial"/>
                <a:ea typeface="SimSun"/>
                <a:cs typeface="Arial"/>
              </a:rPr>
              <a:t>Il </a:t>
            </a:r>
            <a:r>
              <a:rPr lang="en-US" sz="1000" dirty="0" err="1" smtClean="0">
                <a:latin typeface="Arial"/>
                <a:ea typeface="SimSun"/>
                <a:cs typeface="Arial"/>
              </a:rPr>
              <a:t>serait</a:t>
            </a:r>
            <a:r>
              <a:rPr lang="en-US" sz="1000" dirty="0" smtClean="0">
                <a:latin typeface="Arial"/>
                <a:ea typeface="SimSun"/>
                <a:cs typeface="Arial"/>
              </a:rPr>
              <a:t> </a:t>
            </a:r>
            <a:r>
              <a:rPr lang="en-US" sz="1000" dirty="0" err="1">
                <a:latin typeface="Arial"/>
                <a:ea typeface="SimSun"/>
                <a:cs typeface="Arial"/>
              </a:rPr>
              <a:t>inefficace</a:t>
            </a:r>
            <a:r>
              <a:rPr lang="en-US" sz="1000" dirty="0">
                <a:latin typeface="Arial"/>
                <a:ea typeface="SimSun"/>
                <a:cs typeface="Arial"/>
              </a:rPr>
              <a:t> de </a:t>
            </a:r>
            <a:r>
              <a:rPr lang="en-US" sz="1000" dirty="0" err="1">
                <a:latin typeface="Arial"/>
                <a:ea typeface="SimSun"/>
                <a:cs typeface="Arial"/>
              </a:rPr>
              <a:t>créer</a:t>
            </a:r>
            <a:r>
              <a:rPr lang="en-US" sz="1000" dirty="0">
                <a:latin typeface="Arial"/>
                <a:ea typeface="SimSun"/>
                <a:cs typeface="Arial"/>
              </a:rPr>
              <a:t> </a:t>
            </a:r>
            <a:r>
              <a:rPr lang="en-US" sz="1000" dirty="0" err="1">
                <a:latin typeface="Arial"/>
                <a:ea typeface="SimSun"/>
                <a:cs typeface="Arial"/>
              </a:rPr>
              <a:t>ces</a:t>
            </a:r>
            <a:r>
              <a:rPr lang="en-US" sz="1000" dirty="0">
                <a:latin typeface="Arial"/>
                <a:ea typeface="SimSun"/>
                <a:cs typeface="Arial"/>
              </a:rPr>
              <a:t> </a:t>
            </a:r>
            <a:r>
              <a:rPr lang="en-US" sz="1000" dirty="0" err="1">
                <a:latin typeface="Arial"/>
                <a:ea typeface="SimSun"/>
                <a:cs typeface="Arial"/>
              </a:rPr>
              <a:t>utilisateurs</a:t>
            </a:r>
            <a:r>
              <a:rPr lang="en-US" sz="1000" dirty="0">
                <a:latin typeface="Arial"/>
                <a:ea typeface="SimSun"/>
                <a:cs typeface="Arial"/>
              </a:rPr>
              <a:t> </a:t>
            </a:r>
            <a:r>
              <a:rPr lang="en-US" sz="1000" dirty="0" err="1">
                <a:latin typeface="Arial"/>
                <a:ea typeface="SimSun"/>
                <a:cs typeface="Arial"/>
              </a:rPr>
              <a:t>individuellement</a:t>
            </a:r>
            <a:r>
              <a:rPr lang="en-US" sz="1000" dirty="0">
                <a:latin typeface="Arial"/>
                <a:ea typeface="SimSun"/>
                <a:cs typeface="Arial"/>
              </a:rPr>
              <a:t> avec les </a:t>
            </a:r>
            <a:r>
              <a:rPr lang="en-US" sz="1000" dirty="0" err="1">
                <a:latin typeface="Arial"/>
                <a:ea typeface="SimSun"/>
                <a:cs typeface="Arial"/>
              </a:rPr>
              <a:t>outils</a:t>
            </a:r>
            <a:r>
              <a:rPr lang="en-US" sz="1000" dirty="0">
                <a:latin typeface="Arial"/>
                <a:ea typeface="SimSun"/>
                <a:cs typeface="Arial"/>
              </a:rPr>
              <a:t> </a:t>
            </a:r>
            <a:r>
              <a:rPr lang="en-US" sz="1000" dirty="0" err="1">
                <a:latin typeface="Arial"/>
                <a:ea typeface="SimSun"/>
                <a:cs typeface="Arial"/>
              </a:rPr>
              <a:t>graphiques</a:t>
            </a:r>
            <a:r>
              <a:rPr lang="en-US" sz="1000" dirty="0">
                <a:latin typeface="Arial"/>
                <a:ea typeface="SimSun"/>
                <a:cs typeface="Arial"/>
              </a:rPr>
              <a:t>. Au lieu de </a:t>
            </a:r>
            <a:r>
              <a:rPr lang="en-US" sz="1000" dirty="0" err="1">
                <a:latin typeface="Arial"/>
                <a:ea typeface="SimSun"/>
                <a:cs typeface="Arial"/>
              </a:rPr>
              <a:t>cela</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un script Windows PowerShell pour </a:t>
            </a:r>
            <a:r>
              <a:rPr lang="en-US" sz="1000" dirty="0" err="1">
                <a:latin typeface="Arial"/>
                <a:ea typeface="SimSun"/>
                <a:cs typeface="Arial"/>
              </a:rPr>
              <a:t>créer</a:t>
            </a:r>
            <a:r>
              <a:rPr lang="en-US" sz="1000" dirty="0">
                <a:latin typeface="Arial"/>
                <a:ea typeface="SimSun"/>
                <a:cs typeface="Arial"/>
              </a:rPr>
              <a:t> les </a:t>
            </a:r>
            <a:r>
              <a:rPr lang="en-US" sz="1000" dirty="0" err="1">
                <a:latin typeface="Arial"/>
                <a:ea typeface="SimSun"/>
                <a:cs typeface="Arial"/>
              </a:rPr>
              <a:t>utilisateurs</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collègue</a:t>
            </a:r>
            <a:r>
              <a:rPr lang="en-US" sz="1000" dirty="0">
                <a:latin typeface="Arial"/>
                <a:ea typeface="SimSun"/>
                <a:cs typeface="Arial"/>
              </a:rPr>
              <a:t> avec </a:t>
            </a:r>
            <a:r>
              <a:rPr lang="en-US" sz="1000" dirty="0" err="1">
                <a:latin typeface="Arial"/>
                <a:ea typeface="SimSun"/>
                <a:cs typeface="Arial"/>
              </a:rPr>
              <a:t>une</a:t>
            </a:r>
            <a:r>
              <a:rPr lang="en-US" sz="1000" dirty="0">
                <a:latin typeface="Arial"/>
                <a:ea typeface="SimSun"/>
                <a:cs typeface="Arial"/>
              </a:rPr>
              <a:t> bonne </a:t>
            </a:r>
            <a:r>
              <a:rPr lang="en-US" sz="1000" dirty="0" err="1">
                <a:latin typeface="Arial"/>
                <a:ea typeface="SimSun"/>
                <a:cs typeface="Arial"/>
              </a:rPr>
              <a:t>expérience</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en </a:t>
            </a:r>
            <a:r>
              <a:rPr lang="en-US" sz="1000" dirty="0" err="1">
                <a:latin typeface="Arial"/>
                <a:ea typeface="SimSun"/>
                <a:cs typeface="Arial"/>
              </a:rPr>
              <a:t>matière</a:t>
            </a:r>
            <a:r>
              <a:rPr lang="en-US" sz="1000" dirty="0">
                <a:latin typeface="Arial"/>
                <a:ea typeface="SimSun"/>
                <a:cs typeface="Arial"/>
              </a:rPr>
              <a:t> de </a:t>
            </a:r>
            <a:r>
              <a:rPr lang="en-US" sz="1000" dirty="0" err="1">
                <a:latin typeface="Arial"/>
                <a:ea typeface="SimSun"/>
                <a:cs typeface="Arial"/>
              </a:rPr>
              <a:t>création</a:t>
            </a:r>
            <a:r>
              <a:rPr lang="en-US" sz="1000" dirty="0">
                <a:latin typeface="Arial"/>
                <a:ea typeface="SimSun"/>
                <a:cs typeface="Arial"/>
              </a:rPr>
              <a:t> de scripts </a:t>
            </a:r>
            <a:r>
              <a:rPr lang="en-US" sz="1000" dirty="0" err="1">
                <a:latin typeface="Arial"/>
                <a:ea typeface="SimSun"/>
                <a:cs typeface="Arial"/>
              </a:rPr>
              <a:t>vous</a:t>
            </a:r>
            <a:r>
              <a:rPr lang="en-US" sz="1000" dirty="0">
                <a:latin typeface="Arial"/>
                <a:ea typeface="SimSun"/>
                <a:cs typeface="Arial"/>
              </a:rPr>
              <a:t> a </a:t>
            </a:r>
            <a:r>
              <a:rPr lang="en-US" sz="1000" dirty="0" err="1">
                <a:latin typeface="Arial"/>
                <a:ea typeface="SimSun"/>
                <a:cs typeface="Arial"/>
              </a:rPr>
              <a:t>fourni</a:t>
            </a:r>
            <a:r>
              <a:rPr lang="en-US" sz="1000" dirty="0">
                <a:latin typeface="Arial"/>
                <a:ea typeface="SimSun"/>
                <a:cs typeface="Arial"/>
              </a:rPr>
              <a:t> un script </a:t>
            </a:r>
            <a:r>
              <a:rPr lang="en-US" sz="1000" dirty="0" err="1">
                <a:latin typeface="Arial"/>
                <a:ea typeface="SimSun"/>
                <a:cs typeface="Arial"/>
              </a:rPr>
              <a:t>qu'elle</a:t>
            </a:r>
            <a:r>
              <a:rPr lang="en-US" sz="1000" dirty="0">
                <a:latin typeface="Arial"/>
                <a:ea typeface="SimSun"/>
                <a:cs typeface="Arial"/>
              </a:rPr>
              <a:t> a </a:t>
            </a:r>
            <a:r>
              <a:rPr lang="en-US" sz="1000" dirty="0" err="1">
                <a:latin typeface="Arial"/>
                <a:ea typeface="SimSun"/>
                <a:cs typeface="Arial"/>
              </a:rPr>
              <a:t>créé</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modifier le script pour </a:t>
            </a:r>
            <a:r>
              <a:rPr lang="en-US" sz="1000" dirty="0" err="1">
                <a:latin typeface="Arial"/>
                <a:ea typeface="SimSun"/>
                <a:cs typeface="Arial"/>
              </a:rPr>
              <a:t>qu'il</a:t>
            </a:r>
            <a:r>
              <a:rPr lang="en-US" sz="1000" dirty="0">
                <a:latin typeface="Arial"/>
                <a:ea typeface="SimSun"/>
                <a:cs typeface="Arial"/>
              </a:rPr>
              <a:t> </a:t>
            </a:r>
            <a:r>
              <a:rPr lang="en-US" sz="1000" dirty="0" err="1">
                <a:latin typeface="Arial"/>
                <a:ea typeface="SimSun"/>
                <a:cs typeface="Arial"/>
              </a:rPr>
              <a:t>corresponde</a:t>
            </a:r>
            <a:r>
              <a:rPr lang="en-US" sz="1000" dirty="0">
                <a:latin typeface="Arial"/>
                <a:ea typeface="SimSun"/>
                <a:cs typeface="Arial"/>
              </a:rPr>
              <a:t> au format de </a:t>
            </a:r>
            <a:r>
              <a:rPr lang="en-US" sz="1000" dirty="0" err="1">
                <a:latin typeface="Arial"/>
                <a:ea typeface="SimSun"/>
                <a:cs typeface="Arial"/>
              </a:rPr>
              <a:t>votre</a:t>
            </a:r>
            <a:r>
              <a:rPr lang="en-US" sz="1000" dirty="0">
                <a:latin typeface="Arial"/>
                <a:ea typeface="SimSun"/>
                <a:cs typeface="Arial"/>
              </a:rPr>
              <a:t> </a:t>
            </a:r>
            <a:r>
              <a:rPr lang="en-US" sz="1000" dirty="0" err="1">
                <a:latin typeface="Arial"/>
                <a:ea typeface="SimSun"/>
                <a:cs typeface="Arial"/>
              </a:rPr>
              <a:t>fichier</a:t>
            </a:r>
            <a:r>
              <a:rPr lang="en-US" sz="1000" dirty="0">
                <a:latin typeface="Arial"/>
                <a:ea typeface="SimSun"/>
                <a:cs typeface="Arial"/>
              </a:rPr>
              <a:t> .</a:t>
            </a:r>
            <a:r>
              <a:rPr lang="en-US" sz="1000" dirty="0" err="1">
                <a:latin typeface="Arial"/>
                <a:ea typeface="SimSun"/>
                <a:cs typeface="Arial"/>
              </a:rPr>
              <a:t>csv</a:t>
            </a:r>
            <a:r>
              <a:rPr lang="en-US" sz="1000" dirty="0">
                <a:latin typeface="Arial"/>
                <a:ea typeface="SimSun"/>
                <a:cs typeface="Arial"/>
              </a:rPr>
              <a:t>.</a:t>
            </a: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3 : </a:t>
            </a:r>
            <a:r>
              <a:rPr lang="en-US" sz="1000" b="1" dirty="0" err="1">
                <a:solidFill>
                  <a:srgbClr val="000000"/>
                </a:solidFill>
                <a:latin typeface="Arial"/>
                <a:ea typeface="SimSun"/>
                <a:cs typeface="Segoe UI"/>
              </a:rPr>
              <a:t>Utilisation</a:t>
            </a:r>
            <a:r>
              <a:rPr lang="en-US" sz="1000" b="1" dirty="0">
                <a:solidFill>
                  <a:srgbClr val="000000"/>
                </a:solidFill>
                <a:latin typeface="Arial"/>
                <a:ea typeface="SimSun"/>
                <a:cs typeface="Segoe UI"/>
              </a:rPr>
              <a:t> de Windows PowerShell pour modifier des </a:t>
            </a:r>
            <a:r>
              <a:rPr lang="en-US" sz="1000" b="1" dirty="0" err="1">
                <a:solidFill>
                  <a:srgbClr val="000000"/>
                </a:solidFill>
                <a:latin typeface="Arial"/>
                <a:ea typeface="SimSun"/>
                <a:cs typeface="Segoe UI"/>
              </a:rPr>
              <a:t>comptes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d'utilisateurs</a:t>
            </a:r>
            <a:r>
              <a:rPr lang="en-US" sz="1000" b="1" dirty="0">
                <a:solidFill>
                  <a:srgbClr val="000000"/>
                </a:solidFill>
                <a:latin typeface="Arial"/>
                <a:ea typeface="SimSun"/>
                <a:cs typeface="Segoe UI"/>
              </a:rPr>
              <a:t> en bloc</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reçu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demande</a:t>
            </a:r>
            <a:r>
              <a:rPr lang="en-US" sz="1000" dirty="0">
                <a:latin typeface="Arial"/>
                <a:ea typeface="SimSun"/>
                <a:cs typeface="Segoe UI"/>
              </a:rPr>
              <a:t> de </a:t>
            </a:r>
            <a:r>
              <a:rPr lang="en-US" sz="1000" dirty="0" err="1">
                <a:latin typeface="Arial"/>
                <a:ea typeface="SimSun"/>
                <a:cs typeface="Segoe UI"/>
              </a:rPr>
              <a:t>mise</a:t>
            </a:r>
            <a:r>
              <a:rPr lang="en-US" sz="1000" dirty="0">
                <a:latin typeface="Arial"/>
                <a:ea typeface="SimSun"/>
                <a:cs typeface="Segoe UI"/>
              </a:rPr>
              <a:t> à jour de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de </a:t>
            </a:r>
            <a:r>
              <a:rPr lang="en-US" sz="1000" dirty="0" err="1">
                <a:latin typeface="Arial"/>
                <a:ea typeface="SimSun"/>
                <a:cs typeface="Segoe UI"/>
              </a:rPr>
              <a:t>l'unité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a:t>
            </a:r>
            <a:r>
              <a:rPr lang="en-US" sz="1000" dirty="0" smtClean="0">
                <a:latin typeface="Arial"/>
                <a:ea typeface="SimSun"/>
                <a:cs typeface="Segoe UI"/>
              </a:rPr>
              <a:t>de la </a:t>
            </a:r>
            <a:r>
              <a:rPr lang="en-US" sz="1000" dirty="0">
                <a:latin typeface="Arial"/>
                <a:ea typeface="SimSun"/>
                <a:cs typeface="Segoe UI"/>
              </a:rPr>
              <a:t>nouvelle </a:t>
            </a:r>
            <a:r>
              <a:rPr lang="en-US" sz="1000" dirty="0" err="1">
                <a:latin typeface="Arial"/>
                <a:ea typeface="SimSun"/>
                <a:cs typeface="Segoe UI"/>
              </a:rPr>
              <a:t>filiale</a:t>
            </a:r>
            <a:r>
              <a:rPr lang="en-US" sz="1000" dirty="0">
                <a:latin typeface="Arial"/>
                <a:ea typeface="SimSun"/>
                <a:cs typeface="Segoe UI"/>
              </a:rPr>
              <a:t> avec </a:t>
            </a:r>
            <a:r>
              <a:rPr lang="en-US" sz="1000" dirty="0" err="1">
                <a:latin typeface="Arial"/>
                <a:ea typeface="SimSun"/>
                <a:cs typeface="Segoe UI"/>
              </a:rPr>
              <a:t>l'adresse</a:t>
            </a:r>
            <a:r>
              <a:rPr lang="en-US" sz="1000" dirty="0">
                <a:latin typeface="Arial"/>
                <a:ea typeface="SimSun"/>
                <a:cs typeface="Segoe UI"/>
              </a:rPr>
              <a:t> </a:t>
            </a:r>
            <a:r>
              <a:rPr lang="en-US" sz="1000" dirty="0" err="1">
                <a:latin typeface="Arial"/>
                <a:ea typeface="SimSun"/>
                <a:cs typeface="Segoe UI"/>
              </a:rPr>
              <a:t>exacte</a:t>
            </a:r>
            <a:r>
              <a:rPr lang="en-US" sz="1000" dirty="0">
                <a:latin typeface="Arial"/>
                <a:ea typeface="SimSun"/>
                <a:cs typeface="Segoe UI"/>
              </a:rPr>
              <a:t> des nouveaux </a:t>
            </a:r>
            <a:r>
              <a:rPr lang="en-US" sz="1000" dirty="0" err="1">
                <a:latin typeface="Arial"/>
                <a:ea typeface="SimSun"/>
                <a:cs typeface="Segoe UI"/>
              </a:rPr>
              <a:t>locaux</a:t>
            </a:r>
            <a:r>
              <a:rPr lang="en-US" sz="1000" dirty="0">
                <a:latin typeface="Arial"/>
                <a:ea typeface="SimSun"/>
                <a:cs typeface="Segoe UI"/>
              </a:rPr>
              <a:t>. Il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demandé</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vérifier</a:t>
            </a:r>
            <a:r>
              <a:rPr lang="en-US" sz="1000" dirty="0" smtClean="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nouveaux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de la </a:t>
            </a:r>
            <a:r>
              <a:rPr lang="en-US" sz="1000" dirty="0" err="1">
                <a:latin typeface="Arial"/>
                <a:ea typeface="SimSun"/>
                <a:cs typeface="Segoe UI"/>
              </a:rPr>
              <a:t>filiale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configurés</a:t>
            </a:r>
            <a:r>
              <a:rPr lang="en-US" sz="1000" dirty="0">
                <a:latin typeface="Arial"/>
                <a:ea typeface="SimSun"/>
                <a:cs typeface="Segoe UI"/>
              </a:rPr>
              <a:t> pour forcer </a:t>
            </a:r>
            <a:r>
              <a:rPr lang="en-US" sz="1000" dirty="0" smtClean="0">
                <a:latin typeface="Arial"/>
                <a:ea typeface="SimSun"/>
                <a:cs typeface="Segoe UI"/>
              </a:rPr>
              <a:t>les </a:t>
            </a:r>
            <a:r>
              <a:rPr lang="en-US" sz="1000" dirty="0" err="1" smtClean="0">
                <a:latin typeface="Arial"/>
                <a:ea typeface="SimSun"/>
                <a:cs typeface="Segoe UI"/>
              </a:rPr>
              <a:t>utilisateurs</a:t>
            </a:r>
            <a:r>
              <a:rPr lang="en-US" sz="1000" dirty="0" smtClean="0">
                <a:latin typeface="Arial"/>
                <a:ea typeface="SimSun"/>
                <a:cs typeface="Segoe UI"/>
              </a:rPr>
              <a:t> à changer </a:t>
            </a:r>
            <a:r>
              <a:rPr lang="en-US" sz="1000" dirty="0" err="1">
                <a:latin typeface="Arial"/>
                <a:ea typeface="SimSun"/>
                <a:cs typeface="Segoe UI"/>
              </a:rPr>
              <a:t>leur</a:t>
            </a:r>
            <a:r>
              <a:rPr lang="en-US" sz="1000" dirty="0">
                <a:latin typeface="Arial"/>
                <a:ea typeface="SimSun"/>
                <a:cs typeface="Segoe UI"/>
              </a:rPr>
              <a:t> mot de </a:t>
            </a:r>
            <a:r>
              <a:rPr lang="en-US" sz="1000" dirty="0" err="1">
                <a:latin typeface="Arial"/>
                <a:ea typeface="SimSun"/>
                <a:cs typeface="Segoe UI"/>
              </a:rPr>
              <a:t>passe</a:t>
            </a:r>
            <a:r>
              <a:rPr lang="en-US" sz="1000" dirty="0">
                <a:latin typeface="Arial"/>
                <a:ea typeface="SimSun"/>
                <a:cs typeface="Segoe UI"/>
              </a:rPr>
              <a:t> à la </a:t>
            </a:r>
            <a:r>
              <a:rPr lang="en-US" sz="1000" dirty="0" err="1">
                <a:latin typeface="Arial"/>
                <a:ea typeface="SimSun"/>
                <a:cs typeface="Segoe UI"/>
              </a:rPr>
              <a:t>prochaine</a:t>
            </a:r>
            <a:r>
              <a:rPr lang="en-US" sz="1000" dirty="0">
                <a:latin typeface="Arial"/>
                <a:ea typeface="SimSun"/>
                <a:cs typeface="Segoe UI"/>
              </a:rPr>
              <a:t> </a:t>
            </a:r>
            <a:r>
              <a:rPr lang="en-US" sz="1000" dirty="0" err="1">
                <a:latin typeface="Arial"/>
                <a:ea typeface="SimSun"/>
                <a:cs typeface="Segoe UI"/>
              </a:rPr>
              <a:t>connexion</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23</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1894108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9CBBACF-CEDD-455C-986E-D645016DD72E}" type="slidenum">
              <a:rPr lang="en-US" smtClean="0"/>
              <a:pPr/>
              <a:t>24</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3742750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Par </a:t>
            </a:r>
            <a:r>
              <a:rPr lang="en-US" sz="1000" dirty="0" err="1">
                <a:latin typeface="Arial"/>
                <a:ea typeface="SimSun"/>
                <a:cs typeface="Arial"/>
              </a:rPr>
              <a:t>défaut</a:t>
            </a:r>
            <a:r>
              <a:rPr lang="en-US" sz="1000" dirty="0">
                <a:latin typeface="Arial"/>
                <a:ea typeface="SimSun"/>
                <a:cs typeface="Arial"/>
              </a:rPr>
              <a:t>, les nouveaux </a:t>
            </a:r>
            <a:r>
              <a:rPr lang="en-US" sz="1000"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d'utilisateurs</a:t>
            </a:r>
            <a:r>
              <a:rPr lang="en-US" sz="1000" dirty="0">
                <a:latin typeface="Arial"/>
                <a:ea typeface="SimSun"/>
                <a:cs typeface="Arial"/>
              </a:rPr>
              <a:t> </a:t>
            </a:r>
            <a:r>
              <a:rPr lang="en-US" sz="1000" dirty="0" err="1">
                <a:latin typeface="Arial"/>
                <a:ea typeface="SimSun"/>
                <a:cs typeface="Arial"/>
              </a:rPr>
              <a:t>sont-ils</a:t>
            </a:r>
            <a:r>
              <a:rPr lang="en-US" sz="1000" dirty="0">
                <a:latin typeface="Arial"/>
                <a:ea typeface="SimSun"/>
                <a:cs typeface="Arial"/>
              </a:rPr>
              <a:t> </a:t>
            </a:r>
            <a:r>
              <a:rPr lang="en-US" sz="1000" dirty="0" err="1">
                <a:latin typeface="Arial"/>
                <a:ea typeface="SimSun"/>
                <a:cs typeface="Arial"/>
              </a:rPr>
              <a:t>activés</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désactivés</a:t>
            </a:r>
            <a:r>
              <a:rPr lang="en-US" sz="1000" dirty="0">
                <a:latin typeface="Arial"/>
                <a:ea typeface="SimSun"/>
                <a:cs typeface="Arial"/>
              </a:rPr>
              <a:t> </a:t>
            </a:r>
            <a:r>
              <a:rPr lang="en-US" sz="1000" dirty="0" err="1">
                <a:latin typeface="Arial"/>
                <a:ea typeface="SimSun"/>
                <a:cs typeface="Arial"/>
              </a:rPr>
              <a:t>lorsque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les </a:t>
            </a:r>
            <a:r>
              <a:rPr lang="en-US" sz="1000" dirty="0" err="1">
                <a:latin typeface="Arial"/>
                <a:ea typeface="SimSun"/>
                <a:cs typeface="Arial"/>
              </a:rPr>
              <a:t>créez</a:t>
            </a:r>
            <a:r>
              <a:rPr lang="en-US" sz="1000" dirty="0">
                <a:latin typeface="Arial"/>
                <a:ea typeface="SimSun"/>
                <a:cs typeface="Arial"/>
              </a:rPr>
              <a:t> </a:t>
            </a:r>
            <a:r>
              <a:rPr lang="en-US" sz="1000" dirty="0" smtClean="0">
                <a:latin typeface="Arial"/>
                <a:ea typeface="SimSun"/>
                <a:cs typeface="Arial"/>
              </a:rPr>
              <a:t>à </a:t>
            </a:r>
            <a:r>
              <a:rPr lang="en-US" sz="1000" dirty="0" err="1" smtClean="0">
                <a:latin typeface="Arial"/>
                <a:ea typeface="SimSun"/>
                <a:cs typeface="Arial"/>
              </a:rPr>
              <a:t>l'aide</a:t>
            </a:r>
            <a:r>
              <a:rPr lang="en-US" sz="1000" dirty="0" smtClean="0">
                <a:latin typeface="Arial"/>
                <a:ea typeface="SimSun"/>
                <a:cs typeface="Arial"/>
              </a:rPr>
              <a:t> </a:t>
            </a:r>
            <a:r>
              <a:rPr lang="en-US" sz="1000" dirty="0">
                <a:latin typeface="Arial"/>
                <a:ea typeface="SimSun"/>
                <a:cs typeface="Arial"/>
              </a:rPr>
              <a:t>de </a:t>
            </a:r>
            <a:r>
              <a:rPr lang="en-US" sz="1000" dirty="0" err="1">
                <a:latin typeface="Arial"/>
                <a:ea typeface="SimSun"/>
                <a:cs typeface="Arial"/>
              </a:rPr>
              <a:t>l'applet</a:t>
            </a:r>
            <a:r>
              <a:rPr lang="en-US" sz="1000" dirty="0">
                <a:latin typeface="Arial"/>
                <a:ea typeface="SimSun"/>
                <a:cs typeface="Arial"/>
              </a:rPr>
              <a:t> </a:t>
            </a:r>
            <a:r>
              <a:rPr lang="en-US" sz="1000">
                <a:latin typeface="Arial"/>
                <a:ea typeface="SimSun"/>
                <a:cs typeface="Arial"/>
              </a:rPr>
              <a:t>de </a:t>
            </a:r>
            <a:r>
              <a:rPr lang="en-US" sz="1000" smtClean="0">
                <a:latin typeface="Arial"/>
                <a:ea typeface="SimSun"/>
                <a:cs typeface="Arial"/>
              </a:rPr>
              <a:t>commande </a:t>
            </a:r>
            <a:r>
              <a:rPr lang="en-US" sz="1000" b="1" smtClean="0">
                <a:latin typeface="Arial"/>
                <a:ea typeface="SimSun"/>
                <a:cs typeface="Arial"/>
              </a:rPr>
              <a:t>New-ADUser</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Par </a:t>
            </a:r>
            <a:r>
              <a:rPr lang="en-US" sz="1000" dirty="0" err="1">
                <a:latin typeface="Arial"/>
                <a:ea typeface="SimSun"/>
                <a:cs typeface="Arial"/>
              </a:rPr>
              <a:t>défaut</a:t>
            </a:r>
            <a:r>
              <a:rPr lang="en-US" sz="1000" dirty="0">
                <a:latin typeface="Arial"/>
                <a:ea typeface="SimSun"/>
                <a:cs typeface="Arial"/>
              </a:rPr>
              <a:t>, les nouveaux </a:t>
            </a:r>
            <a:r>
              <a:rPr lang="en-US" sz="1000"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d'utilisateurs</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désactivés</a:t>
            </a:r>
            <a:r>
              <a:rPr lang="en-US" sz="1000" dirty="0">
                <a:latin typeface="Arial"/>
                <a:ea typeface="SimSun"/>
                <a:cs typeface="Arial"/>
              </a:rPr>
              <a:t> </a:t>
            </a:r>
            <a:r>
              <a:rPr lang="en-US" sz="1000" dirty="0" err="1">
                <a:latin typeface="Arial"/>
                <a:ea typeface="SimSun"/>
                <a:cs typeface="Arial"/>
              </a:rPr>
              <a:t>lorsque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les </a:t>
            </a:r>
            <a:r>
              <a:rPr lang="en-US" sz="1000" dirty="0" err="1">
                <a:latin typeface="Arial"/>
                <a:ea typeface="SimSun"/>
                <a:cs typeface="Arial"/>
              </a:rPr>
              <a:t>créez</a:t>
            </a:r>
            <a:r>
              <a:rPr lang="en-US" sz="1000" dirty="0">
                <a:latin typeface="Arial"/>
                <a:ea typeface="SimSun"/>
                <a:cs typeface="Arial"/>
              </a:rPr>
              <a:t> à </a:t>
            </a:r>
            <a:r>
              <a:rPr lang="en-US" sz="1000" dirty="0" err="1">
                <a:latin typeface="Arial"/>
                <a:ea typeface="SimSun"/>
                <a:cs typeface="Arial"/>
              </a:rPr>
              <a:t>l'aide</a:t>
            </a:r>
            <a:r>
              <a:rPr lang="en-US" sz="1000" dirty="0">
                <a:latin typeface="Arial"/>
                <a:ea typeface="SimSun"/>
                <a:cs typeface="Arial"/>
              </a:rPr>
              <a:t> de </a:t>
            </a:r>
            <a:r>
              <a:rPr lang="en-US" sz="1000" dirty="0" err="1">
                <a:latin typeface="Arial"/>
                <a:ea typeface="SimSun"/>
                <a:cs typeface="Arial"/>
              </a:rPr>
              <a:t>l'applet</a:t>
            </a:r>
            <a:r>
              <a:rPr lang="en-US" sz="1000" dirty="0">
                <a:latin typeface="Arial"/>
                <a:ea typeface="SimSun"/>
                <a:cs typeface="Arial"/>
              </a:rPr>
              <a:t> de </a:t>
            </a:r>
            <a:r>
              <a:rPr lang="en-US" sz="1000" dirty="0" err="1">
                <a:latin typeface="Arial"/>
                <a:ea typeface="SimSun"/>
                <a:cs typeface="Arial"/>
              </a:rPr>
              <a:t>commande</a:t>
            </a:r>
            <a:r>
              <a:rPr lang="en-US" sz="1000" dirty="0">
                <a:latin typeface="Arial"/>
                <a:ea typeface="SimSun"/>
                <a:cs typeface="Arial"/>
              </a:rPr>
              <a:t> </a:t>
            </a:r>
            <a:r>
              <a:rPr lang="en-US" sz="1000" b="1" dirty="0">
                <a:latin typeface="Arial"/>
                <a:ea typeface="SimSun"/>
                <a:cs typeface="Arial"/>
              </a:rPr>
              <a:t>New-</a:t>
            </a:r>
            <a:r>
              <a:rPr lang="en-US" sz="1000" b="1" dirty="0" err="1">
                <a:latin typeface="Arial"/>
                <a:ea typeface="SimSun"/>
                <a:cs typeface="Arial"/>
              </a:rPr>
              <a:t>ADUser</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l'extension</a:t>
            </a:r>
            <a:r>
              <a:rPr lang="en-US" sz="1000" dirty="0">
                <a:latin typeface="Arial"/>
                <a:ea typeface="SimSun"/>
                <a:cs typeface="Segoe UI"/>
              </a:rPr>
              <a:t> de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utilisée</a:t>
            </a:r>
            <a:r>
              <a:rPr lang="en-US" sz="1000" dirty="0">
                <a:latin typeface="Arial"/>
                <a:ea typeface="SimSun"/>
                <a:cs typeface="Segoe UI"/>
              </a:rPr>
              <a:t> par les scripts Windows PowerShell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scripts Windows PowerShell </a:t>
            </a:r>
            <a:r>
              <a:rPr lang="en-US" sz="1000" dirty="0" err="1">
                <a:latin typeface="Arial"/>
                <a:ea typeface="SimSun"/>
                <a:cs typeface="Segoe UI"/>
              </a:rPr>
              <a:t>utilisent</a:t>
            </a:r>
            <a:r>
              <a:rPr lang="en-US" sz="1000" dirty="0">
                <a:latin typeface="Arial"/>
                <a:ea typeface="SimSun"/>
                <a:cs typeface="Segoe UI"/>
              </a:rPr>
              <a:t> </a:t>
            </a:r>
            <a:r>
              <a:rPr lang="en-US" sz="1000" dirty="0" err="1">
                <a:latin typeface="Arial"/>
                <a:ea typeface="SimSun"/>
                <a:cs typeface="Segoe UI"/>
              </a:rPr>
              <a:t>l'extension</a:t>
            </a:r>
            <a:r>
              <a:rPr lang="en-US" sz="1000" dirty="0">
                <a:latin typeface="Arial"/>
                <a:ea typeface="SimSun"/>
                <a:cs typeface="Segoe UI"/>
              </a:rPr>
              <a:t> de </a:t>
            </a:r>
            <a:r>
              <a:rPr lang="en-US" sz="1000" dirty="0" err="1">
                <a:latin typeface="Arial"/>
                <a:ea typeface="SimSun"/>
                <a:cs typeface="Segoe UI"/>
              </a:rPr>
              <a:t>fichier</a:t>
            </a:r>
            <a:r>
              <a:rPr lang="en-US" sz="1000" dirty="0">
                <a:latin typeface="Arial"/>
                <a:ea typeface="SimSun"/>
                <a:cs typeface="Segoe UI"/>
              </a:rPr>
              <a:t> .ps1.</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25</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1786500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a:solidFill>
                  <a:prstClr val="black"/>
                </a:solidFill>
                <a:latin typeface="Arial"/>
                <a:ea typeface="SimSun"/>
                <a:cs typeface="Arial"/>
              </a:rPr>
              <a:t>Questions de contrôle des acquis</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Indiquez aux stagiaires la section appropriée du cours afin qu'ils puissent répondre aux questions contenues dans cette section.</a:t>
            </a:r>
            <a:endParaRPr lang="en-US" sz="1000"/>
          </a:p>
          <a:p>
            <a:pPr>
              <a:lnSpc>
                <a:spcPct val="115000"/>
              </a:lnSpc>
            </a:pPr>
            <a:r>
              <a:rPr lang="en-US" sz="1000" b="1" smtClean="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Un </a:t>
            </a:r>
            <a:r>
              <a:rPr lang="en-US" sz="1000" dirty="0" err="1">
                <a:latin typeface="Arial"/>
                <a:ea typeface="SimSun"/>
                <a:cs typeface="Segoe UI"/>
              </a:rPr>
              <a:t>collègue</a:t>
            </a:r>
            <a:r>
              <a:rPr lang="en-US" sz="1000" dirty="0">
                <a:latin typeface="Arial"/>
                <a:ea typeface="SimSun"/>
                <a:cs typeface="Segoe UI"/>
              </a:rPr>
              <a:t> </a:t>
            </a:r>
            <a:r>
              <a:rPr lang="en-US" sz="1000" dirty="0" err="1">
                <a:latin typeface="Arial"/>
                <a:ea typeface="SimSun"/>
                <a:cs typeface="Segoe UI"/>
              </a:rPr>
              <a:t>crée</a:t>
            </a:r>
            <a:r>
              <a:rPr lang="en-US" sz="1000" dirty="0">
                <a:latin typeface="Arial"/>
                <a:ea typeface="SimSun"/>
                <a:cs typeface="Segoe UI"/>
              </a:rPr>
              <a:t> un script Windows PowerShell qui </a:t>
            </a:r>
            <a:r>
              <a:rPr lang="en-US" sz="1000" dirty="0" err="1">
                <a:latin typeface="Arial"/>
                <a:ea typeface="SimSun"/>
                <a:cs typeface="Segoe UI"/>
              </a:rPr>
              <a:t>crée</a:t>
            </a:r>
            <a:r>
              <a:rPr lang="en-US" sz="1000" dirty="0">
                <a:latin typeface="Arial"/>
                <a:ea typeface="SimSun"/>
                <a:cs typeface="Segoe UI"/>
              </a:rPr>
              <a:t> des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des </a:t>
            </a:r>
            <a:r>
              <a:rPr lang="en-US" sz="1000" dirty="0" err="1">
                <a:latin typeface="Arial"/>
                <a:ea typeface="SimSun"/>
                <a:cs typeface="Segoe UI"/>
              </a:rPr>
              <a:t>données</a:t>
            </a:r>
            <a:r>
              <a:rPr lang="en-US" sz="1000" dirty="0">
                <a:latin typeface="Arial"/>
                <a:ea typeface="SimSun"/>
                <a:cs typeface="Segoe UI"/>
              </a:rPr>
              <a:t> d'un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a:t>
            </a:r>
            <a:r>
              <a:rPr lang="en-US" sz="1000" dirty="0" err="1">
                <a:latin typeface="Arial"/>
                <a:ea typeface="SimSun"/>
                <a:cs typeface="Segoe UI"/>
              </a:rPr>
              <a:t>Toutefois</a:t>
            </a:r>
            <a:r>
              <a:rPr lang="en-US" sz="1000" dirty="0">
                <a:latin typeface="Arial"/>
                <a:ea typeface="SimSun"/>
                <a:cs typeface="Segoe UI"/>
              </a:rPr>
              <a:t>, son script </a:t>
            </a:r>
            <a:r>
              <a:rPr lang="en-US" sz="1000" dirty="0" err="1">
                <a:latin typeface="Arial"/>
                <a:ea typeface="SimSun"/>
                <a:cs typeface="Segoe UI"/>
              </a:rPr>
              <a:t>génère</a:t>
            </a:r>
            <a:r>
              <a:rPr lang="en-US" sz="1000" dirty="0">
                <a:latin typeface="Arial"/>
                <a:ea typeface="SimSun"/>
                <a:cs typeface="Segoe UI"/>
              </a:rPr>
              <a:t> des </a:t>
            </a:r>
            <a:r>
              <a:rPr lang="en-US" sz="1000" dirty="0" err="1">
                <a:latin typeface="Arial"/>
                <a:ea typeface="SimSun"/>
                <a:cs typeface="Segoe UI"/>
              </a:rPr>
              <a:t>erreurs</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tentative de </a:t>
            </a:r>
            <a:r>
              <a:rPr lang="en-US" sz="1000" dirty="0" err="1">
                <a:latin typeface="Arial"/>
                <a:ea typeface="SimSun"/>
                <a:cs typeface="Segoe UI"/>
              </a:rPr>
              <a:t>définition</a:t>
            </a:r>
            <a:r>
              <a:rPr lang="en-US" sz="1000" dirty="0">
                <a:latin typeface="Arial"/>
                <a:ea typeface="SimSun"/>
                <a:cs typeface="Segoe UI"/>
              </a:rPr>
              <a:t> d'un mot de </a:t>
            </a:r>
            <a:r>
              <a:rPr lang="en-US" sz="1000" dirty="0" err="1">
                <a:latin typeface="Arial"/>
                <a:ea typeface="SimSun"/>
                <a:cs typeface="Segoe UI"/>
              </a:rPr>
              <a:t>passe</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a:t>
            </a:r>
            <a:r>
              <a:rPr lang="en-US" sz="1000" dirty="0" err="1">
                <a:latin typeface="Arial"/>
                <a:ea typeface="SimSun"/>
                <a:cs typeface="Segoe UI"/>
              </a:rPr>
              <a:t>Pourquoi</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peut-il</a:t>
            </a:r>
            <a:r>
              <a:rPr lang="en-US" sz="1000" dirty="0">
                <a:latin typeface="Arial"/>
                <a:ea typeface="SimSun"/>
                <a:cs typeface="Segoe UI"/>
              </a:rPr>
              <a:t> se passer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erreurs</a:t>
            </a:r>
            <a:r>
              <a:rPr lang="en-US" sz="1000" dirty="0">
                <a:latin typeface="Arial"/>
                <a:ea typeface="SimSun"/>
                <a:cs typeface="Segoe UI"/>
              </a:rPr>
              <a:t> les plus </a:t>
            </a:r>
            <a:r>
              <a:rPr lang="en-US" sz="1000" dirty="0" err="1">
                <a:latin typeface="Arial"/>
                <a:ea typeface="SimSun"/>
                <a:cs typeface="Segoe UI"/>
              </a:rPr>
              <a:t>courantes</a:t>
            </a:r>
            <a:r>
              <a:rPr lang="en-US" sz="1000" dirty="0">
                <a:latin typeface="Arial"/>
                <a:ea typeface="SimSun"/>
                <a:cs typeface="Segoe UI"/>
              </a:rPr>
              <a:t> </a:t>
            </a:r>
            <a:r>
              <a:rPr lang="en-US" sz="1000" dirty="0" err="1">
                <a:latin typeface="Arial"/>
                <a:ea typeface="SimSun"/>
                <a:cs typeface="Segoe UI"/>
              </a:rPr>
              <a:t>générées</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définition</a:t>
            </a:r>
            <a:r>
              <a:rPr lang="en-US" sz="1000" dirty="0">
                <a:latin typeface="Arial"/>
                <a:ea typeface="SimSun"/>
                <a:cs typeface="Segoe UI"/>
              </a:rPr>
              <a:t> de mots de </a:t>
            </a:r>
            <a:r>
              <a:rPr lang="en-US" sz="1000" dirty="0" err="1">
                <a:latin typeface="Arial"/>
                <a:ea typeface="SimSun"/>
                <a:cs typeface="Segoe UI"/>
              </a:rPr>
              <a:t>passe</a:t>
            </a:r>
            <a:r>
              <a:rPr lang="en-US" sz="1000" dirty="0">
                <a:latin typeface="Arial"/>
                <a:ea typeface="SimSun"/>
                <a:cs typeface="Segoe UI"/>
              </a:rPr>
              <a:t> pendant la </a:t>
            </a:r>
            <a:r>
              <a:rPr lang="en-US" sz="1000" dirty="0" err="1">
                <a:latin typeface="Arial"/>
                <a:ea typeface="SimSun"/>
                <a:cs typeface="Segoe UI"/>
              </a:rPr>
              <a:t>création</a:t>
            </a:r>
            <a:r>
              <a:rPr lang="en-US" sz="1000" dirty="0">
                <a:latin typeface="Arial"/>
                <a:ea typeface="SimSun"/>
                <a:cs typeface="Segoe UI"/>
              </a:rPr>
              <a:t> de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dues au format de la variable </a:t>
            </a:r>
            <a:r>
              <a:rPr lang="en-US" sz="1000" dirty="0" err="1">
                <a:latin typeface="Arial"/>
                <a:ea typeface="SimSun"/>
                <a:cs typeface="Segoe UI"/>
              </a:rPr>
              <a:t>contenant</a:t>
            </a:r>
            <a:r>
              <a:rPr lang="en-US" sz="1000" dirty="0">
                <a:latin typeface="Arial"/>
                <a:ea typeface="SimSun"/>
                <a:cs typeface="Segoe UI"/>
              </a:rPr>
              <a:t> le mot de </a:t>
            </a:r>
            <a:r>
              <a:rPr lang="en-US" sz="1000" dirty="0" err="1">
                <a:latin typeface="Arial"/>
                <a:ea typeface="SimSun"/>
                <a:cs typeface="Segoe UI"/>
              </a:rPr>
              <a:t>passe</a:t>
            </a:r>
            <a:r>
              <a:rPr lang="en-US" sz="1000" dirty="0">
                <a:latin typeface="Arial"/>
                <a:ea typeface="SimSun"/>
                <a:cs typeface="Segoe UI"/>
              </a:rPr>
              <a:t>. La variable </a:t>
            </a:r>
            <a:r>
              <a:rPr lang="en-US" sz="1000" dirty="0" err="1">
                <a:latin typeface="Arial"/>
                <a:ea typeface="SimSun"/>
                <a:cs typeface="Segoe UI"/>
              </a:rPr>
              <a:t>contenant</a:t>
            </a:r>
            <a:r>
              <a:rPr lang="en-US" sz="1000" dirty="0">
                <a:latin typeface="Arial"/>
                <a:ea typeface="SimSun"/>
                <a:cs typeface="Segoe UI"/>
              </a:rPr>
              <a:t> le mot de </a:t>
            </a:r>
            <a:r>
              <a:rPr lang="en-US" sz="1000" dirty="0" err="1">
                <a:latin typeface="Arial"/>
                <a:ea typeface="SimSun"/>
                <a:cs typeface="Segoe UI"/>
              </a:rPr>
              <a:t>passe</a:t>
            </a:r>
            <a:r>
              <a:rPr lang="en-US" sz="1000" dirty="0">
                <a:latin typeface="Arial"/>
                <a:ea typeface="SimSun"/>
                <a:cs typeface="Segoe UI"/>
              </a:rPr>
              <a:t> de </a:t>
            </a:r>
            <a:r>
              <a:rPr lang="en-US" sz="1000" dirty="0" err="1">
                <a:latin typeface="Arial"/>
                <a:ea typeface="SimSun"/>
                <a:cs typeface="Segoe UI"/>
              </a:rPr>
              <a:t>l'utilisateur</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chaîne</a:t>
            </a:r>
            <a:r>
              <a:rPr lang="en-US" sz="1000" dirty="0">
                <a:latin typeface="Arial"/>
                <a:ea typeface="SimSun"/>
                <a:cs typeface="Segoe UI"/>
              </a:rPr>
              <a:t> </a:t>
            </a:r>
            <a:r>
              <a:rPr lang="en-US" sz="1000" dirty="0" err="1">
                <a:latin typeface="Arial"/>
                <a:ea typeface="SimSun"/>
                <a:cs typeface="Segoe UI"/>
              </a:rPr>
              <a:t>sécurisée</a:t>
            </a:r>
            <a:r>
              <a:rPr lang="en-US" sz="1000" dirty="0">
                <a:latin typeface="Arial"/>
                <a:ea typeface="SimSun"/>
                <a:cs typeface="Segoe UI"/>
              </a:rPr>
              <a:t>. Après </a:t>
            </a:r>
            <a:r>
              <a:rPr lang="en-US" sz="1000" dirty="0" err="1">
                <a:latin typeface="Arial"/>
                <a:ea typeface="SimSun"/>
                <a:cs typeface="Segoe UI"/>
              </a:rPr>
              <a:t>avoir</a:t>
            </a:r>
            <a:r>
              <a:rPr lang="en-US" sz="1000" dirty="0">
                <a:latin typeface="Arial"/>
                <a:ea typeface="SimSun"/>
                <a:cs typeface="Segoe UI"/>
              </a:rPr>
              <a:t> </a:t>
            </a:r>
            <a:r>
              <a:rPr lang="en-US" sz="1000" dirty="0" err="1">
                <a:latin typeface="Arial"/>
                <a:ea typeface="SimSun"/>
                <a:cs typeface="Segoe UI"/>
              </a:rPr>
              <a:t>importé</a:t>
            </a:r>
            <a:r>
              <a:rPr lang="en-US" sz="1000" dirty="0">
                <a:latin typeface="Arial"/>
                <a:ea typeface="SimSun"/>
                <a:cs typeface="Segoe UI"/>
              </a:rPr>
              <a:t> les mots de </a:t>
            </a:r>
            <a:r>
              <a:rPr lang="en-US" sz="1000" dirty="0" err="1">
                <a:latin typeface="Arial"/>
                <a:ea typeface="SimSun"/>
                <a:cs typeface="Segoe UI"/>
              </a:rPr>
              <a:t>passe</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du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collègue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convertir</a:t>
            </a:r>
            <a:r>
              <a:rPr lang="en-US" sz="1000" dirty="0">
                <a:latin typeface="Arial"/>
                <a:ea typeface="SimSun"/>
                <a:cs typeface="Segoe UI"/>
              </a:rPr>
              <a:t> la </a:t>
            </a:r>
            <a:r>
              <a:rPr lang="en-US" sz="1000" dirty="0" err="1">
                <a:latin typeface="Arial"/>
                <a:ea typeface="SimSun"/>
                <a:cs typeface="Segoe UI"/>
              </a:rPr>
              <a:t>valeur</a:t>
            </a:r>
            <a:r>
              <a:rPr lang="en-US" sz="1000" dirty="0">
                <a:latin typeface="Arial"/>
                <a:ea typeface="SimSun"/>
                <a:cs typeface="Segoe UI"/>
              </a:rPr>
              <a:t> en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chaîne</a:t>
            </a:r>
            <a:r>
              <a:rPr lang="en-US" sz="1000" dirty="0">
                <a:latin typeface="Arial"/>
                <a:ea typeface="SimSun"/>
                <a:cs typeface="Segoe UI"/>
              </a:rPr>
              <a:t> </a:t>
            </a:r>
            <a:r>
              <a:rPr lang="en-US" sz="1000" dirty="0" err="1">
                <a:latin typeface="Arial"/>
                <a:ea typeface="SimSun"/>
                <a:cs typeface="Segoe UI"/>
              </a:rPr>
              <a:t>sécurisée</a:t>
            </a:r>
            <a:r>
              <a:rPr lang="en-US" sz="1000" dirty="0">
                <a:latin typeface="Arial"/>
                <a:ea typeface="SimSun"/>
                <a:cs typeface="Segoe UI"/>
              </a:rPr>
              <a:t> pour </a:t>
            </a: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soit</a:t>
            </a:r>
            <a:r>
              <a:rPr lang="en-US" sz="1000" dirty="0">
                <a:latin typeface="Arial"/>
                <a:ea typeface="SimSun"/>
                <a:cs typeface="Segoe UI"/>
              </a:rPr>
              <a:t> </a:t>
            </a:r>
            <a:r>
              <a:rPr lang="en-US" sz="1000" dirty="0" err="1">
                <a:latin typeface="Arial"/>
                <a:ea typeface="SimSun"/>
                <a:cs typeface="Segoe UI"/>
              </a:rPr>
              <a:t>chiffrée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mémoire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Un </a:t>
            </a:r>
            <a:r>
              <a:rPr lang="en-US" sz="1000" dirty="0" err="1">
                <a:latin typeface="Arial"/>
                <a:ea typeface="SimSun"/>
                <a:cs typeface="Segoe UI"/>
              </a:rPr>
              <a:t>autre</a:t>
            </a:r>
            <a:r>
              <a:rPr lang="en-US" sz="1000" dirty="0">
                <a:latin typeface="Arial"/>
                <a:ea typeface="SimSun"/>
                <a:cs typeface="Segoe UI"/>
              </a:rPr>
              <a:t> </a:t>
            </a:r>
            <a:r>
              <a:rPr lang="en-US" sz="1000" dirty="0" err="1">
                <a:latin typeface="Arial"/>
                <a:ea typeface="SimSun"/>
                <a:cs typeface="Segoe UI"/>
              </a:rPr>
              <a:t>problème</a:t>
            </a:r>
            <a:r>
              <a:rPr lang="en-US" sz="1000" dirty="0">
                <a:latin typeface="Arial"/>
                <a:ea typeface="SimSun"/>
                <a:cs typeface="Segoe UI"/>
              </a:rPr>
              <a:t> courant </a:t>
            </a:r>
            <a:r>
              <a:rPr lang="en-US" sz="1000" dirty="0" err="1">
                <a:latin typeface="Arial"/>
                <a:ea typeface="SimSun"/>
                <a:cs typeface="Segoe UI"/>
              </a:rPr>
              <a:t>concerne</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des mots de </a:t>
            </a:r>
            <a:r>
              <a:rPr lang="en-US" sz="1000" dirty="0" err="1">
                <a:latin typeface="Arial"/>
                <a:ea typeface="SimSun"/>
                <a:cs typeface="Segoe UI"/>
              </a:rPr>
              <a:t>passe</a:t>
            </a:r>
            <a:r>
              <a:rPr lang="en-US" sz="1000" dirty="0">
                <a:latin typeface="Arial"/>
                <a:ea typeface="SimSun"/>
                <a:cs typeface="Segoe UI"/>
              </a:rPr>
              <a:t> qui ne </a:t>
            </a:r>
            <a:r>
              <a:rPr lang="en-US" sz="1000" dirty="0" err="1">
                <a:latin typeface="Arial"/>
                <a:ea typeface="SimSun"/>
                <a:cs typeface="Segoe UI"/>
              </a:rPr>
              <a:t>respectent</a:t>
            </a:r>
            <a:r>
              <a:rPr lang="en-US" sz="1000" dirty="0">
                <a:latin typeface="Arial"/>
                <a:ea typeface="SimSun"/>
                <a:cs typeface="Segoe UI"/>
              </a:rPr>
              <a:t> pas les </a:t>
            </a:r>
            <a:r>
              <a:rPr lang="en-US" sz="1000" dirty="0" err="1">
                <a:latin typeface="Arial"/>
                <a:ea typeface="SimSun"/>
                <a:cs typeface="Segoe UI"/>
              </a:rPr>
              <a:t>exigences</a:t>
            </a:r>
            <a:r>
              <a:rPr lang="en-US" sz="1000" dirty="0">
                <a:latin typeface="Arial"/>
                <a:ea typeface="SimSun"/>
                <a:cs typeface="Segoe UI"/>
              </a:rPr>
              <a:t> de </a:t>
            </a:r>
            <a:r>
              <a:rPr lang="en-US" sz="1000" dirty="0" err="1">
                <a:latin typeface="Arial"/>
                <a:ea typeface="SimSun"/>
                <a:cs typeface="Segoe UI"/>
              </a:rPr>
              <a:t>complexité</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tentez</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avec les applets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New-</a:t>
            </a:r>
            <a:r>
              <a:rPr lang="en-US" sz="1000" b="1" dirty="0" err="1">
                <a:latin typeface="Arial"/>
                <a:ea typeface="SimSun"/>
                <a:cs typeface="Arial"/>
              </a:rPr>
              <a:t>ADUser</a:t>
            </a:r>
            <a:r>
              <a:rPr lang="en-US" sz="1000" dirty="0">
                <a:latin typeface="Arial"/>
                <a:ea typeface="SimSun"/>
                <a:cs typeface="Segoe UI"/>
              </a:rPr>
              <a:t> et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un mot de </a:t>
            </a:r>
            <a:r>
              <a:rPr lang="en-US" sz="1000" dirty="0" err="1">
                <a:latin typeface="Arial"/>
                <a:ea typeface="SimSun"/>
                <a:cs typeface="Segoe UI"/>
              </a:rPr>
              <a:t>passe</a:t>
            </a:r>
            <a:r>
              <a:rPr lang="en-US" sz="1000" dirty="0">
                <a:latin typeface="Arial"/>
                <a:ea typeface="SimSun"/>
                <a:cs typeface="Segoe UI"/>
              </a:rPr>
              <a:t> qui ne </a:t>
            </a:r>
            <a:r>
              <a:rPr lang="en-US" sz="1000" dirty="0" err="1">
                <a:latin typeface="Arial"/>
                <a:ea typeface="SimSun"/>
                <a:cs typeface="Segoe UI"/>
              </a:rPr>
              <a:t>respecte</a:t>
            </a:r>
            <a:r>
              <a:rPr lang="en-US" sz="1000" dirty="0">
                <a:latin typeface="Arial"/>
                <a:ea typeface="SimSun"/>
                <a:cs typeface="Segoe UI"/>
              </a:rPr>
              <a:t> pas les </a:t>
            </a:r>
            <a:r>
              <a:rPr lang="en-US" sz="1000" dirty="0" err="1">
                <a:latin typeface="Arial"/>
                <a:ea typeface="SimSun"/>
                <a:cs typeface="Segoe UI"/>
              </a:rPr>
              <a:t>exigences</a:t>
            </a:r>
            <a:r>
              <a:rPr lang="en-US" sz="1000" dirty="0">
                <a:latin typeface="Arial"/>
                <a:ea typeface="SimSun"/>
                <a:cs typeface="Segoe UI"/>
              </a:rPr>
              <a:t> de </a:t>
            </a:r>
            <a:r>
              <a:rPr lang="en-US" sz="1000" dirty="0" err="1">
                <a:latin typeface="Arial"/>
                <a:ea typeface="SimSun"/>
                <a:cs typeface="Segoe UI"/>
              </a:rPr>
              <a:t>complexité</a:t>
            </a:r>
            <a:r>
              <a:rPr lang="en-US" sz="1000" dirty="0">
                <a:latin typeface="Arial"/>
                <a:ea typeface="SimSun"/>
                <a:cs typeface="Segoe UI"/>
              </a:rPr>
              <a:t>, le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créé</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le mot de </a:t>
            </a:r>
            <a:r>
              <a:rPr lang="en-US" sz="1000" dirty="0" err="1">
                <a:latin typeface="Arial"/>
                <a:ea typeface="SimSun"/>
                <a:cs typeface="Segoe UI"/>
              </a:rPr>
              <a:t>passe</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pas </a:t>
            </a:r>
            <a:r>
              <a:rPr lang="en-US" sz="1000" dirty="0" err="1">
                <a:latin typeface="Arial"/>
                <a:ea typeface="SimSun"/>
                <a:cs typeface="Segoe UI"/>
              </a:rPr>
              <a:t>défini</a:t>
            </a:r>
            <a:r>
              <a:rPr lang="en-US" sz="1000" dirty="0">
                <a:latin typeface="Arial"/>
                <a:ea typeface="SimSun"/>
                <a:cs typeface="Segoe UI"/>
              </a:rPr>
              <a:t>, </a:t>
            </a:r>
            <a:r>
              <a:rPr lang="en-US" sz="1000" dirty="0" err="1">
                <a:latin typeface="Arial"/>
                <a:ea typeface="SimSun"/>
                <a:cs typeface="Segoe UI"/>
              </a:rPr>
              <a:t>provoquant</a:t>
            </a:r>
            <a:r>
              <a:rPr lang="en-US" sz="1000" dirty="0">
                <a:latin typeface="Arial"/>
                <a:ea typeface="SimSun"/>
                <a:cs typeface="Segoe UI"/>
              </a:rPr>
              <a:t> </a:t>
            </a:r>
            <a:r>
              <a:rPr lang="en-US" sz="1000" dirty="0" err="1">
                <a:latin typeface="Arial"/>
                <a:ea typeface="SimSun"/>
                <a:cs typeface="Segoe UI"/>
              </a:rPr>
              <a:t>ainsi</a:t>
            </a:r>
            <a:r>
              <a:rPr lang="en-US" sz="1000" dirty="0">
                <a:latin typeface="Arial"/>
                <a:ea typeface="SimSun"/>
                <a:cs typeface="Segoe UI"/>
              </a:rPr>
              <a:t> la </a:t>
            </a:r>
            <a:r>
              <a:rPr lang="en-US" sz="1000" dirty="0" err="1">
                <a:latin typeface="Arial"/>
                <a:ea typeface="SimSun"/>
                <a:cs typeface="Segoe UI"/>
              </a:rPr>
              <a:t>désactivation</a:t>
            </a:r>
            <a:r>
              <a:rPr lang="en-US" sz="1000" dirty="0">
                <a:latin typeface="Arial"/>
                <a:ea typeface="SimSun"/>
                <a:cs typeface="Segoe UI"/>
              </a:rPr>
              <a:t> du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êtes</a:t>
            </a:r>
            <a:r>
              <a:rPr lang="en-US" sz="1000" dirty="0">
                <a:latin typeface="Arial"/>
                <a:ea typeface="SimSun"/>
                <a:cs typeface="Segoe UI"/>
              </a:rPr>
              <a:t> </a:t>
            </a:r>
            <a:r>
              <a:rPr lang="en-US" sz="1000" dirty="0" err="1">
                <a:latin typeface="Arial"/>
                <a:ea typeface="SimSun"/>
                <a:cs typeface="Segoe UI"/>
              </a:rPr>
              <a:t>administrateur</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académie</a:t>
            </a:r>
            <a:r>
              <a:rPr lang="en-US" sz="1000" dirty="0">
                <a:latin typeface="Arial"/>
                <a:ea typeface="SimSun"/>
                <a:cs typeface="Segoe UI"/>
              </a:rPr>
              <a:t> qui </a:t>
            </a:r>
            <a:r>
              <a:rPr lang="en-US" sz="1000" dirty="0" err="1">
                <a:latin typeface="Arial"/>
                <a:ea typeface="SimSun"/>
                <a:cs typeface="Segoe UI"/>
              </a:rPr>
              <a:t>crée</a:t>
            </a:r>
            <a:r>
              <a:rPr lang="en-US" sz="1000" dirty="0">
                <a:latin typeface="Arial"/>
                <a:ea typeface="SimSun"/>
                <a:cs typeface="Segoe UI"/>
              </a:rPr>
              <a:t> 20 000 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pour les </a:t>
            </a:r>
            <a:r>
              <a:rPr lang="en-US" sz="1000" dirty="0" err="1">
                <a:latin typeface="Arial"/>
                <a:ea typeface="SimSun"/>
                <a:cs typeface="Segoe UI"/>
              </a:rPr>
              <a:t>élèves</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année</a:t>
            </a:r>
            <a:r>
              <a:rPr lang="en-US" sz="1000" dirty="0">
                <a:latin typeface="Arial"/>
                <a:ea typeface="SimSun"/>
                <a:cs typeface="Segoe UI"/>
              </a:rPr>
              <a:t>. Le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d'administration</a:t>
            </a:r>
            <a:r>
              <a:rPr lang="en-US" sz="1000" dirty="0">
                <a:latin typeface="Arial"/>
                <a:ea typeface="SimSun"/>
                <a:cs typeface="Segoe UI"/>
              </a:rPr>
              <a:t> des </a:t>
            </a:r>
            <a:r>
              <a:rPr lang="en-US" sz="1000" dirty="0" err="1">
                <a:latin typeface="Arial"/>
                <a:ea typeface="SimSun"/>
                <a:cs typeface="Segoe UI"/>
              </a:rPr>
              <a:t>élèves</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générer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de nouveaux </a:t>
            </a:r>
            <a:r>
              <a:rPr lang="en-US" sz="1000" dirty="0" err="1">
                <a:latin typeface="Arial"/>
                <a:ea typeface="SimSun"/>
                <a:cs typeface="Segoe UI"/>
              </a:rPr>
              <a:t>élèves</a:t>
            </a:r>
            <a:r>
              <a:rPr lang="en-US" sz="1000" dirty="0">
                <a:latin typeface="Arial"/>
                <a:ea typeface="SimSun"/>
                <a:cs typeface="Segoe UI"/>
              </a:rPr>
              <a:t> et </a:t>
            </a:r>
            <a:r>
              <a:rPr lang="en-US" sz="1000" dirty="0" err="1">
                <a:latin typeface="Arial"/>
                <a:ea typeface="SimSun"/>
                <a:cs typeface="Segoe UI"/>
              </a:rPr>
              <a:t>l'exporter</a:t>
            </a:r>
            <a:r>
              <a:rPr lang="en-US" sz="1000" dirty="0">
                <a:latin typeface="Arial"/>
                <a:ea typeface="SimSun"/>
                <a:cs typeface="Segoe UI"/>
              </a:rPr>
              <a:t> </a:t>
            </a:r>
            <a:r>
              <a:rPr lang="en-US" sz="1000" dirty="0" err="1">
                <a:latin typeface="Arial"/>
                <a:ea typeface="SimSun"/>
                <a:cs typeface="Segoe UI"/>
              </a:rPr>
              <a:t>ensuite</a:t>
            </a:r>
            <a:r>
              <a:rPr lang="en-US" sz="1000" dirty="0">
                <a:latin typeface="Arial"/>
                <a:ea typeface="SimSun"/>
                <a:cs typeface="Segoe UI"/>
              </a:rPr>
              <a:t> sous la </a:t>
            </a:r>
            <a:r>
              <a:rPr lang="en-US" sz="1000" dirty="0" err="1">
                <a:latin typeface="Arial"/>
                <a:ea typeface="SimSun"/>
                <a:cs typeface="Segoe UI"/>
              </a:rPr>
              <a:t>forme</a:t>
            </a:r>
            <a:r>
              <a:rPr lang="en-US" sz="1000" dirty="0">
                <a:latin typeface="Arial"/>
                <a:ea typeface="SimSun"/>
                <a:cs typeface="Segoe UI"/>
              </a:rPr>
              <a:t> de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Après </a:t>
            </a:r>
            <a:r>
              <a:rPr lang="en-US" sz="1000" dirty="0" err="1">
                <a:latin typeface="Arial"/>
                <a:ea typeface="SimSun"/>
                <a:cs typeface="Segoe UI"/>
              </a:rPr>
              <a:t>l'exportation</a:t>
            </a:r>
            <a:r>
              <a:rPr lang="en-US" sz="1000" dirty="0">
                <a:latin typeface="Arial"/>
                <a:ea typeface="SimSun"/>
                <a:cs typeface="Segoe UI"/>
              </a:rPr>
              <a:t> des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a:t>
            </a:r>
            <a:r>
              <a:rPr lang="en-US" sz="1000" dirty="0" err="1">
                <a:latin typeface="Arial"/>
                <a:ea typeface="SimSun"/>
                <a:cs typeface="Segoe UI"/>
              </a:rPr>
              <a:t>quelles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informations</a:t>
            </a:r>
            <a:r>
              <a:rPr lang="en-US" sz="1000" dirty="0" smtClean="0">
                <a:latin typeface="Arial"/>
                <a:ea typeface="SimSun"/>
                <a:cs typeface="Segoe UI"/>
              </a:rPr>
              <a:t> </a:t>
            </a:r>
            <a:r>
              <a:rPr lang="en-US" sz="1000" dirty="0" err="1">
                <a:latin typeface="Arial"/>
                <a:ea typeface="SimSun"/>
                <a:cs typeface="Segoe UI"/>
              </a:rPr>
              <a:t>dont</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pour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script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utiliser</a:t>
            </a:r>
            <a:r>
              <a:rPr lang="en-US" sz="1000" dirty="0">
                <a:latin typeface="Arial"/>
                <a:ea typeface="SimSun"/>
                <a:cs typeface="Segoe UI"/>
              </a:rPr>
              <a:t> 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connaître</a:t>
            </a:r>
            <a:r>
              <a:rPr lang="en-US" sz="1000" dirty="0">
                <a:latin typeface="Arial"/>
                <a:ea typeface="SimSun"/>
                <a:cs typeface="Segoe UI"/>
              </a:rPr>
              <a:t> le nom et </a:t>
            </a:r>
            <a:r>
              <a:rPr lang="en-US" sz="1000" dirty="0" err="1">
                <a:latin typeface="Arial"/>
                <a:ea typeface="SimSun"/>
                <a:cs typeface="Segoe UI"/>
              </a:rPr>
              <a:t>l'emplacement</a:t>
            </a:r>
            <a:r>
              <a:rPr lang="en-US" sz="1000" dirty="0">
                <a:latin typeface="Arial"/>
                <a:ea typeface="SimSun"/>
                <a:cs typeface="Segoe UI"/>
              </a:rPr>
              <a:t> du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permettent</a:t>
            </a:r>
            <a:r>
              <a:rPr lang="en-US" sz="1000" dirty="0">
                <a:latin typeface="Arial"/>
                <a:ea typeface="SimSun"/>
                <a:cs typeface="Segoe UI"/>
              </a:rPr>
              <a:t> </a:t>
            </a:r>
            <a:r>
              <a:rPr lang="en-US" sz="1000" dirty="0" err="1">
                <a:latin typeface="Arial"/>
                <a:ea typeface="SimSun"/>
                <a:cs typeface="Segoe UI"/>
              </a:rPr>
              <a:t>d'importer</a:t>
            </a:r>
            <a:r>
              <a:rPr lang="en-US" sz="1000" dirty="0">
                <a:latin typeface="Arial"/>
                <a:ea typeface="SimSun"/>
                <a:cs typeface="Segoe UI"/>
              </a:rPr>
              <a:t> le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variable.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connaître</a:t>
            </a:r>
            <a:r>
              <a:rPr lang="en-US" sz="1000" dirty="0">
                <a:latin typeface="Arial"/>
                <a:ea typeface="SimSun"/>
                <a:cs typeface="Segoe UI"/>
              </a:rPr>
              <a:t> le nom de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colonne</a:t>
            </a:r>
            <a:r>
              <a:rPr lang="en-US" sz="1000" dirty="0">
                <a:latin typeface="Arial"/>
                <a:ea typeface="SimSun"/>
                <a:cs typeface="Segoe UI"/>
              </a:rPr>
              <a:t> du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csv</a:t>
            </a:r>
            <a:r>
              <a:rPr lang="en-US" sz="1000" dirty="0">
                <a:latin typeface="Arial"/>
                <a:ea typeface="SimSun"/>
                <a:cs typeface="Segoe UI"/>
              </a:rPr>
              <a:t>. </a:t>
            </a:r>
            <a:r>
              <a:rPr lang="en-US" sz="1000" dirty="0" err="1">
                <a:latin typeface="Arial"/>
                <a:ea typeface="SimSun"/>
                <a:cs typeface="Segoe UI"/>
              </a:rPr>
              <a:t>S'il</a:t>
            </a:r>
            <a:r>
              <a:rPr lang="en-US" sz="1000" dirty="0">
                <a:latin typeface="Arial"/>
                <a:ea typeface="SimSun"/>
                <a:cs typeface="Segoe UI"/>
              </a:rPr>
              <a:t> </a:t>
            </a:r>
            <a:r>
              <a:rPr lang="en-US" sz="1000" dirty="0" err="1">
                <a:latin typeface="Arial"/>
                <a:ea typeface="SimSun"/>
                <a:cs typeface="Segoe UI"/>
              </a:rPr>
              <a:t>n'existe</a:t>
            </a:r>
            <a:r>
              <a:rPr lang="en-US" sz="1000" dirty="0">
                <a:latin typeface="Arial"/>
                <a:ea typeface="SimSun"/>
                <a:cs typeface="Segoe UI"/>
              </a:rPr>
              <a:t> </a:t>
            </a:r>
            <a:r>
              <a:rPr lang="en-US" sz="1000" dirty="0" err="1">
                <a:latin typeface="Arial"/>
                <a:ea typeface="SimSun"/>
                <a:cs typeface="Segoe UI"/>
              </a:rPr>
              <a:t>aucune</a:t>
            </a:r>
            <a:r>
              <a:rPr lang="en-US" sz="1000" dirty="0">
                <a:latin typeface="Arial"/>
                <a:ea typeface="SimSun"/>
                <a:cs typeface="Segoe UI"/>
              </a:rPr>
              <a:t> </a:t>
            </a:r>
            <a:r>
              <a:rPr lang="en-US" sz="1000" dirty="0" err="1">
                <a:latin typeface="Arial"/>
                <a:ea typeface="SimSun"/>
                <a:cs typeface="Segoe UI"/>
              </a:rPr>
              <a:t>ligne</a:t>
            </a:r>
            <a:r>
              <a:rPr lang="en-US" sz="1000" dirty="0">
                <a:latin typeface="Arial"/>
                <a:ea typeface="SimSun"/>
                <a:cs typeface="Segoe UI"/>
              </a:rPr>
              <a:t> </a:t>
            </a:r>
            <a:r>
              <a:rPr lang="en-US" sz="1000" dirty="0" err="1">
                <a:latin typeface="Arial"/>
                <a:ea typeface="SimSun"/>
                <a:cs typeface="Segoe UI"/>
              </a:rPr>
              <a:t>d'en</a:t>
            </a:r>
            <a:r>
              <a:rPr lang="en-US" sz="1000" dirty="0">
                <a:latin typeface="Arial"/>
                <a:ea typeface="SimSun"/>
                <a:cs typeface="Segoe UI"/>
              </a:rPr>
              <a:t>-tête avec des </a:t>
            </a:r>
            <a:r>
              <a:rPr lang="en-US" sz="1000" dirty="0" err="1">
                <a:latin typeface="Arial"/>
                <a:ea typeface="SimSun"/>
                <a:cs typeface="Segoe UI"/>
              </a:rPr>
              <a:t>noms</a:t>
            </a:r>
            <a:r>
              <a:rPr lang="en-US" sz="1000" dirty="0">
                <a:latin typeface="Arial"/>
                <a:ea typeface="SimSun"/>
                <a:cs typeface="Segoe UI"/>
              </a:rPr>
              <a:t> de </a:t>
            </a:r>
            <a:r>
              <a:rPr lang="en-US" sz="1000" dirty="0" err="1">
                <a:latin typeface="Arial"/>
                <a:ea typeface="SimSun"/>
                <a:cs typeface="Segoe UI"/>
              </a:rPr>
              <a:t>colonne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devrez</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en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26</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
        <p:nvSpPr>
          <p:cNvPr id="11"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1632466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dirty="0">
                <a:solidFill>
                  <a:prstClr val="black"/>
                </a:solidFill>
                <a:latin typeface="Arial"/>
                <a:ea typeface="SimSun"/>
                <a:cs typeface="Arial"/>
              </a:rPr>
              <a:t>Question</a:t>
            </a:r>
            <a:endParaRPr lang="en-US" sz="1000" dirty="0">
              <a:solidFill>
                <a:prstClr val="black"/>
              </a:solidFill>
              <a:latin typeface="Arial"/>
              <a:ea typeface="SimSun"/>
              <a:cs typeface="Arial"/>
            </a:endParaRPr>
          </a:p>
          <a:p>
            <a:pPr lvl="0">
              <a:lnSpc>
                <a:spcPct val="115000"/>
              </a:lnSpc>
              <a:spcAft>
                <a:spcPts val="1000"/>
              </a:spcAft>
            </a:pPr>
            <a:r>
              <a:rPr lang="en-US" sz="1000" dirty="0">
                <a:solidFill>
                  <a:prstClr val="black"/>
                </a:solidFill>
                <a:latin typeface="Arial"/>
                <a:ea typeface="SimSun"/>
                <a:cs typeface="Segoe UI"/>
              </a:rPr>
              <a:t>Le service </a:t>
            </a:r>
            <a:r>
              <a:rPr lang="en-US" sz="1000" dirty="0" err="1">
                <a:solidFill>
                  <a:prstClr val="black"/>
                </a:solidFill>
                <a:latin typeface="Arial"/>
                <a:ea typeface="SimSun"/>
                <a:cs typeface="Segoe UI"/>
              </a:rPr>
              <a:t>Recherche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votre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organisation</a:t>
            </a:r>
            <a:r>
              <a:rPr lang="en-US" sz="1000" dirty="0">
                <a:solidFill>
                  <a:prstClr val="black"/>
                </a:solidFill>
                <a:latin typeface="Arial"/>
                <a:ea typeface="SimSun"/>
                <a:cs typeface="Segoe UI"/>
              </a:rPr>
              <a:t> a </a:t>
            </a:r>
            <a:r>
              <a:rPr lang="en-US" sz="1000" dirty="0" err="1">
                <a:solidFill>
                  <a:prstClr val="black"/>
                </a:solidFill>
                <a:latin typeface="Arial"/>
                <a:ea typeface="SimSun"/>
                <a:cs typeface="Segoe UI"/>
              </a:rPr>
              <a:t>été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renommé</a:t>
            </a:r>
            <a:r>
              <a:rPr lang="en-US" sz="1000" dirty="0">
                <a:solidFill>
                  <a:prstClr val="black"/>
                </a:solidFill>
                <a:latin typeface="Arial"/>
                <a:ea typeface="SimSun"/>
                <a:cs typeface="Segoe UI"/>
              </a:rPr>
              <a:t> « </a:t>
            </a:r>
            <a:r>
              <a:rPr lang="en-US" sz="1000" dirty="0" err="1">
                <a:solidFill>
                  <a:prstClr val="black"/>
                </a:solidFill>
                <a:latin typeface="Arial"/>
                <a:ea typeface="SimSun"/>
                <a:cs typeface="Segoe UI"/>
              </a:rPr>
              <a:t>Recherche</a:t>
            </a:r>
            <a:r>
              <a:rPr lang="en-US" sz="1000" dirty="0">
                <a:solidFill>
                  <a:prstClr val="black"/>
                </a:solidFill>
                <a:latin typeface="Arial"/>
                <a:ea typeface="SimSun"/>
                <a:cs typeface="Segoe UI"/>
              </a:rPr>
              <a:t> et </a:t>
            </a:r>
            <a:r>
              <a:rPr lang="en-US" sz="1000" dirty="0" err="1">
                <a:solidFill>
                  <a:prstClr val="black"/>
                </a:solidFill>
                <a:latin typeface="Arial"/>
                <a:ea typeface="SimSun"/>
                <a:cs typeface="Segoe UI"/>
              </a:rPr>
              <a:t>développement</a:t>
            </a:r>
            <a:r>
              <a:rPr lang="en-US" sz="1000" dirty="0">
                <a:solidFill>
                  <a:prstClr val="black"/>
                </a:solidFill>
                <a:latin typeface="Arial"/>
                <a:ea typeface="SimSun"/>
                <a:cs typeface="Segoe UI"/>
              </a:rPr>
              <a:t> ».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smtClean="0">
                <a:solidFill>
                  <a:prstClr val="black"/>
                </a:solidFill>
                <a:latin typeface="Arial"/>
                <a:ea typeface="SimSun"/>
                <a:cs typeface="Segoe UI"/>
              </a:rPr>
              <a:t>devez</a:t>
            </a:r>
            <a:r>
              <a:rPr lang="en-US" sz="1000" dirty="0" smtClean="0">
                <a:solidFill>
                  <a:prstClr val="black"/>
                </a:solidFill>
                <a:latin typeface="Arial"/>
                <a:ea typeface="SimSun"/>
                <a:cs typeface="Segoe UI"/>
              </a:rPr>
              <a:t> </a:t>
            </a:r>
            <a:r>
              <a:rPr lang="en-US" sz="1000" dirty="0" err="1" smtClean="0">
                <a:solidFill>
                  <a:prstClr val="black"/>
                </a:solidFill>
                <a:latin typeface="Arial"/>
                <a:ea typeface="SimSun"/>
                <a:cs typeface="Segoe UI"/>
              </a:rPr>
              <a:t>mettre</a:t>
            </a:r>
            <a:r>
              <a:rPr lang="en-US" sz="1000" dirty="0" smtClean="0">
                <a:solidFill>
                  <a:prstClr val="black"/>
                </a:solidFill>
                <a:latin typeface="Arial"/>
                <a:ea typeface="SimSun"/>
                <a:cs typeface="Segoe UI"/>
              </a:rPr>
              <a:t> </a:t>
            </a:r>
            <a:r>
              <a:rPr lang="en-US" sz="1000" dirty="0">
                <a:solidFill>
                  <a:prstClr val="black"/>
                </a:solidFill>
                <a:latin typeface="Arial"/>
                <a:ea typeface="SimSun"/>
                <a:cs typeface="Segoe UI"/>
              </a:rPr>
              <a:t>à jour la </a:t>
            </a:r>
            <a:r>
              <a:rPr lang="en-US" sz="1000" dirty="0" err="1">
                <a:solidFill>
                  <a:prstClr val="black"/>
                </a:solidFill>
                <a:latin typeface="Arial"/>
                <a:ea typeface="SimSun"/>
                <a:cs typeface="Segoe UI"/>
              </a:rPr>
              <a:t>propriété</a:t>
            </a:r>
            <a:r>
              <a:rPr lang="en-US" sz="1000" dirty="0">
                <a:solidFill>
                  <a:prstClr val="black"/>
                </a:solidFill>
                <a:latin typeface="Arial"/>
                <a:ea typeface="SimSun"/>
                <a:cs typeface="Segoe UI"/>
              </a:rPr>
              <a:t> Department des </a:t>
            </a:r>
            <a:r>
              <a:rPr lang="en-US" sz="1000" dirty="0" err="1">
                <a:solidFill>
                  <a:prstClr val="black"/>
                </a:solidFill>
                <a:latin typeface="Arial"/>
                <a:ea typeface="SimSun"/>
                <a:cs typeface="Segoe UI"/>
              </a:rPr>
              <a:t>utilisateurs</a:t>
            </a:r>
            <a:r>
              <a:rPr lang="en-US" sz="1000" dirty="0">
                <a:solidFill>
                  <a:prstClr val="black"/>
                </a:solidFill>
                <a:latin typeface="Arial"/>
                <a:ea typeface="SimSun"/>
                <a:cs typeface="Segoe UI"/>
              </a:rPr>
              <a:t> du service </a:t>
            </a:r>
            <a:r>
              <a:rPr lang="en-US" sz="1000" dirty="0" err="1">
                <a:solidFill>
                  <a:prstClr val="black"/>
                </a:solidFill>
                <a:latin typeface="Arial"/>
                <a:ea typeface="SimSun"/>
                <a:cs typeface="Segoe UI"/>
              </a:rPr>
              <a:t>Recherche</a:t>
            </a:r>
            <a:r>
              <a:rPr lang="en-US" sz="1000" dirty="0">
                <a:solidFill>
                  <a:prstClr val="black"/>
                </a:solidFill>
                <a:latin typeface="Arial"/>
                <a:ea typeface="SimSun"/>
                <a:cs typeface="Segoe UI"/>
              </a:rPr>
              <a:t> pour </a:t>
            </a:r>
            <a:r>
              <a:rPr lang="en-US" sz="1000" dirty="0" err="1">
                <a:solidFill>
                  <a:prstClr val="black"/>
                </a:solidFill>
                <a:latin typeface="Arial"/>
                <a:ea typeface="SimSun"/>
                <a:cs typeface="Segoe UI"/>
              </a:rPr>
              <a:t>intégrer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cette</a:t>
            </a:r>
            <a:r>
              <a:rPr lang="en-US" sz="1000" dirty="0">
                <a:solidFill>
                  <a:prstClr val="black"/>
                </a:solidFill>
                <a:latin typeface="Arial"/>
                <a:ea typeface="SimSun"/>
                <a:cs typeface="Segoe UI"/>
              </a:rPr>
              <a:t> modification.</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avez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créé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une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requête</a:t>
            </a:r>
            <a:r>
              <a:rPr lang="en-US" sz="1000" dirty="0">
                <a:solidFill>
                  <a:prstClr val="black"/>
                </a:solidFill>
                <a:latin typeface="Arial"/>
                <a:ea typeface="SimSun"/>
                <a:cs typeface="Segoe UI"/>
              </a:rPr>
              <a:t> pour des </a:t>
            </a:r>
            <a:r>
              <a:rPr lang="en-US" sz="1000" dirty="0" err="1">
                <a:solidFill>
                  <a:prstClr val="black"/>
                </a:solidFill>
                <a:latin typeface="Arial"/>
                <a:ea typeface="SimSun"/>
                <a:cs typeface="Segoe UI"/>
              </a:rPr>
              <a:t>comptes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d'utilisateurs</a:t>
            </a:r>
            <a:r>
              <a:rPr lang="en-US" sz="1000" dirty="0">
                <a:solidFill>
                  <a:prstClr val="black"/>
                </a:solidFill>
                <a:latin typeface="Arial"/>
                <a:ea typeface="SimSun"/>
                <a:cs typeface="Segoe UI"/>
              </a:rPr>
              <a:t> avec la </a:t>
            </a:r>
            <a:r>
              <a:rPr lang="en-US" sz="1000" dirty="0" err="1">
                <a:solidFill>
                  <a:prstClr val="black"/>
                </a:solidFill>
                <a:latin typeface="Arial"/>
                <a:ea typeface="SimSun"/>
                <a:cs typeface="Segoe UI"/>
              </a:rPr>
              <a:t>propriété</a:t>
            </a:r>
            <a:r>
              <a:rPr lang="en-US" sz="1000" dirty="0">
                <a:solidFill>
                  <a:prstClr val="black"/>
                </a:solidFill>
                <a:latin typeface="Arial"/>
                <a:ea typeface="SimSun"/>
                <a:cs typeface="Segoe UI"/>
              </a:rPr>
              <a:t> </a:t>
            </a:r>
            <a:r>
              <a:rPr lang="en-US" sz="1000" b="1" dirty="0">
                <a:solidFill>
                  <a:prstClr val="black"/>
                </a:solidFill>
                <a:latin typeface="Arial"/>
                <a:ea typeface="SimSun"/>
                <a:cs typeface="Arial"/>
              </a:rPr>
              <a:t>department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ayant</a:t>
            </a:r>
            <a:r>
              <a:rPr lang="en-US" sz="1000" dirty="0">
                <a:solidFill>
                  <a:prstClr val="black"/>
                </a:solidFill>
                <a:latin typeface="Arial"/>
                <a:ea typeface="SimSun"/>
                <a:cs typeface="Segoe UI"/>
              </a:rPr>
              <a:t> pour </a:t>
            </a:r>
            <a:r>
              <a:rPr lang="en-US" sz="1000" dirty="0" err="1">
                <a:solidFill>
                  <a:prstClr val="black"/>
                </a:solidFill>
                <a:latin typeface="Arial"/>
                <a:ea typeface="SimSun"/>
                <a:cs typeface="Segoe UI"/>
              </a:rPr>
              <a:t>valeur</a:t>
            </a:r>
            <a:r>
              <a:rPr lang="en-US" sz="1000" dirty="0">
                <a:solidFill>
                  <a:prstClr val="black"/>
                </a:solidFill>
                <a:latin typeface="Arial"/>
                <a:ea typeface="SimSun"/>
                <a:cs typeface="Segoe UI"/>
              </a:rPr>
              <a:t> </a:t>
            </a:r>
            <a:r>
              <a:rPr lang="en-US" sz="1000" b="1" dirty="0">
                <a:solidFill>
                  <a:prstClr val="black"/>
                </a:solidFill>
                <a:latin typeface="Arial"/>
                <a:ea typeface="SimSun"/>
                <a:cs typeface="Arial"/>
              </a:rPr>
              <a:t>Research</a:t>
            </a:r>
            <a:r>
              <a:rPr lang="en-US" sz="1000" dirty="0">
                <a:solidFill>
                  <a:prstClr val="black"/>
                </a:solidFill>
                <a:latin typeface="Arial"/>
                <a:ea typeface="SimSun"/>
                <a:cs typeface="Arial"/>
              </a:rPr>
              <a:t>,</a:t>
            </a:r>
            <a:r>
              <a:rPr lang="en-US" sz="1000" dirty="0">
                <a:solidFill>
                  <a:prstClr val="black"/>
                </a:solidFill>
                <a:latin typeface="Arial"/>
                <a:ea typeface="SimSun"/>
                <a:cs typeface="Segoe UI"/>
              </a:rPr>
              <a:t> à </a:t>
            </a:r>
            <a:r>
              <a:rPr lang="en-US" sz="1000" dirty="0" err="1">
                <a:solidFill>
                  <a:prstClr val="black"/>
                </a:solidFill>
                <a:latin typeface="Arial"/>
                <a:ea typeface="SimSun"/>
                <a:cs typeface="Segoe UI"/>
              </a:rPr>
              <a:t>l'aide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l'applet</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commande</a:t>
            </a:r>
            <a:r>
              <a:rPr lang="en-US" sz="1000" dirty="0">
                <a:solidFill>
                  <a:prstClr val="black"/>
                </a:solidFill>
                <a:latin typeface="Arial"/>
                <a:ea typeface="SimSun"/>
                <a:cs typeface="Segoe UI"/>
              </a:rPr>
              <a:t> </a:t>
            </a:r>
            <a:r>
              <a:rPr lang="en-US" sz="1000" b="1" dirty="0">
                <a:solidFill>
                  <a:prstClr val="black"/>
                </a:solidFill>
                <a:latin typeface="Arial"/>
                <a:ea typeface="SimSun"/>
                <a:cs typeface="Arial"/>
              </a:rPr>
              <a:t>Get-</a:t>
            </a:r>
            <a:r>
              <a:rPr lang="en-US" sz="1000" b="1" dirty="0" err="1">
                <a:solidFill>
                  <a:prstClr val="black"/>
                </a:solidFill>
                <a:latin typeface="Arial"/>
                <a:ea typeface="SimSun"/>
                <a:cs typeface="Arial"/>
              </a:rPr>
              <a:t>ADUser</a:t>
            </a:r>
            <a:r>
              <a:rPr lang="en-US" sz="1000" dirty="0">
                <a:solidFill>
                  <a:prstClr val="black"/>
                </a:solidFill>
                <a:latin typeface="Arial"/>
                <a:ea typeface="SimSun"/>
                <a:cs typeface="Segoe UI"/>
              </a:rPr>
              <a:t> et du </a:t>
            </a:r>
            <a:r>
              <a:rPr lang="en-US" sz="1000" dirty="0" err="1">
                <a:solidFill>
                  <a:prstClr val="black"/>
                </a:solidFill>
                <a:latin typeface="Arial"/>
                <a:ea typeface="SimSun"/>
                <a:cs typeface="Segoe UI"/>
              </a:rPr>
              <a:t>paramètre</a:t>
            </a:r>
            <a:r>
              <a:rPr lang="en-US" sz="1000" dirty="0">
                <a:solidFill>
                  <a:prstClr val="black"/>
                </a:solidFill>
                <a:latin typeface="Arial"/>
                <a:ea typeface="SimSun"/>
                <a:cs typeface="Segoe UI"/>
              </a:rPr>
              <a:t> </a:t>
            </a:r>
            <a:r>
              <a:rPr lang="en-US" sz="1000" b="1" dirty="0">
                <a:solidFill>
                  <a:prstClr val="black"/>
                </a:solidFill>
                <a:latin typeface="Arial"/>
                <a:ea typeface="SimSun"/>
                <a:cs typeface="Arial"/>
              </a:rPr>
              <a:t>-Filter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Quelle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est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l'étape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suivante</a:t>
            </a:r>
            <a:r>
              <a:rPr lang="en-US" sz="1000" dirty="0">
                <a:solidFill>
                  <a:prstClr val="black"/>
                </a:solidFill>
                <a:latin typeface="Arial"/>
                <a:ea typeface="SimSun"/>
                <a:cs typeface="Segoe UI"/>
              </a:rPr>
              <a:t> pour </a:t>
            </a:r>
            <a:r>
              <a:rPr lang="en-US" sz="1000" dirty="0" err="1">
                <a:solidFill>
                  <a:prstClr val="black"/>
                </a:solidFill>
                <a:latin typeface="Arial"/>
                <a:ea typeface="SimSun"/>
                <a:cs typeface="Segoe UI"/>
              </a:rPr>
              <a:t>mettre</a:t>
            </a:r>
            <a:r>
              <a:rPr lang="en-US" sz="1000" dirty="0">
                <a:solidFill>
                  <a:prstClr val="black"/>
                </a:solidFill>
                <a:latin typeface="Arial"/>
                <a:ea typeface="SimSun"/>
                <a:cs typeface="Segoe UI"/>
              </a:rPr>
              <a:t> à jour la </a:t>
            </a:r>
            <a:r>
              <a:rPr lang="en-US" sz="1000" dirty="0" err="1">
                <a:solidFill>
                  <a:prstClr val="black"/>
                </a:solidFill>
                <a:latin typeface="Arial"/>
                <a:ea typeface="SimSun"/>
                <a:cs typeface="Segoe UI"/>
              </a:rPr>
              <a:t>propriété</a:t>
            </a:r>
            <a:r>
              <a:rPr lang="en-US" sz="1000" dirty="0">
                <a:solidFill>
                  <a:prstClr val="black"/>
                </a:solidFill>
                <a:latin typeface="Arial"/>
                <a:ea typeface="SimSun"/>
                <a:cs typeface="Segoe UI"/>
              </a:rPr>
              <a:t> department et </a:t>
            </a:r>
            <a:r>
              <a:rPr lang="en-US" sz="1000" dirty="0" err="1">
                <a:solidFill>
                  <a:prstClr val="black"/>
                </a:solidFill>
                <a:latin typeface="Arial"/>
                <a:ea typeface="SimSun"/>
                <a:cs typeface="Segoe UI"/>
              </a:rPr>
              <a:t>lui</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donner</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valeur</a:t>
            </a:r>
            <a:r>
              <a:rPr lang="en-US" sz="1000" dirty="0">
                <a:solidFill>
                  <a:prstClr val="black"/>
                </a:solidFill>
                <a:latin typeface="Arial"/>
                <a:ea typeface="SimSun"/>
                <a:cs typeface="Segoe UI"/>
              </a:rPr>
              <a:t> Research and Development ? </a:t>
            </a:r>
            <a:endParaRPr lang="en-US" sz="1000" dirty="0">
              <a:solidFill>
                <a:prstClr val="black"/>
              </a:solidFill>
              <a:latin typeface="Arial"/>
              <a:ea typeface="SimSun"/>
              <a:cs typeface="Arial"/>
            </a:endParaRPr>
          </a:p>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devez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diriger</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résultat</a:t>
            </a:r>
            <a:r>
              <a:rPr lang="en-US" sz="1000" dirty="0">
                <a:solidFill>
                  <a:prstClr val="black"/>
                </a:solidFill>
                <a:latin typeface="Arial"/>
                <a:ea typeface="SimSun"/>
                <a:cs typeface="Segoe UI"/>
              </a:rPr>
              <a:t> de la </a:t>
            </a:r>
            <a:r>
              <a:rPr lang="en-US" sz="1000" dirty="0" err="1">
                <a:solidFill>
                  <a:prstClr val="black"/>
                </a:solidFill>
                <a:latin typeface="Arial"/>
                <a:ea typeface="SimSun"/>
                <a:cs typeface="Segoe UI"/>
              </a:rPr>
              <a:t>requête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vers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l'applet</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commande</a:t>
            </a:r>
            <a:r>
              <a:rPr lang="en-US" sz="1000" dirty="0">
                <a:solidFill>
                  <a:prstClr val="black"/>
                </a:solidFill>
                <a:latin typeface="Arial"/>
                <a:ea typeface="SimSun"/>
                <a:cs typeface="Segoe UI"/>
              </a:rPr>
              <a:t> </a:t>
            </a:r>
            <a:r>
              <a:rPr lang="en-US" sz="1000" b="1" dirty="0">
                <a:solidFill>
                  <a:prstClr val="black"/>
                </a:solidFill>
                <a:latin typeface="Arial"/>
                <a:ea typeface="SimSun"/>
                <a:cs typeface="Arial"/>
              </a:rPr>
              <a:t>Set-</a:t>
            </a:r>
            <a:r>
              <a:rPr lang="en-US" sz="1000" b="1" dirty="0" err="1">
                <a:solidFill>
                  <a:prstClr val="black"/>
                </a:solidFill>
                <a:latin typeface="Arial"/>
                <a:ea typeface="SimSun"/>
                <a:cs typeface="Arial"/>
              </a:rPr>
              <a:t>ADUser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L'applet</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de </a:t>
            </a:r>
            <a:r>
              <a:rPr lang="en-US" sz="1000" dirty="0" err="1" smtClean="0">
                <a:solidFill>
                  <a:prstClr val="black"/>
                </a:solidFill>
                <a:latin typeface="Arial"/>
                <a:ea typeface="SimSun"/>
                <a:cs typeface="Segoe UI"/>
              </a:rPr>
              <a:t>commande</a:t>
            </a:r>
            <a:r>
              <a:rPr lang="en-US" sz="1000" dirty="0" smtClean="0">
                <a:solidFill>
                  <a:prstClr val="black"/>
                </a:solidFill>
                <a:latin typeface="Arial"/>
                <a:ea typeface="SimSun"/>
                <a:cs typeface="Segoe UI"/>
              </a:rPr>
              <a:t> </a:t>
            </a:r>
            <a:r>
              <a:rPr lang="en-US" sz="1000" b="1" dirty="0">
                <a:solidFill>
                  <a:prstClr val="black"/>
                </a:solidFill>
                <a:latin typeface="Arial"/>
                <a:ea typeface="SimSun"/>
                <a:cs typeface="Arial"/>
              </a:rPr>
              <a:t>Set-</a:t>
            </a:r>
            <a:r>
              <a:rPr lang="en-US" sz="1000" b="1" dirty="0" err="1">
                <a:solidFill>
                  <a:prstClr val="black"/>
                </a:solidFill>
                <a:latin typeface="Arial"/>
                <a:ea typeface="SimSun"/>
                <a:cs typeface="Arial"/>
              </a:rPr>
              <a:t>ADUser</a:t>
            </a:r>
            <a:r>
              <a:rPr lang="en-US" sz="1000" dirty="0">
                <a:solidFill>
                  <a:prstClr val="black"/>
                </a:solidFill>
                <a:latin typeface="Arial"/>
                <a:ea typeface="SimSun"/>
                <a:cs typeface="Segoe UI"/>
              </a:rPr>
              <a:t> a </a:t>
            </a:r>
            <a:r>
              <a:rPr lang="en-US" sz="1000" dirty="0" err="1">
                <a:solidFill>
                  <a:prstClr val="black"/>
                </a:solidFill>
                <a:latin typeface="Arial"/>
                <a:ea typeface="SimSun"/>
                <a:cs typeface="Segoe UI"/>
              </a:rPr>
              <a:t>modifié</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propriété</a:t>
            </a:r>
            <a:r>
              <a:rPr lang="en-US" sz="1000" dirty="0">
                <a:solidFill>
                  <a:prstClr val="black"/>
                </a:solidFill>
                <a:latin typeface="Arial"/>
                <a:ea typeface="SimSun"/>
                <a:cs typeface="Segoe UI"/>
              </a:rPr>
              <a:t> department des </a:t>
            </a:r>
            <a:r>
              <a:rPr lang="en-US" sz="1000" dirty="0" err="1">
                <a:solidFill>
                  <a:prstClr val="black"/>
                </a:solidFill>
                <a:latin typeface="Arial"/>
                <a:ea typeface="SimSun"/>
                <a:cs typeface="Segoe UI"/>
              </a:rPr>
              <a:t>comptes</a:t>
            </a:r>
            <a:r>
              <a:rPr lang="en-US" sz="1000" dirty="0">
                <a:solidFill>
                  <a:prstClr val="black"/>
                </a:solidFill>
                <a:latin typeface="Arial"/>
                <a:ea typeface="SimSun"/>
                <a:cs typeface="Segoe UI"/>
              </a:rPr>
              <a:t> </a:t>
            </a:r>
            <a:r>
              <a:rPr lang="en-US" sz="1000" err="1">
                <a:solidFill>
                  <a:prstClr val="black"/>
                </a:solidFill>
                <a:latin typeface="Arial"/>
                <a:ea typeface="SimSun"/>
                <a:cs typeface="Segoe UI"/>
              </a:rPr>
              <a:t>d'utilisateurs</a:t>
            </a:r>
            <a:r>
              <a:rPr lang="en-US" sz="1000" smtClean="0">
                <a:solidFill>
                  <a:prstClr val="black"/>
                </a:solidFill>
                <a:latin typeface="Arial"/>
                <a:ea typeface="SimSun"/>
                <a:cs typeface="Segoe UI"/>
              </a:rPr>
              <a:t>.</a:t>
            </a: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27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211165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9CBBACF-CEDD-455C-986E-D645016DD72E}" type="slidenum">
              <a:rPr lang="en-US" smtClean="0"/>
              <a:pPr/>
              <a:t>3</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91605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9CBBACF-CEDD-455C-986E-D645016DD72E}" type="slidenum">
              <a:rPr lang="en-US" smtClean="0"/>
              <a:pPr/>
              <a:t>4</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24680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Expliquez aux stagiaires qu'ils peuvent utiliser csvde pour créer ou exporter des objets AD DS. Toutefois, ils ne peuvent pas utiliser csvde pour modifier ou supprimer les objets existants. Signalez que lorsque vous exportez des objets sans spécifier les attributs à inclure, tous les attributs sont inclus. Vous pouvez utiliser la ligne d'en-tête résultante pour identifier les noms LDAP (Lightweight Directory Access Protocol) des attributs spécifiques que vous souhaitez inclure dans un fichier .csv. Dans la plupart des organisations, csvde est utilisé principalement pour exporter des données.</a:t>
            </a:r>
          </a:p>
          <a:p>
            <a:pPr>
              <a:lnSpc>
                <a:spcPct val="115000"/>
              </a:lnSpc>
              <a:spcAft>
                <a:spcPts val="1000"/>
              </a:spcAft>
            </a:pPr>
            <a:r>
              <a:rPr lang="en-US" sz="1000">
                <a:latin typeface="Arial"/>
                <a:ea typeface="SimSun"/>
                <a:cs typeface="Arial"/>
              </a:rPr>
              <a:t>Envisagez d'effectuer une exportation avec csvde et d'examiner le contenu du fichier .csv.</a:t>
            </a:r>
          </a:p>
        </p:txBody>
      </p:sp>
      <p:sp>
        <p:nvSpPr>
          <p:cNvPr id="4" name="Slide Number Placeholder 3"/>
          <p:cNvSpPr>
            <a:spLocks noGrp="1"/>
          </p:cNvSpPr>
          <p:nvPr>
            <p:ph type="sldNum" sz="quarter" idx="10"/>
          </p:nvPr>
        </p:nvSpPr>
        <p:spPr/>
        <p:txBody>
          <a:bodyPr/>
          <a:lstStyle/>
          <a:p>
            <a:fld id="{49CBBACF-CEDD-455C-986E-D645016DD72E}" type="slidenum">
              <a:rPr lang="en-US" smtClean="0"/>
              <a:pPr/>
              <a:t>5</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351637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Pour bien présenter cette rubrique, il est essentiel de </a:t>
            </a:r>
            <a:r>
              <a:rPr lang="en-US" sz="1000">
                <a:latin typeface="Arial"/>
                <a:ea typeface="SimSun"/>
                <a:cs typeface="Arial"/>
              </a:rPr>
              <a:t>différencier ldifde de csvde. </a:t>
            </a:r>
            <a:r>
              <a:rPr lang="en-US" sz="1000">
                <a:latin typeface="Arial"/>
                <a:ea typeface="SimSun"/>
                <a:cs typeface="Segoe UI"/>
              </a:rPr>
              <a:t>Les différences majeures sont les suivantes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Ldifde</a:t>
            </a:r>
            <a:r>
              <a:rPr lang="en-US" sz="1000" smtClean="0">
                <a:solidFill>
                  <a:srgbClr val="000000"/>
                </a:solidFill>
                <a:effectLst/>
                <a:latin typeface="Arial"/>
                <a:ea typeface="Times New Roman"/>
                <a:cs typeface="Segoe UI"/>
              </a:rPr>
              <a:t> peut modifier et supprimer des objets.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Beaucoup moins applications peuvent exporter et importer des données au format LDIF (LDAP Data Interchange Format).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6</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344868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les </a:t>
            </a:r>
            <a:r>
              <a:rPr lang="en-US" sz="1000" dirty="0" err="1">
                <a:latin typeface="Arial"/>
                <a:ea typeface="SimSun"/>
                <a:cs typeface="Segoe UI"/>
              </a:rPr>
              <a:t>commandes</a:t>
            </a:r>
            <a:r>
              <a:rPr lang="en-US" sz="1000" dirty="0">
                <a:latin typeface="Arial"/>
                <a:ea typeface="SimSun"/>
                <a:cs typeface="Segoe UI"/>
              </a:rPr>
              <a:t> DS </a:t>
            </a:r>
            <a:r>
              <a:rPr lang="en-US" sz="1000" dirty="0" err="1">
                <a:latin typeface="Arial"/>
                <a:ea typeface="SimSun"/>
                <a:cs typeface="Segoe UI"/>
              </a:rPr>
              <a:t>permettant</a:t>
            </a:r>
            <a:r>
              <a:rPr lang="en-US" sz="1000" dirty="0">
                <a:latin typeface="Arial"/>
                <a:ea typeface="SimSun"/>
                <a:cs typeface="Segoe UI"/>
              </a:rPr>
              <a:t> de </a:t>
            </a:r>
            <a:r>
              <a:rPr lang="en-US" sz="1000" dirty="0" err="1">
                <a:latin typeface="Arial"/>
                <a:ea typeface="SimSun"/>
                <a:cs typeface="Segoe UI"/>
              </a:rPr>
              <a:t>manipuler</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AD DS. </a:t>
            </a:r>
            <a:r>
              <a:rPr lang="en-US" sz="1000" dirty="0" err="1">
                <a:latin typeface="Arial"/>
                <a:ea typeface="SimSun"/>
                <a:cs typeface="Segoe UI"/>
              </a:rPr>
              <a:t>Utilisez</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pour </a:t>
            </a:r>
            <a:r>
              <a:rPr lang="en-US" sz="1000" dirty="0" err="1">
                <a:latin typeface="Arial"/>
                <a:ea typeface="SimSun"/>
                <a:cs typeface="Segoe UI"/>
              </a:rPr>
              <a:t>décrire</a:t>
            </a:r>
            <a:r>
              <a:rPr lang="en-US" sz="1000" dirty="0">
                <a:latin typeface="Arial"/>
                <a:ea typeface="SimSun"/>
                <a:cs typeface="Segoe UI"/>
              </a:rPr>
              <a:t> la </a:t>
            </a:r>
            <a:r>
              <a:rPr lang="en-US" sz="1000" dirty="0" err="1">
                <a:latin typeface="Arial"/>
                <a:ea typeface="SimSun"/>
                <a:cs typeface="Segoe UI"/>
              </a:rPr>
              <a:t>syntaxe</a:t>
            </a:r>
            <a:r>
              <a:rPr lang="en-US" sz="1000" dirty="0">
                <a:latin typeface="Arial"/>
                <a:ea typeface="SimSun"/>
                <a:cs typeface="Segoe UI"/>
              </a:rPr>
              <a:t> des </a:t>
            </a:r>
            <a:r>
              <a:rPr lang="en-US" sz="1000" dirty="0" err="1">
                <a:latin typeface="Arial"/>
                <a:ea typeface="SimSun"/>
                <a:cs typeface="Segoe UI"/>
              </a:rPr>
              <a:t>commandes</a:t>
            </a:r>
            <a:r>
              <a:rPr lang="en-US" sz="1000" dirty="0">
                <a:latin typeface="Arial"/>
                <a:ea typeface="SimSun"/>
                <a:cs typeface="Segoe UI"/>
              </a:rPr>
              <a:t>. </a:t>
            </a:r>
            <a:r>
              <a:rPr lang="en-US" sz="1000" dirty="0" err="1">
                <a:latin typeface="Arial"/>
                <a:ea typeface="SimSun"/>
                <a:cs typeface="Segoe UI"/>
              </a:rPr>
              <a:t>Vérifiez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compris</a:t>
            </a:r>
            <a:r>
              <a:rPr lang="en-US" sz="1000" dirty="0">
                <a:latin typeface="Arial"/>
                <a:ea typeface="SimSun"/>
                <a:cs typeface="Segoe UI"/>
              </a:rPr>
              <a:t> le format d'un nom unique. Si </a:t>
            </a:r>
            <a:r>
              <a:rPr lang="en-US" sz="1000" dirty="0" err="1">
                <a:latin typeface="Arial"/>
                <a:ea typeface="SimSun"/>
                <a:cs typeface="Segoe UI"/>
              </a:rPr>
              <a:t>nécessaire</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format d'un nom unique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basé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LDAP. </a:t>
            </a:r>
            <a:r>
              <a:rPr lang="en-US" sz="1000" dirty="0" err="1">
                <a:latin typeface="Arial"/>
                <a:ea typeface="SimSun"/>
                <a:cs typeface="Segoe UI"/>
              </a:rPr>
              <a:t>Décrivez</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éléments</a:t>
            </a:r>
            <a:r>
              <a:rPr lang="en-US" sz="1000" dirty="0" smtClean="0">
                <a:latin typeface="Arial"/>
                <a:ea typeface="SimSun"/>
                <a:cs typeface="Segoe UI"/>
              </a:rPr>
              <a:t> </a:t>
            </a:r>
            <a:r>
              <a:rPr lang="en-US" sz="1000" dirty="0" err="1">
                <a:latin typeface="Arial"/>
                <a:ea typeface="SimSun"/>
                <a:cs typeface="Segoe UI"/>
              </a:rPr>
              <a:t>suivants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Nom </a:t>
            </a:r>
            <a:r>
              <a:rPr lang="en-US" sz="1000" dirty="0" err="1" smtClean="0">
                <a:effectLst/>
                <a:latin typeface="Arial"/>
                <a:ea typeface="Times New Roman"/>
                <a:cs typeface="Segoe UI"/>
              </a:rPr>
              <a:t>commun</a:t>
            </a:r>
            <a:r>
              <a:rPr lang="en-US" sz="1000" dirty="0" smtClean="0">
                <a:effectLst/>
                <a:latin typeface="Arial"/>
                <a:ea typeface="Times New Roman"/>
                <a:cs typeface="Segoe UI"/>
              </a:rPr>
              <a:t> : </a:t>
            </a:r>
            <a:r>
              <a:rPr lang="en-US" sz="1000" b="1" dirty="0" err="1" smtClean="0">
                <a:effectLst/>
                <a:latin typeface="Arial"/>
                <a:ea typeface="Times New Roman"/>
                <a:cs typeface="Times New Roman"/>
              </a:rPr>
              <a:t>cn</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unité</a:t>
            </a:r>
            <a:r>
              <a:rPr lang="en-US" sz="1000" dirty="0" smtClean="0">
                <a:effectLst/>
                <a:latin typeface="Arial"/>
                <a:ea typeface="Times New Roman"/>
                <a:cs typeface="Segoe UI"/>
              </a:rPr>
              <a:t> </a:t>
            </a:r>
            <a:r>
              <a:rPr lang="en-US" sz="1000" dirty="0" err="1" smtClean="0">
                <a:effectLst/>
                <a:latin typeface="Arial"/>
                <a:ea typeface="Times New Roman"/>
                <a:cs typeface="Segoe UI"/>
              </a:rPr>
              <a:t>d'organisation</a:t>
            </a:r>
            <a:r>
              <a:rPr lang="en-US" sz="1000" dirty="0" smtClean="0">
                <a:effectLst/>
                <a:latin typeface="Arial"/>
                <a:ea typeface="Times New Roman"/>
                <a:cs typeface="Segoe UI"/>
              </a:rPr>
              <a:t> : </a:t>
            </a:r>
            <a:r>
              <a:rPr lang="en-US" sz="1000" b="1" dirty="0" err="1" smtClean="0">
                <a:effectLst/>
                <a:latin typeface="Arial"/>
                <a:ea typeface="Times New Roman"/>
                <a:cs typeface="Times New Roman"/>
              </a:rPr>
              <a:t>ou</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composant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 </a:t>
            </a:r>
            <a:r>
              <a:rPr lang="en-US" sz="1000" b="1" dirty="0" smtClean="0">
                <a:effectLst/>
                <a:latin typeface="Arial"/>
                <a:ea typeface="Times New Roman"/>
                <a:cs typeface="Times New Roman"/>
              </a:rPr>
              <a:t>dc</a:t>
            </a:r>
            <a:r>
              <a:rPr lang="en-US" sz="1000" dirty="0" smtClean="0">
                <a:effectLst/>
                <a:latin typeface="Arial"/>
                <a:ea typeface="Times New Roman"/>
                <a:cs typeface="Times New Roman"/>
              </a:rPr>
              <a:t>.</a:t>
            </a: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a:latin typeface="Arial"/>
                <a:ea typeface="SimSun"/>
                <a:cs typeface="Arial"/>
              </a:rPr>
              <a:t>, </a:t>
            </a:r>
            <a:r>
              <a:rPr lang="en-US" sz="1000" dirty="0" err="1">
                <a:latin typeface="Arial"/>
                <a:ea typeface="SimSun"/>
                <a:cs typeface="Arial"/>
              </a:rPr>
              <a:t>contrairement</a:t>
            </a:r>
            <a:r>
              <a:rPr lang="en-US" sz="1000" dirty="0">
                <a:latin typeface="Arial"/>
                <a:ea typeface="SimSun"/>
                <a:cs typeface="Arial"/>
              </a:rPr>
              <a:t> à </a:t>
            </a:r>
            <a:r>
              <a:rPr lang="en-US" sz="1000" dirty="0" err="1">
                <a:latin typeface="Arial"/>
                <a:ea typeface="SimSun"/>
                <a:cs typeface="Arial"/>
              </a:rPr>
              <a:t>csvde</a:t>
            </a:r>
            <a:r>
              <a:rPr lang="en-US" sz="1000" dirty="0">
                <a:latin typeface="Arial"/>
                <a:ea typeface="SimSun"/>
                <a:cs typeface="Arial"/>
              </a:rPr>
              <a:t> et à </a:t>
            </a:r>
            <a:r>
              <a:rPr lang="en-US" sz="1000" dirty="0" err="1">
                <a:latin typeface="Arial"/>
                <a:ea typeface="SimSun"/>
                <a:cs typeface="Arial"/>
              </a:rPr>
              <a:t>ldifde</a:t>
            </a:r>
            <a:r>
              <a:rPr lang="en-US" sz="1000" dirty="0">
                <a:latin typeface="Arial"/>
                <a:ea typeface="SimSun"/>
                <a:cs typeface="Arial"/>
              </a:rPr>
              <a:t>,</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outils</a:t>
            </a:r>
            <a:r>
              <a:rPr lang="en-US" sz="1000" dirty="0">
                <a:latin typeface="Arial"/>
                <a:ea typeface="SimSun"/>
                <a:cs typeface="Segoe UI"/>
              </a:rPr>
              <a:t> ne </a:t>
            </a:r>
            <a:r>
              <a:rPr lang="en-US" sz="1000" dirty="0" err="1">
                <a:latin typeface="Arial"/>
                <a:ea typeface="SimSun"/>
                <a:cs typeface="Segoe UI"/>
              </a:rPr>
              <a:t>sont</a:t>
            </a:r>
            <a:r>
              <a:rPr lang="en-US" sz="1000" dirty="0">
                <a:latin typeface="Arial"/>
                <a:ea typeface="SimSun"/>
                <a:cs typeface="Segoe UI"/>
              </a:rPr>
              <a:t> pas </a:t>
            </a:r>
            <a:r>
              <a:rPr lang="en-US" sz="1000" dirty="0" err="1">
                <a:latin typeface="Arial"/>
                <a:ea typeface="SimSun"/>
                <a:cs typeface="Segoe UI"/>
              </a:rPr>
              <a:t>conçus</a:t>
            </a:r>
            <a:r>
              <a:rPr lang="en-US" sz="1000" dirty="0">
                <a:latin typeface="Arial"/>
                <a:ea typeface="SimSun"/>
                <a:cs typeface="Segoe UI"/>
              </a:rPr>
              <a:t> </a:t>
            </a:r>
            <a:r>
              <a:rPr lang="en-US" sz="1000" dirty="0" err="1">
                <a:latin typeface="Arial"/>
                <a:ea typeface="SimSun"/>
                <a:cs typeface="Segoe UI"/>
              </a:rPr>
              <a:t>explicitement</a:t>
            </a:r>
            <a:r>
              <a:rPr lang="en-US" sz="1000" dirty="0">
                <a:latin typeface="Arial"/>
                <a:ea typeface="SimSun"/>
                <a:cs typeface="Segoe UI"/>
              </a:rPr>
              <a:t> pour la </a:t>
            </a:r>
            <a:r>
              <a:rPr lang="en-US" sz="1000" dirty="0" err="1">
                <a:latin typeface="Arial"/>
                <a:ea typeface="SimSun"/>
                <a:cs typeface="Segoe UI"/>
              </a:rPr>
              <a:t>gestion</a:t>
            </a:r>
            <a:r>
              <a:rPr lang="en-US" sz="1000" dirty="0">
                <a:latin typeface="Arial"/>
                <a:ea typeface="SimSun"/>
                <a:cs typeface="Segoe UI"/>
              </a:rPr>
              <a:t> en bloc des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pour </a:t>
            </a:r>
            <a:r>
              <a:rPr lang="en-US" sz="1000" dirty="0" err="1">
                <a:latin typeface="Arial"/>
                <a:ea typeface="SimSun"/>
                <a:cs typeface="Segoe UI"/>
              </a:rPr>
              <a:t>manipuler</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a:t>
            </a:r>
            <a:r>
              <a:rPr lang="en-US" sz="1000" dirty="0" err="1" smtClean="0">
                <a:latin typeface="Arial"/>
                <a:ea typeface="SimSun"/>
                <a:cs typeface="Segoe UI"/>
              </a:rPr>
              <a:t>objets</a:t>
            </a:r>
            <a:r>
              <a:rPr lang="en-US" sz="1000" dirty="0" smtClean="0">
                <a:latin typeface="Arial"/>
                <a:ea typeface="SimSun"/>
                <a:cs typeface="Segoe UI"/>
              </a:rPr>
              <a:t> </a:t>
            </a:r>
            <a:r>
              <a:rPr lang="en-US" sz="1000" dirty="0" err="1" smtClean="0">
                <a:latin typeface="Arial"/>
                <a:ea typeface="SimSun"/>
                <a:cs typeface="Segoe UI"/>
              </a:rPr>
              <a:t>ou</a:t>
            </a:r>
            <a:r>
              <a:rPr lang="en-US" sz="1000" dirty="0" smtClean="0">
                <a:latin typeface="Arial"/>
                <a:ea typeface="SimSun"/>
                <a:cs typeface="Segoe UI"/>
              </a:rPr>
              <a:t> </a:t>
            </a:r>
            <a:r>
              <a:rPr lang="en-US" sz="1000" dirty="0" err="1">
                <a:latin typeface="Arial"/>
                <a:ea typeface="SimSun"/>
                <a:cs typeface="Segoe UI"/>
              </a:rPr>
              <a:t>exécuter</a:t>
            </a:r>
            <a:r>
              <a:rPr lang="en-US" sz="1000" dirty="0">
                <a:latin typeface="Arial"/>
                <a:ea typeface="SimSun"/>
                <a:cs typeface="Segoe UI"/>
              </a:rPr>
              <a:t> des </a:t>
            </a:r>
            <a:r>
              <a:rPr lang="en-US" sz="1000" dirty="0" err="1">
                <a:latin typeface="Arial"/>
                <a:ea typeface="SimSun"/>
                <a:cs typeface="Segoe UI"/>
              </a:rPr>
              <a:t>opérations</a:t>
            </a:r>
            <a:r>
              <a:rPr lang="en-US" sz="1000" dirty="0">
                <a:latin typeface="Arial"/>
                <a:ea typeface="SimSun"/>
                <a:cs typeface="Segoe UI"/>
              </a:rPr>
              <a:t> en bloc</a:t>
            </a:r>
            <a:r>
              <a:rPr lang="en-US" sz="1000" dirty="0" smtClean="0">
                <a:latin typeface="Arial"/>
                <a:ea typeface="SimSun"/>
                <a:cs typeface="Segoe UI"/>
              </a:rPr>
              <a:t>.</a:t>
            </a:r>
          </a:p>
          <a:p>
            <a:pPr>
              <a:lnSpc>
                <a:spcPct val="115000"/>
              </a:lnSpc>
              <a:spcAft>
                <a:spcPts val="1000"/>
              </a:spcAft>
            </a:pPr>
            <a:r>
              <a:rPr lang="fr-FR" sz="1000" dirty="0">
                <a:latin typeface="Arial"/>
                <a:ea typeface="SimSun"/>
                <a:cs typeface="Arial"/>
              </a:rPr>
              <a:t>Vous pouvez montrer comment gérer de nombreux objets simultanément à l'aide de ces outils avec la commande </a:t>
            </a:r>
            <a:r>
              <a:rPr lang="fr-FR" sz="1000" dirty="0" err="1">
                <a:latin typeface="Arial"/>
                <a:ea typeface="SimSun"/>
                <a:cs typeface="Arial"/>
              </a:rPr>
              <a:t>dsquery</a:t>
            </a:r>
            <a:r>
              <a:rPr lang="fr-FR" sz="1000" dirty="0">
                <a:latin typeface="Arial"/>
                <a:ea typeface="SimSun"/>
                <a:cs typeface="Arial"/>
              </a:rPr>
              <a:t>. Vous pouvez, par exemple, utiliser la commande suivante pour changer le service </a:t>
            </a:r>
            <a:r>
              <a:rPr lang="fr-FR" sz="1000" dirty="0" smtClean="0">
                <a:latin typeface="Arial"/>
                <a:ea typeface="SimSun"/>
                <a:cs typeface="Arial"/>
              </a:rPr>
              <a:t>de tous </a:t>
            </a:r>
            <a:r>
              <a:rPr lang="fr-FR" sz="1000" dirty="0">
                <a:latin typeface="Arial"/>
                <a:ea typeface="SimSun"/>
                <a:cs typeface="Arial"/>
              </a:rPr>
              <a:t>les utilisateurs dans l'UO Informatique</a:t>
            </a:r>
            <a:r>
              <a:rPr lang="fr-FR" sz="1000" dirty="0" smtClean="0">
                <a:latin typeface="Arial"/>
                <a:ea typeface="SimSun"/>
                <a:cs typeface="Arial"/>
              </a:rPr>
              <a:t>.</a:t>
            </a:r>
          </a:p>
          <a:p>
            <a:pPr>
              <a:lnSpc>
                <a:spcPct val="115000"/>
              </a:lnSpc>
              <a:spcAft>
                <a:spcPts val="1000"/>
              </a:spcAft>
            </a:pPr>
            <a:r>
              <a:rPr lang="en-CA" sz="1000" b="1" dirty="0" err="1">
                <a:latin typeface="Arial"/>
                <a:ea typeface="Calibri"/>
                <a:cs typeface="Segoe UI"/>
              </a:rPr>
              <a:t>Dsquery</a:t>
            </a:r>
            <a:r>
              <a:rPr lang="en-CA" sz="1000" b="1" dirty="0">
                <a:latin typeface="Arial"/>
                <a:ea typeface="Calibri"/>
                <a:cs typeface="Segoe UI"/>
              </a:rPr>
              <a:t> user “OU=IT, DC=</a:t>
            </a:r>
            <a:r>
              <a:rPr lang="en-CA" sz="1000" b="1" dirty="0" err="1">
                <a:latin typeface="Arial"/>
                <a:ea typeface="Calibri"/>
                <a:cs typeface="Segoe UI"/>
              </a:rPr>
              <a:t>Adatum,DC</a:t>
            </a:r>
            <a:r>
              <a:rPr lang="en-CA" sz="1000" b="1" dirty="0">
                <a:latin typeface="Arial"/>
                <a:ea typeface="Calibri"/>
                <a:cs typeface="Segoe UI"/>
              </a:rPr>
              <a:t>=com” | </a:t>
            </a:r>
            <a:r>
              <a:rPr lang="en-CA" sz="1000" b="1" dirty="0" err="1">
                <a:latin typeface="Arial"/>
                <a:ea typeface="Calibri"/>
                <a:cs typeface="Segoe UI"/>
              </a:rPr>
              <a:t>Dsmod</a:t>
            </a:r>
            <a:r>
              <a:rPr lang="en-CA" sz="1000" b="1" dirty="0">
                <a:latin typeface="Arial"/>
                <a:ea typeface="Calibri"/>
                <a:cs typeface="Segoe UI"/>
              </a:rPr>
              <a:t> user –</a:t>
            </a:r>
            <a:r>
              <a:rPr lang="en-CA" sz="1000" b="1" dirty="0" err="1">
                <a:latin typeface="Arial"/>
                <a:ea typeface="Calibri"/>
                <a:cs typeface="Segoe UI"/>
              </a:rPr>
              <a:t>dept</a:t>
            </a:r>
            <a:r>
              <a:rPr lang="en-CA" sz="1000" b="1" dirty="0">
                <a:latin typeface="Arial"/>
                <a:ea typeface="Calibri"/>
                <a:cs typeface="Segoe UI"/>
              </a:rPr>
              <a:t> </a:t>
            </a:r>
            <a:r>
              <a:rPr lang="en-CA" sz="1000" b="1" dirty="0" smtClean="0">
                <a:latin typeface="Arial"/>
                <a:ea typeface="Calibri"/>
                <a:cs typeface="Segoe UI"/>
              </a:rPr>
              <a:t>IT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critères</a:t>
            </a:r>
            <a:r>
              <a:rPr lang="en-US" sz="1000" dirty="0">
                <a:latin typeface="Arial"/>
                <a:ea typeface="SimSun"/>
                <a:cs typeface="Segoe UI"/>
              </a:rPr>
              <a:t> </a:t>
            </a:r>
            <a:r>
              <a:rPr lang="en-US" sz="1000" dirty="0" err="1">
                <a:latin typeface="Arial"/>
                <a:ea typeface="SimSun"/>
                <a:cs typeface="Segoe UI"/>
              </a:rPr>
              <a:t>utiliseriez-vous</a:t>
            </a:r>
            <a:r>
              <a:rPr lang="en-US" sz="1000" dirty="0">
                <a:latin typeface="Arial"/>
                <a:ea typeface="SimSun"/>
                <a:cs typeface="Segoe UI"/>
              </a:rPr>
              <a:t> pour </a:t>
            </a:r>
            <a:r>
              <a:rPr lang="en-US" sz="1000" dirty="0" err="1">
                <a:latin typeface="Arial"/>
                <a:ea typeface="SimSun"/>
                <a:cs typeface="Segoe UI"/>
              </a:rPr>
              <a:t>choisir</a:t>
            </a:r>
            <a:r>
              <a:rPr lang="en-US" sz="1000" dirty="0">
                <a:latin typeface="Arial"/>
                <a:ea typeface="SimSun"/>
                <a:cs typeface="Segoe UI"/>
              </a:rPr>
              <a:t> </a:t>
            </a:r>
            <a:r>
              <a:rPr lang="en-US" sz="1000" dirty="0" err="1">
                <a:latin typeface="Arial"/>
                <a:ea typeface="SimSun"/>
                <a:cs typeface="Segoe UI"/>
              </a:rPr>
              <a:t>d'opter</a:t>
            </a:r>
            <a:r>
              <a:rPr lang="en-US" sz="1000" dirty="0">
                <a:latin typeface="Arial"/>
                <a:ea typeface="SimSun"/>
                <a:cs typeface="Segoe UI"/>
              </a:rPr>
              <a:t> pour </a:t>
            </a:r>
            <a:r>
              <a:rPr lang="en-US" sz="1000" dirty="0" err="1">
                <a:latin typeface="Arial"/>
                <a:ea typeface="SimSun"/>
                <a:cs typeface="Arial"/>
              </a:rPr>
              <a:t>csvde</a:t>
            </a:r>
            <a:r>
              <a:rPr lang="en-US" sz="1000" dirty="0">
                <a:latin typeface="Arial"/>
                <a:ea typeface="SimSun"/>
                <a:cs typeface="Arial"/>
              </a:rPr>
              <a:t>, </a:t>
            </a:r>
            <a:r>
              <a:rPr lang="en-US" sz="1000" dirty="0" err="1">
                <a:latin typeface="Arial"/>
                <a:ea typeface="SimSun"/>
                <a:cs typeface="Arial"/>
              </a:rPr>
              <a:t>ldifde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les </a:t>
            </a:r>
            <a:r>
              <a:rPr lang="en-US" sz="1000" dirty="0" err="1">
                <a:latin typeface="Arial"/>
                <a:ea typeface="SimSun"/>
                <a:cs typeface="Segoe UI"/>
              </a:rPr>
              <a:t>commandes</a:t>
            </a:r>
            <a:r>
              <a:rPr lang="en-US" sz="1000" dirty="0">
                <a:latin typeface="Arial"/>
                <a:ea typeface="SimSun"/>
                <a:cs typeface="Segoe UI"/>
              </a:rPr>
              <a:t> DS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source de </a:t>
            </a:r>
            <a:r>
              <a:rPr lang="en-US" sz="1000" dirty="0" err="1">
                <a:latin typeface="Arial"/>
                <a:ea typeface="SimSun"/>
                <a:cs typeface="Arial"/>
              </a:rPr>
              <a:t>données</a:t>
            </a:r>
            <a:r>
              <a:rPr lang="en-US" sz="1000" dirty="0">
                <a:latin typeface="Arial"/>
                <a:ea typeface="SimSun"/>
                <a:cs typeface="Arial"/>
              </a:rPr>
              <a:t> qui </a:t>
            </a:r>
            <a:r>
              <a:rPr lang="en-US" sz="1000" dirty="0" err="1">
                <a:latin typeface="Arial"/>
                <a:ea typeface="SimSun"/>
                <a:cs typeface="Arial"/>
              </a:rPr>
              <a:t>peut</a:t>
            </a:r>
            <a:r>
              <a:rPr lang="en-US" sz="1000" dirty="0">
                <a:latin typeface="Arial"/>
                <a:ea typeface="SimSun"/>
                <a:cs typeface="Arial"/>
              </a:rPr>
              <a:t> exporter sous la </a:t>
            </a:r>
            <a:r>
              <a:rPr lang="en-US" sz="1000" dirty="0" err="1">
                <a:latin typeface="Arial"/>
                <a:ea typeface="SimSun"/>
                <a:cs typeface="Arial"/>
              </a:rPr>
              <a:t>forme</a:t>
            </a:r>
            <a:r>
              <a:rPr lang="en-US" sz="1000" dirty="0">
                <a:latin typeface="Arial"/>
                <a:ea typeface="SimSun"/>
                <a:cs typeface="Arial"/>
              </a:rPr>
              <a:t> de </a:t>
            </a:r>
            <a:r>
              <a:rPr lang="en-US" sz="1000" dirty="0" err="1">
                <a:latin typeface="Arial"/>
                <a:ea typeface="SimSun"/>
                <a:cs typeface="Arial"/>
              </a:rPr>
              <a:t>fichier</a:t>
            </a:r>
            <a:r>
              <a:rPr lang="en-US" sz="1000" dirty="0">
                <a:latin typeface="Arial"/>
                <a:ea typeface="SimSun"/>
                <a:cs typeface="Arial"/>
              </a:rPr>
              <a:t> .</a:t>
            </a:r>
            <a:r>
              <a:rPr lang="en-US" sz="1000" dirty="0" err="1">
                <a:latin typeface="Arial"/>
                <a:ea typeface="SimSun"/>
                <a:cs typeface="Arial"/>
              </a:rPr>
              <a:t>csv</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probablement</a:t>
            </a:r>
            <a:r>
              <a:rPr lang="en-US" sz="1000" dirty="0">
                <a:latin typeface="Arial"/>
                <a:ea typeface="SimSun"/>
                <a:cs typeface="Arial"/>
              </a:rPr>
              <a:t> </a:t>
            </a:r>
            <a:r>
              <a:rPr lang="en-US" sz="1000" dirty="0" err="1">
                <a:latin typeface="Arial"/>
                <a:ea typeface="SimSun"/>
                <a:cs typeface="Arial"/>
              </a:rPr>
              <a:t>csvde</a:t>
            </a:r>
            <a:r>
              <a:rPr lang="en-US" sz="1000" dirty="0">
                <a:latin typeface="Arial"/>
                <a:ea typeface="SimSun"/>
                <a:cs typeface="Arial"/>
              </a:rPr>
              <a:t>. </a:t>
            </a:r>
            <a:r>
              <a:rPr lang="en-US" sz="1000" dirty="0" err="1">
                <a:latin typeface="Arial"/>
                <a:ea typeface="SimSun"/>
                <a:cs typeface="Arial"/>
              </a:rPr>
              <a:t>Toutefois</a:t>
            </a:r>
            <a:r>
              <a:rPr lang="en-US" sz="1000" dirty="0">
                <a:latin typeface="Arial"/>
                <a:ea typeface="SimSun"/>
                <a:cs typeface="Arial"/>
              </a:rPr>
              <a:t>, </a:t>
            </a:r>
            <a:r>
              <a:rPr lang="en-US" sz="1000" dirty="0" err="1">
                <a:latin typeface="Arial"/>
                <a:ea typeface="SimSun"/>
                <a:cs typeface="Arial"/>
              </a:rPr>
              <a:t>csvde</a:t>
            </a:r>
            <a:r>
              <a:rPr lang="en-US" sz="1000" dirty="0">
                <a:latin typeface="Arial"/>
                <a:ea typeface="SimSun"/>
                <a:cs typeface="Arial"/>
              </a:rPr>
              <a:t> ne </a:t>
            </a:r>
            <a:r>
              <a:rPr lang="en-US" sz="1000" dirty="0" err="1">
                <a:latin typeface="Arial"/>
                <a:ea typeface="SimSun"/>
                <a:cs typeface="Arial"/>
              </a:rPr>
              <a:t>peut</a:t>
            </a:r>
            <a:r>
              <a:rPr lang="en-US" sz="1000" dirty="0">
                <a:latin typeface="Arial"/>
                <a:ea typeface="SimSun"/>
                <a:cs typeface="Arial"/>
              </a:rPr>
              <a:t> pas modifier les </a:t>
            </a:r>
            <a:r>
              <a:rPr lang="en-US" sz="1000" dirty="0" err="1">
                <a:latin typeface="Arial"/>
                <a:ea typeface="SimSun"/>
                <a:cs typeface="Arial"/>
              </a:rPr>
              <a:t>objets</a:t>
            </a:r>
            <a:r>
              <a:rPr lang="en-US" sz="1000" dirty="0">
                <a:latin typeface="Arial"/>
                <a:ea typeface="SimSun"/>
                <a:cs typeface="Arial"/>
              </a:rPr>
              <a:t> </a:t>
            </a:r>
            <a:r>
              <a:rPr lang="en-US" sz="1000" dirty="0" err="1">
                <a:latin typeface="Arial"/>
                <a:ea typeface="SimSun"/>
                <a:cs typeface="Arial"/>
              </a:rPr>
              <a:t>existants</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csvde</a:t>
            </a:r>
            <a:r>
              <a:rPr lang="en-US" sz="1000" dirty="0">
                <a:latin typeface="Arial"/>
                <a:ea typeface="SimSun"/>
                <a:cs typeface="Arial"/>
              </a:rPr>
              <a:t> </a:t>
            </a:r>
            <a:r>
              <a:rPr lang="en-US" sz="1000" dirty="0" err="1">
                <a:latin typeface="Arial"/>
                <a:ea typeface="SimSun"/>
                <a:cs typeface="Arial"/>
              </a:rPr>
              <a:t>lors</a:t>
            </a:r>
            <a:r>
              <a:rPr lang="en-US" sz="1000" dirty="0">
                <a:latin typeface="Arial"/>
                <a:ea typeface="SimSun"/>
                <a:cs typeface="Arial"/>
              </a:rPr>
              <a:t> de </a:t>
            </a:r>
            <a:r>
              <a:rPr lang="en-US" sz="1000" dirty="0" err="1">
                <a:latin typeface="Arial"/>
                <a:ea typeface="SimSun"/>
                <a:cs typeface="Arial"/>
              </a:rPr>
              <a:t>l'exportation</a:t>
            </a:r>
            <a:r>
              <a:rPr lang="en-US" sz="1000" dirty="0">
                <a:latin typeface="Arial"/>
                <a:ea typeface="SimSun"/>
                <a:cs typeface="Arial"/>
              </a:rPr>
              <a:t> de </a:t>
            </a:r>
            <a:r>
              <a:rPr lang="en-US" sz="1000" dirty="0" err="1">
                <a:latin typeface="Arial"/>
                <a:ea typeface="SimSun"/>
                <a:cs typeface="Arial"/>
              </a:rPr>
              <a:t>données</a:t>
            </a:r>
            <a:r>
              <a:rPr lang="en-US" sz="1000" dirty="0">
                <a:latin typeface="Arial"/>
                <a:ea typeface="SimSun"/>
                <a:cs typeface="Arial"/>
              </a:rPr>
              <a:t> à </a:t>
            </a:r>
            <a:r>
              <a:rPr lang="en-US" sz="1000" dirty="0" err="1">
                <a:latin typeface="Arial"/>
                <a:ea typeface="SimSun"/>
                <a:cs typeface="Arial"/>
              </a:rPr>
              <a:t>partir</a:t>
            </a:r>
            <a:r>
              <a:rPr lang="en-US" sz="1000" dirty="0">
                <a:latin typeface="Arial"/>
                <a:ea typeface="SimSun"/>
                <a:cs typeface="Arial"/>
              </a:rPr>
              <a:t> </a:t>
            </a:r>
            <a:r>
              <a:rPr lang="en-US" sz="1000" dirty="0" err="1">
                <a:latin typeface="Arial"/>
                <a:ea typeface="SimSun"/>
                <a:cs typeface="Arial"/>
              </a:rPr>
              <a:t>d'AD</a:t>
            </a:r>
            <a:r>
              <a:rPr lang="en-US" sz="1000" dirty="0">
                <a:latin typeface="Arial"/>
                <a:ea typeface="SimSun"/>
                <a:cs typeface="Arial"/>
              </a:rPr>
              <a:t> DS.</a:t>
            </a:r>
          </a:p>
          <a:p>
            <a:pPr>
              <a:lnSpc>
                <a:spcPct val="115000"/>
              </a:lnSpc>
              <a:spcAft>
                <a:spcPts val="1000"/>
              </a:spcAft>
            </a:pPr>
            <a:r>
              <a:rPr lang="en-US" sz="1000" dirty="0">
                <a:latin typeface="Arial"/>
                <a:ea typeface="SimSun"/>
                <a:cs typeface="Arial"/>
              </a:rPr>
              <a:t>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source de </a:t>
            </a:r>
            <a:r>
              <a:rPr lang="en-US" sz="1000" dirty="0" err="1">
                <a:latin typeface="Arial"/>
                <a:ea typeface="SimSun"/>
                <a:cs typeface="Arial"/>
              </a:rPr>
              <a:t>données</a:t>
            </a:r>
            <a:r>
              <a:rPr lang="en-US" sz="1000" dirty="0">
                <a:latin typeface="Arial"/>
                <a:ea typeface="SimSun"/>
                <a:cs typeface="Arial"/>
              </a:rPr>
              <a:t> qui </a:t>
            </a:r>
            <a:r>
              <a:rPr lang="en-US" sz="1000" dirty="0" err="1">
                <a:latin typeface="Arial"/>
                <a:ea typeface="SimSun"/>
                <a:cs typeface="Arial"/>
              </a:rPr>
              <a:t>peut</a:t>
            </a:r>
            <a:r>
              <a:rPr lang="en-US" sz="1000" dirty="0">
                <a:latin typeface="Arial"/>
                <a:ea typeface="SimSun"/>
                <a:cs typeface="Arial"/>
              </a:rPr>
              <a:t> exporter sous la </a:t>
            </a:r>
            <a:r>
              <a:rPr lang="en-US" sz="1000" dirty="0" err="1">
                <a:latin typeface="Arial"/>
                <a:ea typeface="SimSun"/>
                <a:cs typeface="Arial"/>
              </a:rPr>
              <a:t>forme</a:t>
            </a:r>
            <a:r>
              <a:rPr lang="en-US" sz="1000" dirty="0">
                <a:latin typeface="Arial"/>
                <a:ea typeface="SimSun"/>
                <a:cs typeface="Arial"/>
              </a:rPr>
              <a:t> de </a:t>
            </a:r>
            <a:r>
              <a:rPr lang="en-US" sz="1000" dirty="0" err="1">
                <a:latin typeface="Arial"/>
                <a:ea typeface="SimSun"/>
                <a:cs typeface="Arial"/>
              </a:rPr>
              <a:t>fichier</a:t>
            </a:r>
            <a:r>
              <a:rPr lang="en-US" sz="1000" dirty="0">
                <a:latin typeface="Arial"/>
                <a:ea typeface="SimSun"/>
                <a:cs typeface="Arial"/>
              </a:rPr>
              <a:t> LDIF,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alors</a:t>
            </a:r>
            <a:r>
              <a:rPr lang="en-US" sz="1000" dirty="0">
                <a:latin typeface="Arial"/>
                <a:ea typeface="SimSun"/>
                <a:cs typeface="Arial"/>
              </a:rPr>
              <a:t> </a:t>
            </a:r>
            <a:r>
              <a:rPr lang="en-US" sz="1000" dirty="0" err="1">
                <a:latin typeface="Arial"/>
                <a:ea typeface="SimSun"/>
                <a:cs typeface="Arial"/>
              </a:rPr>
              <a:t>probablement</a:t>
            </a:r>
            <a:r>
              <a:rPr lang="en-US" sz="1000" dirty="0">
                <a:latin typeface="Arial"/>
                <a:ea typeface="SimSun"/>
                <a:cs typeface="Arial"/>
              </a:rPr>
              <a:t> </a:t>
            </a:r>
            <a:r>
              <a:rPr lang="en-US" sz="1000" dirty="0" err="1">
                <a:latin typeface="Arial"/>
                <a:ea typeface="SimSun"/>
                <a:cs typeface="Arial"/>
              </a:rPr>
              <a:t>ldifde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ldifde</a:t>
            </a:r>
            <a:r>
              <a:rPr lang="en-US" sz="1000" dirty="0">
                <a:latin typeface="Arial"/>
                <a:ea typeface="SimSun"/>
                <a:cs typeface="Arial"/>
              </a:rPr>
              <a:t> </a:t>
            </a:r>
            <a:r>
              <a:rPr lang="en-US" sz="1000" dirty="0" err="1">
                <a:latin typeface="Arial"/>
                <a:ea typeface="SimSun"/>
                <a:cs typeface="Arial"/>
              </a:rPr>
              <a:t>si</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supprimer</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modifier les </a:t>
            </a:r>
            <a:r>
              <a:rPr lang="en-US" sz="1000" dirty="0" err="1">
                <a:latin typeface="Arial"/>
                <a:ea typeface="SimSun"/>
                <a:cs typeface="Arial"/>
              </a:rPr>
              <a:t>objets</a:t>
            </a:r>
            <a:r>
              <a:rPr lang="en-US" sz="1000" dirty="0">
                <a:latin typeface="Arial"/>
                <a:ea typeface="SimSun"/>
                <a:cs typeface="Arial"/>
              </a:rPr>
              <a:t> </a:t>
            </a:r>
            <a:r>
              <a:rPr lang="en-US" sz="1000" dirty="0" err="1">
                <a:latin typeface="Arial"/>
                <a:ea typeface="SimSun"/>
                <a:cs typeface="Arial"/>
              </a:rPr>
              <a:t>existants</a:t>
            </a:r>
            <a:r>
              <a:rPr lang="en-US" sz="1000" dirty="0">
                <a:latin typeface="Arial"/>
                <a:ea typeface="SimSun"/>
                <a:cs typeface="Arial"/>
              </a:rPr>
              <a:t>.</a:t>
            </a:r>
          </a:p>
          <a:p>
            <a:pPr>
              <a:lnSpc>
                <a:spcPct val="115000"/>
              </a:lnSpc>
              <a:spcAft>
                <a:spcPts val="1000"/>
              </a:spcAft>
            </a:pPr>
            <a:r>
              <a:rPr lang="en-US" sz="1000" dirty="0">
                <a:latin typeface="Arial"/>
                <a:ea typeface="SimSun"/>
                <a:cs typeface="Segoe UI"/>
              </a:rPr>
              <a:t>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modifiez</a:t>
            </a:r>
            <a:r>
              <a:rPr lang="en-US" sz="1000" dirty="0">
                <a:latin typeface="Arial"/>
                <a:ea typeface="SimSun"/>
                <a:cs typeface="Segoe UI"/>
              </a:rPr>
              <a:t> des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utiliserez</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probablement</a:t>
            </a:r>
            <a:r>
              <a:rPr lang="en-US" sz="1000" dirty="0">
                <a:latin typeface="Arial"/>
                <a:ea typeface="SimSun"/>
                <a:cs typeface="Segoe UI"/>
              </a:rPr>
              <a:t> les </a:t>
            </a:r>
            <a:r>
              <a:rPr lang="en-US" sz="1000" dirty="0" err="1">
                <a:latin typeface="Arial"/>
                <a:ea typeface="SimSun"/>
                <a:cs typeface="Segoe UI"/>
              </a:rPr>
              <a:t>commandes</a:t>
            </a:r>
            <a:r>
              <a:rPr lang="en-US" sz="1000" dirty="0">
                <a:latin typeface="Arial"/>
                <a:ea typeface="SimSun"/>
                <a:cs typeface="Segoe UI"/>
              </a:rPr>
              <a:t> DS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choisi</a:t>
            </a:r>
            <a:r>
              <a:rPr lang="en-US" sz="1000" dirty="0">
                <a:latin typeface="Arial"/>
                <a:ea typeface="SimSun"/>
                <a:cs typeface="Segoe UI"/>
              </a:rPr>
              <a:t> de ne pas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outils</a:t>
            </a:r>
            <a:r>
              <a:rPr lang="en-US" sz="1000" dirty="0">
                <a:latin typeface="Arial"/>
                <a:ea typeface="SimSun"/>
                <a:cs typeface="Segoe UI"/>
              </a:rPr>
              <a:t> </a:t>
            </a:r>
            <a:r>
              <a:rPr lang="en-US" sz="1000" dirty="0" err="1">
                <a:latin typeface="Arial"/>
                <a:ea typeface="SimSun"/>
                <a:cs typeface="Segoe UI"/>
              </a:rPr>
              <a:t>graphiques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7</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263904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Pour aider les </a:t>
            </a:r>
            <a:r>
              <a:rPr lang="en-US" sz="1000" dirty="0" err="1">
                <a:latin typeface="Arial"/>
                <a:ea typeface="SimSun"/>
                <a:cs typeface="Arial"/>
              </a:rPr>
              <a:t>stagiaires</a:t>
            </a:r>
            <a:r>
              <a:rPr lang="en-US" sz="1000" dirty="0">
                <a:latin typeface="Arial"/>
                <a:ea typeface="SimSun"/>
                <a:cs typeface="Arial"/>
              </a:rPr>
              <a:t> à </a:t>
            </a:r>
            <a:r>
              <a:rPr lang="en-US" sz="1000" dirty="0" err="1">
                <a:latin typeface="Arial"/>
                <a:ea typeface="SimSun"/>
                <a:cs typeface="Arial"/>
              </a:rPr>
              <a:t>comprendre</a:t>
            </a:r>
            <a:r>
              <a:rPr lang="en-US" sz="1000" dirty="0">
                <a:latin typeface="Arial"/>
                <a:ea typeface="SimSun"/>
                <a:cs typeface="Arial"/>
              </a:rPr>
              <a:t> comment </a:t>
            </a:r>
            <a:r>
              <a:rPr lang="en-US" sz="1000" dirty="0" err="1">
                <a:latin typeface="Arial"/>
                <a:ea typeface="SimSun"/>
                <a:cs typeface="Arial"/>
              </a:rPr>
              <a:t>utiliser</a:t>
            </a:r>
            <a:r>
              <a:rPr lang="en-US" sz="1000" dirty="0">
                <a:latin typeface="Arial"/>
                <a:ea typeface="SimSun"/>
                <a:cs typeface="Arial"/>
              </a:rPr>
              <a:t> Windows PowerShell pour </a:t>
            </a:r>
            <a:r>
              <a:rPr lang="en-US" sz="1000" dirty="0" err="1">
                <a:latin typeface="Arial"/>
                <a:ea typeface="SimSun"/>
                <a:cs typeface="Arial"/>
              </a:rPr>
              <a:t>l'exécution</a:t>
            </a:r>
            <a:r>
              <a:rPr lang="en-US" sz="1000" dirty="0">
                <a:latin typeface="Arial"/>
                <a:ea typeface="SimSun"/>
                <a:cs typeface="Arial"/>
              </a:rPr>
              <a:t> de </a:t>
            </a:r>
            <a:r>
              <a:rPr lang="en-US" sz="1000" dirty="0" err="1">
                <a:latin typeface="Arial"/>
                <a:ea typeface="SimSun"/>
                <a:cs typeface="Arial"/>
              </a:rPr>
              <a:t>l'administration</a:t>
            </a:r>
            <a:r>
              <a:rPr lang="en-US" sz="1000" dirty="0">
                <a:latin typeface="Arial"/>
                <a:ea typeface="SimSun"/>
                <a:cs typeface="Arial"/>
              </a:rPr>
              <a:t> </a:t>
            </a:r>
            <a:r>
              <a:rPr lang="en-US" sz="1000" dirty="0" err="1">
                <a:latin typeface="Arial"/>
                <a:ea typeface="SimSun"/>
                <a:cs typeface="Arial"/>
              </a:rPr>
              <a:t>d'AD</a:t>
            </a:r>
            <a:r>
              <a:rPr lang="en-US" sz="1000" dirty="0">
                <a:latin typeface="Arial"/>
                <a:ea typeface="SimSun"/>
                <a:cs typeface="Arial"/>
              </a:rPr>
              <a:t> DS,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essentiel</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voient</a:t>
            </a:r>
            <a:r>
              <a:rPr lang="en-US" sz="1000" dirty="0">
                <a:latin typeface="Arial"/>
                <a:ea typeface="SimSun"/>
                <a:cs typeface="Arial"/>
              </a:rPr>
              <a:t> des </a:t>
            </a:r>
            <a:r>
              <a:rPr lang="en-US" sz="1000" dirty="0" err="1">
                <a:latin typeface="Arial"/>
                <a:ea typeface="SimSun"/>
                <a:cs typeface="Arial"/>
              </a:rPr>
              <a:t>exemples</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la </a:t>
            </a:r>
            <a:r>
              <a:rPr lang="en-US" sz="1000" dirty="0" err="1">
                <a:latin typeface="Arial"/>
                <a:ea typeface="SimSun"/>
                <a:cs typeface="Arial"/>
              </a:rPr>
              <a:t>façon</a:t>
            </a:r>
            <a:r>
              <a:rPr lang="en-US" sz="1000" dirty="0">
                <a:latin typeface="Arial"/>
                <a:ea typeface="SimSun"/>
                <a:cs typeface="Arial"/>
              </a:rPr>
              <a:t> </a:t>
            </a:r>
            <a:r>
              <a:rPr lang="en-US" sz="1000" dirty="0" err="1">
                <a:latin typeface="Arial"/>
                <a:ea typeface="SimSun"/>
                <a:cs typeface="Arial"/>
              </a:rPr>
              <a:t>d'utiliser</a:t>
            </a:r>
            <a:r>
              <a:rPr lang="en-US" sz="1000" dirty="0">
                <a:latin typeface="Arial"/>
                <a:ea typeface="SimSun"/>
                <a:cs typeface="Arial"/>
              </a:rPr>
              <a:t> les applets de </a:t>
            </a:r>
            <a:r>
              <a:rPr lang="en-US" sz="1000" dirty="0" err="1">
                <a:latin typeface="Arial"/>
                <a:ea typeface="SimSun"/>
                <a:cs typeface="Arial"/>
              </a:rPr>
              <a:t>commande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trouverez</a:t>
            </a:r>
            <a:r>
              <a:rPr lang="en-US" sz="1000" dirty="0">
                <a:latin typeface="Arial"/>
                <a:ea typeface="SimSun"/>
                <a:cs typeface="Arial"/>
              </a:rPr>
              <a:t> des </a:t>
            </a:r>
            <a:r>
              <a:rPr lang="en-US" sz="1000" dirty="0" err="1">
                <a:latin typeface="Arial"/>
                <a:ea typeface="SimSun"/>
                <a:cs typeface="Arial"/>
              </a:rPr>
              <a:t>exemples</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la </a:t>
            </a:r>
            <a:r>
              <a:rPr lang="en-US" sz="1000" dirty="0" err="1">
                <a:latin typeface="Arial"/>
                <a:ea typeface="SimSun"/>
                <a:cs typeface="Arial"/>
              </a:rPr>
              <a:t>plupart</a:t>
            </a:r>
            <a:r>
              <a:rPr lang="en-US" sz="1000" dirty="0">
                <a:latin typeface="Arial"/>
                <a:ea typeface="SimSun"/>
                <a:cs typeface="Arial"/>
              </a:rPr>
              <a:t> des </a:t>
            </a:r>
            <a:r>
              <a:rPr lang="en-US" sz="1000" dirty="0" err="1">
                <a:latin typeface="Arial"/>
                <a:ea typeface="SimSun"/>
                <a:cs typeface="Arial"/>
              </a:rPr>
              <a:t>diapositives</a:t>
            </a:r>
            <a:r>
              <a:rPr lang="en-US" sz="1000" dirty="0">
                <a:latin typeface="Arial"/>
                <a:ea typeface="SimSun"/>
                <a:cs typeface="Arial"/>
              </a:rPr>
              <a:t> de </a:t>
            </a:r>
            <a:r>
              <a:rPr lang="en-US" sz="1000" dirty="0" err="1">
                <a:latin typeface="Arial"/>
                <a:ea typeface="SimSun"/>
                <a:cs typeface="Arial"/>
              </a:rPr>
              <a:t>cette</a:t>
            </a:r>
            <a:r>
              <a:rPr lang="en-US" sz="1000" dirty="0">
                <a:latin typeface="Arial"/>
                <a:ea typeface="SimSun"/>
                <a:cs typeface="Arial"/>
              </a:rPr>
              <a:t> </a:t>
            </a:r>
            <a:r>
              <a:rPr lang="en-US" sz="1000" dirty="0" err="1">
                <a:latin typeface="Arial"/>
                <a:ea typeface="SimSun"/>
                <a:cs typeface="Arial"/>
              </a:rPr>
              <a:t>leçon</a:t>
            </a:r>
            <a:r>
              <a:rPr lang="en-US" sz="1000" dirty="0">
                <a:latin typeface="Arial"/>
                <a:ea typeface="SimSun"/>
                <a:cs typeface="Arial"/>
              </a:rPr>
              <a:t>. Il </a:t>
            </a:r>
            <a:r>
              <a:rPr lang="en-US" sz="1000" dirty="0" err="1">
                <a:latin typeface="Arial"/>
                <a:ea typeface="SimSun"/>
                <a:cs typeface="Arial"/>
              </a:rPr>
              <a:t>est</a:t>
            </a:r>
            <a:r>
              <a:rPr lang="en-US" sz="1000" dirty="0">
                <a:latin typeface="Arial"/>
                <a:ea typeface="SimSun"/>
                <a:cs typeface="Arial"/>
              </a:rPr>
              <a:t> important </a:t>
            </a:r>
            <a:r>
              <a:rPr lang="en-US" sz="1000" dirty="0" smtClean="0">
                <a:latin typeface="Arial"/>
                <a:ea typeface="SimSun"/>
                <a:cs typeface="Arial"/>
              </a:rPr>
              <a:t>de </a:t>
            </a:r>
            <a:r>
              <a:rPr lang="en-US" sz="1000" dirty="0" err="1" smtClean="0">
                <a:latin typeface="Arial"/>
                <a:ea typeface="SimSun"/>
                <a:cs typeface="Arial"/>
              </a:rPr>
              <a:t>décrire</a:t>
            </a:r>
            <a:r>
              <a:rPr lang="en-US" sz="1000" dirty="0" smtClean="0">
                <a:latin typeface="Arial"/>
                <a:ea typeface="SimSun"/>
                <a:cs typeface="Arial"/>
              </a:rPr>
              <a:t> </a:t>
            </a:r>
            <a:r>
              <a:rPr lang="en-US" sz="1000" dirty="0" err="1">
                <a:latin typeface="Arial"/>
                <a:ea typeface="SimSun"/>
                <a:cs typeface="Arial"/>
              </a:rPr>
              <a:t>tous</a:t>
            </a:r>
            <a:r>
              <a:rPr lang="en-US" sz="1000" dirty="0">
                <a:latin typeface="Arial"/>
                <a:ea typeface="SimSun"/>
                <a:cs typeface="Arial"/>
              </a:rPr>
              <a:t> les </a:t>
            </a:r>
            <a:r>
              <a:rPr lang="en-US" sz="1000" dirty="0" err="1">
                <a:latin typeface="Arial"/>
                <a:ea typeface="SimSun"/>
                <a:cs typeface="Arial"/>
              </a:rPr>
              <a:t>exemples</a:t>
            </a:r>
            <a:r>
              <a:rPr lang="en-US" sz="1000" dirty="0">
                <a:latin typeface="Arial"/>
                <a:ea typeface="SimSun"/>
                <a:cs typeface="Arial"/>
              </a:rPr>
              <a:t> de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diapositive</a:t>
            </a:r>
            <a:r>
              <a:rPr lang="en-US" sz="1000" dirty="0">
                <a:latin typeface="Arial"/>
                <a:ea typeface="SimSun"/>
                <a:cs typeface="Arial"/>
              </a:rPr>
              <a:t>, y </a:t>
            </a:r>
            <a:r>
              <a:rPr lang="en-US" sz="1000" dirty="0" err="1">
                <a:latin typeface="Arial"/>
                <a:ea typeface="SimSun"/>
                <a:cs typeface="Arial"/>
              </a:rPr>
              <a:t>compris</a:t>
            </a:r>
            <a:r>
              <a:rPr lang="en-US" sz="1000" dirty="0">
                <a:latin typeface="Arial"/>
                <a:ea typeface="SimSun"/>
                <a:cs typeface="Arial"/>
              </a:rPr>
              <a:t> le </a:t>
            </a:r>
            <a:r>
              <a:rPr lang="en-US" sz="1000" dirty="0" err="1">
                <a:latin typeface="Arial"/>
                <a:ea typeface="SimSun"/>
                <a:cs typeface="Arial"/>
              </a:rPr>
              <a:t>rôle</a:t>
            </a:r>
            <a:r>
              <a:rPr lang="en-US" sz="1000" dirty="0">
                <a:latin typeface="Arial"/>
                <a:ea typeface="SimSun"/>
                <a:cs typeface="Arial"/>
              </a:rPr>
              <a:t> de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paramètre</a:t>
            </a:r>
            <a:r>
              <a:rPr lang="en-US" sz="1000" dirty="0">
                <a:latin typeface="Arial"/>
                <a:ea typeface="SimSun"/>
                <a:cs typeface="Arial"/>
              </a:rPr>
              <a:t>. </a:t>
            </a:r>
          </a:p>
        </p:txBody>
      </p:sp>
      <p:sp>
        <p:nvSpPr>
          <p:cNvPr id="4" name="Slide Number Placeholder 3"/>
          <p:cNvSpPr>
            <a:spLocks noGrp="1"/>
          </p:cNvSpPr>
          <p:nvPr>
            <p:ph type="sldNum" sz="quarter" idx="10"/>
          </p:nvPr>
        </p:nvSpPr>
        <p:spPr/>
        <p:txBody>
          <a:bodyPr/>
          <a:lstStyle/>
          <a:p>
            <a:fld id="{49CBBACF-CEDD-455C-986E-D645016DD72E}" type="slidenum">
              <a:rPr lang="en-US" smtClean="0"/>
              <a:pPr/>
              <a:t>8</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200741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chacune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En </a:t>
            </a:r>
            <a:r>
              <a:rPr lang="en-US" sz="1000" dirty="0" err="1">
                <a:latin typeface="Arial"/>
                <a:ea typeface="SimSun"/>
                <a:cs typeface="Segoe UI"/>
              </a:rPr>
              <a:t>outre</a:t>
            </a:r>
            <a:r>
              <a:rPr lang="en-US" sz="1000" dirty="0">
                <a:latin typeface="Arial"/>
                <a:ea typeface="SimSun"/>
                <a:cs typeface="Segoe UI"/>
              </a:rPr>
              <a:t>, </a:t>
            </a:r>
            <a:r>
              <a:rPr lang="en-US" sz="1000" dirty="0" err="1">
                <a:latin typeface="Arial"/>
                <a:ea typeface="SimSun"/>
                <a:cs typeface="Segoe UI"/>
              </a:rPr>
              <a:t>décrivez</a:t>
            </a:r>
            <a:r>
              <a:rPr lang="en-US" sz="1000" dirty="0">
                <a:latin typeface="Arial"/>
                <a:ea typeface="SimSun"/>
                <a:cs typeface="Segoe UI"/>
              </a:rPr>
              <a:t> </a:t>
            </a:r>
            <a:r>
              <a:rPr lang="en-US" sz="1000" dirty="0" err="1">
                <a:latin typeface="Arial"/>
                <a:ea typeface="SimSun"/>
                <a:cs typeface="Segoe UI"/>
              </a:rPr>
              <a:t>l'exemple</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de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New-</a:t>
            </a:r>
            <a:r>
              <a:rPr lang="en-US" sz="1000" b="1" dirty="0" err="1">
                <a:latin typeface="Arial"/>
                <a:ea typeface="SimSun"/>
                <a:cs typeface="Arial"/>
              </a:rPr>
              <a:t>ADUser</a:t>
            </a:r>
            <a:r>
              <a:rPr lang="en-US" sz="1000" dirty="0">
                <a:latin typeface="Arial"/>
                <a:ea typeface="SimSun"/>
                <a:cs typeface="Segoe UI"/>
              </a:rPr>
              <a:t>. </a:t>
            </a:r>
            <a:r>
              <a:rPr lang="en-US" sz="1000" dirty="0" err="1">
                <a:latin typeface="Arial"/>
                <a:ea typeface="SimSun"/>
                <a:cs typeface="Segoe UI"/>
              </a:rPr>
              <a:t>Envisagez</a:t>
            </a:r>
            <a:r>
              <a:rPr lang="en-US" sz="1000" dirty="0">
                <a:latin typeface="Arial"/>
                <a:ea typeface="SimSun"/>
                <a:cs typeface="Segoe UI"/>
              </a:rPr>
              <a:t> de </a:t>
            </a:r>
            <a:r>
              <a:rPr lang="en-US" sz="1000" dirty="0" err="1">
                <a:latin typeface="Arial"/>
                <a:ea typeface="SimSun"/>
                <a:cs typeface="Segoe UI"/>
              </a:rPr>
              <a:t>fournir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paramètres</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pour </a:t>
            </a:r>
            <a:r>
              <a:rPr lang="en-US" sz="1000" dirty="0" err="1">
                <a:latin typeface="Arial"/>
                <a:ea typeface="SimSun"/>
                <a:cs typeface="Segoe UI"/>
              </a:rPr>
              <a:t>gérer</a:t>
            </a:r>
            <a:r>
              <a:rPr lang="en-US" sz="1000" dirty="0">
                <a:latin typeface="Arial"/>
                <a:ea typeface="SimSun"/>
                <a:cs typeface="Segoe UI"/>
              </a:rPr>
              <a:t> les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a:t>
            </a:r>
            <a:r>
              <a:rPr lang="en-US" sz="1000" dirty="0" err="1">
                <a:latin typeface="Arial"/>
                <a:ea typeface="SimSun"/>
                <a:cs typeface="Segoe UI"/>
              </a:rPr>
              <a:t>sont-ils</a:t>
            </a:r>
            <a:r>
              <a:rPr lang="en-US" sz="1000" dirty="0">
                <a:latin typeface="Arial"/>
                <a:ea typeface="SimSun"/>
                <a:cs typeface="Segoe UI"/>
              </a:rPr>
              <a:t> </a:t>
            </a:r>
            <a:r>
              <a:rPr lang="en-US" sz="1000" dirty="0" err="1">
                <a:latin typeface="Arial"/>
                <a:ea typeface="SimSun"/>
                <a:cs typeface="Segoe UI"/>
              </a:rPr>
              <a:t>identiques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Non. La </a:t>
            </a:r>
            <a:r>
              <a:rPr lang="en-US" sz="1000" dirty="0" err="1">
                <a:latin typeface="Arial"/>
                <a:ea typeface="SimSun"/>
                <a:cs typeface="Segoe UI"/>
              </a:rPr>
              <a:t>plupart</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identiques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semblables</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a:t>
            </a:r>
            <a:r>
              <a:rPr lang="en-US" sz="1000" dirty="0" smtClean="0">
                <a:latin typeface="Arial"/>
                <a:ea typeface="SimSun"/>
                <a:cs typeface="Segoe UI"/>
              </a:rPr>
              <a:t>a </a:t>
            </a:r>
            <a:r>
              <a:rPr lang="en-US" sz="1000" dirty="0" err="1" smtClean="0">
                <a:latin typeface="Arial"/>
                <a:ea typeface="SimSun"/>
                <a:cs typeface="Segoe UI"/>
              </a:rPr>
              <a:t>sa</a:t>
            </a:r>
            <a:r>
              <a:rPr lang="en-US" sz="1000" dirty="0" smtClean="0">
                <a:latin typeface="Arial"/>
                <a:ea typeface="SimSun"/>
                <a:cs typeface="Segoe UI"/>
              </a:rPr>
              <a:t> </a:t>
            </a:r>
            <a:r>
              <a:rPr lang="en-US" sz="1000" dirty="0" err="1" smtClean="0">
                <a:latin typeface="Arial"/>
                <a:ea typeface="SimSun"/>
                <a:cs typeface="Segoe UI"/>
              </a:rPr>
              <a:t>propre</a:t>
            </a:r>
            <a:r>
              <a:rPr lang="en-US" sz="1000" dirty="0" smtClean="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de </a:t>
            </a:r>
            <a:r>
              <a:rPr lang="en-US" sz="1000" dirty="0" err="1">
                <a:latin typeface="Arial"/>
                <a:ea typeface="SimSun"/>
                <a:cs typeface="Segoe UI"/>
              </a:rPr>
              <a:t>paramètres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9</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smtClean="0">
                <a:solidFill>
                  <a:srgbClr val="336699"/>
                </a:solidFill>
                <a:latin typeface="Arial"/>
              </a:rPr>
              <a:t>4 : Automatisation de l'administration des domaines </a:t>
            </a:r>
            <a:r>
              <a:rPr lang="fr-FR" sz="1200" b="1" smtClean="0">
                <a:solidFill>
                  <a:srgbClr val="336699"/>
                </a:solidFill>
                <a:latin typeface="Arial"/>
              </a:rPr>
              <a:t>de services Active</a:t>
            </a:r>
            <a:r>
              <a:rPr lang="fr-FR" sz="1200" b="1" dirty="0" smtClean="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xmlns="" val="32070118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7472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4</a:t>
            </a:r>
            <a:endParaRPr lang="en-US" sz="2600" dirty="0"/>
          </a:p>
        </p:txBody>
      </p:sp>
      <p:sp>
        <p:nvSpPr>
          <p:cNvPr id="3" name="Subtitle 2"/>
          <p:cNvSpPr>
            <a:spLocks noGrp="1"/>
          </p:cNvSpPr>
          <p:nvPr>
            <p:ph type="subTitle" sz="quarter" idx="1"/>
          </p:nvPr>
        </p:nvSpPr>
        <p:spPr>
          <a:xfrm>
            <a:off x="3121297" y="3657600"/>
            <a:ext cx="5775960" cy="1295400"/>
          </a:xfrm>
        </p:spPr>
        <p:txBody>
          <a:bodyPr/>
          <a:lstStyle/>
          <a:p>
            <a:r>
              <a:rPr lang="fr-FR" dirty="0" smtClean="0"/>
              <a:t>Automatisation de l'administration des domaines de services Active Directory
</a:t>
            </a:r>
            <a:endParaRPr lang="en-US" dirty="0"/>
          </a:p>
        </p:txBody>
      </p:sp>
    </p:spTree>
    <p:extLst>
      <p:ext uri="{BB962C8B-B14F-4D97-AF65-F5344CB8AC3E}">
        <p14:creationId xmlns:p14="http://schemas.microsoft.com/office/powerpoint/2010/main" xmlns="" val="112556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97826" cy="740664"/>
          </a:xfrm>
        </p:spPr>
        <p:txBody>
          <a:bodyPr/>
          <a:lstStyle/>
          <a:p>
            <a:r>
              <a:rPr lang="fr-FR" sz="2400" dirty="0" smtClean="0"/>
              <a:t>Utilisation des applets </a:t>
            </a:r>
            <a:r>
              <a:rPr lang="fr-FR" sz="2400" smtClean="0"/>
              <a:t>de commande Windows PowerShell pour </a:t>
            </a:r>
            <a:r>
              <a:rPr lang="fr-FR" sz="2400" dirty="0" smtClean="0"/>
              <a:t>gérer les groupes</a:t>
            </a:r>
            <a:endParaRPr lang="en-US" sz="2400" dirty="0"/>
          </a:p>
        </p:txBody>
      </p:sp>
      <p:sp>
        <p:nvSpPr>
          <p:cNvPr id="4" name="Rectangle 3"/>
          <p:cNvSpPr/>
          <p:nvPr/>
        </p:nvSpPr>
        <p:spPr>
          <a:xfrm>
            <a:off x="209228" y="4831953"/>
            <a:ext cx="8787539" cy="923330"/>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b="0" kern="0" dirty="0">
                <a:solidFill>
                  <a:sysClr val="windowText" lastClr="000000"/>
                </a:solidFill>
                <a:latin typeface="Lucida Sans Typewriter" pitchFamily="49" charset="0"/>
                <a:ea typeface="Segoe UI" pitchFamily="34" charset="0"/>
                <a:cs typeface="Segoe UI" pitchFamily="34" charset="0"/>
              </a:rPr>
              <a:t>New-ADGroup –Name “CustomerManagement” –Path “ou=managers,dc=adatum,dc=com” –GroupScope Global </a:t>
            </a:r>
            <a:r>
              <a:rPr b="0">
                <a:latin typeface="Lucida Sans Typewriter"/>
                <a:ea typeface="Segoe UI"/>
                <a:cs typeface="Segoe UI"/>
              </a:rPr>
              <a:t/>
            </a:r>
            <a:br>
              <a:rPr b="0">
                <a:latin typeface="Lucida Sans Typewriter"/>
                <a:ea typeface="Segoe UI"/>
                <a:cs typeface="Segoe UI"/>
              </a:rPr>
            </a:br>
            <a:r>
              <a:rPr lang="en-US" b="0" kern="0" dirty="0">
                <a:solidFill>
                  <a:sysClr val="windowText" lastClr="000000"/>
                </a:solidFill>
                <a:latin typeface="Lucida Sans Typewriter" pitchFamily="49" charset="0"/>
                <a:ea typeface="Segoe UI" pitchFamily="34" charset="0"/>
                <a:cs typeface="Segoe UI" pitchFamily="34" charset="0"/>
              </a:rPr>
              <a:t>–GroupCategory Security</a:t>
            </a:r>
            <a:endParaRPr lang="en-CA" b="0" kern="0" dirty="0">
              <a:solidFill>
                <a:sysClr val="windowText" lastClr="000000"/>
              </a:solidFill>
              <a:latin typeface="Lucida Sans Typewriter" pitchFamily="49" charset="0"/>
              <a:ea typeface="Segoe UI" pitchFamily="34" charset="0"/>
              <a:cs typeface="Segoe UI" pitchFamily="34" charset="0"/>
            </a:endParaRPr>
          </a:p>
        </p:txBody>
      </p:sp>
      <p:sp>
        <p:nvSpPr>
          <p:cNvPr id="5" name="Rectangle 4"/>
          <p:cNvSpPr/>
          <p:nvPr/>
        </p:nvSpPr>
        <p:spPr>
          <a:xfrm>
            <a:off x="209228" y="5910421"/>
            <a:ext cx="8787539" cy="369332"/>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b="0" kern="0" dirty="0">
                <a:solidFill>
                  <a:sysClr val="windowText" lastClr="000000"/>
                </a:solidFill>
                <a:latin typeface="Lucida Sans Typewriter" pitchFamily="49" charset="0"/>
                <a:ea typeface="Segoe UI" pitchFamily="34" charset="0"/>
                <a:cs typeface="Segoe UI" pitchFamily="34" charset="0"/>
              </a:rPr>
              <a:t>Add-ADGroupMember CustomerManagement –Members “Joe” </a:t>
            </a:r>
            <a:endParaRPr lang="en-CA" b="0" kern="0" dirty="0">
              <a:solidFill>
                <a:sysClr val="windowText" lastClr="000000"/>
              </a:solidFill>
              <a:latin typeface="Lucida Sans Typewriter" pitchFamily="49" charset="0"/>
              <a:ea typeface="Segoe UI" pitchFamily="34" charset="0"/>
              <a:cs typeface="Segoe U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xmlns="" val="430929258"/>
              </p:ext>
            </p:extLst>
          </p:nvPr>
        </p:nvGraphicFramePr>
        <p:xfrm>
          <a:off x="201479" y="905094"/>
          <a:ext cx="8803036" cy="3789478"/>
        </p:xfrm>
        <a:graphic>
          <a:graphicData uri="http://schemas.openxmlformats.org/drawingml/2006/table">
            <a:tbl>
              <a:tblPr firstRow="1" bandRow="1">
                <a:tableStyleId>{21E4AEA4-8DFA-4A89-87EB-49C32662AFE0}</a:tableStyleId>
              </a:tblPr>
              <a:tblGrid>
                <a:gridCol w="4182262"/>
                <a:gridCol w="4620774"/>
              </a:tblGrid>
              <a:tr h="397772">
                <a:tc>
                  <a:txBody>
                    <a:bodyPr/>
                    <a:lstStyle/>
                    <a:p>
                      <a:pPr marL="0" marR="0">
                        <a:lnSpc>
                          <a:spcPct val="115000"/>
                        </a:lnSpc>
                        <a:spcBef>
                          <a:spcPts val="0"/>
                        </a:spcBef>
                        <a:spcAft>
                          <a:spcPts val="0"/>
                        </a:spcAft>
                      </a:pPr>
                      <a:r>
                        <a:rPr lang="en-US" sz="2000" dirty="0" err="1">
                          <a:latin typeface="Segoe" pitchFamily="34" charset="0"/>
                          <a:ea typeface="Segoe UI" pitchFamily="34" charset="0"/>
                          <a:cs typeface="Segoe UI" pitchFamily="34" charset="0"/>
                        </a:rPr>
                        <a:t>Applet de commande</a:t>
                      </a:r>
                      <a:endParaRPr lang="en-US" sz="2000" b="1" dirty="0">
                        <a:solidFill>
                          <a:schemeClr val="tx1"/>
                        </a:solidFill>
                        <a:latin typeface="Segoe" pitchFamily="34" charset="0"/>
                        <a:ea typeface="Segoe UI" pitchFamily="34" charset="0"/>
                        <a:cs typeface="Segoe UI" pitchFamily="34" charset="0"/>
                      </a:endParaRPr>
                    </a:p>
                  </a:txBody>
                  <a:tcPr marL="68580" marR="68580" marT="0" marB="0" anchor="ctr"/>
                </a:tc>
                <a:tc>
                  <a:txBody>
                    <a:bodyPr/>
                    <a:lstStyle/>
                    <a:p>
                      <a:pPr marL="0" marR="0">
                        <a:lnSpc>
                          <a:spcPct val="115000"/>
                        </a:lnSpc>
                        <a:spcBef>
                          <a:spcPts val="0"/>
                        </a:spcBef>
                        <a:spcAft>
                          <a:spcPts val="0"/>
                        </a:spcAft>
                      </a:pPr>
                      <a:r>
                        <a:rPr lang="en-US" sz="2000" dirty="0">
                          <a:latin typeface="Segoe" pitchFamily="34" charset="0"/>
                          <a:ea typeface="Segoe UI" pitchFamily="34" charset="0"/>
                          <a:cs typeface="Segoe UI" pitchFamily="34" charset="0"/>
                        </a:rPr>
                        <a:t> Description</a:t>
                      </a:r>
                      <a:endParaRPr lang="en-US" sz="2000" b="1" dirty="0">
                        <a:solidFill>
                          <a:schemeClr val="tx1"/>
                        </a:solidFill>
                        <a:latin typeface="Segoe" pitchFamily="34" charset="0"/>
                        <a:ea typeface="Segoe UI" pitchFamily="34" charset="0"/>
                        <a:cs typeface="Segoe UI" pitchFamily="34" charset="0"/>
                      </a:endParaRPr>
                    </a:p>
                  </a:txBody>
                  <a:tcPr marL="68580" marR="68580" marT="0" marB="0" anchor="ctr"/>
                </a:tc>
              </a:tr>
              <a:tr h="310395">
                <a:tc>
                  <a:txBody>
                    <a:bodyPr/>
                    <a:lstStyle/>
                    <a:p>
                      <a:pPr marL="0" marR="0" indent="0">
                        <a:lnSpc>
                          <a:spcPts val="2000"/>
                        </a:lnSpc>
                        <a:spcBef>
                          <a:spcPts val="1000"/>
                        </a:spcBef>
                        <a:spcAft>
                          <a:spcPts val="1000"/>
                        </a:spcAft>
                      </a:pPr>
                      <a:r>
                        <a:rPr lang="en-US" sz="1800" b="0" kern="1200" dirty="0">
                          <a:latin typeface="Segoe" pitchFamily="34" charset="0"/>
                        </a:rPr>
                        <a:t>New-ADGroup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Crée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10395">
                <a:tc>
                  <a:txBody>
                    <a:bodyPr/>
                    <a:lstStyle/>
                    <a:p>
                      <a:pPr marL="0" marR="0" indent="0">
                        <a:lnSpc>
                          <a:spcPts val="2000"/>
                        </a:lnSpc>
                        <a:spcBef>
                          <a:spcPts val="1000"/>
                        </a:spcBef>
                        <a:spcAft>
                          <a:spcPts val="1000"/>
                        </a:spcAft>
                      </a:pPr>
                      <a:r>
                        <a:rPr lang="en-US" sz="1800" b="0" kern="1200" dirty="0">
                          <a:latin typeface="Segoe" pitchFamily="34" charset="0"/>
                        </a:rPr>
                        <a:t>Set-ADGroup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Modifie les propriétés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10395">
                <a:tc>
                  <a:txBody>
                    <a:bodyPr/>
                    <a:lstStyle/>
                    <a:p>
                      <a:pPr marL="0" marR="0" indent="0">
                        <a:lnSpc>
                          <a:spcPts val="2000"/>
                        </a:lnSpc>
                        <a:spcBef>
                          <a:spcPts val="1000"/>
                        </a:spcBef>
                        <a:spcAft>
                          <a:spcPts val="1000"/>
                        </a:spcAft>
                      </a:pPr>
                      <a:r>
                        <a:rPr lang="en-US" sz="1800" b="0" kern="1200" dirty="0">
                          <a:latin typeface="Segoe" pitchFamily="34" charset="0"/>
                        </a:rPr>
                        <a:t>Get-ADGroup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Affiche les propriétés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20634">
                <a:tc>
                  <a:txBody>
                    <a:bodyPr/>
                    <a:lstStyle/>
                    <a:p>
                      <a:pPr marL="0" marR="0">
                        <a:lnSpc>
                          <a:spcPts val="2000"/>
                        </a:lnSpc>
                        <a:spcBef>
                          <a:spcPts val="0"/>
                        </a:spcBef>
                        <a:spcAft>
                          <a:spcPts val="1000"/>
                        </a:spcAft>
                      </a:pPr>
                      <a:r>
                        <a:rPr lang="en-US" sz="1800" b="0" kern="1200" dirty="0">
                          <a:latin typeface="Segoe" pitchFamily="34" charset="0"/>
                        </a:rPr>
                        <a:t>Remove-ADGroup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Supprime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20634">
                <a:tc>
                  <a:txBody>
                    <a:bodyPr/>
                    <a:lstStyle/>
                    <a:p>
                      <a:pPr marL="0" marR="0">
                        <a:lnSpc>
                          <a:spcPts val="2000"/>
                        </a:lnSpc>
                        <a:spcBef>
                          <a:spcPts val="0"/>
                        </a:spcBef>
                        <a:spcAft>
                          <a:spcPts val="1000"/>
                        </a:spcAft>
                      </a:pPr>
                      <a:r>
                        <a:rPr lang="en-US" sz="1800" b="0" kern="1200" dirty="0">
                          <a:latin typeface="Segoe" pitchFamily="34" charset="0"/>
                        </a:rPr>
                        <a:t>Add-ADGroupMember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Ajoute des membres aux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20634">
                <a:tc>
                  <a:txBody>
                    <a:bodyPr/>
                    <a:lstStyle/>
                    <a:p>
                      <a:pPr marL="0" marR="0">
                        <a:lnSpc>
                          <a:spcPts val="2000"/>
                        </a:lnSpc>
                        <a:spcBef>
                          <a:spcPts val="0"/>
                        </a:spcBef>
                        <a:spcAft>
                          <a:spcPts val="1000"/>
                        </a:spcAft>
                      </a:pPr>
                      <a:r>
                        <a:rPr lang="en-US" sz="1800" b="0" kern="1200" dirty="0">
                          <a:latin typeface="Segoe" pitchFamily="34" charset="0"/>
                        </a:rPr>
                        <a:t>Get-ADGroupMember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Affiche l'appartenance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20634">
                <a:tc>
                  <a:txBody>
                    <a:bodyPr/>
                    <a:lstStyle/>
                    <a:p>
                      <a:pPr marL="0" marR="0">
                        <a:lnSpc>
                          <a:spcPts val="2000"/>
                        </a:lnSpc>
                        <a:spcBef>
                          <a:spcPts val="0"/>
                        </a:spcBef>
                        <a:spcAft>
                          <a:spcPts val="1000"/>
                        </a:spcAft>
                      </a:pPr>
                      <a:r>
                        <a:rPr lang="en-US" sz="1800" b="0" kern="1200" dirty="0">
                          <a:latin typeface="Segoe" pitchFamily="34" charset="0"/>
                        </a:rPr>
                        <a:t>Remove-ADGroupMember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Supprime des membres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20634">
                <a:tc>
                  <a:txBody>
                    <a:bodyPr/>
                    <a:lstStyle/>
                    <a:p>
                      <a:pPr marL="0" marR="0">
                        <a:lnSpc>
                          <a:spcPts val="2000"/>
                        </a:lnSpc>
                        <a:spcBef>
                          <a:spcPts val="0"/>
                        </a:spcBef>
                        <a:spcAft>
                          <a:spcPts val="1000"/>
                        </a:spcAft>
                      </a:pPr>
                      <a:r>
                        <a:rPr lang="en-US" sz="1800" b="0" kern="1200" dirty="0">
                          <a:latin typeface="Segoe" pitchFamily="34" charset="0"/>
                        </a:rPr>
                        <a:t>Add-ADPrincipalGroupMembership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Ajoute l'appartenance au groupe aux objets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49351">
                <a:tc>
                  <a:txBody>
                    <a:bodyPr/>
                    <a:lstStyle/>
                    <a:p>
                      <a:pPr marL="0" marR="0">
                        <a:lnSpc>
                          <a:spcPts val="2000"/>
                        </a:lnSpc>
                        <a:spcBef>
                          <a:spcPts val="0"/>
                        </a:spcBef>
                        <a:spcAft>
                          <a:spcPts val="1000"/>
                        </a:spcAft>
                      </a:pPr>
                      <a:r>
                        <a:rPr lang="en-US" sz="1800" b="0" kern="1200" dirty="0">
                          <a:latin typeface="Segoe" pitchFamily="34" charset="0"/>
                        </a:rPr>
                        <a:t>Get-ADPrincipalGroupMembership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Affiche l'appartenance au groupe des objets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r h="345086">
                <a:tc>
                  <a:txBody>
                    <a:bodyPr/>
                    <a:lstStyle/>
                    <a:p>
                      <a:pPr marL="0" marR="0">
                        <a:lnSpc>
                          <a:spcPts val="2000"/>
                        </a:lnSpc>
                        <a:spcBef>
                          <a:spcPts val="0"/>
                        </a:spcBef>
                        <a:spcAft>
                          <a:spcPts val="1000"/>
                        </a:spcAft>
                      </a:pPr>
                      <a:r>
                        <a:rPr lang="en-US" sz="1800" b="0" kern="1200" dirty="0">
                          <a:latin typeface="Segoe" pitchFamily="34" charset="0"/>
                        </a:rPr>
                        <a:t>Remove-ADPrincipalGroupMembership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Supprime l'appartenance au groupe d'un objet</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tr>
            </a:tbl>
          </a:graphicData>
        </a:graphic>
      </p:graphicFrame>
    </p:spTree>
    <p:extLst>
      <p:ext uri="{BB962C8B-B14F-4D97-AF65-F5344CB8AC3E}">
        <p14:creationId xmlns:p14="http://schemas.microsoft.com/office/powerpoint/2010/main" xmlns="" val="4037793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97826" cy="740664"/>
          </a:xfrm>
        </p:spPr>
        <p:txBody>
          <a:bodyPr/>
          <a:lstStyle/>
          <a:p>
            <a:r>
              <a:rPr lang="fr-FR" sz="2400" dirty="0" smtClean="0"/>
              <a:t>Utilisation des applets de commande Windows </a:t>
            </a:r>
            <a:r>
              <a:rPr lang="fr-FR" sz="2400" dirty="0" err="1" smtClean="0"/>
              <a:t>PowerShell</a:t>
            </a:r>
            <a:r>
              <a:rPr lang="fr-FR" sz="2400" dirty="0" smtClean="0"/>
              <a:t> pour gérer les comptes d'ordinateurs</a:t>
            </a:r>
            <a:endParaRPr lang="en-US" sz="2400" dirty="0"/>
          </a:p>
        </p:txBody>
      </p:sp>
      <p:sp>
        <p:nvSpPr>
          <p:cNvPr id="4" name="Rectangle 3"/>
          <p:cNvSpPr/>
          <p:nvPr/>
        </p:nvSpPr>
        <p:spPr>
          <a:xfrm>
            <a:off x="277269" y="4267200"/>
            <a:ext cx="8615967" cy="707886"/>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0" kern="0" dirty="0">
                <a:solidFill>
                  <a:sysClr val="windowText" lastClr="000000"/>
                </a:solidFill>
                <a:latin typeface="Lucida Sans Typewriter" pitchFamily="49" charset="0"/>
                <a:ea typeface="Segoe UI" pitchFamily="34" charset="0"/>
                <a:cs typeface="Segoe UI" pitchFamily="34" charset="0"/>
              </a:rPr>
              <a:t>New-ADComputer –Name LON-SVR8 -Path “ou=marketing,dc=adatum,dc=com” -Enabled $true</a:t>
            </a:r>
          </a:p>
        </p:txBody>
      </p:sp>
      <p:sp>
        <p:nvSpPr>
          <p:cNvPr id="5" name="Rectangle 4"/>
          <p:cNvSpPr/>
          <p:nvPr/>
        </p:nvSpPr>
        <p:spPr>
          <a:xfrm>
            <a:off x="277269" y="5168790"/>
            <a:ext cx="8615967" cy="400110"/>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0" kern="0" dirty="0">
                <a:solidFill>
                  <a:sysClr val="windowText" lastClr="000000"/>
                </a:solidFill>
                <a:latin typeface="Lucida Sans Typewriter" pitchFamily="49" charset="0"/>
                <a:ea typeface="Segoe UI" pitchFamily="34" charset="0"/>
                <a:cs typeface="Segoe UI" pitchFamily="34" charset="0"/>
              </a:rPr>
              <a:t>Test-ComputerSecureChannel -Repair</a:t>
            </a:r>
          </a:p>
        </p:txBody>
      </p:sp>
      <p:graphicFrame>
        <p:nvGraphicFramePr>
          <p:cNvPr id="6" name="Content Placeholder 3"/>
          <p:cNvGraphicFramePr>
            <a:graphicFrameLocks/>
          </p:cNvGraphicFramePr>
          <p:nvPr>
            <p:extLst>
              <p:ext uri="{D42A27DB-BD31-4B8C-83A1-F6EECF244321}">
                <p14:modId xmlns:p14="http://schemas.microsoft.com/office/powerpoint/2010/main" xmlns="" val="3047531477"/>
              </p:ext>
            </p:extLst>
          </p:nvPr>
        </p:nvGraphicFramePr>
        <p:xfrm>
          <a:off x="238539" y="948424"/>
          <a:ext cx="8693426" cy="3040109"/>
        </p:xfrm>
        <a:graphic>
          <a:graphicData uri="http://schemas.openxmlformats.org/drawingml/2006/table">
            <a:tbl>
              <a:tblPr firstRow="1" bandRow="1">
                <a:tableStyleId>{21E4AEA4-8DFA-4A89-87EB-49C32662AFE0}</a:tableStyleId>
              </a:tblPr>
              <a:tblGrid>
                <a:gridCol w="4028661"/>
                <a:gridCol w="4664765"/>
              </a:tblGrid>
              <a:tr h="516365">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err="1" smtClean="0">
                          <a:latin typeface="+mj-lt"/>
                          <a:ea typeface="Segoe UI" pitchFamily="34" charset="0"/>
                          <a:cs typeface="Segoe UI" pitchFamily="34" charset="0"/>
                        </a:rPr>
                        <a:t>Applet de commande</a:t>
                      </a:r>
                      <a:endParaRPr lang="en-US" sz="2000" b="1" dirty="0">
                        <a:solidFill>
                          <a:schemeClr val="bg1"/>
                        </a:solidFill>
                        <a:latin typeface="+mj-lt"/>
                        <a:ea typeface="Segoe UI" pitchFamily="34" charset="0"/>
                        <a:cs typeface="Segoe UI" pitchFamily="34" charset="0"/>
                      </a:endParaRPr>
                    </a:p>
                  </a:txBody>
                  <a:tcPr marL="68580" marR="68580" marT="0" marB="0" anchor="ct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latin typeface="+mj-lt"/>
                          <a:ea typeface="Segoe UI" pitchFamily="34" charset="0"/>
                          <a:cs typeface="Segoe UI" pitchFamily="34" charset="0"/>
                        </a:rPr>
                        <a:t> Description</a:t>
                      </a:r>
                      <a:endParaRPr lang="en-US" sz="2000" b="1" dirty="0">
                        <a:solidFill>
                          <a:schemeClr val="bg1"/>
                        </a:solidFill>
                        <a:latin typeface="+mj-lt"/>
                        <a:ea typeface="Segoe UI" pitchFamily="34" charset="0"/>
                        <a:cs typeface="Segoe UI" pitchFamily="34" charset="0"/>
                      </a:endParaRPr>
                    </a:p>
                  </a:txBody>
                  <a:tcPr marL="68580" marR="68580" marT="0" marB="0" anchor="ctr"/>
                </a:tc>
              </a:tr>
              <a:tr h="258756">
                <a:tc>
                  <a:txBody>
                    <a:bodyPr/>
                    <a:lstStyle/>
                    <a:p>
                      <a:pPr>
                        <a:lnSpc>
                          <a:spcPct val="115000"/>
                        </a:lnSpc>
                        <a:spcAft>
                          <a:spcPts val="0"/>
                        </a:spcAft>
                      </a:pPr>
                      <a:r>
                        <a:rPr lang="en-US" sz="1800" dirty="0"/>
                        <a:t>New-ADComputer</a:t>
                      </a:r>
                      <a:endParaRPr lang="en-CA" sz="18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Crée des comptes d'ordinateurs</a:t>
                      </a:r>
                      <a:endParaRPr lang="en-CA" sz="1800" dirty="0">
                        <a:latin typeface="Segoe UI" pitchFamily="34" charset="0"/>
                        <a:ea typeface="Segoe UI" pitchFamily="34" charset="0"/>
                        <a:cs typeface="Segoe UI" pitchFamily="34" charset="0"/>
                      </a:endParaRPr>
                    </a:p>
                  </a:txBody>
                  <a:tcPr marL="68580" marR="68580" marT="0" marB="0"/>
                </a:tc>
              </a:tr>
              <a:tr h="258756">
                <a:tc>
                  <a:txBody>
                    <a:bodyPr/>
                    <a:lstStyle/>
                    <a:p>
                      <a:pPr>
                        <a:lnSpc>
                          <a:spcPct val="115000"/>
                        </a:lnSpc>
                        <a:spcAft>
                          <a:spcPts val="0"/>
                        </a:spcAft>
                      </a:pPr>
                      <a:r>
                        <a:rPr lang="en-US" sz="1800" dirty="0"/>
                        <a:t>Set-ADComputer</a:t>
                      </a:r>
                      <a:endParaRPr lang="en-CA" sz="18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Modifie les propriétés des comptes d'ordinateurs</a:t>
                      </a:r>
                      <a:endParaRPr lang="en-CA" sz="1800" dirty="0">
                        <a:latin typeface="Segoe UI" pitchFamily="34" charset="0"/>
                        <a:ea typeface="Segoe UI" pitchFamily="34" charset="0"/>
                        <a:cs typeface="Segoe UI" pitchFamily="34" charset="0"/>
                      </a:endParaRPr>
                    </a:p>
                  </a:txBody>
                  <a:tcPr marL="68580" marR="68580" marT="0" marB="0"/>
                </a:tc>
              </a:tr>
              <a:tr h="258756">
                <a:tc>
                  <a:txBody>
                    <a:bodyPr/>
                    <a:lstStyle/>
                    <a:p>
                      <a:pPr>
                        <a:lnSpc>
                          <a:spcPct val="115000"/>
                        </a:lnSpc>
                        <a:spcAft>
                          <a:spcPts val="0"/>
                        </a:spcAft>
                      </a:pPr>
                      <a:r>
                        <a:rPr lang="en-US" sz="1800" dirty="0"/>
                        <a:t>Get-ADComputer</a:t>
                      </a:r>
                      <a:endParaRPr lang="en-CA" sz="18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Affiche les propriétés des comptes d'ordinateurs</a:t>
                      </a:r>
                      <a:endParaRPr lang="en-CA" sz="1800" dirty="0">
                        <a:latin typeface="Segoe UI" pitchFamily="34" charset="0"/>
                        <a:ea typeface="Segoe UI" pitchFamily="34" charset="0"/>
                        <a:cs typeface="Segoe UI" pitchFamily="34" charset="0"/>
                      </a:endParaRPr>
                    </a:p>
                  </a:txBody>
                  <a:tcPr marL="68580" marR="68580" marT="0" marB="0"/>
                </a:tc>
              </a:tr>
              <a:tr h="258756">
                <a:tc>
                  <a:txBody>
                    <a:bodyPr/>
                    <a:lstStyle/>
                    <a:p>
                      <a:pPr>
                        <a:lnSpc>
                          <a:spcPct val="115000"/>
                        </a:lnSpc>
                        <a:spcAft>
                          <a:spcPts val="0"/>
                        </a:spcAft>
                      </a:pPr>
                      <a:r>
                        <a:rPr lang="en-US" sz="1800" dirty="0"/>
                        <a:t>Remove-ADComputer</a:t>
                      </a:r>
                      <a:endParaRPr lang="en-CA" sz="18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Supprime des </a:t>
                      </a:r>
                      <a:r>
                        <a:rPr lang="en-US" sz="1800" dirty="0" err="1"/>
                        <a:t>comptes</a:t>
                      </a:r>
                      <a:r>
                        <a:rPr lang="en-US" sz="1800" dirty="0"/>
                        <a:t> </a:t>
                      </a:r>
                      <a:r>
                        <a:rPr lang="en-US" sz="1800" dirty="0" err="1" smtClean="0"/>
                        <a:t>d'ordinateurs</a:t>
                      </a:r>
                      <a:endParaRPr lang="en-US" sz="1800" dirty="0"/>
                    </a:p>
                  </a:txBody>
                  <a:tcPr marL="68580" marR="68580" marT="0" marB="0"/>
                </a:tc>
              </a:tr>
              <a:tr h="258756">
                <a:tc>
                  <a:txBody>
                    <a:bodyPr/>
                    <a:lstStyle/>
                    <a:p>
                      <a:pPr>
                        <a:lnSpc>
                          <a:spcPct val="115000"/>
                        </a:lnSpc>
                        <a:spcAft>
                          <a:spcPts val="0"/>
                        </a:spcAft>
                      </a:pPr>
                      <a:r>
                        <a:rPr lang="en-US" sz="1800"/>
                        <a:t>Reset-ComputerMachinePassword</a:t>
                      </a:r>
                      <a:endParaRPr lang="en-CA" sz="180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Réinitialise le mot de passe d'un compte d'ordinateur</a:t>
                      </a:r>
                      <a:endParaRPr lang="en-CA" sz="1800" dirty="0">
                        <a:latin typeface="Segoe UI" pitchFamily="34" charset="0"/>
                        <a:ea typeface="Segoe UI" pitchFamily="34" charset="0"/>
                        <a:cs typeface="Segoe UI" pitchFamily="34" charset="0"/>
                      </a:endParaRPr>
                    </a:p>
                  </a:txBody>
                  <a:tcPr marL="68580" marR="68580" marT="0" marB="0"/>
                </a:tc>
              </a:tr>
            </a:tbl>
          </a:graphicData>
        </a:graphic>
      </p:graphicFrame>
    </p:spTree>
    <p:extLst>
      <p:ext uri="{BB962C8B-B14F-4D97-AF65-F5344CB8AC3E}">
        <p14:creationId xmlns:p14="http://schemas.microsoft.com/office/powerpoint/2010/main" xmlns="" val="3061639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905812da-d8e7-4902-8a25-99257b1e167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000170" cy="740664"/>
          </a:xfrm>
        </p:spPr>
        <p:txBody>
          <a:bodyPr/>
          <a:lstStyle/>
          <a:p>
            <a:r>
              <a:rPr lang="fr-FR" sz="2400" dirty="0" smtClean="0"/>
              <a:t>Utilisation des applets de </a:t>
            </a:r>
            <a:r>
              <a:rPr lang="fr-FR" sz="2400" smtClean="0"/>
              <a:t>commande Windows PowerShell pour </a:t>
            </a:r>
            <a:r>
              <a:rPr lang="fr-FR" sz="2400" dirty="0" smtClean="0"/>
              <a:t>gérer les unités d'organisation</a:t>
            </a:r>
            <a:endParaRPr lang="en-US" sz="2400" dirty="0"/>
          </a:p>
        </p:txBody>
      </p:sp>
      <p:sp>
        <p:nvSpPr>
          <p:cNvPr id="4" name="Rectangle 3"/>
          <p:cNvSpPr/>
          <p:nvPr/>
        </p:nvSpPr>
        <p:spPr>
          <a:xfrm>
            <a:off x="760725" y="5613737"/>
            <a:ext cx="7702062" cy="1015663"/>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sz="2000" b="0" kern="0" dirty="0">
                <a:solidFill>
                  <a:sysClr val="windowText" lastClr="000000"/>
                </a:solidFill>
                <a:latin typeface="Lucida Sans Typewriter" pitchFamily="49" charset="0"/>
                <a:ea typeface="Segoe UI" pitchFamily="34" charset="0"/>
                <a:cs typeface="Segoe UI" pitchFamily="34" charset="0"/>
              </a:rPr>
              <a:t>New-ADOrganizationalUnit –Name Sales </a:t>
            </a:r>
            <a:r>
              <a:rPr sz="2000" b="0" dirty="0">
                <a:latin typeface="Lucida Sans Typewriter"/>
                <a:ea typeface="Segoe UI"/>
                <a:cs typeface="Segoe UI"/>
              </a:rPr>
              <a:t/>
            </a:r>
            <a:br>
              <a:rPr sz="2000" b="0" dirty="0">
                <a:latin typeface="Lucida Sans Typewriter"/>
                <a:ea typeface="Segoe UI"/>
                <a:cs typeface="Segoe UI"/>
              </a:rPr>
            </a:br>
            <a:r>
              <a:rPr lang="en-US" sz="2000" b="0" kern="0" dirty="0">
                <a:solidFill>
                  <a:sysClr val="windowText" lastClr="000000"/>
                </a:solidFill>
                <a:latin typeface="Lucida Sans Typewriter" pitchFamily="49" charset="0"/>
                <a:ea typeface="Segoe UI" pitchFamily="34" charset="0"/>
                <a:cs typeface="Segoe UI" pitchFamily="34" charset="0"/>
              </a:rPr>
              <a:t>–Path “ou=marketing,dc=adatum,dc=com” </a:t>
            </a:r>
            <a:r>
              <a:rPr sz="2000" b="0" dirty="0">
                <a:latin typeface="Lucida Sans Typewriter"/>
                <a:ea typeface="Segoe UI"/>
                <a:cs typeface="Segoe UI"/>
              </a:rPr>
              <a:t/>
            </a:r>
            <a:br>
              <a:rPr sz="2000" b="0" dirty="0">
                <a:latin typeface="Lucida Sans Typewriter"/>
                <a:ea typeface="Segoe UI"/>
                <a:cs typeface="Segoe UI"/>
              </a:rPr>
            </a:br>
            <a:r>
              <a:rPr lang="en-US" sz="2000" b="0" kern="0" dirty="0">
                <a:solidFill>
                  <a:sysClr val="windowText" lastClr="000000"/>
                </a:solidFill>
                <a:latin typeface="Lucida Sans Typewriter" pitchFamily="49" charset="0"/>
                <a:ea typeface="Segoe UI" pitchFamily="34" charset="0"/>
                <a:cs typeface="Segoe UI" pitchFamily="34" charset="0"/>
              </a:rPr>
              <a:t>–ProtectedFromAccidentalDeletion $true</a:t>
            </a:r>
            <a:endParaRPr lang="en-CA" sz="2000" b="0" kern="0" dirty="0">
              <a:solidFill>
                <a:sysClr val="windowText" lastClr="000000"/>
              </a:solidFill>
              <a:latin typeface="Lucida Sans Typewriter" pitchFamily="49" charset="0"/>
              <a:ea typeface="Segoe UI" pitchFamily="34" charset="0"/>
              <a:cs typeface="Segoe UI" pitchFamily="34"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xmlns="" val="1076593316"/>
              </p:ext>
            </p:extLst>
          </p:nvPr>
        </p:nvGraphicFramePr>
        <p:xfrm>
          <a:off x="265043" y="935650"/>
          <a:ext cx="8693427" cy="4539076"/>
        </p:xfrm>
        <a:graphic>
          <a:graphicData uri="http://schemas.openxmlformats.org/drawingml/2006/table">
            <a:tbl>
              <a:tblPr firstRow="1" bandRow="1">
                <a:tableStyleId>{21E4AEA4-8DFA-4A89-87EB-49C32662AFE0}</a:tableStyleId>
              </a:tblPr>
              <a:tblGrid>
                <a:gridCol w="4020577"/>
                <a:gridCol w="4672850"/>
              </a:tblGrid>
              <a:tr h="516365">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err="1" smtClean="0">
                          <a:latin typeface="Segoe UI" pitchFamily="34" charset="0"/>
                          <a:ea typeface="Segoe UI" pitchFamily="34" charset="0"/>
                          <a:cs typeface="Segoe UI" pitchFamily="34" charset="0"/>
                        </a:rPr>
                        <a:t>Applet de commande</a:t>
                      </a:r>
                      <a:endParaRPr lang="en-US" sz="2000" b="1" dirty="0">
                        <a:solidFill>
                          <a:schemeClr val="bg1"/>
                        </a:solidFill>
                        <a:latin typeface="Segoe UI" pitchFamily="34" charset="0"/>
                        <a:ea typeface="Segoe UI" pitchFamily="34" charset="0"/>
                        <a:cs typeface="Segoe UI" pitchFamily="34" charset="0"/>
                      </a:endParaRPr>
                    </a:p>
                  </a:txBody>
                  <a:tcPr marL="68580" marR="68580" marT="0" marB="0" anchor="ct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 Description</a:t>
                      </a:r>
                      <a:endParaRPr lang="en-US" sz="2000" b="1" dirty="0">
                        <a:solidFill>
                          <a:schemeClr val="bg1"/>
                        </a:solidFill>
                        <a:latin typeface="Segoe UI" pitchFamily="34" charset="0"/>
                        <a:ea typeface="Segoe UI" pitchFamily="34" charset="0"/>
                        <a:cs typeface="Segoe UI" pitchFamily="34" charset="0"/>
                      </a:endParaRPr>
                    </a:p>
                  </a:txBody>
                  <a:tcPr marL="68580" marR="68580" marT="0" marB="0" anchor="ctr"/>
                </a:tc>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New-ADOrganizationalUnit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Crée des unités d'organisation</a:t>
                      </a:r>
                      <a:endParaRPr lang="en-CA" sz="2000" dirty="0">
                        <a:latin typeface="Segoe UI" pitchFamily="34" charset="0"/>
                        <a:ea typeface="Segoe UI" pitchFamily="34" charset="0"/>
                        <a:cs typeface="Segoe UI" pitchFamily="34" charset="0"/>
                      </a:endParaRPr>
                    </a:p>
                  </a:txBody>
                  <a:tcPr marL="68580" marR="68580" marT="0" marB="0"/>
                </a:tc>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Set-ADOrganizationalUnit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Modifie les propriétés des unités d'organisation</a:t>
                      </a:r>
                      <a:endParaRPr lang="en-CA" sz="2000" dirty="0">
                        <a:latin typeface="Segoe UI" pitchFamily="34" charset="0"/>
                        <a:ea typeface="Segoe UI" pitchFamily="34" charset="0"/>
                        <a:cs typeface="Segoe UI" pitchFamily="34" charset="0"/>
                      </a:endParaRPr>
                    </a:p>
                  </a:txBody>
                  <a:tcPr marL="68580" marR="68580" marT="0" marB="0"/>
                </a:tc>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Get-ADOrganizationalUnit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Affiche les propriétés des unités d'organisation</a:t>
                      </a:r>
                      <a:endParaRPr lang="en-CA" sz="2000" dirty="0">
                        <a:latin typeface="Segoe UI" pitchFamily="34" charset="0"/>
                        <a:ea typeface="Segoe UI" pitchFamily="34" charset="0"/>
                        <a:cs typeface="Segoe UI" pitchFamily="34" charset="0"/>
                      </a:endParaRPr>
                    </a:p>
                  </a:txBody>
                  <a:tcPr marL="68580" marR="68580" marT="0" marB="0"/>
                </a:tc>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Remove-ADOrganizationalUnit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Supprime des unités d'organisation</a:t>
                      </a:r>
                      <a:endParaRPr lang="en-CA" sz="2000" dirty="0">
                        <a:latin typeface="Segoe UI" pitchFamily="34" charset="0"/>
                        <a:ea typeface="Segoe UI" pitchFamily="34" charset="0"/>
                        <a:cs typeface="Segoe UI" pitchFamily="34" charset="0"/>
                      </a:endParaRPr>
                    </a:p>
                  </a:txBody>
                  <a:tcPr marL="68580" marR="68580" marT="0" marB="0"/>
                </a:tc>
              </a:tr>
              <a:tr h="517511">
                <a:tc>
                  <a:txBody>
                    <a:bodyPr/>
                    <a:lstStyle/>
                    <a:p>
                      <a:pPr>
                        <a:lnSpc>
                          <a:spcPct val="115000"/>
                        </a:lnSpc>
                        <a:spcAft>
                          <a:spcPts val="0"/>
                        </a:spcAft>
                      </a:pPr>
                      <a:r>
                        <a:rPr lang="en-US" sz="2000" dirty="0">
                          <a:latin typeface="Segoe UI" pitchFamily="34" charset="0"/>
                          <a:ea typeface="Segoe UI" pitchFamily="34" charset="0"/>
                          <a:cs typeface="Segoe UI" pitchFamily="34" charset="0"/>
                        </a:rPr>
                        <a:t>New-ADOrganizationalUnit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Crée des unités d'organisation</a:t>
                      </a:r>
                      <a:endParaRPr lang="en-CA" sz="2000" dirty="0">
                        <a:latin typeface="Segoe UI" pitchFamily="34" charset="0"/>
                        <a:ea typeface="Segoe UI" pitchFamily="34" charset="0"/>
                        <a:cs typeface="Segoe UI" pitchFamily="34" charset="0"/>
                      </a:endParaRPr>
                    </a:p>
                  </a:txBody>
                  <a:tcPr marL="68580" marR="68580" marT="0" marB="0"/>
                </a:tc>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Set-ADOrganizationalUnit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Modifie les propriétés des unités d'organisation</a:t>
                      </a:r>
                      <a:endParaRPr lang="en-CA" sz="2000" dirty="0">
                        <a:latin typeface="Segoe UI" pitchFamily="34" charset="0"/>
                        <a:ea typeface="Segoe UI" pitchFamily="34" charset="0"/>
                        <a:cs typeface="Segoe UI" pitchFamily="34" charset="0"/>
                      </a:endParaRPr>
                    </a:p>
                  </a:txBody>
                  <a:tcPr marL="68580" marR="68580" marT="0" marB="0"/>
                </a:tc>
              </a:tr>
              <a:tr h="258756">
                <a:tc>
                  <a:txBody>
                    <a:bodyPr/>
                    <a:lstStyle/>
                    <a:p>
                      <a:pPr>
                        <a:lnSpc>
                          <a:spcPct val="115000"/>
                        </a:lnSpc>
                        <a:spcAft>
                          <a:spcPts val="0"/>
                        </a:spcAft>
                      </a:pPr>
                      <a:r>
                        <a:rPr lang="en-US" sz="2000">
                          <a:latin typeface="Segoe UI" pitchFamily="34" charset="0"/>
                          <a:ea typeface="Segoe UI" pitchFamily="34" charset="0"/>
                          <a:cs typeface="Segoe UI" pitchFamily="34" charset="0"/>
                        </a:rPr>
                        <a:t>Get-ADOrganizationalUnit</a:t>
                      </a:r>
                      <a:endParaRPr lang="en-CA" sz="200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Affiche les propriétés des unités d'organisation</a:t>
                      </a:r>
                      <a:endParaRPr lang="en-CA" sz="2000" dirty="0">
                        <a:latin typeface="Segoe UI" pitchFamily="34" charset="0"/>
                        <a:ea typeface="Segoe UI" pitchFamily="34" charset="0"/>
                        <a:cs typeface="Segoe UI" pitchFamily="34" charset="0"/>
                      </a:endParaRPr>
                    </a:p>
                  </a:txBody>
                  <a:tcPr marL="68580" marR="68580" marT="0" marB="0"/>
                </a:tc>
              </a:tr>
            </a:tbl>
          </a:graphicData>
        </a:graphic>
      </p:graphicFrame>
    </p:spTree>
    <p:extLst>
      <p:ext uri="{BB962C8B-B14F-4D97-AF65-F5344CB8AC3E}">
        <p14:creationId xmlns:p14="http://schemas.microsoft.com/office/powerpoint/2010/main" xmlns="" val="2508093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3 : Exécution d'opérations en </a:t>
            </a:r>
            <a:r>
              <a:rPr lang="fr-FR" sz="2600" smtClean="0"/>
              <a:t>bloc avec Windows </a:t>
            </a:r>
            <a:r>
              <a:rPr lang="fr-FR" sz="2600" dirty="0" err="1" smtClean="0"/>
              <a:t>PowerShell</a:t>
            </a:r>
            <a:endParaRPr lang="en-US" sz="2600" dirty="0"/>
          </a:p>
        </p:txBody>
      </p:sp>
      <p:sp>
        <p:nvSpPr>
          <p:cNvPr id="3" name="Text Placeholder 2"/>
          <p:cNvSpPr>
            <a:spLocks noGrp="1"/>
          </p:cNvSpPr>
          <p:nvPr>
            <p:ph type="body" idx="1"/>
          </p:nvPr>
        </p:nvSpPr>
        <p:spPr/>
        <p:txBody>
          <a:bodyPr/>
          <a:lstStyle/>
          <a:p>
            <a:r>
              <a:rPr lang="fr-FR" smtClean="0"/>
              <a:t>Que sont les opérations en bloc ?
Démonstration : Utilisation des outils graphiques pour exécuter des opérations en bloc
Interrogation d'objets avec Windows PowerShell
Modification d'objets avec Windows PowerShell
Utilisation des fichiers CSV
Démonstration : Exécution d'opérations en bloc avec Windows PowerShell</a:t>
            </a:r>
            <a:endParaRPr lang="en-US"/>
          </a:p>
        </p:txBody>
      </p:sp>
    </p:spTree>
    <p:extLst>
      <p:ext uri="{BB962C8B-B14F-4D97-AF65-F5344CB8AC3E}">
        <p14:creationId xmlns:p14="http://schemas.microsoft.com/office/powerpoint/2010/main" xmlns="" val="2393219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opérations en bloc ?</a:t>
            </a:r>
            <a:endParaRPr lang="en-US"/>
          </a:p>
        </p:txBody>
      </p:sp>
      <p:sp>
        <p:nvSpPr>
          <p:cNvPr id="4" name="Rounded Rectangle 3"/>
          <p:cNvSpPr>
            <a:spLocks noChangeArrowheads="1"/>
          </p:cNvSpPr>
          <p:nvPr/>
        </p:nvSpPr>
        <p:spPr bwMode="auto">
          <a:xfrm>
            <a:off x="337953" y="1215085"/>
            <a:ext cx="8196447" cy="4526280"/>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SzPct val="120000"/>
              <a:buFont typeface="Arial" pitchFamily="34" charset="0"/>
              <a:buChar char="•"/>
            </a:pPr>
            <a:r>
              <a:rPr lang="en-US" sz="2400" dirty="0" smtClean="0">
                <a:latin typeface="Segoe UI" pitchFamily="34" charset="0"/>
                <a:ea typeface="Segoe UI" pitchFamily="34" charset="0"/>
                <a:cs typeface="Segoe UI" pitchFamily="34" charset="0"/>
              </a:rPr>
              <a:t>Une opération en bloc est une action unique qui </a:t>
            </a:r>
            <a:r>
              <a:rPr lang="en-US" sz="2400" dirty="0" err="1" smtClean="0">
                <a:latin typeface="Segoe UI" pitchFamily="34" charset="0"/>
                <a:ea typeface="Segoe UI" pitchFamily="34" charset="0"/>
                <a:cs typeface="Segoe UI" pitchFamily="34" charset="0"/>
              </a:rPr>
              <a:t>modifie</a:t>
            </a:r>
            <a:r>
              <a:rPr lang="en-US" sz="2400" dirty="0" smtClean="0">
                <a:latin typeface="Segoe UI" pitchFamily="34" charset="0"/>
                <a:ea typeface="Segoe UI" pitchFamily="34" charset="0"/>
                <a:cs typeface="Segoe UI" pitchFamily="34" charset="0"/>
              </a:rPr>
              <a:t> plusieurs objets</a:t>
            </a:r>
          </a:p>
          <a:p>
            <a:pPr>
              <a:buClr>
                <a:srgbClr val="0070C0"/>
              </a:buClr>
              <a:buSzPct val="120000"/>
            </a:pPr>
            <a:endParaRPr lang="en-US" sz="2400" b="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r>
              <a:rPr lang="en-US" sz="2400" dirty="0">
                <a:latin typeface="Segoe UI" pitchFamily="34" charset="0"/>
                <a:ea typeface="Segoe UI" pitchFamily="34" charset="0"/>
                <a:cs typeface="Segoe UI" pitchFamily="34" charset="0"/>
              </a:rPr>
              <a:t>Processus permettant d'effectuer une </a:t>
            </a:r>
            <a:r>
              <a:rPr lang="en-US" sz="2400" dirty="0" err="1">
                <a:latin typeface="Segoe UI" pitchFamily="34" charset="0"/>
                <a:ea typeface="Segoe UI" pitchFamily="34" charset="0"/>
                <a:cs typeface="Segoe UI" pitchFamily="34" charset="0"/>
              </a:rPr>
              <a:t>opération</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en bloc</a:t>
            </a:r>
            <a:endParaRPr lang="en-US" sz="240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r>
              <a:rPr lang="en-US" sz="2400" dirty="0" smtClean="0">
                <a:latin typeface="Segoe UI" pitchFamily="34" charset="0"/>
                <a:ea typeface="Segoe UI" pitchFamily="34" charset="0"/>
                <a:cs typeface="Segoe UI" pitchFamily="34" charset="0"/>
              </a:rPr>
              <a:t>Vous pouvez exécuter des opérations en bloc en </a:t>
            </a:r>
            <a:r>
              <a:rPr lang="en-US" sz="2400" dirty="0" err="1" smtClean="0">
                <a:latin typeface="Segoe UI" pitchFamily="34" charset="0"/>
                <a:ea typeface="Segoe UI" pitchFamily="34" charset="0"/>
                <a:cs typeface="Segoe UI" pitchFamily="34" charset="0"/>
              </a:rPr>
              <a:t>utilisant</a:t>
            </a:r>
            <a:endParaRPr lang="en-US" sz="240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smtClean="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smtClean="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705514" y="5026472"/>
            <a:ext cx="7461324" cy="1069528"/>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ts val="30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Des outils graphiques</a:t>
            </a:r>
          </a:p>
          <a:p>
            <a:pPr marL="285750" indent="-285750" eaLnBrk="0" hangingPunct="0">
              <a:spcBef>
                <a:spcPts val="30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Outils en ligne de commande</a:t>
            </a:r>
          </a:p>
          <a:p>
            <a:pPr marL="285750" indent="-285750" eaLnBrk="0" hangingPunct="0">
              <a:spcBef>
                <a:spcPts val="30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Scripts</a:t>
            </a:r>
          </a:p>
        </p:txBody>
      </p:sp>
      <p:sp>
        <p:nvSpPr>
          <p:cNvPr id="6" name="Rounded Rectangle 5"/>
          <p:cNvSpPr>
            <a:spLocks noChangeArrowheads="1"/>
          </p:cNvSpPr>
          <p:nvPr/>
        </p:nvSpPr>
        <p:spPr bwMode="auto">
          <a:xfrm>
            <a:off x="705514" y="3147280"/>
            <a:ext cx="7461324" cy="838200"/>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eaLnBrk="0" hangingPunct="0">
              <a:spcBef>
                <a:spcPts val="300"/>
              </a:spcBef>
              <a:buClr>
                <a:srgbClr val="006699"/>
              </a:buClr>
              <a:buFont typeface="+mj-lt"/>
              <a:buAutoNum type="arabicPeriod"/>
            </a:pPr>
            <a:r>
              <a:rPr lang="en-US" sz="2400" b="0" dirty="0" smtClean="0">
                <a:solidFill>
                  <a:srgbClr val="000000"/>
                </a:solidFill>
                <a:latin typeface="Segoe UI" pitchFamily="34" charset="0"/>
                <a:ea typeface="Segoe UI" pitchFamily="34" charset="0"/>
                <a:cs typeface="Segoe UI" pitchFamily="34" charset="0"/>
              </a:rPr>
              <a:t>Définir une requête</a:t>
            </a:r>
          </a:p>
          <a:p>
            <a:pPr marL="457200" indent="-457200" eaLnBrk="0" hangingPunct="0">
              <a:spcBef>
                <a:spcPts val="300"/>
              </a:spcBef>
              <a:buClr>
                <a:srgbClr val="006699"/>
              </a:buClr>
              <a:buFont typeface="+mj-lt"/>
              <a:buAutoNum type="arabicPeriod"/>
            </a:pPr>
            <a:r>
              <a:rPr lang="en-US" sz="2400" b="0" dirty="0" smtClean="0">
                <a:solidFill>
                  <a:srgbClr val="000000"/>
                </a:solidFill>
                <a:latin typeface="Segoe UI" pitchFamily="34" charset="0"/>
                <a:ea typeface="Segoe UI" pitchFamily="34" charset="0"/>
                <a:cs typeface="Segoe UI" pitchFamily="34" charset="0"/>
              </a:rPr>
              <a:t>Modifier les objets définis par la requête</a:t>
            </a:r>
          </a:p>
        </p:txBody>
      </p:sp>
    </p:spTree>
    <p:extLst>
      <p:ext uri="{BB962C8B-B14F-4D97-AF65-F5344CB8AC3E}">
        <p14:creationId xmlns:p14="http://schemas.microsoft.com/office/powerpoint/2010/main" xmlns="" val="4119768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42a086fb-abee-43c8-9ae9-fe13d4775c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Démonstration : Utilisation des outils graphiques pour exécuter des opérations en bloc</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t>
            </a:r>
            <a:r>
              <a:rPr lang="en-US" dirty="0" err="1" smtClean="0"/>
              <a:t>apprendre</a:t>
            </a:r>
            <a:r>
              <a:rPr lang="en-US" dirty="0" smtClean="0"/>
              <a:t> à</a:t>
            </a:r>
          </a:p>
          <a:p>
            <a:r>
              <a:rPr lang="en-US" sz="2400" dirty="0" smtClean="0"/>
              <a:t>Créer une requête pour tous les utilisateurs</a:t>
            </a:r>
          </a:p>
          <a:p>
            <a:r>
              <a:rPr lang="en-US" sz="2400" dirty="0" smtClean="0"/>
              <a:t>Configurer l'attribut Company pour tous les utilisateurs</a:t>
            </a:r>
          </a:p>
          <a:p>
            <a:r>
              <a:rPr lang="en-US" sz="2400" dirty="0" smtClean="0"/>
              <a:t>Vérifier que l'attribut Company a été modifié</a:t>
            </a:r>
            <a:endParaRPr lang="en-US" sz="2400" dirty="0"/>
          </a:p>
        </p:txBody>
      </p:sp>
    </p:spTree>
    <p:extLst>
      <p:ext uri="{BB962C8B-B14F-4D97-AF65-F5344CB8AC3E}">
        <p14:creationId xmlns:p14="http://schemas.microsoft.com/office/powerpoint/2010/main" xmlns="" val="1150640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3789551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grpSp>
        <p:nvGrpSpPr>
          <p:cNvPr id="14" name="Group 1"/>
          <p:cNvGrpSpPr/>
          <p:nvPr/>
        </p:nvGrpSpPr>
        <p:grpSpPr>
          <a:xfrm>
            <a:off x="354367" y="1021706"/>
            <a:ext cx="8636070" cy="5222462"/>
            <a:chOff x="188844" y="1077362"/>
            <a:chExt cx="8636070" cy="5222462"/>
          </a:xfrm>
        </p:grpSpPr>
        <p:sp>
          <p:nvSpPr>
            <p:cNvPr id="15" name="TextBox 30"/>
            <p:cNvSpPr txBox="1"/>
            <p:nvPr/>
          </p:nvSpPr>
          <p:spPr>
            <a:xfrm>
              <a:off x="188844" y="1077362"/>
              <a:ext cx="8636070" cy="4529445"/>
            </a:xfrm>
            <a:prstGeom prst="rect">
              <a:avLst/>
            </a:prstGeom>
            <a:noFill/>
          </p:spPr>
          <p:txBody>
            <a:bodyPr wrap="square" rtlCol="0">
              <a:spAutoFit/>
            </a:bodyPr>
            <a:lstStyle/>
            <a:p>
              <a:pPr>
                <a:spcAft>
                  <a:spcPts val="1800"/>
                </a:spcAft>
              </a:pPr>
              <a:r>
                <a:rPr lang="en-US" b="0" dirty="0" smtClean="0"/>
                <a:t>Afficher toutes les propriétés d'un </a:t>
              </a:r>
              <a:r>
                <a:rPr lang="en-US" b="0" smtClean="0"/>
                <a:t>compte d'utilisateur</a:t>
              </a:r>
              <a:endParaRPr lang="en-US" b="0" dirty="0" smtClean="0"/>
            </a:p>
            <a:p>
              <a:pPr>
                <a:spcAft>
                  <a:spcPts val="1800"/>
                </a:spcAft>
              </a:pPr>
              <a:endParaRPr lang="en-US" b="0" dirty="0"/>
            </a:p>
            <a:p>
              <a:pPr>
                <a:spcAft>
                  <a:spcPts val="1800"/>
                </a:spcAft>
              </a:pPr>
              <a:r>
                <a:rPr lang="en-US" b="0" dirty="0" smtClean="0"/>
                <a:t>Afficher tous les comptes d'utilisateurs de l'unité d'organisation Marketing et tous </a:t>
              </a:r>
              <a:r>
                <a:rPr lang="en-US" b="0" smtClean="0"/>
                <a:t>ses sous-conteneurs</a:t>
              </a:r>
              <a:endParaRPr lang="en-US" b="0" dirty="0" smtClean="0"/>
            </a:p>
            <a:p>
              <a:pPr>
                <a:spcAft>
                  <a:spcPts val="1800"/>
                </a:spcAft>
              </a:pPr>
              <a:r>
                <a:rPr lang="en-US" b="0" dirty="0"/>
                <a:t> </a:t>
              </a:r>
            </a:p>
            <a:p>
              <a:pPr>
                <a:spcBef>
                  <a:spcPts val="2000"/>
                </a:spcBef>
                <a:spcAft>
                  <a:spcPts val="500"/>
                </a:spcAft>
              </a:pPr>
              <a:r>
                <a:rPr lang="en-US" b="0" dirty="0" smtClean="0"/>
                <a:t>Afficher tous les comptes d'utilisateurs dont la dernière </a:t>
              </a:r>
              <a:r>
                <a:rPr lang="en-US" b="0" smtClean="0"/>
                <a:t>date de connexion </a:t>
              </a:r>
              <a:r>
                <a:rPr lang="en-US" b="0" dirty="0" smtClean="0"/>
                <a:t>est antérieure à une </a:t>
              </a:r>
              <a:r>
                <a:rPr lang="en-US" b="0" smtClean="0"/>
                <a:t>date spécifique</a:t>
              </a:r>
              <a:endParaRPr lang="en-US" b="0" dirty="0" smtClean="0"/>
            </a:p>
            <a:p>
              <a:pPr>
                <a:spcAft>
                  <a:spcPts val="1800"/>
                </a:spcAft>
              </a:pPr>
              <a:r>
                <a:rPr lang="en-US" b="0" dirty="0"/>
                <a:t> </a:t>
              </a:r>
            </a:p>
            <a:p>
              <a:pPr>
                <a:spcBef>
                  <a:spcPts val="1500"/>
                </a:spcBef>
                <a:spcAft>
                  <a:spcPts val="1800"/>
                </a:spcAft>
              </a:pPr>
              <a:r>
                <a:rPr lang="en-US" b="0" dirty="0" smtClean="0"/>
                <a:t>Afficher tous les comptes d'utilisateurs du service Marketing </a:t>
              </a:r>
              <a:r>
                <a:rPr lang="en-US" b="0" smtClean="0"/>
                <a:t>dont la dernière </a:t>
              </a:r>
              <a:r>
                <a:rPr lang="en-US" b="0" dirty="0" smtClean="0"/>
                <a:t>date de connexion est antérieure à une </a:t>
              </a:r>
              <a:r>
                <a:rPr lang="en-US" b="0" smtClean="0"/>
                <a:t>date spécifique</a:t>
              </a:r>
              <a:endParaRPr lang="en-US" b="0" dirty="0"/>
            </a:p>
          </p:txBody>
        </p:sp>
        <p:sp>
          <p:nvSpPr>
            <p:cNvPr id="16" name="Rectangle 31"/>
            <p:cNvSpPr/>
            <p:nvPr/>
          </p:nvSpPr>
          <p:spPr>
            <a:xfrm>
              <a:off x="301629" y="1538644"/>
              <a:ext cx="7568119" cy="369332"/>
            </a:xfrm>
            <a:prstGeom prst="rect">
              <a:avLst/>
            </a:prstGeom>
            <a:solidFill>
              <a:srgbClr val="FFFFFF">
                <a:lumMod val="85000"/>
              </a:srgbClr>
            </a:solidFill>
          </p:spPr>
          <p:txBody>
            <a:bodyPr wrap="square">
              <a:spAutoFit/>
            </a:bodyPr>
            <a:lstStyle/>
            <a:p>
              <a:r>
                <a:rPr lang="en-US" b="0" dirty="0" smtClean="0"/>
                <a:t>Get-</a:t>
              </a:r>
              <a:r>
                <a:rPr lang="en-US" b="0" dirty="0" err="1" smtClean="0"/>
                <a:t>ADUser</a:t>
              </a:r>
              <a:r>
                <a:rPr lang="en-US" b="0" dirty="0" smtClean="0"/>
                <a:t> </a:t>
              </a:r>
              <a:r>
                <a:rPr lang="en-US" b="0" dirty="0" err="1" smtClean="0"/>
                <a:t>Administrateur</a:t>
              </a:r>
              <a:r>
                <a:rPr lang="en-US" b="0" dirty="0" smtClean="0"/>
                <a:t> –Properties *</a:t>
              </a:r>
              <a:endParaRPr lang="en-US" b="0" dirty="0"/>
            </a:p>
          </p:txBody>
        </p:sp>
        <p:sp>
          <p:nvSpPr>
            <p:cNvPr id="17" name="Rectangle 33"/>
            <p:cNvSpPr/>
            <p:nvPr/>
          </p:nvSpPr>
          <p:spPr>
            <a:xfrm>
              <a:off x="301629" y="2817399"/>
              <a:ext cx="7568119" cy="646331"/>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Get-</a:t>
              </a:r>
              <a:r>
                <a:rPr lang="en-US" b="0" dirty="0" err="1" smtClean="0"/>
                <a:t>ADUser</a:t>
              </a:r>
              <a:r>
                <a:rPr lang="en-US" b="0" dirty="0" smtClean="0"/>
                <a:t> –Filter * –</a:t>
              </a:r>
              <a:r>
                <a:rPr lang="en-US" b="0" dirty="0" err="1" smtClean="0"/>
                <a:t>SearchBase</a:t>
              </a:r>
              <a:r>
                <a:rPr lang="en-US" b="0" dirty="0" smtClean="0"/>
                <a:t> "</a:t>
              </a:r>
              <a:r>
                <a:rPr lang="en-US" b="0" dirty="0" err="1" smtClean="0"/>
                <a:t>ou</a:t>
              </a:r>
              <a:r>
                <a:rPr lang="en-US" b="0" dirty="0" smtClean="0"/>
                <a:t>=</a:t>
              </a:r>
              <a:r>
                <a:rPr lang="en-US" b="0" dirty="0" err="1" smtClean="0"/>
                <a:t>Marketing,dc</a:t>
              </a:r>
              <a:r>
                <a:rPr lang="en-US" b="0" dirty="0" smtClean="0"/>
                <a:t>=</a:t>
              </a:r>
              <a:r>
                <a:rPr lang="en-US" b="0" dirty="0" err="1" smtClean="0"/>
                <a:t>adatum,dc</a:t>
              </a:r>
              <a:r>
                <a:rPr lang="en-US" b="0" dirty="0" smtClean="0"/>
                <a:t>=com" –</a:t>
              </a:r>
              <a:r>
                <a:rPr lang="en-US" b="0" dirty="0" err="1" smtClean="0"/>
                <a:t>SearchScope</a:t>
              </a:r>
              <a:r>
                <a:rPr lang="en-US" b="0" dirty="0" smtClean="0"/>
                <a:t> </a:t>
              </a:r>
              <a:r>
                <a:rPr lang="en-US" b="0" dirty="0" err="1" smtClean="0"/>
                <a:t>subtree</a:t>
              </a:r>
              <a:endParaRPr kumimoji="0" lang="en-US" b="0" i="0" u="none" strike="noStrike" kern="0" cap="none" spc="0" normalizeH="0" baseline="0" noProof="0" dirty="0">
                <a:ln>
                  <a:noFill/>
                </a:ln>
                <a:solidFill>
                  <a:sysClr val="windowText" lastClr="000000"/>
                </a:solidFill>
                <a:effectLst/>
                <a:uLnTx/>
                <a:uFillTx/>
              </a:endParaRPr>
            </a:p>
          </p:txBody>
        </p:sp>
        <p:sp>
          <p:nvSpPr>
            <p:cNvPr id="18" name="Rectangle 34"/>
            <p:cNvSpPr/>
            <p:nvPr/>
          </p:nvSpPr>
          <p:spPr>
            <a:xfrm>
              <a:off x="301629" y="4351430"/>
              <a:ext cx="7568119" cy="369332"/>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kern="0" dirty="0" smtClean="0">
                  <a:solidFill>
                    <a:sysClr val="windowText" lastClr="000000"/>
                  </a:solidFill>
                </a:rPr>
                <a:t>Get-</a:t>
              </a:r>
              <a:r>
                <a:rPr lang="en-US" b="0" kern="0" dirty="0" err="1" smtClean="0">
                  <a:solidFill>
                    <a:sysClr val="windowText" lastClr="000000"/>
                  </a:solidFill>
                </a:rPr>
                <a:t>ADUser</a:t>
              </a:r>
              <a:r>
                <a:rPr lang="en-US" b="0" kern="0" dirty="0" smtClean="0">
                  <a:solidFill>
                    <a:sysClr val="windowText" lastClr="000000"/>
                  </a:solidFill>
                </a:rPr>
                <a:t> -Filter {</a:t>
              </a:r>
              <a:r>
                <a:rPr lang="en-US" b="0" kern="0" dirty="0" err="1" smtClean="0">
                  <a:solidFill>
                    <a:sysClr val="windowText" lastClr="000000"/>
                  </a:solidFill>
                </a:rPr>
                <a:t>lastlogondate</a:t>
              </a:r>
              <a:r>
                <a:rPr lang="en-US" b="0" kern="0" dirty="0" smtClean="0">
                  <a:solidFill>
                    <a:sysClr val="windowText" lastClr="000000"/>
                  </a:solidFill>
                </a:rPr>
                <a:t> –</a:t>
              </a:r>
              <a:r>
                <a:rPr lang="en-US" b="0" kern="0" dirty="0" err="1" smtClean="0">
                  <a:solidFill>
                    <a:sysClr val="windowText" lastClr="000000"/>
                  </a:solidFill>
                </a:rPr>
                <a:t>lt</a:t>
              </a:r>
              <a:r>
                <a:rPr lang="en-US" b="0" kern="0" dirty="0" smtClean="0">
                  <a:solidFill>
                    <a:sysClr val="windowText" lastClr="000000"/>
                  </a:solidFill>
                </a:rPr>
                <a:t> "Mars 29, 2013"}</a:t>
              </a:r>
              <a:endParaRPr lang="en-US" b="0" kern="0" dirty="0">
                <a:solidFill>
                  <a:sysClr val="windowText" lastClr="000000"/>
                </a:solidFill>
              </a:endParaRPr>
            </a:p>
          </p:txBody>
        </p:sp>
        <p:sp>
          <p:nvSpPr>
            <p:cNvPr id="19" name="Rectangle 35"/>
            <p:cNvSpPr/>
            <p:nvPr/>
          </p:nvSpPr>
          <p:spPr>
            <a:xfrm>
              <a:off x="301629" y="5653493"/>
              <a:ext cx="7568119" cy="646331"/>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kern="0" dirty="0" smtClean="0">
                  <a:solidFill>
                    <a:sysClr val="windowText" lastClr="000000"/>
                  </a:solidFill>
                </a:rPr>
                <a:t>Get-</a:t>
              </a:r>
              <a:r>
                <a:rPr lang="en-US" b="0" kern="0" dirty="0" err="1" smtClean="0">
                  <a:solidFill>
                    <a:sysClr val="windowText" lastClr="000000"/>
                  </a:solidFill>
                </a:rPr>
                <a:t>ADUser</a:t>
              </a:r>
              <a:r>
                <a:rPr lang="en-US" b="0" kern="0" dirty="0" smtClean="0">
                  <a:solidFill>
                    <a:sysClr val="windowText" lastClr="000000"/>
                  </a:solidFill>
                </a:rPr>
                <a:t> -Filter {(</a:t>
              </a:r>
              <a:r>
                <a:rPr lang="en-US" b="0" kern="0" dirty="0" err="1" smtClean="0">
                  <a:solidFill>
                    <a:sysClr val="windowText" lastClr="000000"/>
                  </a:solidFill>
                </a:rPr>
                <a:t>lastlogondate</a:t>
              </a:r>
              <a:r>
                <a:rPr lang="en-US" b="0" kern="0" dirty="0" smtClean="0">
                  <a:solidFill>
                    <a:sysClr val="windowText" lastClr="000000"/>
                  </a:solidFill>
                </a:rPr>
                <a:t> –</a:t>
              </a:r>
              <a:r>
                <a:rPr lang="en-US" b="0" kern="0" dirty="0" err="1" smtClean="0">
                  <a:solidFill>
                    <a:sysClr val="windowText" lastClr="000000"/>
                  </a:solidFill>
                </a:rPr>
                <a:t>lt</a:t>
              </a:r>
              <a:r>
                <a:rPr lang="en-US" b="0" kern="0" dirty="0" smtClean="0">
                  <a:solidFill>
                    <a:sysClr val="windowText" lastClr="000000"/>
                  </a:solidFill>
                </a:rPr>
                <a:t> "Mars 29, 2013") –and (department –</a:t>
              </a:r>
              <a:r>
                <a:rPr lang="en-US" b="0" kern="0" dirty="0" err="1" smtClean="0">
                  <a:solidFill>
                    <a:sysClr val="windowText" lastClr="000000"/>
                  </a:solidFill>
                </a:rPr>
                <a:t>eq</a:t>
              </a:r>
              <a:r>
                <a:rPr lang="en-US" b="0" kern="0" smtClean="0">
                  <a:solidFill>
                    <a:sysClr val="windowText" lastClr="000000"/>
                  </a:solidFill>
                </a:rPr>
                <a:t> "Marketing")}</a:t>
              </a:r>
              <a:endParaRPr kumimoji="0" lang="en-US" b="0" i="0" u="none" strike="noStrike" kern="0" cap="none" spc="0" normalizeH="0" baseline="0" noProof="0" dirty="0">
                <a:ln>
                  <a:noFill/>
                </a:ln>
                <a:solidFill>
                  <a:sysClr val="windowText" lastClr="000000"/>
                </a:solidFill>
                <a:effectLst/>
                <a:uLnTx/>
                <a:uFillTx/>
              </a:endParaRPr>
            </a:p>
          </p:txBody>
        </p:sp>
      </p:grpSp>
      <p:sp>
        <p:nvSpPr>
          <p:cNvPr id="20" name="white box"/>
          <p:cNvSpPr/>
          <p:nvPr/>
        </p:nvSpPr>
        <p:spPr bwMode="auto">
          <a:xfrm>
            <a:off x="172003" y="863362"/>
            <a:ext cx="8803459" cy="5816102"/>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fr-FR" smtClean="0"/>
              <a:t>Interrogation d'objets avec Windows PowerShell</a:t>
            </a:r>
            <a:endParaRPr lang="en-US"/>
          </a:p>
        </p:txBody>
      </p:sp>
      <p:grpSp>
        <p:nvGrpSpPr>
          <p:cNvPr id="4" name="Group 3"/>
          <p:cNvGrpSpPr>
            <a:grpSpLocks/>
          </p:cNvGrpSpPr>
          <p:nvPr/>
        </p:nvGrpSpPr>
        <p:grpSpPr bwMode="auto">
          <a:xfrm>
            <a:off x="8024813" y="6251575"/>
            <a:ext cx="914400" cy="425450"/>
            <a:chOff x="384" y="3024"/>
            <a:chExt cx="720" cy="336"/>
          </a:xfrm>
        </p:grpSpPr>
        <p:sp>
          <p:nvSpPr>
            <p:cNvPr id="5" name="Oval 4"/>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xmlns="" w="9525" algn="ctr">
                  <a:solidFill>
                    <a:schemeClr val="tx1"/>
                  </a:solidFill>
                  <a:round/>
                  <a:headEnd/>
                  <a:tailEnd/>
                </a14:hiddenLine>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6" name="Group 5"/>
            <p:cNvGrpSpPr>
              <a:grpSpLocks/>
            </p:cNvGrpSpPr>
            <p:nvPr/>
          </p:nvGrpSpPr>
          <p:grpSpPr bwMode="auto">
            <a:xfrm>
              <a:off x="480" y="3096"/>
              <a:ext cx="240" cy="192"/>
              <a:chOff x="480" y="3096"/>
              <a:chExt cx="240" cy="192"/>
            </a:xfrm>
          </p:grpSpPr>
          <p:sp>
            <p:nvSpPr>
              <p:cNvPr id="7" name="Oval 6"/>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17961" dir="2700000" algn="ctr" rotWithShape="0">
                        <a:srgbClr val="969696"/>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8" name="Freeform 7"/>
              <p:cNvSpPr>
                <a:spLocks/>
              </p:cNvSpPr>
              <p:nvPr/>
            </p:nvSpPr>
            <p:spPr bwMode="auto">
              <a:xfrm>
                <a:off x="539" y="3123"/>
                <a:ext cx="138" cy="132"/>
              </a:xfrm>
              <a:custGeom>
                <a:avLst/>
                <a:gdLst>
                  <a:gd name="T0" fmla="*/ 0 w 432"/>
                  <a:gd name="T1" fmla="*/ 0 h 576"/>
                  <a:gd name="T2" fmla="*/ 0 w 432"/>
                  <a:gd name="T3" fmla="*/ 576 h 576"/>
                  <a:gd name="T4" fmla="*/ 432 w 432"/>
                  <a:gd name="T5" fmla="*/ 288 h 576"/>
                  <a:gd name="T6" fmla="*/ 0 w 432"/>
                  <a:gd name="T7" fmla="*/ 0 h 576"/>
                </a:gdLst>
                <a:ahLst/>
                <a:cxnLst>
                  <a:cxn ang="0">
                    <a:pos x="T0" y="T1"/>
                  </a:cxn>
                  <a:cxn ang="0">
                    <a:pos x="T2" y="T3"/>
                  </a:cxn>
                  <a:cxn ang="0">
                    <a:pos x="T4" y="T5"/>
                  </a:cxn>
                  <a:cxn ang="0">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grpSp>
        <p:nvGrpSpPr>
          <p:cNvPr id="9" name="Group 8"/>
          <p:cNvGrpSpPr>
            <a:grpSpLocks/>
          </p:cNvGrpSpPr>
          <p:nvPr/>
        </p:nvGrpSpPr>
        <p:grpSpPr bwMode="auto">
          <a:xfrm>
            <a:off x="8512175" y="6342063"/>
            <a:ext cx="304800" cy="244475"/>
            <a:chOff x="768" y="3096"/>
            <a:chExt cx="240" cy="192"/>
          </a:xfrm>
        </p:grpSpPr>
        <p:sp>
          <p:nvSpPr>
            <p:cNvPr id="10" name="Oval 9"/>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17961" dir="2700000" algn="ctr" rotWithShape="0">
                      <a:srgbClr val="969696"/>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1" name="Rectangle 10"/>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aphicFrame>
        <p:nvGraphicFramePr>
          <p:cNvPr id="12" name="Content Placeholder 3"/>
          <p:cNvGraphicFramePr>
            <a:graphicFrameLocks/>
          </p:cNvGraphicFramePr>
          <p:nvPr>
            <p:extLst>
              <p:ext uri="{D42A27DB-BD31-4B8C-83A1-F6EECF244321}">
                <p14:modId xmlns:p14="http://schemas.microsoft.com/office/powerpoint/2010/main" xmlns="" val="327557683"/>
              </p:ext>
            </p:extLst>
          </p:nvPr>
        </p:nvGraphicFramePr>
        <p:xfrm>
          <a:off x="2144055" y="3415933"/>
          <a:ext cx="4870936" cy="2509125"/>
        </p:xfrm>
        <a:graphic>
          <a:graphicData uri="http://schemas.openxmlformats.org/drawingml/2006/table">
            <a:tbl>
              <a:tblPr firstRow="1" bandRow="1"/>
              <a:tblGrid>
                <a:gridCol w="1467336"/>
                <a:gridCol w="3403600"/>
              </a:tblGrid>
              <a:tr h="328989">
                <a:tc>
                  <a:txBody>
                    <a:bodyPr/>
                    <a:lstStyle/>
                    <a:p>
                      <a:pPr marL="0" marR="0">
                        <a:lnSpc>
                          <a:spcPct val="115000"/>
                        </a:lnSpc>
                        <a:spcBef>
                          <a:spcPts val="0"/>
                        </a:spcBef>
                        <a:spcAft>
                          <a:spcPts val="0"/>
                        </a:spcAft>
                      </a:pPr>
                      <a:r>
                        <a:rPr lang="en-US" sz="1400" b="1" dirty="0">
                          <a:solidFill>
                            <a:schemeClr val="bg1"/>
                          </a:solidFill>
                          <a:effectLst/>
                          <a:latin typeface="Segoe"/>
                          <a:ea typeface="Times New Roman"/>
                          <a:cs typeface="Segoe UI"/>
                        </a:rPr>
                        <a:t>Opérateur</a:t>
                      </a:r>
                      <a:endParaRPr lang="en-US" sz="1400" b="1" dirty="0">
                        <a:solidFill>
                          <a:schemeClr val="bg1"/>
                        </a:solidFill>
                        <a:effectLst/>
                        <a:latin typeface="Segoe"/>
                        <a:ea typeface="Times New Roman"/>
                        <a:cs typeface="Times New Roman"/>
                      </a:endParaRPr>
                    </a:p>
                  </a:txBody>
                  <a:tcPr marL="68580" marR="68580" marT="0" marB="0" anchor="ctr">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lumMod val="75000"/>
                      </a:srgbClr>
                    </a:solidFill>
                  </a:tcPr>
                </a:tc>
                <a:tc>
                  <a:txBody>
                    <a:bodyPr/>
                    <a:lstStyle/>
                    <a:p>
                      <a:pPr marL="0" marR="0">
                        <a:lnSpc>
                          <a:spcPct val="115000"/>
                        </a:lnSpc>
                        <a:spcBef>
                          <a:spcPts val="0"/>
                        </a:spcBef>
                        <a:spcAft>
                          <a:spcPts val="0"/>
                        </a:spcAft>
                      </a:pPr>
                      <a:r>
                        <a:rPr lang="en-US" sz="1400" b="1" dirty="0">
                          <a:solidFill>
                            <a:schemeClr val="bg1"/>
                          </a:solidFill>
                          <a:effectLst/>
                          <a:latin typeface="Segoe"/>
                          <a:ea typeface="Times New Roman"/>
                          <a:cs typeface="Segoe UI"/>
                        </a:rPr>
                        <a:t>Description</a:t>
                      </a:r>
                      <a:endParaRPr lang="en-US" sz="1400" b="1" dirty="0">
                        <a:solidFill>
                          <a:schemeClr val="bg1"/>
                        </a:solidFill>
                        <a:effectLst/>
                        <a:latin typeface="Segoe"/>
                        <a:ea typeface="Times New Roman"/>
                        <a:cs typeface="Times New Roman"/>
                      </a:endParaRPr>
                    </a:p>
                  </a:txBody>
                  <a:tcPr marL="68580" marR="68580" marT="0" marB="0" anchor="ctr">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lumMod val="75000"/>
                      </a:srgbClr>
                    </a:solidFill>
                  </a:tcPr>
                </a:tc>
              </a:tr>
              <a:tr h="281568">
                <a:tc>
                  <a:txBody>
                    <a:bodyPr/>
                    <a:lstStyle/>
                    <a:p>
                      <a:pPr marL="0" marR="0">
                        <a:lnSpc>
                          <a:spcPct val="115000"/>
                        </a:lnSpc>
                        <a:spcBef>
                          <a:spcPts val="0"/>
                        </a:spcBef>
                        <a:spcAft>
                          <a:spcPts val="0"/>
                        </a:spcAft>
                      </a:pPr>
                      <a:r>
                        <a:rPr lang="en-US" sz="1400" dirty="0">
                          <a:effectLst/>
                          <a:latin typeface="Segoe"/>
                          <a:ea typeface="Times New Roman"/>
                          <a:cs typeface="Segoe UI"/>
                        </a:rPr>
                        <a:t>-eq</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ap="flat" cmpd="sng" algn="ctr">
                      <a:solidFill>
                        <a:srgbClr val="7F9BBC"/>
                      </a:solidFill>
                      <a:prstDash val="solid"/>
                      <a:round/>
                      <a:headEnd type="none" w="med" len="med"/>
                      <a:tailEnd type="none" w="med" len="med"/>
                    </a:lnT>
                    <a:lnB w="12700" cmpd="sng">
                      <a:solidFill>
                        <a:srgbClr val="7F9BBC"/>
                      </a:solidFill>
                    </a:lnB>
                    <a:lnTlToBr w="12700" cmpd="sng">
                      <a:noFill/>
                      <a:prstDash val="solid"/>
                    </a:lnTlToBr>
                    <a:lnBlToTr w="12700" cmpd="sng">
                      <a:noFill/>
                      <a:prstDash val="solid"/>
                    </a:lnBlToTr>
                    <a:solidFill>
                      <a:srgbClr val="FFFFFF"/>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Égal à</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ap="flat" cmpd="sng" algn="ctr">
                      <a:solidFill>
                        <a:srgbClr val="7F9BBC"/>
                      </a:solidFill>
                      <a:prstDash val="solid"/>
                      <a:round/>
                      <a:headEnd type="none" w="med" len="med"/>
                      <a:tailEnd type="none" w="med" len="med"/>
                    </a:lnT>
                    <a:lnB w="12700" cmpd="sng">
                      <a:solidFill>
                        <a:srgbClr val="7F9BBC"/>
                      </a:solidFill>
                    </a:lnB>
                    <a:lnTlToBr w="12700" cmpd="sng">
                      <a:noFill/>
                      <a:prstDash val="solid"/>
                    </a:lnTlToBr>
                    <a:lnBlToTr w="12700" cmpd="sng">
                      <a:noFill/>
                      <a:prstDash val="solid"/>
                    </a:lnBlToTr>
                    <a:solidFill>
                      <a:srgbClr val="FFFFFF"/>
                    </a:solidFill>
                  </a:tcPr>
                </a:tc>
              </a:tr>
              <a:tr h="281568">
                <a:tc>
                  <a:txBody>
                    <a:bodyPr/>
                    <a:lstStyle/>
                    <a:p>
                      <a:pPr marL="0" marR="0">
                        <a:lnSpc>
                          <a:spcPct val="115000"/>
                        </a:lnSpc>
                        <a:spcBef>
                          <a:spcPts val="0"/>
                        </a:spcBef>
                        <a:spcAft>
                          <a:spcPts val="0"/>
                        </a:spcAft>
                      </a:pPr>
                      <a:r>
                        <a:rPr lang="en-US" sz="1400">
                          <a:effectLst/>
                          <a:latin typeface="Segoe"/>
                          <a:ea typeface="Times New Roman"/>
                          <a:cs typeface="Segoe UI"/>
                        </a:rPr>
                        <a:t>-ne</a:t>
                      </a:r>
                      <a:endParaRPr lang="en-US" sz="140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c>
                  <a:txBody>
                    <a:bodyPr/>
                    <a:lstStyle/>
                    <a:p>
                      <a:pPr marL="0" marR="0">
                        <a:lnSpc>
                          <a:spcPct val="115000"/>
                        </a:lnSpc>
                        <a:spcBef>
                          <a:spcPts val="0"/>
                        </a:spcBef>
                        <a:spcAft>
                          <a:spcPts val="0"/>
                        </a:spcAft>
                      </a:pPr>
                      <a:r>
                        <a:rPr lang="en-US" sz="1400" dirty="0" err="1">
                          <a:effectLst/>
                          <a:latin typeface="Segoe"/>
                          <a:ea typeface="Times New Roman"/>
                          <a:cs typeface="Segoe UI"/>
                        </a:rPr>
                        <a:t>Différent</a:t>
                      </a:r>
                      <a:r>
                        <a:rPr lang="en-US" sz="1400" dirty="0">
                          <a:effectLst/>
                          <a:latin typeface="Segoe"/>
                          <a:ea typeface="Times New Roman"/>
                          <a:cs typeface="Segoe UI"/>
                        </a:rPr>
                        <a:t> </a:t>
                      </a:r>
                      <a:r>
                        <a:rPr lang="en-US" sz="1400" dirty="0" smtClean="0">
                          <a:effectLst/>
                          <a:latin typeface="Segoe"/>
                          <a:ea typeface="Times New Roman"/>
                          <a:cs typeface="Segoe UI"/>
                        </a:rPr>
                        <a:t>de</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r>
              <a:tr h="281568">
                <a:tc>
                  <a:txBody>
                    <a:bodyPr/>
                    <a:lstStyle/>
                    <a:p>
                      <a:pPr marL="0" marR="0">
                        <a:lnSpc>
                          <a:spcPct val="115000"/>
                        </a:lnSpc>
                        <a:spcBef>
                          <a:spcPts val="0"/>
                        </a:spcBef>
                        <a:spcAft>
                          <a:spcPts val="0"/>
                        </a:spcAft>
                      </a:pPr>
                      <a:r>
                        <a:rPr lang="en-US" sz="1400" dirty="0">
                          <a:effectLst/>
                          <a:latin typeface="Segoe"/>
                          <a:ea typeface="Times New Roman"/>
                          <a:cs typeface="Segoe UI"/>
                        </a:rPr>
                        <a:t>-lt</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FFFFFF"/>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Inférieur à</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FFFFFF"/>
                    </a:solidFill>
                  </a:tcPr>
                </a:tc>
              </a:tr>
              <a:tr h="281568">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-le</a:t>
                      </a:r>
                    </a:p>
                  </a:txBody>
                  <a:tcPr marL="68580" marR="68580" marT="0" marB="0">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tint val="20000"/>
                      </a:srgbClr>
                    </a:solidFill>
                  </a:tcPr>
                </a:tc>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Inférieur ou </a:t>
                      </a:r>
                      <a:r>
                        <a:rPr lang="en-US" sz="1400" kern="1200" dirty="0" err="1">
                          <a:solidFill>
                            <a:schemeClr val="tx1"/>
                          </a:solidFill>
                          <a:effectLst/>
                          <a:latin typeface="Segoe"/>
                          <a:ea typeface="Times New Roman"/>
                          <a:cs typeface="Segoe UI"/>
                        </a:rPr>
                        <a:t>égal</a:t>
                      </a:r>
                      <a:r>
                        <a:rPr lang="en-US" sz="1400" kern="1200" dirty="0">
                          <a:solidFill>
                            <a:schemeClr val="tx1"/>
                          </a:solidFill>
                          <a:effectLst/>
                          <a:latin typeface="Segoe"/>
                          <a:ea typeface="Times New Roman"/>
                          <a:cs typeface="Segoe UI"/>
                        </a:rPr>
                        <a:t> </a:t>
                      </a:r>
                      <a:r>
                        <a:rPr lang="en-US" sz="1400" kern="1200" dirty="0" smtClean="0">
                          <a:solidFill>
                            <a:schemeClr val="tx1"/>
                          </a:solidFill>
                          <a:effectLst/>
                          <a:latin typeface="Segoe"/>
                          <a:ea typeface="Times New Roman"/>
                          <a:cs typeface="Segoe UI"/>
                        </a:rPr>
                        <a:t>à</a:t>
                      </a:r>
                      <a:endParaRPr lang="en-US" sz="1400" kern="1200" dirty="0">
                        <a:solidFill>
                          <a:schemeClr val="tx1"/>
                        </a:solidFill>
                        <a:effectLst/>
                        <a:latin typeface="Segoe"/>
                        <a:ea typeface="Times New Roman"/>
                        <a:cs typeface="Segoe UI"/>
                      </a:endParaRPr>
                    </a:p>
                  </a:txBody>
                  <a:tcPr marL="68580" marR="68580" marT="0" marB="0">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tint val="20000"/>
                      </a:srgbClr>
                    </a:solidFill>
                  </a:tcPr>
                </a:tc>
              </a:tr>
              <a:tr h="281568">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-gt</a:t>
                      </a:r>
                    </a:p>
                  </a:txBody>
                  <a:tcPr marL="68580" marR="68580" marT="0" marB="0">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Supérieur à</a:t>
                      </a:r>
                    </a:p>
                  </a:txBody>
                  <a:tcPr marL="68580" marR="68580" marT="0" marB="0">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noFill/>
                  </a:tcPr>
                </a:tc>
              </a:tr>
              <a:tr h="281568">
                <a:tc>
                  <a:txBody>
                    <a:bodyPr/>
                    <a:lstStyle/>
                    <a:p>
                      <a:pPr marL="0" marR="0" algn="l" defTabSz="914400" rtl="0" eaLnBrk="1" latinLnBrk="0" hangingPunct="1">
                        <a:lnSpc>
                          <a:spcPct val="115000"/>
                        </a:lnSpc>
                        <a:spcBef>
                          <a:spcPts val="0"/>
                        </a:spcBef>
                        <a:spcAft>
                          <a:spcPts val="0"/>
                        </a:spcAft>
                      </a:pPr>
                      <a:r>
                        <a:rPr lang="en-US" sz="1400" kern="1200">
                          <a:solidFill>
                            <a:schemeClr val="tx1"/>
                          </a:solidFill>
                          <a:effectLst/>
                          <a:latin typeface="Segoe"/>
                          <a:ea typeface="Times New Roman"/>
                          <a:cs typeface="Segoe UI"/>
                        </a:rPr>
                        <a:t>-ge</a:t>
                      </a:r>
                    </a:p>
                  </a:txBody>
                  <a:tcPr marL="68580" marR="68580" marT="0" marB="0">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tint val="20000"/>
                      </a:srgbClr>
                    </a:solidFill>
                  </a:tcPr>
                </a:tc>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Supérieur ou égal à</a:t>
                      </a:r>
                    </a:p>
                  </a:txBody>
                  <a:tcPr marL="68580" marR="68580" marT="0" marB="0">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tint val="20000"/>
                      </a:srgbClr>
                    </a:solidFill>
                  </a:tcPr>
                </a:tc>
              </a:tr>
              <a:tr h="281568">
                <a:tc>
                  <a:txBody>
                    <a:bodyPr/>
                    <a:lstStyle/>
                    <a:p>
                      <a:pPr marL="0" marR="0" algn="l" defTabSz="914400" rtl="0" eaLnBrk="1" latinLnBrk="0" hangingPunct="1">
                        <a:lnSpc>
                          <a:spcPct val="115000"/>
                        </a:lnSpc>
                        <a:spcBef>
                          <a:spcPts val="0"/>
                        </a:spcBef>
                        <a:spcAft>
                          <a:spcPts val="0"/>
                        </a:spcAft>
                      </a:pPr>
                      <a:r>
                        <a:rPr lang="en-US" sz="1400" kern="1200">
                          <a:solidFill>
                            <a:schemeClr val="tx1"/>
                          </a:solidFill>
                          <a:effectLst/>
                          <a:latin typeface="Segoe"/>
                          <a:ea typeface="Times New Roman"/>
                          <a:cs typeface="Segoe UI"/>
                        </a:rPr>
                        <a:t>-like</a:t>
                      </a: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Utilise des caractères </a:t>
                      </a:r>
                      <a:r>
                        <a:rPr lang="en-US" sz="1400" kern="1200" dirty="0" err="1">
                          <a:solidFill>
                            <a:schemeClr val="tx1"/>
                          </a:solidFill>
                          <a:effectLst/>
                          <a:latin typeface="Segoe"/>
                          <a:ea typeface="Times New Roman"/>
                          <a:cs typeface="Segoe UI"/>
                        </a:rPr>
                        <a:t>génériques</a:t>
                      </a:r>
                      <a:r>
                        <a:rPr lang="en-US" sz="1400" kern="1200" dirty="0">
                          <a:solidFill>
                            <a:schemeClr val="tx1"/>
                          </a:solidFill>
                          <a:effectLst/>
                          <a:latin typeface="Segoe"/>
                          <a:ea typeface="Times New Roman"/>
                          <a:cs typeface="Segoe UI"/>
                        </a:rPr>
                        <a:t> </a:t>
                      </a:r>
                      <a:r>
                        <a:rPr lang="en-US" sz="1400" kern="1200" dirty="0" smtClean="0">
                          <a:solidFill>
                            <a:schemeClr val="tx1"/>
                          </a:solidFill>
                          <a:effectLst/>
                          <a:latin typeface="Segoe"/>
                          <a:ea typeface="Times New Roman"/>
                          <a:cs typeface="Segoe UI"/>
                        </a:rPr>
                        <a:t>pour les </a:t>
                      </a:r>
                      <a:r>
                        <a:rPr lang="en-US" sz="1400" kern="1200" dirty="0" err="1" smtClean="0">
                          <a:solidFill>
                            <a:schemeClr val="tx1"/>
                          </a:solidFill>
                          <a:effectLst/>
                          <a:latin typeface="Segoe"/>
                          <a:ea typeface="Times New Roman"/>
                          <a:cs typeface="Segoe UI"/>
                        </a:rPr>
                        <a:t>critères</a:t>
                      </a:r>
                      <a:r>
                        <a:rPr lang="en-US" sz="1400" kern="1200" dirty="0" smtClean="0">
                          <a:solidFill>
                            <a:schemeClr val="tx1"/>
                          </a:solidFill>
                          <a:effectLst/>
                          <a:latin typeface="Segoe"/>
                          <a:ea typeface="Times New Roman"/>
                          <a:cs typeface="Segoe UI"/>
                        </a:rPr>
                        <a:t> </a:t>
                      </a:r>
                      <a:r>
                        <a:rPr lang="en-US" sz="1400" kern="1200" dirty="0">
                          <a:solidFill>
                            <a:schemeClr val="tx1"/>
                          </a:solidFill>
                          <a:effectLst/>
                          <a:latin typeface="Segoe"/>
                          <a:ea typeface="Times New Roman"/>
                          <a:cs typeface="Segoe UI"/>
                        </a:rPr>
                        <a:t>spéciaux</a:t>
                      </a: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no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xmlns="" val="2643162903"/>
              </p:ext>
            </p:extLst>
          </p:nvPr>
        </p:nvGraphicFramePr>
        <p:xfrm>
          <a:off x="892084" y="1220445"/>
          <a:ext cx="7374878" cy="2029305"/>
        </p:xfrm>
        <a:graphic>
          <a:graphicData uri="http://schemas.openxmlformats.org/drawingml/2006/table">
            <a:tbl>
              <a:tblPr firstRow="1" bandRow="1"/>
              <a:tblGrid>
                <a:gridCol w="1354004"/>
                <a:gridCol w="6020874"/>
              </a:tblGrid>
              <a:tr h="421964">
                <a:tc>
                  <a:txBody>
                    <a:bodyPr/>
                    <a:lstStyle/>
                    <a:p>
                      <a:pPr marL="0" marR="0">
                        <a:lnSpc>
                          <a:spcPct val="115000"/>
                        </a:lnSpc>
                        <a:spcBef>
                          <a:spcPts val="0"/>
                        </a:spcBef>
                        <a:spcAft>
                          <a:spcPts val="0"/>
                        </a:spcAft>
                      </a:pPr>
                      <a:r>
                        <a:rPr lang="en-US" sz="1400" b="1" dirty="0">
                          <a:solidFill>
                            <a:schemeClr val="bg1"/>
                          </a:solidFill>
                          <a:effectLst/>
                          <a:latin typeface="Segoe"/>
                          <a:ea typeface="Times New Roman"/>
                          <a:cs typeface="Segoe UI"/>
                        </a:rPr>
                        <a:t>Paramètre</a:t>
                      </a:r>
                      <a:endParaRPr lang="en-US" sz="1400" b="1" dirty="0">
                        <a:solidFill>
                          <a:schemeClr val="bg1"/>
                        </a:solidFill>
                        <a:effectLst/>
                        <a:latin typeface="Segoe"/>
                        <a:ea typeface="Times New Roman"/>
                        <a:cs typeface="Times New Roman"/>
                      </a:endParaRPr>
                    </a:p>
                  </a:txBody>
                  <a:tcPr marL="68580" marR="68580" marT="0" marB="0" anchor="ctr">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lumMod val="75000"/>
                      </a:srgbClr>
                    </a:solidFill>
                  </a:tcPr>
                </a:tc>
                <a:tc>
                  <a:txBody>
                    <a:bodyPr/>
                    <a:lstStyle/>
                    <a:p>
                      <a:pPr marL="0" marR="0">
                        <a:lnSpc>
                          <a:spcPct val="115000"/>
                        </a:lnSpc>
                        <a:spcBef>
                          <a:spcPts val="0"/>
                        </a:spcBef>
                        <a:spcAft>
                          <a:spcPts val="0"/>
                        </a:spcAft>
                      </a:pPr>
                      <a:r>
                        <a:rPr lang="en-US" sz="1400" b="1" dirty="0">
                          <a:solidFill>
                            <a:schemeClr val="bg1"/>
                          </a:solidFill>
                          <a:effectLst/>
                          <a:latin typeface="Segoe"/>
                          <a:ea typeface="Times New Roman"/>
                          <a:cs typeface="Segoe UI"/>
                        </a:rPr>
                        <a:t>Description</a:t>
                      </a:r>
                      <a:endParaRPr lang="en-US" sz="1400" b="1" dirty="0">
                        <a:solidFill>
                          <a:schemeClr val="bg1"/>
                        </a:solidFill>
                        <a:effectLst/>
                        <a:latin typeface="Segoe"/>
                        <a:ea typeface="Times New Roman"/>
                        <a:cs typeface="Times New Roman"/>
                      </a:endParaRPr>
                    </a:p>
                  </a:txBody>
                  <a:tcPr marL="68580" marR="68580" marT="0" marB="0" anchor="ctr">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lumMod val="75000"/>
                      </a:srgbClr>
                    </a:solidFill>
                  </a:tcPr>
                </a:tc>
              </a:tr>
              <a:tr h="361400">
                <a:tc>
                  <a:txBody>
                    <a:bodyPr/>
                    <a:lstStyle/>
                    <a:p>
                      <a:pPr marL="0" marR="0">
                        <a:lnSpc>
                          <a:spcPct val="115000"/>
                        </a:lnSpc>
                        <a:spcBef>
                          <a:spcPts val="0"/>
                        </a:spcBef>
                        <a:spcAft>
                          <a:spcPts val="0"/>
                        </a:spcAft>
                      </a:pPr>
                      <a:r>
                        <a:rPr lang="en-US" sz="1400" dirty="0" err="1">
                          <a:effectLst/>
                          <a:latin typeface="Segoe"/>
                          <a:ea typeface="Times New Roman"/>
                          <a:cs typeface="Segoe UI"/>
                        </a:rPr>
                        <a:t>SearchBase</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ap="flat" cmpd="sng" algn="ctr">
                      <a:solidFill>
                        <a:srgbClr val="7F9BBC"/>
                      </a:solidFill>
                      <a:prstDash val="solid"/>
                      <a:round/>
                      <a:headEnd type="none" w="med" len="med"/>
                      <a:tailEnd type="none" w="med" len="med"/>
                    </a:lnT>
                    <a:lnB w="12700" cmpd="sng">
                      <a:solidFill>
                        <a:srgbClr val="7F9BBC"/>
                      </a:solidFill>
                    </a:lnB>
                    <a:lnTlToBr w="12700" cmpd="sng">
                      <a:noFill/>
                      <a:prstDash val="solid"/>
                    </a:lnTlToBr>
                    <a:lnBlToTr w="12700" cmpd="sng">
                      <a:noFill/>
                      <a:prstDash val="solid"/>
                    </a:lnBlToTr>
                    <a:solidFill>
                      <a:srgbClr val="FFFFFF"/>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Définit le chemin d'accès AD DS où commencer à </a:t>
                      </a:r>
                      <a:r>
                        <a:rPr lang="en-US" sz="1400" dirty="0" err="1" smtClean="0">
                          <a:effectLst/>
                          <a:latin typeface="Segoe"/>
                          <a:ea typeface="Times New Roman"/>
                          <a:cs typeface="Segoe UI"/>
                        </a:rPr>
                        <a:t>rechercher</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ap="flat" cmpd="sng" algn="ctr">
                      <a:solidFill>
                        <a:srgbClr val="7F9BBC"/>
                      </a:solidFill>
                      <a:prstDash val="solid"/>
                      <a:round/>
                      <a:headEnd type="none" w="med" len="med"/>
                      <a:tailEnd type="none" w="med" len="med"/>
                    </a:lnT>
                    <a:lnB w="12700" cmpd="sng">
                      <a:solidFill>
                        <a:srgbClr val="7F9BBC"/>
                      </a:solidFill>
                    </a:lnB>
                    <a:lnTlToBr w="12700" cmpd="sng">
                      <a:noFill/>
                      <a:prstDash val="solid"/>
                    </a:lnTlToBr>
                    <a:lnBlToTr w="12700" cmpd="sng">
                      <a:noFill/>
                      <a:prstDash val="solid"/>
                    </a:lnBlToTr>
                    <a:solidFill>
                      <a:srgbClr val="FFFFFF"/>
                    </a:solidFill>
                  </a:tcPr>
                </a:tc>
              </a:tr>
              <a:tr h="523141">
                <a:tc>
                  <a:txBody>
                    <a:bodyPr/>
                    <a:lstStyle/>
                    <a:p>
                      <a:pPr marL="0" marR="0">
                        <a:lnSpc>
                          <a:spcPct val="115000"/>
                        </a:lnSpc>
                        <a:spcBef>
                          <a:spcPts val="0"/>
                        </a:spcBef>
                        <a:spcAft>
                          <a:spcPts val="0"/>
                        </a:spcAft>
                      </a:pPr>
                      <a:r>
                        <a:rPr lang="en-US" sz="1400" dirty="0" err="1">
                          <a:effectLst/>
                          <a:latin typeface="Segoe"/>
                          <a:ea typeface="Times New Roman"/>
                          <a:cs typeface="Segoe UI"/>
                        </a:rPr>
                        <a:t>SearchScope</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Définit le niveau inférieur à SearchBase auquel une recherche </a:t>
                      </a:r>
                      <a:r>
                        <a:rPr lang="en-US" sz="1400" dirty="0" err="1">
                          <a:effectLst/>
                          <a:latin typeface="Segoe"/>
                          <a:ea typeface="Times New Roman"/>
                          <a:cs typeface="Segoe UI"/>
                        </a:rPr>
                        <a:t>doit</a:t>
                      </a:r>
                      <a:r>
                        <a:rPr lang="en-US" sz="1400" dirty="0">
                          <a:effectLst/>
                          <a:latin typeface="Segoe"/>
                          <a:ea typeface="Times New Roman"/>
                          <a:cs typeface="Segoe UI"/>
                        </a:rPr>
                        <a:t> </a:t>
                      </a:r>
                      <a:r>
                        <a:rPr lang="en-US" sz="1400" dirty="0" err="1" smtClean="0">
                          <a:effectLst/>
                          <a:latin typeface="Segoe"/>
                          <a:ea typeface="Times New Roman"/>
                          <a:cs typeface="Segoe UI"/>
                        </a:rPr>
                        <a:t>être</a:t>
                      </a:r>
                      <a:r>
                        <a:rPr lang="en-US" sz="1400" dirty="0" smtClean="0">
                          <a:effectLst/>
                          <a:latin typeface="Segoe"/>
                          <a:ea typeface="Times New Roman"/>
                          <a:cs typeface="Segoe UI"/>
                        </a:rPr>
                        <a:t> </a:t>
                      </a:r>
                      <a:r>
                        <a:rPr lang="en-US" sz="1400" dirty="0" err="1" smtClean="0">
                          <a:effectLst/>
                          <a:latin typeface="Segoe"/>
                          <a:ea typeface="Times New Roman"/>
                          <a:cs typeface="Segoe UI"/>
                        </a:rPr>
                        <a:t>effectuée</a:t>
                      </a:r>
                      <a:endParaRPr lang="en-US" sz="1400" dirty="0">
                        <a:effectLst/>
                        <a:latin typeface="Segoe"/>
                        <a:ea typeface="Times New Roman"/>
                        <a:cs typeface="Segoe UI"/>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r>
              <a:tr h="361400">
                <a:tc>
                  <a:txBody>
                    <a:bodyPr/>
                    <a:lstStyle/>
                    <a:p>
                      <a:pPr marL="0" marR="0">
                        <a:lnSpc>
                          <a:spcPct val="115000"/>
                        </a:lnSpc>
                        <a:spcBef>
                          <a:spcPts val="0"/>
                        </a:spcBef>
                        <a:spcAft>
                          <a:spcPts val="0"/>
                        </a:spcAft>
                      </a:pPr>
                      <a:r>
                        <a:rPr lang="en-US" sz="1400">
                          <a:effectLst/>
                          <a:latin typeface="Segoe"/>
                          <a:ea typeface="Times New Roman"/>
                          <a:cs typeface="Segoe UI"/>
                        </a:rPr>
                        <a:t>ResultSetSize</a:t>
                      </a:r>
                      <a:endParaRPr lang="en-US" sz="140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FFFFFF"/>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Définit le nombre d'objets à retourner en réponse à </a:t>
                      </a:r>
                      <a:r>
                        <a:rPr lang="en-US" sz="1400" dirty="0" err="1">
                          <a:effectLst/>
                          <a:latin typeface="Segoe"/>
                          <a:ea typeface="Times New Roman"/>
                          <a:cs typeface="Segoe UI"/>
                        </a:rPr>
                        <a:t>une</a:t>
                      </a:r>
                      <a:r>
                        <a:rPr lang="en-US" sz="1400" dirty="0">
                          <a:effectLst/>
                          <a:latin typeface="Segoe"/>
                          <a:ea typeface="Times New Roman"/>
                          <a:cs typeface="Segoe UI"/>
                        </a:rPr>
                        <a:t> </a:t>
                      </a:r>
                      <a:r>
                        <a:rPr lang="en-US" sz="1400" dirty="0" err="1" smtClean="0">
                          <a:effectLst/>
                          <a:latin typeface="Segoe"/>
                          <a:ea typeface="Times New Roman"/>
                          <a:cs typeface="Segoe UI"/>
                        </a:rPr>
                        <a:t>requête</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FFFFFF"/>
                    </a:solidFill>
                  </a:tcPr>
                </a:tc>
              </a:tr>
              <a:tr h="361400">
                <a:tc>
                  <a:txBody>
                    <a:bodyPr/>
                    <a:lstStyle/>
                    <a:p>
                      <a:pPr marL="0" marR="0">
                        <a:lnSpc>
                          <a:spcPct val="115000"/>
                        </a:lnSpc>
                        <a:spcBef>
                          <a:spcPts val="0"/>
                        </a:spcBef>
                        <a:spcAft>
                          <a:spcPts val="0"/>
                        </a:spcAft>
                      </a:pPr>
                      <a:r>
                        <a:rPr lang="en-US" sz="1400">
                          <a:effectLst/>
                          <a:latin typeface="Segoe"/>
                          <a:ea typeface="Times New Roman"/>
                          <a:cs typeface="Segoe UI"/>
                        </a:rPr>
                        <a:t>Propriétés</a:t>
                      </a:r>
                      <a:endParaRPr lang="en-US" sz="140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Définit les propriétés d'objet à retourner et à </a:t>
                      </a:r>
                      <a:r>
                        <a:rPr lang="en-US" sz="1400" dirty="0" err="1" smtClean="0">
                          <a:effectLst/>
                          <a:latin typeface="Segoe"/>
                          <a:ea typeface="Times New Roman"/>
                          <a:cs typeface="Segoe UI"/>
                        </a:rPr>
                        <a:t>afficher</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r>
            </a:tbl>
          </a:graphicData>
        </a:graphic>
      </p:graphicFrame>
    </p:spTree>
    <p:extLst>
      <p:ext uri="{BB962C8B-B14F-4D97-AF65-F5344CB8AC3E}">
        <p14:creationId xmlns:p14="http://schemas.microsoft.com/office/powerpoint/2010/main" xmlns="" val="9885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Modification d'objets avec Windows PowerShell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b="1" dirty="0" smtClean="0"/>
              <a:t>Utilisez le caractère de barre verticale ( | ) pour passer une liste des objets à une applet de commande en vue d'un traitement ultérieur</a:t>
            </a:r>
          </a:p>
          <a:p>
            <a:endParaRPr lang="en-US" dirty="0"/>
          </a:p>
        </p:txBody>
      </p:sp>
      <p:sp>
        <p:nvSpPr>
          <p:cNvPr id="5" name="Rectangle 4"/>
          <p:cNvSpPr/>
          <p:nvPr/>
        </p:nvSpPr>
        <p:spPr>
          <a:xfrm>
            <a:off x="476656" y="2349803"/>
            <a:ext cx="8287699" cy="707886"/>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Typewriter" pitchFamily="49" charset="0"/>
              </a:rPr>
              <a:t>Get-</a:t>
            </a:r>
            <a:r>
              <a:rPr lang="en-US" sz="2000" b="0" dirty="0" err="1">
                <a:latin typeface="Lucida Sans Typewriter" pitchFamily="49" charset="0"/>
              </a:rPr>
              <a:t>ADUser</a:t>
            </a:r>
            <a:r>
              <a:rPr lang="en-US" sz="2000" b="0" dirty="0">
                <a:latin typeface="Lucida Sans Typewriter" pitchFamily="49" charset="0"/>
              </a:rPr>
              <a:t> -Filter {company -</a:t>
            </a:r>
            <a:r>
              <a:rPr lang="en-US" sz="2000" b="0" dirty="0" err="1">
                <a:latin typeface="Lucida Sans Typewriter" pitchFamily="49" charset="0"/>
              </a:rPr>
              <a:t>notlike</a:t>
            </a:r>
            <a:r>
              <a:rPr lang="en-US" sz="2000" b="0" dirty="0">
                <a:latin typeface="Lucida Sans Typewriter" pitchFamily="49" charset="0"/>
              </a:rPr>
              <a:t> "*"} | </a:t>
            </a:r>
            <a:br>
              <a:rPr lang="en-US" sz="2000" b="0" dirty="0">
                <a:latin typeface="Lucida Sans Typewriter" pitchFamily="49" charset="0"/>
              </a:rPr>
            </a:br>
            <a:r>
              <a:rPr lang="en-US" sz="2000" b="0" dirty="0">
                <a:latin typeface="Lucida Sans Typewriter" pitchFamily="49" charset="0"/>
              </a:rPr>
              <a:t>Set-</a:t>
            </a:r>
            <a:r>
              <a:rPr lang="en-US" sz="2000" b="0" dirty="0" err="1">
                <a:latin typeface="Lucida Sans Typewriter" pitchFamily="49" charset="0"/>
              </a:rPr>
              <a:t>ADUser</a:t>
            </a:r>
            <a:r>
              <a:rPr lang="en-US" sz="2000" b="0" dirty="0">
                <a:latin typeface="Lucida Sans Typewriter" pitchFamily="49" charset="0"/>
              </a:rPr>
              <a:t> -Company "A. Datum"</a:t>
            </a:r>
          </a:p>
        </p:txBody>
      </p:sp>
      <p:sp>
        <p:nvSpPr>
          <p:cNvPr id="6" name="Rectangle 5"/>
          <p:cNvSpPr/>
          <p:nvPr/>
        </p:nvSpPr>
        <p:spPr>
          <a:xfrm>
            <a:off x="457200" y="3640358"/>
            <a:ext cx="8309565" cy="707886"/>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Typewriter" pitchFamily="49" charset="0"/>
              </a:rPr>
              <a:t>Get-</a:t>
            </a:r>
            <a:r>
              <a:rPr lang="en-US" sz="2000" b="0" dirty="0" err="1">
                <a:latin typeface="Lucida Sans Typewriter" pitchFamily="49" charset="0"/>
              </a:rPr>
              <a:t>ADUser</a:t>
            </a:r>
            <a:r>
              <a:rPr lang="en-US" sz="2000" b="0" dirty="0">
                <a:latin typeface="Lucida Sans Typewriter" pitchFamily="49" charset="0"/>
              </a:rPr>
              <a:t> -Filter {</a:t>
            </a:r>
            <a:r>
              <a:rPr lang="en-US" sz="2000" b="0" dirty="0" err="1">
                <a:latin typeface="Lucida Sans Typewriter" pitchFamily="49" charset="0"/>
              </a:rPr>
              <a:t>lastlogondate</a:t>
            </a:r>
            <a:r>
              <a:rPr lang="en-US" sz="2000" b="0" dirty="0">
                <a:latin typeface="Lucida Sans Typewriter" pitchFamily="49" charset="0"/>
              </a:rPr>
              <a:t> -</a:t>
            </a:r>
            <a:r>
              <a:rPr lang="en-US" sz="2000" b="0" dirty="0" err="1">
                <a:latin typeface="Lucida Sans Typewriter" pitchFamily="49" charset="0"/>
              </a:rPr>
              <a:t>lt</a:t>
            </a:r>
            <a:r>
              <a:rPr lang="en-US" sz="2000" b="0" dirty="0">
                <a:latin typeface="Lucida Sans Typewriter" pitchFamily="49" charset="0"/>
              </a:rPr>
              <a:t> </a:t>
            </a:r>
            <a:r>
              <a:rPr lang="en-US" sz="2000" b="0" dirty="0" smtClean="0">
                <a:latin typeface="Lucida Sans Typewriter" pitchFamily="49" charset="0"/>
              </a:rPr>
              <a:t>"Mars 29, 2013"} </a:t>
            </a:r>
            <a:r>
              <a:rPr lang="en-US" sz="2000" b="0" dirty="0">
                <a:latin typeface="Lucida Sans Typewriter" pitchFamily="49" charset="0"/>
              </a:rPr>
              <a:t>| Disable-</a:t>
            </a:r>
            <a:r>
              <a:rPr lang="en-US" sz="2000" b="0" dirty="0" err="1">
                <a:latin typeface="Lucida Sans Typewriter" pitchFamily="49" charset="0"/>
              </a:rPr>
              <a:t>ADAccount</a:t>
            </a:r>
            <a:endParaRPr lang="en-US" sz="2000" b="0" dirty="0">
              <a:latin typeface="Lucida Sans Typewriter" pitchFamily="49" charset="0"/>
            </a:endParaRPr>
          </a:p>
        </p:txBody>
      </p:sp>
      <p:sp>
        <p:nvSpPr>
          <p:cNvPr id="7" name="Rectangle 6"/>
          <p:cNvSpPr/>
          <p:nvPr/>
        </p:nvSpPr>
        <p:spPr>
          <a:xfrm>
            <a:off x="457200" y="4930914"/>
            <a:ext cx="8309566" cy="400110"/>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Typewriter" pitchFamily="49" charset="0"/>
              </a:rPr>
              <a:t>Get-Content C:\users.txt | Disable-</a:t>
            </a:r>
            <a:r>
              <a:rPr lang="en-US" sz="2000" b="0">
                <a:latin typeface="Lucida Sans Typewriter" pitchFamily="49" charset="0"/>
              </a:rPr>
              <a:t>ADAccount</a:t>
            </a:r>
            <a:endParaRPr lang="en-CA" sz="2000" b="0" dirty="0">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xmlns="" val="732881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be58b319-1a11-4314-b065-ccc8630a83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Utilisation des fichiers CSV</a:t>
            </a:r>
            <a:endParaRPr lang="en-US"/>
          </a:p>
        </p:txBody>
      </p:sp>
      <p:sp>
        <p:nvSpPr>
          <p:cNvPr id="4" name="Content Placeholder 2"/>
          <p:cNvSpPr txBox="1">
            <a:spLocks/>
          </p:cNvSpPr>
          <p:nvPr/>
        </p:nvSpPr>
        <p:spPr bwMode="auto">
          <a:xfrm>
            <a:off x="630643" y="3401405"/>
            <a:ext cx="7751762" cy="8560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defRPr/>
            </a:pPr>
            <a:endPar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37953" y="1066800"/>
            <a:ext cx="8196447" cy="5192331"/>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40000"/>
              </a:spcBef>
              <a:buClr>
                <a:srgbClr val="006699"/>
              </a:buClr>
            </a:pPr>
            <a:r>
              <a:rPr lang="en-US" sz="2400" dirty="0">
                <a:latin typeface="Segoe UI" pitchFamily="34" charset="0"/>
                <a:ea typeface="Segoe UI" pitchFamily="34" charset="0"/>
                <a:cs typeface="Segoe UI" pitchFamily="34" charset="0"/>
              </a:rPr>
              <a:t>La première ligne d'un fichier .csv définit les </a:t>
            </a:r>
            <a:r>
              <a:rPr lang="en-US" sz="2400" dirty="0" err="1">
                <a:latin typeface="Segoe UI" pitchFamily="34" charset="0"/>
                <a:ea typeface="Segoe UI" pitchFamily="34" charset="0"/>
                <a:cs typeface="Segoe UI" pitchFamily="34" charset="0"/>
              </a:rPr>
              <a:t>noms</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des </a:t>
            </a:r>
            <a:r>
              <a:rPr lang="en-US" sz="2400" dirty="0" err="1" smtClean="0">
                <a:latin typeface="Segoe UI" pitchFamily="34" charset="0"/>
                <a:ea typeface="Segoe UI" pitchFamily="34" charset="0"/>
                <a:cs typeface="Segoe UI" pitchFamily="34" charset="0"/>
              </a:rPr>
              <a:t>colonnes</a:t>
            </a:r>
            <a:endParaRPr lang="en-US" sz="2400" dirty="0">
              <a:latin typeface="Segoe UI" pitchFamily="34" charset="0"/>
              <a:ea typeface="Segoe UI" pitchFamily="34" charset="0"/>
              <a:cs typeface="Segoe UI" pitchFamily="34" charset="0"/>
            </a:endParaRPr>
          </a:p>
          <a:p>
            <a:pPr>
              <a:spcBef>
                <a:spcPct val="40000"/>
              </a:spcBef>
              <a:buClr>
                <a:srgbClr val="006699"/>
              </a:buClr>
            </a:pPr>
            <a:endParaRPr lang="en-US" sz="2400" dirty="0">
              <a:latin typeface="Segoe UI" pitchFamily="34" charset="0"/>
              <a:ea typeface="Segoe UI" pitchFamily="34" charset="0"/>
              <a:cs typeface="Segoe UI" pitchFamily="34" charset="0"/>
            </a:endParaRPr>
          </a:p>
          <a:p>
            <a:pPr>
              <a:spcBef>
                <a:spcPct val="40000"/>
              </a:spcBef>
              <a:buClr>
                <a:srgbClr val="006699"/>
              </a:buClr>
            </a:pPr>
            <a:endParaRPr lang="en-US" sz="2400" dirty="0">
              <a:latin typeface="Segoe UI" pitchFamily="34" charset="0"/>
              <a:ea typeface="Segoe UI" pitchFamily="34" charset="0"/>
              <a:cs typeface="Segoe UI" pitchFamily="34" charset="0"/>
            </a:endParaRPr>
          </a:p>
          <a:p>
            <a:pPr>
              <a:spcBef>
                <a:spcPct val="40000"/>
              </a:spcBef>
              <a:buClr>
                <a:srgbClr val="006699"/>
              </a:buClr>
            </a:pPr>
            <a:endParaRPr lang="en-US" sz="2400" dirty="0">
              <a:latin typeface="Segoe UI" pitchFamily="34" charset="0"/>
              <a:ea typeface="Segoe UI" pitchFamily="34" charset="0"/>
              <a:cs typeface="Segoe UI" pitchFamily="34" charset="0"/>
            </a:endParaRPr>
          </a:p>
          <a:p>
            <a:pPr>
              <a:spcBef>
                <a:spcPts val="1800"/>
              </a:spcBef>
              <a:buClr>
                <a:srgbClr val="006699"/>
              </a:buClr>
            </a:pPr>
            <a:r>
              <a:rPr lang="en-US" sz="2400" dirty="0" smtClean="0">
                <a:latin typeface="Segoe UI" pitchFamily="34" charset="0"/>
                <a:ea typeface="Segoe UI" pitchFamily="34" charset="0"/>
                <a:cs typeface="Segoe UI" pitchFamily="34" charset="0"/>
              </a:rPr>
              <a:t>Une boucle Foreach traite le contenu d'un fichier .csv qui a été importé dans une variable</a:t>
            </a:r>
          </a:p>
          <a:p>
            <a:pPr>
              <a:spcBef>
                <a:spcPct val="40000"/>
              </a:spcBef>
              <a:buClr>
                <a:srgbClr val="006699"/>
              </a:buClr>
            </a:pPr>
            <a:endParaRPr lang="en-US" sz="24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42384" y="2001345"/>
            <a:ext cx="7930400" cy="1562637"/>
          </a:xfrm>
          <a:prstGeom prst="roundRect">
            <a:avLst>
              <a:gd name="adj" fmla="val 13455"/>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4300">
              <a:spcBef>
                <a:spcPts val="0"/>
              </a:spcBef>
              <a:buClr>
                <a:srgbClr val="006699"/>
              </a:buClr>
            </a:pPr>
            <a:r>
              <a:rPr lang="en-US" b="0" dirty="0" err="1">
                <a:latin typeface="Lucida Sans Typewriter" pitchFamily="49" charset="0"/>
                <a:ea typeface="Segoe UI" pitchFamily="34" charset="0"/>
                <a:cs typeface="Segoe UI" pitchFamily="34" charset="0"/>
              </a:rPr>
              <a:t>FirstName,LastName,Department</a:t>
            </a:r>
            <a:endParaRPr lang="en-CA" b="0" dirty="0">
              <a:latin typeface="Lucida Sans Typewriter" pitchFamily="49" charset="0"/>
              <a:ea typeface="Segoe UI" pitchFamily="34" charset="0"/>
              <a:cs typeface="Segoe UI" pitchFamily="34" charset="0"/>
            </a:endParaRPr>
          </a:p>
          <a:p>
            <a:pPr marL="114300">
              <a:spcBef>
                <a:spcPts val="0"/>
              </a:spcBef>
              <a:buClr>
                <a:srgbClr val="006699"/>
              </a:buClr>
            </a:pPr>
            <a:r>
              <a:rPr lang="en-US" b="0" dirty="0" err="1">
                <a:latin typeface="Lucida Sans Typewriter" pitchFamily="49" charset="0"/>
                <a:ea typeface="Segoe UI" pitchFamily="34" charset="0"/>
                <a:cs typeface="Segoe UI" pitchFamily="34" charset="0"/>
              </a:rPr>
              <a:t>Greg,Guzik,Informatique</a:t>
            </a:r>
            <a:endParaRPr lang="en-CA" b="0" dirty="0">
              <a:latin typeface="Lucida Sans Typewriter" pitchFamily="49" charset="0"/>
              <a:ea typeface="Segoe UI" pitchFamily="34" charset="0"/>
              <a:cs typeface="Segoe UI" pitchFamily="34" charset="0"/>
            </a:endParaRPr>
          </a:p>
          <a:p>
            <a:pPr marL="114300">
              <a:spcBef>
                <a:spcPts val="0"/>
              </a:spcBef>
              <a:buClr>
                <a:srgbClr val="006699"/>
              </a:buClr>
            </a:pPr>
            <a:r>
              <a:rPr lang="en-US" b="0" dirty="0" err="1">
                <a:latin typeface="Lucida Sans Typewriter" pitchFamily="49" charset="0"/>
                <a:ea typeface="Segoe UI" pitchFamily="34" charset="0"/>
                <a:cs typeface="Segoe UI" pitchFamily="34" charset="0"/>
              </a:rPr>
              <a:t>Robin,Young,Recherche</a:t>
            </a:r>
            <a:endParaRPr lang="en-CA" b="0" dirty="0">
              <a:latin typeface="Lucida Sans Typewriter" pitchFamily="49" charset="0"/>
              <a:ea typeface="Segoe UI" pitchFamily="34" charset="0"/>
              <a:cs typeface="Segoe UI" pitchFamily="34" charset="0"/>
            </a:endParaRPr>
          </a:p>
          <a:p>
            <a:pPr marL="114300">
              <a:spcBef>
                <a:spcPts val="0"/>
              </a:spcBef>
              <a:buClr>
                <a:srgbClr val="006699"/>
              </a:buClr>
            </a:pPr>
            <a:r>
              <a:rPr lang="en-US" b="0" dirty="0" err="1">
                <a:latin typeface="Lucida Sans Typewriter" pitchFamily="49" charset="0"/>
                <a:ea typeface="Segoe UI" pitchFamily="34" charset="0"/>
                <a:cs typeface="Segoe UI" pitchFamily="34" charset="0"/>
              </a:rPr>
              <a:t>Qiong,Wu,Marketing</a:t>
            </a:r>
            <a:endParaRPr lang="en-CA" b="0" dirty="0">
              <a:latin typeface="Lucida Sans Typewriter" pitchFamily="49" charset="0"/>
              <a:ea typeface="Segoe UI" pitchFamily="34" charset="0"/>
              <a:cs typeface="Segoe UI" pitchFamily="34" charset="0"/>
            </a:endParaRPr>
          </a:p>
        </p:txBody>
      </p:sp>
      <p:sp>
        <p:nvSpPr>
          <p:cNvPr id="7" name="Rounded Rectangle 6"/>
          <p:cNvSpPr/>
          <p:nvPr/>
        </p:nvSpPr>
        <p:spPr>
          <a:xfrm>
            <a:off x="642384" y="4504509"/>
            <a:ext cx="7930400" cy="1569660"/>
          </a:xfrm>
          <a:prstGeom prst="roundRect">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4300">
              <a:spcBef>
                <a:spcPts val="0"/>
              </a:spcBef>
              <a:buClr>
                <a:srgbClr val="006699"/>
              </a:buClr>
            </a:pPr>
            <a:r>
              <a:rPr lang="en-US" b="0" dirty="0">
                <a:solidFill>
                  <a:schemeClr val="tx1"/>
                </a:solidFill>
                <a:latin typeface="Lucida Sans Typewriter" pitchFamily="49" charset="0"/>
                <a:ea typeface="Segoe UI" pitchFamily="34" charset="0"/>
                <a:cs typeface="Segoe UI" pitchFamily="34" charset="0"/>
              </a:rPr>
              <a:t>$users=Import-CSV C:\users.csv</a:t>
            </a:r>
            <a:endParaRPr lang="en-CA" b="0" dirty="0">
              <a:solidFill>
                <a:schemeClr val="tx1"/>
              </a:solidFill>
              <a:latin typeface="Lucida Sans Typewriter" pitchFamily="49" charset="0"/>
              <a:ea typeface="Segoe UI" pitchFamily="34" charset="0"/>
              <a:cs typeface="Segoe UI" pitchFamily="34" charset="0"/>
            </a:endParaRPr>
          </a:p>
          <a:p>
            <a:pPr marL="114300">
              <a:spcBef>
                <a:spcPts val="0"/>
              </a:spcBef>
              <a:buClr>
                <a:srgbClr val="006699"/>
              </a:buClr>
            </a:pPr>
            <a:r>
              <a:rPr lang="en-US" b="0" dirty="0" err="1">
                <a:solidFill>
                  <a:schemeClr val="tx1"/>
                </a:solidFill>
                <a:latin typeface="Lucida Sans Typewriter" pitchFamily="49" charset="0"/>
                <a:ea typeface="Segoe UI" pitchFamily="34" charset="0"/>
                <a:cs typeface="Segoe UI" pitchFamily="34" charset="0"/>
              </a:rPr>
              <a:t>Foreach ($i in $users) {</a:t>
            </a:r>
            <a:endParaRPr lang="en-CA" b="0" dirty="0">
              <a:solidFill>
                <a:schemeClr val="tx1"/>
              </a:solidFill>
              <a:latin typeface="Lucida Sans Typewriter" pitchFamily="49" charset="0"/>
              <a:ea typeface="Segoe UI" pitchFamily="34" charset="0"/>
              <a:cs typeface="Segoe UI" pitchFamily="34" charset="0"/>
            </a:endParaRPr>
          </a:p>
          <a:p>
            <a:pPr marL="114300">
              <a:spcBef>
                <a:spcPts val="0"/>
              </a:spcBef>
              <a:buClr>
                <a:srgbClr val="006699"/>
              </a:buClr>
            </a:pPr>
            <a:r>
              <a:rPr lang="en-US" b="0" dirty="0">
                <a:solidFill>
                  <a:schemeClr val="tx1"/>
                </a:solidFill>
                <a:latin typeface="Lucida Sans Typewriter" pitchFamily="49" charset="0"/>
                <a:ea typeface="Segoe UI" pitchFamily="34" charset="0"/>
                <a:cs typeface="Segoe UI" pitchFamily="34" charset="0"/>
              </a:rPr>
              <a:t>     Write-Host </a:t>
            </a:r>
            <a:r>
              <a:rPr lang="en-US" b="0" dirty="0" smtClean="0">
                <a:solidFill>
                  <a:schemeClr val="tx1"/>
                </a:solidFill>
                <a:latin typeface="Lucida Sans Typewriter" pitchFamily="49" charset="0"/>
                <a:ea typeface="Segoe UI" pitchFamily="34" charset="0"/>
                <a:cs typeface="Segoe UI" pitchFamily="34" charset="0"/>
              </a:rPr>
              <a:t>“Le premier nom </a:t>
            </a:r>
            <a:r>
              <a:rPr lang="en-US" b="0" dirty="0" err="1" smtClean="0">
                <a:solidFill>
                  <a:schemeClr val="tx1"/>
                </a:solidFill>
                <a:latin typeface="Lucida Sans Typewriter" pitchFamily="49" charset="0"/>
                <a:ea typeface="Segoe UI" pitchFamily="34" charset="0"/>
                <a:cs typeface="Segoe UI" pitchFamily="34" charset="0"/>
              </a:rPr>
              <a:t>est</a:t>
            </a:r>
            <a:r>
              <a:rPr lang="en-US" b="0" dirty="0" smtClean="0">
                <a:solidFill>
                  <a:schemeClr val="tx1"/>
                </a:solidFill>
                <a:latin typeface="Lucida Sans Typewriter" pitchFamily="49" charset="0"/>
                <a:ea typeface="Segoe UI" pitchFamily="34" charset="0"/>
                <a:cs typeface="Segoe UI" pitchFamily="34" charset="0"/>
              </a:rPr>
              <a:t> :” </a:t>
            </a:r>
            <a:r>
              <a:rPr lang="en-US" b="0" dirty="0">
                <a:solidFill>
                  <a:schemeClr val="tx1"/>
                </a:solidFill>
                <a:latin typeface="Lucida Sans Typewriter" pitchFamily="49" charset="0"/>
                <a:ea typeface="Segoe UI" pitchFamily="34" charset="0"/>
                <a:cs typeface="Segoe UI" pitchFamily="34" charset="0"/>
              </a:rPr>
              <a:t>$i.FirstName</a:t>
            </a:r>
            <a:endParaRPr lang="en-CA" b="0" dirty="0">
              <a:solidFill>
                <a:schemeClr val="tx1"/>
              </a:solidFill>
              <a:latin typeface="Lucida Sans Typewriter" pitchFamily="49" charset="0"/>
              <a:ea typeface="Segoe UI" pitchFamily="34" charset="0"/>
              <a:cs typeface="Segoe UI" pitchFamily="34" charset="0"/>
            </a:endParaRPr>
          </a:p>
          <a:p>
            <a:pPr marL="114300">
              <a:spcBef>
                <a:spcPts val="0"/>
              </a:spcBef>
              <a:buClr>
                <a:srgbClr val="006699"/>
              </a:buClr>
            </a:pPr>
            <a:r>
              <a:rPr lang="en-US" b="0" dirty="0">
                <a:solidFill>
                  <a:schemeClr val="tx1"/>
                </a:solidFill>
                <a:latin typeface="Lucida Sans Typewriter" pitchFamily="49" charset="0"/>
                <a:ea typeface="Segoe UI" pitchFamily="34" charset="0"/>
                <a:cs typeface="Segoe UI" pitchFamily="34" charset="0"/>
              </a:rPr>
              <a:t>     }</a:t>
            </a:r>
            <a:endParaRPr lang="en-CA" b="0" dirty="0">
              <a:solidFill>
                <a:schemeClr val="tx1"/>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xmlns="" val="977658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dirty="0" smtClean="0"/>
              <a:t>Utilisation des outils en ligne de commande pour l'administration d'AD DS
Utilisation de Windows </a:t>
            </a:r>
            <a:r>
              <a:rPr lang="fr-FR" dirty="0" err="1" smtClean="0"/>
              <a:t>PowerShell</a:t>
            </a:r>
            <a:r>
              <a:rPr lang="fr-FR" dirty="0" smtClean="0"/>
              <a:t> pour l'administration d'AD DS
Exécution d'opérations en bloc avec Windows </a:t>
            </a:r>
            <a:r>
              <a:rPr lang="fr-FR" dirty="0" err="1" smtClean="0"/>
              <a:t>PowerShell</a:t>
            </a:r>
            <a:endParaRPr lang="en-US" dirty="0"/>
          </a:p>
        </p:txBody>
      </p:sp>
    </p:spTree>
    <p:extLst>
      <p:ext uri="{BB962C8B-B14F-4D97-AF65-F5344CB8AC3E}">
        <p14:creationId xmlns:p14="http://schemas.microsoft.com/office/powerpoint/2010/main" xmlns="" val="2383953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679f3eb8-5b70-423b-9548-e82de0832c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Démonstration : Exécution d'opérations en </a:t>
            </a:r>
            <a:r>
              <a:rPr lang="fr-FR" sz="2600" smtClean="0"/>
              <a:t>bloc avec Windows </a:t>
            </a:r>
            <a:r>
              <a:rPr lang="fr-FR" sz="2600" dirty="0" err="1" smtClean="0"/>
              <a:t>PowerShell</a:t>
            </a:r>
            <a:endParaRPr lang="en-US" sz="26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t>
            </a:r>
            <a:r>
              <a:rPr lang="en-US" dirty="0" err="1" smtClean="0">
                <a:solidFill>
                  <a:srgbClr val="000000"/>
                </a:solidFill>
              </a:rPr>
              <a:t>apprendre</a:t>
            </a:r>
            <a:r>
              <a:rPr lang="en-US" dirty="0" smtClean="0">
                <a:solidFill>
                  <a:srgbClr val="000000"/>
                </a:solidFill>
              </a:rPr>
              <a:t> à</a:t>
            </a:r>
          </a:p>
          <a:p>
            <a:r>
              <a:rPr lang="en-US" sz="2400" dirty="0" smtClean="0">
                <a:solidFill>
                  <a:srgbClr val="000000"/>
                </a:solidFill>
              </a:rPr>
              <a:t>Configurer un service pour des utilisateurs</a:t>
            </a:r>
          </a:p>
          <a:p>
            <a:r>
              <a:rPr lang="en-US" sz="2400" dirty="0" smtClean="0">
                <a:solidFill>
                  <a:srgbClr val="000000"/>
                </a:solidFill>
              </a:rPr>
              <a:t>Créer une unité d'organisation</a:t>
            </a:r>
          </a:p>
          <a:p>
            <a:r>
              <a:rPr lang="en-US" sz="2400" dirty="0" smtClean="0">
                <a:solidFill>
                  <a:srgbClr val="000000"/>
                </a:solidFill>
              </a:rPr>
              <a:t>Exécuter un script de création de comptes d'utilisateurs</a:t>
            </a:r>
          </a:p>
          <a:p>
            <a:r>
              <a:rPr lang="en-US" sz="2400" dirty="0" smtClean="0">
                <a:solidFill>
                  <a:srgbClr val="000000"/>
                </a:solidFill>
              </a:rPr>
              <a:t>Vérifier que de nouveaux comptes d'utilisateurs ont bien été créés</a:t>
            </a:r>
            <a:endParaRPr lang="en-US" sz="2400" dirty="0">
              <a:solidFill>
                <a:srgbClr val="000000"/>
              </a:solidFill>
            </a:endParaRPr>
          </a:p>
        </p:txBody>
      </p:sp>
    </p:spTree>
    <p:extLst>
      <p:ext uri="{BB962C8B-B14F-4D97-AF65-F5344CB8AC3E}">
        <p14:creationId xmlns:p14="http://schemas.microsoft.com/office/powerpoint/2010/main" xmlns="" val="2880966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933784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8479072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Atelier pratique : Automatisation de l'administration d'AD DS à l'aide de Windows </a:t>
            </a:r>
            <a:r>
              <a:rPr lang="fr-FR" sz="2600" dirty="0" err="1" smtClean="0"/>
              <a:t>PowerShell</a:t>
            </a:r>
            <a:endParaRPr lang="en-US" sz="2600" dirty="0"/>
          </a:p>
        </p:txBody>
      </p:sp>
      <p:sp>
        <p:nvSpPr>
          <p:cNvPr id="3" name="Text Placeholder 2"/>
          <p:cNvSpPr>
            <a:spLocks noGrp="1"/>
          </p:cNvSpPr>
          <p:nvPr>
            <p:ph type="body" idx="1"/>
          </p:nvPr>
        </p:nvSpPr>
        <p:spPr/>
        <p:txBody>
          <a:bodyPr/>
          <a:lstStyle/>
          <a:p>
            <a:r>
              <a:rPr lang="fr-FR" dirty="0" smtClean="0"/>
              <a:t>Exercice 1 : Création de comptes d'utilisateurs et de groupes à l'aide de Windows </a:t>
            </a:r>
            <a:r>
              <a:rPr lang="fr-FR" dirty="0" err="1" smtClean="0"/>
              <a:t>PowerShell</a:t>
            </a:r>
            <a:r>
              <a:rPr lang="fr-FR" dirty="0" smtClean="0"/>
              <a:t>
Exercice 2 : Utilisation de Windows </a:t>
            </a:r>
            <a:r>
              <a:rPr lang="fr-FR" dirty="0" err="1" smtClean="0"/>
              <a:t>PowerShell</a:t>
            </a:r>
            <a:r>
              <a:rPr lang="fr-FR" dirty="0" smtClean="0"/>
              <a:t> pour créer des comptes d'utilisateurs en bloc
Exercice 3 : Utilisation de Windows </a:t>
            </a:r>
            <a:r>
              <a:rPr lang="fr-FR" dirty="0" err="1" smtClean="0"/>
              <a:t>PowerShell</a:t>
            </a:r>
            <a:r>
              <a:rPr lang="fr-FR" dirty="0" smtClean="0"/>
              <a:t> pour modifier des comptes d'utilisateurs en bloc</a:t>
            </a:r>
            <a:endParaRPr lang="en-US" dirty="0"/>
          </a:p>
        </p:txBody>
      </p:sp>
      <p:sp>
        <p:nvSpPr>
          <p:cNvPr id="4" name="TextBox 3"/>
          <p:cNvSpPr txBox="1"/>
          <p:nvPr/>
        </p:nvSpPr>
        <p:spPr>
          <a:xfrm>
            <a:off x="458788" y="3886200"/>
            <a:ext cx="5461175" cy="492443"/>
          </a:xfrm>
          <a:prstGeom prst="rect">
            <a:avLst/>
          </a:prstGeom>
          <a:noFill/>
        </p:spPr>
        <p:txBody>
          <a:bodyPr vert="horz" wrap="none" rtlCol="0">
            <a:spAutoFit/>
          </a:bodyPr>
          <a:lstStyle/>
          <a:p>
            <a:r>
              <a:rPr lang="en-US" sz="2600" dirty="0" err="1" smtClean="0">
                <a:latin typeface="Segoe UI"/>
              </a:rPr>
              <a:t>Informations</a:t>
            </a:r>
            <a:r>
              <a:rPr lang="en-US" sz="2600" dirty="0" smtClean="0">
                <a:latin typeface="Segoe UI"/>
              </a:rPr>
              <a:t> </a:t>
            </a:r>
            <a:r>
              <a:rPr lang="en-US" sz="2600" dirty="0" err="1" smtClean="0">
                <a:latin typeface="Segoe UI"/>
              </a:rPr>
              <a:t>d'ouverture</a:t>
            </a:r>
            <a:r>
              <a:rPr lang="en-US" sz="2600" dirty="0" smtClean="0">
                <a:latin typeface="Segoe UI"/>
              </a:rPr>
              <a:t> de session</a:t>
            </a:r>
            <a:endParaRPr lang="en-US" sz="2600" dirty="0">
              <a:latin typeface="Segoe UI"/>
            </a:endParaRPr>
          </a:p>
        </p:txBody>
      </p:sp>
      <p:sp>
        <p:nvSpPr>
          <p:cNvPr id="5" name="TextBox 4"/>
          <p:cNvSpPr txBox="1"/>
          <p:nvPr/>
        </p:nvSpPr>
        <p:spPr>
          <a:xfrm>
            <a:off x="458788" y="4419600"/>
            <a:ext cx="7923212" cy="1692771"/>
          </a:xfrm>
          <a:prstGeom prst="rect">
            <a:avLst/>
          </a:prstGeom>
          <a:noFill/>
        </p:spPr>
        <p:txBody>
          <a:bodyPr vert="horz" wrap="square" rtlCol="0">
            <a:spAutoFit/>
          </a:bodyPr>
          <a:lstStyle/>
          <a:p>
            <a:pPr>
              <a:tabLst>
                <a:tab pos="3587750" algn="l"/>
              </a:tabLst>
            </a:pPr>
            <a:r>
              <a:rPr lang="en-US" sz="2600" b="0" i="0" u="none" strike="noStrike" baseline="0" dirty="0" err="1" smtClean="0">
                <a:latin typeface="Segoe UI"/>
                <a:ea typeface="SimSun"/>
                <a:cs typeface="Cordia New"/>
              </a:rPr>
              <a:t>Ordinateurs</a:t>
            </a:r>
            <a:r>
              <a:rPr lang="en-US" sz="2600" b="0" i="0" u="none" strike="noStrike" baseline="0" dirty="0" smtClean="0">
                <a:latin typeface="Segoe UI"/>
                <a:ea typeface="SimSun"/>
                <a:cs typeface="Cordia New"/>
              </a:rPr>
              <a:t> </a:t>
            </a:r>
            <a:r>
              <a:rPr lang="en-US" sz="2600" b="0" i="0" u="none" strike="noStrike" baseline="0" dirty="0" err="1" smtClean="0">
                <a:latin typeface="Segoe UI"/>
                <a:ea typeface="SimSun"/>
                <a:cs typeface="Cordia New"/>
              </a:rPr>
              <a:t>virtuels</a:t>
            </a:r>
            <a:r>
              <a:rPr lang="en-US" sz="2600" b="0" i="0" u="none" strike="noStrike" baseline="0" dirty="0" smtClean="0">
                <a:latin typeface="Segoe UI"/>
                <a:ea typeface="SimSun"/>
                <a:cs typeface="Cordia New"/>
              </a:rPr>
              <a:t>	22410B-LON-DC1</a:t>
            </a:r>
            <a:endParaRPr lang="fr-FR" sz="2600" b="0"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	22410B-LON-CL1</a:t>
            </a:r>
            <a:r>
              <a:rPr lang="fr-FR" sz="2600" b="0" i="0" u="none" strike="noStrike" baseline="0" dirty="0" smtClean="0">
                <a:latin typeface="Segoe UI"/>
                <a:ea typeface="SimSun"/>
                <a:cs typeface="Cordia New"/>
              </a:rPr>
              <a:t>	</a:t>
            </a:r>
            <a:endParaRPr lang="en-US" sz="2600" b="0"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err="1" smtClean="0">
                <a:latin typeface="Segoe UI"/>
                <a:ea typeface="SimSun"/>
                <a:cs typeface="Cordia New"/>
              </a:rPr>
              <a:t>Adatum</a:t>
            </a:r>
            <a:r>
              <a:rPr lang="en-US" sz="2600" b="1" i="0" u="none" strike="noStrike" baseline="0" dirty="0" smtClean="0">
                <a:latin typeface="Segoe UI"/>
                <a:ea typeface="SimSun"/>
                <a:cs typeface="Cordia New"/>
              </a:rPr>
              <a:t>\</a:t>
            </a:r>
            <a:r>
              <a:rPr lang="en-US" sz="2600" b="1" i="0" u="none" strike="noStrike" baseline="0" dirty="0" err="1" smtClean="0">
                <a:latin typeface="Segoe UI"/>
                <a:ea typeface="SimSun"/>
                <a:cs typeface="Cordia New"/>
              </a:rPr>
              <a:t>Administrateur</a:t>
            </a:r>
            <a:endParaRPr lang="en-US" sz="2600" b="1" dirty="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Pa$$w0rd</a:t>
            </a:r>
          </a:p>
        </p:txBody>
      </p:sp>
      <p:sp>
        <p:nvSpPr>
          <p:cNvPr id="6" name="TextBox 5"/>
          <p:cNvSpPr txBox="1"/>
          <p:nvPr/>
        </p:nvSpPr>
        <p:spPr>
          <a:xfrm>
            <a:off x="458788" y="6163356"/>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45 minutes</a:t>
            </a:r>
            <a:endParaRPr lang="en-US" sz="2200" dirty="0">
              <a:latin typeface="Segoe UI"/>
            </a:endParaRPr>
          </a:p>
        </p:txBody>
      </p:sp>
    </p:spTree>
    <p:extLst>
      <p:ext uri="{BB962C8B-B14F-4D97-AF65-F5344CB8AC3E}">
        <p14:creationId xmlns:p14="http://schemas.microsoft.com/office/powerpoint/2010/main" xmlns="" val="1656193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990600"/>
            <a:ext cx="8119156" cy="5581015"/>
          </a:xfrm>
          <a:prstGeom prst="rect">
            <a:avLst/>
          </a:prstGeom>
          <a:noFill/>
        </p:spPr>
        <p:txBody>
          <a:bodyPr vert="horz" wrap="square" rtlCol="0">
            <a:spAutoFit/>
          </a:bodyPr>
          <a:lstStyle/>
          <a:p>
            <a:pPr>
              <a:spcAft>
                <a:spcPts val="1000"/>
              </a:spcAft>
            </a:pPr>
            <a:r>
              <a:rPr lang="en-US" sz="2000" dirty="0" smtClean="0">
                <a:effectLst/>
                <a:latin typeface="Segoe UI"/>
                <a:ea typeface="SimSun"/>
                <a:cs typeface="Segoe UI"/>
              </a:rPr>
              <a:t>A. Datum Corporation </a:t>
            </a:r>
            <a:r>
              <a:rPr lang="en-US" sz="2000" dirty="0" err="1" smtClean="0">
                <a:effectLst/>
                <a:latin typeface="Segoe UI"/>
                <a:ea typeface="SimSun"/>
                <a:cs typeface="Segoe UI"/>
              </a:rPr>
              <a:t>est</a:t>
            </a:r>
            <a:r>
              <a:rPr lang="en-US" sz="2000" dirty="0" smtClean="0">
                <a:effectLst/>
                <a:latin typeface="Segoe UI"/>
                <a:ea typeface="SimSun"/>
                <a:cs typeface="Segoe UI"/>
              </a:rPr>
              <a:t> </a:t>
            </a:r>
            <a:r>
              <a:rPr lang="en-US" sz="2000" dirty="0" err="1" smtClean="0">
                <a:effectLst/>
                <a:latin typeface="Segoe UI"/>
                <a:ea typeface="SimSun"/>
                <a:cs typeface="Segoe UI"/>
              </a:rPr>
              <a:t>une</a:t>
            </a:r>
            <a:r>
              <a:rPr lang="en-US" sz="2000" dirty="0" smtClean="0">
                <a:effectLst/>
                <a:latin typeface="Segoe UI"/>
                <a:ea typeface="SimSun"/>
                <a:cs typeface="Segoe UI"/>
              </a:rPr>
              <a:t> </a:t>
            </a:r>
            <a:r>
              <a:rPr lang="en-US" sz="2000" dirty="0" err="1" smtClean="0">
                <a:effectLst/>
                <a:latin typeface="Segoe UI"/>
                <a:ea typeface="SimSun"/>
                <a:cs typeface="Segoe UI"/>
              </a:rPr>
              <a:t>société</a:t>
            </a:r>
            <a:r>
              <a:rPr lang="en-US" sz="2000" dirty="0" smtClean="0">
                <a:effectLst/>
                <a:latin typeface="Segoe UI"/>
                <a:ea typeface="SimSun"/>
                <a:cs typeface="Segoe UI"/>
              </a:rPr>
              <a:t> </a:t>
            </a:r>
            <a:r>
              <a:rPr lang="en-US" sz="2000" dirty="0" err="1" smtClean="0">
                <a:effectLst/>
                <a:latin typeface="Segoe UI"/>
                <a:ea typeface="SimSun"/>
                <a:cs typeface="Segoe UI"/>
              </a:rPr>
              <a:t>internationale</a:t>
            </a:r>
            <a:r>
              <a:rPr lang="en-US" sz="2000" dirty="0" smtClean="0">
                <a:effectLst/>
                <a:latin typeface="Segoe UI"/>
                <a:ea typeface="SimSun"/>
                <a:cs typeface="Segoe UI"/>
              </a:rPr>
              <a:t> </a:t>
            </a:r>
            <a:r>
              <a:rPr lang="en-US" sz="2000" dirty="0" err="1" smtClean="0">
                <a:effectLst/>
                <a:latin typeface="Segoe UI"/>
                <a:ea typeface="SimSun"/>
                <a:cs typeface="Segoe UI"/>
              </a:rPr>
              <a:t>d'ingénierie</a:t>
            </a:r>
            <a:r>
              <a:rPr lang="en-US" sz="2000" dirty="0" smtClean="0">
                <a:effectLst/>
                <a:latin typeface="Segoe UI"/>
                <a:ea typeface="SimSun"/>
                <a:cs typeface="Segoe UI"/>
              </a:rPr>
              <a:t> </a:t>
            </a:r>
            <a:r>
              <a:rPr lang="en-US" sz="2000" smtClean="0">
                <a:effectLst/>
                <a:latin typeface="Segoe UI"/>
                <a:ea typeface="SimSun"/>
                <a:cs typeface="Segoe UI"/>
              </a:rPr>
              <a:t>et de fabrication</a:t>
            </a:r>
            <a:r>
              <a:rPr lang="en-US" sz="2000" dirty="0" smtClean="0">
                <a:effectLst/>
                <a:latin typeface="Segoe UI"/>
                <a:ea typeface="SimSun"/>
                <a:cs typeface="Segoe UI"/>
              </a:rPr>
              <a:t>, </a:t>
            </a:r>
            <a:r>
              <a:rPr lang="en-US" sz="2000" dirty="0" err="1" smtClean="0">
                <a:effectLst/>
                <a:latin typeface="Segoe UI"/>
                <a:ea typeface="SimSun"/>
                <a:cs typeface="Segoe UI"/>
              </a:rPr>
              <a:t>dont</a:t>
            </a:r>
            <a:r>
              <a:rPr lang="en-US" sz="2000" dirty="0" smtClean="0">
                <a:effectLst/>
                <a:latin typeface="Segoe UI"/>
                <a:ea typeface="SimSun"/>
                <a:cs typeface="Segoe UI"/>
              </a:rPr>
              <a:t> le </a:t>
            </a:r>
            <a:r>
              <a:rPr lang="en-US" sz="2000" dirty="0" err="1" smtClean="0">
                <a:effectLst/>
                <a:latin typeface="Segoe UI"/>
                <a:ea typeface="SimSun"/>
                <a:cs typeface="Segoe UI"/>
              </a:rPr>
              <a:t>siège</a:t>
            </a:r>
            <a:r>
              <a:rPr lang="en-US" sz="2000" dirty="0" smtClean="0">
                <a:effectLst/>
                <a:latin typeface="Segoe UI"/>
                <a:ea typeface="SimSun"/>
                <a:cs typeface="Segoe UI"/>
              </a:rPr>
              <a:t> social </a:t>
            </a:r>
            <a:r>
              <a:rPr lang="en-US" sz="2000" dirty="0" err="1" smtClean="0">
                <a:effectLst/>
                <a:latin typeface="Segoe UI"/>
                <a:ea typeface="SimSun"/>
                <a:cs typeface="Segoe UI"/>
              </a:rPr>
              <a:t>est</a:t>
            </a:r>
            <a:r>
              <a:rPr lang="en-US" sz="2000" dirty="0" smtClean="0">
                <a:effectLst/>
                <a:latin typeface="Segoe UI"/>
                <a:ea typeface="SimSun"/>
                <a:cs typeface="Segoe UI"/>
              </a:rPr>
              <a:t> </a:t>
            </a:r>
            <a:r>
              <a:rPr lang="en-US" sz="2000" dirty="0" err="1" smtClean="0">
                <a:effectLst/>
                <a:latin typeface="Segoe UI"/>
                <a:ea typeface="SimSun"/>
                <a:cs typeface="Segoe UI"/>
              </a:rPr>
              <a:t>basé</a:t>
            </a:r>
            <a:r>
              <a:rPr lang="en-US" sz="2000" dirty="0" smtClean="0">
                <a:effectLst/>
                <a:latin typeface="Segoe UI"/>
                <a:ea typeface="SimSun"/>
                <a:cs typeface="Segoe UI"/>
              </a:rPr>
              <a:t> à </a:t>
            </a:r>
            <a:r>
              <a:rPr lang="en-US" sz="2000" dirty="0" err="1" smtClean="0">
                <a:effectLst/>
                <a:latin typeface="Segoe UI"/>
                <a:ea typeface="SimSun"/>
                <a:cs typeface="Segoe UI"/>
              </a:rPr>
              <a:t>Londres</a:t>
            </a:r>
            <a:r>
              <a:rPr lang="en-US" sz="2000" dirty="0" smtClean="0">
                <a:effectLst/>
                <a:latin typeface="Segoe UI"/>
                <a:ea typeface="SimSun"/>
                <a:cs typeface="Segoe UI"/>
              </a:rPr>
              <a:t>, en </a:t>
            </a:r>
            <a:r>
              <a:rPr lang="en-US" sz="2000" dirty="0" err="1" smtClean="0">
                <a:effectLst/>
                <a:latin typeface="Segoe UI"/>
                <a:ea typeface="SimSun"/>
                <a:cs typeface="Segoe UI"/>
              </a:rPr>
              <a:t>Angleterre</a:t>
            </a:r>
            <a:r>
              <a:rPr lang="en-US" sz="2000" dirty="0" smtClean="0">
                <a:effectLst/>
                <a:latin typeface="Segoe UI"/>
                <a:ea typeface="SimSun"/>
                <a:cs typeface="Segoe UI"/>
              </a:rPr>
              <a:t>. Un bureau </a:t>
            </a:r>
            <a:r>
              <a:rPr lang="en-US" sz="2000" dirty="0" err="1" smtClean="0">
                <a:effectLst/>
                <a:latin typeface="Segoe UI"/>
                <a:ea typeface="SimSun"/>
                <a:cs typeface="Segoe UI"/>
              </a:rPr>
              <a:t>informatique</a:t>
            </a:r>
            <a:r>
              <a:rPr lang="en-US" sz="2000" dirty="0" smtClean="0">
                <a:effectLst/>
                <a:latin typeface="Segoe UI"/>
                <a:ea typeface="SimSun"/>
                <a:cs typeface="Segoe UI"/>
              </a:rPr>
              <a:t> et un </a:t>
            </a:r>
            <a:r>
              <a:rPr lang="en-US" sz="2000" dirty="0" err="1" smtClean="0">
                <a:effectLst/>
                <a:latin typeface="Segoe UI"/>
                <a:ea typeface="SimSun"/>
                <a:cs typeface="Segoe UI"/>
              </a:rPr>
              <a:t>centre</a:t>
            </a:r>
            <a:r>
              <a:rPr lang="en-US" sz="2000" dirty="0" smtClean="0">
                <a:effectLst/>
                <a:latin typeface="Segoe UI"/>
                <a:ea typeface="SimSun"/>
                <a:cs typeface="Segoe UI"/>
              </a:rPr>
              <a:t> de </a:t>
            </a:r>
            <a:r>
              <a:rPr lang="en-US" sz="2000" dirty="0" err="1" smtClean="0">
                <a:effectLst/>
                <a:latin typeface="Segoe UI"/>
                <a:ea typeface="SimSun"/>
                <a:cs typeface="Segoe UI"/>
              </a:rPr>
              <a:t>données</a:t>
            </a:r>
            <a:r>
              <a:rPr lang="en-US" sz="2000" dirty="0" smtClean="0">
                <a:effectLst/>
                <a:latin typeface="Segoe UI"/>
                <a:ea typeface="SimSun"/>
                <a:cs typeface="Segoe UI"/>
              </a:rPr>
              <a:t> </a:t>
            </a:r>
            <a:r>
              <a:rPr lang="en-US" sz="2000" dirty="0" err="1" smtClean="0">
                <a:effectLst/>
                <a:latin typeface="Segoe UI"/>
                <a:ea typeface="SimSun"/>
                <a:cs typeface="Segoe UI"/>
              </a:rPr>
              <a:t>sont</a:t>
            </a:r>
            <a:r>
              <a:rPr lang="en-US" sz="2000" dirty="0" smtClean="0">
                <a:effectLst/>
                <a:latin typeface="Segoe UI"/>
                <a:ea typeface="SimSun"/>
                <a:cs typeface="Segoe UI"/>
              </a:rPr>
              <a:t> </a:t>
            </a:r>
            <a:r>
              <a:rPr lang="en-US" sz="2000" dirty="0" err="1" smtClean="0">
                <a:effectLst/>
                <a:latin typeface="Segoe UI"/>
                <a:ea typeface="SimSun"/>
                <a:cs typeface="Segoe UI"/>
              </a:rPr>
              <a:t>situés</a:t>
            </a:r>
            <a:r>
              <a:rPr lang="en-US" sz="2000" dirty="0" smtClean="0">
                <a:effectLst/>
                <a:latin typeface="Segoe UI"/>
                <a:ea typeface="SimSun"/>
                <a:cs typeface="Segoe UI"/>
              </a:rPr>
              <a:t> à </a:t>
            </a:r>
            <a:r>
              <a:rPr lang="en-US" sz="2000" dirty="0" err="1" smtClean="0">
                <a:effectLst/>
                <a:latin typeface="Segoe UI"/>
                <a:ea typeface="SimSun"/>
                <a:cs typeface="Segoe UI"/>
              </a:rPr>
              <a:t>Londres</a:t>
            </a:r>
            <a:r>
              <a:rPr lang="en-US" sz="2000" dirty="0" smtClean="0">
                <a:effectLst/>
                <a:latin typeface="Segoe UI"/>
                <a:ea typeface="SimSun"/>
                <a:cs typeface="Segoe UI"/>
              </a:rPr>
              <a:t> pour assister le </a:t>
            </a:r>
            <a:r>
              <a:rPr lang="en-US" sz="2000" dirty="0" err="1" smtClean="0">
                <a:effectLst/>
                <a:latin typeface="Segoe UI"/>
                <a:ea typeface="SimSun"/>
                <a:cs typeface="Segoe UI"/>
              </a:rPr>
              <a:t>siège</a:t>
            </a:r>
            <a:r>
              <a:rPr lang="en-US" sz="2000" dirty="0" smtClean="0">
                <a:effectLst/>
                <a:latin typeface="Segoe UI"/>
                <a:ea typeface="SimSun"/>
                <a:cs typeface="Segoe UI"/>
              </a:rPr>
              <a:t> social de </a:t>
            </a:r>
            <a:r>
              <a:rPr lang="en-US" sz="2000" dirty="0" err="1" smtClean="0">
                <a:effectLst/>
                <a:latin typeface="Segoe UI"/>
                <a:ea typeface="SimSun"/>
                <a:cs typeface="Segoe UI"/>
              </a:rPr>
              <a:t>Londres</a:t>
            </a:r>
            <a:r>
              <a:rPr lang="en-US" sz="2000" dirty="0" smtClean="0">
                <a:effectLst/>
                <a:latin typeface="Segoe UI"/>
                <a:ea typeface="SimSun"/>
                <a:cs typeface="Segoe UI"/>
              </a:rPr>
              <a:t> et </a:t>
            </a:r>
            <a:r>
              <a:rPr lang="en-US" sz="2000" dirty="0" err="1" smtClean="0">
                <a:effectLst/>
                <a:latin typeface="Segoe UI"/>
                <a:ea typeface="SimSun"/>
                <a:cs typeface="Segoe UI"/>
              </a:rPr>
              <a:t>d'autres</a:t>
            </a:r>
            <a:r>
              <a:rPr lang="en-US" sz="2000" dirty="0" smtClean="0">
                <a:effectLst/>
                <a:latin typeface="Segoe UI"/>
                <a:ea typeface="SimSun"/>
                <a:cs typeface="Segoe UI"/>
              </a:rPr>
              <a:t> sites. A. Datum a </a:t>
            </a:r>
            <a:r>
              <a:rPr lang="en-US" sz="2000" dirty="0" err="1" smtClean="0">
                <a:effectLst/>
                <a:latin typeface="Segoe UI"/>
                <a:ea typeface="SimSun"/>
                <a:cs typeface="Segoe UI"/>
              </a:rPr>
              <a:t>récemment</a:t>
            </a:r>
            <a:r>
              <a:rPr lang="en-US" sz="2000" dirty="0" smtClean="0">
                <a:effectLst/>
                <a:latin typeface="Segoe UI"/>
                <a:ea typeface="SimSun"/>
                <a:cs typeface="Segoe UI"/>
              </a:rPr>
              <a:t> </a:t>
            </a:r>
            <a:r>
              <a:rPr lang="en-US" sz="2000" dirty="0" err="1" smtClean="0">
                <a:effectLst/>
                <a:latin typeface="Segoe UI"/>
                <a:ea typeface="SimSun"/>
                <a:cs typeface="Segoe UI"/>
              </a:rPr>
              <a:t>déployé</a:t>
            </a:r>
            <a:r>
              <a:rPr lang="en-US" sz="2000" dirty="0" smtClean="0">
                <a:effectLst/>
                <a:latin typeface="Segoe UI"/>
                <a:ea typeface="SimSun"/>
                <a:cs typeface="Segoe UI"/>
              </a:rPr>
              <a:t> </a:t>
            </a:r>
            <a:r>
              <a:rPr lang="en-US" sz="2000" dirty="0" err="1" smtClean="0">
                <a:effectLst/>
                <a:latin typeface="Segoe UI"/>
                <a:ea typeface="SimSun"/>
                <a:cs typeface="Segoe UI"/>
              </a:rPr>
              <a:t>une</a:t>
            </a:r>
            <a:r>
              <a:rPr lang="en-US" sz="2000" dirty="0" smtClean="0">
                <a:effectLst/>
                <a:latin typeface="Segoe UI"/>
                <a:ea typeface="SimSun"/>
                <a:cs typeface="Segoe UI"/>
              </a:rPr>
              <a:t> infrastructure Windows Server 2012 avec des clients Windows 8</a:t>
            </a:r>
            <a:endParaRPr lang="en-US" sz="2000" dirty="0" smtClean="0">
              <a:effectLst/>
              <a:latin typeface="Segoe UI"/>
              <a:ea typeface="SimSun"/>
              <a:cs typeface="Cordia New"/>
            </a:endParaRPr>
          </a:p>
          <a:p>
            <a:pPr>
              <a:spcAft>
                <a:spcPts val="1000"/>
              </a:spcAft>
            </a:pPr>
            <a:r>
              <a:rPr lang="en-US" sz="2000" dirty="0" err="1" smtClean="0">
                <a:effectLst/>
                <a:latin typeface="Segoe UI"/>
                <a:ea typeface="SimSun"/>
                <a:cs typeface="Segoe UI"/>
              </a:rPr>
              <a:t>Vous</a:t>
            </a:r>
            <a:r>
              <a:rPr lang="en-US" sz="2000" dirty="0" smtClean="0">
                <a:effectLst/>
                <a:latin typeface="Segoe UI"/>
                <a:ea typeface="SimSun"/>
                <a:cs typeface="Segoe UI"/>
              </a:rPr>
              <a:t> </a:t>
            </a:r>
            <a:r>
              <a:rPr lang="en-US" sz="2000" dirty="0" err="1" smtClean="0">
                <a:effectLst/>
                <a:latin typeface="Segoe UI"/>
                <a:ea typeface="SimSun"/>
                <a:cs typeface="Segoe UI"/>
              </a:rPr>
              <a:t>avez</a:t>
            </a:r>
            <a:r>
              <a:rPr lang="en-US" sz="2000" dirty="0" smtClean="0">
                <a:effectLst/>
                <a:latin typeface="Segoe UI"/>
                <a:ea typeface="SimSun"/>
                <a:cs typeface="Segoe UI"/>
              </a:rPr>
              <a:t> </a:t>
            </a:r>
            <a:r>
              <a:rPr lang="en-US" sz="2000" dirty="0" err="1" smtClean="0">
                <a:effectLst/>
                <a:latin typeface="Segoe UI"/>
                <a:ea typeface="SimSun"/>
                <a:cs typeface="Segoe UI"/>
              </a:rPr>
              <a:t>travaillé</a:t>
            </a:r>
            <a:r>
              <a:rPr lang="en-US" sz="2000" dirty="0" smtClean="0">
                <a:effectLst/>
                <a:latin typeface="Segoe UI"/>
                <a:ea typeface="SimSun"/>
                <a:cs typeface="Segoe UI"/>
              </a:rPr>
              <a:t> pour A. Datum pendant </a:t>
            </a:r>
            <a:r>
              <a:rPr lang="en-US" sz="2000" dirty="0" err="1" smtClean="0">
                <a:effectLst/>
                <a:latin typeface="Segoe UI"/>
                <a:ea typeface="SimSun"/>
                <a:cs typeface="Segoe UI"/>
              </a:rPr>
              <a:t>plusieurs</a:t>
            </a:r>
            <a:r>
              <a:rPr lang="en-US" sz="2000" dirty="0" smtClean="0">
                <a:effectLst/>
                <a:latin typeface="Segoe UI"/>
                <a:ea typeface="SimSun"/>
                <a:cs typeface="Segoe UI"/>
              </a:rPr>
              <a:t> </a:t>
            </a:r>
            <a:r>
              <a:rPr lang="en-US" sz="2000" dirty="0" err="1" smtClean="0">
                <a:effectLst/>
                <a:latin typeface="Segoe UI"/>
                <a:ea typeface="SimSun"/>
                <a:cs typeface="Segoe UI"/>
              </a:rPr>
              <a:t>années</a:t>
            </a:r>
            <a:r>
              <a:rPr lang="en-US" sz="2000" dirty="0" smtClean="0">
                <a:effectLst/>
                <a:latin typeface="Segoe UI"/>
                <a:ea typeface="SimSun"/>
                <a:cs typeface="Segoe UI"/>
              </a:rPr>
              <a:t> en </a:t>
            </a:r>
            <a:r>
              <a:rPr lang="en-US" sz="2000" dirty="0" err="1" smtClean="0">
                <a:effectLst/>
                <a:latin typeface="Segoe UI"/>
                <a:ea typeface="SimSun"/>
                <a:cs typeface="Segoe UI"/>
              </a:rPr>
              <a:t>tant</a:t>
            </a:r>
            <a:r>
              <a:rPr lang="en-US" sz="2000" dirty="0" smtClean="0">
                <a:effectLst/>
                <a:latin typeface="Segoe UI"/>
                <a:ea typeface="SimSun"/>
                <a:cs typeface="Segoe UI"/>
              </a:rPr>
              <a:t> </a:t>
            </a:r>
            <a:r>
              <a:rPr lang="en-US" sz="2000" dirty="0" err="1" smtClean="0">
                <a:effectLst/>
                <a:latin typeface="Segoe UI"/>
                <a:ea typeface="SimSun"/>
                <a:cs typeface="Segoe UI"/>
              </a:rPr>
              <a:t>que</a:t>
            </a:r>
            <a:r>
              <a:rPr lang="en-US" sz="2000" dirty="0" smtClean="0">
                <a:effectLst/>
                <a:latin typeface="Segoe UI"/>
                <a:ea typeface="SimSun"/>
                <a:cs typeface="Segoe UI"/>
              </a:rPr>
              <a:t> </a:t>
            </a:r>
            <a:r>
              <a:rPr lang="en-US" sz="2000" dirty="0" err="1" smtClean="0">
                <a:effectLst/>
                <a:latin typeface="Segoe UI"/>
                <a:ea typeface="SimSun"/>
                <a:cs typeface="Segoe UI"/>
              </a:rPr>
              <a:t>spécialiste</a:t>
            </a:r>
            <a:r>
              <a:rPr lang="en-US" sz="2000" dirty="0" smtClean="0">
                <a:effectLst/>
                <a:latin typeface="Segoe UI"/>
                <a:ea typeface="SimSun"/>
                <a:cs typeface="Segoe UI"/>
              </a:rPr>
              <a:t> du support technique. À </a:t>
            </a:r>
            <a:r>
              <a:rPr lang="en-US" sz="2000" dirty="0" err="1" smtClean="0">
                <a:effectLst/>
                <a:latin typeface="Segoe UI"/>
                <a:ea typeface="SimSun"/>
                <a:cs typeface="Segoe UI"/>
              </a:rPr>
              <a:t>ce</a:t>
            </a:r>
            <a:r>
              <a:rPr lang="en-US" sz="2000" dirty="0" smtClean="0">
                <a:effectLst/>
                <a:latin typeface="Segoe UI"/>
                <a:ea typeface="SimSun"/>
                <a:cs typeface="Segoe UI"/>
              </a:rPr>
              <a:t> poste, </a:t>
            </a:r>
            <a:r>
              <a:rPr lang="en-US" sz="2000" dirty="0" err="1" smtClean="0">
                <a:effectLst/>
                <a:latin typeface="Segoe UI"/>
                <a:ea typeface="SimSun"/>
                <a:cs typeface="Segoe UI"/>
              </a:rPr>
              <a:t>vous</a:t>
            </a:r>
            <a:r>
              <a:rPr lang="en-US" sz="2000" dirty="0" smtClean="0">
                <a:effectLst/>
                <a:latin typeface="Segoe UI"/>
                <a:ea typeface="SimSun"/>
                <a:cs typeface="Segoe UI"/>
              </a:rPr>
              <a:t> </a:t>
            </a:r>
            <a:r>
              <a:rPr lang="en-US" sz="2000" dirty="0" err="1" smtClean="0">
                <a:effectLst/>
                <a:latin typeface="Segoe UI"/>
                <a:ea typeface="SimSun"/>
                <a:cs typeface="Segoe UI"/>
              </a:rPr>
              <a:t>avez</a:t>
            </a:r>
            <a:r>
              <a:rPr lang="en-US" sz="2000" dirty="0" smtClean="0">
                <a:effectLst/>
                <a:latin typeface="Segoe UI"/>
                <a:ea typeface="SimSun"/>
                <a:cs typeface="Segoe UI"/>
              </a:rPr>
              <a:t> </a:t>
            </a:r>
            <a:r>
              <a:rPr lang="en-US" sz="2000" dirty="0" err="1" smtClean="0">
                <a:effectLst/>
                <a:latin typeface="Segoe UI"/>
                <a:ea typeface="SimSun"/>
                <a:cs typeface="Segoe UI"/>
              </a:rPr>
              <a:t>consulté</a:t>
            </a:r>
            <a:r>
              <a:rPr lang="en-US" sz="2000" dirty="0" smtClean="0">
                <a:effectLst/>
                <a:latin typeface="Segoe UI"/>
                <a:ea typeface="SimSun"/>
                <a:cs typeface="Segoe UI"/>
              </a:rPr>
              <a:t> les </a:t>
            </a:r>
            <a:r>
              <a:rPr lang="en-US" sz="2000" dirty="0" err="1" smtClean="0">
                <a:effectLst/>
                <a:latin typeface="Segoe UI"/>
                <a:ea typeface="SimSun"/>
                <a:cs typeface="Segoe UI"/>
              </a:rPr>
              <a:t>ordinateurs</a:t>
            </a:r>
            <a:r>
              <a:rPr lang="en-US" sz="2000" dirty="0" smtClean="0">
                <a:effectLst/>
                <a:latin typeface="Segoe UI"/>
                <a:ea typeface="SimSun"/>
                <a:cs typeface="Segoe UI"/>
              </a:rPr>
              <a:t> de bureau pour </a:t>
            </a:r>
            <a:r>
              <a:rPr lang="en-US" sz="2000" dirty="0" err="1" smtClean="0">
                <a:effectLst/>
                <a:latin typeface="Segoe UI"/>
                <a:ea typeface="SimSun"/>
                <a:cs typeface="Segoe UI"/>
              </a:rPr>
              <a:t>résoudre</a:t>
            </a:r>
            <a:r>
              <a:rPr lang="en-US" sz="2000" dirty="0" smtClean="0">
                <a:effectLst/>
                <a:latin typeface="Segoe UI"/>
                <a:ea typeface="SimSun"/>
                <a:cs typeface="Segoe UI"/>
              </a:rPr>
              <a:t> les </a:t>
            </a:r>
            <a:r>
              <a:rPr lang="en-US" sz="2000" dirty="0" err="1" smtClean="0">
                <a:effectLst/>
                <a:latin typeface="Segoe UI"/>
                <a:ea typeface="SimSun"/>
                <a:cs typeface="Segoe UI"/>
              </a:rPr>
              <a:t>problèmes</a:t>
            </a:r>
            <a:r>
              <a:rPr lang="en-US" sz="2000" dirty="0" smtClean="0">
                <a:effectLst/>
                <a:latin typeface="Segoe UI"/>
                <a:ea typeface="SimSun"/>
                <a:cs typeface="Segoe UI"/>
              </a:rPr>
              <a:t> </a:t>
            </a:r>
            <a:r>
              <a:rPr lang="en-US" sz="2000" dirty="0" err="1" smtClean="0">
                <a:effectLst/>
                <a:latin typeface="Segoe UI"/>
                <a:ea typeface="SimSun"/>
                <a:cs typeface="Segoe UI"/>
              </a:rPr>
              <a:t>d'application</a:t>
            </a:r>
            <a:r>
              <a:rPr lang="en-US" sz="2000" dirty="0" smtClean="0">
                <a:effectLst/>
                <a:latin typeface="Segoe UI"/>
                <a:ea typeface="SimSun"/>
                <a:cs typeface="Segoe UI"/>
              </a:rPr>
              <a:t> et de </a:t>
            </a:r>
            <a:r>
              <a:rPr lang="en-US" sz="2000" dirty="0" err="1" smtClean="0">
                <a:effectLst/>
                <a:latin typeface="Segoe UI"/>
                <a:ea typeface="SimSun"/>
                <a:cs typeface="Segoe UI"/>
              </a:rPr>
              <a:t>réseau</a:t>
            </a:r>
            <a:r>
              <a:rPr lang="en-US" sz="2000" dirty="0" smtClean="0">
                <a:effectLst/>
                <a:latin typeface="Segoe UI"/>
                <a:ea typeface="SimSun"/>
                <a:cs typeface="Segoe UI"/>
              </a:rPr>
              <a:t>. </a:t>
            </a:r>
            <a:r>
              <a:rPr lang="en-US" sz="2000" dirty="0" err="1" smtClean="0">
                <a:effectLst/>
                <a:latin typeface="Segoe UI"/>
                <a:ea typeface="SimSun"/>
                <a:cs typeface="Segoe UI"/>
              </a:rPr>
              <a:t>Vous</a:t>
            </a:r>
            <a:r>
              <a:rPr lang="en-US" sz="2000" dirty="0" smtClean="0">
                <a:effectLst/>
                <a:latin typeface="Segoe UI"/>
                <a:ea typeface="SimSun"/>
                <a:cs typeface="Segoe UI"/>
              </a:rPr>
              <a:t> </a:t>
            </a:r>
            <a:r>
              <a:rPr lang="en-US" sz="2000" dirty="0" err="1" smtClean="0">
                <a:effectLst/>
                <a:latin typeface="Segoe UI"/>
                <a:ea typeface="SimSun"/>
                <a:cs typeface="Segoe UI"/>
              </a:rPr>
              <a:t>avez</a:t>
            </a:r>
            <a:r>
              <a:rPr lang="en-US" sz="2000" dirty="0" smtClean="0">
                <a:effectLst/>
                <a:latin typeface="Segoe UI"/>
                <a:ea typeface="SimSun"/>
                <a:cs typeface="Segoe UI"/>
              </a:rPr>
              <a:t> </a:t>
            </a:r>
            <a:r>
              <a:rPr lang="en-US" sz="2000" dirty="0" err="1" smtClean="0">
                <a:effectLst/>
                <a:latin typeface="Segoe UI"/>
                <a:ea typeface="SimSun"/>
                <a:cs typeface="Segoe UI"/>
              </a:rPr>
              <a:t>récemment</a:t>
            </a:r>
            <a:r>
              <a:rPr lang="en-US" sz="2000" dirty="0" smtClean="0">
                <a:effectLst/>
                <a:latin typeface="Segoe UI"/>
                <a:ea typeface="SimSun"/>
                <a:cs typeface="Segoe UI"/>
              </a:rPr>
              <a:t> </a:t>
            </a:r>
            <a:r>
              <a:rPr lang="en-US" sz="2000" dirty="0" err="1" smtClean="0">
                <a:effectLst/>
                <a:latin typeface="Segoe UI"/>
                <a:ea typeface="SimSun"/>
                <a:cs typeface="Segoe UI"/>
              </a:rPr>
              <a:t>accepté</a:t>
            </a:r>
            <a:r>
              <a:rPr lang="en-US" sz="2000" dirty="0" smtClean="0">
                <a:effectLst/>
                <a:latin typeface="Segoe UI"/>
                <a:ea typeface="SimSun"/>
                <a:cs typeface="Segoe UI"/>
              </a:rPr>
              <a:t> </a:t>
            </a:r>
            <a:r>
              <a:rPr lang="en-US" sz="2000" dirty="0" err="1" smtClean="0">
                <a:effectLst/>
                <a:latin typeface="Segoe UI"/>
                <a:ea typeface="SimSun"/>
                <a:cs typeface="Segoe UI"/>
              </a:rPr>
              <a:t>une</a:t>
            </a:r>
            <a:r>
              <a:rPr lang="en-US" sz="2000" dirty="0" smtClean="0">
                <a:effectLst/>
                <a:latin typeface="Segoe UI"/>
                <a:ea typeface="SimSun"/>
                <a:cs typeface="Segoe UI"/>
              </a:rPr>
              <a:t> promotion </a:t>
            </a:r>
            <a:r>
              <a:rPr lang="en-US" sz="2000" smtClean="0">
                <a:effectLst/>
                <a:latin typeface="Segoe UI"/>
                <a:ea typeface="SimSun"/>
                <a:cs typeface="Segoe UI"/>
              </a:rPr>
              <a:t>au sein de l'équipe </a:t>
            </a:r>
            <a:r>
              <a:rPr lang="en-US" sz="2000" dirty="0" err="1" smtClean="0">
                <a:effectLst/>
                <a:latin typeface="Segoe UI"/>
                <a:ea typeface="SimSun"/>
                <a:cs typeface="Segoe UI"/>
              </a:rPr>
              <a:t>d'assistance</a:t>
            </a:r>
            <a:r>
              <a:rPr lang="en-US" sz="2000" dirty="0" smtClean="0">
                <a:effectLst/>
                <a:latin typeface="Segoe UI"/>
                <a:ea typeface="SimSun"/>
                <a:cs typeface="Segoe UI"/>
              </a:rPr>
              <a:t> technique des </a:t>
            </a:r>
            <a:r>
              <a:rPr lang="en-US" sz="2000" dirty="0" err="1" smtClean="0">
                <a:effectLst/>
                <a:latin typeface="Segoe UI"/>
                <a:ea typeface="SimSun"/>
                <a:cs typeface="Segoe UI"/>
              </a:rPr>
              <a:t>serveurs</a:t>
            </a:r>
            <a:r>
              <a:rPr lang="en-US" sz="2000" dirty="0" smtClean="0">
                <a:effectLst/>
                <a:latin typeface="Segoe UI"/>
                <a:ea typeface="SimSun"/>
                <a:cs typeface="Segoe UI"/>
              </a:rPr>
              <a:t>. </a:t>
            </a:r>
            <a:r>
              <a:rPr lang="en-US" sz="2000" dirty="0" err="1" smtClean="0">
                <a:effectLst/>
                <a:latin typeface="Segoe UI"/>
                <a:ea typeface="SimSun"/>
                <a:cs typeface="Segoe UI"/>
              </a:rPr>
              <a:t>L'une</a:t>
            </a:r>
            <a:r>
              <a:rPr lang="en-US" sz="2000" dirty="0" smtClean="0">
                <a:effectLst/>
                <a:latin typeface="Segoe UI"/>
                <a:ea typeface="SimSun"/>
                <a:cs typeface="Segoe UI"/>
              </a:rPr>
              <a:t> de </a:t>
            </a:r>
            <a:r>
              <a:rPr lang="en-US" sz="2000" dirty="0" err="1" smtClean="0">
                <a:effectLst/>
                <a:latin typeface="Segoe UI"/>
                <a:ea typeface="SimSun"/>
                <a:cs typeface="Segoe UI"/>
              </a:rPr>
              <a:t>vos</a:t>
            </a:r>
            <a:r>
              <a:rPr lang="en-US" sz="2000" dirty="0" smtClean="0">
                <a:effectLst/>
                <a:latin typeface="Segoe UI"/>
                <a:ea typeface="SimSun"/>
                <a:cs typeface="Segoe UI"/>
              </a:rPr>
              <a:t> premières missions </a:t>
            </a:r>
            <a:r>
              <a:rPr lang="en-US" sz="2000" dirty="0" err="1" smtClean="0">
                <a:effectLst/>
                <a:latin typeface="Segoe UI"/>
                <a:ea typeface="SimSun"/>
                <a:cs typeface="Segoe UI"/>
              </a:rPr>
              <a:t>consiste</a:t>
            </a:r>
            <a:r>
              <a:rPr lang="en-US" sz="2000" dirty="0" smtClean="0">
                <a:effectLst/>
                <a:latin typeface="Segoe UI"/>
                <a:ea typeface="SimSun"/>
                <a:cs typeface="Segoe UI"/>
              </a:rPr>
              <a:t> à </a:t>
            </a:r>
            <a:r>
              <a:rPr lang="en-US" sz="2000" dirty="0" err="1" smtClean="0">
                <a:effectLst/>
                <a:latin typeface="Segoe UI"/>
                <a:ea typeface="SimSun"/>
                <a:cs typeface="Segoe UI"/>
              </a:rPr>
              <a:t>configurer</a:t>
            </a:r>
            <a:r>
              <a:rPr lang="en-US" sz="2000" dirty="0" smtClean="0">
                <a:effectLst/>
                <a:latin typeface="Segoe UI"/>
                <a:ea typeface="SimSun"/>
                <a:cs typeface="Segoe UI"/>
              </a:rPr>
              <a:t> le service </a:t>
            </a:r>
            <a:r>
              <a:rPr lang="en-US" sz="2000" dirty="0" err="1" smtClean="0">
                <a:effectLst/>
                <a:latin typeface="Segoe UI"/>
                <a:ea typeface="SimSun"/>
                <a:cs typeface="Segoe UI"/>
              </a:rPr>
              <a:t>d'infrastructure</a:t>
            </a:r>
            <a:r>
              <a:rPr lang="en-US" sz="2000" dirty="0" smtClean="0">
                <a:effectLst/>
                <a:latin typeface="Segoe UI"/>
                <a:ea typeface="SimSun"/>
                <a:cs typeface="Segoe UI"/>
              </a:rPr>
              <a:t> pour </a:t>
            </a:r>
            <a:r>
              <a:rPr lang="en-US" sz="2000" dirty="0" err="1" smtClean="0">
                <a:effectLst/>
                <a:latin typeface="Segoe UI"/>
                <a:ea typeface="SimSun"/>
                <a:cs typeface="Segoe UI"/>
              </a:rPr>
              <a:t>une</a:t>
            </a:r>
            <a:r>
              <a:rPr lang="en-US" sz="2000" dirty="0" smtClean="0">
                <a:effectLst/>
                <a:latin typeface="Segoe UI"/>
                <a:ea typeface="SimSun"/>
                <a:cs typeface="Segoe UI"/>
              </a:rPr>
              <a:t> nouvelle </a:t>
            </a:r>
            <a:r>
              <a:rPr lang="en-US" sz="2000" dirty="0" err="1" smtClean="0">
                <a:effectLst/>
                <a:latin typeface="Segoe UI"/>
                <a:ea typeface="SimSun"/>
                <a:cs typeface="Segoe UI"/>
              </a:rPr>
              <a:t>succursale</a:t>
            </a:r>
            <a:endParaRPr lang="en-US" sz="2000" dirty="0" smtClean="0">
              <a:effectLst/>
              <a:latin typeface="Segoe UI"/>
              <a:ea typeface="SimSun"/>
              <a:cs typeface="Cordia New"/>
            </a:endParaRPr>
          </a:p>
          <a:p>
            <a:pPr>
              <a:spcAft>
                <a:spcPts val="1000"/>
              </a:spcAft>
            </a:pPr>
            <a:r>
              <a:rPr lang="en-US" sz="2000" dirty="0" err="1" smtClean="0">
                <a:effectLst/>
                <a:latin typeface="Segoe UI"/>
                <a:ea typeface="SimSun"/>
                <a:cs typeface="Segoe UI"/>
              </a:rPr>
              <a:t>Dans</a:t>
            </a:r>
            <a:r>
              <a:rPr lang="en-US" sz="2000" dirty="0" smtClean="0">
                <a:effectLst/>
                <a:latin typeface="Segoe UI"/>
                <a:ea typeface="SimSun"/>
                <a:cs typeface="Segoe UI"/>
              </a:rPr>
              <a:t> le cadre de la configuration </a:t>
            </a:r>
            <a:r>
              <a:rPr lang="en-US" sz="2000" dirty="0" err="1" smtClean="0">
                <a:effectLst/>
                <a:latin typeface="Segoe UI"/>
                <a:ea typeface="SimSun"/>
                <a:cs typeface="Segoe UI"/>
              </a:rPr>
              <a:t>d'une</a:t>
            </a:r>
            <a:r>
              <a:rPr lang="en-US" sz="2000" dirty="0" smtClean="0">
                <a:effectLst/>
                <a:latin typeface="Segoe UI"/>
                <a:ea typeface="SimSun"/>
                <a:cs typeface="Segoe UI"/>
              </a:rPr>
              <a:t> nouvelle </a:t>
            </a:r>
            <a:r>
              <a:rPr lang="en-US" sz="2000" dirty="0" err="1" smtClean="0">
                <a:effectLst/>
                <a:latin typeface="Segoe UI"/>
                <a:ea typeface="SimSun"/>
                <a:cs typeface="Segoe UI"/>
              </a:rPr>
              <a:t>filiale</a:t>
            </a:r>
            <a:r>
              <a:rPr lang="en-US" sz="2000" dirty="0" smtClean="0">
                <a:effectLst/>
                <a:latin typeface="Segoe UI"/>
                <a:ea typeface="SimSun"/>
                <a:cs typeface="Segoe UI"/>
              </a:rPr>
              <a:t>, </a:t>
            </a:r>
            <a:r>
              <a:rPr lang="en-US" sz="2000" dirty="0" err="1" smtClean="0">
                <a:effectLst/>
                <a:latin typeface="Segoe UI"/>
                <a:ea typeface="SimSun"/>
                <a:cs typeface="Segoe UI"/>
              </a:rPr>
              <a:t>vous</a:t>
            </a:r>
            <a:r>
              <a:rPr lang="en-US" sz="2000" dirty="0" smtClean="0">
                <a:effectLst/>
                <a:latin typeface="Segoe UI"/>
                <a:ea typeface="SimSun"/>
                <a:cs typeface="Segoe UI"/>
              </a:rPr>
              <a:t> </a:t>
            </a:r>
            <a:r>
              <a:rPr lang="en-US" sz="2000" dirty="0" err="1" smtClean="0">
                <a:effectLst/>
                <a:latin typeface="Segoe UI"/>
                <a:ea typeface="SimSun"/>
                <a:cs typeface="Segoe UI"/>
              </a:rPr>
              <a:t>devez</a:t>
            </a:r>
            <a:r>
              <a:rPr lang="en-US" sz="2000" dirty="0" smtClean="0">
                <a:effectLst/>
                <a:latin typeface="Segoe UI"/>
                <a:ea typeface="SimSun"/>
                <a:cs typeface="Segoe UI"/>
              </a:rPr>
              <a:t> </a:t>
            </a:r>
            <a:r>
              <a:rPr lang="en-US" sz="2000" dirty="0" err="1" smtClean="0">
                <a:effectLst/>
                <a:latin typeface="Segoe UI"/>
                <a:ea typeface="SimSun"/>
                <a:cs typeface="Segoe UI"/>
              </a:rPr>
              <a:t>créer</a:t>
            </a:r>
            <a:r>
              <a:rPr lang="en-US" sz="2000" dirty="0" smtClean="0">
                <a:effectLst/>
                <a:latin typeface="Segoe UI"/>
                <a:ea typeface="SimSun"/>
                <a:cs typeface="Segoe UI"/>
              </a:rPr>
              <a:t> des </a:t>
            </a:r>
            <a:r>
              <a:rPr lang="en-US" sz="2000" dirty="0" err="1" smtClean="0">
                <a:effectLst/>
                <a:latin typeface="Segoe UI"/>
                <a:ea typeface="SimSun"/>
                <a:cs typeface="Segoe UI"/>
              </a:rPr>
              <a:t>comptes</a:t>
            </a:r>
            <a:r>
              <a:rPr lang="en-US" sz="2000" dirty="0" smtClean="0">
                <a:effectLst/>
                <a:latin typeface="Segoe UI"/>
                <a:ea typeface="SimSun"/>
                <a:cs typeface="Segoe UI"/>
              </a:rPr>
              <a:t> </a:t>
            </a:r>
            <a:r>
              <a:rPr lang="en-US" sz="2000" dirty="0" err="1" smtClean="0">
                <a:effectLst/>
                <a:latin typeface="Segoe UI"/>
                <a:ea typeface="SimSun"/>
                <a:cs typeface="Segoe UI"/>
              </a:rPr>
              <a:t>d'utilisateurs</a:t>
            </a:r>
            <a:r>
              <a:rPr lang="en-US" sz="2000" dirty="0" smtClean="0">
                <a:effectLst/>
                <a:latin typeface="Segoe UI"/>
                <a:ea typeface="SimSun"/>
                <a:cs typeface="Segoe UI"/>
              </a:rPr>
              <a:t> et de </a:t>
            </a:r>
            <a:r>
              <a:rPr lang="en-US" sz="2000" dirty="0" err="1" smtClean="0">
                <a:effectLst/>
                <a:latin typeface="Segoe UI"/>
                <a:ea typeface="SimSun"/>
                <a:cs typeface="Segoe UI"/>
              </a:rPr>
              <a:t>groupes</a:t>
            </a:r>
            <a:r>
              <a:rPr lang="en-US" sz="2000" dirty="0" smtClean="0">
                <a:effectLst/>
                <a:latin typeface="Segoe UI"/>
                <a:ea typeface="SimSun"/>
                <a:cs typeface="Segoe UI"/>
              </a:rPr>
              <a:t>. La </a:t>
            </a:r>
            <a:r>
              <a:rPr lang="en-US" sz="2000" dirty="0" err="1" smtClean="0">
                <a:effectLst/>
                <a:latin typeface="Segoe UI"/>
                <a:ea typeface="SimSun"/>
                <a:cs typeface="Segoe UI"/>
              </a:rPr>
              <a:t>création</a:t>
            </a:r>
            <a:r>
              <a:rPr lang="en-US" sz="2000" dirty="0" smtClean="0">
                <a:effectLst/>
                <a:latin typeface="Segoe UI"/>
                <a:ea typeface="SimSun"/>
                <a:cs typeface="Segoe UI"/>
              </a:rPr>
              <a:t> de </a:t>
            </a:r>
            <a:r>
              <a:rPr lang="en-US" sz="2000" dirty="0" err="1" smtClean="0">
                <a:effectLst/>
                <a:latin typeface="Segoe UI"/>
                <a:ea typeface="SimSun"/>
                <a:cs typeface="Segoe UI"/>
              </a:rPr>
              <a:t>plusieurs</a:t>
            </a:r>
            <a:r>
              <a:rPr lang="en-US" sz="2000" dirty="0" smtClean="0">
                <a:effectLst/>
                <a:latin typeface="Segoe UI"/>
                <a:ea typeface="SimSun"/>
                <a:cs typeface="Segoe UI"/>
              </a:rPr>
              <a:t> </a:t>
            </a:r>
            <a:r>
              <a:rPr lang="en-US" sz="2000" dirty="0" err="1" smtClean="0">
                <a:effectLst/>
                <a:latin typeface="Segoe UI"/>
                <a:ea typeface="SimSun"/>
                <a:cs typeface="Segoe UI"/>
              </a:rPr>
              <a:t>utilisateurs</a:t>
            </a:r>
            <a:r>
              <a:rPr lang="en-US" sz="2000" dirty="0" smtClean="0">
                <a:effectLst/>
                <a:latin typeface="Segoe UI"/>
                <a:ea typeface="SimSun"/>
                <a:cs typeface="Segoe UI"/>
              </a:rPr>
              <a:t> avec les </a:t>
            </a:r>
            <a:r>
              <a:rPr lang="en-US" sz="2000" dirty="0" err="1" smtClean="0">
                <a:effectLst/>
                <a:latin typeface="Segoe UI"/>
                <a:ea typeface="SimSun"/>
                <a:cs typeface="Segoe UI"/>
              </a:rPr>
              <a:t>outils</a:t>
            </a:r>
            <a:r>
              <a:rPr lang="en-US" sz="2000" dirty="0" smtClean="0">
                <a:effectLst/>
                <a:latin typeface="Segoe UI"/>
                <a:ea typeface="SimSun"/>
                <a:cs typeface="Segoe UI"/>
              </a:rPr>
              <a:t> </a:t>
            </a:r>
            <a:r>
              <a:rPr lang="en-US" sz="2000" dirty="0" err="1" smtClean="0">
                <a:effectLst/>
                <a:latin typeface="Segoe UI"/>
                <a:ea typeface="SimSun"/>
                <a:cs typeface="Segoe UI"/>
              </a:rPr>
              <a:t>graphiques</a:t>
            </a:r>
            <a:r>
              <a:rPr lang="en-US" sz="2000" dirty="0" smtClean="0">
                <a:effectLst/>
                <a:latin typeface="Segoe UI"/>
                <a:ea typeface="SimSun"/>
                <a:cs typeface="Segoe UI"/>
              </a:rPr>
              <a:t> </a:t>
            </a:r>
            <a:r>
              <a:rPr lang="en-US" sz="2000" dirty="0" err="1" smtClean="0">
                <a:effectLst/>
                <a:latin typeface="Segoe UI"/>
                <a:ea typeface="SimSun"/>
                <a:cs typeface="Segoe UI"/>
              </a:rPr>
              <a:t>est</a:t>
            </a:r>
            <a:r>
              <a:rPr lang="en-US" sz="2000" dirty="0" smtClean="0">
                <a:effectLst/>
                <a:latin typeface="Segoe UI"/>
                <a:ea typeface="SimSun"/>
                <a:cs typeface="Segoe UI"/>
              </a:rPr>
              <a:t> </a:t>
            </a:r>
            <a:r>
              <a:rPr lang="en-US" sz="2000" dirty="0" err="1" smtClean="0">
                <a:effectLst/>
                <a:latin typeface="Segoe UI"/>
                <a:ea typeface="SimSun"/>
                <a:cs typeface="Segoe UI"/>
              </a:rPr>
              <a:t>inefficace</a:t>
            </a:r>
            <a:r>
              <a:rPr lang="en-US" sz="2000" dirty="0" smtClean="0">
                <a:effectLst/>
                <a:latin typeface="Segoe UI"/>
                <a:ea typeface="SimSun"/>
                <a:cs typeface="Segoe UI"/>
              </a:rPr>
              <a:t>, </a:t>
            </a:r>
            <a:r>
              <a:rPr lang="en-US" sz="2000" dirty="0" err="1" smtClean="0">
                <a:effectLst/>
                <a:latin typeface="Segoe UI"/>
                <a:ea typeface="SimSun"/>
                <a:cs typeface="Segoe UI"/>
              </a:rPr>
              <a:t>vous</a:t>
            </a:r>
            <a:r>
              <a:rPr lang="en-US" sz="2000" dirty="0" smtClean="0">
                <a:effectLst/>
                <a:latin typeface="Segoe UI"/>
                <a:ea typeface="SimSun"/>
                <a:cs typeface="Segoe UI"/>
              </a:rPr>
              <a:t> </a:t>
            </a:r>
            <a:r>
              <a:rPr lang="en-US" sz="2000" dirty="0" err="1" smtClean="0">
                <a:effectLst/>
                <a:latin typeface="Segoe UI"/>
                <a:ea typeface="SimSun"/>
                <a:cs typeface="Segoe UI"/>
              </a:rPr>
              <a:t>utiliserez</a:t>
            </a:r>
            <a:r>
              <a:rPr lang="en-US" sz="2000" dirty="0" smtClean="0">
                <a:effectLst/>
                <a:latin typeface="Segoe UI"/>
                <a:ea typeface="SimSun"/>
                <a:cs typeface="Segoe UI"/>
              </a:rPr>
              <a:t> </a:t>
            </a:r>
            <a:r>
              <a:rPr lang="en-US" sz="2000" dirty="0" err="1" smtClean="0">
                <a:effectLst/>
                <a:latin typeface="Segoe UI"/>
                <a:ea typeface="SimSun"/>
                <a:cs typeface="Segoe UI"/>
              </a:rPr>
              <a:t>donc</a:t>
            </a:r>
            <a:r>
              <a:rPr lang="en-US" sz="2000" dirty="0" smtClean="0">
                <a:effectLst/>
                <a:latin typeface="Segoe UI"/>
                <a:ea typeface="SimSun"/>
                <a:cs typeface="Segoe UI"/>
              </a:rPr>
              <a:t> Windows PowerShell</a:t>
            </a:r>
            <a:endParaRPr lang="en-US" sz="2000" dirty="0">
              <a:effectLst/>
              <a:latin typeface="Segoe UI"/>
              <a:ea typeface="SimSun"/>
              <a:cs typeface="Cordia New"/>
            </a:endParaRPr>
          </a:p>
        </p:txBody>
      </p:sp>
    </p:spTree>
    <p:extLst>
      <p:ext uri="{BB962C8B-B14F-4D97-AF65-F5344CB8AC3E}">
        <p14:creationId xmlns:p14="http://schemas.microsoft.com/office/powerpoint/2010/main" xmlns="" val="658242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9d3fe6d7-1835-4b49-b2d0-8b5f905307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dirty="0"/>
              <a:t>Par </a:t>
            </a:r>
            <a:r>
              <a:rPr lang="en-US" dirty="0" err="1"/>
              <a:t>défaut</a:t>
            </a:r>
            <a:r>
              <a:rPr lang="en-US" dirty="0"/>
              <a:t>, les nouveaux </a:t>
            </a:r>
            <a:r>
              <a:rPr lang="en-US" dirty="0" err="1"/>
              <a:t>comptes</a:t>
            </a:r>
            <a:r>
              <a:rPr lang="en-US" dirty="0"/>
              <a:t> </a:t>
            </a:r>
            <a:r>
              <a:rPr lang="en-US" dirty="0" err="1"/>
              <a:t>d'utilisateurs</a:t>
            </a:r>
            <a:r>
              <a:rPr lang="en-US" dirty="0"/>
              <a:t> </a:t>
            </a:r>
            <a:r>
              <a:rPr lang="en-US" dirty="0" err="1"/>
              <a:t>sont-ils</a:t>
            </a:r>
            <a:r>
              <a:rPr lang="en-US" dirty="0"/>
              <a:t> </a:t>
            </a:r>
            <a:r>
              <a:rPr lang="en-US" dirty="0" err="1"/>
              <a:t>activés</a:t>
            </a:r>
            <a:r>
              <a:rPr lang="en-US" dirty="0"/>
              <a:t> </a:t>
            </a:r>
            <a:r>
              <a:rPr lang="en-US" dirty="0" err="1"/>
              <a:t>ou</a:t>
            </a:r>
            <a:r>
              <a:rPr lang="en-US" dirty="0"/>
              <a:t> </a:t>
            </a:r>
            <a:r>
              <a:rPr lang="en-US" dirty="0" err="1"/>
              <a:t>désactivés</a:t>
            </a:r>
            <a:r>
              <a:rPr lang="en-US" dirty="0"/>
              <a:t> </a:t>
            </a:r>
            <a:r>
              <a:rPr lang="en-US" dirty="0" err="1"/>
              <a:t>lorsque</a:t>
            </a:r>
            <a:r>
              <a:rPr lang="en-US" dirty="0"/>
              <a:t> </a:t>
            </a:r>
            <a:r>
              <a:rPr lang="en-US" dirty="0" err="1"/>
              <a:t>vous</a:t>
            </a:r>
            <a:r>
              <a:rPr lang="en-US" dirty="0"/>
              <a:t> </a:t>
            </a:r>
            <a:r>
              <a:rPr lang="en-US" dirty="0" smtClean="0"/>
              <a:t>les </a:t>
            </a:r>
            <a:r>
              <a:rPr lang="en-US" dirty="0" err="1" smtClean="0"/>
              <a:t>créez</a:t>
            </a:r>
            <a:r>
              <a:rPr lang="en-US" dirty="0" smtClean="0"/>
              <a:t> </a:t>
            </a:r>
            <a:r>
              <a:rPr lang="en-US" dirty="0"/>
              <a:t>à </a:t>
            </a:r>
            <a:r>
              <a:rPr lang="en-US" dirty="0" err="1"/>
              <a:t>l'aide</a:t>
            </a:r>
            <a:r>
              <a:rPr lang="en-US" dirty="0"/>
              <a:t> de </a:t>
            </a:r>
            <a:r>
              <a:rPr lang="en-US" dirty="0" err="1"/>
              <a:t>l'applet</a:t>
            </a:r>
            <a:r>
              <a:rPr lang="en-US" dirty="0"/>
              <a:t> de </a:t>
            </a:r>
            <a:r>
              <a:rPr lang="en-US" dirty="0" err="1"/>
              <a:t>commande</a:t>
            </a:r>
            <a:r>
              <a:rPr lang="en-US" dirty="0"/>
              <a:t> </a:t>
            </a:r>
            <a:r>
              <a:rPr lang="en-US" dirty="0" smtClean="0"/>
              <a:t/>
            </a:r>
            <a:br>
              <a:rPr lang="en-US" dirty="0" smtClean="0"/>
            </a:br>
            <a:r>
              <a:rPr lang="en-US" b="1" dirty="0" smtClean="0"/>
              <a:t>New-</a:t>
            </a:r>
            <a:r>
              <a:rPr lang="en-US" b="1" dirty="0" err="1" smtClean="0"/>
              <a:t>ADUser</a:t>
            </a:r>
            <a:r>
              <a:rPr lang="en-US" dirty="0"/>
              <a:t> ?</a:t>
            </a:r>
          </a:p>
          <a:p>
            <a:r>
              <a:rPr lang="en-US" dirty="0" err="1"/>
              <a:t>Quelle</a:t>
            </a:r>
            <a:r>
              <a:rPr lang="en-US" dirty="0"/>
              <a:t> </a:t>
            </a:r>
            <a:r>
              <a:rPr lang="en-US" dirty="0" err="1"/>
              <a:t>est</a:t>
            </a:r>
            <a:r>
              <a:rPr lang="en-US" dirty="0"/>
              <a:t> </a:t>
            </a:r>
            <a:r>
              <a:rPr lang="en-US" dirty="0" err="1"/>
              <a:t>l'extension</a:t>
            </a:r>
            <a:r>
              <a:rPr lang="en-US" dirty="0"/>
              <a:t> de </a:t>
            </a:r>
            <a:r>
              <a:rPr lang="en-US" dirty="0" err="1"/>
              <a:t>fichier</a:t>
            </a:r>
            <a:r>
              <a:rPr lang="en-US" dirty="0"/>
              <a:t> </a:t>
            </a:r>
            <a:r>
              <a:rPr lang="en-US" err="1"/>
              <a:t>utilisée</a:t>
            </a:r>
            <a:r>
              <a:rPr lang="en-US"/>
              <a:t> </a:t>
            </a:r>
            <a:r>
              <a:rPr lang="en-US" smtClean="0"/>
              <a:t>par les</a:t>
            </a:r>
            <a:r>
              <a:rPr lang="en-US" dirty="0" smtClean="0"/>
              <a:t> scripts </a:t>
            </a:r>
            <a:r>
              <a:rPr lang="en-US" dirty="0"/>
              <a:t>Windows PowerShell ?</a:t>
            </a:r>
          </a:p>
          <a:p>
            <a:endParaRPr lang="en-US" dirty="0"/>
          </a:p>
        </p:txBody>
      </p:sp>
    </p:spTree>
    <p:extLst>
      <p:ext uri="{BB962C8B-B14F-4D97-AF65-F5344CB8AC3E}">
        <p14:creationId xmlns:p14="http://schemas.microsoft.com/office/powerpoint/2010/main" xmlns="" val="726851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a:t>
            </a:r>
            <a:endParaRPr lang="en-US"/>
          </a:p>
        </p:txBody>
      </p:sp>
    </p:spTree>
    <p:extLst>
      <p:ext uri="{BB962C8B-B14F-4D97-AF65-F5344CB8AC3E}">
        <p14:creationId xmlns:p14="http://schemas.microsoft.com/office/powerpoint/2010/main" xmlns="" val="3316599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6161051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Leçon 1 : Utilisation des outils en ligne de commande pour l'administration d'AD DS</a:t>
            </a:r>
            <a:endParaRPr lang="en-US" sz="2400" dirty="0"/>
          </a:p>
        </p:txBody>
      </p:sp>
      <p:sp>
        <p:nvSpPr>
          <p:cNvPr id="3" name="Text Placeholder 2"/>
          <p:cNvSpPr>
            <a:spLocks noGrp="1"/>
          </p:cNvSpPr>
          <p:nvPr>
            <p:ph type="body" idx="1"/>
          </p:nvPr>
        </p:nvSpPr>
        <p:spPr/>
        <p:txBody>
          <a:bodyPr/>
          <a:lstStyle/>
          <a:p>
            <a:r>
              <a:rPr lang="fr-FR" dirty="0" smtClean="0"/>
              <a:t>Avantages de l'utilisation des outils en ligne de commande pour l'administration d'AD DS
Qu'est-ce que </a:t>
            </a:r>
            <a:r>
              <a:rPr lang="fr-FR" dirty="0" err="1" smtClean="0"/>
              <a:t>Csvde</a:t>
            </a:r>
            <a:r>
              <a:rPr lang="fr-FR" dirty="0" smtClean="0"/>
              <a:t> ?
Qu'est-ce que </a:t>
            </a:r>
            <a:r>
              <a:rPr lang="fr-FR" dirty="0" err="1" smtClean="0"/>
              <a:t>Ldifde</a:t>
            </a:r>
            <a:r>
              <a:rPr lang="fr-FR" dirty="0" smtClean="0"/>
              <a:t> ?
Qu'est-ce que les commandes DS ?</a:t>
            </a:r>
            <a:endParaRPr lang="en-US" dirty="0"/>
          </a:p>
        </p:txBody>
      </p:sp>
    </p:spTree>
    <p:extLst>
      <p:ext uri="{BB962C8B-B14F-4D97-AF65-F5344CB8AC3E}">
        <p14:creationId xmlns:p14="http://schemas.microsoft.com/office/powerpoint/2010/main" xmlns="" val="487505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Avantages de l'utilisation des outils en ligne de commande pour l'administration d'AD DS</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gn="ctr">
              <a:buNone/>
            </a:pPr>
            <a:r>
              <a:rPr lang="en-US" sz="2600" b="1" dirty="0" smtClean="0"/>
              <a:t>Les outils en ligne de commande vous </a:t>
            </a:r>
            <a:r>
              <a:rPr lang="en-US" sz="2600" b="1" dirty="0" err="1" smtClean="0"/>
              <a:t>permettent</a:t>
            </a:r>
            <a:r>
              <a:rPr lang="en-US" sz="2600" b="1" dirty="0" smtClean="0"/>
              <a:t> </a:t>
            </a:r>
            <a:r>
              <a:rPr lang="en-US" sz="2600" b="1" dirty="0" err="1" smtClean="0"/>
              <a:t>d'automatiser</a:t>
            </a:r>
            <a:r>
              <a:rPr lang="en-US" sz="2600" b="1" dirty="0" smtClean="0"/>
              <a:t> l'administration d'AD DS</a:t>
            </a:r>
          </a:p>
          <a:p>
            <a:pPr>
              <a:buNone/>
            </a:pPr>
            <a:endParaRPr lang="en-US" sz="2600" dirty="0" smtClean="0"/>
          </a:p>
          <a:p>
            <a:pPr>
              <a:buNone/>
            </a:pPr>
            <a:r>
              <a:rPr lang="en-US" sz="2600" b="1" dirty="0" smtClean="0"/>
              <a:t>Avantage des outils en ligne de </a:t>
            </a:r>
            <a:r>
              <a:rPr lang="en-US" sz="2600" b="1" dirty="0" err="1" smtClean="0"/>
              <a:t>commande</a:t>
            </a:r>
            <a:endParaRPr lang="en-US" sz="2600" b="1" dirty="0" smtClean="0"/>
          </a:p>
          <a:p>
            <a:pPr lvl="1"/>
            <a:r>
              <a:rPr lang="en-US" sz="2600" dirty="0" smtClean="0"/>
              <a:t>Implémentation plus rapide des opérations en bloc</a:t>
            </a:r>
          </a:p>
          <a:p>
            <a:pPr lvl="1"/>
            <a:r>
              <a:rPr lang="en-US" sz="2600" dirty="0" smtClean="0"/>
              <a:t>Processus personnalisés pour l'administration d'AD DS</a:t>
            </a:r>
          </a:p>
          <a:p>
            <a:pPr lvl="1"/>
            <a:r>
              <a:rPr lang="en-US" sz="2600" dirty="0" smtClean="0"/>
              <a:t>Administration d'AD DS dans une installation minimale</a:t>
            </a:r>
            <a:endParaRPr lang="en-US" sz="2600" dirty="0"/>
          </a:p>
        </p:txBody>
      </p:sp>
    </p:spTree>
    <p:extLst>
      <p:ext uri="{BB962C8B-B14F-4D97-AF65-F5344CB8AC3E}">
        <p14:creationId xmlns:p14="http://schemas.microsoft.com/office/powerpoint/2010/main" xmlns="" val="3407763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Csvde ?</a:t>
            </a:r>
            <a:endParaRPr lang="en-US"/>
          </a:p>
        </p:txBody>
      </p:sp>
      <p:sp>
        <p:nvSpPr>
          <p:cNvPr id="4" name="AutoShape 5"/>
          <p:cNvSpPr>
            <a:spLocks noChangeArrowheads="1"/>
          </p:cNvSpPr>
          <p:nvPr/>
        </p:nvSpPr>
        <p:spPr bwMode="auto">
          <a:xfrm>
            <a:off x="5935663" y="2164732"/>
            <a:ext cx="1816100" cy="29767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ctr">
              <a:lnSpc>
                <a:spcPct val="90000"/>
              </a:lnSpc>
              <a:spcBef>
                <a:spcPct val="40000"/>
              </a:spcBef>
              <a:buClr>
                <a:srgbClr val="006699"/>
              </a:buClr>
            </a:pPr>
            <a:r>
              <a:rPr lang="en-US" sz="2000" dirty="0" smtClean="0">
                <a:latin typeface="Segoe UI" pitchFamily="34" charset="0"/>
                <a:ea typeface="Segoe UI" pitchFamily="34" charset="0"/>
                <a:cs typeface="Segoe UI" pitchFamily="34" charset="0"/>
              </a:rPr>
              <a:t>AD DS</a:t>
            </a:r>
            <a:endParaRPr lang="en-US" sz="2000" dirty="0">
              <a:latin typeface="Segoe UI" pitchFamily="34" charset="0"/>
              <a:ea typeface="Segoe UI" pitchFamily="34" charset="0"/>
              <a:cs typeface="Segoe UI" pitchFamily="34" charset="0"/>
            </a:endParaRPr>
          </a:p>
        </p:txBody>
      </p:sp>
      <p:sp>
        <p:nvSpPr>
          <p:cNvPr id="5" name="Text Box 7"/>
          <p:cNvSpPr txBox="1">
            <a:spLocks noChangeArrowheads="1"/>
          </p:cNvSpPr>
          <p:nvPr/>
        </p:nvSpPr>
        <p:spPr bwMode="auto">
          <a:xfrm>
            <a:off x="4341527" y="2213009"/>
            <a:ext cx="1268232"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Importer</a:t>
            </a:r>
          </a:p>
        </p:txBody>
      </p:sp>
      <p:sp>
        <p:nvSpPr>
          <p:cNvPr id="6" name="Text Box 8"/>
          <p:cNvSpPr txBox="1">
            <a:spLocks noChangeArrowheads="1"/>
          </p:cNvSpPr>
          <p:nvPr/>
        </p:nvSpPr>
        <p:spPr bwMode="auto">
          <a:xfrm>
            <a:off x="4312487" y="875476"/>
            <a:ext cx="1326313" cy="400110"/>
          </a:xfrm>
          <a:prstGeom prst="rect">
            <a:avLst/>
          </a:prstGeom>
          <a:noFill/>
          <a:ln w="9525" algn="ctr">
            <a:noFill/>
            <a:miter lim="800000"/>
            <a:headEnd/>
            <a:tailEnd/>
          </a:ln>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Exporter</a:t>
            </a:r>
          </a:p>
        </p:txBody>
      </p:sp>
      <p:sp>
        <p:nvSpPr>
          <p:cNvPr id="7" name="AutoShape 9"/>
          <p:cNvSpPr>
            <a:spLocks noChangeArrowheads="1"/>
          </p:cNvSpPr>
          <p:nvPr/>
        </p:nvSpPr>
        <p:spPr bwMode="auto">
          <a:xfrm>
            <a:off x="4312487" y="1439780"/>
            <a:ext cx="1326312" cy="569913"/>
          </a:xfrm>
          <a:prstGeom prst="roundRect">
            <a:avLst>
              <a:gd name="adj" fmla="val 2931"/>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buClr>
                <a:srgbClr val="006699"/>
              </a:buClr>
            </a:pPr>
            <a:endParaRPr lang="en-US" sz="2000" dirty="0">
              <a:latin typeface="Segoe UI" pitchFamily="34" charset="0"/>
              <a:ea typeface="Segoe UI" pitchFamily="34" charset="0"/>
              <a:cs typeface="Segoe UI" pitchFamily="34" charset="0"/>
            </a:endParaRPr>
          </a:p>
          <a:p>
            <a:pPr>
              <a:lnSpc>
                <a:spcPct val="90000"/>
              </a:lnSpc>
              <a:spcBef>
                <a:spcPct val="40000"/>
              </a:spcBef>
              <a:buClr>
                <a:srgbClr val="006699"/>
              </a:buClr>
            </a:pPr>
            <a:r>
              <a:rPr lang="en-US" sz="2000" dirty="0" smtClean="0">
                <a:latin typeface="Segoe UI" pitchFamily="34" charset="0"/>
                <a:ea typeface="Segoe UI" pitchFamily="34" charset="0"/>
                <a:cs typeface="Segoe UI" pitchFamily="34" charset="0"/>
              </a:rPr>
              <a:t>csvde.exe</a:t>
            </a:r>
            <a:endParaRPr lang="en-US" sz="2000" dirty="0">
              <a:latin typeface="Segoe UI" pitchFamily="34" charset="0"/>
              <a:ea typeface="Segoe UI" pitchFamily="34" charset="0"/>
              <a:cs typeface="Segoe UI" pitchFamily="34" charset="0"/>
            </a:endParaRPr>
          </a:p>
          <a:p>
            <a:pPr algn="l">
              <a:lnSpc>
                <a:spcPct val="90000"/>
              </a:lnSpc>
              <a:spcBef>
                <a:spcPct val="40000"/>
              </a:spcBef>
              <a:buClr>
                <a:srgbClr val="006699"/>
              </a:buClr>
            </a:pPr>
            <a:r>
              <a:rPr lang="en-US" sz="2000" dirty="0">
                <a:latin typeface="Segoe UI" pitchFamily="34" charset="0"/>
                <a:ea typeface="Segoe UI" pitchFamily="34" charset="0"/>
                <a:cs typeface="Segoe UI" pitchFamily="34" charset="0"/>
              </a:rPr>
              <a:t>	</a:t>
            </a:r>
          </a:p>
        </p:txBody>
      </p:sp>
      <p:sp>
        <p:nvSpPr>
          <p:cNvPr id="8" name="AutoShape 4"/>
          <p:cNvSpPr>
            <a:spLocks noChangeArrowheads="1"/>
          </p:cNvSpPr>
          <p:nvPr/>
        </p:nvSpPr>
        <p:spPr bwMode="auto">
          <a:xfrm>
            <a:off x="1564215" y="2164732"/>
            <a:ext cx="1460500" cy="285750"/>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pPr>
            <a:r>
              <a:rPr lang="en-US" sz="2000" dirty="0" smtClean="0">
                <a:latin typeface="Segoe UI" pitchFamily="34" charset="0"/>
                <a:ea typeface="Segoe UI" pitchFamily="34" charset="0"/>
                <a:cs typeface="Segoe UI" pitchFamily="34" charset="0"/>
              </a:rPr>
              <a:t>filename.csv</a:t>
            </a:r>
            <a:endParaRPr lang="en-US" sz="2000" dirty="0">
              <a:latin typeface="Segoe UI" pitchFamily="34" charset="0"/>
              <a:ea typeface="Segoe UI" pitchFamily="34" charset="0"/>
              <a:cs typeface="Segoe UI" pitchFamily="34" charset="0"/>
            </a:endParaRPr>
          </a:p>
        </p:txBody>
      </p:sp>
      <p:pic>
        <p:nvPicPr>
          <p:cNvPr id="10" name="Picture 9" descr="ActiveDirectory01"/>
          <p:cNvPicPr>
            <a:picLocks noChangeAspect="1" noChangeArrowheads="1"/>
          </p:cNvPicPr>
          <p:nvPr/>
        </p:nvPicPr>
        <p:blipFill>
          <a:blip r:embed="rId3"/>
          <a:srcRect/>
          <a:stretch>
            <a:fillRect/>
          </a:stretch>
        </p:blipFill>
        <p:spPr bwMode="auto">
          <a:xfrm>
            <a:off x="6412707" y="1467565"/>
            <a:ext cx="862013" cy="563563"/>
          </a:xfrm>
          <a:prstGeom prst="rect">
            <a:avLst/>
          </a:prstGeom>
          <a:noFill/>
          <a:ln w="9525">
            <a:noFill/>
            <a:miter lim="800000"/>
            <a:headEnd/>
            <a:tailEnd/>
          </a:ln>
        </p:spPr>
      </p:pic>
      <p:pic>
        <p:nvPicPr>
          <p:cNvPr id="11" name="Picture 10" descr="ServerProcess01"/>
          <p:cNvPicPr>
            <a:picLocks noChangeAspect="1" noChangeArrowheads="1"/>
          </p:cNvPicPr>
          <p:nvPr/>
        </p:nvPicPr>
        <p:blipFill>
          <a:blip r:embed="rId4"/>
          <a:srcRect/>
          <a:stretch>
            <a:fillRect/>
          </a:stretch>
        </p:blipFill>
        <p:spPr bwMode="auto">
          <a:xfrm>
            <a:off x="3469365" y="1487169"/>
            <a:ext cx="858838" cy="554038"/>
          </a:xfrm>
          <a:prstGeom prst="rect">
            <a:avLst/>
          </a:prstGeom>
          <a:noFill/>
          <a:ln w="9525">
            <a:noFill/>
            <a:miter lim="800000"/>
            <a:headEnd/>
            <a:tailEnd/>
          </a:ln>
        </p:spPr>
      </p:pic>
      <p:sp>
        <p:nvSpPr>
          <p:cNvPr id="12" name="Freeform 11"/>
          <p:cNvSpPr>
            <a:spLocks/>
          </p:cNvSpPr>
          <p:nvPr/>
        </p:nvSpPr>
        <p:spPr bwMode="auto">
          <a:xfrm>
            <a:off x="3306759" y="2032925"/>
            <a:ext cx="2917825" cy="247919"/>
          </a:xfrm>
          <a:custGeom>
            <a:avLst/>
            <a:gdLst>
              <a:gd name="T0" fmla="*/ 2147483647 w 1838"/>
              <a:gd name="T1" fmla="*/ 2147483647 h 285"/>
              <a:gd name="T2" fmla="*/ 2147483647 w 1838"/>
              <a:gd name="T3" fmla="*/ 2147483647 h 285"/>
              <a:gd name="T4" fmla="*/ 2147483647 w 1838"/>
              <a:gd name="T5" fmla="*/ 0 h 285"/>
              <a:gd name="T6" fmla="*/ 2147483647 w 1838"/>
              <a:gd name="T7" fmla="*/ 2147483647 h 285"/>
              <a:gd name="T8" fmla="*/ 2147483647 w 1838"/>
              <a:gd name="T9" fmla="*/ 2147483647 h 285"/>
              <a:gd name="T10" fmla="*/ 2147483647 w 1838"/>
              <a:gd name="T11" fmla="*/ 2147483647 h 285"/>
              <a:gd name="T12" fmla="*/ 2147483647 w 1838"/>
              <a:gd name="T13" fmla="*/ 2147483647 h 285"/>
              <a:gd name="T14" fmla="*/ 2147483647 w 1838"/>
              <a:gd name="T15" fmla="*/ 2147483647 h 285"/>
              <a:gd name="T16" fmla="*/ 2147483647 w 1838"/>
              <a:gd name="T17" fmla="*/ 2147483647 h 285"/>
              <a:gd name="T18" fmla="*/ 2147483647 w 1838"/>
              <a:gd name="T19" fmla="*/ 2147483647 h 285"/>
              <a:gd name="T20" fmla="*/ 2147483647 w 1838"/>
              <a:gd name="T21" fmla="*/ 2147483647 h 285"/>
              <a:gd name="T22" fmla="*/ 0 w 1838"/>
              <a:gd name="T23" fmla="*/ 2147483647 h 285"/>
              <a:gd name="T24" fmla="*/ 2147483647 w 1838"/>
              <a:gd name="T25" fmla="*/ 2147483647 h 2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8"/>
              <a:gd name="T40" fmla="*/ 0 h 285"/>
              <a:gd name="T41" fmla="*/ 1838 w 1838"/>
              <a:gd name="T42" fmla="*/ 285 h 2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8" h="285">
                <a:moveTo>
                  <a:pt x="1521" y="81"/>
                </a:moveTo>
                <a:lnTo>
                  <a:pt x="1516" y="41"/>
                </a:lnTo>
                <a:lnTo>
                  <a:pt x="1510" y="0"/>
                </a:lnTo>
                <a:lnTo>
                  <a:pt x="1675" y="73"/>
                </a:lnTo>
                <a:lnTo>
                  <a:pt x="1788" y="125"/>
                </a:lnTo>
                <a:lnTo>
                  <a:pt x="1838" y="149"/>
                </a:lnTo>
                <a:lnTo>
                  <a:pt x="1825" y="156"/>
                </a:lnTo>
                <a:lnTo>
                  <a:pt x="1788" y="171"/>
                </a:lnTo>
                <a:lnTo>
                  <a:pt x="1675" y="218"/>
                </a:lnTo>
                <a:lnTo>
                  <a:pt x="1510" y="285"/>
                </a:lnTo>
                <a:lnTo>
                  <a:pt x="1521" y="205"/>
                </a:lnTo>
                <a:lnTo>
                  <a:pt x="0" y="136"/>
                </a:lnTo>
                <a:lnTo>
                  <a:pt x="1521" y="81"/>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a:latin typeface="Segoe UI" pitchFamily="34" charset="0"/>
              <a:ea typeface="Segoe UI" pitchFamily="34" charset="0"/>
              <a:cs typeface="Segoe UI" pitchFamily="34" charset="0"/>
            </a:endParaRPr>
          </a:p>
        </p:txBody>
      </p:sp>
      <p:sp>
        <p:nvSpPr>
          <p:cNvPr id="13" name="Freeform 12"/>
          <p:cNvSpPr>
            <a:spLocks/>
          </p:cNvSpPr>
          <p:nvPr/>
        </p:nvSpPr>
        <p:spPr bwMode="auto">
          <a:xfrm flipH="1">
            <a:off x="3306759" y="1210713"/>
            <a:ext cx="2917825" cy="247918"/>
          </a:xfrm>
          <a:custGeom>
            <a:avLst/>
            <a:gdLst>
              <a:gd name="T0" fmla="*/ 2147483647 w 1838"/>
              <a:gd name="T1" fmla="*/ 2147483647 h 285"/>
              <a:gd name="T2" fmla="*/ 2147483647 w 1838"/>
              <a:gd name="T3" fmla="*/ 2147483647 h 285"/>
              <a:gd name="T4" fmla="*/ 2147483647 w 1838"/>
              <a:gd name="T5" fmla="*/ 0 h 285"/>
              <a:gd name="T6" fmla="*/ 2147483647 w 1838"/>
              <a:gd name="T7" fmla="*/ 2147483647 h 285"/>
              <a:gd name="T8" fmla="*/ 2147483647 w 1838"/>
              <a:gd name="T9" fmla="*/ 2147483647 h 285"/>
              <a:gd name="T10" fmla="*/ 2147483647 w 1838"/>
              <a:gd name="T11" fmla="*/ 2147483647 h 285"/>
              <a:gd name="T12" fmla="*/ 2147483647 w 1838"/>
              <a:gd name="T13" fmla="*/ 2147483647 h 285"/>
              <a:gd name="T14" fmla="*/ 2147483647 w 1838"/>
              <a:gd name="T15" fmla="*/ 2147483647 h 285"/>
              <a:gd name="T16" fmla="*/ 2147483647 w 1838"/>
              <a:gd name="T17" fmla="*/ 2147483647 h 285"/>
              <a:gd name="T18" fmla="*/ 2147483647 w 1838"/>
              <a:gd name="T19" fmla="*/ 2147483647 h 285"/>
              <a:gd name="T20" fmla="*/ 2147483647 w 1838"/>
              <a:gd name="T21" fmla="*/ 2147483647 h 285"/>
              <a:gd name="T22" fmla="*/ 0 w 1838"/>
              <a:gd name="T23" fmla="*/ 2147483647 h 285"/>
              <a:gd name="T24" fmla="*/ 2147483647 w 1838"/>
              <a:gd name="T25" fmla="*/ 2147483647 h 2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8"/>
              <a:gd name="T40" fmla="*/ 0 h 285"/>
              <a:gd name="T41" fmla="*/ 1838 w 1838"/>
              <a:gd name="T42" fmla="*/ 285 h 2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8" h="285">
                <a:moveTo>
                  <a:pt x="1521" y="81"/>
                </a:moveTo>
                <a:lnTo>
                  <a:pt x="1516" y="41"/>
                </a:lnTo>
                <a:lnTo>
                  <a:pt x="1510" y="0"/>
                </a:lnTo>
                <a:lnTo>
                  <a:pt x="1675" y="73"/>
                </a:lnTo>
                <a:lnTo>
                  <a:pt x="1788" y="125"/>
                </a:lnTo>
                <a:lnTo>
                  <a:pt x="1838" y="149"/>
                </a:lnTo>
                <a:lnTo>
                  <a:pt x="1825" y="156"/>
                </a:lnTo>
                <a:lnTo>
                  <a:pt x="1788" y="171"/>
                </a:lnTo>
                <a:lnTo>
                  <a:pt x="1675" y="218"/>
                </a:lnTo>
                <a:lnTo>
                  <a:pt x="1510" y="285"/>
                </a:lnTo>
                <a:lnTo>
                  <a:pt x="1521" y="205"/>
                </a:lnTo>
                <a:lnTo>
                  <a:pt x="0" y="136"/>
                </a:lnTo>
                <a:lnTo>
                  <a:pt x="1521" y="81"/>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a:latin typeface="Segoe UI" pitchFamily="34" charset="0"/>
              <a:ea typeface="Segoe UI" pitchFamily="34" charset="0"/>
              <a:cs typeface="Segoe UI" pitchFamily="34" charset="0"/>
            </a:endParaRPr>
          </a:p>
        </p:txBody>
      </p:sp>
      <p:pic>
        <p:nvPicPr>
          <p:cNvPr id="14" name="Picture 13" descr="Document_Writing01"/>
          <p:cNvPicPr>
            <a:picLocks noChangeAspect="1" noChangeArrowheads="1"/>
          </p:cNvPicPr>
          <p:nvPr/>
        </p:nvPicPr>
        <p:blipFill>
          <a:blip r:embed="rId5"/>
          <a:srcRect/>
          <a:stretch>
            <a:fillRect/>
          </a:stretch>
        </p:blipFill>
        <p:spPr bwMode="auto">
          <a:xfrm>
            <a:off x="2000778" y="1210645"/>
            <a:ext cx="587375" cy="954087"/>
          </a:xfrm>
          <a:prstGeom prst="rect">
            <a:avLst/>
          </a:prstGeom>
          <a:noFill/>
          <a:ln w="9525">
            <a:noFill/>
            <a:miter lim="800000"/>
            <a:headEnd/>
            <a:tailEnd/>
          </a:ln>
        </p:spPr>
      </p:pic>
      <p:sp>
        <p:nvSpPr>
          <p:cNvPr id="15" name="Rounded Rectangle 14"/>
          <p:cNvSpPr>
            <a:spLocks noChangeArrowheads="1"/>
          </p:cNvSpPr>
          <p:nvPr/>
        </p:nvSpPr>
        <p:spPr bwMode="auto">
          <a:xfrm>
            <a:off x="487611" y="2692619"/>
            <a:ext cx="8427789" cy="3400101"/>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smtClean="0">
                <a:latin typeface="Segoe UI" pitchFamily="34" charset="0"/>
                <a:ea typeface="Segoe UI" pitchFamily="34" charset="0"/>
                <a:cs typeface="Segoe UI" pitchFamily="34" charset="0"/>
              </a:rPr>
              <a:t>Utilisez csvde pour exporter des objets vers un fichier .</a:t>
            </a:r>
            <a:r>
              <a:rPr lang="en-US" sz="2400" b="0" dirty="0" err="1" smtClean="0">
                <a:latin typeface="Segoe UI" pitchFamily="34" charset="0"/>
                <a:ea typeface="Segoe UI" pitchFamily="34" charset="0"/>
                <a:cs typeface="Segoe UI" pitchFamily="34" charset="0"/>
              </a:rPr>
              <a:t>csv</a:t>
            </a:r>
            <a:endParaRPr lang="en-US" sz="2400" b="0" dirty="0">
              <a:latin typeface="Segoe UI" pitchFamily="34" charset="0"/>
              <a:ea typeface="Segoe UI" pitchFamily="34" charset="0"/>
              <a:cs typeface="Segoe UI" pitchFamily="34" charset="0"/>
            </a:endParaRPr>
          </a:p>
          <a:p>
            <a:pPr>
              <a:buNone/>
            </a:pPr>
            <a:endParaRPr lang="en-US" sz="2400" b="0" dirty="0" smtClean="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smtClean="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smtClean="0">
              <a:latin typeface="Segoe UI" pitchFamily="34" charset="0"/>
              <a:ea typeface="Segoe UI" pitchFamily="34" charset="0"/>
              <a:cs typeface="Segoe UI" pitchFamily="34" charset="0"/>
            </a:endParaRPr>
          </a:p>
          <a:p>
            <a:pPr>
              <a:spcBef>
                <a:spcPts val="1600"/>
              </a:spcBef>
            </a:pPr>
            <a:r>
              <a:rPr lang="en-US" sz="2400" b="0" dirty="0" smtClean="0">
                <a:solidFill>
                  <a:srgbClr val="000000"/>
                </a:solidFill>
                <a:latin typeface="Segoe UI" pitchFamily="34" charset="0"/>
                <a:ea typeface="Segoe UI" pitchFamily="34" charset="0"/>
                <a:cs typeface="Segoe UI" pitchFamily="34" charset="0"/>
              </a:rPr>
              <a:t>Utilisez csvde pour créer des objets à partir d'un fichier .</a:t>
            </a:r>
            <a:r>
              <a:rPr lang="en-US" sz="2400" b="0" dirty="0" err="1" smtClean="0">
                <a:solidFill>
                  <a:srgbClr val="000000"/>
                </a:solidFill>
                <a:latin typeface="Segoe UI" pitchFamily="34" charset="0"/>
                <a:ea typeface="Segoe UI" pitchFamily="34" charset="0"/>
                <a:cs typeface="Segoe UI" pitchFamily="34" charset="0"/>
              </a:rPr>
              <a:t>csv</a:t>
            </a:r>
            <a:endParaRPr lang="en-US" sz="2400" b="0" dirty="0" smtClean="0">
              <a:solidFill>
                <a:srgbClr val="000000"/>
              </a:solidFill>
              <a:latin typeface="Segoe UI" pitchFamily="34" charset="0"/>
              <a:ea typeface="Segoe UI" pitchFamily="34" charset="0"/>
              <a:cs typeface="Segoe UI" pitchFamily="34" charset="0"/>
            </a:endParaRPr>
          </a:p>
          <a:p>
            <a:pPr>
              <a:buNone/>
            </a:pPr>
            <a:endParaRPr lang="en-US" sz="2400" b="0" dirty="0" smtClean="0">
              <a:latin typeface="Segoe UI" pitchFamily="34" charset="0"/>
              <a:ea typeface="Segoe UI" pitchFamily="34" charset="0"/>
              <a:cs typeface="Segoe UI" pitchFamily="34" charset="0"/>
            </a:endParaRPr>
          </a:p>
        </p:txBody>
      </p:sp>
      <p:sp>
        <p:nvSpPr>
          <p:cNvPr id="16" name="Rounded Rectangle 15"/>
          <p:cNvSpPr>
            <a:spLocks noChangeArrowheads="1"/>
          </p:cNvSpPr>
          <p:nvPr/>
        </p:nvSpPr>
        <p:spPr bwMode="auto">
          <a:xfrm>
            <a:off x="835458" y="3166448"/>
            <a:ext cx="3727017" cy="1839034"/>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-f filename </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-d RootDN</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-p SearchScope</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-r Filter</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-l ListOfAtrributes</a:t>
            </a:r>
            <a:endParaRPr lang="en-US" sz="2400" b="0" dirty="0">
              <a:solidFill>
                <a:srgbClr val="000000"/>
              </a:solidFill>
              <a:latin typeface="Segoe UI" pitchFamily="34" charset="0"/>
              <a:ea typeface="Segoe UI" pitchFamily="34" charset="0"/>
              <a:cs typeface="Segoe UI" pitchFamily="34" charset="0"/>
            </a:endParaRPr>
          </a:p>
        </p:txBody>
      </p:sp>
      <p:sp>
        <p:nvSpPr>
          <p:cNvPr id="17" name="Rounded Rectangle 16"/>
          <p:cNvSpPr>
            <a:spLocks noChangeArrowheads="1"/>
          </p:cNvSpPr>
          <p:nvPr/>
        </p:nvSpPr>
        <p:spPr bwMode="auto">
          <a:xfrm>
            <a:off x="835458" y="5678700"/>
            <a:ext cx="7461324" cy="425292"/>
          </a:xfrm>
          <a:prstGeom prst="roundRect">
            <a:avLst>
              <a:gd name="adj" fmla="val 4167"/>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spcBef>
                <a:spcPts val="300"/>
              </a:spcBef>
              <a:buClr>
                <a:srgbClr val="006699"/>
              </a:buClr>
            </a:pPr>
            <a:r>
              <a:rPr lang="en-US" sz="2000" b="0">
                <a:solidFill>
                  <a:srgbClr val="000000"/>
                </a:solidFill>
                <a:latin typeface="Lucida Sans Typewriter" pitchFamily="49" charset="0"/>
                <a:ea typeface="Segoe UI" pitchFamily="34" charset="0"/>
                <a:cs typeface="Segoe UI" pitchFamily="34" charset="0"/>
              </a:rPr>
              <a:t>csvde –i –f filename –k</a:t>
            </a:r>
            <a:endParaRPr lang="en-US" sz="2000" b="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xmlns="" val="496562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Ldifde ?</a:t>
            </a:r>
            <a:endParaRPr lang="en-US"/>
          </a:p>
        </p:txBody>
      </p:sp>
      <p:sp>
        <p:nvSpPr>
          <p:cNvPr id="4" name="Rounded Rectangle 3"/>
          <p:cNvSpPr>
            <a:spLocks noChangeArrowheads="1"/>
          </p:cNvSpPr>
          <p:nvPr/>
        </p:nvSpPr>
        <p:spPr bwMode="auto">
          <a:xfrm>
            <a:off x="477291" y="2684091"/>
            <a:ext cx="8440287" cy="3717244"/>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smtClean="0">
                <a:latin typeface="Segoe UI" pitchFamily="34" charset="0"/>
                <a:ea typeface="Segoe UI" pitchFamily="34" charset="0"/>
                <a:cs typeface="Segoe UI" pitchFamily="34" charset="0"/>
              </a:rPr>
              <a:t>Utilisez ldifde pour exporter des objets vers un </a:t>
            </a:r>
            <a:r>
              <a:rPr lang="en-US" sz="2400" b="0" dirty="0" err="1" smtClean="0">
                <a:latin typeface="Segoe UI" pitchFamily="34" charset="0"/>
                <a:ea typeface="Segoe UI" pitchFamily="34" charset="0"/>
                <a:cs typeface="Segoe UI" pitchFamily="34" charset="0"/>
              </a:rPr>
              <a:t>fichier</a:t>
            </a:r>
            <a:r>
              <a:rPr lang="en-US" sz="2400" b="0" dirty="0" smtClean="0">
                <a:latin typeface="Segoe UI" pitchFamily="34" charset="0"/>
                <a:ea typeface="Segoe UI" pitchFamily="34" charset="0"/>
                <a:cs typeface="Segoe UI" pitchFamily="34" charset="0"/>
              </a:rPr>
              <a:t> LDIF</a:t>
            </a:r>
            <a:endParaRPr lang="en-US" sz="2400" b="0" dirty="0">
              <a:latin typeface="Segoe UI" pitchFamily="34" charset="0"/>
              <a:ea typeface="Segoe UI" pitchFamily="34" charset="0"/>
              <a:cs typeface="Segoe UI" pitchFamily="34" charset="0"/>
            </a:endParaRPr>
          </a:p>
          <a:p>
            <a:pPr>
              <a:buNone/>
            </a:pPr>
            <a:endParaRPr lang="en-US" sz="2400" b="0" dirty="0" smtClean="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smtClean="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smtClean="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spcBef>
                <a:spcPts val="1500"/>
              </a:spcBef>
            </a:pPr>
            <a:r>
              <a:rPr lang="en-US" sz="2400" b="0" dirty="0" smtClean="0">
                <a:solidFill>
                  <a:srgbClr val="000000"/>
                </a:solidFill>
                <a:latin typeface="Segoe UI" pitchFamily="34" charset="0"/>
                <a:ea typeface="Segoe UI" pitchFamily="34" charset="0"/>
                <a:cs typeface="Segoe UI" pitchFamily="34" charset="0"/>
              </a:rPr>
              <a:t>Utilisez ldifde pour créer, modifier ou supprimer des </a:t>
            </a:r>
            <a:r>
              <a:rPr lang="en-US" sz="2400" b="0" dirty="0" err="1" smtClean="0">
                <a:solidFill>
                  <a:srgbClr val="000000"/>
                </a:solidFill>
                <a:latin typeface="Segoe UI" pitchFamily="34" charset="0"/>
                <a:ea typeface="Segoe UI" pitchFamily="34" charset="0"/>
                <a:cs typeface="Segoe UI" pitchFamily="34" charset="0"/>
              </a:rPr>
              <a:t>objets</a:t>
            </a:r>
            <a:endParaRPr lang="en-US" sz="2400" b="0" dirty="0" smtClean="0">
              <a:solidFill>
                <a:srgbClr val="000000"/>
              </a:solidFill>
              <a:latin typeface="Segoe UI" pitchFamily="34" charset="0"/>
              <a:ea typeface="Segoe UI" pitchFamily="34" charset="0"/>
              <a:cs typeface="Segoe UI" pitchFamily="34" charset="0"/>
            </a:endParaRPr>
          </a:p>
          <a:p>
            <a:pPr>
              <a:buNone/>
            </a:pPr>
            <a:endParaRPr lang="en-US" sz="2400" b="0" dirty="0" smtClean="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831669" y="3234476"/>
            <a:ext cx="7461324" cy="205816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-f filename</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-d RootDN</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-r Filter</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-p SearchScope</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-l ListOfAttributes</a:t>
            </a:r>
          </a:p>
          <a:p>
            <a:pPr marL="285750" indent="-285750" eaLnBrk="0" hangingPunct="0">
              <a:spcBef>
                <a:spcPts val="0"/>
              </a:spcBef>
              <a:buClr>
                <a:srgbClr val="006699"/>
              </a:buClr>
              <a:buFontTx/>
              <a:buChar char="•"/>
            </a:pPr>
            <a:r>
              <a:rPr lang="en-US" sz="2400" b="0" dirty="0" smtClean="0">
                <a:solidFill>
                  <a:srgbClr val="000000"/>
                </a:solidFill>
                <a:latin typeface="Segoe UI" pitchFamily="34" charset="0"/>
                <a:ea typeface="Segoe UI" pitchFamily="34" charset="0"/>
                <a:cs typeface="Segoe UI" pitchFamily="34" charset="0"/>
              </a:rPr>
              <a:t>-o ListOfAttributes</a:t>
            </a:r>
            <a:endParaRPr lang="en-US" sz="2400" b="0" dirty="0">
              <a:solidFill>
                <a:srgbClr val="000000"/>
              </a:solidFill>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947178" y="6039577"/>
            <a:ext cx="7461324" cy="425292"/>
          </a:xfrm>
          <a:prstGeom prst="roundRect">
            <a:avLst>
              <a:gd name="adj" fmla="val 4167"/>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spcBef>
                <a:spcPts val="300"/>
              </a:spcBef>
              <a:buClr>
                <a:srgbClr val="006699"/>
              </a:buClr>
            </a:pPr>
            <a:r>
              <a:rPr lang="nn-NO" sz="2000" b="0">
                <a:solidFill>
                  <a:srgbClr val="000000"/>
                </a:solidFill>
                <a:latin typeface="Lucida Sans Typewriter" pitchFamily="49" charset="0"/>
                <a:ea typeface="Segoe UI" pitchFamily="34" charset="0"/>
                <a:cs typeface="Segoe UI" pitchFamily="34" charset="0"/>
              </a:rPr>
              <a:t>ldifde –i –f filename –k</a:t>
            </a:r>
            <a:endParaRPr lang="nn-NO" sz="2000" b="0" dirty="0">
              <a:solidFill>
                <a:srgbClr val="000000"/>
              </a:solidFill>
              <a:latin typeface="Lucida Sans Typewriter" pitchFamily="49" charset="0"/>
              <a:ea typeface="Segoe UI" pitchFamily="34" charset="0"/>
              <a:cs typeface="Segoe UI" pitchFamily="34" charset="0"/>
            </a:endParaRPr>
          </a:p>
        </p:txBody>
      </p:sp>
      <p:sp>
        <p:nvSpPr>
          <p:cNvPr id="7" name="Text Box 8"/>
          <p:cNvSpPr txBox="1">
            <a:spLocks noChangeArrowheads="1"/>
          </p:cNvSpPr>
          <p:nvPr/>
        </p:nvSpPr>
        <p:spPr bwMode="auto">
          <a:xfrm>
            <a:off x="4369732" y="875476"/>
            <a:ext cx="1228157"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Exporter</a:t>
            </a:r>
          </a:p>
        </p:txBody>
      </p:sp>
      <p:sp>
        <p:nvSpPr>
          <p:cNvPr id="8" name="AutoShape 9"/>
          <p:cNvSpPr>
            <a:spLocks noChangeArrowheads="1"/>
          </p:cNvSpPr>
          <p:nvPr/>
        </p:nvSpPr>
        <p:spPr bwMode="auto">
          <a:xfrm>
            <a:off x="4320654" y="1439780"/>
            <a:ext cx="1326312" cy="569913"/>
          </a:xfrm>
          <a:prstGeom prst="roundRect">
            <a:avLst>
              <a:gd name="adj" fmla="val 2931"/>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spcBef>
                <a:spcPct val="40000"/>
              </a:spcBef>
              <a:buClr>
                <a:srgbClr val="006699"/>
              </a:buClr>
            </a:pPr>
            <a:endParaRPr lang="en-US" sz="2000" dirty="0">
              <a:latin typeface="Segoe UI" pitchFamily="34" charset="0"/>
              <a:ea typeface="Segoe UI" pitchFamily="34" charset="0"/>
              <a:cs typeface="Segoe UI" pitchFamily="34" charset="0"/>
            </a:endParaRPr>
          </a:p>
          <a:p>
            <a:pPr algn="ctr">
              <a:lnSpc>
                <a:spcPct val="90000"/>
              </a:lnSpc>
              <a:spcBef>
                <a:spcPct val="40000"/>
              </a:spcBef>
              <a:buClr>
                <a:srgbClr val="006699"/>
              </a:buClr>
            </a:pPr>
            <a:r>
              <a:rPr lang="en-US" sz="2000" dirty="0">
                <a:latin typeface="Segoe UI" pitchFamily="34" charset="0"/>
                <a:ea typeface="Segoe UI" pitchFamily="34" charset="0"/>
                <a:cs typeface="Segoe UI" pitchFamily="34" charset="0"/>
              </a:rPr>
              <a:t>ldifde.exe</a:t>
            </a:r>
          </a:p>
          <a:p>
            <a:pPr algn="ctr">
              <a:lnSpc>
                <a:spcPct val="90000"/>
              </a:lnSpc>
              <a:spcBef>
                <a:spcPct val="40000"/>
              </a:spcBef>
              <a:buClr>
                <a:srgbClr val="006699"/>
              </a:buClr>
            </a:pPr>
            <a:r>
              <a:rPr lang="en-US" sz="2000" dirty="0">
                <a:latin typeface="Segoe UI" pitchFamily="34" charset="0"/>
                <a:ea typeface="Segoe UI" pitchFamily="34" charset="0"/>
                <a:cs typeface="Segoe UI" pitchFamily="34" charset="0"/>
              </a:rPr>
              <a:t>	</a:t>
            </a:r>
          </a:p>
        </p:txBody>
      </p:sp>
      <p:sp>
        <p:nvSpPr>
          <p:cNvPr id="9" name="AutoShape 4"/>
          <p:cNvSpPr>
            <a:spLocks noChangeArrowheads="1"/>
          </p:cNvSpPr>
          <p:nvPr/>
        </p:nvSpPr>
        <p:spPr bwMode="auto">
          <a:xfrm>
            <a:off x="1564215" y="2164732"/>
            <a:ext cx="1460500" cy="285750"/>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pPr>
            <a:r>
              <a:rPr lang="en-US" sz="2000" dirty="0" err="1" smtClean="0">
                <a:latin typeface="Segoe UI" pitchFamily="34" charset="0"/>
                <a:ea typeface="Segoe UI" pitchFamily="34" charset="0"/>
                <a:cs typeface="Segoe UI" pitchFamily="34" charset="0"/>
              </a:rPr>
              <a:t>filename.ldif</a:t>
            </a:r>
            <a:endParaRPr lang="en-US" sz="2000" dirty="0">
              <a:latin typeface="Segoe UI" pitchFamily="34" charset="0"/>
              <a:ea typeface="Segoe UI" pitchFamily="34" charset="0"/>
              <a:cs typeface="Segoe UI" pitchFamily="34" charset="0"/>
            </a:endParaRPr>
          </a:p>
        </p:txBody>
      </p:sp>
      <p:grpSp>
        <p:nvGrpSpPr>
          <p:cNvPr id="11" name="Group 10"/>
          <p:cNvGrpSpPr/>
          <p:nvPr/>
        </p:nvGrpSpPr>
        <p:grpSpPr>
          <a:xfrm>
            <a:off x="5935663" y="1467565"/>
            <a:ext cx="1816100" cy="994842"/>
            <a:chOff x="5935663" y="1615045"/>
            <a:chExt cx="1816100" cy="994842"/>
          </a:xfrm>
        </p:grpSpPr>
        <p:sp>
          <p:nvSpPr>
            <p:cNvPr id="16" name="AutoShape 5"/>
            <p:cNvSpPr>
              <a:spLocks noChangeArrowheads="1"/>
            </p:cNvSpPr>
            <p:nvPr/>
          </p:nvSpPr>
          <p:spPr bwMode="auto">
            <a:xfrm>
              <a:off x="5935663" y="2312212"/>
              <a:ext cx="1816100" cy="29767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ctr">
                <a:lnSpc>
                  <a:spcPct val="90000"/>
                </a:lnSpc>
                <a:spcBef>
                  <a:spcPct val="40000"/>
                </a:spcBef>
                <a:buClr>
                  <a:srgbClr val="006699"/>
                </a:buClr>
              </a:pPr>
              <a:r>
                <a:rPr lang="en-US" sz="2000" dirty="0" smtClean="0">
                  <a:latin typeface="Segoe UI" pitchFamily="34" charset="0"/>
                  <a:ea typeface="Segoe UI" pitchFamily="34" charset="0"/>
                  <a:cs typeface="Segoe UI" pitchFamily="34" charset="0"/>
                </a:rPr>
                <a:t>AD DS</a:t>
              </a:r>
              <a:endParaRPr lang="en-US" sz="2000" dirty="0">
                <a:latin typeface="Segoe UI" pitchFamily="34" charset="0"/>
                <a:ea typeface="Segoe UI" pitchFamily="34" charset="0"/>
                <a:cs typeface="Segoe UI" pitchFamily="34" charset="0"/>
              </a:endParaRPr>
            </a:p>
          </p:txBody>
        </p:sp>
        <p:pic>
          <p:nvPicPr>
            <p:cNvPr id="17" name="Picture 16" descr="ActiveDirectory01"/>
            <p:cNvPicPr>
              <a:picLocks noChangeAspect="1" noChangeArrowheads="1"/>
            </p:cNvPicPr>
            <p:nvPr/>
          </p:nvPicPr>
          <p:blipFill>
            <a:blip r:embed="rId3"/>
            <a:srcRect/>
            <a:stretch>
              <a:fillRect/>
            </a:stretch>
          </p:blipFill>
          <p:spPr bwMode="auto">
            <a:xfrm>
              <a:off x="6412707" y="1615045"/>
              <a:ext cx="862013" cy="563563"/>
            </a:xfrm>
            <a:prstGeom prst="rect">
              <a:avLst/>
            </a:prstGeom>
            <a:noFill/>
            <a:ln w="9525">
              <a:noFill/>
              <a:miter lim="800000"/>
              <a:headEnd/>
              <a:tailEnd/>
            </a:ln>
          </p:spPr>
        </p:pic>
      </p:grpSp>
      <p:pic>
        <p:nvPicPr>
          <p:cNvPr id="19" name="Picture 13" descr="Document_Writing01"/>
          <p:cNvPicPr>
            <a:picLocks noChangeAspect="1" noChangeArrowheads="1"/>
          </p:cNvPicPr>
          <p:nvPr/>
        </p:nvPicPr>
        <p:blipFill>
          <a:blip r:embed="rId4"/>
          <a:srcRect/>
          <a:stretch>
            <a:fillRect/>
          </a:stretch>
        </p:blipFill>
        <p:spPr bwMode="auto">
          <a:xfrm>
            <a:off x="2000778" y="1210645"/>
            <a:ext cx="587375" cy="954087"/>
          </a:xfrm>
          <a:prstGeom prst="rect">
            <a:avLst/>
          </a:prstGeom>
          <a:noFill/>
          <a:ln w="9525">
            <a:noFill/>
            <a:miter lim="800000"/>
            <a:headEnd/>
            <a:tailEnd/>
          </a:ln>
        </p:spPr>
      </p:pic>
      <p:pic>
        <p:nvPicPr>
          <p:cNvPr id="20" name="Picture 10" descr="ServerProcess01"/>
          <p:cNvPicPr>
            <a:picLocks noChangeAspect="1" noChangeArrowheads="1"/>
          </p:cNvPicPr>
          <p:nvPr/>
        </p:nvPicPr>
        <p:blipFill>
          <a:blip r:embed="rId5"/>
          <a:srcRect/>
          <a:stretch>
            <a:fillRect/>
          </a:stretch>
        </p:blipFill>
        <p:spPr bwMode="auto">
          <a:xfrm>
            <a:off x="3469365" y="1487169"/>
            <a:ext cx="858838" cy="554038"/>
          </a:xfrm>
          <a:prstGeom prst="rect">
            <a:avLst/>
          </a:prstGeom>
          <a:noFill/>
          <a:ln w="9525">
            <a:noFill/>
            <a:miter lim="800000"/>
            <a:headEnd/>
            <a:tailEnd/>
          </a:ln>
        </p:spPr>
      </p:pic>
      <p:sp>
        <p:nvSpPr>
          <p:cNvPr id="21" name="Freeform 12"/>
          <p:cNvSpPr>
            <a:spLocks/>
          </p:cNvSpPr>
          <p:nvPr/>
        </p:nvSpPr>
        <p:spPr bwMode="auto">
          <a:xfrm flipH="1">
            <a:off x="3306759" y="1210713"/>
            <a:ext cx="2917825" cy="247918"/>
          </a:xfrm>
          <a:custGeom>
            <a:avLst/>
            <a:gdLst>
              <a:gd name="T0" fmla="*/ 2147483647 w 1838"/>
              <a:gd name="T1" fmla="*/ 2147483647 h 285"/>
              <a:gd name="T2" fmla="*/ 2147483647 w 1838"/>
              <a:gd name="T3" fmla="*/ 2147483647 h 285"/>
              <a:gd name="T4" fmla="*/ 2147483647 w 1838"/>
              <a:gd name="T5" fmla="*/ 0 h 285"/>
              <a:gd name="T6" fmla="*/ 2147483647 w 1838"/>
              <a:gd name="T7" fmla="*/ 2147483647 h 285"/>
              <a:gd name="T8" fmla="*/ 2147483647 w 1838"/>
              <a:gd name="T9" fmla="*/ 2147483647 h 285"/>
              <a:gd name="T10" fmla="*/ 2147483647 w 1838"/>
              <a:gd name="T11" fmla="*/ 2147483647 h 285"/>
              <a:gd name="T12" fmla="*/ 2147483647 w 1838"/>
              <a:gd name="T13" fmla="*/ 2147483647 h 285"/>
              <a:gd name="T14" fmla="*/ 2147483647 w 1838"/>
              <a:gd name="T15" fmla="*/ 2147483647 h 285"/>
              <a:gd name="T16" fmla="*/ 2147483647 w 1838"/>
              <a:gd name="T17" fmla="*/ 2147483647 h 285"/>
              <a:gd name="T18" fmla="*/ 2147483647 w 1838"/>
              <a:gd name="T19" fmla="*/ 2147483647 h 285"/>
              <a:gd name="T20" fmla="*/ 2147483647 w 1838"/>
              <a:gd name="T21" fmla="*/ 2147483647 h 285"/>
              <a:gd name="T22" fmla="*/ 0 w 1838"/>
              <a:gd name="T23" fmla="*/ 2147483647 h 285"/>
              <a:gd name="T24" fmla="*/ 2147483647 w 1838"/>
              <a:gd name="T25" fmla="*/ 2147483647 h 2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8"/>
              <a:gd name="T40" fmla="*/ 0 h 285"/>
              <a:gd name="T41" fmla="*/ 1838 w 1838"/>
              <a:gd name="T42" fmla="*/ 285 h 2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8" h="285">
                <a:moveTo>
                  <a:pt x="1521" y="81"/>
                </a:moveTo>
                <a:lnTo>
                  <a:pt x="1516" y="41"/>
                </a:lnTo>
                <a:lnTo>
                  <a:pt x="1510" y="0"/>
                </a:lnTo>
                <a:lnTo>
                  <a:pt x="1675" y="73"/>
                </a:lnTo>
                <a:lnTo>
                  <a:pt x="1788" y="125"/>
                </a:lnTo>
                <a:lnTo>
                  <a:pt x="1838" y="149"/>
                </a:lnTo>
                <a:lnTo>
                  <a:pt x="1825" y="156"/>
                </a:lnTo>
                <a:lnTo>
                  <a:pt x="1788" y="171"/>
                </a:lnTo>
                <a:lnTo>
                  <a:pt x="1675" y="218"/>
                </a:lnTo>
                <a:lnTo>
                  <a:pt x="1510" y="285"/>
                </a:lnTo>
                <a:lnTo>
                  <a:pt x="1521" y="205"/>
                </a:lnTo>
                <a:lnTo>
                  <a:pt x="0" y="136"/>
                </a:lnTo>
                <a:lnTo>
                  <a:pt x="1521" y="81"/>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a:latin typeface="Segoe UI" pitchFamily="34" charset="0"/>
              <a:ea typeface="Segoe UI" pitchFamily="34" charset="0"/>
              <a:cs typeface="Segoe UI" pitchFamily="34" charset="0"/>
            </a:endParaRPr>
          </a:p>
        </p:txBody>
      </p:sp>
      <p:sp>
        <p:nvSpPr>
          <p:cNvPr id="22" name="Freeform 11"/>
          <p:cNvSpPr>
            <a:spLocks/>
          </p:cNvSpPr>
          <p:nvPr/>
        </p:nvSpPr>
        <p:spPr bwMode="auto">
          <a:xfrm>
            <a:off x="3306759" y="2032925"/>
            <a:ext cx="2917825" cy="247919"/>
          </a:xfrm>
          <a:custGeom>
            <a:avLst/>
            <a:gdLst>
              <a:gd name="T0" fmla="*/ 2147483647 w 1838"/>
              <a:gd name="T1" fmla="*/ 2147483647 h 285"/>
              <a:gd name="T2" fmla="*/ 2147483647 w 1838"/>
              <a:gd name="T3" fmla="*/ 2147483647 h 285"/>
              <a:gd name="T4" fmla="*/ 2147483647 w 1838"/>
              <a:gd name="T5" fmla="*/ 0 h 285"/>
              <a:gd name="T6" fmla="*/ 2147483647 w 1838"/>
              <a:gd name="T7" fmla="*/ 2147483647 h 285"/>
              <a:gd name="T8" fmla="*/ 2147483647 w 1838"/>
              <a:gd name="T9" fmla="*/ 2147483647 h 285"/>
              <a:gd name="T10" fmla="*/ 2147483647 w 1838"/>
              <a:gd name="T11" fmla="*/ 2147483647 h 285"/>
              <a:gd name="T12" fmla="*/ 2147483647 w 1838"/>
              <a:gd name="T13" fmla="*/ 2147483647 h 285"/>
              <a:gd name="T14" fmla="*/ 2147483647 w 1838"/>
              <a:gd name="T15" fmla="*/ 2147483647 h 285"/>
              <a:gd name="T16" fmla="*/ 2147483647 w 1838"/>
              <a:gd name="T17" fmla="*/ 2147483647 h 285"/>
              <a:gd name="T18" fmla="*/ 2147483647 w 1838"/>
              <a:gd name="T19" fmla="*/ 2147483647 h 285"/>
              <a:gd name="T20" fmla="*/ 2147483647 w 1838"/>
              <a:gd name="T21" fmla="*/ 2147483647 h 285"/>
              <a:gd name="T22" fmla="*/ 0 w 1838"/>
              <a:gd name="T23" fmla="*/ 2147483647 h 285"/>
              <a:gd name="T24" fmla="*/ 2147483647 w 1838"/>
              <a:gd name="T25" fmla="*/ 2147483647 h 2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8"/>
              <a:gd name="T40" fmla="*/ 0 h 285"/>
              <a:gd name="T41" fmla="*/ 1838 w 1838"/>
              <a:gd name="T42" fmla="*/ 285 h 2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8" h="285">
                <a:moveTo>
                  <a:pt x="1521" y="81"/>
                </a:moveTo>
                <a:lnTo>
                  <a:pt x="1516" y="41"/>
                </a:lnTo>
                <a:lnTo>
                  <a:pt x="1510" y="0"/>
                </a:lnTo>
                <a:lnTo>
                  <a:pt x="1675" y="73"/>
                </a:lnTo>
                <a:lnTo>
                  <a:pt x="1788" y="125"/>
                </a:lnTo>
                <a:lnTo>
                  <a:pt x="1838" y="149"/>
                </a:lnTo>
                <a:lnTo>
                  <a:pt x="1825" y="156"/>
                </a:lnTo>
                <a:lnTo>
                  <a:pt x="1788" y="171"/>
                </a:lnTo>
                <a:lnTo>
                  <a:pt x="1675" y="218"/>
                </a:lnTo>
                <a:lnTo>
                  <a:pt x="1510" y="285"/>
                </a:lnTo>
                <a:lnTo>
                  <a:pt x="1521" y="205"/>
                </a:lnTo>
                <a:lnTo>
                  <a:pt x="0" y="136"/>
                </a:lnTo>
                <a:lnTo>
                  <a:pt x="1521" y="81"/>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a:latin typeface="Segoe UI" pitchFamily="34" charset="0"/>
              <a:ea typeface="Segoe UI" pitchFamily="34" charset="0"/>
              <a:cs typeface="Segoe UI" pitchFamily="34" charset="0"/>
            </a:endParaRPr>
          </a:p>
        </p:txBody>
      </p:sp>
      <p:sp>
        <p:nvSpPr>
          <p:cNvPr id="23" name="Text Box 7"/>
          <p:cNvSpPr txBox="1">
            <a:spLocks noChangeArrowheads="1"/>
          </p:cNvSpPr>
          <p:nvPr/>
        </p:nvSpPr>
        <p:spPr bwMode="auto">
          <a:xfrm>
            <a:off x="4341527" y="2213009"/>
            <a:ext cx="1268232"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Importer</a:t>
            </a:r>
          </a:p>
        </p:txBody>
      </p:sp>
    </p:spTree>
    <p:extLst>
      <p:ext uri="{BB962C8B-B14F-4D97-AF65-F5344CB8AC3E}">
        <p14:creationId xmlns:p14="http://schemas.microsoft.com/office/powerpoint/2010/main" xmlns="" val="475186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d5493219-d1eb-40b2-86c0-735fc29b84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les commandes DS ?</a:t>
            </a:r>
            <a:endParaRPr lang="en-US"/>
          </a:p>
        </p:txBody>
      </p:sp>
      <p:sp>
        <p:nvSpPr>
          <p:cNvPr id="4" name="Content Placeholder 6"/>
          <p:cNvSpPr>
            <a:spLocks noGrp="1"/>
          </p:cNvSpPr>
          <p:nvPr/>
        </p:nvSpPr>
        <p:spPr bwMode="auto">
          <a:xfrm>
            <a:off x="261257" y="838200"/>
            <a:ext cx="8737599" cy="56021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sz="2300" b="1" dirty="0" smtClean="0"/>
              <a:t>Windows Server 2012 inclut des outils en </a:t>
            </a:r>
            <a:r>
              <a:rPr lang="en-US" sz="2300" b="1" dirty="0" err="1" smtClean="0"/>
              <a:t>ligne</a:t>
            </a:r>
            <a:r>
              <a:rPr lang="en-US" sz="2300" b="1" dirty="0" smtClean="0"/>
              <a:t> de </a:t>
            </a:r>
            <a:r>
              <a:rPr lang="en-US" sz="2300" b="1" dirty="0" err="1" smtClean="0"/>
              <a:t>commande</a:t>
            </a:r>
            <a:r>
              <a:rPr lang="en-US" sz="2300" b="1" dirty="0" smtClean="0"/>
              <a:t> qui sont appropriés pour </a:t>
            </a:r>
            <a:r>
              <a:rPr lang="en-US" sz="2300" b="1" dirty="0" err="1" smtClean="0"/>
              <a:t>une</a:t>
            </a:r>
            <a:r>
              <a:rPr lang="en-US" sz="2300" b="1" dirty="0" smtClean="0"/>
              <a:t> </a:t>
            </a:r>
            <a:r>
              <a:rPr lang="en-US" sz="2300" b="1" dirty="0" err="1" smtClean="0"/>
              <a:t>utilisation</a:t>
            </a:r>
            <a:r>
              <a:rPr lang="en-US" sz="2300" b="1" dirty="0" smtClean="0"/>
              <a:t> </a:t>
            </a:r>
            <a:r>
              <a:rPr lang="en-US" sz="2300" b="1" dirty="0" err="1" smtClean="0"/>
              <a:t>dans</a:t>
            </a:r>
            <a:r>
              <a:rPr lang="en-US" sz="2300" b="1" dirty="0" smtClean="0"/>
              <a:t> les scripts</a:t>
            </a:r>
          </a:p>
          <a:p>
            <a:r>
              <a:rPr lang="en-US" sz="2300" dirty="0" smtClean="0"/>
              <a:t>Exemples</a:t>
            </a:r>
          </a:p>
          <a:p>
            <a:pPr lvl="1">
              <a:spcAft>
                <a:spcPts val="1800"/>
              </a:spcAft>
            </a:pPr>
            <a:r>
              <a:rPr lang="en-US" sz="2300" dirty="0" smtClean="0"/>
              <a:t>Pour modifier le service d'un compte d'utilisateur, </a:t>
            </a:r>
            <a:r>
              <a:rPr lang="en-US" sz="2300" dirty="0" err="1" smtClean="0"/>
              <a:t>tapez</a:t>
            </a:r>
            <a:endParaRPr lang="en-US" sz="2300" dirty="0" smtClean="0"/>
          </a:p>
          <a:p>
            <a:pPr lvl="1">
              <a:spcAft>
                <a:spcPts val="0"/>
              </a:spcAft>
            </a:pPr>
            <a:endParaRPr lang="en-US" sz="2300" dirty="0" smtClean="0"/>
          </a:p>
          <a:p>
            <a:pPr lvl="1">
              <a:spcBef>
                <a:spcPts val="1600"/>
              </a:spcBef>
              <a:spcAft>
                <a:spcPts val="3600"/>
              </a:spcAft>
            </a:pPr>
            <a:r>
              <a:rPr lang="en-US" sz="2300" dirty="0" smtClean="0"/>
              <a:t>Pour afficher le courrier électronique d'un compte d'utilisateur, </a:t>
            </a:r>
            <a:r>
              <a:rPr lang="en-US" sz="2300" dirty="0" err="1" smtClean="0"/>
              <a:t>tapez</a:t>
            </a:r>
            <a:endParaRPr lang="en-US" sz="2300" dirty="0" smtClean="0"/>
          </a:p>
          <a:p>
            <a:pPr lvl="1">
              <a:lnSpc>
                <a:spcPct val="200000"/>
              </a:lnSpc>
              <a:spcBef>
                <a:spcPts val="1500"/>
              </a:spcBef>
              <a:spcAft>
                <a:spcPts val="600"/>
              </a:spcAft>
            </a:pPr>
            <a:r>
              <a:rPr lang="en-US" sz="2300" dirty="0" smtClean="0"/>
              <a:t>Pour supprimer un compte d'utilisateur, </a:t>
            </a:r>
            <a:r>
              <a:rPr lang="en-US" sz="2300" dirty="0" err="1" smtClean="0"/>
              <a:t>tapez</a:t>
            </a:r>
            <a:endParaRPr lang="en-US" sz="2300" dirty="0" smtClean="0"/>
          </a:p>
          <a:p>
            <a:pPr lvl="1">
              <a:lnSpc>
                <a:spcPct val="200000"/>
              </a:lnSpc>
              <a:spcBef>
                <a:spcPts val="1800"/>
              </a:spcBef>
              <a:spcAft>
                <a:spcPts val="1800"/>
              </a:spcAft>
            </a:pPr>
            <a:r>
              <a:rPr lang="en-US" sz="2300" dirty="0" smtClean="0"/>
              <a:t>Pour créer un compte d'utilisateur, </a:t>
            </a:r>
            <a:r>
              <a:rPr lang="en-US" sz="2300" dirty="0" err="1" smtClean="0"/>
              <a:t>tapez</a:t>
            </a:r>
            <a:endParaRPr lang="en-US" sz="2300" dirty="0"/>
          </a:p>
        </p:txBody>
      </p:sp>
      <p:sp>
        <p:nvSpPr>
          <p:cNvPr id="5" name="TextBox 2"/>
          <p:cNvSpPr txBox="1"/>
          <p:nvPr/>
        </p:nvSpPr>
        <p:spPr>
          <a:xfrm>
            <a:off x="748920" y="2508070"/>
            <a:ext cx="5311069" cy="646331"/>
          </a:xfrm>
          <a:prstGeom prst="rect">
            <a:avLst/>
          </a:prstGeom>
          <a:solidFill>
            <a:schemeClr val="bg1">
              <a:lumMod val="85000"/>
            </a:schemeClr>
          </a:solidFill>
        </p:spPr>
        <p:txBody>
          <a:bodyPr wrap="non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Dsmod</a:t>
            </a:r>
            <a:r>
              <a:rPr lang="en-US" dirty="0">
                <a:latin typeface="Lucida Sans Typewriter" pitchFamily="49" charset="0"/>
                <a:ea typeface="Verdana" pitchFamily="34" charset="0"/>
                <a:cs typeface="Verdana" pitchFamily="34" charset="0"/>
              </a:rPr>
              <a:t> user </a:t>
            </a:r>
            <a:r>
              <a:rPr lang="en-US" dirty="0">
                <a:latin typeface="Lucida Sans Typewriter" pitchFamily="49" charset="0"/>
              </a:rPr>
              <a:t>"</a:t>
            </a:r>
            <a:r>
              <a:rPr lang="en-US" dirty="0" err="1" smtClean="0">
                <a:latin typeface="Lucida Sans Typewriter" pitchFamily="49" charset="0"/>
                <a:ea typeface="Verdana" pitchFamily="34" charset="0"/>
                <a:cs typeface="Verdana" pitchFamily="34" charset="0"/>
              </a:rPr>
              <a:t>cn</a:t>
            </a:r>
            <a:r>
              <a:rPr lang="en-US" dirty="0" smtClean="0">
                <a:latin typeface="Lucida Sans Typewriter" pitchFamily="49" charset="0"/>
                <a:ea typeface="Verdana" pitchFamily="34" charset="0"/>
                <a:cs typeface="Verdana" pitchFamily="34" charset="0"/>
              </a:rPr>
              <a:t>=Joe </a:t>
            </a:r>
            <a:r>
              <a:rPr lang="en-US" dirty="0" err="1" smtClean="0">
                <a:latin typeface="Lucida Sans Typewriter" pitchFamily="49" charset="0"/>
                <a:ea typeface="Verdana" pitchFamily="34" charset="0"/>
                <a:cs typeface="Verdana" pitchFamily="34" charset="0"/>
              </a:rPr>
              <a:t>Healy,ou</a:t>
            </a:r>
            <a:r>
              <a:rPr lang="en-US" dirty="0" smtClean="0">
                <a:latin typeface="Lucida Sans Typewriter" pitchFamily="49" charset="0"/>
                <a:ea typeface="Verdana" pitchFamily="34" charset="0"/>
                <a:cs typeface="Verdana" pitchFamily="34" charset="0"/>
              </a:rPr>
              <a:t>=Managers,</a:t>
            </a:r>
            <a:r>
              <a:rPr dirty="0">
                <a:latin typeface="Lucida Sans Typewriter"/>
                <a:ea typeface="Verdana"/>
                <a:cs typeface="Verdana"/>
              </a:rPr>
              <a:t/>
            </a:r>
            <a:br>
              <a:rPr dirty="0">
                <a:latin typeface="Lucida Sans Typewriter"/>
                <a:ea typeface="Verdana"/>
                <a:cs typeface="Verdana"/>
              </a:rPr>
            </a:br>
            <a:r>
              <a:rPr lang="en-US" dirty="0" smtClean="0">
                <a:latin typeface="Lucida Sans Typewriter" pitchFamily="49" charset="0"/>
                <a:ea typeface="Verdana" pitchFamily="34" charset="0"/>
                <a:cs typeface="Verdana" pitchFamily="34" charset="0"/>
              </a:rPr>
              <a:t>dc=</a:t>
            </a:r>
            <a:r>
              <a:rPr lang="en-US" dirty="0" err="1" smtClean="0">
                <a:latin typeface="Lucida Sans Typewriter" pitchFamily="49" charset="0"/>
                <a:ea typeface="Verdana" pitchFamily="34" charset="0"/>
                <a:cs typeface="Verdana" pitchFamily="34" charset="0"/>
              </a:rPr>
              <a:t>adatum,dc=com</a:t>
            </a:r>
            <a:r>
              <a:rPr lang="en-US" dirty="0">
                <a:latin typeface="Lucida Sans Typewriter" pitchFamily="49" charset="0"/>
              </a:rPr>
              <a:t>"</a:t>
            </a:r>
            <a:r>
              <a:rPr lang="en-US" dirty="0" smtClean="0">
                <a:latin typeface="Lucida Sans Typewriter" pitchFamily="49" charset="0"/>
                <a:ea typeface="Verdana" pitchFamily="34" charset="0"/>
                <a:cs typeface="Verdana" pitchFamily="34" charset="0"/>
              </a:rPr>
              <a:t> –dept IT</a:t>
            </a:r>
            <a:endParaRPr lang="en-US" dirty="0">
              <a:latin typeface="Lucida Sans Typewriter" pitchFamily="49" charset="0"/>
              <a:ea typeface="Verdana" pitchFamily="34" charset="0"/>
              <a:cs typeface="Verdana" pitchFamily="34" charset="0"/>
            </a:endParaRPr>
          </a:p>
        </p:txBody>
      </p:sp>
      <p:sp>
        <p:nvSpPr>
          <p:cNvPr id="6" name="TextBox 4"/>
          <p:cNvSpPr txBox="1"/>
          <p:nvPr/>
        </p:nvSpPr>
        <p:spPr>
          <a:xfrm>
            <a:off x="748920" y="4064725"/>
            <a:ext cx="5311069" cy="646331"/>
          </a:xfrm>
          <a:prstGeom prst="rect">
            <a:avLst/>
          </a:prstGeom>
          <a:solidFill>
            <a:schemeClr val="bg1">
              <a:lumMod val="85000"/>
            </a:schemeClr>
          </a:solidFill>
        </p:spPr>
        <p:txBody>
          <a:bodyPr wrap="non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Dsget</a:t>
            </a:r>
            <a:r>
              <a:rPr lang="en-US" dirty="0">
                <a:latin typeface="Lucida Sans Typewriter" pitchFamily="49" charset="0"/>
                <a:ea typeface="Verdana" pitchFamily="34" charset="0"/>
                <a:cs typeface="Verdana" pitchFamily="34" charset="0"/>
              </a:rPr>
              <a:t> user </a:t>
            </a:r>
            <a:r>
              <a:rPr lang="en-US" dirty="0">
                <a:latin typeface="Lucida Sans Typewriter" pitchFamily="49" charset="0"/>
              </a:rPr>
              <a:t>"</a:t>
            </a:r>
            <a:r>
              <a:rPr lang="en-US" dirty="0" err="1" smtClean="0">
                <a:latin typeface="Lucida Sans Typewriter" pitchFamily="49" charset="0"/>
                <a:ea typeface="Verdana" pitchFamily="34" charset="0"/>
                <a:cs typeface="Verdana" pitchFamily="34" charset="0"/>
              </a:rPr>
              <a:t>cn</a:t>
            </a:r>
            <a:r>
              <a:rPr lang="en-US" dirty="0" smtClean="0">
                <a:latin typeface="Lucida Sans Typewriter" pitchFamily="49" charset="0"/>
                <a:ea typeface="Verdana" pitchFamily="34" charset="0"/>
                <a:cs typeface="Verdana" pitchFamily="34" charset="0"/>
              </a:rPr>
              <a:t>=Joe </a:t>
            </a:r>
            <a:r>
              <a:rPr lang="en-US" dirty="0" err="1" smtClean="0">
                <a:latin typeface="Lucida Sans Typewriter" pitchFamily="49" charset="0"/>
                <a:ea typeface="Verdana" pitchFamily="34" charset="0"/>
                <a:cs typeface="Verdana" pitchFamily="34" charset="0"/>
              </a:rPr>
              <a:t>Healy,ou</a:t>
            </a:r>
            <a:r>
              <a:rPr lang="en-US" dirty="0" smtClean="0">
                <a:latin typeface="Lucida Sans Typewriter" pitchFamily="49" charset="0"/>
                <a:ea typeface="Verdana" pitchFamily="34" charset="0"/>
                <a:cs typeface="Verdana" pitchFamily="34" charset="0"/>
              </a:rPr>
              <a:t>=Managers,</a:t>
            </a:r>
            <a:r>
              <a:rPr dirty="0">
                <a:latin typeface="Lucida Sans Typewriter"/>
                <a:ea typeface="Verdana"/>
                <a:cs typeface="Verdana"/>
              </a:rPr>
              <a:t/>
            </a:r>
            <a:br>
              <a:rPr dirty="0">
                <a:latin typeface="Lucida Sans Typewriter"/>
                <a:ea typeface="Verdana"/>
                <a:cs typeface="Verdana"/>
              </a:rPr>
            </a:br>
            <a:r>
              <a:rPr lang="en-US" dirty="0" smtClean="0">
                <a:latin typeface="Lucida Sans Typewriter" pitchFamily="49" charset="0"/>
                <a:ea typeface="Verdana" pitchFamily="34" charset="0"/>
                <a:cs typeface="Verdana" pitchFamily="34" charset="0"/>
              </a:rPr>
              <a:t>dc=</a:t>
            </a:r>
            <a:r>
              <a:rPr lang="en-US" dirty="0" err="1" smtClean="0">
                <a:latin typeface="Lucida Sans Typewriter" pitchFamily="49" charset="0"/>
                <a:ea typeface="Verdana" pitchFamily="34" charset="0"/>
                <a:cs typeface="Verdana" pitchFamily="34" charset="0"/>
              </a:rPr>
              <a:t>adatum,dc=com</a:t>
            </a:r>
            <a:r>
              <a:rPr lang="en-US" dirty="0">
                <a:latin typeface="Lucida Sans Typewriter" pitchFamily="49" charset="0"/>
              </a:rPr>
              <a:t>"</a:t>
            </a:r>
            <a:r>
              <a:rPr lang="en-US" dirty="0" smtClean="0">
                <a:latin typeface="Lucida Sans Typewriter" pitchFamily="49" charset="0"/>
                <a:ea typeface="Verdana" pitchFamily="34" charset="0"/>
                <a:cs typeface="Verdana" pitchFamily="34" charset="0"/>
              </a:rPr>
              <a:t> –email</a:t>
            </a:r>
          </a:p>
        </p:txBody>
      </p:sp>
      <p:sp>
        <p:nvSpPr>
          <p:cNvPr id="7" name="TextBox 5"/>
          <p:cNvSpPr txBox="1"/>
          <p:nvPr/>
        </p:nvSpPr>
        <p:spPr>
          <a:xfrm>
            <a:off x="748920" y="5304302"/>
            <a:ext cx="6878806" cy="369332"/>
          </a:xfrm>
          <a:prstGeom prst="rect">
            <a:avLst/>
          </a:prstGeom>
          <a:solidFill>
            <a:schemeClr val="bg1">
              <a:lumMod val="85000"/>
            </a:schemeClr>
          </a:solidFill>
        </p:spPr>
        <p:txBody>
          <a:bodyPr wrap="non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Dsrm </a:t>
            </a:r>
            <a:r>
              <a:rPr lang="en-US" dirty="0">
                <a:latin typeface="Lucida Sans Typewriter" pitchFamily="49" charset="0"/>
              </a:rPr>
              <a:t>"</a:t>
            </a:r>
            <a:r>
              <a:rPr lang="en-US" dirty="0" err="1" smtClean="0">
                <a:latin typeface="Lucida Sans Typewriter" pitchFamily="49" charset="0"/>
                <a:ea typeface="Verdana" pitchFamily="34" charset="0"/>
                <a:cs typeface="Verdana" pitchFamily="34" charset="0"/>
              </a:rPr>
              <a:t>cn=Joe Healy,ou=Managers,dc=adatum,dc=com</a:t>
            </a:r>
            <a:r>
              <a:rPr lang="en-US" dirty="0">
                <a:latin typeface="Lucida Sans Typewriter" pitchFamily="49" charset="0"/>
              </a:rPr>
              <a:t>"</a:t>
            </a:r>
            <a:endParaRPr lang="en-US" dirty="0">
              <a:latin typeface="Lucida Sans Typewriter" pitchFamily="49" charset="0"/>
              <a:ea typeface="Verdana" pitchFamily="34" charset="0"/>
              <a:cs typeface="Verdana" pitchFamily="34" charset="0"/>
            </a:endParaRPr>
          </a:p>
        </p:txBody>
      </p:sp>
      <p:sp>
        <p:nvSpPr>
          <p:cNvPr id="8" name="TextBox 7"/>
          <p:cNvSpPr txBox="1"/>
          <p:nvPr/>
        </p:nvSpPr>
        <p:spPr>
          <a:xfrm>
            <a:off x="748920" y="6312320"/>
            <a:ext cx="7927170" cy="369332"/>
          </a:xfrm>
          <a:prstGeom prst="rect">
            <a:avLst/>
          </a:prstGeom>
          <a:solidFill>
            <a:schemeClr val="bg1">
              <a:lumMod val="85000"/>
            </a:schemeClr>
          </a:solidFill>
        </p:spPr>
        <p:txBody>
          <a:bodyPr wrap="non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Dsadd user </a:t>
            </a:r>
            <a:r>
              <a:rPr lang="en-US" dirty="0">
                <a:latin typeface="Lucida Sans Typewriter" pitchFamily="49" charset="0"/>
              </a:rPr>
              <a:t>"</a:t>
            </a:r>
            <a:r>
              <a:rPr lang="en-US" dirty="0" err="1" smtClean="0">
                <a:latin typeface="Lucida Sans Typewriter" pitchFamily="49" charset="0"/>
                <a:ea typeface="Verdana" pitchFamily="34" charset="0"/>
                <a:cs typeface="Verdana" pitchFamily="34" charset="0"/>
              </a:rPr>
              <a:t>cn=Joe Healy,ou=Managers,dc=adatum,dc=com</a:t>
            </a:r>
            <a:r>
              <a:rPr lang="en-US" dirty="0">
                <a:latin typeface="Lucida Sans Typewriter" pitchFamily="49" charset="0"/>
              </a:rPr>
              <a:t>"</a:t>
            </a:r>
            <a:endParaRPr lang="en-US" dirty="0">
              <a:latin typeface="Lucida Sans Typewriter" pitchFamily="49" charset="0"/>
              <a:ea typeface="Verdana" pitchFamily="34" charset="0"/>
              <a:cs typeface="Verdana" pitchFamily="34" charset="0"/>
            </a:endParaRPr>
          </a:p>
        </p:txBody>
      </p:sp>
    </p:spTree>
    <p:extLst>
      <p:ext uri="{BB962C8B-B14F-4D97-AF65-F5344CB8AC3E}">
        <p14:creationId xmlns:p14="http://schemas.microsoft.com/office/powerpoint/2010/main" xmlns="" val="666196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Leçon 2 : Utilisation de Windows </a:t>
            </a:r>
            <a:r>
              <a:rPr lang="fr-FR" sz="2400" dirty="0" err="1" smtClean="0"/>
              <a:t>PowerShell</a:t>
            </a:r>
            <a:r>
              <a:rPr lang="fr-FR" sz="2400" dirty="0" smtClean="0"/>
              <a:t> pour l'administration d'AD DS</a:t>
            </a:r>
            <a:endParaRPr lang="en-US" sz="2400" dirty="0"/>
          </a:p>
        </p:txBody>
      </p:sp>
      <p:sp>
        <p:nvSpPr>
          <p:cNvPr id="3" name="Text Placeholder 2"/>
          <p:cNvSpPr>
            <a:spLocks noGrp="1"/>
          </p:cNvSpPr>
          <p:nvPr>
            <p:ph type="body" idx="1"/>
          </p:nvPr>
        </p:nvSpPr>
        <p:spPr/>
        <p:txBody>
          <a:bodyPr/>
          <a:lstStyle/>
          <a:p>
            <a:r>
              <a:rPr lang="fr-FR" dirty="0" smtClean="0"/>
              <a:t>Utilisation des applets de commande Windows </a:t>
            </a:r>
            <a:r>
              <a:rPr lang="fr-FR" dirty="0" err="1" smtClean="0"/>
              <a:t>PowerShell</a:t>
            </a:r>
            <a:r>
              <a:rPr lang="fr-FR" dirty="0" smtClean="0"/>
              <a:t> pour gérer les comptes d'utilisateurs
Utilisation des applets de commande Windows </a:t>
            </a:r>
            <a:r>
              <a:rPr lang="fr-FR" dirty="0" err="1" smtClean="0"/>
              <a:t>PowerShell</a:t>
            </a:r>
            <a:r>
              <a:rPr lang="fr-FR" dirty="0" smtClean="0"/>
              <a:t> pour gérer les groupes
Utilisation des applets de commande Windows </a:t>
            </a:r>
            <a:r>
              <a:rPr lang="fr-FR" dirty="0" err="1" smtClean="0"/>
              <a:t>PowerShell</a:t>
            </a:r>
            <a:r>
              <a:rPr lang="fr-FR" dirty="0" smtClean="0"/>
              <a:t> pour gérer les comptes d'ordinateurs
Utilisation des applets de commande Windows </a:t>
            </a:r>
            <a:r>
              <a:rPr lang="fr-FR" dirty="0" err="1" smtClean="0"/>
              <a:t>PowerShell</a:t>
            </a:r>
            <a:r>
              <a:rPr lang="fr-FR" dirty="0" smtClean="0"/>
              <a:t> pour gérer les unités d'organisation</a:t>
            </a:r>
            <a:endParaRPr lang="en-US" dirty="0"/>
          </a:p>
        </p:txBody>
      </p:sp>
    </p:spTree>
    <p:extLst>
      <p:ext uri="{BB962C8B-B14F-4D97-AF65-F5344CB8AC3E}">
        <p14:creationId xmlns:p14="http://schemas.microsoft.com/office/powerpoint/2010/main" xmlns="" val="336301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1625" cy="740664"/>
          </a:xfrm>
        </p:spPr>
        <p:txBody>
          <a:bodyPr/>
          <a:lstStyle/>
          <a:p>
            <a:r>
              <a:rPr lang="fr-FR" sz="2400" dirty="0" smtClean="0"/>
              <a:t>Utilisation des applets de commande Windows </a:t>
            </a:r>
            <a:r>
              <a:rPr lang="fr-FR" sz="2400" dirty="0" err="1" smtClean="0"/>
              <a:t>PowerShell</a:t>
            </a:r>
            <a:r>
              <a:rPr lang="fr-FR" sz="2400" dirty="0" smtClean="0"/>
              <a:t> pour gérer les comptes d'utilisateurs</a:t>
            </a:r>
            <a:endParaRPr lang="en-US" sz="2400" dirty="0"/>
          </a:p>
        </p:txBody>
      </p:sp>
      <p:graphicFrame>
        <p:nvGraphicFramePr>
          <p:cNvPr id="4" name="Content Placeholder 3"/>
          <p:cNvGraphicFramePr>
            <a:graphicFrameLocks/>
          </p:cNvGraphicFramePr>
          <p:nvPr>
            <p:extLst>
              <p:ext uri="{D42A27DB-BD31-4B8C-83A1-F6EECF244321}">
                <p14:modId xmlns:p14="http://schemas.microsoft.com/office/powerpoint/2010/main" xmlns="" val="3150269723"/>
              </p:ext>
            </p:extLst>
          </p:nvPr>
        </p:nvGraphicFramePr>
        <p:xfrm>
          <a:off x="489612" y="1207504"/>
          <a:ext cx="8124669" cy="4301981"/>
        </p:xfrm>
        <a:graphic>
          <a:graphicData uri="http://schemas.openxmlformats.org/drawingml/2006/table">
            <a:tbl>
              <a:tblPr firstRow="1" bandRow="1">
                <a:tableStyleId>{21E4AEA4-8DFA-4A89-87EB-49C32662AFE0}</a:tableStyleId>
              </a:tblPr>
              <a:tblGrid>
                <a:gridCol w="3028015"/>
                <a:gridCol w="5096654"/>
              </a:tblGrid>
              <a:tr h="516365">
                <a:tc>
                  <a:txBody>
                    <a:bodyPr/>
                    <a:lstStyle/>
                    <a:p>
                      <a:pPr marL="0" marR="0">
                        <a:lnSpc>
                          <a:spcPct val="115000"/>
                        </a:lnSpc>
                        <a:spcBef>
                          <a:spcPts val="0"/>
                        </a:spcBef>
                        <a:spcAft>
                          <a:spcPts val="0"/>
                        </a:spcAft>
                      </a:pPr>
                      <a:r>
                        <a:rPr lang="en-US" sz="2000" dirty="0" err="1">
                          <a:latin typeface="Segoe UI" pitchFamily="34" charset="0"/>
                          <a:ea typeface="Segoe UI" pitchFamily="34" charset="0"/>
                          <a:cs typeface="Segoe UI" pitchFamily="34" charset="0"/>
                        </a:rPr>
                        <a:t>Applet de commande</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tc>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New-ADUser</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Crée des comptes d'utilisateurs</a:t>
                      </a:r>
                    </a:p>
                  </a:txBody>
                  <a:tcPr marL="68580" marR="68580" marT="0" marB="0"/>
                </a:tc>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Set-ADUser</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Modifie les propriétés des comptes d'utilisateurs</a:t>
                      </a:r>
                    </a:p>
                  </a:txBody>
                  <a:tcPr marL="68580" marR="68580" marT="0" marB="0"/>
                </a:tc>
              </a:tr>
              <a:tr h="258756">
                <a:tc>
                  <a:txBody>
                    <a:bodyPr/>
                    <a:lstStyle/>
                    <a:p>
                      <a:pPr marL="0" marR="0">
                        <a:lnSpc>
                          <a:spcPct val="115000"/>
                        </a:lnSpc>
                        <a:spcBef>
                          <a:spcPts val="0"/>
                        </a:spcBef>
                        <a:spcAft>
                          <a:spcPts val="0"/>
                        </a:spcAft>
                      </a:pPr>
                      <a:r>
                        <a:rPr lang="en-US" sz="1800">
                          <a:latin typeface="Segoe UI" pitchFamily="34" charset="0"/>
                          <a:ea typeface="Segoe UI" pitchFamily="34" charset="0"/>
                          <a:cs typeface="Segoe UI" pitchFamily="34" charset="0"/>
                        </a:rPr>
                        <a:t>Remove-ADUser</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Supprime des comptes d'utilisateurs</a:t>
                      </a:r>
                    </a:p>
                  </a:txBody>
                  <a:tcPr marL="68580" marR="68580" marT="0" marB="0"/>
                </a:tc>
              </a:tr>
              <a:tr h="258756">
                <a:tc>
                  <a:txBody>
                    <a:bodyPr/>
                    <a:lstStyle/>
                    <a:p>
                      <a:pPr marL="0" marR="0">
                        <a:lnSpc>
                          <a:spcPct val="115000"/>
                        </a:lnSpc>
                        <a:spcBef>
                          <a:spcPts val="0"/>
                        </a:spcBef>
                        <a:spcAft>
                          <a:spcPts val="0"/>
                        </a:spcAft>
                      </a:pPr>
                      <a:r>
                        <a:rPr lang="en-US" sz="1800">
                          <a:latin typeface="Segoe UI" pitchFamily="34" charset="0"/>
                          <a:ea typeface="Segoe UI" pitchFamily="34" charset="0"/>
                          <a:cs typeface="Segoe UI" pitchFamily="34" charset="0"/>
                        </a:rPr>
                        <a:t>Set-ADAccountPassword</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Réinitialise le mot de passe d'un compte d'utilisateur</a:t>
                      </a:r>
                    </a:p>
                  </a:txBody>
                  <a:tcPr marL="68580" marR="68580" marT="0" marB="0"/>
                </a:tc>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Set-ADAccountExpiration</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Modifie la date d'expiration d'un compte d'utilisateur</a:t>
                      </a:r>
                    </a:p>
                  </a:txBody>
                  <a:tcPr marL="68580" marR="68580" marT="0" marB="0"/>
                </a:tc>
              </a:tr>
              <a:tr h="517511">
                <a:tc>
                  <a:txBody>
                    <a:bodyPr/>
                    <a:lstStyle/>
                    <a:p>
                      <a:pPr marL="0" marR="0">
                        <a:lnSpc>
                          <a:spcPct val="115000"/>
                        </a:lnSpc>
                        <a:spcBef>
                          <a:spcPts val="0"/>
                        </a:spcBef>
                        <a:spcAft>
                          <a:spcPts val="0"/>
                        </a:spcAft>
                      </a:pPr>
                      <a:r>
                        <a:rPr lang="en-US" sz="1800">
                          <a:latin typeface="Segoe UI" pitchFamily="34" charset="0"/>
                          <a:ea typeface="Segoe UI" pitchFamily="34" charset="0"/>
                          <a:cs typeface="Segoe UI" pitchFamily="34" charset="0"/>
                        </a:rPr>
                        <a:t>Unlock-ADAccount</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Déverrouille un compte d'utilisateur </a:t>
                      </a:r>
                      <a:r>
                        <a:rPr lang="en-US" sz="1800">
                          <a:latin typeface="Segoe UI" pitchFamily="34" charset="0"/>
                          <a:ea typeface="Segoe UI" pitchFamily="34" charset="0"/>
                          <a:cs typeface="Segoe UI" pitchFamily="34" charset="0"/>
                        </a:rPr>
                        <a:t>après </a:t>
                      </a:r>
                      <a:r>
                        <a:rPr lang="en-US" sz="1800" smtClean="0">
                          <a:latin typeface="Segoe UI" pitchFamily="34" charset="0"/>
                          <a:ea typeface="Segoe UI" pitchFamily="34" charset="0"/>
                          <a:cs typeface="Segoe UI" pitchFamily="34" charset="0"/>
                        </a:rPr>
                        <a:t>qu'il soit </a:t>
                      </a:r>
                      <a:r>
                        <a:rPr lang="en-US" sz="1800" dirty="0">
                          <a:latin typeface="Segoe UI" pitchFamily="34" charset="0"/>
                          <a:ea typeface="Segoe UI" pitchFamily="34" charset="0"/>
                          <a:cs typeface="Segoe UI" pitchFamily="34" charset="0"/>
                        </a:rPr>
                        <a:t>devenu verrouillé après que trop de tentatives incorrectes d'ouverture de session</a:t>
                      </a:r>
                    </a:p>
                  </a:txBody>
                  <a:tcPr marL="68580" marR="68580" marT="0" marB="0"/>
                </a:tc>
              </a:tr>
              <a:tr h="258756">
                <a:tc>
                  <a:txBody>
                    <a:bodyPr/>
                    <a:lstStyle/>
                    <a:p>
                      <a:pPr marL="0" marR="0">
                        <a:lnSpc>
                          <a:spcPct val="115000"/>
                        </a:lnSpc>
                        <a:spcBef>
                          <a:spcPts val="0"/>
                        </a:spcBef>
                        <a:spcAft>
                          <a:spcPts val="0"/>
                        </a:spcAft>
                      </a:pPr>
                      <a:r>
                        <a:rPr lang="en-US" sz="1800">
                          <a:latin typeface="Segoe UI" pitchFamily="34" charset="0"/>
                          <a:ea typeface="Segoe UI" pitchFamily="34" charset="0"/>
                          <a:cs typeface="Segoe UI" pitchFamily="34" charset="0"/>
                        </a:rPr>
                        <a:t>Enable-ADAccount</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Active un compte d'utilisateur</a:t>
                      </a:r>
                    </a:p>
                  </a:txBody>
                  <a:tcPr marL="68580" marR="68580" marT="0" marB="0"/>
                </a:tc>
              </a:tr>
              <a:tr h="258756">
                <a:tc>
                  <a:txBody>
                    <a:bodyPr/>
                    <a:lstStyle/>
                    <a:p>
                      <a:pPr marL="0" marR="0">
                        <a:lnSpc>
                          <a:spcPct val="115000"/>
                        </a:lnSpc>
                        <a:spcBef>
                          <a:spcPts val="0"/>
                        </a:spcBef>
                        <a:spcAft>
                          <a:spcPts val="0"/>
                        </a:spcAft>
                      </a:pPr>
                      <a:r>
                        <a:rPr lang="en-US" sz="1800">
                          <a:latin typeface="Segoe UI" pitchFamily="34" charset="0"/>
                          <a:ea typeface="Segoe UI" pitchFamily="34" charset="0"/>
                          <a:cs typeface="Segoe UI" pitchFamily="34" charset="0"/>
                        </a:rPr>
                        <a:t>Disable-ADAccount</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Désactive un compte d'utilisateur</a:t>
                      </a:r>
                    </a:p>
                  </a:txBody>
                  <a:tcPr marL="68580" marR="68580" marT="0" marB="0"/>
                </a:tc>
              </a:tr>
            </a:tbl>
          </a:graphicData>
        </a:graphic>
      </p:graphicFrame>
      <p:sp>
        <p:nvSpPr>
          <p:cNvPr id="5" name="Rectangle 4"/>
          <p:cNvSpPr/>
          <p:nvPr/>
        </p:nvSpPr>
        <p:spPr>
          <a:xfrm>
            <a:off x="474217" y="5791200"/>
            <a:ext cx="8155458" cy="646331"/>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Typewriter" pitchFamily="49" charset="0"/>
                <a:ea typeface="Segoe UI" pitchFamily="34" charset="0"/>
                <a:cs typeface="Segoe UI" pitchFamily="34" charset="0"/>
              </a:rPr>
              <a:t>New-ADUser “Sten Faerch” –AccountPassword (Read-Host</a:t>
            </a:r>
            <a:r>
              <a:rPr b="0" dirty="0">
                <a:latin typeface="Lucida Sans Typewriter"/>
                <a:ea typeface="Segoe UI"/>
                <a:cs typeface="Segoe UI"/>
              </a:rPr>
              <a:t/>
            </a:r>
            <a:br>
              <a:rPr b="0" dirty="0">
                <a:latin typeface="Lucida Sans Typewriter"/>
                <a:ea typeface="Segoe UI"/>
                <a:cs typeface="Segoe UI"/>
              </a:rPr>
            </a:br>
            <a:r>
              <a:rPr lang="en-US" b="0" dirty="0" smtClean="0">
                <a:latin typeface="Lucida Sans Typewriter" pitchFamily="49" charset="0"/>
                <a:ea typeface="Segoe UI" pitchFamily="34" charset="0"/>
                <a:cs typeface="Segoe UI" pitchFamily="34" charset="0"/>
              </a:rPr>
              <a:t>–</a:t>
            </a:r>
            <a:r>
              <a:rPr lang="en-US" b="0" dirty="0" err="1" smtClean="0">
                <a:latin typeface="Lucida Sans Typewriter" pitchFamily="49" charset="0"/>
                <a:ea typeface="Segoe UI" pitchFamily="34" charset="0"/>
                <a:cs typeface="Segoe UI" pitchFamily="34" charset="0"/>
              </a:rPr>
              <a:t>AsSecureString</a:t>
            </a:r>
            <a:r>
              <a:rPr lang="en-US" b="0" dirty="0" smtClean="0">
                <a:latin typeface="Lucida Sans Typewriter" pitchFamily="49" charset="0"/>
                <a:ea typeface="Segoe UI" pitchFamily="34" charset="0"/>
                <a:cs typeface="Segoe UI" pitchFamily="34" charset="0"/>
              </a:rPr>
              <a:t> </a:t>
            </a:r>
            <a:r>
              <a:rPr lang="en-US" b="0" dirty="0" smtClean="0">
                <a:latin typeface="Lucida Sans Typewriter" pitchFamily="49" charset="0"/>
                <a:ea typeface="Segoe UI" pitchFamily="34" charset="0"/>
                <a:cs typeface="Segoe UI" pitchFamily="34" charset="0"/>
              </a:rPr>
              <a:t>“</a:t>
            </a:r>
            <a:r>
              <a:rPr lang="fr-FR" b="0" dirty="0" smtClean="0">
                <a:latin typeface="Lucida Sans Typewriter" pitchFamily="49" charset="0"/>
                <a:ea typeface="Segoe UI" pitchFamily="34" charset="0"/>
                <a:cs typeface="Segoe UI" pitchFamily="34" charset="0"/>
              </a:rPr>
              <a:t>Entrez le mot de passe</a:t>
            </a:r>
            <a:r>
              <a:rPr lang="en-US" b="0" dirty="0" smtClean="0">
                <a:latin typeface="Lucida Sans Typewriter" pitchFamily="49" charset="0"/>
                <a:ea typeface="Segoe UI" pitchFamily="34" charset="0"/>
                <a:cs typeface="Segoe UI" pitchFamily="34" charset="0"/>
              </a:rPr>
              <a:t>”) </a:t>
            </a:r>
            <a:r>
              <a:rPr lang="en-US" b="0" dirty="0" smtClean="0">
                <a:latin typeface="Lucida Sans Typewriter" pitchFamily="49" charset="0"/>
                <a:ea typeface="Segoe UI" pitchFamily="34" charset="0"/>
                <a:cs typeface="Segoe UI" pitchFamily="34" charset="0"/>
              </a:rPr>
              <a:t>-Department IT</a:t>
            </a:r>
            <a:endParaRPr lang="en-US" b="0" dirty="0">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xmlns="" val="3228936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133</TotalTime>
  <Words>1802</Words>
  <Application>Microsoft Office PowerPoint</Application>
  <PresentationFormat>On-screen Show (4:3)</PresentationFormat>
  <Paragraphs>522</Paragraphs>
  <Slides>27</Slides>
  <Notes>27</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Arial</vt:lpstr>
      <vt:lpstr>Segoe Light</vt:lpstr>
      <vt:lpstr>Segoe UI</vt:lpstr>
      <vt:lpstr>Wingdings</vt:lpstr>
      <vt:lpstr>Lucida Sans Typewriter</vt:lpstr>
      <vt:lpstr>Verdana</vt:lpstr>
      <vt:lpstr>Segoe</vt:lpstr>
      <vt:lpstr>Times New Roman</vt:lpstr>
      <vt:lpstr>SimSun</vt:lpstr>
      <vt:lpstr>Cordia New</vt:lpstr>
      <vt:lpstr>Gulim</vt:lpstr>
      <vt:lpstr>Symbol</vt:lpstr>
      <vt:lpstr>Calibri</vt:lpstr>
      <vt:lpstr>Segoe UI Light</vt:lpstr>
      <vt:lpstr>Presentation1</vt:lpstr>
      <vt:lpstr>Module 4</vt:lpstr>
      <vt:lpstr>Vue d'ensemble du module</vt:lpstr>
      <vt:lpstr>Leçon 1 : Utilisation des outils en ligne de commande pour l'administration d'AD DS</vt:lpstr>
      <vt:lpstr>Avantages de l'utilisation des outils en ligne de commande pour l'administration d'AD DS</vt:lpstr>
      <vt:lpstr>Qu'est-ce que Csvde ?</vt:lpstr>
      <vt:lpstr>Qu'est-ce que Ldifde ?</vt:lpstr>
      <vt:lpstr>Qu'est-ce que les commandes DS ?</vt:lpstr>
      <vt:lpstr>Leçon 2 : Utilisation de Windows PowerShell pour l'administration d'AD DS</vt:lpstr>
      <vt:lpstr>Utilisation des applets de commande Windows PowerShell pour gérer les comptes d'utilisateurs</vt:lpstr>
      <vt:lpstr>Utilisation des applets de commande Windows PowerShell pour gérer les groupes</vt:lpstr>
      <vt:lpstr>Utilisation des applets de commande Windows PowerShell pour gérer les comptes d'ordinateurs</vt:lpstr>
      <vt:lpstr>Utilisation des applets de commande Windows PowerShell pour gérer les unités d'organisation</vt:lpstr>
      <vt:lpstr>Leçon 3 : Exécution d'opérations en bloc avec Windows PowerShell</vt:lpstr>
      <vt:lpstr>Que sont les opérations en bloc ?</vt:lpstr>
      <vt:lpstr>Démonstration : Utilisation des outils graphiques pour exécuter des opérations en bloc</vt:lpstr>
      <vt:lpstr>Slide 16</vt:lpstr>
      <vt:lpstr>Interrogation d'objets avec Windows PowerShell</vt:lpstr>
      <vt:lpstr>Modification d'objets avec Windows PowerShell</vt:lpstr>
      <vt:lpstr>Utilisation des fichiers CSV</vt:lpstr>
      <vt:lpstr>Démonstration : Exécution d'opérations en bloc avec Windows PowerShell</vt:lpstr>
      <vt:lpstr>Slide 21</vt:lpstr>
      <vt:lpstr>Slide 22</vt:lpstr>
      <vt:lpstr>Atelier pratique : Automatisation de l'administration d'AD DS à l'aide de Windows PowerShell</vt:lpstr>
      <vt:lpstr>Scénario d'atelier pratique</vt:lpstr>
      <vt:lpstr>Contrôle des acquis de l'atelier pratique</vt:lpstr>
      <vt:lpstr>Contrôle des acquis et éléments à retenir</vt:lpstr>
      <vt:lpstr>Slide 27</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Ruiz, Esther</dc:creator>
  <cp:lastModifiedBy>Ruiz, Pilar</cp:lastModifiedBy>
  <cp:revision>30</cp:revision>
  <dcterms:created xsi:type="dcterms:W3CDTF">2013-02-25T16:27:56Z</dcterms:created>
  <dcterms:modified xsi:type="dcterms:W3CDTF">2013-03-20T15:35:28Z</dcterms:modified>
</cp:coreProperties>
</file>