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88" r:id="rId8"/>
    <p:sldId id="263" r:id="rId9"/>
    <p:sldId id="264" r:id="rId10"/>
    <p:sldId id="265" r:id="rId11"/>
    <p:sldId id="266" r:id="rId12"/>
    <p:sldId id="267" r:id="rId13"/>
    <p:sldId id="268" r:id="rId14"/>
    <p:sldId id="289" r:id="rId15"/>
    <p:sldId id="290" r:id="rId16"/>
    <p:sldId id="291" r:id="rId17"/>
    <p:sldId id="272" r:id="rId18"/>
    <p:sldId id="273" r:id="rId19"/>
    <p:sldId id="283" r:id="rId20"/>
    <p:sldId id="274" r:id="rId21"/>
    <p:sldId id="275" r:id="rId22"/>
    <p:sldId id="276" r:id="rId23"/>
    <p:sldId id="277" r:id="rId24"/>
    <p:sldId id="278" r:id="rId25"/>
    <p:sldId id="284" r:id="rId26"/>
    <p:sldId id="285" r:id="rId27"/>
    <p:sldId id="279" r:id="rId28"/>
    <p:sldId id="280" r:id="rId29"/>
    <p:sldId id="281" r:id="rId30"/>
    <p:sldId id="282" r:id="rId31"/>
    <p:sldId id="287" r:id="rId32"/>
  </p:sldIdLst>
  <p:sldSz cx="9144000" cy="6858000" type="screen4x3"/>
  <p:notesSz cx="6858000" cy="9144000"/>
  <p:embeddedFontLst>
    <p:embeddedFont>
      <p:font typeface="Segoe UI Light" pitchFamily="34" charset="0"/>
      <p:regular r:id="rId34"/>
    </p:embeddedFont>
    <p:embeddedFont>
      <p:font typeface="Segoe UI" pitchFamily="34" charset="0"/>
      <p:regular r:id="rId35"/>
      <p:bold r:id="rId36"/>
      <p:italic r:id="rId37"/>
      <p:boldItalic r:id="rId38"/>
    </p:embeddedFont>
    <p:embeddedFont>
      <p:font typeface="MS Mincho" pitchFamily="49" charset="-128"/>
      <p:regular r:id="rId39"/>
    </p:embeddedFont>
    <p:embeddedFont>
      <p:font typeface="Gulim" pitchFamily="34" charset="-127"/>
      <p:regular r:id="rId40"/>
    </p:embeddedFont>
    <p:embeddedFont>
      <p:font typeface="Verdana" pitchFamily="34" charset="0"/>
      <p:regular r:id="rId41"/>
      <p:bold r:id="rId42"/>
      <p:italic r:id="rId43"/>
      <p:boldItalic r:id="rId44"/>
    </p:embeddedFont>
    <p:embeddedFont>
      <p:font typeface="Calibri" pitchFamily="34" charset="0"/>
      <p:regular r:id="rId45"/>
      <p:bold r:id="rId46"/>
      <p:italic r:id="rId47"/>
      <p:boldItalic r:id="rId48"/>
    </p:embeddedFont>
    <p:embeddedFont>
      <p:font typeface="Segoe Light" pitchFamily="34" charset="0"/>
      <p:regular r:id="rId49"/>
      <p:italic r:id="rId50"/>
    </p:embeddedFont>
    <p:embeddedFont>
      <p:font typeface="Cordia New" pitchFamily="34" charset="-34"/>
      <p:regular r:id="rId51"/>
      <p:bold r:id="rId52"/>
      <p:italic r:id="rId53"/>
      <p:boldItalic r:id="rId54"/>
    </p:embeddedFont>
    <p:embeddedFont>
      <p:font typeface="SimSun" pitchFamily="2" charset="-122"/>
      <p:regular r:id="rId55"/>
    </p:embeddedFont>
    <p:embeddedFont>
      <p:font typeface="Arial Unicode MS" pitchFamily="34" charset="-128"/>
      <p:regular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45299" autoAdjust="0"/>
  </p:normalViewPr>
  <p:slideViewPr>
    <p:cSldViewPr>
      <p:cViewPr>
        <p:scale>
          <a:sx n="109" d="100"/>
          <a:sy n="109" d="100"/>
        </p:scale>
        <p:origin x="-2460" y="-17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9748E8-CB6C-4BAC-98CA-8888651AD2FF}" type="datetimeFigureOut">
              <a:rPr lang="en-US" smtClean="0"/>
              <a:t>3/16/2013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EEC44-08CE-4793-88AD-84B51485307F}" type="slidenum">
              <a:rPr lang="en-US" smtClean="0"/>
              <a:t>‹#›</a:t>
            </a:fld>
            <a:endParaRPr lang="en-US"/>
          </a:p>
        </p:txBody>
      </p:sp>
    </p:spTree>
    <p:extLst>
      <p:ext uri="{BB962C8B-B14F-4D97-AF65-F5344CB8AC3E}">
        <p14:creationId xmlns:p14="http://schemas.microsoft.com/office/powerpoint/2010/main" val="1985178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45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30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la </a:t>
            </a:r>
            <a:r>
              <a:rPr lang="en-US" sz="1000" dirty="0" err="1" smtClean="0">
                <a:effectLst/>
                <a:latin typeface="Arial"/>
                <a:ea typeface="Times New Roman"/>
                <a:cs typeface="Segoe UI"/>
              </a:rPr>
              <a:t>résolution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noms</a:t>
            </a:r>
            <a:r>
              <a:rPr lang="en-US" sz="1000" dirty="0" smtClean="0">
                <a:effectLst/>
                <a:latin typeface="Arial"/>
                <a:ea typeface="Times New Roman"/>
                <a:cs typeface="Segoe UI"/>
              </a:rPr>
              <a:t> pour les clients et les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installer et </a:t>
            </a:r>
            <a:r>
              <a:rPr lang="en-US" sz="1000" dirty="0" err="1" smtClean="0">
                <a:effectLst/>
                <a:latin typeface="Arial"/>
                <a:ea typeface="Times New Roman"/>
                <a:cs typeface="Segoe UI"/>
              </a:rPr>
              <a:t>gérer</a:t>
            </a:r>
            <a:r>
              <a:rPr lang="en-US" sz="1000" dirty="0" smtClean="0">
                <a:effectLst/>
                <a:latin typeface="Arial"/>
                <a:ea typeface="Times New Roman"/>
                <a:cs typeface="Segoe UI"/>
              </a:rPr>
              <a:t> le service DNS (Domain Name System)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gérer</a:t>
            </a:r>
            <a:r>
              <a:rPr lang="en-US" sz="1000" dirty="0" smtClean="0">
                <a:effectLst/>
                <a:latin typeface="Arial"/>
                <a:ea typeface="Times New Roman"/>
                <a:cs typeface="Segoe UI"/>
              </a:rPr>
              <a:t> les zones DNS.</a:t>
            </a:r>
            <a:endParaRPr lang="en-US" sz="1000" dirty="0" smtClean="0">
              <a:effectLst/>
              <a:latin typeface="Arial"/>
              <a:ea typeface="Times New Roman"/>
              <a:cs typeface="Times New Roman"/>
            </a:endParaRPr>
          </a:p>
          <a:p>
            <a:pPr>
              <a:lnSpc>
                <a:spcPct val="115000"/>
              </a:lnSpc>
              <a:spcBef>
                <a:spcPts val="900"/>
              </a:spcBef>
              <a:spcAft>
                <a:spcPts val="300"/>
              </a:spcAft>
            </a:pPr>
            <a:r>
              <a:rPr lang="en-US" sz="1000" b="1" dirty="0" smtClean="0">
                <a:effectLst/>
                <a:latin typeface="Arial"/>
                <a:ea typeface="SimSun"/>
                <a:cs typeface="Segoe UI"/>
              </a:rPr>
              <a:t>Documents de </a:t>
            </a:r>
            <a:r>
              <a:rPr lang="en-US" sz="1000" b="1" dirty="0" err="1" smtClean="0">
                <a:effectLst/>
                <a:latin typeface="Arial"/>
                <a:ea typeface="SimSun"/>
                <a:cs typeface="Segoe UI"/>
              </a:rPr>
              <a:t>cours</a:t>
            </a:r>
            <a:endParaRPr lang="en-US" sz="1000" b="1" dirty="0" smtClean="0">
              <a:effectLst/>
              <a:latin typeface="Arial"/>
              <a:ea typeface="SimSun"/>
              <a:cs typeface="Segoe UI"/>
            </a:endParaRPr>
          </a:p>
          <a:p>
            <a:pPr>
              <a:lnSpc>
                <a:spcPct val="115000"/>
              </a:lnSpc>
              <a:spcAft>
                <a:spcPts val="995"/>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Arial"/>
              </a:rPr>
              <a:t>®</a:t>
            </a:r>
            <a:r>
              <a:rPr lang="en-US" sz="1000" dirty="0">
                <a:latin typeface="Arial"/>
                <a:ea typeface="SimSun"/>
                <a:cs typeface="Segoe UI"/>
              </a:rPr>
              <a:t> Office PowerPoint</a:t>
            </a:r>
            <a:r>
              <a:rPr lang="en-US" sz="1000" baseline="30000" dirty="0">
                <a:latin typeface="Arial"/>
                <a:ea typeface="SimSun"/>
                <a:cs typeface="Arial"/>
              </a:rPr>
              <a:t>®</a:t>
            </a:r>
            <a:r>
              <a:rPr lang="en-US" sz="1000" dirty="0">
                <a:latin typeface="Arial"/>
                <a:ea typeface="SimSun"/>
                <a:cs typeface="Segoe UI"/>
              </a:rPr>
              <a:t> 22410B_07.pptx.</a:t>
            </a:r>
            <a:endParaRPr lang="en-US" sz="1000" dirty="0">
              <a:latin typeface="Arial"/>
              <a:ea typeface="SimSun"/>
              <a:cs typeface="Arial"/>
            </a:endParaRPr>
          </a:p>
          <a:p>
            <a:pPr>
              <a:lnSpc>
                <a:spcPct val="115000"/>
              </a:lnSpc>
              <a:spcAft>
                <a:spcPts val="995"/>
              </a:spcAft>
            </a:pPr>
            <a:r>
              <a:rPr lang="en-US" sz="1000" b="1" dirty="0">
                <a:latin typeface="Arial"/>
                <a:ea typeface="SimSun"/>
                <a:cs typeface="Arial"/>
              </a:rPr>
              <a:t>Important</a:t>
            </a:r>
            <a:r>
              <a:rPr lang="en-US" sz="1000" dirty="0">
                <a:latin typeface="Arial"/>
                <a:ea typeface="SimSun"/>
                <a:cs typeface="Arial"/>
              </a:rPr>
              <a:t> </a:t>
            </a:r>
            <a:r>
              <a:rPr lang="en-US" sz="1000" b="1" dirty="0">
                <a:latin typeface="Arial"/>
                <a:ea typeface="SimSun"/>
                <a:cs typeface="Arial"/>
              </a:rPr>
              <a:t>:</a:t>
            </a:r>
            <a:r>
              <a:rPr lang="en-US" sz="1000" dirty="0">
                <a:latin typeface="Arial"/>
                <a:ea typeface="SimSun"/>
                <a:cs typeface="Arial"/>
              </a:rPr>
              <a:t> Il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recommandé</a:t>
            </a:r>
            <a:r>
              <a:rPr lang="en-US" sz="1000" dirty="0">
                <a:latin typeface="Arial"/>
                <a:ea typeface="SimSun"/>
                <a:cs typeface="Arial"/>
              </a:rPr>
              <a:t> </a:t>
            </a:r>
            <a:r>
              <a:rPr lang="en-US" sz="1000" dirty="0" err="1">
                <a:latin typeface="Arial"/>
                <a:ea typeface="SimSun"/>
                <a:cs typeface="Arial"/>
              </a:rPr>
              <a:t>d'utiliser</a:t>
            </a:r>
            <a:r>
              <a:rPr lang="en-US" sz="1000" dirty="0">
                <a:latin typeface="Arial"/>
                <a:ea typeface="SimSun"/>
                <a:cs typeface="Arial"/>
              </a:rPr>
              <a:t> Office PowerPoint 2007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plus </a:t>
            </a:r>
            <a:r>
              <a:rPr lang="en-US" sz="1000" dirty="0" err="1">
                <a:latin typeface="Arial"/>
                <a:ea typeface="SimSun"/>
                <a:cs typeface="Arial"/>
              </a:rPr>
              <a:t>récente</a:t>
            </a:r>
            <a:r>
              <a:rPr lang="en-US" sz="1000" dirty="0">
                <a:latin typeface="Arial"/>
                <a:ea typeface="SimSun"/>
                <a:cs typeface="Arial"/>
              </a:rPr>
              <a:t> pour </a:t>
            </a:r>
            <a:r>
              <a:rPr lang="en-US" sz="1000" dirty="0" err="1" smtClean="0">
                <a:latin typeface="Arial"/>
                <a:ea typeface="SimSun"/>
                <a:cs typeface="Arial"/>
              </a:rPr>
              <a:t>afficher</a:t>
            </a:r>
            <a:r>
              <a:rPr lang="en-US" sz="1000" dirty="0" smtClean="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de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cours</a:t>
            </a:r>
            <a:r>
              <a:rPr lang="en-US" sz="1000" dirty="0">
                <a:latin typeface="Arial"/>
                <a:ea typeface="SimSun"/>
                <a:cs typeface="Arial"/>
              </a:rPr>
              <a:t>. 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la </a:t>
            </a:r>
            <a:r>
              <a:rPr lang="en-US" sz="1000" dirty="0" err="1">
                <a:latin typeface="Arial"/>
                <a:ea typeface="SimSun"/>
                <a:cs typeface="Arial"/>
              </a:rPr>
              <a:t>visionneuse</a:t>
            </a:r>
            <a:r>
              <a:rPr lang="en-US" sz="1000" dirty="0">
                <a:latin typeface="Arial"/>
                <a:ea typeface="SimSun"/>
                <a:cs typeface="Arial"/>
              </a:rPr>
              <a:t> PowerPoint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a:t>
            </a:r>
            <a:r>
              <a:rPr lang="en-US" sz="1000" dirty="0" err="1" smtClean="0">
                <a:latin typeface="Arial"/>
                <a:ea typeface="SimSun"/>
                <a:cs typeface="Arial"/>
              </a:rPr>
              <a:t>antérieure</a:t>
            </a:r>
            <a:r>
              <a:rPr lang="en-US" sz="1000" dirty="0" smtClean="0">
                <a:latin typeface="Arial"/>
                <a:ea typeface="SimSun"/>
                <a:cs typeface="Arial"/>
              </a:rPr>
              <a:t> </a:t>
            </a:r>
            <a:r>
              <a:rPr lang="en-US" sz="1000" dirty="0" err="1" smtClean="0">
                <a:latin typeface="Arial"/>
                <a:ea typeface="SimSun"/>
                <a:cs typeface="Arial"/>
              </a:rPr>
              <a:t>d'Office</a:t>
            </a:r>
            <a:r>
              <a:rPr lang="en-US" sz="1000" dirty="0">
                <a:latin typeface="Arial"/>
                <a:ea typeface="SimSun"/>
                <a:cs typeface="Arial"/>
              </a:rPr>
              <a:t> PowerPoint, </a:t>
            </a:r>
            <a:r>
              <a:rPr lang="en-US" sz="1000" dirty="0" err="1">
                <a:latin typeface="Arial"/>
                <a:ea typeface="SimSun"/>
                <a:cs typeface="Arial"/>
              </a:rPr>
              <a:t>il</a:t>
            </a:r>
            <a:r>
              <a:rPr lang="en-US" sz="1000" dirty="0">
                <a:latin typeface="Arial"/>
                <a:ea typeface="SimSun"/>
                <a:cs typeface="Arial"/>
              </a:rPr>
              <a:t> se </a:t>
            </a:r>
            <a:r>
              <a:rPr lang="en-US" sz="1000" dirty="0" err="1">
                <a:latin typeface="Arial"/>
                <a:ea typeface="SimSun"/>
                <a:cs typeface="Arial"/>
              </a:rPr>
              <a:t>peut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ne </a:t>
            </a:r>
            <a:r>
              <a:rPr lang="en-US" sz="1000" dirty="0" err="1">
                <a:latin typeface="Arial"/>
                <a:ea typeface="SimSun"/>
                <a:cs typeface="Arial"/>
              </a:rPr>
              <a:t>s'affichent</a:t>
            </a:r>
            <a:r>
              <a:rPr lang="en-US" sz="1000" dirty="0">
                <a:latin typeface="Arial"/>
                <a:ea typeface="SimSun"/>
                <a:cs typeface="Arial"/>
              </a:rPr>
              <a:t> pas </a:t>
            </a:r>
            <a:r>
              <a:rPr lang="en-US" sz="1000" dirty="0" err="1">
                <a:latin typeface="Arial"/>
                <a:ea typeface="SimSun"/>
                <a:cs typeface="Arial"/>
              </a:rPr>
              <a:t>correctement</a:t>
            </a:r>
            <a:r>
              <a:rPr lang="en-US" sz="1000" dirty="0">
                <a:latin typeface="Arial"/>
                <a:ea typeface="SimSun"/>
                <a:cs typeface="Arial"/>
              </a:rPr>
              <a:t>.</a:t>
            </a:r>
          </a:p>
          <a:p>
            <a:pPr>
              <a:lnSpc>
                <a:spcPct val="115000"/>
              </a:lnSpc>
              <a:spcBef>
                <a:spcPts val="900"/>
              </a:spcBef>
              <a:spcAft>
                <a:spcPts val="300"/>
              </a:spcAft>
            </a:pPr>
            <a:r>
              <a:rPr lang="en-US" sz="1000" b="1" dirty="0" err="1" smtClean="0">
                <a:effectLst/>
                <a:latin typeface="Arial"/>
                <a:ea typeface="SimSun"/>
                <a:cs typeface="Segoe UI"/>
              </a:rPr>
              <a:t>Préparation</a:t>
            </a:r>
            <a:endParaRPr lang="en-US" sz="1000" b="1" dirty="0" smtClean="0">
              <a:effectLst/>
              <a:latin typeface="Arial"/>
              <a:ea typeface="SimSun"/>
              <a:cs typeface="Segoe UI"/>
            </a:endParaRPr>
          </a:p>
          <a:p>
            <a:pPr>
              <a:lnSpc>
                <a:spcPct val="115000"/>
              </a:lnSpc>
              <a:spcAft>
                <a:spcPts val="995"/>
              </a:spcAft>
            </a:pPr>
            <a:r>
              <a:rPr lang="en-US" sz="1000" dirty="0">
                <a:latin typeface="Arial"/>
                <a:cs typeface="Arial"/>
              </a:rPr>
              <a:t>Pour </a:t>
            </a:r>
            <a:r>
              <a:rPr lang="en-US" sz="1000" dirty="0" err="1">
                <a:latin typeface="Arial"/>
                <a:cs typeface="Arial"/>
              </a:rPr>
              <a:t>préparer</a:t>
            </a:r>
            <a:r>
              <a:rPr lang="en-US" sz="1000" dirty="0">
                <a:latin typeface="Arial"/>
                <a:cs typeface="Arial"/>
              </a:rPr>
              <a:t> </a:t>
            </a:r>
            <a:r>
              <a:rPr lang="en-US" sz="1000" dirty="0" err="1">
                <a:latin typeface="Arial"/>
                <a:cs typeface="Arial"/>
              </a:rPr>
              <a:t>ce</a:t>
            </a:r>
            <a:r>
              <a:rPr lang="en-US" sz="1000" dirty="0">
                <a:latin typeface="Arial"/>
                <a:cs typeface="Arial"/>
              </a:rPr>
              <a:t> module, </a:t>
            </a:r>
            <a:r>
              <a:rPr lang="en-US" sz="1000" dirty="0" err="1">
                <a:latin typeface="Arial"/>
                <a:cs typeface="Arial"/>
              </a:rPr>
              <a:t>vous</a:t>
            </a:r>
            <a:r>
              <a:rPr lang="en-US" sz="1000" dirty="0">
                <a:latin typeface="Arial"/>
                <a:cs typeface="Arial"/>
              </a:rPr>
              <a:t> </a:t>
            </a:r>
            <a:r>
              <a:rPr lang="en-US" sz="1000" dirty="0" err="1">
                <a:latin typeface="Arial"/>
                <a:cs typeface="Arial"/>
              </a:rPr>
              <a:t>devez</a:t>
            </a:r>
            <a:r>
              <a:rPr lang="en-US" sz="1000" dirty="0">
                <a:latin typeface="Arial"/>
                <a:cs typeface="Arial"/>
              </a:rPr>
              <a:t> </a:t>
            </a:r>
            <a:r>
              <a:rPr lang="en-US" sz="1000" dirty="0" err="1">
                <a:latin typeface="Arial"/>
                <a:cs typeface="Arial"/>
              </a:rPr>
              <a:t>effectuer</a:t>
            </a:r>
            <a:r>
              <a:rPr lang="en-US" sz="1000" dirty="0">
                <a:latin typeface="Arial"/>
                <a:cs typeface="Arial"/>
              </a:rPr>
              <a:t> les </a:t>
            </a:r>
            <a:r>
              <a:rPr lang="en-US" sz="1000" dirty="0" err="1">
                <a:latin typeface="Arial"/>
                <a:cs typeface="Arial"/>
              </a:rPr>
              <a:t>tâches</a:t>
            </a:r>
            <a:r>
              <a:rPr lang="en-US" sz="1000" dirty="0">
                <a:latin typeface="Arial"/>
                <a:cs typeface="Arial"/>
              </a:rPr>
              <a:t> </a:t>
            </a:r>
            <a:r>
              <a:rPr lang="en-US" sz="1000" dirty="0" err="1">
                <a:latin typeface="Arial"/>
                <a:cs typeface="Arial"/>
              </a:rPr>
              <a:t>suivantes</a:t>
            </a:r>
            <a:r>
              <a:rPr lang="en-US" sz="1000" dirty="0">
                <a:latin typeface="Arial"/>
                <a:cs typeface="Arial"/>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cs typeface="Times New Roman"/>
              </a:rPr>
              <a:t>lire </a:t>
            </a:r>
            <a:r>
              <a:rPr lang="en-US" sz="1000" dirty="0" err="1" smtClean="0">
                <a:effectLst/>
                <a:latin typeface="Arial"/>
                <a:cs typeface="Times New Roman"/>
              </a:rPr>
              <a:t>tous</a:t>
            </a:r>
            <a:r>
              <a:rPr lang="en-US" sz="1000" dirty="0" smtClean="0">
                <a:effectLst/>
                <a:latin typeface="Arial"/>
                <a:cs typeface="Times New Roman"/>
              </a:rPr>
              <a:t> les documents de </a:t>
            </a:r>
            <a:r>
              <a:rPr lang="en-US" sz="1000" dirty="0" err="1" smtClean="0">
                <a:effectLst/>
                <a:latin typeface="Arial"/>
                <a:cs typeface="Times New Roman"/>
              </a:rPr>
              <a:t>cours</a:t>
            </a:r>
            <a:r>
              <a:rPr lang="en-US" sz="1000" dirty="0" smtClean="0">
                <a:effectLst/>
                <a:latin typeface="Arial"/>
                <a:cs typeface="Times New Roman"/>
              </a:rPr>
              <a:t> </a:t>
            </a:r>
            <a:r>
              <a:rPr lang="en-US" sz="1000" dirty="0" err="1" smtClean="0">
                <a:effectLst/>
                <a:latin typeface="Arial"/>
                <a:cs typeface="Times New Roman"/>
              </a:rPr>
              <a:t>relatifs</a:t>
            </a:r>
            <a:r>
              <a:rPr lang="en-US" sz="1000" dirty="0" smtClean="0">
                <a:effectLst/>
                <a:latin typeface="Arial"/>
                <a:cs typeface="Times New Roman"/>
              </a:rPr>
              <a:t> à </a:t>
            </a:r>
            <a:r>
              <a:rPr lang="en-US" sz="1000" dirty="0" err="1" smtClean="0">
                <a:effectLst/>
                <a:latin typeface="Arial"/>
                <a:cs typeface="Times New Roman"/>
              </a:rPr>
              <a:t>ce</a:t>
            </a:r>
            <a:r>
              <a:rPr lang="en-US" sz="1000" dirty="0" smtClean="0">
                <a:effectLst/>
                <a:latin typeface="Arial"/>
                <a:cs typeface="Times New Roman"/>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cs typeface="Times New Roman"/>
              </a:rPr>
              <a:t>vous</a:t>
            </a:r>
            <a:r>
              <a:rPr lang="en-US" sz="1000" dirty="0" smtClean="0">
                <a:effectLst/>
                <a:latin typeface="Arial"/>
                <a:cs typeface="Times New Roman"/>
              </a:rPr>
              <a:t> </a:t>
            </a:r>
            <a:r>
              <a:rPr lang="en-US" sz="1000" dirty="0" err="1" smtClean="0">
                <a:effectLst/>
                <a:latin typeface="Arial"/>
                <a:cs typeface="Times New Roman"/>
              </a:rPr>
              <a:t>exercer</a:t>
            </a:r>
            <a:r>
              <a:rPr lang="en-US" sz="1000" dirty="0" smtClean="0">
                <a:effectLst/>
                <a:latin typeface="Arial"/>
                <a:cs typeface="Times New Roman"/>
              </a:rPr>
              <a:t> à </a:t>
            </a:r>
            <a:r>
              <a:rPr lang="en-US" sz="1000" dirty="0" err="1" smtClean="0">
                <a:effectLst/>
                <a:latin typeface="Arial"/>
                <a:cs typeface="Times New Roman"/>
              </a:rPr>
              <a:t>effectuer</a:t>
            </a:r>
            <a:r>
              <a:rPr lang="en-US" sz="1000" dirty="0" smtClean="0">
                <a:effectLst/>
                <a:latin typeface="Arial"/>
                <a:cs typeface="Times New Roman"/>
              </a:rPr>
              <a:t> les </a:t>
            </a:r>
            <a:r>
              <a:rPr lang="en-US" sz="1000" dirty="0" err="1" smtClean="0">
                <a:effectLst/>
                <a:latin typeface="Arial"/>
                <a:cs typeface="Times New Roman"/>
              </a:rPr>
              <a:t>démonstrations</a:t>
            </a:r>
            <a:r>
              <a:rPr lang="en-US" sz="1000" dirty="0" smtClean="0">
                <a:effectLst/>
                <a:latin typeface="Arial"/>
                <a:cs typeface="Times New Roman"/>
              </a:rPr>
              <a:t> et les </a:t>
            </a:r>
            <a:r>
              <a:rPr lang="en-US" sz="1000" dirty="0" err="1" smtClean="0">
                <a:effectLst/>
                <a:latin typeface="Arial"/>
                <a:cs typeface="Times New Roman"/>
              </a:rPr>
              <a:t>exercices</a:t>
            </a:r>
            <a:r>
              <a:rPr lang="en-US" sz="1000" dirty="0" smtClean="0">
                <a:effectLst/>
                <a:latin typeface="Arial"/>
                <a:cs typeface="Times New Roman"/>
              </a:rPr>
              <a:t> de </a:t>
            </a:r>
            <a:r>
              <a:rPr lang="en-US" sz="1000" dirty="0" err="1" smtClean="0">
                <a:effectLst/>
                <a:latin typeface="Arial"/>
                <a:cs typeface="Times New Roman"/>
              </a:rPr>
              <a:t>l'atelier</a:t>
            </a:r>
            <a:r>
              <a:rPr lang="en-US" sz="1000" dirty="0" smtClean="0">
                <a:effectLst/>
                <a:latin typeface="Arial"/>
                <a:cs typeface="Times New Roman"/>
              </a:rPr>
              <a:t> </a:t>
            </a:r>
            <a:r>
              <a:rPr lang="en-US" sz="1000" dirty="0" err="1" smtClean="0">
                <a:effectLst/>
                <a:latin typeface="Arial"/>
                <a:cs typeface="Times New Roman"/>
              </a:rPr>
              <a:t>pratique</a:t>
            </a:r>
            <a:r>
              <a:rPr lang="en-US" sz="1000" dirty="0" smtClean="0">
                <a:effectLst/>
                <a:latin typeface="Arial"/>
                <a:cs typeface="Times New Roman"/>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Gulim"/>
                <a:cs typeface="Times New Roman"/>
              </a:rPr>
              <a:t>passer en revue la section « </a:t>
            </a:r>
            <a:r>
              <a:rPr lang="en-US" sz="1000" dirty="0" err="1" smtClean="0">
                <a:effectLst/>
                <a:latin typeface="Arial"/>
                <a:ea typeface="Gulim"/>
                <a:cs typeface="Times New Roman"/>
              </a:rPr>
              <a:t>Contrôle</a:t>
            </a:r>
            <a:r>
              <a:rPr lang="en-US" sz="1000" dirty="0" smtClean="0">
                <a:effectLst/>
                <a:latin typeface="Arial"/>
                <a:ea typeface="Gulim"/>
                <a:cs typeface="Times New Roman"/>
              </a:rPr>
              <a:t> des </a:t>
            </a:r>
            <a:r>
              <a:rPr lang="en-US" sz="1000" dirty="0" err="1" smtClean="0">
                <a:effectLst/>
                <a:latin typeface="Arial"/>
                <a:ea typeface="Gulim"/>
                <a:cs typeface="Times New Roman"/>
              </a:rPr>
              <a:t>acquis</a:t>
            </a:r>
            <a:r>
              <a:rPr lang="en-US" sz="1000" dirty="0" smtClean="0">
                <a:effectLst/>
                <a:latin typeface="Arial"/>
                <a:ea typeface="Gulim"/>
                <a:cs typeface="Times New Roman"/>
              </a:rPr>
              <a:t> et </a:t>
            </a:r>
            <a:r>
              <a:rPr lang="en-US" sz="1000" dirty="0" err="1" smtClean="0">
                <a:effectLst/>
                <a:latin typeface="Arial"/>
                <a:ea typeface="Gulim"/>
                <a:cs typeface="Times New Roman"/>
              </a:rPr>
              <a:t>éléments</a:t>
            </a:r>
            <a:r>
              <a:rPr lang="en-US" sz="1000" dirty="0" smtClean="0">
                <a:effectLst/>
                <a:latin typeface="Arial"/>
                <a:ea typeface="Gulim"/>
                <a:cs typeface="Times New Roman"/>
              </a:rPr>
              <a:t> à </a:t>
            </a:r>
            <a:r>
              <a:rPr lang="en-US" sz="1000" dirty="0" err="1" smtClean="0">
                <a:effectLst/>
                <a:latin typeface="Arial"/>
                <a:ea typeface="Gulim"/>
                <a:cs typeface="Times New Roman"/>
              </a:rPr>
              <a:t>retenir</a:t>
            </a:r>
            <a:r>
              <a:rPr lang="en-US" sz="1000" dirty="0" smtClean="0">
                <a:effectLst/>
                <a:latin typeface="Arial"/>
                <a:ea typeface="Gulim"/>
                <a:cs typeface="Times New Roman"/>
              </a:rPr>
              <a:t> » et </a:t>
            </a:r>
            <a:r>
              <a:rPr lang="en-US" sz="1000" dirty="0" err="1" smtClean="0">
                <a:effectLst/>
                <a:latin typeface="Arial"/>
                <a:ea typeface="Gulim"/>
                <a:cs typeface="Times New Roman"/>
              </a:rPr>
              <a:t>réfléchir</a:t>
            </a:r>
            <a:r>
              <a:rPr lang="en-US" sz="1000" dirty="0" smtClean="0">
                <a:effectLst/>
                <a:latin typeface="Arial"/>
                <a:ea typeface="Gulim"/>
                <a:cs typeface="Times New Roman"/>
              </a:rPr>
              <a:t> à la </a:t>
            </a:r>
            <a:r>
              <a:rPr lang="en-US" sz="1000" dirty="0" err="1" smtClean="0">
                <a:effectLst/>
                <a:latin typeface="Arial"/>
                <a:ea typeface="Gulim"/>
                <a:cs typeface="Times New Roman"/>
              </a:rPr>
              <a:t>façon</a:t>
            </a:r>
            <a:r>
              <a:rPr lang="en-US" sz="1000" dirty="0" smtClean="0">
                <a:effectLst/>
                <a:latin typeface="Arial"/>
                <a:ea typeface="Gulim"/>
                <a:cs typeface="Times New Roman"/>
              </a:rPr>
              <a:t> de </a:t>
            </a:r>
            <a:r>
              <a:rPr lang="en-US" sz="1000" dirty="0" err="1" smtClean="0">
                <a:effectLst/>
                <a:latin typeface="Arial"/>
                <a:ea typeface="Gulim"/>
                <a:cs typeface="Times New Roman"/>
              </a:rPr>
              <a:t>l'utiliser</a:t>
            </a:r>
            <a:r>
              <a:rPr lang="en-US" sz="1000" dirty="0" smtClean="0">
                <a:effectLst/>
                <a:latin typeface="Arial"/>
                <a:ea typeface="Gulim"/>
                <a:cs typeface="Times New Roman"/>
              </a:rPr>
              <a:t> pour </a:t>
            </a:r>
            <a:r>
              <a:rPr lang="en-US" sz="1000" dirty="0" err="1" smtClean="0">
                <a:effectLst/>
                <a:latin typeface="Arial"/>
                <a:ea typeface="Gulim"/>
                <a:cs typeface="Times New Roman"/>
              </a:rPr>
              <a:t>que</a:t>
            </a:r>
            <a:r>
              <a:rPr lang="en-US" sz="1000" dirty="0" smtClean="0">
                <a:effectLst/>
                <a:latin typeface="Arial"/>
                <a:ea typeface="Gulim"/>
                <a:cs typeface="Times New Roman"/>
              </a:rPr>
              <a:t> les </a:t>
            </a:r>
            <a:r>
              <a:rPr lang="en-US" sz="1000" dirty="0" err="1" smtClean="0">
                <a:effectLst/>
                <a:latin typeface="Arial"/>
                <a:ea typeface="Gulim"/>
                <a:cs typeface="Times New Roman"/>
              </a:rPr>
              <a:t>stagiaires</a:t>
            </a:r>
            <a:r>
              <a:rPr lang="en-US" sz="1000" dirty="0" smtClean="0">
                <a:effectLst/>
                <a:latin typeface="Arial"/>
                <a:ea typeface="Gulim"/>
                <a:cs typeface="Times New Roman"/>
              </a:rPr>
              <a:t> </a:t>
            </a:r>
            <a:r>
              <a:rPr lang="en-US" sz="1000" dirty="0" err="1" smtClean="0">
                <a:effectLst/>
                <a:latin typeface="Arial"/>
                <a:ea typeface="Gulim"/>
                <a:cs typeface="Times New Roman"/>
              </a:rPr>
              <a:t>puissent</a:t>
            </a:r>
            <a:r>
              <a:rPr lang="en-US" sz="1000" dirty="0" smtClean="0">
                <a:effectLst/>
                <a:latin typeface="Arial"/>
                <a:ea typeface="Gulim"/>
                <a:cs typeface="Times New Roman"/>
              </a:rPr>
              <a:t> </a:t>
            </a:r>
            <a:r>
              <a:rPr lang="en-US" sz="1000" dirty="0" err="1" smtClean="0">
                <a:effectLst/>
                <a:latin typeface="Arial"/>
                <a:ea typeface="Gulim"/>
                <a:cs typeface="Times New Roman"/>
              </a:rPr>
              <a:t>approfondir</a:t>
            </a:r>
            <a:r>
              <a:rPr lang="en-US" sz="1000" dirty="0" smtClean="0">
                <a:effectLst/>
                <a:latin typeface="Arial"/>
                <a:ea typeface="Gulim"/>
                <a:cs typeface="Times New Roman"/>
              </a:rPr>
              <a:t> </a:t>
            </a:r>
            <a:r>
              <a:rPr lang="en-US" sz="1000" dirty="0" err="1" smtClean="0">
                <a:effectLst/>
                <a:latin typeface="Arial"/>
                <a:ea typeface="Gulim"/>
                <a:cs typeface="Times New Roman"/>
              </a:rPr>
              <a:t>leurs</a:t>
            </a:r>
            <a:r>
              <a:rPr lang="en-US" sz="1000" dirty="0" smtClean="0">
                <a:effectLst/>
                <a:latin typeface="Arial"/>
                <a:ea typeface="Gulim"/>
                <a:cs typeface="Times New Roman"/>
              </a:rPr>
              <a:t> </a:t>
            </a:r>
            <a:r>
              <a:rPr lang="en-US" sz="1000" dirty="0" err="1" smtClean="0">
                <a:effectLst/>
                <a:latin typeface="Arial"/>
                <a:ea typeface="Gulim"/>
                <a:cs typeface="Times New Roman"/>
              </a:rPr>
              <a:t>connaissances</a:t>
            </a:r>
            <a:r>
              <a:rPr lang="en-US" sz="1000" dirty="0" smtClean="0">
                <a:effectLst/>
                <a:latin typeface="Arial"/>
                <a:ea typeface="Gulim"/>
                <a:cs typeface="Times New Roman"/>
              </a:rPr>
              <a:t> et les </a:t>
            </a:r>
            <a:r>
              <a:rPr lang="en-US" sz="1000" dirty="0" err="1" smtClean="0">
                <a:effectLst/>
                <a:latin typeface="Arial"/>
                <a:ea typeface="Gulim"/>
                <a:cs typeface="Times New Roman"/>
              </a:rPr>
              <a:t>mettre</a:t>
            </a:r>
            <a:r>
              <a:rPr lang="en-US" sz="1000" dirty="0" smtClean="0">
                <a:effectLst/>
                <a:latin typeface="Arial"/>
                <a:ea typeface="Gulim"/>
                <a:cs typeface="Times New Roman"/>
              </a:rPr>
              <a:t> en </a:t>
            </a:r>
            <a:r>
              <a:rPr lang="en-US" sz="1000" dirty="0" err="1" smtClean="0">
                <a:effectLst/>
                <a:latin typeface="Arial"/>
                <a:ea typeface="Gulim"/>
                <a:cs typeface="Times New Roman"/>
              </a:rPr>
              <a:t>pratique</a:t>
            </a:r>
            <a:r>
              <a:rPr lang="en-US" sz="1000" dirty="0" smtClean="0">
                <a:effectLst/>
                <a:latin typeface="Arial"/>
                <a:ea typeface="Gulim"/>
                <a:cs typeface="Times New Roman"/>
              </a:rPr>
              <a:t> </a:t>
            </a:r>
            <a:r>
              <a:rPr lang="en-US" sz="1000" dirty="0" err="1" smtClean="0">
                <a:effectLst/>
                <a:latin typeface="Arial"/>
                <a:ea typeface="Gulim"/>
                <a:cs typeface="Times New Roman"/>
              </a:rPr>
              <a:t>dans</a:t>
            </a:r>
            <a:r>
              <a:rPr lang="en-US" sz="1000" dirty="0" smtClean="0">
                <a:effectLst/>
                <a:latin typeface="Arial"/>
                <a:ea typeface="Gulim"/>
                <a:cs typeface="Times New Roman"/>
              </a:rPr>
              <a:t> le cadre de </a:t>
            </a:r>
            <a:r>
              <a:rPr lang="en-US" sz="1000" dirty="0" err="1" smtClean="0">
                <a:effectLst/>
                <a:latin typeface="Arial"/>
                <a:ea typeface="Gulim"/>
                <a:cs typeface="Times New Roman"/>
              </a:rPr>
              <a:t>leur</a:t>
            </a:r>
            <a:r>
              <a:rPr lang="en-US" sz="1000" dirty="0" smtClean="0">
                <a:effectLst/>
                <a:latin typeface="Arial"/>
                <a:ea typeface="Gulim"/>
                <a:cs typeface="Times New Roman"/>
              </a:rPr>
              <a:t> </a:t>
            </a:r>
            <a:r>
              <a:rPr lang="en-US" sz="1000" dirty="0" err="1" smtClean="0">
                <a:effectLst/>
                <a:latin typeface="Arial"/>
                <a:ea typeface="Gulim"/>
                <a:cs typeface="Times New Roman"/>
              </a:rPr>
              <a:t>fonction</a:t>
            </a:r>
            <a:r>
              <a:rPr lang="en-US" sz="1000" dirty="0" smtClean="0">
                <a:effectLst/>
                <a:latin typeface="Arial"/>
                <a:ea typeface="Gulim"/>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389321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Discutez</a:t>
            </a:r>
            <a:r>
              <a:rPr lang="en-US" sz="1000" dirty="0">
                <a:latin typeface="Arial"/>
                <a:ea typeface="SimSun"/>
                <a:cs typeface="Segoe UI"/>
              </a:rPr>
              <a:t> des techniques de </a:t>
            </a:r>
            <a:r>
              <a:rPr lang="en-US" sz="1000" dirty="0" err="1">
                <a:latin typeface="Arial"/>
                <a:ea typeface="SimSun"/>
                <a:cs typeface="Segoe UI"/>
              </a:rPr>
              <a:t>résolution</a:t>
            </a:r>
            <a:r>
              <a:rPr lang="en-US" sz="1000" dirty="0">
                <a:latin typeface="Arial"/>
                <a:ea typeface="SimSun"/>
                <a:cs typeface="Segoe UI"/>
              </a:rPr>
              <a:t> de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liés</a:t>
            </a:r>
            <a:r>
              <a:rPr lang="en-US" sz="1000" dirty="0">
                <a:latin typeface="Arial"/>
                <a:ea typeface="SimSun"/>
                <a:cs typeface="Segoe UI"/>
              </a:rPr>
              <a:t> à DNS.</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331525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du cours.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4294220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Dressez</a:t>
            </a:r>
            <a:r>
              <a:rPr lang="en-US" sz="1000" dirty="0">
                <a:latin typeface="Arial"/>
                <a:ea typeface="SimSun"/>
                <a:cs typeface="Segoe UI"/>
              </a:rPr>
              <a:t> la </a:t>
            </a:r>
            <a:r>
              <a:rPr lang="en-US" sz="1000" dirty="0" err="1">
                <a:latin typeface="Arial"/>
                <a:ea typeface="SimSun"/>
                <a:cs typeface="Segoe UI"/>
              </a:rPr>
              <a:t>liste</a:t>
            </a:r>
            <a:r>
              <a:rPr lang="en-US" sz="1000" dirty="0">
                <a:latin typeface="Arial"/>
                <a:ea typeface="SimSun"/>
                <a:cs typeface="Segoe UI"/>
              </a:rPr>
              <a:t> des </a:t>
            </a:r>
            <a:r>
              <a:rPr lang="en-US" sz="1000" dirty="0" err="1">
                <a:latin typeface="Arial"/>
                <a:ea typeface="SimSun"/>
                <a:cs typeface="Segoe UI"/>
              </a:rPr>
              <a:t>composants</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solution DNS. </a:t>
            </a:r>
            <a:r>
              <a:rPr lang="en-US" sz="1000" dirty="0" err="1">
                <a:latin typeface="Arial"/>
                <a:ea typeface="SimSun"/>
                <a:cs typeface="Segoe UI"/>
              </a:rPr>
              <a:t>Demandez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d'identifier</a:t>
            </a:r>
            <a:r>
              <a:rPr lang="en-US" sz="1000" dirty="0">
                <a:latin typeface="Arial"/>
                <a:ea typeface="SimSun"/>
                <a:cs typeface="Segoe UI"/>
              </a:rPr>
              <a:t> les </a:t>
            </a:r>
            <a:r>
              <a:rPr lang="en-US" sz="1000" dirty="0" err="1">
                <a:latin typeface="Arial"/>
                <a:ea typeface="SimSun"/>
                <a:cs typeface="Segoe UI"/>
              </a:rPr>
              <a:t>éléments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déjà </a:t>
            </a:r>
            <a:r>
              <a:rPr lang="en-US" sz="1000" dirty="0" err="1">
                <a:latin typeface="Arial"/>
                <a:ea typeface="SimSun"/>
                <a:cs typeface="Segoe UI"/>
              </a:rPr>
              <a:t>utilisés</a:t>
            </a:r>
            <a:r>
              <a:rPr lang="en-US" sz="1000" dirty="0">
                <a:latin typeface="Arial"/>
                <a:ea typeface="SimSun"/>
                <a:cs typeface="Segoe UI"/>
              </a:rPr>
              <a:t> pour </a:t>
            </a:r>
            <a:r>
              <a:rPr lang="en-US" sz="1000" dirty="0" err="1">
                <a:latin typeface="Arial"/>
                <a:ea typeface="SimSun"/>
                <a:cs typeface="Segoe UI"/>
              </a:rPr>
              <a:t>une</a:t>
            </a:r>
            <a:r>
              <a:rPr lang="en-US" sz="1000" dirty="0">
                <a:latin typeface="Arial"/>
                <a:ea typeface="SimSun"/>
                <a:cs typeface="Segoe UI"/>
              </a:rPr>
              <a:t> solution DNS.</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2350086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indications de </a:t>
            </a:r>
            <a:r>
              <a:rPr lang="en-US" sz="1000" dirty="0" err="1">
                <a:latin typeface="Arial"/>
                <a:ea typeface="SimSun"/>
                <a:cs typeface="Segoe UI"/>
              </a:rPr>
              <a:t>racine</a:t>
            </a:r>
            <a:r>
              <a:rPr lang="en-US" sz="1000" dirty="0">
                <a:latin typeface="Arial"/>
                <a:ea typeface="SimSun"/>
                <a:cs typeface="Segoe UI"/>
              </a:rPr>
              <a:t> et comment </a:t>
            </a:r>
            <a:r>
              <a:rPr lang="en-US" sz="1000" dirty="0" err="1">
                <a:latin typeface="Arial"/>
                <a:ea typeface="SimSun"/>
                <a:cs typeface="Segoe UI"/>
              </a:rPr>
              <a:t>elles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utilisées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processus</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résolution</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noms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3744143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29057" indent="-280406">
              <a:defRPr b="1">
                <a:solidFill>
                  <a:schemeClr val="tx1"/>
                </a:solidFill>
                <a:latin typeface="Verdana" pitchFamily="34" charset="0"/>
              </a:defRPr>
            </a:lvl2pPr>
            <a:lvl3pPr marL="1121626" indent="-224325">
              <a:defRPr b="1">
                <a:solidFill>
                  <a:schemeClr val="tx1"/>
                </a:solidFill>
                <a:latin typeface="Verdana" pitchFamily="34" charset="0"/>
              </a:defRPr>
            </a:lvl3pPr>
            <a:lvl4pPr marL="1570276" indent="-224325">
              <a:defRPr b="1">
                <a:solidFill>
                  <a:schemeClr val="tx1"/>
                </a:solidFill>
                <a:latin typeface="Verdana" pitchFamily="34" charset="0"/>
              </a:defRPr>
            </a:lvl4pPr>
            <a:lvl5pPr marL="2018927" indent="-224325">
              <a:defRPr b="1">
                <a:solidFill>
                  <a:schemeClr val="tx1"/>
                </a:solidFill>
                <a:latin typeface="Verdana" pitchFamily="34" charset="0"/>
              </a:defRPr>
            </a:lvl5pPr>
            <a:lvl6pPr marL="2467577" indent="-224325" algn="ctr" eaLnBrk="0" fontAlgn="base" hangingPunct="0">
              <a:spcBef>
                <a:spcPct val="0"/>
              </a:spcBef>
              <a:spcAft>
                <a:spcPct val="0"/>
              </a:spcAft>
              <a:defRPr b="1">
                <a:solidFill>
                  <a:schemeClr val="tx1"/>
                </a:solidFill>
                <a:latin typeface="Verdana" pitchFamily="34" charset="0"/>
              </a:defRPr>
            </a:lvl6pPr>
            <a:lvl7pPr marL="2916227" indent="-224325" algn="ctr" eaLnBrk="0" fontAlgn="base" hangingPunct="0">
              <a:spcBef>
                <a:spcPct val="0"/>
              </a:spcBef>
              <a:spcAft>
                <a:spcPct val="0"/>
              </a:spcAft>
              <a:defRPr b="1">
                <a:solidFill>
                  <a:schemeClr val="tx1"/>
                </a:solidFill>
                <a:latin typeface="Verdana" pitchFamily="34" charset="0"/>
              </a:defRPr>
            </a:lvl7pPr>
            <a:lvl8pPr marL="3364878" indent="-224325" algn="ctr" eaLnBrk="0" fontAlgn="base" hangingPunct="0">
              <a:spcBef>
                <a:spcPct val="0"/>
              </a:spcBef>
              <a:spcAft>
                <a:spcPct val="0"/>
              </a:spcAft>
              <a:defRPr b="1">
                <a:solidFill>
                  <a:schemeClr val="tx1"/>
                </a:solidFill>
                <a:latin typeface="Verdana" pitchFamily="34" charset="0"/>
              </a:defRPr>
            </a:lvl8pPr>
            <a:lvl9pPr marL="3813528" indent="-224325" algn="ctr" eaLnBrk="0" fontAlgn="base" hangingPunct="0">
              <a:spcBef>
                <a:spcPct val="0"/>
              </a:spcBef>
              <a:spcAft>
                <a:spcPct val="0"/>
              </a:spcAft>
              <a:defRPr b="1">
                <a:solidFill>
                  <a:schemeClr val="tx1"/>
                </a:solidFill>
                <a:latin typeface="Verdana" pitchFamily="34" charset="0"/>
              </a:defRPr>
            </a:lvl9pPr>
          </a:lstStyle>
          <a:p>
            <a:fld id="{173A42B3-6216-4DC3-A303-7EADC074DFC5}" type="slidenum">
              <a:rPr lang="en-US" b="0" smtClean="0"/>
              <a:pPr/>
              <a:t>14</a:t>
            </a:fld>
            <a:endParaRPr lang="en-US" b="0" dirty="0" smtClean="0"/>
          </a:p>
        </p:txBody>
      </p:sp>
      <p:sp>
        <p:nvSpPr>
          <p:cNvPr id="61446" name="Rectangle 3"/>
          <p:cNvSpPr>
            <a:spLocks noGrp="1" noChangeArrowheads="1"/>
          </p:cNvSpPr>
          <p:nvPr>
            <p:ph type="body" idx="1"/>
          </p:nvPr>
        </p:nvSpPr>
        <p:spPr>
          <a:xfrm>
            <a:off x="309600" y="2095200"/>
            <a:ext cx="6149837" cy="65790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Aft>
                <a:spcPts val="1000"/>
              </a:spcAft>
            </a:pPr>
            <a:r>
              <a:rPr lang="en-US" sz="1000" dirty="0" err="1" smtClean="0">
                <a:latin typeface="Arial"/>
                <a:ea typeface="SimSun"/>
                <a:cs typeface="Arial"/>
              </a:rPr>
              <a:t>Expliquez</a:t>
            </a:r>
            <a:r>
              <a:rPr lang="en-US" sz="1000" dirty="0" smtClean="0">
                <a:latin typeface="Arial"/>
                <a:ea typeface="SimSun"/>
                <a:cs typeface="Arial"/>
              </a:rPr>
              <a:t> </a:t>
            </a:r>
            <a:r>
              <a:rPr lang="en-US" sz="1000" dirty="0" err="1" smtClean="0">
                <a:latin typeface="Arial"/>
                <a:ea typeface="SimSun"/>
                <a:cs typeface="Arial"/>
              </a:rPr>
              <a:t>qu'une</a:t>
            </a:r>
            <a:r>
              <a:rPr lang="en-US" sz="1000" dirty="0" smtClean="0">
                <a:latin typeface="Arial"/>
                <a:ea typeface="SimSun"/>
                <a:cs typeface="Arial"/>
              </a:rPr>
              <a:t> </a:t>
            </a:r>
            <a:r>
              <a:rPr lang="en-US" sz="1000" dirty="0" err="1" smtClean="0">
                <a:latin typeface="Arial"/>
                <a:ea typeface="SimSun"/>
                <a:cs typeface="Arial"/>
              </a:rPr>
              <a:t>requête</a:t>
            </a:r>
            <a:r>
              <a:rPr lang="en-US" sz="1000" dirty="0" smtClean="0">
                <a:latin typeface="Arial"/>
                <a:ea typeface="SimSun"/>
                <a:cs typeface="Arial"/>
              </a:rPr>
              <a:t> DNS </a:t>
            </a:r>
            <a:r>
              <a:rPr lang="en-US" sz="1000" dirty="0" err="1" smtClean="0">
                <a:latin typeface="Arial"/>
                <a:ea typeface="SimSun"/>
                <a:cs typeface="Arial"/>
              </a:rPr>
              <a:t>est</a:t>
            </a:r>
            <a:r>
              <a:rPr lang="en-US" sz="1000" dirty="0" smtClean="0">
                <a:latin typeface="Arial"/>
                <a:ea typeface="SimSun"/>
                <a:cs typeface="Arial"/>
              </a:rPr>
              <a:t> </a:t>
            </a:r>
            <a:r>
              <a:rPr lang="en-US" sz="1000" dirty="0" err="1" smtClean="0">
                <a:latin typeface="Arial"/>
                <a:ea typeface="SimSun"/>
                <a:cs typeface="Arial"/>
              </a:rPr>
              <a:t>utilisée</a:t>
            </a:r>
            <a:r>
              <a:rPr lang="en-US" sz="1000" dirty="0" smtClean="0">
                <a:latin typeface="Arial"/>
                <a:ea typeface="SimSun"/>
                <a:cs typeface="Arial"/>
              </a:rPr>
              <a:t> pour demander </a:t>
            </a:r>
            <a:r>
              <a:rPr lang="en-US" sz="1000" dirty="0" err="1" smtClean="0">
                <a:latin typeface="Arial"/>
                <a:ea typeface="SimSun"/>
                <a:cs typeface="Arial"/>
              </a:rPr>
              <a:t>une</a:t>
            </a:r>
            <a:r>
              <a:rPr lang="en-US" sz="1000" dirty="0" smtClean="0">
                <a:latin typeface="Arial"/>
                <a:ea typeface="SimSun"/>
                <a:cs typeface="Arial"/>
              </a:rPr>
              <a:t> </a:t>
            </a:r>
            <a:r>
              <a:rPr lang="en-US" sz="1000" dirty="0" err="1" smtClean="0">
                <a:latin typeface="Arial"/>
                <a:ea typeface="SimSun"/>
                <a:cs typeface="Arial"/>
              </a:rPr>
              <a:t>résolution</a:t>
            </a:r>
            <a:r>
              <a:rPr lang="en-US" sz="1000" dirty="0" smtClean="0">
                <a:latin typeface="Arial"/>
                <a:ea typeface="SimSun"/>
                <a:cs typeface="Arial"/>
              </a:rPr>
              <a:t> de </a:t>
            </a:r>
            <a:r>
              <a:rPr lang="en-US" sz="1000" dirty="0" err="1" smtClean="0">
                <a:latin typeface="Arial"/>
                <a:ea typeface="SimSun"/>
                <a:cs typeface="Arial"/>
              </a:rPr>
              <a:t>noms</a:t>
            </a:r>
            <a:r>
              <a:rPr lang="en-US" sz="1000" dirty="0" smtClean="0">
                <a:latin typeface="Arial"/>
                <a:ea typeface="SimSun"/>
                <a:cs typeface="Arial"/>
              </a:rPr>
              <a:t> et </a:t>
            </a:r>
            <a:r>
              <a:rPr lang="en-US" sz="1000" dirty="0" err="1" smtClean="0">
                <a:latin typeface="Arial"/>
                <a:ea typeface="SimSun"/>
                <a:cs typeface="Arial"/>
              </a:rPr>
              <a:t>que</a:t>
            </a:r>
            <a:r>
              <a:rPr lang="en-US" sz="1000" dirty="0" smtClean="0">
                <a:latin typeface="Arial"/>
                <a:ea typeface="SimSun"/>
                <a:cs typeface="Arial"/>
              </a:rPr>
              <a:t> la </a:t>
            </a:r>
            <a:r>
              <a:rPr lang="en-US" sz="1000" err="1" smtClean="0">
                <a:latin typeface="Arial"/>
                <a:ea typeface="SimSun"/>
                <a:cs typeface="Arial"/>
              </a:rPr>
              <a:t>requête</a:t>
            </a:r>
            <a:r>
              <a:rPr lang="en-US" sz="1000" smtClean="0">
                <a:latin typeface="Arial"/>
                <a:ea typeface="SimSun"/>
                <a:cs typeface="Arial"/>
              </a:rPr>
              <a:t> est envoyée </a:t>
            </a:r>
            <a:r>
              <a:rPr lang="en-US" sz="1000" dirty="0" smtClean="0">
                <a:latin typeface="Arial"/>
                <a:ea typeface="SimSun"/>
                <a:cs typeface="Arial"/>
              </a:rPr>
              <a:t>à un </a:t>
            </a:r>
            <a:r>
              <a:rPr lang="en-US" sz="1000" dirty="0" err="1" smtClean="0">
                <a:latin typeface="Arial"/>
                <a:ea typeface="SimSun"/>
                <a:cs typeface="Arial"/>
              </a:rPr>
              <a:t>serveur</a:t>
            </a:r>
            <a:r>
              <a:rPr lang="en-US" sz="1000" dirty="0" smtClean="0">
                <a:latin typeface="Arial"/>
                <a:ea typeface="SimSun"/>
                <a:cs typeface="Arial"/>
              </a:rPr>
              <a:t> DNS. </a:t>
            </a:r>
            <a:r>
              <a:rPr lang="en-US" sz="1000" dirty="0" err="1" smtClean="0">
                <a:latin typeface="Arial"/>
                <a:ea typeface="SimSun"/>
                <a:cs typeface="Arial"/>
              </a:rPr>
              <a:t>Expliquez</a:t>
            </a:r>
            <a:r>
              <a:rPr lang="en-US" sz="1000" dirty="0" smtClean="0">
                <a:latin typeface="Arial"/>
                <a:ea typeface="SimSun"/>
                <a:cs typeface="Arial"/>
              </a:rPr>
              <a:t> </a:t>
            </a:r>
            <a:r>
              <a:rPr lang="en-US" sz="1000" dirty="0" err="1" smtClean="0">
                <a:latin typeface="Arial"/>
                <a:ea typeface="SimSun"/>
                <a:cs typeface="Arial"/>
              </a:rPr>
              <a:t>brièvement</a:t>
            </a:r>
            <a:r>
              <a:rPr lang="en-US" sz="1000" dirty="0" smtClean="0">
                <a:latin typeface="Arial"/>
                <a:ea typeface="SimSun"/>
                <a:cs typeface="Arial"/>
              </a:rPr>
              <a:t> </a:t>
            </a:r>
            <a:r>
              <a:rPr lang="en-US" sz="1000" dirty="0" err="1" smtClean="0">
                <a:latin typeface="Arial"/>
                <a:ea typeface="SimSun"/>
                <a:cs typeface="Arial"/>
              </a:rPr>
              <a:t>qu'il</a:t>
            </a:r>
            <a:r>
              <a:rPr lang="en-US" sz="1000" dirty="0" smtClean="0">
                <a:latin typeface="Arial"/>
                <a:ea typeface="SimSun"/>
                <a:cs typeface="Arial"/>
              </a:rPr>
              <a:t> </a:t>
            </a:r>
            <a:r>
              <a:rPr lang="en-US" sz="1000" dirty="0" err="1" smtClean="0">
                <a:latin typeface="Arial"/>
                <a:ea typeface="SimSun"/>
                <a:cs typeface="Arial"/>
              </a:rPr>
              <a:t>existe</a:t>
            </a:r>
            <a:r>
              <a:rPr lang="en-US" sz="1000" dirty="0" smtClean="0">
                <a:latin typeface="Arial"/>
                <a:ea typeface="SimSun"/>
                <a:cs typeface="Arial"/>
              </a:rPr>
              <a:t> </a:t>
            </a:r>
            <a:r>
              <a:rPr lang="en-US" sz="1000" dirty="0" err="1" smtClean="0">
                <a:latin typeface="Arial"/>
                <a:ea typeface="SimSun"/>
                <a:cs typeface="Arial"/>
              </a:rPr>
              <a:t>deux</a:t>
            </a:r>
            <a:r>
              <a:rPr lang="en-US" sz="1000" dirty="0" smtClean="0">
                <a:latin typeface="Arial"/>
                <a:ea typeface="SimSun"/>
                <a:cs typeface="Arial"/>
              </a:rPr>
              <a:t> types de </a:t>
            </a:r>
            <a:r>
              <a:rPr lang="en-US" sz="1000" dirty="0" err="1" smtClean="0">
                <a:latin typeface="Arial"/>
                <a:ea typeface="SimSun"/>
                <a:cs typeface="Arial"/>
              </a:rPr>
              <a:t>requêtes</a:t>
            </a:r>
            <a:r>
              <a:rPr lang="en-US" sz="1000" dirty="0" smtClean="0">
                <a:latin typeface="Arial"/>
                <a:ea typeface="SimSun"/>
                <a:cs typeface="Arial"/>
              </a:rPr>
              <a:t> : </a:t>
            </a:r>
            <a:r>
              <a:rPr lang="en-US" sz="1000" dirty="0" err="1" smtClean="0">
                <a:latin typeface="Arial"/>
                <a:ea typeface="SimSun"/>
                <a:cs typeface="Arial"/>
              </a:rPr>
              <a:t>requêtes</a:t>
            </a:r>
            <a:r>
              <a:rPr lang="en-US" sz="1000" dirty="0" smtClean="0">
                <a:latin typeface="Arial"/>
                <a:ea typeface="SimSun"/>
                <a:cs typeface="Arial"/>
              </a:rPr>
              <a:t> </a:t>
            </a:r>
            <a:r>
              <a:rPr lang="en-US" sz="1000" dirty="0" err="1" smtClean="0">
                <a:latin typeface="Arial"/>
                <a:ea typeface="SimSun"/>
                <a:cs typeface="Arial"/>
              </a:rPr>
              <a:t>récursives</a:t>
            </a:r>
            <a:r>
              <a:rPr lang="en-US" sz="1000" dirty="0" smtClean="0">
                <a:latin typeface="Arial"/>
                <a:ea typeface="SimSun"/>
                <a:cs typeface="Arial"/>
              </a:rPr>
              <a:t> et </a:t>
            </a:r>
            <a:r>
              <a:rPr lang="en-US" sz="1000" dirty="0" err="1" smtClean="0">
                <a:latin typeface="Arial"/>
                <a:ea typeface="SimSun"/>
                <a:cs typeface="Arial"/>
              </a:rPr>
              <a:t>requêtes</a:t>
            </a:r>
            <a:r>
              <a:rPr lang="en-US" sz="1000" dirty="0" smtClean="0">
                <a:latin typeface="Arial"/>
                <a:ea typeface="SimSun"/>
                <a:cs typeface="Arial"/>
              </a:rPr>
              <a:t> </a:t>
            </a:r>
            <a:r>
              <a:rPr lang="en-US" sz="1000" dirty="0" err="1" smtClean="0">
                <a:latin typeface="Arial"/>
                <a:ea typeface="SimSun"/>
                <a:cs typeface="Arial"/>
              </a:rPr>
              <a:t>itératives</a:t>
            </a:r>
            <a:r>
              <a:rPr lang="en-US" sz="1000" dirty="0" smtClean="0">
                <a:latin typeface="Arial"/>
                <a:ea typeface="SimSun"/>
                <a:cs typeface="Arial"/>
              </a:rPr>
              <a:t>. Les </a:t>
            </a:r>
            <a:r>
              <a:rPr lang="en-US" sz="1000" dirty="0" err="1" smtClean="0">
                <a:latin typeface="Arial"/>
                <a:ea typeface="SimSun"/>
                <a:cs typeface="Arial"/>
              </a:rPr>
              <a:t>serveurs</a:t>
            </a:r>
            <a:r>
              <a:rPr lang="en-US" sz="1000" dirty="0" smtClean="0">
                <a:latin typeface="Arial"/>
                <a:ea typeface="SimSun"/>
                <a:cs typeface="Arial"/>
              </a:rPr>
              <a:t> DNS </a:t>
            </a:r>
            <a:r>
              <a:rPr lang="en-US" sz="1000" dirty="0" err="1" smtClean="0">
                <a:latin typeface="Arial"/>
                <a:ea typeface="SimSun"/>
                <a:cs typeface="Arial"/>
              </a:rPr>
              <a:t>peuvent</a:t>
            </a:r>
            <a:r>
              <a:rPr lang="en-US" sz="1000" dirty="0" smtClean="0">
                <a:latin typeface="Arial"/>
                <a:ea typeface="SimSun"/>
                <a:cs typeface="Arial"/>
              </a:rPr>
              <a:t> </a:t>
            </a:r>
            <a:r>
              <a:rPr lang="en-US" sz="1000" dirty="0" err="1" smtClean="0">
                <a:latin typeface="Arial"/>
                <a:ea typeface="SimSun"/>
                <a:cs typeface="Arial"/>
              </a:rPr>
              <a:t>également</a:t>
            </a:r>
            <a:r>
              <a:rPr lang="en-US" sz="1000" dirty="0" smtClean="0">
                <a:latin typeface="Arial"/>
                <a:ea typeface="SimSun"/>
                <a:cs typeface="Arial"/>
              </a:rPr>
              <a:t> </a:t>
            </a:r>
            <a:r>
              <a:rPr lang="en-US" sz="1000" dirty="0" err="1" smtClean="0">
                <a:latin typeface="Arial"/>
                <a:ea typeface="SimSun"/>
                <a:cs typeface="Arial"/>
              </a:rPr>
              <a:t>servir</a:t>
            </a:r>
            <a:r>
              <a:rPr lang="en-US" sz="1000" dirty="0" smtClean="0">
                <a:latin typeface="Arial"/>
                <a:ea typeface="SimSun"/>
                <a:cs typeface="Arial"/>
              </a:rPr>
              <a:t> de clients DNS et </a:t>
            </a:r>
            <a:r>
              <a:rPr lang="en-US" sz="1000" dirty="0" err="1" smtClean="0">
                <a:latin typeface="Arial"/>
                <a:ea typeface="SimSun"/>
                <a:cs typeface="Arial"/>
              </a:rPr>
              <a:t>envoyer</a:t>
            </a:r>
            <a:r>
              <a:rPr lang="en-US" sz="1000" dirty="0" smtClean="0">
                <a:latin typeface="Arial"/>
                <a:ea typeface="SimSun"/>
                <a:cs typeface="Arial"/>
              </a:rPr>
              <a:t> des </a:t>
            </a:r>
            <a:r>
              <a:rPr lang="en-US" sz="1000" dirty="0" err="1" smtClean="0">
                <a:latin typeface="Arial"/>
                <a:ea typeface="SimSun"/>
                <a:cs typeface="Arial"/>
              </a:rPr>
              <a:t>requêtes</a:t>
            </a:r>
            <a:r>
              <a:rPr lang="en-US" sz="1000" dirty="0" smtClean="0">
                <a:latin typeface="Arial"/>
                <a:ea typeface="SimSun"/>
                <a:cs typeface="Arial"/>
              </a:rPr>
              <a:t> DNS à </a:t>
            </a:r>
            <a:r>
              <a:rPr lang="en-US" sz="1000" dirty="0" err="1" smtClean="0">
                <a:latin typeface="Arial"/>
                <a:ea typeface="SimSun"/>
                <a:cs typeface="Arial"/>
              </a:rPr>
              <a:t>d'autres</a:t>
            </a:r>
            <a:r>
              <a:rPr lang="en-US" sz="1000" dirty="0" smtClean="0">
                <a:latin typeface="Arial"/>
                <a:ea typeface="SimSun"/>
                <a:cs typeface="Arial"/>
              </a:rPr>
              <a:t> </a:t>
            </a:r>
            <a:r>
              <a:rPr lang="en-US" sz="1000" dirty="0" err="1" smtClean="0">
                <a:latin typeface="Arial"/>
                <a:ea typeface="SimSun"/>
                <a:cs typeface="Arial"/>
              </a:rPr>
              <a:t>serveurs</a:t>
            </a:r>
            <a:r>
              <a:rPr lang="en-US" sz="1000" dirty="0" smtClean="0">
                <a:latin typeface="Arial"/>
                <a:ea typeface="SimSun"/>
                <a:cs typeface="Arial"/>
              </a:rPr>
              <a:t> DNS.</a:t>
            </a:r>
          </a:p>
          <a:p>
            <a:pPr>
              <a:lnSpc>
                <a:spcPct val="115000"/>
              </a:lnSpc>
              <a:spcAft>
                <a:spcPts val="1000"/>
              </a:spcAft>
            </a:pPr>
            <a:r>
              <a:rPr lang="en-US" sz="1000" dirty="0" err="1" smtClean="0">
                <a:latin typeface="Arial"/>
                <a:ea typeface="SimSun"/>
                <a:cs typeface="Arial"/>
              </a:rPr>
              <a:t>Expliquez</a:t>
            </a:r>
            <a:r>
              <a:rPr lang="en-US" sz="1000" dirty="0" smtClean="0">
                <a:latin typeface="Arial"/>
                <a:ea typeface="SimSun"/>
                <a:cs typeface="Arial"/>
              </a:rPr>
              <a:t> </a:t>
            </a:r>
            <a:r>
              <a:rPr lang="en-US" sz="1000" dirty="0" err="1" smtClean="0">
                <a:latin typeface="Arial"/>
                <a:ea typeface="SimSun"/>
                <a:cs typeface="Arial"/>
              </a:rPr>
              <a:t>qu'un</a:t>
            </a:r>
            <a:r>
              <a:rPr lang="en-US" sz="1000" dirty="0" smtClean="0">
                <a:latin typeface="Arial"/>
                <a:ea typeface="SimSun"/>
                <a:cs typeface="Arial"/>
              </a:rPr>
              <a:t> </a:t>
            </a:r>
            <a:r>
              <a:rPr lang="en-US" sz="1000" dirty="0" err="1" smtClean="0">
                <a:latin typeface="Arial"/>
                <a:ea typeface="SimSun"/>
                <a:cs typeface="Arial"/>
              </a:rPr>
              <a:t>serveur</a:t>
            </a:r>
            <a:r>
              <a:rPr lang="en-US" sz="1000" dirty="0" smtClean="0">
                <a:latin typeface="Arial"/>
                <a:ea typeface="SimSun"/>
                <a:cs typeface="Arial"/>
              </a:rPr>
              <a:t> DNS </a:t>
            </a:r>
            <a:r>
              <a:rPr lang="en-US" sz="1000" dirty="0" err="1" smtClean="0">
                <a:latin typeface="Arial"/>
                <a:ea typeface="SimSun"/>
                <a:cs typeface="Arial"/>
              </a:rPr>
              <a:t>peut</a:t>
            </a:r>
            <a:r>
              <a:rPr lang="en-US" sz="1000" dirty="0" smtClean="0">
                <a:latin typeface="Arial"/>
                <a:ea typeface="SimSun"/>
                <a:cs typeface="Arial"/>
              </a:rPr>
              <a:t> faire </a:t>
            </a:r>
            <a:r>
              <a:rPr lang="en-US" sz="1000" dirty="0" err="1" smtClean="0">
                <a:latin typeface="Arial"/>
                <a:ea typeface="SimSun"/>
                <a:cs typeface="Arial"/>
              </a:rPr>
              <a:t>autorité</a:t>
            </a:r>
            <a:r>
              <a:rPr lang="en-US" sz="1000" dirty="0" smtClean="0">
                <a:latin typeface="Arial"/>
                <a:ea typeface="SimSun"/>
                <a:cs typeface="Arial"/>
              </a:rPr>
              <a:t> </a:t>
            </a:r>
            <a:r>
              <a:rPr lang="en-US" sz="1000" dirty="0" err="1" smtClean="0">
                <a:latin typeface="Arial"/>
                <a:ea typeface="SimSun"/>
                <a:cs typeface="Arial"/>
              </a:rPr>
              <a:t>ou</a:t>
            </a:r>
            <a:r>
              <a:rPr lang="en-US" sz="1000" dirty="0" smtClean="0">
                <a:latin typeface="Arial"/>
                <a:ea typeface="SimSun"/>
                <a:cs typeface="Arial"/>
              </a:rPr>
              <a:t> non pour </a:t>
            </a:r>
            <a:r>
              <a:rPr lang="en-US" sz="1000" dirty="0" err="1" smtClean="0">
                <a:latin typeface="Arial"/>
                <a:ea typeface="SimSun"/>
                <a:cs typeface="Arial"/>
              </a:rPr>
              <a:t>l'espace</a:t>
            </a:r>
            <a:r>
              <a:rPr lang="en-US" sz="1000" dirty="0" smtClean="0">
                <a:latin typeface="Arial"/>
                <a:ea typeface="SimSun"/>
                <a:cs typeface="Arial"/>
              </a:rPr>
              <a:t> de </a:t>
            </a:r>
            <a:r>
              <a:rPr lang="en-US" sz="1000" dirty="0" err="1" smtClean="0">
                <a:latin typeface="Arial"/>
                <a:ea typeface="SimSun"/>
                <a:cs typeface="Arial"/>
              </a:rPr>
              <a:t>noms</a:t>
            </a:r>
            <a:r>
              <a:rPr lang="en-US" sz="1000" dirty="0" smtClean="0">
                <a:latin typeface="Arial"/>
                <a:ea typeface="SimSun"/>
                <a:cs typeface="Arial"/>
              </a:rPr>
              <a:t> </a:t>
            </a:r>
            <a:r>
              <a:rPr lang="en-US" sz="1000" dirty="0" err="1" smtClean="0">
                <a:latin typeface="Arial"/>
                <a:ea typeface="SimSun"/>
                <a:cs typeface="Arial"/>
              </a:rPr>
              <a:t>d'une</a:t>
            </a:r>
            <a:r>
              <a:rPr lang="en-US" sz="1000" dirty="0" smtClean="0">
                <a:latin typeface="Arial"/>
                <a:ea typeface="SimSun"/>
                <a:cs typeface="Arial"/>
              </a:rPr>
              <a:t> </a:t>
            </a:r>
            <a:r>
              <a:rPr lang="en-US" sz="1000" dirty="0" err="1" smtClean="0">
                <a:latin typeface="Arial"/>
                <a:ea typeface="SimSun"/>
                <a:cs typeface="Arial"/>
              </a:rPr>
              <a:t>requête</a:t>
            </a:r>
            <a:r>
              <a:rPr lang="en-US" sz="1000" dirty="0" smtClean="0">
                <a:latin typeface="Arial"/>
                <a:ea typeface="SimSun"/>
                <a:cs typeface="Arial"/>
              </a:rPr>
              <a:t>.</a:t>
            </a:r>
          </a:p>
          <a:p>
            <a:pPr>
              <a:lnSpc>
                <a:spcPct val="115000"/>
              </a:lnSpc>
              <a:spcAft>
                <a:spcPts val="1000"/>
              </a:spcAft>
            </a:pPr>
            <a:r>
              <a:rPr lang="en-US" sz="1000" dirty="0" err="1" smtClean="0">
                <a:latin typeface="Arial"/>
                <a:ea typeface="SimSun"/>
                <a:cs typeface="Arial"/>
              </a:rPr>
              <a:t>Expliquez</a:t>
            </a:r>
            <a:r>
              <a:rPr lang="en-US" sz="1000" dirty="0" smtClean="0">
                <a:latin typeface="Arial"/>
                <a:ea typeface="SimSun"/>
                <a:cs typeface="Arial"/>
              </a:rPr>
              <a:t> le </a:t>
            </a:r>
            <a:r>
              <a:rPr lang="en-US" sz="1000" dirty="0" err="1" smtClean="0">
                <a:latin typeface="Arial"/>
                <a:ea typeface="SimSun"/>
                <a:cs typeface="Arial"/>
              </a:rPr>
              <a:t>fonctionnement</a:t>
            </a:r>
            <a:r>
              <a:rPr lang="en-US" sz="1000" dirty="0" smtClean="0">
                <a:latin typeface="Arial"/>
                <a:ea typeface="SimSun"/>
                <a:cs typeface="Arial"/>
              </a:rPr>
              <a:t> des </a:t>
            </a:r>
            <a:r>
              <a:rPr lang="en-US" sz="1000" dirty="0" err="1" smtClean="0">
                <a:latin typeface="Arial"/>
                <a:ea typeface="SimSun"/>
                <a:cs typeface="Arial"/>
              </a:rPr>
              <a:t>requêtes</a:t>
            </a:r>
            <a:r>
              <a:rPr lang="en-US" sz="1000" dirty="0" smtClean="0">
                <a:latin typeface="Arial"/>
                <a:ea typeface="SimSun"/>
                <a:cs typeface="Arial"/>
              </a:rPr>
              <a:t> </a:t>
            </a:r>
            <a:r>
              <a:rPr lang="en-US" sz="1000" dirty="0" err="1" smtClean="0">
                <a:latin typeface="Arial"/>
                <a:ea typeface="SimSun"/>
                <a:cs typeface="Arial"/>
              </a:rPr>
              <a:t>récursives</a:t>
            </a:r>
            <a:r>
              <a:rPr lang="en-US" sz="1000" dirty="0" smtClean="0">
                <a:latin typeface="Arial"/>
                <a:ea typeface="SimSun"/>
                <a:cs typeface="Arial"/>
              </a:rPr>
              <a:t>.</a:t>
            </a:r>
          </a:p>
          <a:p>
            <a:pPr>
              <a:lnSpc>
                <a:spcPct val="115000"/>
              </a:lnSpc>
              <a:spcAft>
                <a:spcPts val="1000"/>
              </a:spcAft>
            </a:pPr>
            <a:r>
              <a:rPr lang="en-US" sz="1000" dirty="0" err="1" smtClean="0">
                <a:latin typeface="Arial"/>
                <a:ea typeface="SimSun"/>
                <a:cs typeface="Arial"/>
              </a:rPr>
              <a:t>Informez</a:t>
            </a:r>
            <a:r>
              <a:rPr lang="en-US" sz="1000" dirty="0" smtClean="0">
                <a:latin typeface="Arial"/>
                <a:ea typeface="SimSun"/>
                <a:cs typeface="Arial"/>
              </a:rPr>
              <a:t> les </a:t>
            </a:r>
            <a:r>
              <a:rPr lang="en-US" sz="1000" dirty="0" err="1" smtClean="0">
                <a:latin typeface="Arial"/>
                <a:ea typeface="SimSun"/>
                <a:cs typeface="Arial"/>
              </a:rPr>
              <a:t>stagiaires</a:t>
            </a:r>
            <a:r>
              <a:rPr lang="en-US" sz="1000" dirty="0" smtClean="0">
                <a:latin typeface="Arial"/>
                <a:ea typeface="SimSun"/>
                <a:cs typeface="Arial"/>
              </a:rPr>
              <a:t> </a:t>
            </a:r>
            <a:r>
              <a:rPr lang="en-US" sz="1000" dirty="0" err="1" smtClean="0">
                <a:latin typeface="Arial"/>
                <a:ea typeface="SimSun"/>
                <a:cs typeface="Arial"/>
              </a:rPr>
              <a:t>qu'ils</a:t>
            </a:r>
            <a:r>
              <a:rPr lang="en-US" sz="1000" dirty="0" smtClean="0">
                <a:latin typeface="Arial"/>
                <a:ea typeface="SimSun"/>
                <a:cs typeface="Arial"/>
              </a:rPr>
              <a:t> </a:t>
            </a:r>
            <a:r>
              <a:rPr lang="en-US" sz="1000" dirty="0" err="1" smtClean="0">
                <a:latin typeface="Arial"/>
                <a:ea typeface="SimSun"/>
                <a:cs typeface="Arial"/>
              </a:rPr>
              <a:t>doivent</a:t>
            </a:r>
            <a:r>
              <a:rPr lang="en-US" sz="1000" dirty="0" smtClean="0">
                <a:latin typeface="Arial"/>
                <a:ea typeface="SimSun"/>
                <a:cs typeface="Arial"/>
              </a:rPr>
              <a:t> </a:t>
            </a:r>
            <a:r>
              <a:rPr lang="en-US" sz="1000" dirty="0" err="1" smtClean="0">
                <a:latin typeface="Arial"/>
                <a:ea typeface="SimSun"/>
                <a:cs typeface="Arial"/>
              </a:rPr>
              <a:t>envisager</a:t>
            </a:r>
            <a:r>
              <a:rPr lang="en-US" sz="1000" dirty="0" smtClean="0">
                <a:latin typeface="Arial"/>
                <a:ea typeface="SimSun"/>
                <a:cs typeface="Arial"/>
              </a:rPr>
              <a:t> de </a:t>
            </a:r>
            <a:r>
              <a:rPr lang="en-US" sz="1000" dirty="0" err="1" smtClean="0">
                <a:latin typeface="Arial"/>
                <a:ea typeface="SimSun"/>
                <a:cs typeface="Arial"/>
              </a:rPr>
              <a:t>désactiver</a:t>
            </a:r>
            <a:r>
              <a:rPr lang="en-US" sz="1000" dirty="0" smtClean="0">
                <a:latin typeface="Arial"/>
                <a:ea typeface="SimSun"/>
                <a:cs typeface="Arial"/>
              </a:rPr>
              <a:t> les </a:t>
            </a:r>
            <a:r>
              <a:rPr lang="en-US" sz="1000" dirty="0" err="1" smtClean="0">
                <a:latin typeface="Arial"/>
                <a:ea typeface="SimSun"/>
                <a:cs typeface="Arial"/>
              </a:rPr>
              <a:t>requêtes</a:t>
            </a:r>
            <a:r>
              <a:rPr lang="en-US" sz="1000" dirty="0" smtClean="0">
                <a:latin typeface="Arial"/>
                <a:ea typeface="SimSun"/>
                <a:cs typeface="Arial"/>
              </a:rPr>
              <a:t> </a:t>
            </a:r>
            <a:r>
              <a:rPr lang="en-US" sz="1000" dirty="0" err="1" smtClean="0">
                <a:latin typeface="Arial"/>
                <a:ea typeface="SimSun"/>
                <a:cs typeface="Arial"/>
              </a:rPr>
              <a:t>récursives</a:t>
            </a:r>
            <a:r>
              <a:rPr lang="en-US" sz="1000" dirty="0" smtClean="0">
                <a:latin typeface="Arial"/>
                <a:ea typeface="SimSun"/>
                <a:cs typeface="Arial"/>
              </a:rPr>
              <a:t> pour des </a:t>
            </a:r>
            <a:r>
              <a:rPr lang="en-US" sz="1000" dirty="0" err="1" smtClean="0">
                <a:latin typeface="Arial"/>
                <a:ea typeface="SimSun"/>
                <a:cs typeface="Arial"/>
              </a:rPr>
              <a:t>domaines</a:t>
            </a:r>
            <a:r>
              <a:rPr lang="en-US" sz="1000" dirty="0" smtClean="0">
                <a:latin typeface="Arial"/>
                <a:ea typeface="SimSun"/>
                <a:cs typeface="Arial"/>
              </a:rPr>
              <a:t> </a:t>
            </a:r>
            <a:r>
              <a:rPr lang="en-US" sz="1000" dirty="0" err="1" smtClean="0">
                <a:latin typeface="Arial"/>
                <a:ea typeface="SimSun"/>
                <a:cs typeface="Arial"/>
              </a:rPr>
              <a:t>spécifiques</a:t>
            </a:r>
            <a:r>
              <a:rPr lang="en-US" sz="1000" dirty="0" smtClean="0">
                <a:latin typeface="Arial"/>
                <a:ea typeface="SimSun"/>
                <a:cs typeface="Arial"/>
              </a:rPr>
              <a:t>. </a:t>
            </a:r>
            <a:r>
              <a:rPr lang="en-US" sz="1000" dirty="0" err="1" smtClean="0">
                <a:latin typeface="Arial"/>
                <a:ea typeface="SimSun"/>
                <a:cs typeface="Arial"/>
              </a:rPr>
              <a:t>Ainsi</a:t>
            </a:r>
            <a:r>
              <a:rPr lang="en-US" sz="1000" dirty="0" smtClean="0">
                <a:latin typeface="Arial"/>
                <a:ea typeface="SimSun"/>
                <a:cs typeface="Arial"/>
              </a:rPr>
              <a:t>, le </a:t>
            </a:r>
            <a:r>
              <a:rPr lang="en-US" sz="1000" dirty="0" err="1" smtClean="0">
                <a:latin typeface="Arial"/>
                <a:ea typeface="SimSun"/>
                <a:cs typeface="Arial"/>
              </a:rPr>
              <a:t>serveur</a:t>
            </a:r>
            <a:r>
              <a:rPr lang="en-US" sz="1000" dirty="0" smtClean="0">
                <a:latin typeface="Arial"/>
                <a:ea typeface="SimSun"/>
                <a:cs typeface="Arial"/>
              </a:rPr>
              <a:t> DNS en question </a:t>
            </a:r>
            <a:r>
              <a:rPr lang="en-US" sz="1000" dirty="0" err="1" smtClean="0">
                <a:latin typeface="Arial"/>
                <a:ea typeface="SimSun"/>
                <a:cs typeface="Arial"/>
              </a:rPr>
              <a:t>n'essaiera</a:t>
            </a:r>
            <a:r>
              <a:rPr lang="en-US" sz="1000" dirty="0" smtClean="0">
                <a:latin typeface="Arial"/>
                <a:ea typeface="SimSun"/>
                <a:cs typeface="Arial"/>
              </a:rPr>
              <a:t> pas de </a:t>
            </a:r>
            <a:r>
              <a:rPr lang="en-US" sz="1000" dirty="0" err="1" smtClean="0">
                <a:latin typeface="Arial"/>
                <a:ea typeface="SimSun"/>
                <a:cs typeface="Arial"/>
              </a:rPr>
              <a:t>transférer</a:t>
            </a:r>
            <a:r>
              <a:rPr lang="en-US" sz="1000" dirty="0" smtClean="0">
                <a:latin typeface="Arial"/>
                <a:ea typeface="SimSun"/>
                <a:cs typeface="Arial"/>
              </a:rPr>
              <a:t> </a:t>
            </a:r>
            <a:r>
              <a:rPr lang="en-US" sz="1000" dirty="0" err="1" smtClean="0">
                <a:latin typeface="Arial"/>
                <a:ea typeface="SimSun"/>
                <a:cs typeface="Arial"/>
              </a:rPr>
              <a:t>ses</a:t>
            </a:r>
            <a:r>
              <a:rPr lang="en-US" sz="1000" dirty="0" smtClean="0">
                <a:latin typeface="Arial"/>
                <a:ea typeface="SimSun"/>
                <a:cs typeface="Arial"/>
              </a:rPr>
              <a:t> </a:t>
            </a:r>
            <a:r>
              <a:rPr lang="en-US" sz="1000" dirty="0" err="1" smtClean="0">
                <a:latin typeface="Arial"/>
                <a:ea typeface="SimSun"/>
                <a:cs typeface="Arial"/>
              </a:rPr>
              <a:t>demandes</a:t>
            </a:r>
            <a:r>
              <a:rPr lang="en-US" sz="1000" dirty="0" smtClean="0">
                <a:latin typeface="Arial"/>
                <a:ea typeface="SimSun"/>
                <a:cs typeface="Arial"/>
              </a:rPr>
              <a:t> DNS à </a:t>
            </a:r>
            <a:r>
              <a:rPr lang="en-US" sz="1000" smtClean="0">
                <a:latin typeface="Arial"/>
                <a:ea typeface="SimSun"/>
                <a:cs typeface="Arial"/>
              </a:rPr>
              <a:t>un autre serveur</a:t>
            </a:r>
            <a:r>
              <a:rPr lang="en-US" sz="1000" dirty="0" smtClean="0">
                <a:latin typeface="Arial"/>
                <a:ea typeface="SimSun"/>
                <a:cs typeface="Arial"/>
              </a:rPr>
              <a:t>. </a:t>
            </a:r>
            <a:r>
              <a:rPr lang="en-US" sz="1000" dirty="0" err="1" smtClean="0">
                <a:latin typeface="Arial"/>
                <a:ea typeface="SimSun"/>
                <a:cs typeface="Arial"/>
              </a:rPr>
              <a:t>Cette</a:t>
            </a:r>
            <a:r>
              <a:rPr lang="en-US" sz="1000" dirty="0" smtClean="0">
                <a:latin typeface="Arial"/>
                <a:ea typeface="SimSun"/>
                <a:cs typeface="Arial"/>
              </a:rPr>
              <a:t> </a:t>
            </a:r>
            <a:r>
              <a:rPr lang="en-US" sz="1000" dirty="0" err="1" smtClean="0">
                <a:latin typeface="Arial"/>
                <a:ea typeface="SimSun"/>
                <a:cs typeface="Arial"/>
              </a:rPr>
              <a:t>désactivation</a:t>
            </a:r>
            <a:r>
              <a:rPr lang="en-US" sz="1000" dirty="0" smtClean="0">
                <a:latin typeface="Arial"/>
                <a:ea typeface="SimSun"/>
                <a:cs typeface="Arial"/>
              </a:rPr>
              <a:t> </a:t>
            </a:r>
            <a:r>
              <a:rPr lang="en-US" sz="1000" dirty="0" err="1" smtClean="0">
                <a:latin typeface="Arial"/>
                <a:ea typeface="SimSun"/>
                <a:cs typeface="Arial"/>
              </a:rPr>
              <a:t>s'avère</a:t>
            </a:r>
            <a:r>
              <a:rPr lang="en-US" sz="1000" dirty="0" smtClean="0">
                <a:latin typeface="Arial"/>
                <a:ea typeface="SimSun"/>
                <a:cs typeface="Arial"/>
              </a:rPr>
              <a:t> utile </a:t>
            </a:r>
            <a:r>
              <a:rPr lang="en-US" sz="1000" dirty="0" err="1" smtClean="0">
                <a:latin typeface="Arial"/>
                <a:ea typeface="SimSun"/>
                <a:cs typeface="Arial"/>
              </a:rPr>
              <a:t>lorsque</a:t>
            </a:r>
            <a:r>
              <a:rPr lang="en-US" sz="1000" dirty="0" smtClean="0">
                <a:latin typeface="Arial"/>
                <a:ea typeface="SimSun"/>
                <a:cs typeface="Arial"/>
              </a:rPr>
              <a:t> </a:t>
            </a:r>
            <a:r>
              <a:rPr lang="en-US" sz="1000" dirty="0" err="1" smtClean="0">
                <a:latin typeface="Arial"/>
                <a:ea typeface="SimSun"/>
                <a:cs typeface="Arial"/>
              </a:rPr>
              <a:t>vous</a:t>
            </a:r>
            <a:r>
              <a:rPr lang="en-US" sz="1000" dirty="0" smtClean="0">
                <a:latin typeface="Arial"/>
                <a:ea typeface="SimSun"/>
                <a:cs typeface="Arial"/>
              </a:rPr>
              <a:t> ne </a:t>
            </a:r>
            <a:r>
              <a:rPr lang="en-US" sz="1000" dirty="0" err="1" smtClean="0">
                <a:latin typeface="Arial"/>
                <a:ea typeface="SimSun"/>
                <a:cs typeface="Arial"/>
              </a:rPr>
              <a:t>souhaitez</a:t>
            </a:r>
            <a:r>
              <a:rPr lang="en-US" sz="1000" dirty="0" smtClean="0">
                <a:latin typeface="Arial"/>
                <a:ea typeface="SimSun"/>
                <a:cs typeface="Arial"/>
              </a:rPr>
              <a:t> pas </a:t>
            </a:r>
            <a:r>
              <a:rPr lang="en-US" sz="1000" dirty="0" err="1" smtClean="0">
                <a:latin typeface="Arial"/>
                <a:ea typeface="SimSun"/>
                <a:cs typeface="Arial"/>
              </a:rPr>
              <a:t>qu'un</a:t>
            </a:r>
            <a:r>
              <a:rPr lang="en-US" sz="1000" dirty="0" smtClean="0">
                <a:latin typeface="Arial"/>
                <a:ea typeface="SimSun"/>
                <a:cs typeface="Arial"/>
              </a:rPr>
              <a:t> </a:t>
            </a:r>
            <a:r>
              <a:rPr lang="en-US" sz="1000" dirty="0" err="1" smtClean="0">
                <a:latin typeface="Arial"/>
                <a:ea typeface="SimSun"/>
                <a:cs typeface="Arial"/>
              </a:rPr>
              <a:t>serveur</a:t>
            </a:r>
            <a:r>
              <a:rPr lang="en-US" sz="1000" dirty="0" smtClean="0">
                <a:latin typeface="Arial"/>
                <a:ea typeface="SimSun"/>
                <a:cs typeface="Arial"/>
              </a:rPr>
              <a:t> DNS </a:t>
            </a:r>
            <a:r>
              <a:rPr lang="en-US" sz="1000" dirty="0" err="1" smtClean="0">
                <a:latin typeface="Arial"/>
                <a:ea typeface="SimSun"/>
                <a:cs typeface="Arial"/>
              </a:rPr>
              <a:t>particulier</a:t>
            </a:r>
            <a:r>
              <a:rPr lang="en-US" sz="1000" dirty="0" smtClean="0">
                <a:latin typeface="Arial"/>
                <a:ea typeface="SimSun"/>
                <a:cs typeface="Arial"/>
              </a:rPr>
              <a:t> communique à </a:t>
            </a:r>
            <a:r>
              <a:rPr lang="en-US" sz="1000" dirty="0" err="1" smtClean="0">
                <a:latin typeface="Arial"/>
                <a:ea typeface="SimSun"/>
                <a:cs typeface="Arial"/>
              </a:rPr>
              <a:t>l'extérieur</a:t>
            </a:r>
            <a:r>
              <a:rPr lang="en-US" sz="1000" dirty="0" smtClean="0">
                <a:latin typeface="Arial"/>
                <a:ea typeface="SimSun"/>
                <a:cs typeface="Arial"/>
              </a:rPr>
              <a:t> de son </a:t>
            </a:r>
            <a:r>
              <a:rPr lang="en-US" sz="1000" dirty="0" err="1" smtClean="0">
                <a:latin typeface="Arial"/>
                <a:ea typeface="SimSun"/>
                <a:cs typeface="Arial"/>
              </a:rPr>
              <a:t>réseau</a:t>
            </a:r>
            <a:r>
              <a:rPr lang="en-US" sz="1000" dirty="0" smtClean="0">
                <a:latin typeface="Arial"/>
                <a:ea typeface="SimSun"/>
                <a:cs typeface="Arial"/>
              </a:rPr>
              <a:t>. La </a:t>
            </a:r>
            <a:r>
              <a:rPr lang="en-US" sz="1000" dirty="0" err="1" smtClean="0">
                <a:latin typeface="Arial"/>
                <a:ea typeface="SimSun"/>
                <a:cs typeface="Arial"/>
              </a:rPr>
              <a:t>désactivation</a:t>
            </a:r>
            <a:r>
              <a:rPr lang="en-US" sz="1000" dirty="0" smtClean="0">
                <a:latin typeface="Arial"/>
                <a:ea typeface="SimSun"/>
                <a:cs typeface="Arial"/>
              </a:rPr>
              <a:t> de la </a:t>
            </a:r>
            <a:r>
              <a:rPr lang="en-US" sz="1000" dirty="0" err="1" smtClean="0">
                <a:latin typeface="Arial"/>
                <a:ea typeface="SimSun"/>
                <a:cs typeface="Arial"/>
              </a:rPr>
              <a:t>récursivité</a:t>
            </a:r>
            <a:r>
              <a:rPr lang="en-US" sz="1000" dirty="0" smtClean="0">
                <a:latin typeface="Arial"/>
                <a:ea typeface="SimSun"/>
                <a:cs typeface="Arial"/>
              </a:rPr>
              <a:t> </a:t>
            </a:r>
            <a:r>
              <a:rPr lang="en-US" sz="1000" dirty="0" err="1" smtClean="0">
                <a:latin typeface="Arial"/>
                <a:ea typeface="SimSun"/>
                <a:cs typeface="Arial"/>
              </a:rPr>
              <a:t>s'effectue</a:t>
            </a:r>
            <a:r>
              <a:rPr lang="en-US" sz="1000" dirty="0" smtClean="0">
                <a:latin typeface="Arial"/>
                <a:ea typeface="SimSun"/>
                <a:cs typeface="Arial"/>
              </a:rPr>
              <a:t> </a:t>
            </a:r>
            <a:r>
              <a:rPr lang="en-US" sz="1000" dirty="0" err="1" smtClean="0">
                <a:latin typeface="Arial"/>
                <a:ea typeface="SimSun"/>
                <a:cs typeface="Arial"/>
              </a:rPr>
              <a:t>dans</a:t>
            </a:r>
            <a:r>
              <a:rPr lang="en-US" sz="1000" dirty="0" smtClean="0">
                <a:latin typeface="Arial"/>
                <a:ea typeface="SimSun"/>
                <a:cs typeface="Arial"/>
              </a:rPr>
              <a:t> la console MMC (Microsoft Management Console) administrative du </a:t>
            </a:r>
            <a:r>
              <a:rPr lang="en-US" sz="1000" dirty="0" err="1" smtClean="0">
                <a:latin typeface="Arial"/>
                <a:ea typeface="SimSun"/>
                <a:cs typeface="Arial"/>
              </a:rPr>
              <a:t>système</a:t>
            </a:r>
            <a:r>
              <a:rPr lang="en-US" sz="1000" dirty="0" smtClean="0">
                <a:latin typeface="Arial"/>
                <a:ea typeface="SimSun"/>
                <a:cs typeface="Arial"/>
              </a:rPr>
              <a:t> DNS.</a:t>
            </a:r>
          </a:p>
          <a:p>
            <a:pPr>
              <a:lnSpc>
                <a:spcPct val="115000"/>
              </a:lnSpc>
              <a:spcAft>
                <a:spcPts val="1000"/>
              </a:spcAft>
            </a:pPr>
            <a:r>
              <a:rPr lang="en-US" sz="1000" dirty="0" err="1" smtClean="0">
                <a:latin typeface="Arial"/>
                <a:ea typeface="SimSun"/>
                <a:cs typeface="Segoe UI"/>
              </a:rPr>
              <a:t>Décrivez</a:t>
            </a:r>
            <a:r>
              <a:rPr lang="en-US" sz="1000" dirty="0" smtClean="0">
                <a:latin typeface="Arial"/>
                <a:ea typeface="SimSun"/>
                <a:cs typeface="Segoe UI"/>
              </a:rPr>
              <a:t> la </a:t>
            </a:r>
            <a:r>
              <a:rPr lang="en-US" sz="1000" dirty="0" err="1" smtClean="0">
                <a:latin typeface="Arial"/>
                <a:ea typeface="SimSun"/>
                <a:cs typeface="Segoe UI"/>
              </a:rPr>
              <a:t>fonction</a:t>
            </a:r>
            <a:r>
              <a:rPr lang="en-US" sz="1000" dirty="0" smtClean="0">
                <a:latin typeface="Arial"/>
                <a:ea typeface="SimSun"/>
                <a:cs typeface="Segoe UI"/>
              </a:rPr>
              <a:t> </a:t>
            </a:r>
            <a:r>
              <a:rPr lang="en-US" sz="1000" dirty="0" err="1" smtClean="0">
                <a:latin typeface="Arial"/>
                <a:ea typeface="SimSun"/>
                <a:cs typeface="Segoe UI"/>
              </a:rPr>
              <a:t>d'une</a:t>
            </a:r>
            <a:r>
              <a:rPr lang="en-US" sz="1000" dirty="0" smtClean="0">
                <a:latin typeface="Arial"/>
                <a:ea typeface="SimSun"/>
                <a:cs typeface="Segoe UI"/>
              </a:rPr>
              <a:t> </a:t>
            </a:r>
            <a:r>
              <a:rPr lang="en-US" sz="1000" dirty="0" err="1" smtClean="0">
                <a:latin typeface="Arial"/>
                <a:ea typeface="SimSun"/>
                <a:cs typeface="Segoe UI"/>
              </a:rPr>
              <a:t>requête</a:t>
            </a:r>
            <a:r>
              <a:rPr lang="en-US" sz="1000" dirty="0" smtClean="0">
                <a:latin typeface="Arial"/>
                <a:ea typeface="SimSun"/>
                <a:cs typeface="Segoe UI"/>
              </a:rPr>
              <a:t> </a:t>
            </a:r>
            <a:r>
              <a:rPr lang="en-US" sz="1000" dirty="0" err="1" smtClean="0">
                <a:latin typeface="Arial"/>
                <a:ea typeface="SimSun"/>
                <a:cs typeface="Segoe UI"/>
              </a:rPr>
              <a:t>itérative</a:t>
            </a:r>
            <a:r>
              <a:rPr lang="en-US" sz="1000" dirty="0" smtClean="0">
                <a:latin typeface="Arial"/>
                <a:ea typeface="SimSun"/>
                <a:cs typeface="Segoe UI"/>
              </a:rPr>
              <a:t>.</a:t>
            </a:r>
            <a:endParaRPr lang="en-US" sz="1000" dirty="0">
              <a:latin typeface="Arial"/>
              <a:ea typeface="SimSun"/>
              <a:cs typeface="Arial"/>
            </a:endParaRPr>
          </a:p>
        </p:txBody>
      </p:sp>
      <p:sp>
        <p:nvSpPr>
          <p:cNvPr id="6"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
        <p:nvSpPr>
          <p:cNvPr id="9" name="Slide Image Placeholder 1"/>
          <p:cNvSpPr>
            <a:spLocks noGrp="1" noRot="1" noChangeAspect="1"/>
          </p:cNvSpPr>
          <p:nvPr>
            <p:ph type="sldImg" idx="2"/>
          </p:nvPr>
        </p:nvSpPr>
        <p:spPr>
          <a:xfrm>
            <a:off x="4325938" y="73025"/>
            <a:ext cx="2466975" cy="1851025"/>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29057" indent="-280406">
              <a:defRPr b="1">
                <a:solidFill>
                  <a:schemeClr val="tx1"/>
                </a:solidFill>
                <a:latin typeface="Verdana" pitchFamily="34" charset="0"/>
              </a:defRPr>
            </a:lvl2pPr>
            <a:lvl3pPr marL="1121626" indent="-224325">
              <a:defRPr b="1">
                <a:solidFill>
                  <a:schemeClr val="tx1"/>
                </a:solidFill>
                <a:latin typeface="Verdana" pitchFamily="34" charset="0"/>
              </a:defRPr>
            </a:lvl3pPr>
            <a:lvl4pPr marL="1570276" indent="-224325">
              <a:defRPr b="1">
                <a:solidFill>
                  <a:schemeClr val="tx1"/>
                </a:solidFill>
                <a:latin typeface="Verdana" pitchFamily="34" charset="0"/>
              </a:defRPr>
            </a:lvl4pPr>
            <a:lvl5pPr marL="2018927" indent="-224325">
              <a:defRPr b="1">
                <a:solidFill>
                  <a:schemeClr val="tx1"/>
                </a:solidFill>
                <a:latin typeface="Verdana" pitchFamily="34" charset="0"/>
              </a:defRPr>
            </a:lvl5pPr>
            <a:lvl6pPr marL="2467577" indent="-224325" algn="ctr" eaLnBrk="0" fontAlgn="base" hangingPunct="0">
              <a:spcBef>
                <a:spcPct val="0"/>
              </a:spcBef>
              <a:spcAft>
                <a:spcPct val="0"/>
              </a:spcAft>
              <a:defRPr b="1">
                <a:solidFill>
                  <a:schemeClr val="tx1"/>
                </a:solidFill>
                <a:latin typeface="Verdana" pitchFamily="34" charset="0"/>
              </a:defRPr>
            </a:lvl6pPr>
            <a:lvl7pPr marL="2916227" indent="-224325" algn="ctr" eaLnBrk="0" fontAlgn="base" hangingPunct="0">
              <a:spcBef>
                <a:spcPct val="0"/>
              </a:spcBef>
              <a:spcAft>
                <a:spcPct val="0"/>
              </a:spcAft>
              <a:defRPr b="1">
                <a:solidFill>
                  <a:schemeClr val="tx1"/>
                </a:solidFill>
                <a:latin typeface="Verdana" pitchFamily="34" charset="0"/>
              </a:defRPr>
            </a:lvl7pPr>
            <a:lvl8pPr marL="3364878" indent="-224325" algn="ctr" eaLnBrk="0" fontAlgn="base" hangingPunct="0">
              <a:spcBef>
                <a:spcPct val="0"/>
              </a:spcBef>
              <a:spcAft>
                <a:spcPct val="0"/>
              </a:spcAft>
              <a:defRPr b="1">
                <a:solidFill>
                  <a:schemeClr val="tx1"/>
                </a:solidFill>
                <a:latin typeface="Verdana" pitchFamily="34" charset="0"/>
              </a:defRPr>
            </a:lvl8pPr>
            <a:lvl9pPr marL="3813528" indent="-224325" algn="ctr" eaLnBrk="0" fontAlgn="base" hangingPunct="0">
              <a:spcBef>
                <a:spcPct val="0"/>
              </a:spcBef>
              <a:spcAft>
                <a:spcPct val="0"/>
              </a:spcAft>
              <a:defRPr b="1">
                <a:solidFill>
                  <a:schemeClr val="tx1"/>
                </a:solidFill>
                <a:latin typeface="Verdana" pitchFamily="34" charset="0"/>
              </a:defRPr>
            </a:lvl9pPr>
          </a:lstStyle>
          <a:p>
            <a:fld id="{D91F71CB-59C5-4023-986C-9555A1315B58}" type="slidenum">
              <a:rPr lang="en-US" b="0" smtClean="0"/>
              <a:pPr/>
              <a:t>15</a:t>
            </a:fld>
            <a:endParaRPr lang="en-US" b="0" dirty="0" smtClean="0"/>
          </a:p>
        </p:txBody>
      </p:sp>
      <p:sp>
        <p:nvSpPr>
          <p:cNvPr id="64518" name="Rectangle 3"/>
          <p:cNvSpPr>
            <a:spLocks noGrp="1" noChangeArrowheads="1"/>
          </p:cNvSpPr>
          <p:nvPr>
            <p:ph type="body" idx="1"/>
          </p:nvPr>
        </p:nvSpPr>
        <p:spPr>
          <a:xfrm>
            <a:off x="309600" y="2095200"/>
            <a:ext cx="6149837" cy="67315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Aft>
                <a:spcPts val="1000"/>
              </a:spcAft>
            </a:pPr>
            <a:r>
              <a:rPr lang="en-US" sz="1000" dirty="0" err="1" smtClean="0">
                <a:latin typeface="Arial"/>
                <a:ea typeface="SimSun"/>
                <a:cs typeface="Arial"/>
              </a:rPr>
              <a:t>Dans</a:t>
            </a:r>
            <a:r>
              <a:rPr lang="en-US" sz="1000" dirty="0" smtClean="0">
                <a:latin typeface="Arial"/>
                <a:ea typeface="SimSun"/>
                <a:cs typeface="Arial"/>
              </a:rPr>
              <a:t> </a:t>
            </a:r>
            <a:r>
              <a:rPr lang="en-US" sz="1000" dirty="0" err="1" smtClean="0">
                <a:latin typeface="Arial"/>
                <a:ea typeface="SimSun"/>
                <a:cs typeface="Arial"/>
              </a:rPr>
              <a:t>cette</a:t>
            </a:r>
            <a:r>
              <a:rPr lang="en-US" sz="1000" dirty="0" smtClean="0">
                <a:latin typeface="Arial"/>
                <a:ea typeface="SimSun"/>
                <a:cs typeface="Arial"/>
              </a:rPr>
              <a:t> </a:t>
            </a:r>
            <a:r>
              <a:rPr lang="en-US" sz="1000" dirty="0" err="1" smtClean="0">
                <a:latin typeface="Arial"/>
                <a:ea typeface="SimSun"/>
                <a:cs typeface="Arial"/>
              </a:rPr>
              <a:t>rubrique</a:t>
            </a:r>
            <a:r>
              <a:rPr lang="en-US" sz="1000" dirty="0" smtClean="0">
                <a:latin typeface="Arial"/>
                <a:ea typeface="SimSun"/>
                <a:cs typeface="Arial"/>
              </a:rPr>
              <a:t>, </a:t>
            </a:r>
            <a:r>
              <a:rPr lang="en-US" sz="1000" dirty="0" err="1" smtClean="0">
                <a:latin typeface="Arial"/>
                <a:ea typeface="SimSun"/>
                <a:cs typeface="Arial"/>
              </a:rPr>
              <a:t>insistez</a:t>
            </a:r>
            <a:r>
              <a:rPr lang="en-US" sz="1000" dirty="0" smtClean="0">
                <a:latin typeface="Arial"/>
                <a:ea typeface="SimSun"/>
                <a:cs typeface="Arial"/>
              </a:rPr>
              <a:t> </a:t>
            </a:r>
            <a:r>
              <a:rPr lang="en-US" sz="1000" dirty="0" err="1" smtClean="0">
                <a:latin typeface="Arial"/>
                <a:ea typeface="SimSun"/>
                <a:cs typeface="Arial"/>
              </a:rPr>
              <a:t>sur</a:t>
            </a:r>
            <a:r>
              <a:rPr lang="en-US" sz="1000" dirty="0" smtClean="0">
                <a:latin typeface="Arial"/>
                <a:ea typeface="SimSun"/>
                <a:cs typeface="Arial"/>
              </a:rPr>
              <a:t> les points </a:t>
            </a:r>
            <a:r>
              <a:rPr lang="en-US" sz="1000" dirty="0" err="1" smtClean="0">
                <a:latin typeface="Arial"/>
                <a:ea typeface="SimSun"/>
                <a:cs typeface="Arial"/>
              </a:rPr>
              <a:t>suivants</a:t>
            </a:r>
            <a:r>
              <a:rPr lang="en-US" sz="1000" dirty="0" smtClean="0">
                <a:latin typeface="Arial"/>
                <a:ea typeface="SimSun"/>
                <a:cs typeface="Arial"/>
              </a:rPr>
              <a:t> :</a:t>
            </a:r>
          </a:p>
          <a:p>
            <a:pPr>
              <a:lnSpc>
                <a:spcPct val="115000"/>
              </a:lnSpc>
              <a:spcAft>
                <a:spcPts val="1000"/>
              </a:spcAft>
            </a:pPr>
            <a:r>
              <a:rPr lang="en-US" sz="1000" dirty="0" err="1" smtClean="0">
                <a:latin typeface="Arial"/>
                <a:ea typeface="SimSun"/>
                <a:cs typeface="Arial"/>
              </a:rPr>
              <a:t>Définissez</a:t>
            </a:r>
            <a:r>
              <a:rPr lang="en-US" sz="1000" dirty="0" smtClean="0">
                <a:latin typeface="Arial"/>
                <a:ea typeface="SimSun"/>
                <a:cs typeface="Arial"/>
              </a:rPr>
              <a:t> les </a:t>
            </a:r>
            <a:r>
              <a:rPr lang="en-US" sz="1000" dirty="0" err="1" smtClean="0">
                <a:latin typeface="Arial"/>
                <a:ea typeface="SimSun"/>
                <a:cs typeface="Arial"/>
              </a:rPr>
              <a:t>redirecteurs</a:t>
            </a:r>
            <a:r>
              <a:rPr lang="en-US" sz="1000" dirty="0" smtClean="0">
                <a:latin typeface="Arial"/>
                <a:ea typeface="SimSun"/>
                <a:cs typeface="Arial"/>
              </a:rPr>
              <a:t> et </a:t>
            </a:r>
            <a:r>
              <a:rPr lang="en-US" sz="1000" dirty="0" err="1" smtClean="0">
                <a:latin typeface="Arial"/>
                <a:ea typeface="SimSun"/>
                <a:cs typeface="Arial"/>
              </a:rPr>
              <a:t>expliquez</a:t>
            </a:r>
            <a:r>
              <a:rPr lang="en-US" sz="1000" dirty="0" smtClean="0">
                <a:latin typeface="Arial"/>
                <a:ea typeface="SimSun"/>
                <a:cs typeface="Arial"/>
              </a:rPr>
              <a:t> </a:t>
            </a:r>
            <a:r>
              <a:rPr lang="en-US" sz="1000" dirty="0" err="1" smtClean="0">
                <a:latin typeface="Arial"/>
                <a:ea typeface="SimSun"/>
                <a:cs typeface="Arial"/>
              </a:rPr>
              <a:t>leur</a:t>
            </a:r>
            <a:r>
              <a:rPr lang="en-US" sz="1000" dirty="0" smtClean="0">
                <a:latin typeface="Arial"/>
                <a:ea typeface="SimSun"/>
                <a:cs typeface="Arial"/>
              </a:rPr>
              <a:t> </a:t>
            </a:r>
            <a:r>
              <a:rPr lang="en-US" sz="1000" dirty="0" err="1" smtClean="0">
                <a:latin typeface="Arial"/>
                <a:ea typeface="SimSun"/>
                <a:cs typeface="Arial"/>
              </a:rPr>
              <a:t>fonction</a:t>
            </a:r>
            <a:r>
              <a:rPr lang="en-US" sz="1000" dirty="0" smtClean="0">
                <a:latin typeface="Arial"/>
                <a:ea typeface="SimSun"/>
                <a:cs typeface="Arial"/>
              </a:rPr>
              <a:t>. </a:t>
            </a:r>
            <a:r>
              <a:rPr lang="en-US" sz="1000" dirty="0" smtClean="0">
                <a:latin typeface="Arial"/>
                <a:ea typeface="SimSun"/>
                <a:cs typeface="Segoe UI"/>
              </a:rPr>
              <a:t>Un </a:t>
            </a:r>
            <a:r>
              <a:rPr lang="en-US" sz="1000" dirty="0" err="1" smtClean="0">
                <a:latin typeface="Arial"/>
                <a:ea typeface="SimSun"/>
                <a:cs typeface="Segoe UI"/>
              </a:rPr>
              <a:t>redirecteur</a:t>
            </a:r>
            <a:r>
              <a:rPr lang="en-US" sz="1000" dirty="0" smtClean="0">
                <a:latin typeface="Arial"/>
                <a:ea typeface="SimSun"/>
                <a:cs typeface="Segoe UI"/>
              </a:rPr>
              <a:t> </a:t>
            </a:r>
            <a:r>
              <a:rPr lang="en-US" sz="1000" dirty="0" err="1" smtClean="0">
                <a:latin typeface="Arial"/>
                <a:ea typeface="SimSun"/>
                <a:cs typeface="Segoe UI"/>
              </a:rPr>
              <a:t>est</a:t>
            </a:r>
            <a:r>
              <a:rPr lang="en-US" sz="1000" dirty="0" smtClean="0">
                <a:latin typeface="Arial"/>
                <a:ea typeface="SimSun"/>
                <a:cs typeface="Segoe UI"/>
              </a:rPr>
              <a:t> un </a:t>
            </a:r>
            <a:r>
              <a:rPr lang="en-US" sz="1000" dirty="0" err="1" smtClean="0">
                <a:latin typeface="Arial"/>
                <a:ea typeface="SimSun"/>
                <a:cs typeface="Segoe UI"/>
              </a:rPr>
              <a:t>serveur</a:t>
            </a:r>
            <a:r>
              <a:rPr lang="en-US" sz="1000" dirty="0" smtClean="0">
                <a:latin typeface="Arial"/>
                <a:ea typeface="SimSun"/>
                <a:cs typeface="Segoe UI"/>
              </a:rPr>
              <a:t> DNS </a:t>
            </a:r>
            <a:r>
              <a:rPr lang="en-US" sz="1000" dirty="0" err="1" smtClean="0">
                <a:latin typeface="Arial"/>
                <a:ea typeface="SimSun"/>
                <a:cs typeface="Segoe UI"/>
              </a:rPr>
              <a:t>sur</a:t>
            </a:r>
            <a:r>
              <a:rPr lang="en-US" sz="1000" dirty="0" smtClean="0">
                <a:latin typeface="Arial"/>
                <a:ea typeface="SimSun"/>
                <a:cs typeface="Segoe UI"/>
              </a:rPr>
              <a:t> un </a:t>
            </a:r>
            <a:r>
              <a:rPr lang="en-US" sz="1000" err="1" smtClean="0">
                <a:latin typeface="Arial"/>
                <a:ea typeface="SimSun"/>
                <a:cs typeface="Segoe UI"/>
              </a:rPr>
              <a:t>réseau</a:t>
            </a:r>
            <a:r>
              <a:rPr lang="en-US" sz="1000" smtClean="0">
                <a:latin typeface="Arial"/>
                <a:ea typeface="SimSun"/>
                <a:cs typeface="Segoe UI"/>
              </a:rPr>
              <a:t> qui transfère </a:t>
            </a:r>
            <a:r>
              <a:rPr lang="en-US" sz="1000" dirty="0" smtClean="0">
                <a:latin typeface="Arial"/>
                <a:ea typeface="SimSun"/>
                <a:cs typeface="Segoe UI"/>
              </a:rPr>
              <a:t>des </a:t>
            </a:r>
            <a:r>
              <a:rPr lang="en-US" sz="1000" dirty="0" err="1" smtClean="0">
                <a:latin typeface="Arial"/>
                <a:ea typeface="SimSun"/>
                <a:cs typeface="Segoe UI"/>
              </a:rPr>
              <a:t>requêtes</a:t>
            </a:r>
            <a:r>
              <a:rPr lang="en-US" sz="1000" dirty="0" smtClean="0">
                <a:latin typeface="Arial"/>
                <a:ea typeface="SimSun"/>
                <a:cs typeface="Segoe UI"/>
              </a:rPr>
              <a:t> DNS de </a:t>
            </a:r>
            <a:r>
              <a:rPr lang="en-US" sz="1000" dirty="0" err="1" smtClean="0">
                <a:latin typeface="Arial"/>
                <a:ea typeface="SimSun"/>
                <a:cs typeface="Segoe UI"/>
              </a:rPr>
              <a:t>noms</a:t>
            </a:r>
            <a:r>
              <a:rPr lang="en-US" sz="1000" dirty="0" smtClean="0">
                <a:latin typeface="Arial"/>
                <a:ea typeface="SimSun"/>
                <a:cs typeface="Segoe UI"/>
              </a:rPr>
              <a:t> DNS </a:t>
            </a:r>
            <a:r>
              <a:rPr lang="en-US" sz="1000" dirty="0" err="1" smtClean="0">
                <a:latin typeface="Arial"/>
                <a:ea typeface="SimSun"/>
                <a:cs typeface="Segoe UI"/>
              </a:rPr>
              <a:t>externes</a:t>
            </a:r>
            <a:r>
              <a:rPr lang="en-US" sz="1000" dirty="0" smtClean="0">
                <a:latin typeface="Arial"/>
                <a:ea typeface="SimSun"/>
                <a:cs typeface="Segoe UI"/>
              </a:rPr>
              <a:t> aux </a:t>
            </a:r>
            <a:r>
              <a:rPr lang="en-US" sz="1000" dirty="0" err="1" smtClean="0">
                <a:latin typeface="Arial"/>
                <a:ea typeface="SimSun"/>
                <a:cs typeface="Segoe UI"/>
              </a:rPr>
              <a:t>serveurs</a:t>
            </a:r>
            <a:r>
              <a:rPr lang="en-US" sz="1000" dirty="0" smtClean="0">
                <a:latin typeface="Arial"/>
                <a:ea typeface="SimSun"/>
                <a:cs typeface="Segoe UI"/>
              </a:rPr>
              <a:t> DNS </a:t>
            </a:r>
            <a:r>
              <a:rPr lang="en-US" sz="1000" dirty="0" err="1" smtClean="0">
                <a:latin typeface="Arial"/>
                <a:ea typeface="SimSun"/>
                <a:cs typeface="Segoe UI"/>
              </a:rPr>
              <a:t>situés</a:t>
            </a:r>
            <a:r>
              <a:rPr lang="en-US" sz="1000" dirty="0" smtClean="0">
                <a:latin typeface="Arial"/>
                <a:ea typeface="SimSun"/>
                <a:cs typeface="Segoe UI"/>
              </a:rPr>
              <a:t> à </a:t>
            </a:r>
            <a:r>
              <a:rPr lang="en-US" sz="1000" dirty="0" err="1" smtClean="0">
                <a:latin typeface="Arial"/>
                <a:ea typeface="SimSun"/>
                <a:cs typeface="Segoe UI"/>
              </a:rPr>
              <a:t>l'extérieur</a:t>
            </a:r>
            <a:r>
              <a:rPr lang="en-US" sz="1000" dirty="0" smtClean="0">
                <a:latin typeface="Arial"/>
                <a:ea typeface="SimSun"/>
                <a:cs typeface="Segoe UI"/>
              </a:rPr>
              <a:t> de </a:t>
            </a:r>
            <a:r>
              <a:rPr lang="en-US" sz="1000" dirty="0" err="1" smtClean="0">
                <a:latin typeface="Arial"/>
                <a:ea typeface="SimSun"/>
                <a:cs typeface="Segoe UI"/>
              </a:rPr>
              <a:t>ce</a:t>
            </a:r>
            <a:r>
              <a:rPr lang="en-US" sz="1000" dirty="0" smtClean="0">
                <a:latin typeface="Arial"/>
                <a:ea typeface="SimSun"/>
                <a:cs typeface="Segoe UI"/>
              </a:rPr>
              <a:t> </a:t>
            </a:r>
            <a:r>
              <a:rPr lang="en-US" sz="1000" dirty="0" err="1" smtClean="0">
                <a:latin typeface="Arial"/>
                <a:ea typeface="SimSun"/>
                <a:cs typeface="Segoe UI"/>
              </a:rPr>
              <a:t>réseau</a:t>
            </a:r>
            <a:r>
              <a:rPr lang="en-US" sz="1000" dirty="0" smtClean="0">
                <a:latin typeface="Arial"/>
                <a:ea typeface="SimSun"/>
                <a:cs typeface="Segoe UI"/>
              </a:rPr>
              <a:t>.</a:t>
            </a:r>
            <a:endParaRPr lang="en-US" sz="1000" dirty="0" smtClean="0">
              <a:latin typeface="Arial"/>
              <a:ea typeface="SimSun"/>
              <a:cs typeface="Arial"/>
            </a:endParaRPr>
          </a:p>
          <a:p>
            <a:pPr>
              <a:lnSpc>
                <a:spcPct val="115000"/>
              </a:lnSpc>
              <a:spcAft>
                <a:spcPts val="1000"/>
              </a:spcAft>
            </a:pPr>
            <a:r>
              <a:rPr lang="en-US" sz="1000" dirty="0" err="1" smtClean="0">
                <a:latin typeface="Arial"/>
                <a:ea typeface="SimSun"/>
                <a:cs typeface="Arial"/>
              </a:rPr>
              <a:t>Définissez</a:t>
            </a:r>
            <a:r>
              <a:rPr lang="en-US" sz="1000" dirty="0" smtClean="0">
                <a:latin typeface="Arial"/>
                <a:ea typeface="SimSun"/>
                <a:cs typeface="Arial"/>
              </a:rPr>
              <a:t> la redirection </a:t>
            </a:r>
            <a:r>
              <a:rPr lang="en-US" sz="1000" dirty="0" err="1" smtClean="0">
                <a:latin typeface="Arial"/>
                <a:ea typeface="SimSun"/>
                <a:cs typeface="Arial"/>
              </a:rPr>
              <a:t>conditionnelle</a:t>
            </a:r>
            <a:r>
              <a:rPr lang="en-US" sz="1000" dirty="0" smtClean="0">
                <a:latin typeface="Arial"/>
                <a:ea typeface="SimSun"/>
                <a:cs typeface="Arial"/>
              </a:rPr>
              <a:t>. </a:t>
            </a:r>
            <a:r>
              <a:rPr lang="en-US" sz="1000" dirty="0" smtClean="0">
                <a:latin typeface="Arial"/>
                <a:ea typeface="SimSun"/>
                <a:cs typeface="Segoe UI"/>
              </a:rPr>
              <a:t>Un </a:t>
            </a:r>
            <a:r>
              <a:rPr lang="en-US" sz="1000" dirty="0" err="1" smtClean="0">
                <a:latin typeface="Arial"/>
                <a:ea typeface="SimSun"/>
                <a:cs typeface="Segoe UI"/>
              </a:rPr>
              <a:t>redirecteur</a:t>
            </a:r>
            <a:r>
              <a:rPr lang="en-US" sz="1000" dirty="0" smtClean="0">
                <a:latin typeface="Arial"/>
                <a:ea typeface="SimSun"/>
                <a:cs typeface="Segoe UI"/>
              </a:rPr>
              <a:t> </a:t>
            </a:r>
            <a:r>
              <a:rPr lang="en-US" sz="1000" dirty="0" err="1" smtClean="0">
                <a:latin typeface="Arial"/>
                <a:ea typeface="SimSun"/>
                <a:cs typeface="Segoe UI"/>
              </a:rPr>
              <a:t>conditionnel</a:t>
            </a:r>
            <a:r>
              <a:rPr lang="en-US" sz="1000" dirty="0" smtClean="0">
                <a:latin typeface="Arial"/>
                <a:ea typeface="SimSun"/>
                <a:cs typeface="Segoe UI"/>
              </a:rPr>
              <a:t> </a:t>
            </a:r>
            <a:r>
              <a:rPr lang="en-US" sz="1000" dirty="0" err="1" smtClean="0">
                <a:latin typeface="Arial"/>
                <a:ea typeface="SimSun"/>
                <a:cs typeface="Segoe UI"/>
              </a:rPr>
              <a:t>est</a:t>
            </a:r>
            <a:r>
              <a:rPr lang="en-US" sz="1000" dirty="0" smtClean="0">
                <a:latin typeface="Arial"/>
                <a:ea typeface="SimSun"/>
                <a:cs typeface="Segoe UI"/>
              </a:rPr>
              <a:t> un </a:t>
            </a:r>
            <a:r>
              <a:rPr lang="en-US" sz="1000" dirty="0" err="1" smtClean="0">
                <a:latin typeface="Arial"/>
                <a:ea typeface="SimSun"/>
                <a:cs typeface="Segoe UI"/>
              </a:rPr>
              <a:t>serveur</a:t>
            </a:r>
            <a:r>
              <a:rPr lang="en-US" sz="1000" dirty="0" smtClean="0">
                <a:latin typeface="Arial"/>
                <a:ea typeface="SimSun"/>
                <a:cs typeface="Segoe UI"/>
              </a:rPr>
              <a:t> DNS </a:t>
            </a:r>
            <a:r>
              <a:rPr lang="en-US" sz="1000" dirty="0" err="1" smtClean="0">
                <a:latin typeface="Arial"/>
                <a:ea typeface="SimSun"/>
                <a:cs typeface="Segoe UI"/>
              </a:rPr>
              <a:t>sur</a:t>
            </a:r>
            <a:r>
              <a:rPr lang="en-US" sz="1000" dirty="0" smtClean="0">
                <a:latin typeface="Arial"/>
                <a:ea typeface="SimSun"/>
                <a:cs typeface="Segoe UI"/>
              </a:rPr>
              <a:t> un </a:t>
            </a:r>
            <a:r>
              <a:rPr lang="en-US" sz="1000" err="1" smtClean="0">
                <a:latin typeface="Arial"/>
                <a:ea typeface="SimSun"/>
                <a:cs typeface="Segoe UI"/>
              </a:rPr>
              <a:t>réseau</a:t>
            </a:r>
            <a:r>
              <a:rPr lang="en-US" sz="1000" smtClean="0">
                <a:latin typeface="Arial"/>
                <a:ea typeface="SimSun"/>
                <a:cs typeface="Segoe UI"/>
              </a:rPr>
              <a:t> qui redirige </a:t>
            </a:r>
            <a:r>
              <a:rPr lang="en-US" sz="1000" dirty="0" smtClean="0">
                <a:latin typeface="Arial"/>
                <a:ea typeface="SimSun"/>
                <a:cs typeface="Segoe UI"/>
              </a:rPr>
              <a:t>des </a:t>
            </a:r>
            <a:r>
              <a:rPr lang="en-US" sz="1000" dirty="0" err="1" smtClean="0">
                <a:latin typeface="Arial"/>
                <a:ea typeface="SimSun"/>
                <a:cs typeface="Segoe UI"/>
              </a:rPr>
              <a:t>requêtes</a:t>
            </a:r>
            <a:r>
              <a:rPr lang="en-US" sz="1000" dirty="0" smtClean="0">
                <a:latin typeface="Arial"/>
                <a:ea typeface="SimSun"/>
                <a:cs typeface="Segoe UI"/>
              </a:rPr>
              <a:t> DNS en </a:t>
            </a:r>
            <a:r>
              <a:rPr lang="en-US" sz="1000" dirty="0" err="1" smtClean="0">
                <a:latin typeface="Arial"/>
                <a:ea typeface="SimSun"/>
                <a:cs typeface="Segoe UI"/>
              </a:rPr>
              <a:t>fonction</a:t>
            </a:r>
            <a:r>
              <a:rPr lang="en-US" sz="1000" dirty="0" smtClean="0">
                <a:latin typeface="Arial"/>
                <a:ea typeface="SimSun"/>
                <a:cs typeface="Segoe UI"/>
              </a:rPr>
              <a:t> du nom du </a:t>
            </a:r>
            <a:r>
              <a:rPr lang="en-US" sz="1000" dirty="0" err="1" smtClean="0">
                <a:latin typeface="Arial"/>
                <a:ea typeface="SimSun"/>
                <a:cs typeface="Segoe UI"/>
              </a:rPr>
              <a:t>domaine</a:t>
            </a:r>
            <a:r>
              <a:rPr lang="en-US" sz="1000" dirty="0" smtClean="0">
                <a:latin typeface="Arial"/>
                <a:ea typeface="SimSun"/>
                <a:cs typeface="Segoe UI"/>
              </a:rPr>
              <a:t> DNS </a:t>
            </a:r>
            <a:r>
              <a:rPr lang="en-US" sz="1000" dirty="0" err="1" smtClean="0">
                <a:latin typeface="Arial"/>
                <a:ea typeface="SimSun"/>
                <a:cs typeface="Segoe UI"/>
              </a:rPr>
              <a:t>contenu</a:t>
            </a:r>
            <a:r>
              <a:rPr lang="en-US" sz="1000" dirty="0" smtClean="0">
                <a:latin typeface="Arial"/>
                <a:ea typeface="SimSun"/>
                <a:cs typeface="Segoe UI"/>
              </a:rPr>
              <a:t> </a:t>
            </a:r>
            <a:r>
              <a:rPr lang="en-US" sz="1000" dirty="0" err="1" smtClean="0">
                <a:latin typeface="Arial"/>
                <a:ea typeface="SimSun"/>
                <a:cs typeface="Segoe UI"/>
              </a:rPr>
              <a:t>dans</a:t>
            </a:r>
            <a:r>
              <a:rPr lang="en-US" sz="1000" dirty="0" smtClean="0">
                <a:latin typeface="Arial"/>
                <a:ea typeface="SimSun"/>
                <a:cs typeface="Segoe UI"/>
              </a:rPr>
              <a:t> la </a:t>
            </a:r>
            <a:r>
              <a:rPr lang="en-US" sz="1000" dirty="0" err="1" smtClean="0">
                <a:latin typeface="Arial"/>
                <a:ea typeface="SimSun"/>
                <a:cs typeface="Segoe UI"/>
              </a:rPr>
              <a:t>requête</a:t>
            </a:r>
            <a:r>
              <a:rPr lang="en-US" sz="1000" dirty="0" smtClean="0">
                <a:latin typeface="Arial"/>
                <a:ea typeface="SimSun"/>
                <a:cs typeface="Segoe UI"/>
              </a:rPr>
              <a:t>.</a:t>
            </a:r>
            <a:endParaRPr lang="en-US" sz="1000" dirty="0" smtClean="0">
              <a:latin typeface="Arial"/>
              <a:ea typeface="SimSun"/>
              <a:cs typeface="Arial"/>
            </a:endParaRPr>
          </a:p>
          <a:p>
            <a:pPr>
              <a:lnSpc>
                <a:spcPct val="115000"/>
              </a:lnSpc>
              <a:spcAft>
                <a:spcPts val="1000"/>
              </a:spcAft>
            </a:pPr>
            <a:r>
              <a:rPr lang="en-US" sz="1000" dirty="0" err="1" smtClean="0">
                <a:latin typeface="Arial"/>
                <a:ea typeface="SimSun"/>
                <a:cs typeface="Segoe UI"/>
              </a:rPr>
              <a:t>Prenez</a:t>
            </a:r>
            <a:r>
              <a:rPr lang="en-US" sz="1000" dirty="0" smtClean="0">
                <a:latin typeface="Arial"/>
                <a:ea typeface="SimSun"/>
                <a:cs typeface="Segoe UI"/>
              </a:rPr>
              <a:t> </a:t>
            </a:r>
            <a:r>
              <a:rPr lang="en-US" sz="1000" dirty="0" err="1" smtClean="0">
                <a:latin typeface="Arial"/>
                <a:ea typeface="SimSun"/>
                <a:cs typeface="Segoe UI"/>
              </a:rPr>
              <a:t>l'exemple</a:t>
            </a:r>
            <a:r>
              <a:rPr lang="en-US" sz="1000" dirty="0" smtClean="0">
                <a:latin typeface="Arial"/>
                <a:ea typeface="SimSun"/>
                <a:cs typeface="Segoe UI"/>
              </a:rPr>
              <a:t> </a:t>
            </a:r>
            <a:r>
              <a:rPr lang="en-US" sz="1000" dirty="0" err="1" smtClean="0">
                <a:latin typeface="Arial"/>
                <a:ea typeface="SimSun"/>
                <a:cs typeface="Segoe UI"/>
              </a:rPr>
              <a:t>suivant</a:t>
            </a:r>
            <a:r>
              <a:rPr lang="en-US" sz="1000" dirty="0" smtClean="0">
                <a:latin typeface="Arial"/>
                <a:ea typeface="SimSun"/>
                <a:cs typeface="Segoe UI"/>
              </a:rPr>
              <a:t> :</a:t>
            </a:r>
            <a:endParaRPr lang="en-US" sz="1000" dirty="0" smtClean="0">
              <a:latin typeface="Arial"/>
              <a:ea typeface="SimSun"/>
              <a:cs typeface="Arial"/>
            </a:endParaRPr>
          </a:p>
          <a:p>
            <a:pPr marL="457200" marR="0">
              <a:lnSpc>
                <a:spcPct val="115000"/>
              </a:lnSpc>
              <a:spcBef>
                <a:spcPts val="0"/>
              </a:spcBef>
              <a:spcAft>
                <a:spcPts val="1000"/>
              </a:spcAft>
            </a:pP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pouvez</a:t>
            </a:r>
            <a:r>
              <a:rPr lang="en-US" sz="1000" dirty="0" smtClean="0">
                <a:latin typeface="Arial"/>
                <a:ea typeface="SimSun"/>
                <a:cs typeface="Segoe UI"/>
              </a:rPr>
              <a:t> </a:t>
            </a:r>
            <a:r>
              <a:rPr lang="en-US" sz="1000" dirty="0" err="1" smtClean="0">
                <a:latin typeface="Arial"/>
                <a:ea typeface="SimSun"/>
                <a:cs typeface="Segoe UI"/>
              </a:rPr>
              <a:t>configurer</a:t>
            </a:r>
            <a:r>
              <a:rPr lang="en-US" sz="1000" dirty="0" smtClean="0">
                <a:latin typeface="Arial"/>
                <a:ea typeface="SimSun"/>
                <a:cs typeface="Segoe UI"/>
              </a:rPr>
              <a:t> un </a:t>
            </a:r>
            <a:r>
              <a:rPr lang="en-US" sz="1000" dirty="0" err="1" smtClean="0">
                <a:latin typeface="Arial"/>
                <a:ea typeface="SimSun"/>
                <a:cs typeface="Segoe UI"/>
              </a:rPr>
              <a:t>serveur</a:t>
            </a:r>
            <a:r>
              <a:rPr lang="en-US" sz="1000" dirty="0" smtClean="0">
                <a:latin typeface="Arial"/>
                <a:ea typeface="SimSun"/>
                <a:cs typeface="Segoe UI"/>
              </a:rPr>
              <a:t> DNS </a:t>
            </a:r>
            <a:r>
              <a:rPr lang="en-US" sz="1000" dirty="0" err="1" smtClean="0">
                <a:latin typeface="Arial"/>
                <a:ea typeface="SimSun"/>
                <a:cs typeface="Segoe UI"/>
              </a:rPr>
              <a:t>afin</a:t>
            </a:r>
            <a:r>
              <a:rPr lang="en-US" sz="1000" dirty="0" smtClean="0">
                <a:latin typeface="Arial"/>
                <a:ea typeface="SimSun"/>
                <a:cs typeface="Segoe UI"/>
              </a:rPr>
              <a:t> </a:t>
            </a:r>
            <a:r>
              <a:rPr lang="en-US" sz="1000" dirty="0" err="1" smtClean="0">
                <a:latin typeface="Arial"/>
                <a:ea typeface="SimSun"/>
                <a:cs typeface="Segoe UI"/>
              </a:rPr>
              <a:t>qu'il</a:t>
            </a:r>
            <a:r>
              <a:rPr lang="en-US" sz="1000" dirty="0" smtClean="0">
                <a:latin typeface="Arial"/>
                <a:ea typeface="SimSun"/>
                <a:cs typeface="Segoe UI"/>
              </a:rPr>
              <a:t> </a:t>
            </a:r>
            <a:r>
              <a:rPr lang="en-US" sz="1000" dirty="0" err="1" smtClean="0">
                <a:latin typeface="Arial"/>
                <a:ea typeface="SimSun"/>
                <a:cs typeface="Segoe UI"/>
              </a:rPr>
              <a:t>transfère</a:t>
            </a:r>
            <a:r>
              <a:rPr lang="en-US" sz="1000" dirty="0" smtClean="0">
                <a:latin typeface="Arial"/>
                <a:ea typeface="SimSun"/>
                <a:cs typeface="Segoe UI"/>
              </a:rPr>
              <a:t> </a:t>
            </a:r>
            <a:r>
              <a:rPr lang="en-US" sz="1000" dirty="0" err="1" smtClean="0">
                <a:latin typeface="Arial"/>
                <a:ea typeface="SimSun"/>
                <a:cs typeface="Segoe UI"/>
              </a:rPr>
              <a:t>toutes</a:t>
            </a:r>
            <a:r>
              <a:rPr lang="en-US" sz="1000" dirty="0" smtClean="0">
                <a:latin typeface="Arial"/>
                <a:ea typeface="SimSun"/>
                <a:cs typeface="Segoe UI"/>
              </a:rPr>
              <a:t> les </a:t>
            </a:r>
            <a:r>
              <a:rPr lang="en-US" sz="1000" dirty="0" err="1" smtClean="0">
                <a:latin typeface="Arial"/>
                <a:ea typeface="SimSun"/>
                <a:cs typeface="Segoe UI"/>
              </a:rPr>
              <a:t>requêtes</a:t>
            </a:r>
            <a:r>
              <a:rPr lang="en-US" sz="1000" dirty="0" smtClean="0">
                <a:latin typeface="Arial"/>
                <a:ea typeface="SimSun"/>
                <a:cs typeface="Segoe UI"/>
              </a:rPr>
              <a:t> </a:t>
            </a:r>
            <a:r>
              <a:rPr lang="en-US" sz="1000" dirty="0" err="1" smtClean="0">
                <a:latin typeface="Arial"/>
                <a:ea typeface="SimSun"/>
                <a:cs typeface="Segoe UI"/>
              </a:rPr>
              <a:t>qu'il</a:t>
            </a:r>
            <a:r>
              <a:rPr lang="en-US" sz="1000" dirty="0" smtClean="0">
                <a:latin typeface="Arial"/>
                <a:ea typeface="SimSun"/>
                <a:cs typeface="Segoe UI"/>
              </a:rPr>
              <a:t> </a:t>
            </a:r>
            <a:r>
              <a:rPr lang="en-US" sz="1000" dirty="0" err="1" smtClean="0">
                <a:latin typeface="Arial"/>
                <a:ea typeface="SimSun"/>
                <a:cs typeface="Segoe UI"/>
              </a:rPr>
              <a:t>reçoit</a:t>
            </a:r>
            <a:r>
              <a:rPr lang="en-US" sz="1000" dirty="0" smtClean="0">
                <a:latin typeface="Arial"/>
                <a:ea typeface="SimSun"/>
                <a:cs typeface="Segoe UI"/>
              </a:rPr>
              <a:t> </a:t>
            </a:r>
            <a:r>
              <a:rPr lang="en-US" sz="1000" dirty="0" err="1" smtClean="0">
                <a:latin typeface="Arial"/>
                <a:ea typeface="SimSun"/>
                <a:cs typeface="Segoe UI"/>
              </a:rPr>
              <a:t>concernant</a:t>
            </a:r>
            <a:r>
              <a:rPr lang="en-US" sz="1000" dirty="0" smtClean="0">
                <a:latin typeface="Arial"/>
                <a:ea typeface="SimSun"/>
                <a:cs typeface="Segoe UI"/>
              </a:rPr>
              <a:t> des </a:t>
            </a:r>
            <a:r>
              <a:rPr lang="en-US" sz="1000" dirty="0" err="1" smtClean="0">
                <a:latin typeface="Arial"/>
                <a:ea typeface="SimSun"/>
                <a:cs typeface="Segoe UI"/>
              </a:rPr>
              <a:t>noms</a:t>
            </a:r>
            <a:r>
              <a:rPr lang="en-US" sz="1000" dirty="0" smtClean="0">
                <a:latin typeface="Arial"/>
                <a:ea typeface="SimSun"/>
                <a:cs typeface="Segoe UI"/>
              </a:rPr>
              <a:t> se </a:t>
            </a:r>
            <a:r>
              <a:rPr lang="en-US" sz="1000" dirty="0" err="1" smtClean="0">
                <a:latin typeface="Arial"/>
                <a:ea typeface="SimSun"/>
                <a:cs typeface="Segoe UI"/>
              </a:rPr>
              <a:t>terminant</a:t>
            </a:r>
            <a:r>
              <a:rPr lang="en-US" sz="1000" dirty="0" smtClean="0">
                <a:latin typeface="Arial"/>
                <a:ea typeface="SimSun"/>
                <a:cs typeface="Segoe UI"/>
              </a:rPr>
              <a:t> par contoso.com </a:t>
            </a:r>
            <a:r>
              <a:rPr lang="en-US" sz="1000" dirty="0" err="1" smtClean="0">
                <a:latin typeface="Arial"/>
                <a:ea typeface="SimSun"/>
                <a:cs typeface="Segoe UI"/>
              </a:rPr>
              <a:t>vers</a:t>
            </a:r>
            <a:r>
              <a:rPr lang="en-US" sz="1000" dirty="0" smtClean="0">
                <a:latin typeface="Arial"/>
                <a:ea typeface="SimSun"/>
                <a:cs typeface="Segoe UI"/>
              </a:rPr>
              <a:t> </a:t>
            </a:r>
            <a:r>
              <a:rPr lang="en-US" sz="1000" dirty="0" err="1" smtClean="0">
                <a:latin typeface="Arial"/>
                <a:ea typeface="SimSun"/>
                <a:cs typeface="Segoe UI"/>
              </a:rPr>
              <a:t>l'adresse</a:t>
            </a:r>
            <a:r>
              <a:rPr lang="en-US" sz="1000" dirty="0" smtClean="0">
                <a:latin typeface="Arial"/>
                <a:ea typeface="SimSun"/>
                <a:cs typeface="Segoe UI"/>
              </a:rPr>
              <a:t> IP d'un </a:t>
            </a:r>
            <a:r>
              <a:rPr lang="en-US" sz="1000" dirty="0" err="1" smtClean="0">
                <a:latin typeface="Arial"/>
                <a:ea typeface="SimSun"/>
                <a:cs typeface="Segoe UI"/>
              </a:rPr>
              <a:t>serveur</a:t>
            </a:r>
            <a:r>
              <a:rPr lang="en-US" sz="1000" dirty="0" smtClean="0">
                <a:latin typeface="Arial"/>
                <a:ea typeface="SimSun"/>
                <a:cs typeface="Segoe UI"/>
              </a:rPr>
              <a:t> DNS </a:t>
            </a:r>
            <a:r>
              <a:rPr lang="en-US" sz="1000" dirty="0" err="1" smtClean="0">
                <a:latin typeface="Arial"/>
                <a:ea typeface="SimSun"/>
                <a:cs typeface="Segoe UI"/>
              </a:rPr>
              <a:t>spécifique</a:t>
            </a:r>
            <a:r>
              <a:rPr lang="en-US" sz="1000" dirty="0" smtClean="0">
                <a:latin typeface="Arial"/>
                <a:ea typeface="SimSun"/>
                <a:cs typeface="Segoe UI"/>
              </a:rPr>
              <a:t> </a:t>
            </a:r>
            <a:r>
              <a:rPr lang="en-US" sz="1000" dirty="0" err="1" smtClean="0">
                <a:latin typeface="Arial"/>
                <a:ea typeface="SimSun"/>
                <a:cs typeface="Segoe UI"/>
              </a:rPr>
              <a:t>ou</a:t>
            </a:r>
            <a:r>
              <a:rPr lang="en-US" sz="1000" dirty="0" smtClean="0">
                <a:latin typeface="Arial"/>
                <a:ea typeface="SimSun"/>
                <a:cs typeface="Segoe UI"/>
              </a:rPr>
              <a:t> les </a:t>
            </a:r>
            <a:r>
              <a:rPr lang="en-US" sz="1000" dirty="0" err="1" smtClean="0">
                <a:latin typeface="Arial"/>
                <a:ea typeface="SimSun"/>
                <a:cs typeface="Segoe UI"/>
              </a:rPr>
              <a:t>adresses</a:t>
            </a:r>
            <a:r>
              <a:rPr lang="en-US" sz="1000" dirty="0" smtClean="0">
                <a:latin typeface="Arial"/>
                <a:ea typeface="SimSun"/>
                <a:cs typeface="Segoe UI"/>
              </a:rPr>
              <a:t> IP de </a:t>
            </a:r>
            <a:r>
              <a:rPr lang="en-US" sz="1000" dirty="0" err="1" smtClean="0">
                <a:latin typeface="Arial"/>
                <a:ea typeface="SimSun"/>
                <a:cs typeface="Segoe UI"/>
              </a:rPr>
              <a:t>plusieurs</a:t>
            </a:r>
            <a:r>
              <a:rPr lang="en-US" sz="1000" dirty="0" smtClean="0">
                <a:latin typeface="Arial"/>
                <a:ea typeface="SimSun"/>
                <a:cs typeface="Segoe UI"/>
              </a:rPr>
              <a:t> </a:t>
            </a:r>
            <a:r>
              <a:rPr lang="en-US" sz="1000" dirty="0" err="1" smtClean="0">
                <a:latin typeface="Arial"/>
                <a:ea typeface="SimSun"/>
                <a:cs typeface="Segoe UI"/>
              </a:rPr>
              <a:t>serveurs</a:t>
            </a:r>
            <a:r>
              <a:rPr lang="en-US" sz="1000" dirty="0" smtClean="0">
                <a:latin typeface="Arial"/>
                <a:ea typeface="SimSun"/>
                <a:cs typeface="Segoe UI"/>
              </a:rPr>
              <a:t> DNS.</a:t>
            </a:r>
            <a:endParaRPr lang="en-US" sz="1000" dirty="0" smtClean="0">
              <a:latin typeface="Arial"/>
              <a:ea typeface="SimSun"/>
              <a:cs typeface="Arial"/>
            </a:endParaRPr>
          </a:p>
          <a:p>
            <a:pPr>
              <a:lnSpc>
                <a:spcPct val="115000"/>
              </a:lnSpc>
              <a:spcAft>
                <a:spcPts val="1000"/>
              </a:spcAft>
            </a:pPr>
            <a:r>
              <a:rPr lang="en-US" sz="1000" dirty="0" err="1" smtClean="0">
                <a:latin typeface="Arial"/>
                <a:ea typeface="SimSun"/>
                <a:cs typeface="Segoe UI"/>
              </a:rPr>
              <a:t>Décrivez</a:t>
            </a:r>
            <a:r>
              <a:rPr lang="en-US" sz="1000" dirty="0" smtClean="0">
                <a:latin typeface="Arial"/>
                <a:ea typeface="SimSun"/>
                <a:cs typeface="Segoe UI"/>
              </a:rPr>
              <a:t> comment </a:t>
            </a:r>
            <a:r>
              <a:rPr lang="en-US" sz="1000" dirty="0" err="1" smtClean="0">
                <a:latin typeface="Arial"/>
                <a:ea typeface="SimSun"/>
                <a:cs typeface="Segoe UI"/>
              </a:rPr>
              <a:t>fonctionne</a:t>
            </a:r>
            <a:r>
              <a:rPr lang="en-US" sz="1000" dirty="0" smtClean="0">
                <a:latin typeface="Arial"/>
                <a:ea typeface="SimSun"/>
                <a:cs typeface="Segoe UI"/>
              </a:rPr>
              <a:t> la redirection </a:t>
            </a:r>
            <a:r>
              <a:rPr lang="en-US" sz="1000" dirty="0" err="1" smtClean="0">
                <a:latin typeface="Arial"/>
                <a:ea typeface="SimSun"/>
                <a:cs typeface="Segoe UI"/>
              </a:rPr>
              <a:t>conditionnelle</a:t>
            </a:r>
            <a:r>
              <a:rPr lang="en-US" sz="1000" dirty="0" smtClean="0">
                <a:latin typeface="Arial"/>
                <a:ea typeface="SimSun"/>
                <a:cs typeface="Segoe UI"/>
              </a:rPr>
              <a:t> en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appuyant</a:t>
            </a:r>
            <a:r>
              <a:rPr lang="en-US" sz="1000" dirty="0" smtClean="0">
                <a:latin typeface="Arial"/>
                <a:ea typeface="SimSun"/>
                <a:cs typeface="Segoe UI"/>
              </a:rPr>
              <a:t> </a:t>
            </a:r>
            <a:r>
              <a:rPr lang="en-US" sz="1000" dirty="0" err="1" smtClean="0">
                <a:latin typeface="Arial"/>
                <a:ea typeface="SimSun"/>
                <a:cs typeface="Segoe UI"/>
              </a:rPr>
              <a:t>sur</a:t>
            </a:r>
            <a:r>
              <a:rPr lang="en-US" sz="1000" dirty="0" smtClean="0">
                <a:latin typeface="Arial"/>
                <a:ea typeface="SimSun"/>
                <a:cs typeface="Segoe UI"/>
              </a:rPr>
              <a:t> la </a:t>
            </a:r>
            <a:r>
              <a:rPr lang="en-US" sz="1000" dirty="0" err="1" smtClean="0">
                <a:latin typeface="Arial"/>
                <a:ea typeface="SimSun"/>
                <a:cs typeface="Segoe UI"/>
              </a:rPr>
              <a:t>diapositive</a:t>
            </a:r>
            <a:r>
              <a:rPr lang="en-US" sz="1000" dirty="0" smtClean="0">
                <a:latin typeface="Arial"/>
                <a:ea typeface="SimSun"/>
                <a:cs typeface="Segoe UI"/>
              </a:rPr>
              <a:t>.</a:t>
            </a:r>
            <a:endParaRPr lang="en-US" sz="1000" dirty="0" smtClean="0">
              <a:latin typeface="Arial"/>
              <a:ea typeface="SimSun"/>
              <a:cs typeface="Arial"/>
            </a:endParaRPr>
          </a:p>
          <a:p>
            <a:pPr>
              <a:lnSpc>
                <a:spcPct val="115000"/>
              </a:lnSpc>
              <a:spcAft>
                <a:spcPts val="1000"/>
              </a:spcAft>
            </a:pPr>
            <a:r>
              <a:rPr lang="en-US" sz="1000" dirty="0" err="1" smtClean="0">
                <a:latin typeface="Arial"/>
                <a:ea typeface="SimSun"/>
                <a:cs typeface="Arial"/>
              </a:rPr>
              <a:t>Méthode</a:t>
            </a:r>
            <a:r>
              <a:rPr lang="en-US" sz="1000" dirty="0" smtClean="0">
                <a:latin typeface="Arial"/>
                <a:ea typeface="SimSun"/>
                <a:cs typeface="Arial"/>
              </a:rPr>
              <a:t> </a:t>
            </a:r>
            <a:r>
              <a:rPr lang="en-US" sz="1000" dirty="0" err="1" smtClean="0">
                <a:latin typeface="Arial"/>
                <a:ea typeface="SimSun"/>
                <a:cs typeface="Arial"/>
              </a:rPr>
              <a:t>conseillée</a:t>
            </a:r>
            <a:r>
              <a:rPr lang="en-US" sz="1000" dirty="0" smtClean="0">
                <a:latin typeface="Arial"/>
                <a:ea typeface="SimSun"/>
                <a:cs typeface="Arial"/>
              </a:rPr>
              <a:t>. </a:t>
            </a:r>
            <a:r>
              <a:rPr lang="en-US" sz="1000" dirty="0" err="1" smtClean="0">
                <a:latin typeface="Arial"/>
                <a:ea typeface="SimSun"/>
                <a:cs typeface="Segoe UI"/>
              </a:rPr>
              <a:t>Utilisez</a:t>
            </a:r>
            <a:r>
              <a:rPr lang="en-US" sz="1000" dirty="0" smtClean="0">
                <a:latin typeface="Arial"/>
                <a:ea typeface="SimSun"/>
                <a:cs typeface="Segoe UI"/>
              </a:rPr>
              <a:t> des </a:t>
            </a:r>
            <a:r>
              <a:rPr lang="en-US" sz="1000" dirty="0" err="1" smtClean="0">
                <a:latin typeface="Arial"/>
                <a:ea typeface="SimSun"/>
                <a:cs typeface="Segoe UI"/>
              </a:rPr>
              <a:t>redirecteurs</a:t>
            </a:r>
            <a:r>
              <a:rPr lang="en-US" sz="1000" dirty="0" smtClean="0">
                <a:latin typeface="Arial"/>
                <a:ea typeface="SimSun"/>
                <a:cs typeface="Segoe UI"/>
              </a:rPr>
              <a:t> </a:t>
            </a:r>
            <a:r>
              <a:rPr lang="en-US" sz="1000" dirty="0" err="1" smtClean="0">
                <a:latin typeface="Arial"/>
                <a:ea typeface="SimSun"/>
                <a:cs typeface="Segoe UI"/>
              </a:rPr>
              <a:t>conditionnels</a:t>
            </a:r>
            <a:r>
              <a:rPr lang="en-US" sz="1000" dirty="0" smtClean="0">
                <a:latin typeface="Arial"/>
                <a:ea typeface="SimSun"/>
                <a:cs typeface="Segoe UI"/>
              </a:rPr>
              <a:t> </a:t>
            </a:r>
            <a:r>
              <a:rPr lang="en-US" sz="1000" dirty="0" err="1" smtClean="0">
                <a:latin typeface="Arial"/>
                <a:ea typeface="SimSun"/>
                <a:cs typeface="Segoe UI"/>
              </a:rPr>
              <a:t>si</a:t>
            </a:r>
            <a:r>
              <a:rPr lang="en-US" sz="1000" dirty="0" smtClean="0">
                <a:latin typeface="Arial"/>
                <a:ea typeface="SimSun"/>
                <a:cs typeface="Segoe UI"/>
              </a:rPr>
              <a:t>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avez</a:t>
            </a:r>
            <a:r>
              <a:rPr lang="en-US" sz="1000" dirty="0" smtClean="0">
                <a:latin typeface="Arial"/>
                <a:ea typeface="SimSun"/>
                <a:cs typeface="Segoe UI"/>
              </a:rPr>
              <a:t> </a:t>
            </a:r>
            <a:r>
              <a:rPr lang="en-US" sz="1000" dirty="0" err="1" smtClean="0">
                <a:latin typeface="Arial"/>
                <a:ea typeface="SimSun"/>
                <a:cs typeface="Segoe UI"/>
              </a:rPr>
              <a:t>plusieurs</a:t>
            </a:r>
            <a:r>
              <a:rPr lang="en-US" sz="1000" dirty="0" smtClean="0">
                <a:latin typeface="Arial"/>
                <a:ea typeface="SimSun"/>
                <a:cs typeface="Segoe UI"/>
              </a:rPr>
              <a:t> </a:t>
            </a:r>
            <a:r>
              <a:rPr lang="en-US" sz="1000" dirty="0" err="1" smtClean="0">
                <a:latin typeface="Arial"/>
                <a:ea typeface="SimSun"/>
                <a:cs typeface="Segoe UI"/>
              </a:rPr>
              <a:t>espaces</a:t>
            </a:r>
            <a:r>
              <a:rPr lang="en-US" sz="1000" dirty="0" smtClean="0">
                <a:latin typeface="Arial"/>
                <a:ea typeface="SimSun"/>
                <a:cs typeface="Segoe UI"/>
              </a:rPr>
              <a:t> de </a:t>
            </a:r>
            <a:r>
              <a:rPr lang="en-US" sz="1000" dirty="0" err="1" smtClean="0">
                <a:latin typeface="Arial"/>
                <a:ea typeface="SimSun"/>
                <a:cs typeface="Segoe UI"/>
              </a:rPr>
              <a:t>noms</a:t>
            </a:r>
            <a:r>
              <a:rPr lang="en-US" sz="1000" dirty="0" smtClean="0">
                <a:latin typeface="Arial"/>
                <a:ea typeface="SimSun"/>
                <a:cs typeface="Segoe UI"/>
              </a:rPr>
              <a:t> internes. </a:t>
            </a:r>
            <a:r>
              <a:rPr lang="en-US" sz="1000" dirty="0" err="1" smtClean="0">
                <a:latin typeface="Arial"/>
                <a:ea typeface="SimSun"/>
                <a:cs typeface="Segoe UI"/>
              </a:rPr>
              <a:t>Ainsi</a:t>
            </a:r>
            <a:r>
              <a:rPr lang="en-US" sz="1000" dirty="0" smtClean="0">
                <a:latin typeface="Arial"/>
                <a:ea typeface="SimSun"/>
                <a:cs typeface="Segoe UI"/>
              </a:rPr>
              <a:t>, la </a:t>
            </a:r>
            <a:r>
              <a:rPr lang="en-US" sz="1000" dirty="0" err="1" smtClean="0">
                <a:latin typeface="Arial"/>
                <a:ea typeface="SimSun"/>
                <a:cs typeface="Segoe UI"/>
              </a:rPr>
              <a:t>résolution</a:t>
            </a:r>
            <a:r>
              <a:rPr lang="en-US" sz="1000" dirty="0" smtClean="0">
                <a:latin typeface="Arial"/>
                <a:ea typeface="SimSun"/>
                <a:cs typeface="Segoe UI"/>
              </a:rPr>
              <a:t> de </a:t>
            </a:r>
            <a:r>
              <a:rPr lang="en-US" sz="1000" dirty="0" err="1" smtClean="0">
                <a:latin typeface="Arial"/>
                <a:ea typeface="SimSun"/>
                <a:cs typeface="Segoe UI"/>
              </a:rPr>
              <a:t>noms</a:t>
            </a:r>
            <a:r>
              <a:rPr lang="en-US" sz="1000" dirty="0" smtClean="0">
                <a:latin typeface="Arial"/>
                <a:ea typeface="SimSun"/>
                <a:cs typeface="Segoe UI"/>
              </a:rPr>
              <a:t> </a:t>
            </a:r>
            <a:r>
              <a:rPr lang="en-US" sz="1000" dirty="0" err="1" smtClean="0">
                <a:latin typeface="Arial"/>
                <a:ea typeface="SimSun"/>
                <a:cs typeface="Segoe UI"/>
              </a:rPr>
              <a:t>est</a:t>
            </a:r>
            <a:r>
              <a:rPr lang="en-US" sz="1000" dirty="0" smtClean="0">
                <a:latin typeface="Arial"/>
                <a:ea typeface="SimSun"/>
                <a:cs typeface="Segoe UI"/>
              </a:rPr>
              <a:t> plus </a:t>
            </a:r>
            <a:r>
              <a:rPr lang="en-US" sz="1000" dirty="0" err="1" smtClean="0">
                <a:latin typeface="Arial"/>
                <a:ea typeface="SimSun"/>
                <a:cs typeface="Segoe UI"/>
              </a:rPr>
              <a:t>rapide</a:t>
            </a:r>
            <a:r>
              <a:rPr lang="en-US" sz="1000" dirty="0" smtClean="0">
                <a:latin typeface="Arial"/>
                <a:ea typeface="SimSun"/>
                <a:cs typeface="Segoe UI"/>
              </a:rPr>
              <a:t>.</a:t>
            </a:r>
            <a:endParaRPr lang="en-US" sz="1000" dirty="0">
              <a:latin typeface="Arial"/>
              <a:ea typeface="SimSun"/>
              <a:cs typeface="Arial"/>
            </a:endParaRPr>
          </a:p>
        </p:txBody>
      </p:sp>
      <p:sp>
        <p:nvSpPr>
          <p:cNvPr id="6"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
        <p:nvSpPr>
          <p:cNvPr id="9" name="Slide Image Placeholder 1"/>
          <p:cNvSpPr>
            <a:spLocks noGrp="1" noRot="1" noChangeAspect="1"/>
          </p:cNvSpPr>
          <p:nvPr>
            <p:ph type="sldImg" idx="2"/>
          </p:nvPr>
        </p:nvSpPr>
        <p:spPr>
          <a:xfrm>
            <a:off x="4325938" y="73025"/>
            <a:ext cx="2466975" cy="1851025"/>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29057" indent="-280406">
              <a:defRPr b="1">
                <a:solidFill>
                  <a:schemeClr val="tx1"/>
                </a:solidFill>
                <a:latin typeface="Verdana" pitchFamily="34" charset="0"/>
              </a:defRPr>
            </a:lvl2pPr>
            <a:lvl3pPr marL="1121626" indent="-224325">
              <a:defRPr b="1">
                <a:solidFill>
                  <a:schemeClr val="tx1"/>
                </a:solidFill>
                <a:latin typeface="Verdana" pitchFamily="34" charset="0"/>
              </a:defRPr>
            </a:lvl3pPr>
            <a:lvl4pPr marL="1570276" indent="-224325">
              <a:defRPr b="1">
                <a:solidFill>
                  <a:schemeClr val="tx1"/>
                </a:solidFill>
                <a:latin typeface="Verdana" pitchFamily="34" charset="0"/>
              </a:defRPr>
            </a:lvl4pPr>
            <a:lvl5pPr marL="2018927" indent="-224325">
              <a:defRPr b="1">
                <a:solidFill>
                  <a:schemeClr val="tx1"/>
                </a:solidFill>
                <a:latin typeface="Verdana" pitchFamily="34" charset="0"/>
              </a:defRPr>
            </a:lvl5pPr>
            <a:lvl6pPr marL="2467577" indent="-224325" algn="ctr" eaLnBrk="0" fontAlgn="base" hangingPunct="0">
              <a:spcBef>
                <a:spcPct val="0"/>
              </a:spcBef>
              <a:spcAft>
                <a:spcPct val="0"/>
              </a:spcAft>
              <a:defRPr b="1">
                <a:solidFill>
                  <a:schemeClr val="tx1"/>
                </a:solidFill>
                <a:latin typeface="Verdana" pitchFamily="34" charset="0"/>
              </a:defRPr>
            </a:lvl6pPr>
            <a:lvl7pPr marL="2916227" indent="-224325" algn="ctr" eaLnBrk="0" fontAlgn="base" hangingPunct="0">
              <a:spcBef>
                <a:spcPct val="0"/>
              </a:spcBef>
              <a:spcAft>
                <a:spcPct val="0"/>
              </a:spcAft>
              <a:defRPr b="1">
                <a:solidFill>
                  <a:schemeClr val="tx1"/>
                </a:solidFill>
                <a:latin typeface="Verdana" pitchFamily="34" charset="0"/>
              </a:defRPr>
            </a:lvl7pPr>
            <a:lvl8pPr marL="3364878" indent="-224325" algn="ctr" eaLnBrk="0" fontAlgn="base" hangingPunct="0">
              <a:spcBef>
                <a:spcPct val="0"/>
              </a:spcBef>
              <a:spcAft>
                <a:spcPct val="0"/>
              </a:spcAft>
              <a:defRPr b="1">
                <a:solidFill>
                  <a:schemeClr val="tx1"/>
                </a:solidFill>
                <a:latin typeface="Verdana" pitchFamily="34" charset="0"/>
              </a:defRPr>
            </a:lvl8pPr>
            <a:lvl9pPr marL="3813528" indent="-224325" algn="ctr" eaLnBrk="0" fontAlgn="base" hangingPunct="0">
              <a:spcBef>
                <a:spcPct val="0"/>
              </a:spcBef>
              <a:spcAft>
                <a:spcPct val="0"/>
              </a:spcAft>
              <a:defRPr b="1">
                <a:solidFill>
                  <a:schemeClr val="tx1"/>
                </a:solidFill>
                <a:latin typeface="Verdana" pitchFamily="34" charset="0"/>
              </a:defRPr>
            </a:lvl9pPr>
          </a:lstStyle>
          <a:p>
            <a:fld id="{85016E44-602A-4D3F-8BAF-1F6E3E022C91}" type="slidenum">
              <a:rPr lang="en-US" b="0" smtClean="0"/>
              <a:pPr/>
              <a:t>16</a:t>
            </a:fld>
            <a:endParaRPr lang="en-US" b="0" dirty="0" smtClean="0"/>
          </a:p>
        </p:txBody>
      </p:sp>
      <p:sp>
        <p:nvSpPr>
          <p:cNvPr id="66566" name="Rectangle 3"/>
          <p:cNvSpPr>
            <a:spLocks noGrp="1" noChangeArrowheads="1"/>
          </p:cNvSpPr>
          <p:nvPr>
            <p:ph type="body" idx="1"/>
          </p:nvPr>
        </p:nvSpPr>
        <p:spPr>
          <a:xfrm>
            <a:off x="309600" y="2095200"/>
            <a:ext cx="6149837" cy="67315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Aft>
                <a:spcPts val="1000"/>
              </a:spcAft>
            </a:pPr>
            <a:r>
              <a:rPr lang="en-US" sz="1000" dirty="0" err="1" smtClean="0">
                <a:latin typeface="Arial"/>
                <a:ea typeface="SimSun"/>
                <a:cs typeface="Segoe UI"/>
              </a:rPr>
              <a:t>Expliquez</a:t>
            </a:r>
            <a:r>
              <a:rPr lang="en-US" sz="1000" dirty="0" smtClean="0">
                <a:latin typeface="Arial"/>
                <a:ea typeface="SimSun"/>
                <a:cs typeface="Segoe UI"/>
              </a:rPr>
              <a:t> la </a:t>
            </a:r>
            <a:r>
              <a:rPr lang="en-US" sz="1000" dirty="0" err="1" smtClean="0">
                <a:latin typeface="Arial"/>
                <a:ea typeface="SimSun"/>
                <a:cs typeface="Segoe UI"/>
              </a:rPr>
              <a:t>mise</a:t>
            </a:r>
            <a:r>
              <a:rPr lang="en-US" sz="1000" dirty="0" smtClean="0">
                <a:latin typeface="Arial"/>
                <a:ea typeface="SimSun"/>
                <a:cs typeface="Segoe UI"/>
              </a:rPr>
              <a:t> en cache DNS </a:t>
            </a:r>
            <a:r>
              <a:rPr lang="en-US" sz="1000" dirty="0" err="1" smtClean="0">
                <a:latin typeface="Arial"/>
                <a:ea typeface="SimSun"/>
                <a:cs typeface="Segoe UI"/>
              </a:rPr>
              <a:t>côté</a:t>
            </a:r>
            <a:r>
              <a:rPr lang="en-US" sz="1000" dirty="0" smtClean="0">
                <a:latin typeface="Arial"/>
                <a:ea typeface="SimSun"/>
                <a:cs typeface="Segoe UI"/>
              </a:rPr>
              <a:t> </a:t>
            </a:r>
            <a:r>
              <a:rPr lang="en-US" sz="1000" dirty="0" err="1" smtClean="0">
                <a:latin typeface="Arial"/>
                <a:ea typeface="SimSun"/>
                <a:cs typeface="Segoe UI"/>
              </a:rPr>
              <a:t>serveur</a:t>
            </a:r>
            <a:r>
              <a:rPr lang="en-US" sz="1000" dirty="0" smtClean="0">
                <a:latin typeface="Arial"/>
                <a:ea typeface="SimSun"/>
                <a:cs typeface="Segoe UI"/>
              </a:rPr>
              <a:t> et </a:t>
            </a:r>
            <a:r>
              <a:rPr lang="en-US" sz="1000" dirty="0" err="1" smtClean="0">
                <a:latin typeface="Arial"/>
                <a:ea typeface="SimSun"/>
                <a:cs typeface="Segoe UI"/>
              </a:rPr>
              <a:t>côté</a:t>
            </a:r>
            <a:r>
              <a:rPr lang="en-US" sz="1000" dirty="0" smtClean="0">
                <a:latin typeface="Arial"/>
                <a:ea typeface="SimSun"/>
                <a:cs typeface="Segoe UI"/>
              </a:rPr>
              <a:t> client. Si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avez</a:t>
            </a:r>
            <a:r>
              <a:rPr lang="en-US" sz="1000" dirty="0" smtClean="0">
                <a:latin typeface="Arial"/>
                <a:ea typeface="SimSun"/>
                <a:cs typeface="Segoe UI"/>
              </a:rPr>
              <a:t> le temps, </a:t>
            </a:r>
            <a:r>
              <a:rPr lang="en-US" sz="1000" dirty="0" err="1" smtClean="0">
                <a:latin typeface="Arial"/>
                <a:ea typeface="SimSun"/>
                <a:cs typeface="Segoe UI"/>
              </a:rPr>
              <a:t>montrez</a:t>
            </a:r>
            <a:r>
              <a:rPr lang="en-US" sz="1000" dirty="0" smtClean="0">
                <a:latin typeface="Arial"/>
                <a:ea typeface="SimSun"/>
                <a:cs typeface="Segoe UI"/>
              </a:rPr>
              <a:t> comment </a:t>
            </a:r>
            <a:r>
              <a:rPr lang="en-US" sz="1000" dirty="0" err="1" smtClean="0">
                <a:latin typeface="Arial"/>
                <a:ea typeface="SimSun"/>
                <a:cs typeface="Segoe UI"/>
              </a:rPr>
              <a:t>afficher</a:t>
            </a:r>
            <a:r>
              <a:rPr lang="en-US" sz="1000" dirty="0" smtClean="0">
                <a:latin typeface="Arial"/>
                <a:ea typeface="SimSun"/>
                <a:cs typeface="Segoe UI"/>
              </a:rPr>
              <a:t> le </a:t>
            </a:r>
            <a:r>
              <a:rPr lang="en-US" sz="1000" dirty="0" err="1" smtClean="0">
                <a:latin typeface="Arial"/>
                <a:ea typeface="SimSun"/>
                <a:cs typeface="Segoe UI"/>
              </a:rPr>
              <a:t>contenu</a:t>
            </a:r>
            <a:r>
              <a:rPr lang="en-US" sz="1000" dirty="0" smtClean="0">
                <a:latin typeface="Arial"/>
                <a:ea typeface="SimSun"/>
                <a:cs typeface="Segoe UI"/>
              </a:rPr>
              <a:t> du cache </a:t>
            </a:r>
            <a:r>
              <a:rPr lang="en-US" sz="1000" dirty="0" err="1" smtClean="0">
                <a:latin typeface="Arial"/>
                <a:ea typeface="SimSun"/>
                <a:cs typeface="Segoe UI"/>
              </a:rPr>
              <a:t>sur</a:t>
            </a:r>
            <a:r>
              <a:rPr lang="en-US" sz="1000" dirty="0" smtClean="0">
                <a:latin typeface="Arial"/>
                <a:ea typeface="SimSun"/>
                <a:cs typeface="Segoe UI"/>
              </a:rPr>
              <a:t> le </a:t>
            </a:r>
            <a:r>
              <a:rPr lang="en-US" sz="1000" dirty="0" err="1" smtClean="0">
                <a:latin typeface="Arial"/>
                <a:ea typeface="SimSun"/>
                <a:cs typeface="Segoe UI"/>
              </a:rPr>
              <a:t>serveur</a:t>
            </a:r>
            <a:r>
              <a:rPr lang="en-US" sz="1000" dirty="0" smtClean="0">
                <a:latin typeface="Arial"/>
                <a:ea typeface="SimSun"/>
                <a:cs typeface="Segoe UI"/>
              </a:rPr>
              <a:t> et </a:t>
            </a:r>
            <a:r>
              <a:rPr lang="en-US" sz="1000" dirty="0" err="1" smtClean="0">
                <a:latin typeface="Arial"/>
                <a:ea typeface="SimSun"/>
                <a:cs typeface="Segoe UI"/>
              </a:rPr>
              <a:t>sur</a:t>
            </a:r>
            <a:r>
              <a:rPr lang="en-US" sz="1000" dirty="0" smtClean="0">
                <a:latin typeface="Arial"/>
                <a:ea typeface="SimSun"/>
                <a:cs typeface="Segoe UI"/>
              </a:rPr>
              <a:t> le client.</a:t>
            </a:r>
            <a:endParaRPr lang="en-US" sz="1000" dirty="0">
              <a:latin typeface="Arial"/>
              <a:ea typeface="SimSun"/>
              <a:cs typeface="Arial"/>
            </a:endParaRPr>
          </a:p>
        </p:txBody>
      </p:sp>
      <p:sp>
        <p:nvSpPr>
          <p:cNvPr id="6"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
        <p:nvSpPr>
          <p:cNvPr id="9" name="Slide Image Placeholder 1"/>
          <p:cNvSpPr>
            <a:spLocks noGrp="1" noRot="1" noChangeAspect="1"/>
          </p:cNvSpPr>
          <p:nvPr>
            <p:ph type="sldImg" idx="2"/>
          </p:nvPr>
        </p:nvSpPr>
        <p:spPr>
          <a:xfrm>
            <a:off x="4325938" y="73025"/>
            <a:ext cx="2466975" cy="1851025"/>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comment installer et gérer le rôle serveur DNS.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365017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smtClean="0">
                <a:latin typeface="Arial"/>
                <a:ea typeface="SimSun"/>
                <a:cs typeface="Arial"/>
              </a:rPr>
              <a:t>Étapes</a:t>
            </a:r>
            <a:r>
              <a:rPr lang="en-US" sz="1000" b="1" dirty="0" smtClean="0">
                <a:latin typeface="Arial"/>
                <a:ea typeface="SimSun"/>
                <a:cs typeface="Arial"/>
              </a:rPr>
              <a:t> </a:t>
            </a:r>
            <a:r>
              <a:rPr lang="en-US" sz="1000" b="1" dirty="0">
                <a:latin typeface="Arial"/>
                <a:ea typeface="SimSun"/>
                <a:cs typeface="Arial"/>
              </a:rPr>
              <a:t>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Démarrez</a:t>
            </a:r>
            <a:r>
              <a:rPr lang="en-US" sz="1000" dirty="0">
                <a:latin typeface="Arial"/>
                <a:ea typeface="SimSun"/>
                <a:cs typeface="Segoe UI"/>
              </a:rPr>
              <a:t> </a:t>
            </a:r>
            <a:r>
              <a:rPr lang="en-US" sz="1000" b="1" dirty="0">
                <a:latin typeface="Arial"/>
                <a:ea typeface="SimSun"/>
                <a:cs typeface="Arial"/>
              </a:rPr>
              <a:t>22410B-LON-DC1</a:t>
            </a:r>
            <a:r>
              <a:rPr lang="en-US" sz="1000" dirty="0">
                <a:latin typeface="Arial"/>
                <a:ea typeface="SimSun"/>
                <a:cs typeface="Segoe UI"/>
              </a:rPr>
              <a:t> et </a:t>
            </a:r>
            <a:r>
              <a:rPr lang="en-US" sz="1000" b="1" dirty="0">
                <a:latin typeface="Arial"/>
                <a:ea typeface="SimSun"/>
                <a:cs typeface="Arial"/>
              </a:rPr>
              <a:t>22410B-LON-SVR1</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smtClean="0">
                <a:effectLst/>
                <a:latin typeface="Arial"/>
                <a:ea typeface="SimSun"/>
                <a:cs typeface="Segoe UI"/>
              </a:rPr>
              <a:t>Installer un second </a:t>
            </a:r>
            <a:r>
              <a:rPr lang="en-US" sz="1000" b="1" dirty="0" err="1" smtClean="0">
                <a:effectLst/>
                <a:latin typeface="Arial"/>
                <a:ea typeface="SimSun"/>
                <a:cs typeface="Segoe UI"/>
              </a:rPr>
              <a:t>serveur</a:t>
            </a:r>
            <a:r>
              <a:rPr lang="en-US" sz="1000" b="1" dirty="0" smtClean="0">
                <a:effectLst/>
                <a:latin typeface="Arial"/>
                <a:ea typeface="SimSun"/>
                <a:cs typeface="Segoe UI"/>
              </a:rPr>
              <a:t> DNS</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Connectez-vous</a:t>
            </a:r>
            <a:r>
              <a:rPr lang="en-US" sz="1000" dirty="0" smtClean="0">
                <a:effectLst/>
                <a:latin typeface="Arial"/>
                <a:ea typeface="Times New Roman"/>
                <a:cs typeface="Segoe UI"/>
              </a:rPr>
              <a:t> à </a:t>
            </a:r>
            <a:r>
              <a:rPr lang="en-US" sz="1000" dirty="0" smtClean="0">
                <a:effectLst/>
                <a:latin typeface="Arial"/>
                <a:ea typeface="Times New Roman"/>
                <a:cs typeface="Times New Roman"/>
              </a:rPr>
              <a:t>LON-DC1</a:t>
            </a:r>
            <a:r>
              <a:rPr lang="en-US" sz="1000" dirty="0" smtClean="0">
                <a:effectLst/>
                <a:latin typeface="Arial"/>
                <a:ea typeface="Times New Roman"/>
                <a:cs typeface="Segoe UI"/>
              </a:rPr>
              <a:t> et LON-SVR1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LON-SVR1,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console du </a:t>
            </a:r>
            <a:r>
              <a:rPr lang="en-US" sz="1000" dirty="0" err="1" smtClean="0">
                <a:effectLst/>
                <a:latin typeface="Arial"/>
                <a:ea typeface="Times New Roman"/>
                <a:cs typeface="Times New Roman"/>
              </a:rPr>
              <a:t>Gestionnaire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serveur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rôles</a:t>
            </a:r>
            <a:r>
              <a:rPr lang="en-US" sz="1000" b="1" dirty="0" smtClean="0">
                <a:effectLst/>
                <a:latin typeface="Arial"/>
                <a:ea typeface="Times New Roman"/>
                <a:cs typeface="Times New Roman"/>
              </a:rPr>
              <a:t> et des </a:t>
            </a:r>
            <a:r>
              <a:rPr lang="en-US" sz="1000" b="1" dirty="0" err="1" smtClean="0">
                <a:effectLst/>
                <a:latin typeface="Arial"/>
                <a:ea typeface="Times New Roman"/>
                <a:cs typeface="Times New Roman"/>
              </a:rPr>
              <a:t>fonctionnalités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smtClean="0">
                <a:effectLst/>
                <a:latin typeface="Arial"/>
                <a:ea typeface="Times New Roman"/>
                <a:cs typeface="Times New Roman"/>
              </a:rPr>
              <a:t>Avant de commencer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le type </a:t>
            </a:r>
            <a:r>
              <a:rPr lang="en-US" sz="1000" b="1" dirty="0" err="1" smtClean="0">
                <a:effectLst/>
                <a:latin typeface="Arial"/>
                <a:ea typeface="Times New Roman"/>
                <a:cs typeface="Times New Roman"/>
              </a:rPr>
              <a:t>d'installation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le </a:t>
            </a:r>
            <a:r>
              <a:rPr lang="en-US" sz="1000" b="1" dirty="0" err="1" smtClean="0">
                <a:effectLst/>
                <a:latin typeface="Arial"/>
                <a:ea typeface="Times New Roman"/>
                <a:cs typeface="Times New Roman"/>
              </a:rPr>
              <a:t>serveur</a:t>
            </a:r>
            <a:r>
              <a:rPr lang="en-US" sz="1000" b="1" dirty="0" smtClean="0">
                <a:effectLst/>
                <a:latin typeface="Arial"/>
                <a:ea typeface="Times New Roman"/>
                <a:cs typeface="Times New Roman"/>
              </a:rPr>
              <a:t> de destination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vérifiez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LON-SVR1.Adatum.com</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est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sélectionné</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rôles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serveurs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Serveur</a:t>
            </a:r>
            <a:r>
              <a:rPr lang="en-US" sz="1000" b="1" dirty="0" smtClean="0">
                <a:effectLst/>
                <a:latin typeface="Arial"/>
                <a:ea typeface="Times New Roman"/>
                <a:cs typeface="Times New Roman"/>
              </a:rPr>
              <a:t> DNS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fenêtre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l'Assistant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Ajout</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rôles</a:t>
            </a:r>
            <a:r>
              <a:rPr lang="en-US" sz="1000" dirty="0" smtClean="0">
                <a:effectLst/>
                <a:latin typeface="Arial"/>
                <a:ea typeface="Times New Roman"/>
                <a:cs typeface="Times New Roman"/>
              </a:rPr>
              <a:t> et de </a:t>
            </a:r>
            <a:r>
              <a:rPr lang="en-US" sz="1000" dirty="0" err="1" smtClean="0">
                <a:effectLst/>
                <a:latin typeface="Arial"/>
                <a:ea typeface="Times New Roman"/>
                <a:cs typeface="Times New Roman"/>
              </a:rPr>
              <a:t>fonctionnalités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fonctionnalités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fonctionnalités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Serveur</a:t>
            </a:r>
            <a:r>
              <a:rPr lang="en-US" sz="1000" b="1" dirty="0" smtClean="0">
                <a:effectLst/>
                <a:latin typeface="Arial"/>
                <a:ea typeface="Times New Roman"/>
                <a:cs typeface="Times New Roman"/>
              </a:rPr>
              <a:t> DNS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smtClean="0">
                <a:effectLst/>
                <a:latin typeface="Arial"/>
                <a:ea typeface="Times New Roman"/>
                <a:cs typeface="Times New Roman"/>
              </a:rPr>
              <a:t>Confirmer les </a:t>
            </a:r>
            <a:r>
              <a:rPr lang="en-US" sz="1000" b="1" dirty="0" err="1" smtClean="0">
                <a:effectLst/>
                <a:latin typeface="Arial"/>
                <a:ea typeface="Times New Roman"/>
                <a:cs typeface="Times New Roman"/>
              </a:rPr>
              <a:t>sélections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d'installation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Installer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smtClean="0">
                <a:effectLst/>
                <a:latin typeface="Arial"/>
                <a:ea typeface="Times New Roman"/>
                <a:cs typeface="Times New Roman"/>
              </a:rPr>
              <a:t>Progression de </a:t>
            </a:r>
            <a:r>
              <a:rPr lang="en-US" sz="1000" b="1" dirty="0" err="1" smtClean="0">
                <a:effectLst/>
                <a:latin typeface="Arial"/>
                <a:ea typeface="Times New Roman"/>
                <a:cs typeface="Times New Roman"/>
              </a:rPr>
              <a:t>l'installation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quand</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s'afficher</a:t>
            </a:r>
            <a:r>
              <a:rPr lang="en-US" sz="1000" dirty="0" smtClean="0">
                <a:effectLst/>
                <a:latin typeface="Arial"/>
                <a:ea typeface="Times New Roman"/>
                <a:cs typeface="Times New Roman"/>
              </a:rPr>
              <a:t> un message </a:t>
            </a:r>
            <a:r>
              <a:rPr lang="en-US" sz="1000" dirty="0" err="1" smtClean="0">
                <a:effectLst/>
                <a:latin typeface="Arial"/>
                <a:ea typeface="Times New Roman"/>
                <a:cs typeface="Times New Roman"/>
              </a:rPr>
              <a:t>indiquant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l'installation</a:t>
            </a:r>
            <a:r>
              <a:rPr lang="en-US" sz="1000" dirty="0" smtClean="0">
                <a:effectLst/>
                <a:latin typeface="Arial"/>
                <a:ea typeface="Times New Roman"/>
                <a:cs typeface="Times New Roman"/>
              </a:rPr>
              <a:t> a </a:t>
            </a:r>
            <a:r>
              <a:rPr lang="en-US" sz="1000" dirty="0" err="1" smtClean="0">
                <a:effectLst/>
                <a:latin typeface="Arial"/>
                <a:ea typeface="Times New Roman"/>
                <a:cs typeface="Times New Roman"/>
              </a:rPr>
              <a:t>réussi</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Fermer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2968978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300"/>
              </a:spcAft>
            </a:pPr>
            <a:r>
              <a:rPr lang="en-US" sz="1000" b="1" dirty="0" err="1">
                <a:latin typeface="Arial"/>
                <a:ea typeface="SimSun"/>
                <a:cs typeface="Segoe UI"/>
              </a:rPr>
              <a:t>Configurer</a:t>
            </a:r>
            <a:r>
              <a:rPr lang="en-US" sz="1000" b="1" dirty="0">
                <a:latin typeface="Arial"/>
                <a:ea typeface="SimSun"/>
                <a:cs typeface="Segoe UI"/>
              </a:rPr>
              <a:t> le </a:t>
            </a:r>
            <a:r>
              <a:rPr lang="en-US" sz="1000" b="1" dirty="0" err="1">
                <a:latin typeface="Arial"/>
                <a:ea typeface="SimSun"/>
                <a:cs typeface="Segoe UI"/>
              </a:rPr>
              <a:t>transfert</a:t>
            </a:r>
            <a:endParaRPr lang="en-US" sz="1000" b="1" dirty="0">
              <a:latin typeface="Arial"/>
              <a:ea typeface="SimSun"/>
              <a:cs typeface="Segoe UI"/>
            </a:endParaRPr>
          </a:p>
          <a:p>
            <a:pPr marL="342900" lvl="0" indent="-342900">
              <a:lnSpc>
                <a:spcPct val="115000"/>
              </a:lnSpc>
              <a:spcAft>
                <a:spcPts val="995"/>
              </a:spcAft>
              <a:buFont typeface="+mj-lt"/>
              <a:buAutoNum type="arabicPeriod"/>
            </a:pPr>
            <a:r>
              <a:rPr lang="en-US" sz="1000" dirty="0" smtClean="0">
                <a:solidFill>
                  <a:prstClr val="black"/>
                </a:solidFill>
                <a:latin typeface="Arial"/>
                <a:ea typeface="Times New Roman"/>
                <a:cs typeface="Times New Roman"/>
              </a:rPr>
              <a:t>Sur </a:t>
            </a:r>
            <a:r>
              <a:rPr lang="en-US" sz="1000" dirty="0">
                <a:solidFill>
                  <a:prstClr val="black"/>
                </a:solidFill>
                <a:latin typeface="Arial"/>
                <a:ea typeface="Times New Roman"/>
                <a:cs typeface="Times New Roman"/>
              </a:rPr>
              <a:t>LON-SVR1, </a:t>
            </a:r>
            <a:r>
              <a:rPr lang="en-US" sz="1000" dirty="0" err="1">
                <a:solidFill>
                  <a:prstClr val="black"/>
                </a:solidFill>
                <a:latin typeface="Arial"/>
                <a:ea typeface="Times New Roman"/>
                <a:cs typeface="Times New Roman"/>
              </a:rPr>
              <a:t>ouvrez</a:t>
            </a:r>
            <a:r>
              <a:rPr lang="en-US" sz="1000" dirty="0">
                <a:solidFill>
                  <a:prstClr val="black"/>
                </a:solidFill>
                <a:latin typeface="Arial"/>
                <a:ea typeface="Times New Roman"/>
                <a:cs typeface="Times New Roman"/>
              </a:rPr>
              <a:t> la console du </a:t>
            </a:r>
            <a:r>
              <a:rPr lang="en-US" sz="1000" dirty="0" err="1">
                <a:solidFill>
                  <a:prstClr val="black"/>
                </a:solidFill>
                <a:latin typeface="Arial"/>
                <a:ea typeface="Times New Roman"/>
                <a:cs typeface="Times New Roman"/>
              </a:rPr>
              <a:t>Gestionnaire</a:t>
            </a:r>
            <a:r>
              <a:rPr lang="en-US" sz="1000" dirty="0">
                <a:solidFill>
                  <a:prstClr val="black"/>
                </a:solidFill>
                <a:latin typeface="Arial"/>
                <a:ea typeface="Times New Roman"/>
                <a:cs typeface="Times New Roman"/>
              </a:rPr>
              <a:t> DNS.</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du </a:t>
            </a:r>
            <a:r>
              <a:rPr lang="en-US" sz="1000" dirty="0" err="1">
                <a:solidFill>
                  <a:prstClr val="black"/>
                </a:solidFill>
                <a:latin typeface="Arial"/>
                <a:ea typeface="Times New Roman"/>
                <a:cs typeface="Times New Roman"/>
              </a:rPr>
              <a:t>Gestionnaire</a:t>
            </a:r>
            <a:r>
              <a:rPr lang="en-US" sz="1000" dirty="0">
                <a:solidFill>
                  <a:prstClr val="black"/>
                </a:solidFill>
                <a:latin typeface="Arial"/>
                <a:ea typeface="Times New Roman"/>
                <a:cs typeface="Times New Roman"/>
              </a:rPr>
              <a:t> DNS,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avec le </a:t>
            </a:r>
            <a:r>
              <a:rPr lang="en-US" sz="1000" dirty="0" err="1">
                <a:solidFill>
                  <a:prstClr val="black"/>
                </a:solidFill>
                <a:latin typeface="Arial"/>
                <a:ea typeface="Times New Roman"/>
                <a:cs typeface="Times New Roman"/>
              </a:rPr>
              <a:t>bouton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droit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cliquez</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sur</a:t>
            </a:r>
            <a:r>
              <a:rPr lang="en-US" sz="1000" dirty="0" smtClean="0">
                <a:solidFill>
                  <a:prstClr val="black"/>
                </a:solidFill>
                <a:latin typeface="Arial"/>
                <a:ea typeface="Times New Roman"/>
                <a:cs typeface="Times New Roman"/>
              </a:rPr>
              <a:t> </a:t>
            </a:r>
            <a:r>
              <a:rPr lang="en-US" sz="1000" b="1" dirty="0" err="1" smtClean="0">
                <a:solidFill>
                  <a:prstClr val="black"/>
                </a:solidFill>
                <a:latin typeface="Arial"/>
                <a:ea typeface="Times New Roman"/>
                <a:cs typeface="Times New Roman"/>
              </a:rPr>
              <a:t>Propriétés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l'onglet</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Redirecteurs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err="1">
                <a:solidFill>
                  <a:prstClr val="black"/>
                </a:solidFill>
                <a:latin typeface="Arial"/>
                <a:ea typeface="Times New Roman"/>
                <a:cs typeface="Times New Roman"/>
              </a:rPr>
              <a:t>Redirecteurs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Modifier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a:solidFill>
                  <a:prstClr val="black"/>
                </a:solidFill>
                <a:latin typeface="Arial"/>
                <a:ea typeface="Times New Roman"/>
                <a:cs typeface="Times New Roman"/>
              </a:rPr>
              <a:t>Modifier les </a:t>
            </a:r>
            <a:r>
              <a:rPr lang="en-US" sz="1000" b="1" dirty="0" err="1">
                <a:solidFill>
                  <a:prstClr val="black"/>
                </a:solidFill>
                <a:latin typeface="Arial"/>
                <a:ea typeface="Times New Roman"/>
                <a:cs typeface="Times New Roman"/>
              </a:rPr>
              <a:t>redirecteurs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tapez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172.16.0.10</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à </a:t>
            </a:r>
            <a:r>
              <a:rPr lang="en-US" sz="1000" dirty="0" err="1">
                <a:solidFill>
                  <a:prstClr val="black"/>
                </a:solidFill>
                <a:latin typeface="Arial"/>
                <a:ea typeface="Times New Roman"/>
                <a:cs typeface="Times New Roman"/>
              </a:rPr>
              <a:t>deux</a:t>
            </a:r>
            <a:r>
              <a:rPr lang="en-US" sz="1000" dirty="0">
                <a:solidFill>
                  <a:prstClr val="black"/>
                </a:solidFill>
                <a:latin typeface="Arial"/>
                <a:ea typeface="Times New Roman"/>
                <a:cs typeface="Times New Roman"/>
              </a:rPr>
              <a:t> reprises.</a:t>
            </a:r>
          </a:p>
          <a:p>
            <a:pPr lvl="0">
              <a:lnSpc>
                <a:spcPct val="115000"/>
              </a:lnSpc>
              <a:spcAft>
                <a:spcPts val="1000"/>
              </a:spcAft>
            </a:pPr>
            <a:r>
              <a:rPr lang="en-US" sz="1000" b="1" dirty="0">
                <a:solidFill>
                  <a:prstClr val="black"/>
                </a:solidFill>
                <a:latin typeface="Arial"/>
                <a:ea typeface="SimSun"/>
                <a:cs typeface="Arial"/>
              </a:rPr>
              <a:t>Remarque : </a:t>
            </a:r>
            <a:r>
              <a:rPr lang="en-US" sz="1000" dirty="0">
                <a:solidFill>
                  <a:prstClr val="black"/>
                </a:solidFill>
                <a:latin typeface="Arial"/>
                <a:ea typeface="SimSun"/>
                <a:cs typeface="Segoe UI"/>
              </a:rPr>
              <a:t>Laissez </a:t>
            </a:r>
            <a:r>
              <a:rPr lang="en-US" sz="1000" dirty="0" err="1">
                <a:solidFill>
                  <a:prstClr val="black"/>
                </a:solidFill>
                <a:latin typeface="Arial"/>
                <a:ea typeface="SimSun"/>
                <a:cs typeface="Segoe UI"/>
              </a:rPr>
              <a:t>tous</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ordinateurs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virtuels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dans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état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actuel</a:t>
            </a:r>
            <a:r>
              <a:rPr lang="en-US" sz="1000" dirty="0">
                <a:solidFill>
                  <a:prstClr val="black"/>
                </a:solidFill>
                <a:latin typeface="Arial"/>
                <a:ea typeface="SimSun"/>
                <a:cs typeface="Segoe UI"/>
              </a:rPr>
              <a:t> pour la </a:t>
            </a:r>
            <a:r>
              <a:rPr lang="en-US" sz="1000" dirty="0" err="1">
                <a:solidFill>
                  <a:prstClr val="black"/>
                </a:solidFill>
                <a:latin typeface="Arial"/>
                <a:ea typeface="SimSun"/>
                <a:cs typeface="Segoe UI"/>
              </a:rPr>
              <a:t>démonstration</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suivante</a:t>
            </a:r>
            <a:r>
              <a:rPr lang="en-US" sz="1000" dirty="0">
                <a:solidFill>
                  <a:prstClr val="black"/>
                </a:solidFill>
                <a:latin typeface="Arial"/>
                <a:ea typeface="SimSun"/>
                <a:cs typeface="Segoe UI"/>
              </a:rPr>
              <a:t>.</a:t>
            </a:r>
            <a:endParaRPr lang="en-US" dirty="0"/>
          </a:p>
        </p:txBody>
      </p:sp>
      <p:sp>
        <p:nvSpPr>
          <p:cNvPr id="4" name="Slide Number Placeholder 3"/>
          <p:cNvSpPr>
            <a:spLocks noGrp="1"/>
          </p:cNvSpPr>
          <p:nvPr>
            <p:ph type="sldNum" sz="quarter" idx="10"/>
          </p:nvPr>
        </p:nvSpPr>
        <p:spPr/>
        <p:txBody>
          <a:bodyPr/>
          <a:lstStyle/>
          <a:p>
            <a:fld id="{A77EEC44-08CE-4793-88AD-84B51485307F}"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375561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Donnez un bref aperçu du contenu du module.</a:t>
            </a:r>
          </a:p>
        </p:txBody>
      </p:sp>
      <p:sp>
        <p:nvSpPr>
          <p:cNvPr id="4" name="Slide Number Placeholder 3"/>
          <p:cNvSpPr>
            <a:spLocks noGrp="1"/>
          </p:cNvSpPr>
          <p:nvPr>
            <p:ph type="sldNum" sz="quarter" idx="10"/>
          </p:nvPr>
        </p:nvSpPr>
        <p:spPr/>
        <p:txBody>
          <a:bodyPr/>
          <a:lstStyle/>
          <a:p>
            <a:fld id="{A77EEC44-08CE-4793-88AD-84B51485307F}"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1168522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Donnez un bref aperçu du contenu du cours.</a:t>
            </a:r>
          </a:p>
        </p:txBody>
      </p:sp>
      <p:sp>
        <p:nvSpPr>
          <p:cNvPr id="4" name="Slide Number Placeholder 3"/>
          <p:cNvSpPr>
            <a:spLocks noGrp="1"/>
          </p:cNvSpPr>
          <p:nvPr>
            <p:ph type="sldNum" sz="quarter" idx="10"/>
          </p:nvPr>
        </p:nvSpPr>
        <p:spPr/>
        <p:txBody>
          <a:bodyPr/>
          <a:lstStyle/>
          <a:p>
            <a:fld id="{A77EEC44-08CE-4793-88AD-84B51485307F}"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1141667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existe</a:t>
            </a:r>
            <a:r>
              <a:rPr lang="en-US" sz="1000" dirty="0">
                <a:latin typeface="Arial"/>
                <a:ea typeface="SimSun"/>
                <a:cs typeface="Segoe UI"/>
              </a:rPr>
              <a:t> </a:t>
            </a:r>
            <a:r>
              <a:rPr lang="en-US" sz="1000" dirty="0" err="1">
                <a:latin typeface="Arial"/>
                <a:ea typeface="SimSun"/>
                <a:cs typeface="Segoe UI"/>
              </a:rPr>
              <a:t>quatre</a:t>
            </a:r>
            <a:r>
              <a:rPr lang="en-US" sz="1000" dirty="0">
                <a:latin typeface="Arial"/>
                <a:ea typeface="SimSun"/>
                <a:cs typeface="Segoe UI"/>
              </a:rPr>
              <a:t> types de zone DNS : </a:t>
            </a:r>
            <a:r>
              <a:rPr lang="en-US" sz="1000" dirty="0" err="1">
                <a:latin typeface="Arial"/>
                <a:ea typeface="SimSun"/>
                <a:cs typeface="Segoe UI"/>
              </a:rPr>
              <a:t>principale</a:t>
            </a:r>
            <a:r>
              <a:rPr lang="en-US" sz="1000" dirty="0">
                <a:latin typeface="Arial"/>
                <a:ea typeface="SimSun"/>
                <a:cs typeface="Segoe UI"/>
              </a:rPr>
              <a:t>, </a:t>
            </a:r>
            <a:r>
              <a:rPr lang="en-US" sz="1000" dirty="0" err="1">
                <a:latin typeface="Arial"/>
                <a:ea typeface="SimSun"/>
                <a:cs typeface="Segoe UI"/>
              </a:rPr>
              <a:t>secondaire</a:t>
            </a:r>
            <a:r>
              <a:rPr lang="en-US" sz="1000" dirty="0">
                <a:latin typeface="Arial"/>
                <a:ea typeface="SimSun"/>
                <a:cs typeface="Segoe UI"/>
              </a:rPr>
              <a:t>, stub et </a:t>
            </a:r>
            <a:r>
              <a:rPr lang="en-US" sz="1000" dirty="0" err="1">
                <a:latin typeface="Arial"/>
                <a:ea typeface="SimSun"/>
                <a:cs typeface="Segoe UI"/>
              </a:rPr>
              <a:t>intégrée</a:t>
            </a:r>
            <a:r>
              <a:rPr lang="en-US" sz="1000" dirty="0">
                <a:latin typeface="Arial"/>
                <a:ea typeface="SimSun"/>
                <a:cs typeface="Segoe UI"/>
              </a:rPr>
              <a:t> </a:t>
            </a:r>
            <a:r>
              <a:rPr lang="en-US" sz="1000" dirty="0" smtClean="0">
                <a:latin typeface="Arial"/>
                <a:ea typeface="SimSun"/>
                <a:cs typeface="Segoe UI"/>
              </a:rPr>
              <a:t>à Active Directory</a:t>
            </a:r>
            <a:r>
              <a:rPr lang="en-US" sz="1000" dirty="0">
                <a:latin typeface="Arial"/>
                <a:ea typeface="SimSun"/>
                <a:cs typeface="Segoe UI"/>
              </a:rPr>
              <a:t>. </a:t>
            </a:r>
            <a:r>
              <a:rPr lang="en-US" sz="1000" dirty="0" err="1">
                <a:latin typeface="Arial"/>
                <a:ea typeface="SimSun"/>
                <a:cs typeface="Segoe UI"/>
              </a:rPr>
              <a:t>Établissez</a:t>
            </a:r>
            <a:r>
              <a:rPr lang="en-US" sz="1000" dirty="0">
                <a:latin typeface="Arial"/>
                <a:ea typeface="SimSun"/>
                <a:cs typeface="Segoe UI"/>
              </a:rPr>
              <a:t> les points </a:t>
            </a:r>
            <a:r>
              <a:rPr lang="en-US" sz="1000" dirty="0" err="1">
                <a:latin typeface="Arial"/>
                <a:ea typeface="SimSun"/>
                <a:cs typeface="Segoe UI"/>
              </a:rPr>
              <a:t>suivants</a:t>
            </a:r>
            <a:r>
              <a:rPr lang="en-US" sz="1000" dirty="0">
                <a:latin typeface="Arial"/>
                <a:ea typeface="SimSun"/>
                <a:cs typeface="Segoe UI"/>
              </a:rPr>
              <a:t> au </a:t>
            </a:r>
            <a:r>
              <a:rPr lang="en-US" sz="1000" dirty="0" err="1">
                <a:latin typeface="Arial"/>
                <a:ea typeface="SimSun"/>
                <a:cs typeface="Segoe UI"/>
              </a:rPr>
              <a:t>sujet</a:t>
            </a:r>
            <a:r>
              <a:rPr lang="en-US" sz="1000" dirty="0">
                <a:latin typeface="Arial"/>
                <a:ea typeface="SimSun"/>
                <a:cs typeface="Segoe UI"/>
              </a:rPr>
              <a:t> des zones :</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Zone </a:t>
            </a:r>
            <a:r>
              <a:rPr lang="en-US" sz="1000" dirty="0" err="1">
                <a:latin typeface="Arial"/>
                <a:ea typeface="SimSun"/>
                <a:cs typeface="Arial"/>
              </a:rPr>
              <a:t>principale</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la source </a:t>
            </a:r>
            <a:r>
              <a:rPr lang="en-US" sz="1000" dirty="0" err="1" smtClean="0">
                <a:effectLst/>
                <a:latin typeface="Arial"/>
                <a:ea typeface="Times New Roman"/>
                <a:cs typeface="Segoe UI"/>
              </a:rPr>
              <a:t>principale</a:t>
            </a:r>
            <a:r>
              <a:rPr lang="en-US" sz="1000" dirty="0" smtClean="0">
                <a:effectLst/>
                <a:latin typeface="Arial"/>
                <a:ea typeface="Times New Roman"/>
                <a:cs typeface="Segoe UI"/>
              </a:rPr>
              <a:t> </a:t>
            </a:r>
            <a:r>
              <a:rPr lang="en-US" sz="1000" dirty="0" err="1" smtClean="0">
                <a:effectLst/>
                <a:latin typeface="Arial"/>
                <a:ea typeface="Times New Roman"/>
                <a:cs typeface="Segoe UI"/>
              </a:rPr>
              <a:t>d'informations</a:t>
            </a:r>
            <a:r>
              <a:rPr lang="en-US" sz="1000" dirty="0" smtClean="0">
                <a:effectLst/>
                <a:latin typeface="Arial"/>
                <a:ea typeface="Times New Roman"/>
                <a:cs typeface="Segoe UI"/>
              </a:rPr>
              <a:t> de zone.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Cette</a:t>
            </a:r>
            <a:r>
              <a:rPr lang="en-US" sz="1000" dirty="0" smtClean="0">
                <a:effectLst/>
                <a:latin typeface="Arial"/>
                <a:ea typeface="Times New Roman"/>
                <a:cs typeface="Segoe UI"/>
              </a:rPr>
              <a:t> zone </a:t>
            </a:r>
            <a:r>
              <a:rPr lang="en-US" sz="1000" dirty="0" err="1" smtClean="0">
                <a:effectLst/>
                <a:latin typeface="Arial"/>
                <a:ea typeface="Times New Roman"/>
                <a:cs typeface="Segoe UI"/>
              </a:rPr>
              <a:t>stocke</a:t>
            </a:r>
            <a:r>
              <a:rPr lang="en-US" sz="1000" dirty="0" smtClean="0">
                <a:effectLst/>
                <a:latin typeface="Arial"/>
                <a:ea typeface="Times New Roman"/>
                <a:cs typeface="Segoe UI"/>
              </a:rPr>
              <a:t> la </a:t>
            </a:r>
            <a:r>
              <a:rPr lang="en-US" sz="1000" dirty="0" err="1" smtClean="0">
                <a:effectLst/>
                <a:latin typeface="Arial"/>
                <a:ea typeface="Times New Roman"/>
                <a:cs typeface="Segoe UI"/>
              </a:rPr>
              <a:t>copie</a:t>
            </a:r>
            <a:r>
              <a:rPr lang="en-US" sz="1000" dirty="0" smtClean="0">
                <a:effectLst/>
                <a:latin typeface="Arial"/>
                <a:ea typeface="Times New Roman"/>
                <a:cs typeface="Segoe UI"/>
              </a:rPr>
              <a:t> </a:t>
            </a:r>
            <a:r>
              <a:rPr lang="en-US" sz="1000" dirty="0" err="1" smtClean="0">
                <a:effectLst/>
                <a:latin typeface="Arial"/>
                <a:ea typeface="Times New Roman"/>
                <a:cs typeface="Segoe UI"/>
              </a:rPr>
              <a:t>principale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de zone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un </a:t>
            </a:r>
            <a:r>
              <a:rPr lang="en-US" sz="1000" dirty="0" err="1" smtClean="0">
                <a:effectLst/>
                <a:latin typeface="Arial"/>
                <a:ea typeface="Times New Roman"/>
                <a:cs typeface="Segoe UI"/>
              </a:rPr>
              <a:t>fichier</a:t>
            </a:r>
            <a:r>
              <a:rPr lang="en-US" sz="1000" dirty="0" smtClean="0">
                <a:effectLst/>
                <a:latin typeface="Arial"/>
                <a:ea typeface="Times New Roman"/>
                <a:cs typeface="Segoe UI"/>
              </a:rPr>
              <a:t> local </a:t>
            </a:r>
            <a:r>
              <a:rPr lang="en-US" sz="1000" dirty="0" err="1" smtClean="0">
                <a:effectLst/>
                <a:latin typeface="Arial"/>
                <a:ea typeface="Times New Roman"/>
                <a:cs typeface="Segoe UI"/>
              </a:rPr>
              <a:t>ou</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les services AD DS.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 </a:t>
            </a:r>
            <a:r>
              <a:rPr lang="en-US" sz="1000" dirty="0" err="1" smtClean="0">
                <a:effectLst/>
                <a:latin typeface="Arial"/>
                <a:ea typeface="Times New Roman"/>
                <a:cs typeface="Segoe UI"/>
              </a:rPr>
              <a:t>fichier</a:t>
            </a:r>
            <a:r>
              <a:rPr lang="en-US" sz="1000" dirty="0" smtClean="0">
                <a:effectLst/>
                <a:latin typeface="Arial"/>
                <a:ea typeface="Times New Roman"/>
                <a:cs typeface="Segoe UI"/>
              </a:rPr>
              <a:t>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nommé</a:t>
            </a:r>
            <a:r>
              <a:rPr lang="en-US" sz="1000" dirty="0" smtClean="0">
                <a:effectLst/>
                <a:latin typeface="Arial"/>
                <a:ea typeface="Times New Roman"/>
                <a:cs typeface="Segoe UI"/>
              </a:rPr>
              <a:t> </a:t>
            </a:r>
            <a:r>
              <a:rPr lang="en-US" sz="1000" i="1" dirty="0" err="1" smtClean="0">
                <a:effectLst/>
                <a:latin typeface="Arial"/>
                <a:ea typeface="Times New Roman"/>
                <a:cs typeface="Times New Roman"/>
              </a:rPr>
              <a:t>nom_zone</a:t>
            </a:r>
            <a:r>
              <a:rPr lang="en-US" sz="1000" dirty="0" err="1" smtClean="0">
                <a:effectLst/>
                <a:latin typeface="Arial"/>
                <a:ea typeface="Times New Roman"/>
                <a:cs typeface="Segoe UI"/>
              </a:rPr>
              <a:t>.dns</a:t>
            </a:r>
            <a:r>
              <a:rPr lang="en-US" sz="1000" dirty="0" smtClean="0">
                <a:effectLst/>
                <a:latin typeface="Arial"/>
                <a:ea typeface="Times New Roman"/>
                <a:cs typeface="Segoe UI"/>
              </a:rPr>
              <a:t> par </a:t>
            </a:r>
            <a:r>
              <a:rPr lang="en-US" sz="1000" dirty="0" err="1" smtClean="0">
                <a:effectLst/>
                <a:latin typeface="Arial"/>
                <a:ea typeface="Times New Roman"/>
                <a:cs typeface="Segoe UI"/>
              </a:rPr>
              <a:t>défaut</a:t>
            </a:r>
            <a:r>
              <a:rPr lang="en-US" sz="1000" dirty="0" smtClean="0">
                <a:effectLst/>
                <a:latin typeface="Arial"/>
                <a:ea typeface="Times New Roman"/>
                <a:cs typeface="Segoe UI"/>
              </a:rPr>
              <a:t> et se </a:t>
            </a:r>
            <a:r>
              <a:rPr lang="en-US" sz="1000" dirty="0" err="1" smtClean="0">
                <a:effectLst/>
                <a:latin typeface="Arial"/>
                <a:ea typeface="Times New Roman"/>
                <a:cs typeface="Segoe UI"/>
              </a:rPr>
              <a:t>trouve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windir</a:t>
            </a:r>
            <a:r>
              <a:rPr lang="en-US" sz="1000" dirty="0" smtClean="0">
                <a:effectLst/>
                <a:latin typeface="Arial"/>
                <a:ea typeface="Times New Roman"/>
                <a:cs typeface="Segoe UI"/>
              </a:rPr>
              <a:t>%\System32\</a:t>
            </a:r>
            <a:r>
              <a:rPr lang="en-US" sz="1000" dirty="0" err="1" smtClean="0">
                <a:effectLst/>
                <a:latin typeface="Arial"/>
                <a:ea typeface="Times New Roman"/>
                <a:cs typeface="Segoe UI"/>
              </a:rPr>
              <a:t>Dns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dirty="0">
                <a:latin typeface="Arial"/>
                <a:ea typeface="SimSun"/>
                <a:cs typeface="Arial"/>
              </a:rPr>
              <a:t>Zone </a:t>
            </a:r>
            <a:r>
              <a:rPr lang="en-US" sz="1000" dirty="0" err="1">
                <a:latin typeface="Arial"/>
                <a:ea typeface="SimSun"/>
                <a:cs typeface="Arial"/>
              </a:rPr>
              <a:t>secondaire</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source </a:t>
            </a:r>
            <a:r>
              <a:rPr lang="en-US" sz="1000" dirty="0" err="1" smtClean="0">
                <a:effectLst/>
                <a:latin typeface="Arial"/>
                <a:ea typeface="Times New Roman"/>
                <a:cs typeface="Segoe UI"/>
              </a:rPr>
              <a:t>secondaire</a:t>
            </a:r>
            <a:r>
              <a:rPr lang="en-US" sz="1000" dirty="0" smtClean="0">
                <a:effectLst/>
                <a:latin typeface="Arial"/>
                <a:ea typeface="Times New Roman"/>
                <a:cs typeface="Segoe UI"/>
              </a:rPr>
              <a:t> </a:t>
            </a:r>
            <a:r>
              <a:rPr lang="en-US" sz="1000" dirty="0" err="1" smtClean="0">
                <a:effectLst/>
                <a:latin typeface="Arial"/>
                <a:ea typeface="Times New Roman"/>
                <a:cs typeface="Segoe UI"/>
              </a:rPr>
              <a:t>d'informations</a:t>
            </a:r>
            <a:r>
              <a:rPr lang="en-US" sz="1000" dirty="0" smtClean="0">
                <a:effectLst/>
                <a:latin typeface="Arial"/>
                <a:ea typeface="Times New Roman"/>
                <a:cs typeface="Segoe UI"/>
              </a:rPr>
              <a:t> de zone.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Cette</a:t>
            </a:r>
            <a:r>
              <a:rPr lang="en-US" sz="1000" dirty="0" smtClean="0">
                <a:effectLst/>
                <a:latin typeface="Arial"/>
                <a:ea typeface="Times New Roman"/>
                <a:cs typeface="Segoe UI"/>
              </a:rPr>
              <a:t> zone </a:t>
            </a:r>
            <a:r>
              <a:rPr lang="en-US" sz="1000" dirty="0" err="1" smtClean="0">
                <a:effectLst/>
                <a:latin typeface="Arial"/>
                <a:ea typeface="Times New Roman"/>
                <a:cs typeface="Segoe UI"/>
              </a:rPr>
              <a:t>doit</a:t>
            </a:r>
            <a:r>
              <a:rPr lang="en-US" sz="1000" dirty="0" smtClean="0">
                <a:effectLst/>
                <a:latin typeface="Arial"/>
                <a:ea typeface="Times New Roman"/>
                <a:cs typeface="Segoe UI"/>
              </a:rPr>
              <a:t> </a:t>
            </a:r>
            <a:r>
              <a:rPr lang="en-US" sz="1000" dirty="0" err="1" smtClean="0">
                <a:effectLst/>
                <a:latin typeface="Arial"/>
                <a:ea typeface="Times New Roman"/>
                <a:cs typeface="Segoe UI"/>
              </a:rPr>
              <a:t>être</a:t>
            </a:r>
            <a:r>
              <a:rPr lang="en-US" sz="1000" dirty="0" smtClean="0">
                <a:effectLst/>
                <a:latin typeface="Arial"/>
                <a:ea typeface="Times New Roman"/>
                <a:cs typeface="Segoe UI"/>
              </a:rPr>
              <a:t> </a:t>
            </a:r>
            <a:r>
              <a:rPr lang="en-US" sz="1000" dirty="0" err="1" smtClean="0">
                <a:effectLst/>
                <a:latin typeface="Arial"/>
                <a:ea typeface="Times New Roman"/>
                <a:cs typeface="Segoe UI"/>
              </a:rPr>
              <a:t>obtenue</a:t>
            </a:r>
            <a:r>
              <a:rPr lang="en-US" sz="1000" dirty="0" smtClean="0">
                <a:effectLst/>
                <a:latin typeface="Arial"/>
                <a:ea typeface="Times New Roman"/>
                <a:cs typeface="Segoe UI"/>
              </a:rPr>
              <a:t> à </a:t>
            </a:r>
            <a:r>
              <a:rPr lang="en-US" sz="1000" dirty="0" err="1" smtClean="0">
                <a:effectLst/>
                <a:latin typeface="Arial"/>
                <a:ea typeface="Times New Roman"/>
                <a:cs typeface="Segoe UI"/>
              </a:rPr>
              <a:t>partir</a:t>
            </a:r>
            <a:r>
              <a:rPr lang="en-US" sz="1000" dirty="0" smtClean="0">
                <a:effectLst/>
                <a:latin typeface="Arial"/>
                <a:ea typeface="Times New Roman"/>
                <a:cs typeface="Segoe UI"/>
              </a:rPr>
              <a:t> d'un </a:t>
            </a:r>
            <a:r>
              <a:rPr lang="en-US" sz="1000" dirty="0" err="1" smtClean="0">
                <a:effectLst/>
                <a:latin typeface="Arial"/>
                <a:ea typeface="Times New Roman"/>
                <a:cs typeface="Segoe UI"/>
              </a:rPr>
              <a:t>autre</a:t>
            </a:r>
            <a:r>
              <a:rPr lang="en-US" sz="1000" dirty="0" smtClean="0">
                <a:effectLst/>
                <a:latin typeface="Arial"/>
                <a:ea typeface="Times New Roman"/>
                <a:cs typeface="Segoe UI"/>
              </a:rPr>
              <a:t>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distant qui </a:t>
            </a:r>
            <a:r>
              <a:rPr lang="en-US" sz="1000" dirty="0" err="1" smtClean="0">
                <a:effectLst/>
                <a:latin typeface="Arial"/>
                <a:ea typeface="Times New Roman"/>
                <a:cs typeface="Segoe UI"/>
              </a:rPr>
              <a:t>héberge</a:t>
            </a:r>
            <a:r>
              <a:rPr lang="en-US" sz="1000" dirty="0" smtClean="0">
                <a:effectLst/>
                <a:latin typeface="Arial"/>
                <a:ea typeface="Times New Roman"/>
                <a:cs typeface="Segoe UI"/>
              </a:rPr>
              <a:t> </a:t>
            </a:r>
            <a:r>
              <a:rPr lang="en-US" sz="1000" dirty="0" err="1" smtClean="0">
                <a:effectLst/>
                <a:latin typeface="Arial"/>
                <a:ea typeface="Times New Roman"/>
                <a:cs typeface="Segoe UI"/>
              </a:rPr>
              <a:t>également</a:t>
            </a:r>
            <a:r>
              <a:rPr lang="en-US" sz="1000" dirty="0" smtClean="0">
                <a:effectLst/>
                <a:latin typeface="Arial"/>
                <a:ea typeface="Times New Roman"/>
                <a:cs typeface="Segoe UI"/>
              </a:rPr>
              <a:t> la zone.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Stockage</a:t>
            </a:r>
            <a:r>
              <a:rPr lang="en-US" sz="1000" dirty="0" smtClean="0">
                <a:effectLst/>
                <a:latin typeface="Arial"/>
                <a:ea typeface="Times New Roman"/>
                <a:cs typeface="Segoe UI"/>
              </a:rPr>
              <a:t> impossible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les services AD DS.</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SimSun"/>
                <a:cs typeface="Arial"/>
              </a:rPr>
              <a:t>Zone de stub</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Windows Server 2003 a </a:t>
            </a:r>
            <a:r>
              <a:rPr lang="en-US" sz="1000" dirty="0" err="1" smtClean="0">
                <a:effectLst/>
                <a:latin typeface="Arial"/>
                <a:ea typeface="Times New Roman"/>
                <a:cs typeface="Segoe UI"/>
              </a:rPr>
              <a:t>introduit</a:t>
            </a:r>
            <a:r>
              <a:rPr lang="en-US" sz="1000" dirty="0" smtClean="0">
                <a:effectLst/>
                <a:latin typeface="Arial"/>
                <a:ea typeface="Times New Roman"/>
                <a:cs typeface="Segoe UI"/>
              </a:rPr>
              <a:t> les zones de stub, qui </a:t>
            </a:r>
            <a:r>
              <a:rPr lang="en-US" sz="1000" dirty="0" err="1" smtClean="0">
                <a:effectLst/>
                <a:latin typeface="Arial"/>
                <a:ea typeface="Times New Roman"/>
                <a:cs typeface="Segoe UI"/>
              </a:rPr>
              <a:t>permettent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résoudre</a:t>
            </a:r>
            <a:r>
              <a:rPr lang="en-US" sz="1000" dirty="0" smtClean="0">
                <a:effectLst/>
                <a:latin typeface="Arial"/>
                <a:ea typeface="Times New Roman"/>
                <a:cs typeface="Segoe UI"/>
              </a:rPr>
              <a:t> </a:t>
            </a:r>
            <a:r>
              <a:rPr lang="en-US" sz="1000" dirty="0" err="1" smtClean="0">
                <a:effectLst/>
                <a:latin typeface="Arial"/>
                <a:ea typeface="Times New Roman"/>
                <a:cs typeface="Segoe UI"/>
              </a:rPr>
              <a:t>plusieurs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problèmes</a:t>
            </a:r>
            <a:r>
              <a:rPr lang="en-US" sz="1000" dirty="0" smtClean="0">
                <a:effectLst/>
                <a:latin typeface="Arial"/>
                <a:ea typeface="Times New Roman"/>
                <a:cs typeface="Segoe UI"/>
              </a:rPr>
              <a:t> </a:t>
            </a:r>
            <a:r>
              <a:rPr lang="en-US" sz="1000" dirty="0" err="1" smtClean="0">
                <a:effectLst/>
                <a:latin typeface="Arial"/>
                <a:ea typeface="Times New Roman"/>
                <a:cs typeface="Segoe UI"/>
              </a:rPr>
              <a:t>liés</a:t>
            </a:r>
            <a:r>
              <a:rPr lang="en-US" sz="1000" dirty="0" smtClean="0">
                <a:effectLst/>
                <a:latin typeface="Arial"/>
                <a:ea typeface="Times New Roman"/>
                <a:cs typeface="Segoe UI"/>
              </a:rPr>
              <a:t> aux </a:t>
            </a:r>
            <a:r>
              <a:rPr lang="en-US" sz="1000" dirty="0" err="1" smtClean="0">
                <a:effectLst/>
                <a:latin typeface="Arial"/>
                <a:ea typeface="Times New Roman"/>
                <a:cs typeface="Segoe UI"/>
              </a:rPr>
              <a:t>grands</a:t>
            </a:r>
            <a:r>
              <a:rPr lang="en-US" sz="1000" dirty="0" smtClean="0">
                <a:effectLst/>
                <a:latin typeface="Arial"/>
                <a:ea typeface="Times New Roman"/>
                <a:cs typeface="Segoe UI"/>
              </a:rPr>
              <a:t> </a:t>
            </a:r>
            <a:r>
              <a:rPr lang="en-US" sz="1000" dirty="0" err="1" smtClean="0">
                <a:effectLst/>
                <a:latin typeface="Arial"/>
                <a:ea typeface="Times New Roman"/>
                <a:cs typeface="Segoe UI"/>
              </a:rPr>
              <a:t>espaces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noms</a:t>
            </a:r>
            <a:r>
              <a:rPr lang="en-US" sz="1000" dirty="0" smtClean="0">
                <a:effectLst/>
                <a:latin typeface="Arial"/>
                <a:ea typeface="Times New Roman"/>
                <a:cs typeface="Segoe UI"/>
              </a:rPr>
              <a:t> DNS et aux </a:t>
            </a:r>
            <a:r>
              <a:rPr lang="en-US" sz="1000" dirty="0" err="1" smtClean="0">
                <a:effectLst/>
                <a:latin typeface="Arial"/>
                <a:ea typeface="Times New Roman"/>
                <a:cs typeface="Segoe UI"/>
              </a:rPr>
              <a:t>forêts</a:t>
            </a:r>
            <a:r>
              <a:rPr lang="en-US" sz="1000" dirty="0" smtClean="0">
                <a:effectLst/>
                <a:latin typeface="Arial"/>
                <a:ea typeface="Times New Roman"/>
                <a:cs typeface="Segoe UI"/>
              </a:rPr>
              <a:t> multi-</a:t>
            </a:r>
            <a:r>
              <a:rPr lang="en-US" sz="1000" dirty="0" err="1" smtClean="0">
                <a:effectLst/>
                <a:latin typeface="Arial"/>
                <a:ea typeface="Times New Roman"/>
                <a:cs typeface="Segoe UI"/>
              </a:rPr>
              <a:t>arborescentes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dirty="0">
                <a:latin typeface="Arial"/>
                <a:ea typeface="SimSun"/>
                <a:cs typeface="Arial"/>
              </a:rPr>
              <a:t>Zone </a:t>
            </a:r>
            <a:r>
              <a:rPr lang="en-US" sz="1000" dirty="0" err="1">
                <a:latin typeface="Arial"/>
                <a:ea typeface="SimSun"/>
                <a:cs typeface="Arial"/>
              </a:rPr>
              <a:t>intégrée</a:t>
            </a:r>
            <a:r>
              <a:rPr lang="en-US" sz="1000" dirty="0">
                <a:latin typeface="Arial"/>
                <a:ea typeface="SimSun"/>
                <a:cs typeface="Arial"/>
              </a:rPr>
              <a:t> à Active Directory</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Introduit</a:t>
            </a:r>
            <a:r>
              <a:rPr lang="en-US" sz="1000" dirty="0" smtClean="0">
                <a:effectLst/>
                <a:latin typeface="Arial"/>
                <a:ea typeface="Times New Roman"/>
                <a:cs typeface="Segoe UI"/>
              </a:rPr>
              <a:t> le concept des zones </a:t>
            </a:r>
            <a:r>
              <a:rPr lang="en-US" sz="1000" dirty="0" err="1" smtClean="0">
                <a:effectLst/>
                <a:latin typeface="Arial"/>
                <a:ea typeface="Times New Roman"/>
                <a:cs typeface="Segoe UI"/>
              </a:rPr>
              <a:t>intégrées</a:t>
            </a:r>
            <a:r>
              <a:rPr lang="en-US" sz="1000" dirty="0" smtClean="0">
                <a:effectLst/>
                <a:latin typeface="Arial"/>
                <a:ea typeface="Times New Roman"/>
                <a:cs typeface="Segoe UI"/>
              </a:rPr>
              <a:t> à Active Directory.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2174514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le </a:t>
            </a:r>
            <a:r>
              <a:rPr lang="en-US" sz="1000" dirty="0" err="1">
                <a:latin typeface="Arial"/>
                <a:ea typeface="SimSun"/>
                <a:cs typeface="Segoe UI"/>
              </a:rPr>
              <a:t>fonctionnement</a:t>
            </a:r>
            <a:r>
              <a:rPr lang="en-US" sz="1000" dirty="0">
                <a:latin typeface="Arial"/>
                <a:ea typeface="SimSun"/>
                <a:cs typeface="Segoe UI"/>
              </a:rPr>
              <a:t> des </a:t>
            </a:r>
            <a:r>
              <a:rPr lang="en-US" sz="1000" dirty="0" err="1">
                <a:latin typeface="Arial"/>
                <a:ea typeface="SimSun"/>
                <a:cs typeface="Segoe UI"/>
              </a:rPr>
              <a:t>mises</a:t>
            </a:r>
            <a:r>
              <a:rPr lang="en-US" sz="1000" dirty="0">
                <a:latin typeface="Arial"/>
                <a:ea typeface="SimSun"/>
                <a:cs typeface="Segoe UI"/>
              </a:rPr>
              <a:t> à jour </a:t>
            </a:r>
            <a:r>
              <a:rPr lang="en-US" sz="1000" dirty="0" err="1">
                <a:latin typeface="Arial"/>
                <a:ea typeface="SimSun"/>
                <a:cs typeface="Segoe UI"/>
              </a:rPr>
              <a:t>dynamiques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lorsqu'une</a:t>
            </a:r>
            <a:r>
              <a:rPr lang="en-US" sz="1000" dirty="0">
                <a:latin typeface="Arial"/>
                <a:ea typeface="SimSun"/>
                <a:cs typeface="Segoe UI"/>
              </a:rPr>
              <a:t> </a:t>
            </a:r>
            <a:r>
              <a:rPr lang="en-US" sz="1000" dirty="0" err="1">
                <a:latin typeface="Arial"/>
                <a:ea typeface="SimSun"/>
                <a:cs typeface="Segoe UI"/>
              </a:rPr>
              <a:t>adresse</a:t>
            </a:r>
            <a:r>
              <a:rPr lang="en-US" sz="1000" dirty="0">
                <a:latin typeface="Arial"/>
                <a:ea typeface="SimSun"/>
                <a:cs typeface="Segoe UI"/>
              </a:rPr>
              <a:t> IP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configurée</a:t>
            </a:r>
            <a:r>
              <a:rPr lang="en-US" sz="1000" dirty="0">
                <a:latin typeface="Arial"/>
                <a:ea typeface="SimSun"/>
                <a:cs typeface="Segoe UI"/>
              </a:rPr>
              <a:t> (</a:t>
            </a:r>
            <a:r>
              <a:rPr lang="en-US" sz="1000" dirty="0" err="1">
                <a:latin typeface="Arial"/>
                <a:ea typeface="SimSun"/>
                <a:cs typeface="Segoe UI"/>
              </a:rPr>
              <a:t>affectée</a:t>
            </a:r>
            <a:r>
              <a:rPr lang="en-US" sz="1000" dirty="0">
                <a:latin typeface="Arial"/>
                <a:ea typeface="SimSun"/>
                <a:cs typeface="Segoe UI"/>
              </a:rPr>
              <a:t> par un </a:t>
            </a:r>
            <a:r>
              <a:rPr lang="en-US" sz="1000" dirty="0" err="1">
                <a:latin typeface="Arial"/>
                <a:ea typeface="SimSun"/>
                <a:cs typeface="Segoe UI"/>
              </a:rPr>
              <a:t>serveur</a:t>
            </a:r>
            <a:r>
              <a:rPr lang="en-US" sz="1000" dirty="0">
                <a:latin typeface="Arial"/>
                <a:ea typeface="SimSun"/>
                <a:cs typeface="Segoe UI"/>
              </a:rPr>
              <a:t> DHCP </a:t>
            </a:r>
            <a:r>
              <a:rPr lang="en-US" sz="1000" dirty="0" err="1" smtClean="0">
                <a:latin typeface="Arial"/>
                <a:ea typeface="SimSun"/>
                <a:cs typeface="Segoe UI"/>
              </a:rPr>
              <a:t>ou</a:t>
            </a:r>
            <a:r>
              <a:rPr lang="en-US" sz="1000" dirty="0" smtClean="0">
                <a:latin typeface="Arial"/>
                <a:ea typeface="SimSun"/>
                <a:cs typeface="Segoe UI"/>
              </a:rPr>
              <a:t> </a:t>
            </a:r>
            <a:r>
              <a:rPr lang="en-US" sz="1000" dirty="0" err="1" smtClean="0">
                <a:latin typeface="Arial"/>
                <a:ea typeface="SimSun"/>
                <a:cs typeface="Segoe UI"/>
              </a:rPr>
              <a:t>fixée</a:t>
            </a:r>
            <a:r>
              <a:rPr lang="en-US" sz="1000" dirty="0">
                <a:latin typeface="Arial"/>
                <a:ea typeface="SimSun"/>
                <a:cs typeface="Segoe UI"/>
              </a:rPr>
              <a:t>), </a:t>
            </a:r>
            <a:r>
              <a:rPr lang="en-US" sz="1000" dirty="0" err="1">
                <a:latin typeface="Arial"/>
                <a:ea typeface="SimSun"/>
                <a:cs typeface="Segoe UI"/>
              </a:rPr>
              <a:t>c'est</a:t>
            </a:r>
            <a:r>
              <a:rPr lang="en-US" sz="1000" dirty="0">
                <a:latin typeface="Arial"/>
                <a:ea typeface="SimSun"/>
                <a:cs typeface="Segoe UI"/>
              </a:rPr>
              <a:t> en fait le service client DHCP (à ne pas </a:t>
            </a:r>
            <a:r>
              <a:rPr lang="en-US" sz="1000" dirty="0" err="1">
                <a:latin typeface="Arial"/>
                <a:ea typeface="SimSun"/>
                <a:cs typeface="Segoe UI"/>
              </a:rPr>
              <a:t>confondre</a:t>
            </a:r>
            <a:r>
              <a:rPr lang="en-US" sz="1000" dirty="0">
                <a:latin typeface="Arial"/>
                <a:ea typeface="SimSun"/>
                <a:cs typeface="Segoe UI"/>
              </a:rPr>
              <a:t> avec le </a:t>
            </a:r>
            <a:r>
              <a:rPr lang="en-US" sz="1000" dirty="0" err="1">
                <a:latin typeface="Arial"/>
                <a:ea typeface="SimSun"/>
                <a:cs typeface="Segoe UI"/>
              </a:rPr>
              <a:t>serveur</a:t>
            </a:r>
            <a:r>
              <a:rPr lang="en-US" sz="1000" dirty="0">
                <a:latin typeface="Arial"/>
                <a:ea typeface="SimSun"/>
                <a:cs typeface="Segoe UI"/>
              </a:rPr>
              <a:t> DHCP) qui </a:t>
            </a:r>
            <a:r>
              <a:rPr lang="en-US" sz="1000" dirty="0" err="1">
                <a:latin typeface="Arial"/>
                <a:ea typeface="SimSun"/>
                <a:cs typeface="Segoe UI"/>
              </a:rPr>
              <a:t>inscrit</a:t>
            </a:r>
            <a:r>
              <a:rPr lang="en-US" sz="1000" dirty="0">
                <a:latin typeface="Arial"/>
                <a:ea typeface="SimSun"/>
                <a:cs typeface="Segoe UI"/>
              </a:rPr>
              <a:t> les </a:t>
            </a:r>
            <a:r>
              <a:rPr lang="en-US" sz="1000" dirty="0" err="1">
                <a:latin typeface="Arial"/>
                <a:ea typeface="SimSun"/>
                <a:cs typeface="Segoe UI"/>
              </a:rPr>
              <a:t>enregistrements</a:t>
            </a:r>
            <a:r>
              <a:rPr lang="en-US" sz="1000" dirty="0">
                <a:latin typeface="Arial"/>
                <a:ea typeface="SimSun"/>
                <a:cs typeface="Segoe UI"/>
              </a:rPr>
              <a:t> </a:t>
            </a:r>
            <a:r>
              <a:rPr lang="en-US" sz="1000" dirty="0" err="1">
                <a:latin typeface="Arial"/>
                <a:ea typeface="SimSun"/>
                <a:cs typeface="Segoe UI"/>
              </a:rPr>
              <a:t>d'hôtes</a:t>
            </a:r>
            <a:r>
              <a:rPr lang="en-US" sz="1000" dirty="0">
                <a:latin typeface="Arial"/>
                <a:ea typeface="SimSun"/>
                <a:cs typeface="Segoe UI"/>
              </a:rPr>
              <a:t> d'un client. </a:t>
            </a:r>
            <a:r>
              <a:rPr lang="en-US" sz="1000" dirty="0" err="1">
                <a:latin typeface="Arial"/>
                <a:ea typeface="SimSun"/>
                <a:cs typeface="Segoe UI"/>
              </a:rPr>
              <a:t>Cela</a:t>
            </a:r>
            <a:r>
              <a:rPr lang="en-US" sz="1000" dirty="0">
                <a:latin typeface="Arial"/>
                <a:ea typeface="SimSun"/>
                <a:cs typeface="Segoe UI"/>
              </a:rPr>
              <a:t> se </a:t>
            </a:r>
            <a:r>
              <a:rPr lang="en-US" sz="1000" dirty="0" err="1">
                <a:latin typeface="Arial"/>
                <a:ea typeface="SimSun"/>
                <a:cs typeface="Segoe UI"/>
              </a:rPr>
              <a:t>déclenche</a:t>
            </a:r>
            <a:r>
              <a:rPr lang="en-US" sz="1000" dirty="0">
                <a:latin typeface="Arial"/>
                <a:ea typeface="SimSun"/>
                <a:cs typeface="Segoe UI"/>
              </a:rPr>
              <a:t> </a:t>
            </a:r>
            <a:r>
              <a:rPr lang="en-US" sz="1000" dirty="0" err="1">
                <a:latin typeface="Arial"/>
                <a:ea typeface="SimSun"/>
                <a:cs typeface="Segoe UI"/>
              </a:rPr>
              <a:t>lorsqu'une</a:t>
            </a:r>
            <a:r>
              <a:rPr lang="en-US" sz="1000" dirty="0">
                <a:latin typeface="Arial"/>
                <a:ea typeface="SimSun"/>
                <a:cs typeface="Segoe UI"/>
              </a:rPr>
              <a:t> </a:t>
            </a:r>
            <a:r>
              <a:rPr lang="en-US" sz="1000" dirty="0" err="1">
                <a:latin typeface="Arial"/>
                <a:ea typeface="SimSun"/>
                <a:cs typeface="Segoe UI"/>
              </a:rPr>
              <a:t>adresse</a:t>
            </a:r>
            <a:r>
              <a:rPr lang="en-US" sz="1000" dirty="0">
                <a:latin typeface="Arial"/>
                <a:ea typeface="SimSun"/>
                <a:cs typeface="Segoe UI"/>
              </a:rPr>
              <a:t> IP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ajoutée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modifiée</a:t>
            </a:r>
            <a:r>
              <a:rPr lang="en-US" sz="1000" dirty="0">
                <a:latin typeface="Arial"/>
                <a:ea typeface="SimSun"/>
                <a:cs typeface="Segoe UI"/>
              </a:rPr>
              <a:t> </a:t>
            </a:r>
            <a:r>
              <a:rPr lang="en-US" sz="1000" dirty="0" err="1" smtClean="0">
                <a:latin typeface="Arial"/>
                <a:ea typeface="SimSun"/>
                <a:cs typeface="Segoe UI"/>
              </a:rPr>
              <a:t>sur</a:t>
            </a:r>
            <a:r>
              <a:rPr lang="en-US" sz="1000" dirty="0" smtClean="0">
                <a:latin typeface="Arial"/>
                <a:ea typeface="SimSun"/>
                <a:cs typeface="Segoe UI"/>
              </a:rPr>
              <a:t> </a:t>
            </a:r>
            <a:r>
              <a:rPr lang="en-US" sz="1000" dirty="0" err="1" smtClean="0">
                <a:latin typeface="Arial"/>
                <a:ea typeface="SimSun"/>
                <a:cs typeface="Segoe UI"/>
              </a:rPr>
              <a:t>n'importe</a:t>
            </a:r>
            <a:r>
              <a:rPr lang="en-US" sz="1000" dirty="0" smtClean="0">
                <a:latin typeface="Arial"/>
                <a:ea typeface="SimSun"/>
                <a:cs typeface="Segoe UI"/>
              </a:rPr>
              <a:t> </a:t>
            </a: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connexion</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L'inscription</a:t>
            </a:r>
            <a:r>
              <a:rPr lang="en-US" sz="1000" dirty="0">
                <a:latin typeface="Arial"/>
                <a:ea typeface="SimSun"/>
                <a:cs typeface="Segoe UI"/>
              </a:rPr>
              <a:t> </a:t>
            </a:r>
            <a:r>
              <a:rPr lang="en-US" sz="1000" dirty="0" err="1">
                <a:latin typeface="Arial"/>
                <a:ea typeface="SimSun"/>
                <a:cs typeface="Segoe UI"/>
              </a:rPr>
              <a:t>s'effectue</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au </a:t>
            </a:r>
            <a:r>
              <a:rPr lang="en-US" sz="1000" dirty="0" err="1">
                <a:latin typeface="Arial"/>
                <a:ea typeface="SimSun"/>
                <a:cs typeface="Segoe UI"/>
              </a:rPr>
              <a:t>démarrage</a:t>
            </a:r>
            <a:r>
              <a:rPr lang="en-US" sz="1000" dirty="0">
                <a:latin typeface="Arial"/>
                <a:ea typeface="SimSun"/>
                <a:cs typeface="Segoe UI"/>
              </a:rPr>
              <a:t> de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Rappelez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activer</a:t>
            </a:r>
            <a:r>
              <a:rPr lang="en-US" sz="1000" dirty="0">
                <a:latin typeface="Arial"/>
                <a:ea typeface="SimSun"/>
                <a:cs typeface="Segoe UI"/>
              </a:rPr>
              <a:t> </a:t>
            </a:r>
            <a:r>
              <a:rPr lang="en-US" sz="1000" dirty="0" err="1">
                <a:latin typeface="Arial"/>
                <a:ea typeface="SimSun"/>
                <a:cs typeface="Segoe UI"/>
              </a:rPr>
              <a:t>l'inscription</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a:t>
            </a:r>
            <a:r>
              <a:rPr lang="en-US" sz="1000" dirty="0" smtClean="0">
                <a:latin typeface="Arial"/>
                <a:ea typeface="SimSun"/>
                <a:cs typeface="Segoe UI"/>
              </a:rPr>
              <a:t>de la </a:t>
            </a:r>
            <a:r>
              <a:rPr lang="en-US" sz="1000" dirty="0" err="1" smtClean="0">
                <a:latin typeface="Arial"/>
                <a:ea typeface="SimSun"/>
                <a:cs typeface="Segoe UI"/>
              </a:rPr>
              <a:t>commande</a:t>
            </a:r>
            <a:r>
              <a:rPr lang="en-US" sz="1000" dirty="0" smtClean="0">
                <a:latin typeface="Arial"/>
                <a:ea typeface="SimSun"/>
                <a:cs typeface="Segoe UI"/>
              </a:rPr>
              <a:t> </a:t>
            </a:r>
            <a:r>
              <a:rPr lang="en-US" sz="1000" b="1" dirty="0" err="1">
                <a:latin typeface="Arial"/>
                <a:ea typeface="SimSun"/>
                <a:cs typeface="Arial"/>
              </a:rPr>
              <a:t>ipconfig</a:t>
            </a:r>
            <a:r>
              <a:rPr lang="en-US" sz="1000" b="1" dirty="0">
                <a:latin typeface="Arial"/>
                <a:ea typeface="SimSun"/>
                <a:cs typeface="Arial"/>
              </a:rPr>
              <a:t> /</a:t>
            </a:r>
            <a:r>
              <a:rPr lang="en-US" sz="1000" b="1" dirty="0" err="1">
                <a:latin typeface="Arial"/>
                <a:ea typeface="SimSun"/>
                <a:cs typeface="Arial"/>
              </a:rPr>
              <a:t>registerdns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Windows PowerShell </a:t>
            </a:r>
            <a:r>
              <a:rPr lang="en-US" sz="1000" b="1" dirty="0">
                <a:latin typeface="Arial"/>
                <a:ea typeface="SimSun"/>
                <a:cs typeface="Arial"/>
              </a:rPr>
              <a:t>Register-</a:t>
            </a:r>
            <a:r>
              <a:rPr lang="en-US" sz="1000" b="1" dirty="0" err="1">
                <a:latin typeface="Arial"/>
                <a:ea typeface="SimSun"/>
                <a:cs typeface="Arial"/>
              </a:rPr>
              <a:t>DNSClient</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Demandez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se </a:t>
            </a:r>
            <a:r>
              <a:rPr lang="en-US" sz="1000" dirty="0" err="1">
                <a:latin typeface="Arial"/>
                <a:ea typeface="SimSun"/>
                <a:cs typeface="Segoe UI"/>
              </a:rPr>
              <a:t>passerait</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les </a:t>
            </a:r>
            <a:r>
              <a:rPr lang="en-US" sz="1000" dirty="0" err="1">
                <a:latin typeface="Arial"/>
                <a:ea typeface="SimSun"/>
                <a:cs typeface="Segoe UI"/>
              </a:rPr>
              <a:t>mises</a:t>
            </a:r>
            <a:r>
              <a:rPr lang="en-US" sz="1000" dirty="0">
                <a:latin typeface="Arial"/>
                <a:ea typeface="SimSun"/>
                <a:cs typeface="Segoe UI"/>
              </a:rPr>
              <a:t> à jour </a:t>
            </a:r>
            <a:r>
              <a:rPr lang="en-US" sz="1000" dirty="0" err="1">
                <a:latin typeface="Arial"/>
                <a:ea typeface="SimSun"/>
                <a:cs typeface="Segoe UI"/>
              </a:rPr>
              <a:t>dynamiques</a:t>
            </a:r>
            <a:r>
              <a:rPr lang="en-US" sz="1000" dirty="0">
                <a:latin typeface="Arial"/>
                <a:ea typeface="SimSun"/>
                <a:cs typeface="Segoe UI"/>
              </a:rPr>
              <a:t> </a:t>
            </a:r>
            <a:r>
              <a:rPr lang="en-US" sz="1000" dirty="0" err="1">
                <a:latin typeface="Arial"/>
                <a:ea typeface="SimSun"/>
                <a:cs typeface="Segoe UI"/>
              </a:rPr>
              <a:t>n'étaient</a:t>
            </a:r>
            <a:r>
              <a:rPr lang="en-US" sz="1000" dirty="0">
                <a:latin typeface="Arial"/>
                <a:ea typeface="SimSun"/>
                <a:cs typeface="Segoe UI"/>
              </a:rPr>
              <a:t> pas </a:t>
            </a:r>
            <a:r>
              <a:rPr lang="en-US" sz="1000" dirty="0" err="1">
                <a:latin typeface="Arial"/>
                <a:ea typeface="SimSun"/>
                <a:cs typeface="Segoe UI"/>
              </a:rPr>
              <a:t>activées</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répondre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plus </a:t>
            </a:r>
            <a:r>
              <a:rPr lang="en-US" sz="1000" dirty="0" err="1">
                <a:latin typeface="Arial"/>
                <a:ea typeface="SimSun"/>
                <a:cs typeface="Segoe UI"/>
              </a:rPr>
              <a:t>gros</a:t>
            </a:r>
            <a:r>
              <a:rPr lang="en-US" sz="1000" dirty="0">
                <a:latin typeface="Arial"/>
                <a:ea typeface="SimSun"/>
                <a:cs typeface="Segoe UI"/>
              </a:rPr>
              <a:t> </a:t>
            </a:r>
            <a:r>
              <a:rPr lang="en-US" sz="1000" dirty="0" err="1">
                <a:latin typeface="Arial"/>
                <a:ea typeface="SimSun"/>
                <a:cs typeface="Segoe UI"/>
              </a:rPr>
              <a:t>problème</a:t>
            </a:r>
            <a:r>
              <a:rPr lang="en-US" sz="1000" dirty="0">
                <a:latin typeface="Arial"/>
                <a:ea typeface="SimSun"/>
                <a:cs typeface="Segoe UI"/>
              </a:rPr>
              <a:t> </a:t>
            </a:r>
            <a:r>
              <a:rPr lang="en-US" sz="1000" dirty="0" err="1">
                <a:latin typeface="Arial"/>
                <a:ea typeface="SimSun"/>
                <a:cs typeface="Segoe UI"/>
              </a:rPr>
              <a:t>serait</a:t>
            </a:r>
            <a:r>
              <a:rPr lang="en-US" sz="1000" dirty="0">
                <a:latin typeface="Arial"/>
                <a:ea typeface="SimSun"/>
                <a:cs typeface="Segoe UI"/>
              </a:rPr>
              <a:t> le </a:t>
            </a:r>
            <a:r>
              <a:rPr lang="en-US" sz="1000" dirty="0" err="1">
                <a:latin typeface="Arial"/>
                <a:ea typeface="SimSun"/>
                <a:cs typeface="Segoe UI"/>
              </a:rPr>
              <a:t>suivant</a:t>
            </a:r>
            <a:r>
              <a:rPr lang="en-US" sz="1000" dirty="0">
                <a:latin typeface="Arial"/>
                <a:ea typeface="SimSun"/>
                <a:cs typeface="Segoe UI"/>
              </a:rPr>
              <a:t> :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ne </a:t>
            </a:r>
            <a:r>
              <a:rPr lang="en-US" sz="1000" dirty="0" err="1">
                <a:latin typeface="Arial"/>
                <a:ea typeface="SimSun"/>
                <a:cs typeface="Segoe UI"/>
              </a:rPr>
              <a:t>pourraient</a:t>
            </a:r>
            <a:r>
              <a:rPr lang="en-US" sz="1000" dirty="0">
                <a:latin typeface="Arial"/>
                <a:ea typeface="SimSun"/>
                <a:cs typeface="Segoe UI"/>
              </a:rPr>
              <a:t> plus </a:t>
            </a:r>
            <a:r>
              <a:rPr lang="en-US" sz="1000" dirty="0" err="1">
                <a:latin typeface="Arial"/>
                <a:ea typeface="SimSun"/>
                <a:cs typeface="Segoe UI"/>
              </a:rPr>
              <a:t>inscrire</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enregistrements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DNS. Par </a:t>
            </a:r>
            <a:r>
              <a:rPr lang="en-US" sz="1000" dirty="0" err="1">
                <a:latin typeface="Arial"/>
                <a:ea typeface="SimSun"/>
                <a:cs typeface="Segoe UI"/>
              </a:rPr>
              <a:t>conséquent</a:t>
            </a:r>
            <a:r>
              <a:rPr lang="en-US" sz="1000" dirty="0">
                <a:latin typeface="Arial"/>
                <a:ea typeface="SimSun"/>
                <a:cs typeface="Segoe UI"/>
              </a:rPr>
              <a:t>, les </a:t>
            </a:r>
            <a:r>
              <a:rPr lang="en-US" sz="1000" dirty="0" err="1">
                <a:latin typeface="Arial"/>
                <a:ea typeface="SimSun"/>
                <a:cs typeface="Segoe UI"/>
              </a:rPr>
              <a:t>enregistrements</a:t>
            </a:r>
            <a:r>
              <a:rPr lang="en-US" sz="1000" dirty="0">
                <a:latin typeface="Arial"/>
                <a:ea typeface="SimSun"/>
                <a:cs typeface="Segoe UI"/>
              </a:rPr>
              <a:t> des </a:t>
            </a:r>
            <a:r>
              <a:rPr lang="en-US" sz="1000" dirty="0" err="1">
                <a:latin typeface="Arial"/>
                <a:ea typeface="SimSun"/>
                <a:cs typeface="Segoe UI"/>
              </a:rPr>
              <a:t>contrôleurs</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domaine</a:t>
            </a:r>
            <a:r>
              <a:rPr lang="en-US" sz="1000" dirty="0" smtClean="0">
                <a:latin typeface="Arial"/>
                <a:ea typeface="SimSun"/>
                <a:cs typeface="Segoe UI"/>
              </a:rPr>
              <a:t> </a:t>
            </a:r>
            <a:r>
              <a:rPr lang="en-US" sz="1000" dirty="0" err="1">
                <a:latin typeface="Arial"/>
                <a:ea typeface="SimSun"/>
                <a:cs typeface="Segoe UI"/>
              </a:rPr>
              <a:t>devraient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ajoutés</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DHCP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mettre</a:t>
            </a:r>
            <a:r>
              <a:rPr lang="en-US" sz="1000" dirty="0">
                <a:latin typeface="Arial"/>
                <a:ea typeface="SimSun"/>
                <a:cs typeface="Segoe UI"/>
              </a:rPr>
              <a:t> à jour les </a:t>
            </a:r>
            <a:r>
              <a:rPr lang="en-US" sz="1000" dirty="0" err="1">
                <a:latin typeface="Arial"/>
                <a:ea typeface="SimSun"/>
                <a:cs typeface="Segoe UI"/>
              </a:rPr>
              <a:t>enregistrements</a:t>
            </a:r>
            <a:r>
              <a:rPr lang="en-US" sz="1000" dirty="0">
                <a:latin typeface="Arial"/>
                <a:ea typeface="SimSun"/>
                <a:cs typeface="Segoe UI"/>
              </a:rPr>
              <a:t> de </a:t>
            </a:r>
            <a:r>
              <a:rPr lang="en-US" sz="1000" dirty="0" err="1">
                <a:latin typeface="Arial"/>
                <a:ea typeface="SimSun"/>
                <a:cs typeface="Segoe UI"/>
              </a:rPr>
              <a:t>ressources</a:t>
            </a:r>
            <a:r>
              <a:rPr lang="en-US" sz="1000" dirty="0">
                <a:latin typeface="Arial"/>
                <a:ea typeface="SimSun"/>
                <a:cs typeface="Segoe UI"/>
              </a:rPr>
              <a:t> des </a:t>
            </a:r>
            <a:r>
              <a:rPr lang="en-US" sz="1000" dirty="0" err="1">
                <a:latin typeface="Arial"/>
                <a:ea typeface="SimSun"/>
                <a:cs typeface="Segoe UI"/>
              </a:rPr>
              <a:t>ordinateurs</a:t>
            </a:r>
            <a:r>
              <a:rPr lang="en-US" sz="1000" dirty="0">
                <a:latin typeface="Arial"/>
                <a:ea typeface="SimSun"/>
                <a:cs typeface="Segoe UI"/>
              </a:rPr>
              <a:t> clients de </a:t>
            </a:r>
            <a:r>
              <a:rPr lang="en-US" sz="1000" dirty="0" err="1">
                <a:latin typeface="Arial"/>
                <a:ea typeface="SimSun"/>
                <a:cs typeface="Segoe UI"/>
              </a:rPr>
              <a:t>manière</a:t>
            </a:r>
            <a:r>
              <a:rPr lang="en-US" sz="1000" dirty="0">
                <a:latin typeface="Arial"/>
                <a:ea typeface="SimSun"/>
                <a:cs typeface="Segoe UI"/>
              </a:rPr>
              <a:t> </a:t>
            </a:r>
            <a:r>
              <a:rPr lang="en-US" sz="1000" dirty="0" err="1">
                <a:latin typeface="Arial"/>
                <a:ea typeface="SimSun"/>
                <a:cs typeface="Segoe UI"/>
              </a:rPr>
              <a:t>dynamique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DNS. </a:t>
            </a: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DNS Windows Server 2012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configurés</a:t>
            </a:r>
            <a:r>
              <a:rPr lang="en-US" sz="1000" dirty="0">
                <a:latin typeface="Arial"/>
                <a:ea typeface="SimSun"/>
                <a:cs typeface="Segoe UI"/>
              </a:rPr>
              <a:t> pour </a:t>
            </a:r>
            <a:r>
              <a:rPr lang="en-US" sz="1000" dirty="0" err="1">
                <a:latin typeface="Arial"/>
                <a:ea typeface="SimSun"/>
                <a:cs typeface="Segoe UI"/>
              </a:rPr>
              <a:t>prendre</a:t>
            </a:r>
            <a:r>
              <a:rPr lang="en-US" sz="1000" dirty="0">
                <a:latin typeface="Arial"/>
                <a:ea typeface="SimSun"/>
                <a:cs typeface="Segoe UI"/>
              </a:rPr>
              <a:t> en charge </a:t>
            </a:r>
            <a:r>
              <a:rPr lang="en-US" sz="1000" dirty="0" err="1">
                <a:latin typeface="Arial"/>
                <a:ea typeface="SimSun"/>
                <a:cs typeface="Segoe UI"/>
              </a:rPr>
              <a:t>uniquement</a:t>
            </a:r>
            <a:r>
              <a:rPr lang="en-US" sz="1000" dirty="0">
                <a:latin typeface="Arial"/>
                <a:ea typeface="SimSun"/>
                <a:cs typeface="Segoe UI"/>
              </a:rPr>
              <a:t> les </a:t>
            </a:r>
            <a:r>
              <a:rPr lang="en-US" sz="1000" dirty="0" err="1">
                <a:latin typeface="Arial"/>
                <a:ea typeface="SimSun"/>
                <a:cs typeface="Segoe UI"/>
              </a:rPr>
              <a:t>mises</a:t>
            </a:r>
            <a:r>
              <a:rPr lang="en-US" sz="1000" dirty="0">
                <a:latin typeface="Arial"/>
                <a:ea typeface="SimSun"/>
                <a:cs typeface="Segoe UI"/>
              </a:rPr>
              <a:t> </a:t>
            </a:r>
            <a:r>
              <a:rPr lang="en-US" sz="1000" dirty="0" smtClean="0">
                <a:latin typeface="Arial"/>
                <a:ea typeface="SimSun"/>
                <a:cs typeface="Segoe UI"/>
              </a:rPr>
              <a:t>à jour </a:t>
            </a:r>
            <a:r>
              <a:rPr lang="en-US" sz="1000" dirty="0" err="1" smtClean="0">
                <a:latin typeface="Arial"/>
                <a:ea typeface="SimSun"/>
                <a:cs typeface="Segoe UI"/>
              </a:rPr>
              <a:t>sécurisées</a:t>
            </a:r>
            <a:r>
              <a:rPr lang="en-US" sz="1000" dirty="0" smtClean="0">
                <a:latin typeface="Arial"/>
                <a:ea typeface="SimSun"/>
                <a:cs typeface="Segoe UI"/>
              </a:rPr>
              <a:t> </a:t>
            </a:r>
            <a:r>
              <a:rPr lang="en-US" sz="1000" dirty="0">
                <a:latin typeface="Arial"/>
                <a:ea typeface="SimSun"/>
                <a:cs typeface="Segoe UI"/>
              </a:rPr>
              <a:t>pour les zones </a:t>
            </a:r>
            <a:r>
              <a:rPr lang="en-US" sz="1000" dirty="0" err="1">
                <a:latin typeface="Arial"/>
                <a:ea typeface="SimSun"/>
                <a:cs typeface="Segoe UI"/>
              </a:rPr>
              <a:t>intégrées</a:t>
            </a:r>
            <a:r>
              <a:rPr lang="en-US" sz="1000" dirty="0">
                <a:latin typeface="Arial"/>
                <a:ea typeface="SimSun"/>
                <a:cs typeface="Segoe UI"/>
              </a:rPr>
              <a:t> à Active Directory.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traiterez</a:t>
            </a:r>
            <a:r>
              <a:rPr lang="en-US" sz="1000" dirty="0">
                <a:latin typeface="Arial"/>
                <a:ea typeface="SimSun"/>
                <a:cs typeface="Segoe UI"/>
              </a:rPr>
              <a:t> des zones </a:t>
            </a:r>
            <a:r>
              <a:rPr lang="en-US" sz="1000" dirty="0" err="1">
                <a:latin typeface="Arial"/>
                <a:ea typeface="SimSun"/>
                <a:cs typeface="Segoe UI"/>
              </a:rPr>
              <a:t>intégrées</a:t>
            </a:r>
            <a:r>
              <a:rPr lang="en-US" sz="1000" dirty="0">
                <a:latin typeface="Arial"/>
                <a:ea typeface="SimSun"/>
                <a:cs typeface="Segoe UI"/>
              </a:rPr>
              <a:t> </a:t>
            </a:r>
            <a:r>
              <a:rPr lang="en-US" sz="1000" dirty="0" smtClean="0">
                <a:latin typeface="Arial"/>
                <a:ea typeface="SimSun"/>
                <a:cs typeface="Segoe UI"/>
              </a:rPr>
              <a:t>à Active Directory </a:t>
            </a:r>
            <a:r>
              <a:rPr lang="en-US" sz="1000" dirty="0">
                <a:latin typeface="Arial"/>
                <a:ea typeface="SimSun"/>
                <a:cs typeface="Segoe UI"/>
              </a:rPr>
              <a:t>de </a:t>
            </a:r>
            <a:r>
              <a:rPr lang="en-US" sz="1000" dirty="0" err="1">
                <a:latin typeface="Arial"/>
                <a:ea typeface="SimSun"/>
                <a:cs typeface="Segoe UI"/>
              </a:rPr>
              <a:t>manière</a:t>
            </a:r>
            <a:r>
              <a:rPr lang="en-US" sz="1000" dirty="0">
                <a:latin typeface="Arial"/>
                <a:ea typeface="SimSun"/>
                <a:cs typeface="Segoe UI"/>
              </a:rPr>
              <a:t> plus </a:t>
            </a:r>
            <a:r>
              <a:rPr lang="en-US" sz="1000" dirty="0" err="1">
                <a:latin typeface="Arial"/>
                <a:ea typeface="SimSun"/>
                <a:cs typeface="Segoe UI"/>
              </a:rPr>
              <a:t>approfondie</a:t>
            </a:r>
            <a:r>
              <a:rPr lang="en-US" sz="1000" dirty="0">
                <a:latin typeface="Arial"/>
                <a:ea typeface="SimSun"/>
                <a:cs typeface="Segoe UI"/>
              </a:rPr>
              <a:t> au </a:t>
            </a:r>
            <a:r>
              <a:rPr lang="en-US" sz="1000" dirty="0" err="1">
                <a:latin typeface="Arial"/>
                <a:ea typeface="SimSun"/>
                <a:cs typeface="Segoe UI"/>
              </a:rPr>
              <a:t>cours</a:t>
            </a:r>
            <a:r>
              <a:rPr lang="en-US" sz="1000" dirty="0">
                <a:latin typeface="Arial"/>
                <a:ea typeface="SimSun"/>
                <a:cs typeface="Segoe UI"/>
              </a:rPr>
              <a:t> de la </a:t>
            </a:r>
            <a:r>
              <a:rPr lang="en-US" sz="1000" dirty="0" err="1">
                <a:latin typeface="Arial"/>
                <a:ea typeface="SimSun"/>
                <a:cs typeface="Segoe UI"/>
              </a:rPr>
              <a:t>prochaine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1966025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comment DNS </a:t>
            </a:r>
            <a:r>
              <a:rPr lang="en-US" sz="1000" dirty="0" err="1">
                <a:latin typeface="Arial"/>
                <a:ea typeface="SimSun"/>
                <a:cs typeface="Segoe UI"/>
              </a:rPr>
              <a:t>stocke</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services AD DS. </a:t>
            </a:r>
            <a:r>
              <a:rPr lang="en-US" sz="1000" dirty="0" err="1">
                <a:latin typeface="Arial"/>
                <a:ea typeface="SimSun"/>
                <a:cs typeface="Segoe UI"/>
              </a:rPr>
              <a:t>Passez</a:t>
            </a:r>
            <a:r>
              <a:rPr lang="en-US" sz="1000" dirty="0">
                <a:latin typeface="Arial"/>
                <a:ea typeface="SimSun"/>
                <a:cs typeface="Segoe UI"/>
              </a:rPr>
              <a:t> </a:t>
            </a:r>
            <a:r>
              <a:rPr lang="en-US" sz="1000" dirty="0" err="1">
                <a:latin typeface="Arial"/>
                <a:ea typeface="SimSun"/>
                <a:cs typeface="Segoe UI"/>
              </a:rPr>
              <a:t>brièvement</a:t>
            </a:r>
            <a:r>
              <a:rPr lang="en-US" sz="1000" dirty="0">
                <a:latin typeface="Arial"/>
                <a:ea typeface="SimSun"/>
                <a:cs typeface="Segoe UI"/>
              </a:rPr>
              <a:t> en revue </a:t>
            </a:r>
            <a:r>
              <a:rPr lang="en-US" sz="1000" dirty="0" smtClean="0">
                <a:latin typeface="Arial"/>
                <a:ea typeface="SimSun"/>
                <a:cs typeface="Segoe UI"/>
              </a:rPr>
              <a:t>les </a:t>
            </a:r>
            <a:r>
              <a:rPr lang="en-US" sz="1000" dirty="0" err="1" smtClean="0">
                <a:latin typeface="Arial"/>
                <a:ea typeface="SimSun"/>
                <a:cs typeface="Segoe UI"/>
              </a:rPr>
              <a:t>avantages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Pouvez-vous</a:t>
            </a:r>
            <a:r>
              <a:rPr lang="en-US" sz="1000" dirty="0">
                <a:latin typeface="Arial"/>
                <a:ea typeface="SimSun"/>
                <a:cs typeface="Segoe UI"/>
              </a:rPr>
              <a:t> </a:t>
            </a:r>
            <a:r>
              <a:rPr lang="en-US" sz="1000" dirty="0" err="1">
                <a:latin typeface="Arial"/>
                <a:ea typeface="SimSun"/>
                <a:cs typeface="Segoe UI"/>
              </a:rPr>
              <a:t>penser</a:t>
            </a:r>
            <a:r>
              <a:rPr lang="en-US" sz="1000" dirty="0">
                <a:latin typeface="Arial"/>
                <a:ea typeface="SimSun"/>
                <a:cs typeface="Segoe UI"/>
              </a:rPr>
              <a:t> à des </a:t>
            </a:r>
            <a:r>
              <a:rPr lang="en-US" sz="1000" dirty="0" err="1">
                <a:latin typeface="Arial"/>
                <a:ea typeface="SimSun"/>
                <a:cs typeface="Segoe UI"/>
              </a:rPr>
              <a:t>inconvénients</a:t>
            </a:r>
            <a:r>
              <a:rPr lang="en-US" sz="1000" dirty="0">
                <a:latin typeface="Arial"/>
                <a:ea typeface="SimSun"/>
                <a:cs typeface="Segoe UI"/>
              </a:rPr>
              <a:t> </a:t>
            </a:r>
            <a:r>
              <a:rPr lang="en-US" sz="1000" dirty="0" err="1">
                <a:latin typeface="Arial"/>
                <a:ea typeface="SimSun"/>
                <a:cs typeface="Segoe UI"/>
              </a:rPr>
              <a:t>liés</a:t>
            </a:r>
            <a:r>
              <a:rPr lang="en-US" sz="1000" dirty="0">
                <a:latin typeface="Arial"/>
                <a:ea typeface="SimSun"/>
                <a:cs typeface="Segoe UI"/>
              </a:rPr>
              <a:t> au </a:t>
            </a:r>
            <a:r>
              <a:rPr lang="en-US" sz="1000" dirty="0" err="1">
                <a:latin typeface="Arial"/>
                <a:ea typeface="SimSun"/>
                <a:cs typeface="Segoe UI"/>
              </a:rPr>
              <a:t>stockage</a:t>
            </a:r>
            <a:r>
              <a:rPr lang="en-US" sz="1000" dirty="0">
                <a:latin typeface="Arial"/>
                <a:ea typeface="SimSun"/>
                <a:cs typeface="Segoe UI"/>
              </a:rPr>
              <a:t> des </a:t>
            </a:r>
            <a:r>
              <a:rPr lang="en-US" sz="1000" dirty="0" err="1">
                <a:latin typeface="Arial"/>
                <a:ea typeface="SimSun"/>
                <a:cs typeface="Segoe UI"/>
              </a:rPr>
              <a:t>informations</a:t>
            </a:r>
            <a:r>
              <a:rPr lang="en-US" sz="1000" dirty="0">
                <a:latin typeface="Arial"/>
                <a:ea typeface="SimSun"/>
                <a:cs typeface="Segoe UI"/>
              </a:rPr>
              <a:t> DNS </a:t>
            </a:r>
            <a:r>
              <a:rPr lang="en-US" sz="1000" dirty="0" err="1">
                <a:latin typeface="Arial"/>
                <a:ea typeface="SimSun"/>
                <a:cs typeface="Segoe UI"/>
              </a:rPr>
              <a:t>dans</a:t>
            </a:r>
            <a:r>
              <a:rPr lang="en-US" sz="1000" dirty="0">
                <a:latin typeface="Arial"/>
                <a:ea typeface="SimSun"/>
                <a:cs typeface="Segoe UI"/>
              </a:rPr>
              <a:t> les services AD DS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souhaitez</a:t>
            </a:r>
            <a:r>
              <a:rPr lang="en-US" sz="1000" dirty="0">
                <a:latin typeface="Arial"/>
                <a:ea typeface="SimSun"/>
                <a:cs typeface="Segoe UI"/>
              </a:rPr>
              <a:t> </a:t>
            </a:r>
            <a:r>
              <a:rPr lang="en-US" sz="1000" dirty="0" err="1">
                <a:latin typeface="Arial"/>
                <a:ea typeface="SimSun"/>
                <a:cs typeface="Segoe UI"/>
              </a:rPr>
              <a:t>répliquer</a:t>
            </a:r>
            <a:r>
              <a:rPr lang="en-US" sz="1000" dirty="0">
                <a:latin typeface="Arial"/>
                <a:ea typeface="SimSun"/>
                <a:cs typeface="Segoe UI"/>
              </a:rPr>
              <a:t> des </a:t>
            </a:r>
            <a:r>
              <a:rPr lang="en-US" sz="1000" dirty="0" err="1">
                <a:latin typeface="Arial"/>
                <a:ea typeface="SimSun"/>
                <a:cs typeface="Segoe UI"/>
              </a:rPr>
              <a:t>données</a:t>
            </a:r>
            <a:r>
              <a:rPr lang="en-US" sz="1000" dirty="0">
                <a:latin typeface="Arial"/>
                <a:ea typeface="SimSun"/>
                <a:cs typeface="Segoe UI"/>
              </a:rPr>
              <a:t> DNS </a:t>
            </a:r>
            <a:r>
              <a:rPr lang="en-US" sz="1000" dirty="0" err="1">
                <a:latin typeface="Arial"/>
                <a:ea typeface="SimSun"/>
                <a:cs typeface="Segoe UI"/>
              </a:rPr>
              <a:t>vers</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a:t>
            </a:r>
            <a:r>
              <a:rPr lang="en-US" sz="1000" dirty="0" err="1">
                <a:latin typeface="Arial"/>
                <a:ea typeface="SimSun"/>
                <a:cs typeface="Segoe UI"/>
              </a:rPr>
              <a:t>serveurs</a:t>
            </a:r>
            <a:r>
              <a:rPr lang="en-US" sz="1000" dirty="0">
                <a:latin typeface="Arial"/>
                <a:ea typeface="SimSun"/>
                <a:cs typeface="Segoe UI"/>
              </a:rPr>
              <a:t> DNS non Microsoft, ne les </a:t>
            </a:r>
            <a:r>
              <a:rPr lang="en-US" sz="1000" dirty="0" err="1">
                <a:latin typeface="Arial"/>
                <a:ea typeface="SimSun"/>
                <a:cs typeface="Segoe UI"/>
              </a:rPr>
              <a:t>stockez</a:t>
            </a:r>
            <a:r>
              <a:rPr lang="en-US" sz="1000" dirty="0">
                <a:latin typeface="Arial"/>
                <a:ea typeface="SimSun"/>
                <a:cs typeface="Segoe UI"/>
              </a:rPr>
              <a:t> pas </a:t>
            </a:r>
            <a:r>
              <a:rPr lang="en-US" sz="1000" dirty="0" err="1">
                <a:latin typeface="Arial"/>
                <a:ea typeface="SimSun"/>
                <a:cs typeface="Segoe UI"/>
              </a:rPr>
              <a:t>dans</a:t>
            </a:r>
            <a:r>
              <a:rPr lang="en-US" sz="1000" dirty="0">
                <a:latin typeface="Arial"/>
                <a:ea typeface="SimSun"/>
                <a:cs typeface="Segoe UI"/>
              </a:rPr>
              <a:t> les services AD DS.</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1078290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22410B-LON-DC1 et 22410B-LON-SVR1 pour </a:t>
            </a:r>
            <a:r>
              <a:rPr lang="en-US" sz="1000" dirty="0" err="1">
                <a:latin typeface="Arial"/>
                <a:ea typeface="SimSun"/>
                <a:cs typeface="Segoe UI"/>
              </a:rPr>
              <a:t>effectuer</a:t>
            </a:r>
            <a:r>
              <a:rPr lang="en-US" sz="1000" dirty="0">
                <a:latin typeface="Arial"/>
                <a:ea typeface="SimSun"/>
                <a:cs typeface="Segoe UI"/>
              </a:rPr>
              <a:t> </a:t>
            </a:r>
            <a:r>
              <a:rPr lang="en-US" sz="1000" dirty="0" err="1" smtClean="0">
                <a:latin typeface="Arial"/>
                <a:ea typeface="SimSun"/>
                <a:cs typeface="Segoe UI"/>
              </a:rPr>
              <a:t>cette</a:t>
            </a:r>
            <a:r>
              <a:rPr lang="en-US" sz="1000" dirty="0" smtClean="0">
                <a:latin typeface="Arial"/>
                <a:ea typeface="SimSun"/>
                <a:cs typeface="Segoe UI"/>
              </a:rPr>
              <a:t> </a:t>
            </a:r>
            <a:r>
              <a:rPr lang="en-US" sz="1000" dirty="0" err="1" smtClean="0">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déjà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précédente</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Arial"/>
              </a:rPr>
              <a:t>Effectuer</a:t>
            </a:r>
            <a:r>
              <a:rPr lang="en-US" sz="1000" b="1" dirty="0" smtClean="0">
                <a:effectLst/>
                <a:latin typeface="Arial"/>
                <a:ea typeface="SimSun"/>
                <a:cs typeface="Arial"/>
              </a:rPr>
              <a:t> la promotion de LON-SVR1 en </a:t>
            </a:r>
            <a:r>
              <a:rPr lang="en-US" sz="1000" b="1" dirty="0" err="1" smtClean="0">
                <a:effectLst/>
                <a:latin typeface="Arial"/>
                <a:ea typeface="SimSun"/>
                <a:cs typeface="Arial"/>
              </a:rPr>
              <a:t>tant</a:t>
            </a:r>
            <a:r>
              <a:rPr lang="en-US" sz="1000" b="1" dirty="0" smtClean="0">
                <a:effectLst/>
                <a:latin typeface="Arial"/>
                <a:ea typeface="SimSun"/>
                <a:cs typeface="Arial"/>
              </a:rPr>
              <a:t> </a:t>
            </a:r>
            <a:r>
              <a:rPr lang="en-US" sz="1000" b="1" dirty="0" err="1" smtClean="0">
                <a:effectLst/>
                <a:latin typeface="Arial"/>
                <a:ea typeface="SimSun"/>
                <a:cs typeface="Arial"/>
              </a:rPr>
              <a:t>que</a:t>
            </a:r>
            <a:r>
              <a:rPr lang="en-US" sz="1000" b="1" dirty="0" smtClean="0">
                <a:effectLst/>
                <a:latin typeface="Arial"/>
                <a:ea typeface="SimSun"/>
                <a:cs typeface="Arial"/>
              </a:rPr>
              <a:t> </a:t>
            </a:r>
            <a:r>
              <a:rPr lang="en-US" sz="1000" b="1" dirty="0" err="1" smtClean="0">
                <a:effectLst/>
                <a:latin typeface="Arial"/>
                <a:ea typeface="SimSun"/>
                <a:cs typeface="Arial"/>
              </a:rPr>
              <a:t>contrôleur</a:t>
            </a:r>
            <a:r>
              <a:rPr lang="en-US" sz="1000" b="1" dirty="0" smtClean="0">
                <a:effectLst/>
                <a:latin typeface="Arial"/>
                <a:ea typeface="SimSun"/>
                <a:cs typeface="Arial"/>
              </a:rPr>
              <a:t> de </a:t>
            </a:r>
            <a:r>
              <a:rPr lang="en-US" sz="1000" b="1" dirty="0" err="1" smtClean="0">
                <a:effectLst/>
                <a:latin typeface="Arial"/>
                <a:ea typeface="SimSun"/>
                <a:cs typeface="Arial"/>
              </a:rPr>
              <a:t>domaine</a:t>
            </a:r>
            <a:r>
              <a:rPr lang="en-US" sz="1000" b="1" dirty="0" smtClean="0">
                <a:effectLst/>
                <a:latin typeface="Arial"/>
                <a:ea typeface="SimSun"/>
                <a:cs typeface="Arial"/>
              </a:rPr>
              <a:t> </a:t>
            </a:r>
            <a:r>
              <a:rPr lang="en-US" sz="1000" b="1" dirty="0" err="1" smtClean="0">
                <a:effectLst/>
                <a:latin typeface="Arial"/>
                <a:ea typeface="SimSun"/>
                <a:cs typeface="Arial"/>
              </a:rPr>
              <a:t>supplémentaire</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console du </a:t>
            </a:r>
            <a:r>
              <a:rPr lang="en-US" sz="1000" dirty="0" err="1" smtClean="0">
                <a:effectLst/>
                <a:latin typeface="Arial"/>
                <a:ea typeface="Times New Roman"/>
                <a:cs typeface="Times New Roman"/>
              </a:rPr>
              <a:t>Gestionnaire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serveur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rôles</a:t>
            </a:r>
            <a:r>
              <a:rPr lang="en-US" sz="1000" b="1" dirty="0" smtClean="0">
                <a:effectLst/>
                <a:latin typeface="Arial"/>
                <a:ea typeface="Times New Roman"/>
                <a:cs typeface="Times New Roman"/>
              </a:rPr>
              <a:t> et des </a:t>
            </a:r>
            <a:r>
              <a:rPr lang="en-US" sz="1000" b="1" dirty="0" err="1" smtClean="0">
                <a:effectLst/>
                <a:latin typeface="Arial"/>
                <a:ea typeface="Times New Roman"/>
                <a:cs typeface="Times New Roman"/>
              </a:rPr>
              <a:t>fonctionnalités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smtClean="0">
                <a:effectLst/>
                <a:latin typeface="Arial"/>
                <a:ea typeface="Times New Roman"/>
                <a:cs typeface="Times New Roman"/>
              </a:rPr>
              <a:t>Avant de commencer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le type </a:t>
            </a:r>
            <a:r>
              <a:rPr lang="en-US" sz="1000" b="1" dirty="0" err="1" smtClean="0">
                <a:effectLst/>
                <a:latin typeface="Arial"/>
                <a:ea typeface="Times New Roman"/>
                <a:cs typeface="Times New Roman"/>
              </a:rPr>
              <a:t>d'installation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le </a:t>
            </a:r>
            <a:r>
              <a:rPr lang="en-US" sz="1000" b="1" dirty="0" err="1" smtClean="0">
                <a:effectLst/>
                <a:latin typeface="Arial"/>
                <a:ea typeface="Times New Roman"/>
                <a:cs typeface="Times New Roman"/>
              </a:rPr>
              <a:t>serveur</a:t>
            </a:r>
            <a:r>
              <a:rPr lang="en-US" sz="1000" b="1" dirty="0" smtClean="0">
                <a:effectLst/>
                <a:latin typeface="Arial"/>
                <a:ea typeface="Times New Roman"/>
                <a:cs typeface="Times New Roman"/>
              </a:rPr>
              <a:t> de destination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vérifiez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LON-SVR1.Adatum.com</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est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sélectionné</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rôles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serveurs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Services AD DS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Lorsque</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fenêtre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l'</a:t>
            </a:r>
            <a:r>
              <a:rPr lang="en-US" sz="1000" b="1" dirty="0" err="1" smtClean="0">
                <a:effectLst/>
                <a:latin typeface="Arial"/>
                <a:ea typeface="Times New Roman"/>
                <a:cs typeface="Times New Roman"/>
              </a:rPr>
              <a:t>Assistant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Ajout</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rôles</a:t>
            </a:r>
            <a:r>
              <a:rPr lang="en-US" sz="1000" b="1" dirty="0" smtClean="0">
                <a:effectLst/>
                <a:latin typeface="Arial"/>
                <a:ea typeface="Times New Roman"/>
                <a:cs typeface="Times New Roman"/>
              </a:rPr>
              <a:t> et de </a:t>
            </a:r>
            <a:r>
              <a:rPr lang="en-US" sz="1000" b="1" dirty="0" err="1" smtClean="0">
                <a:effectLst/>
                <a:latin typeface="Arial"/>
                <a:ea typeface="Times New Roman"/>
                <a:cs typeface="Times New Roman"/>
              </a:rPr>
              <a:t>fonctionnalités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apparaît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fonctionnalités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fonctionnalités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smtClean="0">
                <a:effectLst/>
                <a:latin typeface="Arial"/>
                <a:ea typeface="Times New Roman"/>
                <a:cs typeface="Times New Roman"/>
              </a:rPr>
              <a:t>Services de </a:t>
            </a:r>
            <a:r>
              <a:rPr lang="en-US" sz="1000" b="1" dirty="0" err="1" smtClean="0">
                <a:effectLst/>
                <a:latin typeface="Arial"/>
                <a:ea typeface="Times New Roman"/>
                <a:cs typeface="Times New Roman"/>
              </a:rPr>
              <a:t>domaine</a:t>
            </a:r>
            <a:r>
              <a:rPr lang="en-US" sz="1000" b="1" dirty="0" smtClean="0">
                <a:effectLst/>
                <a:latin typeface="Arial"/>
                <a:ea typeface="Times New Roman"/>
                <a:cs typeface="Times New Roman"/>
              </a:rPr>
              <a:t> Active Directory</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smtClean="0">
                <a:effectLst/>
                <a:latin typeface="Arial"/>
                <a:ea typeface="Times New Roman"/>
                <a:cs typeface="Times New Roman"/>
              </a:rPr>
              <a:t>Confirmer les </a:t>
            </a:r>
            <a:r>
              <a:rPr lang="en-US" sz="1000" b="1" dirty="0" err="1" smtClean="0">
                <a:effectLst/>
                <a:latin typeface="Arial"/>
                <a:ea typeface="Times New Roman"/>
                <a:cs typeface="Times New Roman"/>
              </a:rPr>
              <a:t>sélections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d'installation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Installer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smtClean="0">
                <a:effectLst/>
                <a:latin typeface="Arial"/>
                <a:ea typeface="Times New Roman"/>
                <a:cs typeface="Times New Roman"/>
              </a:rPr>
              <a:t>Progression de </a:t>
            </a:r>
            <a:r>
              <a:rPr lang="en-US" sz="1000" b="1" dirty="0" err="1" smtClean="0">
                <a:effectLst/>
                <a:latin typeface="Arial"/>
                <a:ea typeface="Times New Roman"/>
                <a:cs typeface="Times New Roman"/>
              </a:rPr>
              <a:t>l'installation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quand</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s'afficher</a:t>
            </a:r>
            <a:r>
              <a:rPr lang="en-US" sz="1000" dirty="0" smtClean="0">
                <a:effectLst/>
                <a:latin typeface="Arial"/>
                <a:ea typeface="Times New Roman"/>
                <a:cs typeface="Times New Roman"/>
              </a:rPr>
              <a:t> le message </a:t>
            </a:r>
            <a:r>
              <a:rPr lang="en-US" sz="1000" b="1" dirty="0" smtClean="0">
                <a:effectLst/>
                <a:latin typeface="Arial"/>
                <a:ea typeface="Times New Roman"/>
                <a:cs typeface="Times New Roman"/>
              </a:rPr>
              <a:t>Installation </a:t>
            </a:r>
            <a:r>
              <a:rPr lang="en-US" sz="1000" b="1" dirty="0" err="1" smtClean="0">
                <a:effectLst/>
                <a:latin typeface="Arial"/>
                <a:ea typeface="Times New Roman"/>
                <a:cs typeface="Times New Roman"/>
              </a:rPr>
              <a:t>réussie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Fermer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console du </a:t>
            </a:r>
            <a:r>
              <a:rPr lang="en-US" sz="1000" b="1" dirty="0" err="1" smtClean="0">
                <a:effectLst/>
                <a:latin typeface="Arial"/>
                <a:ea typeface="Times New Roman"/>
                <a:cs typeface="Times New Roman"/>
              </a:rPr>
              <a:t>Gestionnaire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serveurs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page de navigation,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AD DS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Au </a:t>
            </a:r>
            <a:r>
              <a:rPr lang="en-US" sz="1000" dirty="0" err="1" smtClean="0">
                <a:effectLst/>
                <a:latin typeface="Arial"/>
                <a:ea typeface="Times New Roman"/>
                <a:cs typeface="Times New Roman"/>
              </a:rPr>
              <a:t>niveau</a:t>
            </a:r>
            <a:r>
              <a:rPr lang="en-US" sz="1000" dirty="0" smtClean="0">
                <a:effectLst/>
                <a:latin typeface="Arial"/>
                <a:ea typeface="Times New Roman"/>
                <a:cs typeface="Times New Roman"/>
              </a:rPr>
              <a:t> de la </a:t>
            </a:r>
            <a:r>
              <a:rPr lang="en-US" sz="1000" dirty="0" err="1" smtClean="0">
                <a:effectLst/>
                <a:latin typeface="Arial"/>
                <a:ea typeface="Times New Roman"/>
                <a:cs typeface="Times New Roman"/>
              </a:rPr>
              <a:t>barre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titre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où</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Configuration </a:t>
            </a:r>
            <a:r>
              <a:rPr lang="en-US" sz="1000" b="1" dirty="0" err="1" smtClean="0">
                <a:effectLst/>
                <a:latin typeface="Arial"/>
                <a:ea typeface="Times New Roman"/>
                <a:cs typeface="Times New Roman"/>
              </a:rPr>
              <a:t>requise</a:t>
            </a:r>
            <a:r>
              <a:rPr lang="en-US" sz="1000" b="1" dirty="0" smtClean="0">
                <a:effectLst/>
                <a:latin typeface="Arial"/>
                <a:ea typeface="Times New Roman"/>
                <a:cs typeface="Times New Roman"/>
              </a:rPr>
              <a:t> pour : Services AD DS à LON-SVR1</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s'affiche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Autres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la page </a:t>
            </a:r>
            <a:r>
              <a:rPr lang="en-US" sz="1000" b="1" dirty="0" err="1" smtClean="0">
                <a:effectLst/>
                <a:latin typeface="Arial"/>
                <a:ea typeface="Times New Roman"/>
                <a:cs typeface="Times New Roman"/>
              </a:rPr>
              <a:t>Détails</a:t>
            </a:r>
            <a:r>
              <a:rPr lang="en-US" sz="1000" b="1" dirty="0" smtClean="0">
                <a:effectLst/>
                <a:latin typeface="Arial"/>
                <a:ea typeface="Times New Roman"/>
                <a:cs typeface="Times New Roman"/>
              </a:rPr>
              <a:t> et notifications de la </a:t>
            </a:r>
            <a:r>
              <a:rPr lang="en-US" sz="1000" b="1" dirty="0" err="1" smtClean="0">
                <a:effectLst/>
                <a:latin typeface="Arial"/>
                <a:ea typeface="Times New Roman"/>
                <a:cs typeface="Times New Roman"/>
              </a:rPr>
              <a:t>tâche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Tous</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serveurs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Promouvoir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serveur</a:t>
            </a:r>
            <a:r>
              <a:rPr lang="en-US" sz="1000" b="1" dirty="0" smtClean="0">
                <a:effectLst/>
                <a:latin typeface="Arial"/>
                <a:ea typeface="Times New Roman"/>
                <a:cs typeface="Times New Roman"/>
              </a:rPr>
              <a:t> en </a:t>
            </a:r>
            <a:r>
              <a:rPr lang="en-US" sz="1000" b="1" dirty="0" err="1" smtClean="0">
                <a:effectLst/>
                <a:latin typeface="Arial"/>
                <a:ea typeface="Times New Roman"/>
                <a:cs typeface="Times New Roman"/>
              </a:rPr>
              <a:t>contrôleur</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domaine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2541996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l'Assistant</a:t>
            </a:r>
            <a:r>
              <a:rPr lang="en-US" sz="1000" dirty="0">
                <a:solidFill>
                  <a:prstClr val="black"/>
                </a:solidFill>
                <a:latin typeface="Arial"/>
                <a:ea typeface="Times New Roman"/>
                <a:cs typeface="Times New Roman"/>
              </a:rPr>
              <a:t> Configuration des services de </a:t>
            </a:r>
            <a:r>
              <a:rPr lang="en-US" sz="1000" dirty="0" err="1">
                <a:solidFill>
                  <a:prstClr val="black"/>
                </a:solidFill>
                <a:latin typeface="Arial"/>
                <a:ea typeface="Times New Roman"/>
                <a:cs typeface="Times New Roman"/>
              </a:rPr>
              <a:t>domaine</a:t>
            </a:r>
            <a:r>
              <a:rPr lang="en-US" sz="1000" dirty="0">
                <a:solidFill>
                  <a:prstClr val="black"/>
                </a:solidFill>
                <a:latin typeface="Arial"/>
                <a:ea typeface="Times New Roman"/>
                <a:cs typeface="Times New Roman"/>
              </a:rPr>
              <a:t> Active Directory</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a:solidFill>
                  <a:prstClr val="black"/>
                </a:solidFill>
                <a:latin typeface="Arial"/>
                <a:ea typeface="Times New Roman"/>
                <a:cs typeface="Times New Roman"/>
              </a:rPr>
              <a:t>Configuration de </a:t>
            </a:r>
            <a:r>
              <a:rPr lang="en-US" sz="1000" b="1" dirty="0" err="1">
                <a:solidFill>
                  <a:prstClr val="black"/>
                </a:solidFill>
                <a:latin typeface="Arial"/>
                <a:ea typeface="Times New Roman"/>
                <a:cs typeface="Times New Roman"/>
              </a:rPr>
              <a:t>déploiement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assurez-vous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l'option</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contrôleur</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domaine</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à un </a:t>
            </a:r>
            <a:r>
              <a:rPr lang="en-US" sz="1000" b="1" dirty="0" err="1">
                <a:solidFill>
                  <a:prstClr val="black"/>
                </a:solidFill>
                <a:latin typeface="Arial"/>
                <a:ea typeface="Times New Roman"/>
                <a:cs typeface="Times New Roman"/>
              </a:rPr>
              <a:t>domaine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existant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est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sélectionnée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a:solidFill>
                  <a:prstClr val="black"/>
                </a:solidFill>
                <a:latin typeface="Arial"/>
                <a:ea typeface="Times New Roman"/>
                <a:cs typeface="Times New Roman"/>
              </a:rPr>
              <a:t>Options du </a:t>
            </a:r>
            <a:r>
              <a:rPr lang="en-US" sz="1000" b="1" dirty="0" err="1">
                <a:solidFill>
                  <a:prstClr val="black"/>
                </a:solidFill>
                <a:latin typeface="Arial"/>
                <a:ea typeface="Times New Roman"/>
                <a:cs typeface="Times New Roman"/>
              </a:rPr>
              <a:t>contrôleur</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domaine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activez</a:t>
            </a:r>
            <a:r>
              <a:rPr lang="en-US" sz="1000" dirty="0">
                <a:solidFill>
                  <a:prstClr val="black"/>
                </a:solidFill>
                <a:latin typeface="Arial"/>
                <a:ea typeface="Times New Roman"/>
                <a:cs typeface="Times New Roman"/>
              </a:rPr>
              <a:t> la case à </a:t>
            </a:r>
            <a:r>
              <a:rPr lang="en-US" sz="1000" dirty="0" err="1">
                <a:solidFill>
                  <a:prstClr val="black"/>
                </a:solidFill>
                <a:latin typeface="Arial"/>
                <a:ea typeface="Times New Roman"/>
                <a:cs typeface="Times New Roman"/>
              </a:rPr>
              <a:t>cocher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DNS (</a:t>
            </a:r>
            <a:r>
              <a:rPr lang="en-US" sz="1000" b="1" dirty="0" smtClean="0">
                <a:solidFill>
                  <a:prstClr val="black"/>
                </a:solidFill>
                <a:latin typeface="Arial"/>
                <a:ea typeface="Times New Roman"/>
                <a:cs typeface="Times New Roman"/>
              </a:rPr>
              <a:t>Domain Name </a:t>
            </a:r>
            <a:r>
              <a:rPr lang="en-US" sz="1000" b="1" dirty="0">
                <a:solidFill>
                  <a:prstClr val="black"/>
                </a:solidFill>
                <a:latin typeface="Arial"/>
                <a:ea typeface="Times New Roman"/>
                <a:cs typeface="Times New Roman"/>
              </a:rPr>
              <a:t>System)</a:t>
            </a:r>
            <a:r>
              <a:rPr lang="en-US" sz="1000" dirty="0">
                <a:solidFill>
                  <a:prstClr val="black"/>
                </a:solidFill>
                <a:latin typeface="Arial"/>
                <a:ea typeface="Times New Roman"/>
                <a:cs typeface="Times New Roman"/>
              </a:rPr>
              <a:t> et laissez la case à </a:t>
            </a:r>
            <a:r>
              <a:rPr lang="en-US" sz="1000" dirty="0" err="1">
                <a:solidFill>
                  <a:prstClr val="black"/>
                </a:solidFill>
                <a:latin typeface="Arial"/>
                <a:ea typeface="Times New Roman"/>
                <a:cs typeface="Times New Roman"/>
              </a:rPr>
              <a:t>cocher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Catalogue global (GC)</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activée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Tapez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les </a:t>
            </a:r>
            <a:r>
              <a:rPr lang="en-US" sz="1000" dirty="0" err="1">
                <a:solidFill>
                  <a:prstClr val="black"/>
                </a:solidFill>
                <a:latin typeface="Arial"/>
                <a:ea typeface="Times New Roman"/>
                <a:cs typeface="Times New Roman"/>
              </a:rPr>
              <a:t>deux</a:t>
            </a:r>
            <a:r>
              <a:rPr lang="en-US" sz="1000" dirty="0">
                <a:solidFill>
                  <a:prstClr val="black"/>
                </a:solidFill>
                <a:latin typeface="Arial"/>
                <a:ea typeface="Times New Roman"/>
                <a:cs typeface="Times New Roman"/>
              </a:rPr>
              <a:t> champs de </a:t>
            </a:r>
            <a:r>
              <a:rPr lang="en-US" sz="1000" dirty="0" err="1">
                <a:solidFill>
                  <a:prstClr val="black"/>
                </a:solidFill>
                <a:latin typeface="Arial"/>
                <a:ea typeface="Times New Roman"/>
                <a:cs typeface="Times New Roman"/>
              </a:rPr>
              <a:t>texte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Sur la page </a:t>
            </a:r>
            <a:r>
              <a:rPr lang="en-US" sz="1000" b="1" dirty="0">
                <a:solidFill>
                  <a:prstClr val="black"/>
                </a:solidFill>
                <a:latin typeface="Arial"/>
                <a:ea typeface="Times New Roman"/>
                <a:cs typeface="Times New Roman"/>
              </a:rPr>
              <a:t>Options DNS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Sur la page </a:t>
            </a:r>
            <a:r>
              <a:rPr lang="en-US" sz="1000" b="1" dirty="0">
                <a:solidFill>
                  <a:prstClr val="black"/>
                </a:solidFill>
                <a:latin typeface="Arial"/>
                <a:ea typeface="Times New Roman"/>
                <a:cs typeface="Times New Roman"/>
              </a:rPr>
              <a:t>Options </a:t>
            </a:r>
            <a:r>
              <a:rPr lang="en-US" sz="1000" b="1" dirty="0" err="1">
                <a:solidFill>
                  <a:prstClr val="black"/>
                </a:solidFill>
                <a:latin typeface="Arial"/>
                <a:ea typeface="Times New Roman"/>
                <a:cs typeface="Times New Roman"/>
              </a:rPr>
              <a:t>supplémentaires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Sur la page </a:t>
            </a:r>
            <a:r>
              <a:rPr lang="en-US" sz="1000" b="1" dirty="0" err="1">
                <a:solidFill>
                  <a:prstClr val="black"/>
                </a:solidFill>
                <a:latin typeface="Arial"/>
                <a:ea typeface="Times New Roman"/>
                <a:cs typeface="Times New Roman"/>
              </a:rPr>
              <a:t>Chemins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d'accès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Sur la page </a:t>
            </a:r>
            <a:r>
              <a:rPr lang="en-US" sz="1000" b="1" dirty="0">
                <a:solidFill>
                  <a:prstClr val="black"/>
                </a:solidFill>
                <a:latin typeface="Arial"/>
                <a:ea typeface="Times New Roman"/>
                <a:cs typeface="Times New Roman"/>
              </a:rPr>
              <a:t>Examiner les options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Sur la page </a:t>
            </a:r>
            <a:r>
              <a:rPr lang="en-US" sz="1000" b="1" dirty="0" err="1">
                <a:solidFill>
                  <a:prstClr val="black"/>
                </a:solidFill>
                <a:latin typeface="Arial"/>
                <a:ea typeface="Times New Roman"/>
                <a:cs typeface="Times New Roman"/>
              </a:rPr>
              <a:t>Vérification</a:t>
            </a:r>
            <a:r>
              <a:rPr lang="en-US" sz="1000" b="1" dirty="0">
                <a:solidFill>
                  <a:prstClr val="black"/>
                </a:solidFill>
                <a:latin typeface="Arial"/>
                <a:ea typeface="Times New Roman"/>
                <a:cs typeface="Times New Roman"/>
              </a:rPr>
              <a:t> de la configuration </a:t>
            </a:r>
            <a:r>
              <a:rPr lang="en-US" sz="1000" b="1" dirty="0" err="1">
                <a:solidFill>
                  <a:prstClr val="black"/>
                </a:solidFill>
                <a:latin typeface="Arial"/>
                <a:ea typeface="Times New Roman"/>
                <a:cs typeface="Times New Roman"/>
              </a:rPr>
              <a:t>requise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Installer</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SimSun"/>
                <a:cs typeface="Arial"/>
              </a:rPr>
              <a:t>Remarque : </a:t>
            </a:r>
            <a:r>
              <a:rPr lang="en-US" sz="1000" dirty="0">
                <a:solidFill>
                  <a:prstClr val="black"/>
                </a:solidFill>
                <a:latin typeface="Arial"/>
                <a:ea typeface="SimSun"/>
                <a:cs typeface="Segoe UI"/>
              </a:rPr>
              <a:t>Le </a:t>
            </a:r>
            <a:r>
              <a:rPr lang="en-US" sz="1000" dirty="0" err="1">
                <a:solidFill>
                  <a:prstClr val="black"/>
                </a:solidFill>
                <a:latin typeface="Arial"/>
                <a:ea typeface="SimSun"/>
                <a:cs typeface="Arial"/>
              </a:rPr>
              <a:t>serveur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redémarre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automatiquement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le cadre de la </a:t>
            </a:r>
            <a:r>
              <a:rPr lang="en-US" sz="1000" dirty="0" err="1">
                <a:solidFill>
                  <a:prstClr val="black"/>
                </a:solidFill>
                <a:latin typeface="Arial"/>
                <a:ea typeface="SimSun"/>
                <a:cs typeface="Arial"/>
              </a:rPr>
              <a:t>procédure</a:t>
            </a:r>
            <a:r>
              <a:rPr lang="en-US" sz="1000" dirty="0">
                <a:solidFill>
                  <a:prstClr val="black"/>
                </a:solidFill>
                <a:latin typeface="Arial"/>
                <a:ea typeface="SimSun"/>
                <a:cs typeface="Arial"/>
              </a:rPr>
              <a:t>.</a:t>
            </a:r>
          </a:p>
          <a:p>
            <a:pPr marL="342900" lvl="0" indent="-342900">
              <a:lnSpc>
                <a:spcPct val="115000"/>
              </a:lnSpc>
              <a:spcAft>
                <a:spcPts val="995"/>
              </a:spcAft>
              <a:buFont typeface="+mj-lt"/>
              <a:buAutoNum type="arabicPeriod" startAt="21"/>
            </a:pPr>
            <a:r>
              <a:rPr lang="en-US" sz="1000" dirty="0" err="1">
                <a:solidFill>
                  <a:prstClr val="black"/>
                </a:solidFill>
                <a:latin typeface="Arial"/>
                <a:ea typeface="Times New Roman"/>
                <a:cs typeface="Times New Roman"/>
              </a:rPr>
              <a:t>Une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fois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LON-SVR1 a </a:t>
            </a:r>
            <a:r>
              <a:rPr lang="en-US" sz="1000" dirty="0" err="1">
                <a:solidFill>
                  <a:prstClr val="black"/>
                </a:solidFill>
                <a:latin typeface="Arial"/>
                <a:ea typeface="Times New Roman"/>
                <a:cs typeface="Times New Roman"/>
              </a:rPr>
              <a:t>redémarré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connectez-vous</a:t>
            </a:r>
            <a:r>
              <a:rPr lang="en-US" sz="1000" dirty="0">
                <a:solidFill>
                  <a:prstClr val="black"/>
                </a:solidFill>
                <a:latin typeface="Arial"/>
                <a:ea typeface="Times New Roman"/>
                <a:cs typeface="Times New Roman"/>
              </a:rPr>
              <a:t> en </a:t>
            </a:r>
            <a:r>
              <a:rPr lang="en-US" sz="1000" dirty="0" err="1">
                <a:solidFill>
                  <a:prstClr val="black"/>
                </a:solidFill>
                <a:latin typeface="Arial"/>
                <a:ea typeface="Times New Roman"/>
                <a:cs typeface="Times New Roman"/>
              </a:rPr>
              <a:t>tant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ADATUM\</a:t>
            </a:r>
            <a:r>
              <a:rPr lang="en-US" sz="1000" b="1" dirty="0" err="1">
                <a:solidFill>
                  <a:prstClr val="black"/>
                </a:solidFill>
                <a:latin typeface="Arial"/>
                <a:ea typeface="Times New Roman"/>
                <a:cs typeface="Times New Roman"/>
              </a:rPr>
              <a:t>Administrateur</a:t>
            </a:r>
            <a:r>
              <a:rPr lang="en-US" sz="1000" dirty="0">
                <a:solidFill>
                  <a:prstClr val="black"/>
                </a:solidFill>
                <a:latin typeface="Arial"/>
                <a:ea typeface="Times New Roman"/>
                <a:cs typeface="Times New Roman"/>
              </a:rPr>
              <a:t>.</a:t>
            </a:r>
          </a:p>
          <a:p>
            <a:pPr lvl="0">
              <a:lnSpc>
                <a:spcPts val="1300"/>
              </a:lnSpc>
              <a:spcBef>
                <a:spcPts val="900"/>
              </a:spcBef>
              <a:spcAft>
                <a:spcPts val="300"/>
              </a:spcAft>
            </a:pPr>
            <a:r>
              <a:rPr lang="en-US" sz="1000" b="1" dirty="0" err="1">
                <a:solidFill>
                  <a:prstClr val="black"/>
                </a:solidFill>
                <a:latin typeface="Arial"/>
                <a:ea typeface="SimSun"/>
                <a:cs typeface="Segoe UI"/>
              </a:rPr>
              <a:t>Créer</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une</a:t>
            </a:r>
            <a:r>
              <a:rPr lang="en-US" sz="1000" b="1" dirty="0">
                <a:solidFill>
                  <a:prstClr val="black"/>
                </a:solidFill>
                <a:latin typeface="Arial"/>
                <a:ea typeface="SimSun"/>
                <a:cs typeface="Segoe UI"/>
              </a:rPr>
              <a:t> zone </a:t>
            </a:r>
            <a:r>
              <a:rPr lang="en-US" sz="1000" b="1" dirty="0" err="1">
                <a:solidFill>
                  <a:prstClr val="black"/>
                </a:solidFill>
                <a:latin typeface="Arial"/>
                <a:ea typeface="SimSun"/>
                <a:cs typeface="Segoe UI"/>
              </a:rPr>
              <a:t>intégrée</a:t>
            </a:r>
            <a:r>
              <a:rPr lang="en-US" sz="1000" b="1" dirty="0">
                <a:solidFill>
                  <a:prstClr val="black"/>
                </a:solidFill>
                <a:latin typeface="Arial"/>
                <a:ea typeface="SimSun"/>
                <a:cs typeface="Segoe UI"/>
              </a:rPr>
              <a:t> à Active Directory</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Sur LON-DC1, </a:t>
            </a:r>
            <a:r>
              <a:rPr lang="en-US" sz="1000" dirty="0" err="1">
                <a:solidFill>
                  <a:prstClr val="black"/>
                </a:solidFill>
                <a:latin typeface="Arial"/>
                <a:ea typeface="Times New Roman"/>
                <a:cs typeface="Times New Roman"/>
              </a:rPr>
              <a:t>ouvrez</a:t>
            </a:r>
            <a:r>
              <a:rPr lang="en-US" sz="1000" dirty="0">
                <a:solidFill>
                  <a:prstClr val="black"/>
                </a:solidFill>
                <a:latin typeface="Arial"/>
                <a:ea typeface="Times New Roman"/>
                <a:cs typeface="Times New Roman"/>
              </a:rPr>
              <a:t> le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serveur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Outils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DNS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du </a:t>
            </a:r>
            <a:r>
              <a:rPr lang="en-US" sz="1000" dirty="0" err="1">
                <a:solidFill>
                  <a:prstClr val="black"/>
                </a:solidFill>
                <a:latin typeface="Arial"/>
                <a:ea typeface="Times New Roman"/>
                <a:cs typeface="Times New Roman"/>
              </a:rPr>
              <a:t>Gestionnaire</a:t>
            </a:r>
            <a:r>
              <a:rPr lang="en-US" sz="1000" dirty="0">
                <a:solidFill>
                  <a:prstClr val="black"/>
                </a:solidFill>
                <a:latin typeface="Arial"/>
                <a:ea typeface="Times New Roman"/>
                <a:cs typeface="Times New Roman"/>
              </a:rPr>
              <a:t> DNS,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avec le </a:t>
            </a:r>
            <a:r>
              <a:rPr lang="en-US" sz="1000" dirty="0" err="1">
                <a:solidFill>
                  <a:prstClr val="black"/>
                </a:solidFill>
                <a:latin typeface="Arial"/>
                <a:ea typeface="Times New Roman"/>
                <a:cs typeface="Times New Roman"/>
              </a:rPr>
              <a:t>bouton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droit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LON-DC1</a:t>
            </a:r>
            <a:r>
              <a:rPr lang="en-US" sz="1000"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puis</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sélectionnez</a:t>
            </a:r>
            <a:r>
              <a:rPr lang="en-US" sz="1000"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Nouvelle zone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l'Assistant</a:t>
            </a:r>
            <a:r>
              <a:rPr lang="en-US" sz="1000" dirty="0">
                <a:solidFill>
                  <a:prstClr val="black"/>
                </a:solidFill>
                <a:latin typeface="Arial"/>
                <a:ea typeface="Times New Roman"/>
                <a:cs typeface="Times New Roman"/>
              </a:rPr>
              <a:t> Nouvelle zone,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Sur la page </a:t>
            </a:r>
            <a:r>
              <a:rPr lang="en-US" sz="1000" b="1" dirty="0">
                <a:solidFill>
                  <a:prstClr val="black"/>
                </a:solidFill>
                <a:latin typeface="Arial"/>
                <a:ea typeface="Times New Roman"/>
                <a:cs typeface="Times New Roman"/>
              </a:rPr>
              <a:t>Type de zone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Zone </a:t>
            </a:r>
            <a:r>
              <a:rPr lang="en-US" sz="1000" b="1" dirty="0" err="1">
                <a:solidFill>
                  <a:prstClr val="black"/>
                </a:solidFill>
                <a:latin typeface="Arial"/>
                <a:ea typeface="Times New Roman"/>
                <a:cs typeface="Times New Roman"/>
              </a:rPr>
              <a:t>principale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assurez-vous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l'option</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Enregistrer</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la zone </a:t>
            </a:r>
            <a:r>
              <a:rPr lang="en-US" sz="1000" b="1" dirty="0" err="1">
                <a:solidFill>
                  <a:prstClr val="black"/>
                </a:solidFill>
                <a:latin typeface="Arial"/>
                <a:ea typeface="Times New Roman"/>
                <a:cs typeface="Times New Roman"/>
              </a:rPr>
              <a:t>dans</a:t>
            </a:r>
            <a:r>
              <a:rPr lang="en-US" sz="1000" b="1" dirty="0">
                <a:solidFill>
                  <a:prstClr val="black"/>
                </a:solidFill>
                <a:latin typeface="Arial"/>
                <a:ea typeface="Times New Roman"/>
                <a:cs typeface="Times New Roman"/>
              </a:rPr>
              <a:t> Active Directory</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est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sélectionnée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SimSun"/>
                <a:cs typeface="Arial"/>
              </a:rPr>
              <a:t>Remarque : </a:t>
            </a:r>
            <a:r>
              <a:rPr lang="en-US" sz="1000" dirty="0">
                <a:solidFill>
                  <a:prstClr val="black"/>
                </a:solidFill>
                <a:latin typeface="Arial"/>
                <a:ea typeface="SimSun"/>
                <a:cs typeface="Arial"/>
              </a:rPr>
              <a:t>À </a:t>
            </a:r>
            <a:r>
              <a:rPr lang="en-US" sz="1000" dirty="0" err="1">
                <a:solidFill>
                  <a:prstClr val="black"/>
                </a:solidFill>
                <a:latin typeface="Arial"/>
                <a:ea typeface="SimSun"/>
                <a:cs typeface="Arial"/>
              </a:rPr>
              <a:t>l'attention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l'instructeur</a:t>
            </a:r>
            <a:r>
              <a:rPr lang="en-US" sz="1000" dirty="0">
                <a:solidFill>
                  <a:prstClr val="black"/>
                </a:solidFill>
                <a:latin typeface="Arial"/>
                <a:ea typeface="SimSun"/>
                <a:cs typeface="Arial"/>
              </a:rPr>
              <a:t> : </a:t>
            </a:r>
            <a:r>
              <a:rPr lang="en-US" sz="1000" dirty="0" err="1">
                <a:solidFill>
                  <a:prstClr val="black"/>
                </a:solidFill>
                <a:latin typeface="Arial"/>
                <a:ea typeface="SimSun"/>
                <a:cs typeface="Arial"/>
              </a:rPr>
              <a:t>précisez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cette</a:t>
            </a:r>
            <a:r>
              <a:rPr lang="en-US" sz="1000" dirty="0">
                <a:solidFill>
                  <a:prstClr val="black"/>
                </a:solidFill>
                <a:latin typeface="Arial"/>
                <a:ea typeface="SimSun"/>
                <a:cs typeface="Arial"/>
              </a:rPr>
              <a:t> option </a:t>
            </a:r>
            <a:r>
              <a:rPr lang="en-US" sz="1000" dirty="0" err="1">
                <a:solidFill>
                  <a:prstClr val="black"/>
                </a:solidFill>
                <a:latin typeface="Arial"/>
                <a:ea typeface="SimSun"/>
                <a:cs typeface="Arial"/>
              </a:rPr>
              <a:t>indique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la zone </a:t>
            </a:r>
            <a:r>
              <a:rPr lang="en-US" sz="1000" dirty="0" err="1">
                <a:solidFill>
                  <a:prstClr val="black"/>
                </a:solidFill>
                <a:latin typeface="Arial"/>
                <a:ea typeface="SimSun"/>
                <a:cs typeface="Arial"/>
              </a:rPr>
              <a:t>est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présente</a:t>
            </a:r>
            <a:r>
              <a:rPr lang="en-US" sz="1000" dirty="0">
                <a:solidFill>
                  <a:prstClr val="black"/>
                </a:solidFill>
                <a:latin typeface="Arial"/>
                <a:ea typeface="SimSun"/>
                <a:cs typeface="Arial"/>
              </a:rPr>
              <a:t> </a:t>
            </a:r>
            <a:r>
              <a:rPr lang="en-US" sz="1000" dirty="0" err="1" smtClean="0">
                <a:solidFill>
                  <a:prstClr val="black"/>
                </a:solidFill>
                <a:latin typeface="Arial"/>
                <a:ea typeface="SimSun"/>
                <a:cs typeface="Arial"/>
              </a:rPr>
              <a:t>dans</a:t>
            </a:r>
            <a:r>
              <a:rPr lang="en-US" sz="1000" dirty="0" smtClean="0">
                <a:solidFill>
                  <a:prstClr val="black"/>
                </a:solidFill>
                <a:latin typeface="Arial"/>
                <a:ea typeface="SimSun"/>
                <a:cs typeface="Arial"/>
              </a:rPr>
              <a:t> les </a:t>
            </a:r>
            <a:r>
              <a:rPr lang="en-US" sz="1000" dirty="0">
                <a:solidFill>
                  <a:prstClr val="black"/>
                </a:solidFill>
                <a:latin typeface="Arial"/>
                <a:ea typeface="SimSun"/>
                <a:cs typeface="Arial"/>
              </a:rPr>
              <a:t>services AD DS.</a:t>
            </a:r>
          </a:p>
        </p:txBody>
      </p:sp>
      <p:sp>
        <p:nvSpPr>
          <p:cNvPr id="4" name="Slide Number Placeholder 3"/>
          <p:cNvSpPr>
            <a:spLocks noGrp="1"/>
          </p:cNvSpPr>
          <p:nvPr>
            <p:ph type="sldNum" sz="quarter" idx="10"/>
          </p:nvPr>
        </p:nvSpPr>
        <p:spPr/>
        <p:txBody>
          <a:bodyPr/>
          <a:lstStyle/>
          <a:p>
            <a:fld id="{A77EEC44-08CE-4793-88AD-84B51485307F}" type="slidenum">
              <a:rPr lang="en-US" smtClean="0"/>
              <a:t>25</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3517333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Sur la page </a:t>
            </a:r>
            <a:r>
              <a:rPr lang="en-US" sz="1000" b="1" dirty="0" err="1">
                <a:solidFill>
                  <a:prstClr val="black"/>
                </a:solidFill>
                <a:latin typeface="Arial"/>
                <a:ea typeface="Times New Roman"/>
                <a:cs typeface="Times New Roman"/>
              </a:rPr>
              <a:t>Étendue</a:t>
            </a:r>
            <a:r>
              <a:rPr lang="en-US" sz="1000" b="1" dirty="0">
                <a:solidFill>
                  <a:prstClr val="black"/>
                </a:solidFill>
                <a:latin typeface="Arial"/>
                <a:ea typeface="Times New Roman"/>
                <a:cs typeface="Times New Roman"/>
              </a:rPr>
              <a:t> de la zone de </a:t>
            </a:r>
            <a:r>
              <a:rPr lang="en-US" sz="1000" b="1" dirty="0" err="1">
                <a:solidFill>
                  <a:prstClr val="black"/>
                </a:solidFill>
                <a:latin typeface="Arial"/>
                <a:ea typeface="Times New Roman"/>
                <a:cs typeface="Times New Roman"/>
              </a:rPr>
              <a:t>réplication</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d'Active</a:t>
            </a:r>
            <a:r>
              <a:rPr lang="en-US" sz="1000" b="1" dirty="0">
                <a:solidFill>
                  <a:prstClr val="black"/>
                </a:solidFill>
                <a:latin typeface="Arial"/>
                <a:ea typeface="Times New Roman"/>
                <a:cs typeface="Times New Roman"/>
              </a:rPr>
              <a:t> Directory</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examinez</a:t>
            </a:r>
            <a:r>
              <a:rPr lang="en-US" sz="1000" dirty="0">
                <a:solidFill>
                  <a:prstClr val="black"/>
                </a:solidFill>
                <a:latin typeface="Arial"/>
                <a:ea typeface="Times New Roman"/>
                <a:cs typeface="Times New Roman"/>
              </a:rPr>
              <a:t> les options </a:t>
            </a:r>
            <a:r>
              <a:rPr lang="en-US" sz="1000" dirty="0" err="1">
                <a:solidFill>
                  <a:prstClr val="black"/>
                </a:solidFill>
                <a:latin typeface="Arial"/>
                <a:ea typeface="Times New Roman"/>
                <a:cs typeface="Times New Roman"/>
              </a:rPr>
              <a:t>disponibles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sans </a:t>
            </a:r>
            <a:r>
              <a:rPr lang="en-US" sz="1000" dirty="0" err="1">
                <a:solidFill>
                  <a:prstClr val="black"/>
                </a:solidFill>
                <a:latin typeface="Arial"/>
                <a:ea typeface="Times New Roman"/>
                <a:cs typeface="Times New Roman"/>
              </a:rPr>
              <a:t>apporter</a:t>
            </a:r>
            <a:r>
              <a:rPr lang="en-US" sz="1000" dirty="0">
                <a:solidFill>
                  <a:prstClr val="black"/>
                </a:solidFill>
                <a:latin typeface="Arial"/>
                <a:ea typeface="Times New Roman"/>
                <a:cs typeface="Times New Roman"/>
              </a:rPr>
              <a:t> de modifications,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a:solidFill>
                  <a:prstClr val="black"/>
                </a:solidFill>
                <a:latin typeface="Arial"/>
                <a:ea typeface="Times New Roman"/>
                <a:cs typeface="Times New Roman"/>
              </a:rPr>
              <a:t>Zone de </a:t>
            </a:r>
            <a:r>
              <a:rPr lang="en-US" sz="1000" b="1" dirty="0" err="1">
                <a:solidFill>
                  <a:prstClr val="black"/>
                </a:solidFill>
                <a:latin typeface="Arial"/>
                <a:ea typeface="Times New Roman"/>
                <a:cs typeface="Times New Roman"/>
              </a:rPr>
              <a:t>recherche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directe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inversée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sélectionnez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l'option</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Zone de </a:t>
            </a:r>
            <a:r>
              <a:rPr lang="en-US" sz="1000" b="1" dirty="0" err="1">
                <a:solidFill>
                  <a:prstClr val="black"/>
                </a:solidFill>
                <a:latin typeface="Arial"/>
                <a:ea typeface="Times New Roman"/>
                <a:cs typeface="Times New Roman"/>
              </a:rPr>
              <a:t>recherche</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directe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a:solidFill>
                  <a:prstClr val="black"/>
                </a:solidFill>
                <a:latin typeface="Arial"/>
                <a:ea typeface="Times New Roman"/>
                <a:cs typeface="Times New Roman"/>
              </a:rPr>
              <a:t>Nom de la zone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le champ </a:t>
            </a:r>
            <a:r>
              <a:rPr lang="en-US" sz="1000" b="1" dirty="0">
                <a:solidFill>
                  <a:prstClr val="black"/>
                </a:solidFill>
                <a:latin typeface="Arial"/>
                <a:ea typeface="Times New Roman"/>
                <a:cs typeface="Times New Roman"/>
              </a:rPr>
              <a:t>Nom de la zone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tapez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Contoso.com</a:t>
            </a:r>
            <a:r>
              <a:rPr lang="en-US" sz="1000"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puis</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cliquez</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sur</a:t>
            </a:r>
            <a:r>
              <a:rPr lang="en-US" sz="1000" dirty="0" smtClean="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err="1">
                <a:solidFill>
                  <a:prstClr val="black"/>
                </a:solidFill>
                <a:latin typeface="Arial"/>
                <a:ea typeface="Times New Roman"/>
                <a:cs typeface="Times New Roman"/>
              </a:rPr>
              <a:t>Mise</a:t>
            </a:r>
            <a:r>
              <a:rPr lang="en-US" sz="1000" b="1" dirty="0">
                <a:solidFill>
                  <a:prstClr val="black"/>
                </a:solidFill>
                <a:latin typeface="Arial"/>
                <a:ea typeface="Times New Roman"/>
                <a:cs typeface="Times New Roman"/>
              </a:rPr>
              <a:t> à </a:t>
            </a:r>
            <a:r>
              <a:rPr lang="en-US" sz="1000" b="1" dirty="0" err="1">
                <a:solidFill>
                  <a:prstClr val="black"/>
                </a:solidFill>
                <a:latin typeface="Arial"/>
                <a:ea typeface="Times New Roman"/>
                <a:cs typeface="Times New Roman"/>
              </a:rPr>
              <a:t>niveau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dynamique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examinez</a:t>
            </a:r>
            <a:r>
              <a:rPr lang="en-US" sz="1000" dirty="0">
                <a:solidFill>
                  <a:prstClr val="black"/>
                </a:solidFill>
                <a:latin typeface="Arial"/>
                <a:ea typeface="Times New Roman"/>
                <a:cs typeface="Times New Roman"/>
              </a:rPr>
              <a:t> les options </a:t>
            </a:r>
            <a:r>
              <a:rPr lang="en-US" sz="1000" dirty="0" err="1">
                <a:solidFill>
                  <a:prstClr val="black"/>
                </a:solidFill>
                <a:latin typeface="Arial"/>
                <a:ea typeface="Times New Roman"/>
                <a:cs typeface="Times New Roman"/>
              </a:rPr>
              <a:t>disponibles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sélectionnez</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N'autoriser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que</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mises</a:t>
            </a:r>
            <a:r>
              <a:rPr lang="en-US" sz="1000" b="1" dirty="0">
                <a:solidFill>
                  <a:prstClr val="black"/>
                </a:solidFill>
                <a:latin typeface="Arial"/>
                <a:ea typeface="Times New Roman"/>
                <a:cs typeface="Times New Roman"/>
              </a:rPr>
              <a:t> à jour </a:t>
            </a:r>
            <a:r>
              <a:rPr lang="en-US" sz="1000" b="1" dirty="0" err="1">
                <a:solidFill>
                  <a:prstClr val="black"/>
                </a:solidFill>
                <a:latin typeface="Arial"/>
                <a:ea typeface="Times New Roman"/>
                <a:cs typeface="Times New Roman"/>
              </a:rPr>
              <a:t>dynamiques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sécurisées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a:solidFill>
                  <a:prstClr val="black"/>
                </a:solidFill>
                <a:latin typeface="Arial"/>
                <a:ea typeface="Times New Roman"/>
                <a:cs typeface="Times New Roman"/>
              </a:rPr>
              <a:t>Fin de </a:t>
            </a:r>
            <a:r>
              <a:rPr lang="en-US" sz="1000" b="1" dirty="0" err="1">
                <a:solidFill>
                  <a:prstClr val="black"/>
                </a:solidFill>
                <a:latin typeface="Arial"/>
                <a:ea typeface="Times New Roman"/>
                <a:cs typeface="Times New Roman"/>
              </a:rPr>
              <a:t>l'Assistant</a:t>
            </a:r>
            <a:r>
              <a:rPr lang="en-US" sz="1000" b="1" dirty="0">
                <a:solidFill>
                  <a:prstClr val="black"/>
                </a:solidFill>
                <a:latin typeface="Arial"/>
                <a:ea typeface="Times New Roman"/>
                <a:cs typeface="Times New Roman"/>
              </a:rPr>
              <a:t> Nouvelle zone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Terminer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du </a:t>
            </a:r>
            <a:r>
              <a:rPr lang="en-US" sz="1000" dirty="0" err="1">
                <a:solidFill>
                  <a:prstClr val="black"/>
                </a:solidFill>
                <a:latin typeface="Arial"/>
                <a:ea typeface="Times New Roman"/>
                <a:cs typeface="Times New Roman"/>
              </a:rPr>
              <a:t>Gestionnaire</a:t>
            </a:r>
            <a:r>
              <a:rPr lang="en-US" sz="1000" dirty="0">
                <a:solidFill>
                  <a:prstClr val="black"/>
                </a:solidFill>
                <a:latin typeface="Arial"/>
                <a:ea typeface="Times New Roman"/>
                <a:cs typeface="Times New Roman"/>
              </a:rPr>
              <a:t> DNS, </a:t>
            </a:r>
            <a:r>
              <a:rPr lang="en-US" sz="1000" dirty="0" err="1">
                <a:solidFill>
                  <a:prstClr val="black"/>
                </a:solidFill>
                <a:latin typeface="Arial"/>
                <a:ea typeface="Times New Roman"/>
                <a:cs typeface="Times New Roman"/>
              </a:rPr>
              <a:t>développez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Zones de </a:t>
            </a:r>
            <a:r>
              <a:rPr lang="en-US" sz="1000" b="1" dirty="0" err="1">
                <a:solidFill>
                  <a:prstClr val="black"/>
                </a:solidFill>
                <a:latin typeface="Arial"/>
                <a:ea typeface="Times New Roman"/>
                <a:cs typeface="Times New Roman"/>
              </a:rPr>
              <a:t>recherche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directe</a:t>
            </a:r>
            <a:r>
              <a:rPr lang="en-US" sz="1000"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cliquez</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sur</a:t>
            </a: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Contoso.com</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examinez</a:t>
            </a:r>
            <a:r>
              <a:rPr lang="en-US" sz="1000" dirty="0">
                <a:solidFill>
                  <a:prstClr val="black"/>
                </a:solidFill>
                <a:latin typeface="Arial"/>
                <a:ea typeface="Times New Roman"/>
                <a:cs typeface="Times New Roman"/>
              </a:rPr>
              <a:t> les </a:t>
            </a:r>
            <a:r>
              <a:rPr lang="en-US" sz="1000" dirty="0" err="1">
                <a:solidFill>
                  <a:prstClr val="black"/>
                </a:solidFill>
                <a:latin typeface="Arial"/>
                <a:ea typeface="Times New Roman"/>
                <a:cs typeface="Times New Roman"/>
              </a:rPr>
              <a:t>enregistrements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créés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automatiquement</a:t>
            </a:r>
            <a:r>
              <a:rPr lang="en-US" sz="1000" dirty="0">
                <a:solidFill>
                  <a:prstClr val="black"/>
                </a:solidFill>
                <a:latin typeface="Arial"/>
                <a:ea typeface="Times New Roman"/>
                <a:cs typeface="Times New Roman"/>
              </a:rPr>
              <a:t>.</a:t>
            </a:r>
          </a:p>
          <a:p>
            <a:pPr lvl="0">
              <a:lnSpc>
                <a:spcPts val="1300"/>
              </a:lnSpc>
              <a:spcBef>
                <a:spcPts val="900"/>
              </a:spcBef>
              <a:spcAft>
                <a:spcPts val="300"/>
              </a:spcAft>
            </a:pPr>
            <a:r>
              <a:rPr lang="en-US" sz="1000" b="1" dirty="0" err="1">
                <a:solidFill>
                  <a:prstClr val="black"/>
                </a:solidFill>
                <a:latin typeface="Arial"/>
                <a:ea typeface="SimSun"/>
                <a:cs typeface="Segoe UI"/>
              </a:rPr>
              <a:t>Créer</a:t>
            </a:r>
            <a:r>
              <a:rPr lang="en-US" sz="1000" b="1" dirty="0">
                <a:solidFill>
                  <a:prstClr val="black"/>
                </a:solidFill>
                <a:latin typeface="Arial"/>
                <a:ea typeface="SimSun"/>
                <a:cs typeface="Segoe UI"/>
              </a:rPr>
              <a:t> un </a:t>
            </a:r>
            <a:r>
              <a:rPr lang="en-US" sz="1000" b="1" dirty="0" err="1">
                <a:solidFill>
                  <a:prstClr val="black"/>
                </a:solidFill>
                <a:latin typeface="Arial"/>
                <a:ea typeface="SimSun"/>
                <a:cs typeface="Segoe UI"/>
              </a:rPr>
              <a:t>enregistrement</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du </a:t>
            </a:r>
            <a:r>
              <a:rPr lang="en-US" sz="1000" dirty="0" err="1">
                <a:solidFill>
                  <a:prstClr val="black"/>
                </a:solidFill>
                <a:latin typeface="Arial"/>
                <a:ea typeface="Times New Roman"/>
                <a:cs typeface="Times New Roman"/>
              </a:rPr>
              <a:t>Gestionnaire</a:t>
            </a:r>
            <a:r>
              <a:rPr lang="en-US" sz="1000" dirty="0">
                <a:solidFill>
                  <a:prstClr val="black"/>
                </a:solidFill>
                <a:latin typeface="Arial"/>
                <a:ea typeface="Times New Roman"/>
                <a:cs typeface="Times New Roman"/>
              </a:rPr>
              <a:t> DNS, </a:t>
            </a:r>
            <a:r>
              <a:rPr lang="en-US" sz="1000" dirty="0" err="1">
                <a:solidFill>
                  <a:prstClr val="black"/>
                </a:solidFill>
                <a:latin typeface="Arial"/>
                <a:ea typeface="Times New Roman"/>
                <a:cs typeface="Times New Roman"/>
              </a:rPr>
              <a:t>développez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LON-DC1</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développez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Zones de</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recherche</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directe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Contoso.com</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avec le </a:t>
            </a:r>
            <a:r>
              <a:rPr lang="en-US" sz="1000" dirty="0" err="1">
                <a:solidFill>
                  <a:srgbClr val="000000"/>
                </a:solidFill>
                <a:latin typeface="Arial"/>
                <a:ea typeface="Times New Roman"/>
                <a:cs typeface="Segoe UI"/>
              </a:rPr>
              <a:t>bouton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droit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Contoso.com</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sélectionnez</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Nouvel</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hôte</a:t>
            </a:r>
            <a:r>
              <a:rPr lang="en-US" sz="1000" b="1" dirty="0">
                <a:solidFill>
                  <a:prstClr val="black"/>
                </a:solidFill>
                <a:latin typeface="Arial"/>
                <a:ea typeface="Times New Roman"/>
                <a:cs typeface="Times New Roman"/>
              </a:rPr>
              <a:t> (A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AAAA)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fenêtre</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Nouvel</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hôte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champ </a:t>
            </a:r>
            <a:r>
              <a:rPr lang="en-US" sz="1000" b="1" dirty="0">
                <a:solidFill>
                  <a:prstClr val="black"/>
                </a:solidFill>
                <a:latin typeface="Arial"/>
                <a:ea typeface="Times New Roman"/>
                <a:cs typeface="Times New Roman"/>
              </a:rPr>
              <a:t>Nom</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www</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champ </a:t>
            </a:r>
            <a:r>
              <a:rPr lang="en-US" sz="1000" dirty="0" err="1">
                <a:solidFill>
                  <a:srgbClr val="000000"/>
                </a:solidFill>
                <a:latin typeface="Arial"/>
                <a:ea typeface="Times New Roman"/>
                <a:cs typeface="Segoe UI"/>
              </a:rPr>
              <a:t>d'adresse</a:t>
            </a:r>
            <a:r>
              <a:rPr lang="en-US" sz="1000" dirty="0">
                <a:solidFill>
                  <a:srgbClr val="000000"/>
                </a:solidFill>
                <a:latin typeface="Arial"/>
                <a:ea typeface="Times New Roman"/>
                <a:cs typeface="Segoe UI"/>
              </a:rPr>
              <a:t> IP, </a:t>
            </a:r>
            <a:r>
              <a:rPr lang="en-US" sz="1000" dirty="0" err="1" smtClean="0">
                <a:solidFill>
                  <a:srgbClr val="000000"/>
                </a:solidFill>
                <a:latin typeface="Arial"/>
                <a:ea typeface="Times New Roman"/>
                <a:cs typeface="Segoe UI"/>
              </a:rPr>
              <a:t>tapez</a:t>
            </a:r>
            <a:r>
              <a:rPr lang="en-US" sz="1000"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172.16.0.100</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hôte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Terminé</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Vérifier</a:t>
            </a:r>
            <a:r>
              <a:rPr lang="en-US" sz="1000" b="1" dirty="0">
                <a:solidFill>
                  <a:prstClr val="black"/>
                </a:solidFill>
                <a:latin typeface="Arial"/>
                <a:ea typeface="SimSun"/>
                <a:cs typeface="Segoe UI"/>
              </a:rPr>
              <a:t> la </a:t>
            </a:r>
            <a:r>
              <a:rPr lang="en-US" sz="1000" b="1" dirty="0" err="1">
                <a:solidFill>
                  <a:prstClr val="black"/>
                </a:solidFill>
                <a:latin typeface="Arial"/>
                <a:ea typeface="SimSun"/>
                <a:cs typeface="Segoe UI"/>
              </a:rPr>
              <a:t>réplication</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vers</a:t>
            </a:r>
            <a:r>
              <a:rPr lang="en-US" sz="1000" b="1" dirty="0">
                <a:solidFill>
                  <a:prstClr val="black"/>
                </a:solidFill>
                <a:latin typeface="Arial"/>
                <a:ea typeface="SimSun"/>
                <a:cs typeface="Segoe UI"/>
              </a:rPr>
              <a:t> un second </a:t>
            </a:r>
            <a:r>
              <a:rPr lang="en-US" sz="1000" b="1" dirty="0" err="1">
                <a:solidFill>
                  <a:prstClr val="black"/>
                </a:solidFill>
                <a:latin typeface="Arial"/>
                <a:ea typeface="SimSun"/>
                <a:cs typeface="Segoe UI"/>
              </a:rPr>
              <a:t>serveur</a:t>
            </a:r>
            <a:r>
              <a:rPr lang="en-US" sz="1000" b="1" dirty="0">
                <a:solidFill>
                  <a:prstClr val="black"/>
                </a:solidFill>
                <a:latin typeface="Arial"/>
                <a:ea typeface="SimSun"/>
                <a:cs typeface="Segoe UI"/>
              </a:rPr>
              <a:t> DNS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Sur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du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serveur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Outils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DNS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du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DNS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développez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développez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Zones de </a:t>
            </a:r>
            <a:r>
              <a:rPr lang="en-US" sz="1000" b="1" dirty="0" err="1">
                <a:solidFill>
                  <a:prstClr val="black"/>
                </a:solidFill>
                <a:latin typeface="Arial"/>
                <a:ea typeface="Times New Roman"/>
                <a:cs typeface="Times New Roman"/>
              </a:rPr>
              <a:t>recherche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directe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Contoso.com</a:t>
            </a:r>
            <a:r>
              <a:rPr lang="en-US" sz="1000" dirty="0">
                <a:solidFill>
                  <a:prstClr val="black"/>
                </a:solidFill>
                <a:latin typeface="Arial"/>
                <a:ea typeface="Times New Roman"/>
                <a:cs typeface="Times New Roman"/>
              </a:rPr>
              <a:t>.</a:t>
            </a:r>
          </a:p>
          <a:p>
            <a:pPr marL="34290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Assurez-vous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l'enregistrement</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ressource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www</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existe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L'affichage</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l'enregistrement</a:t>
            </a:r>
            <a:r>
              <a:rPr lang="en-US" sz="1000"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peut</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prendre</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quelques</a:t>
            </a:r>
            <a:r>
              <a:rPr lang="en-US" sz="1000" dirty="0">
                <a:solidFill>
                  <a:prstClr val="black"/>
                </a:solidFill>
                <a:latin typeface="Arial"/>
                <a:ea typeface="Times New Roman"/>
                <a:cs typeface="Times New Roman"/>
              </a:rPr>
              <a:t> minutes. Par </a:t>
            </a:r>
            <a:r>
              <a:rPr lang="en-US" sz="1000" dirty="0" err="1">
                <a:solidFill>
                  <a:prstClr val="black"/>
                </a:solidFill>
                <a:latin typeface="Arial"/>
                <a:ea typeface="Times New Roman"/>
                <a:cs typeface="Times New Roman"/>
              </a:rPr>
              <a:t>ailleurs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vous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devrez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peut-être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actualiser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l'affichage</a:t>
            </a:r>
            <a:r>
              <a:rPr lang="en-US" sz="1000" dirty="0">
                <a:solidFill>
                  <a:prstClr val="black"/>
                </a:solidFill>
                <a:latin typeface="Arial"/>
                <a:ea typeface="Times New Roman"/>
                <a:cs typeface="Times New Roman"/>
              </a:rPr>
              <a:t> de la console</a:t>
            </a:r>
            <a:r>
              <a:rPr lang="en-US" sz="1000" dirty="0" smtClean="0">
                <a:solidFill>
                  <a:prstClr val="black"/>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A77EEC44-08CE-4793-88AD-84B51485307F}" type="slidenum">
              <a:rPr lang="en-US" smtClean="0"/>
              <a:t>26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2111897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Avant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commencent</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a:t>
            </a:r>
            <a:r>
              <a:rPr lang="en-US" sz="1000" dirty="0" err="1">
                <a:latin typeface="Arial"/>
                <a:ea typeface="SimSun"/>
                <a:cs typeface="Arial"/>
              </a:rPr>
              <a:t>affichez</a:t>
            </a:r>
            <a:r>
              <a:rPr lang="en-US" sz="1000" dirty="0">
                <a:latin typeface="Arial"/>
                <a:ea typeface="SimSun"/>
                <a:cs typeface="Arial"/>
              </a:rPr>
              <a:t> </a:t>
            </a:r>
            <a:r>
              <a:rPr lang="en-US" sz="1000" dirty="0" smtClean="0">
                <a:latin typeface="Arial"/>
                <a:ea typeface="SimSun"/>
                <a:cs typeface="Arial"/>
              </a:rPr>
              <a:t>la </a:t>
            </a:r>
            <a:r>
              <a:rPr lang="en-US" sz="1000" dirty="0" err="1" smtClean="0">
                <a:latin typeface="Arial"/>
                <a:ea typeface="SimSun"/>
                <a:cs typeface="Arial"/>
              </a:rPr>
              <a:t>diapositive</a:t>
            </a:r>
            <a:r>
              <a:rPr lang="en-US" sz="1000" dirty="0" smtClean="0">
                <a:latin typeface="Arial"/>
                <a:ea typeface="SimSun"/>
                <a:cs typeface="Arial"/>
              </a:rPr>
              <a:t> </a:t>
            </a:r>
            <a:r>
              <a:rPr lang="en-US" sz="1000" dirty="0" err="1">
                <a:latin typeface="Arial"/>
                <a:ea typeface="SimSun"/>
                <a:cs typeface="Arial"/>
              </a:rPr>
              <a:t>suivante</a:t>
            </a:r>
            <a:r>
              <a:rPr lang="en-US" sz="1000" dirty="0">
                <a:latin typeface="Arial"/>
                <a:ea typeface="SimSun"/>
                <a:cs typeface="Arial"/>
              </a:rPr>
              <a:t>. Avant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à la </a:t>
            </a:r>
            <a:r>
              <a:rPr lang="en-US" sz="1000" dirty="0" err="1">
                <a:latin typeface="Arial"/>
                <a:ea typeface="SimSun"/>
                <a:cs typeface="Arial"/>
              </a:rPr>
              <a:t>classe</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a:t>
            </a:r>
            <a:r>
              <a:rPr lang="en-US" sz="1000" dirty="0" err="1">
                <a:latin typeface="Arial"/>
                <a:ea typeface="SimSun"/>
                <a:cs typeface="Arial"/>
              </a:rPr>
              <a:t>associé</a:t>
            </a:r>
            <a:r>
              <a:rPr lang="en-US" sz="1000" dirty="0">
                <a:latin typeface="Arial"/>
                <a:ea typeface="SimSun"/>
                <a:cs typeface="Arial"/>
              </a:rPr>
              <a:t> à </a:t>
            </a:r>
            <a:r>
              <a:rPr lang="en-US" sz="1000" dirty="0" err="1">
                <a:latin typeface="Arial"/>
                <a:ea typeface="SimSun"/>
                <a:cs typeface="Arial"/>
              </a:rPr>
              <a:t>l'exercice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scénarios</a:t>
            </a:r>
            <a:r>
              <a:rPr lang="en-US" sz="1000" dirty="0" smtClean="0">
                <a:latin typeface="Arial"/>
                <a:ea typeface="SimSun"/>
                <a:cs typeface="Arial"/>
              </a:rPr>
              <a:t> </a:t>
            </a:r>
            <a:r>
              <a:rPr lang="en-US" sz="1000" dirty="0" err="1">
                <a:latin typeface="Arial"/>
                <a:ea typeface="SimSun"/>
                <a:cs typeface="Arial"/>
              </a:rPr>
              <a:t>fournissent</a:t>
            </a:r>
            <a:r>
              <a:rPr lang="en-US" sz="1000" dirty="0">
                <a:latin typeface="Arial"/>
                <a:ea typeface="SimSun"/>
                <a:cs typeface="Arial"/>
              </a:rPr>
              <a:t> le </a:t>
            </a:r>
            <a:r>
              <a:rPr lang="en-US" sz="1000" dirty="0" err="1">
                <a:latin typeface="Arial"/>
                <a:ea typeface="SimSun"/>
                <a:cs typeface="Arial"/>
              </a:rPr>
              <a:t>contexte</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des </a:t>
            </a:r>
            <a:r>
              <a:rPr lang="en-US" sz="1000" dirty="0" err="1">
                <a:latin typeface="Arial"/>
                <a:ea typeface="SimSun"/>
                <a:cs typeface="Arial"/>
              </a:rPr>
              <a:t>exercices</a:t>
            </a:r>
            <a:r>
              <a:rPr lang="en-US" sz="1000" dirty="0">
                <a:latin typeface="Arial"/>
                <a:ea typeface="SimSun"/>
                <a:cs typeface="Arial"/>
              </a:rPr>
              <a:t>, et </a:t>
            </a:r>
            <a:r>
              <a:rPr lang="en-US" sz="1000" dirty="0" err="1">
                <a:latin typeface="Arial"/>
                <a:ea typeface="SimSun"/>
                <a:cs typeface="Arial"/>
              </a:rPr>
              <a:t>contribuent</a:t>
            </a:r>
            <a:r>
              <a:rPr lang="en-US" sz="1000" dirty="0">
                <a:latin typeface="Arial"/>
                <a:ea typeface="SimSun"/>
                <a:cs typeface="Arial"/>
              </a:rPr>
              <a:t> à </a:t>
            </a:r>
            <a:r>
              <a:rPr lang="en-US" sz="1000" dirty="0" err="1">
                <a:latin typeface="Arial"/>
                <a:ea typeface="SimSun"/>
                <a:cs typeface="Arial"/>
              </a:rPr>
              <a:t>faciliter</a:t>
            </a:r>
            <a:r>
              <a:rPr lang="en-US" sz="1000" dirty="0">
                <a:latin typeface="Arial"/>
                <a:ea typeface="SimSun"/>
                <a:cs typeface="Arial"/>
              </a:rPr>
              <a:t> la discussion à la fin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répondre</a:t>
            </a:r>
            <a:r>
              <a:rPr lang="en-US" sz="1000" dirty="0">
                <a:latin typeface="Arial"/>
                <a:ea typeface="SimSun"/>
                <a:cs typeface="Arial"/>
              </a:rPr>
              <a:t> aux questions </a:t>
            </a:r>
            <a:r>
              <a:rPr lang="en-US" sz="1000" dirty="0" smtClean="0">
                <a:latin typeface="Arial"/>
                <a:ea typeface="SimSun"/>
                <a:cs typeface="Arial"/>
              </a:rPr>
              <a:t>de discussion </a:t>
            </a:r>
            <a:r>
              <a:rPr lang="en-US" sz="1000" dirty="0">
                <a:latin typeface="Arial"/>
                <a:ea typeface="SimSun"/>
                <a:cs typeface="Arial"/>
              </a:rPr>
              <a:t>après le dernier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d'atelier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a:t>
            </a: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Installation et configuration du </a:t>
            </a:r>
            <a:r>
              <a:rPr lang="en-US" sz="1000" b="1" dirty="0" err="1">
                <a:solidFill>
                  <a:srgbClr val="000000"/>
                </a:solidFill>
                <a:latin typeface="Arial"/>
                <a:ea typeface="SimSun"/>
                <a:cs typeface="Segoe UI"/>
              </a:rPr>
              <a:t>système</a:t>
            </a:r>
            <a:r>
              <a:rPr lang="en-US" sz="1000" b="1" dirty="0">
                <a:solidFill>
                  <a:srgbClr val="000000"/>
                </a:solidFill>
                <a:latin typeface="Arial"/>
                <a:ea typeface="SimSun"/>
                <a:cs typeface="Segoe UI"/>
              </a:rPr>
              <a:t> DNS</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le cadre de la configuration de </a:t>
            </a:r>
            <a:r>
              <a:rPr lang="en-US" sz="1000" dirty="0" err="1">
                <a:latin typeface="Arial"/>
                <a:ea typeface="SimSun"/>
                <a:cs typeface="Segoe UI"/>
              </a:rPr>
              <a:t>l'infrastructure</a:t>
            </a:r>
            <a:r>
              <a:rPr lang="en-US" sz="1000" dirty="0">
                <a:latin typeface="Arial"/>
                <a:ea typeface="SimSun"/>
                <a:cs typeface="Segoe UI"/>
              </a:rPr>
              <a:t> de la nouvelle </a:t>
            </a:r>
            <a:r>
              <a:rPr lang="en-US" sz="1000" dirty="0" err="1">
                <a:latin typeface="Arial"/>
                <a:ea typeface="SimSun"/>
                <a:cs typeface="Segoe UI"/>
              </a:rPr>
              <a:t>filiale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DNS qui </a:t>
            </a:r>
            <a:r>
              <a:rPr lang="en-US" sz="1000" dirty="0" err="1">
                <a:latin typeface="Arial"/>
                <a:ea typeface="SimSun"/>
                <a:cs typeface="Segoe UI"/>
              </a:rPr>
              <a:t>fournira</a:t>
            </a:r>
            <a:r>
              <a:rPr lang="en-US" sz="1000" dirty="0">
                <a:latin typeface="Arial"/>
                <a:ea typeface="SimSun"/>
                <a:cs typeface="Segoe UI"/>
              </a:rPr>
              <a:t> un service de </a:t>
            </a:r>
            <a:r>
              <a:rPr lang="en-US" sz="1000" dirty="0" err="1">
                <a:latin typeface="Arial"/>
                <a:ea typeface="SimSun"/>
                <a:cs typeface="Segoe UI"/>
              </a:rPr>
              <a:t>résolution</a:t>
            </a:r>
            <a:r>
              <a:rPr lang="en-US" sz="1000" dirty="0">
                <a:latin typeface="Arial"/>
                <a:ea typeface="SimSun"/>
                <a:cs typeface="Segoe UI"/>
              </a:rPr>
              <a:t> de </a:t>
            </a:r>
            <a:r>
              <a:rPr lang="en-US" sz="1000" dirty="0" err="1">
                <a:latin typeface="Arial"/>
                <a:ea typeface="SimSun"/>
                <a:cs typeface="Segoe UI"/>
              </a:rPr>
              <a:t>noms</a:t>
            </a:r>
            <a:r>
              <a:rPr lang="en-US" sz="1000" dirty="0">
                <a:latin typeface="Arial"/>
                <a:ea typeface="SimSun"/>
                <a:cs typeface="Segoe UI"/>
              </a:rPr>
              <a:t> à la </a:t>
            </a:r>
            <a:r>
              <a:rPr lang="en-US" sz="1000" dirty="0" err="1">
                <a:latin typeface="Arial"/>
                <a:ea typeface="SimSun"/>
                <a:cs typeface="Segoe UI"/>
              </a:rPr>
              <a:t>filiale</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DNS de la </a:t>
            </a:r>
            <a:r>
              <a:rPr lang="en-US" sz="1000" dirty="0" err="1">
                <a:latin typeface="Arial"/>
                <a:ea typeface="SimSun"/>
                <a:cs typeface="Segoe UI"/>
              </a:rPr>
              <a:t>filiale</a:t>
            </a:r>
            <a:r>
              <a:rPr lang="en-US" sz="1000" dirty="0">
                <a:latin typeface="Arial"/>
                <a:ea typeface="SimSun"/>
                <a:cs typeface="Segoe UI"/>
              </a:rPr>
              <a:t> sera </a:t>
            </a:r>
            <a:r>
              <a:rPr lang="en-US" sz="1000" dirty="0" err="1">
                <a:latin typeface="Arial"/>
                <a:ea typeface="SimSun"/>
                <a:cs typeface="Segoe UI"/>
              </a:rPr>
              <a:t>également</a:t>
            </a:r>
            <a:r>
              <a:rPr lang="en-US" sz="1000" dirty="0">
                <a:latin typeface="Arial"/>
                <a:ea typeface="SimSun"/>
                <a:cs typeface="Segoe UI"/>
              </a:rPr>
              <a:t>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Les zones </a:t>
            </a:r>
            <a:r>
              <a:rPr lang="en-US" sz="1000" dirty="0" err="1">
                <a:latin typeface="Arial"/>
                <a:ea typeface="SimSun"/>
                <a:cs typeface="Segoe UI"/>
              </a:rPr>
              <a:t>intégrées</a:t>
            </a:r>
            <a:r>
              <a:rPr lang="en-US" sz="1000" dirty="0">
                <a:latin typeface="Arial"/>
                <a:ea typeface="SimSun"/>
                <a:cs typeface="Segoe UI"/>
              </a:rPr>
              <a:t> à Active Directory, qui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nécessaires</a:t>
            </a:r>
            <a:r>
              <a:rPr lang="en-US" sz="1000" dirty="0">
                <a:latin typeface="Arial"/>
                <a:ea typeface="SimSun"/>
                <a:cs typeface="Segoe UI"/>
              </a:rPr>
              <a:t> à la </a:t>
            </a:r>
            <a:r>
              <a:rPr lang="en-US" sz="1000" dirty="0" err="1">
                <a:latin typeface="Arial"/>
                <a:ea typeface="SimSun"/>
                <a:cs typeface="Segoe UI"/>
              </a:rPr>
              <a:t>prise</a:t>
            </a:r>
            <a:r>
              <a:rPr lang="en-US" sz="1000" dirty="0">
                <a:latin typeface="Arial"/>
                <a:ea typeface="SimSun"/>
                <a:cs typeface="Segoe UI"/>
              </a:rPr>
              <a:t> en charge des </a:t>
            </a:r>
            <a:r>
              <a:rPr lang="en-US" sz="1000" dirty="0" err="1">
                <a:latin typeface="Arial"/>
                <a:ea typeface="SimSun"/>
                <a:cs typeface="Segoe UI"/>
              </a:rPr>
              <a:t>ouvertures</a:t>
            </a:r>
            <a:r>
              <a:rPr lang="en-US" sz="1000" dirty="0">
                <a:latin typeface="Arial"/>
                <a:ea typeface="SimSun"/>
                <a:cs typeface="Segoe UI"/>
              </a:rPr>
              <a:t> de session,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répliquées</a:t>
            </a:r>
            <a:r>
              <a:rPr lang="en-US" sz="1000" dirty="0">
                <a:latin typeface="Arial"/>
                <a:ea typeface="SimSun"/>
                <a:cs typeface="Segoe UI"/>
              </a:rPr>
              <a:t> </a:t>
            </a:r>
            <a:r>
              <a:rPr lang="en-US" sz="1000" dirty="0" err="1">
                <a:latin typeface="Arial"/>
                <a:ea typeface="SimSun"/>
                <a:cs typeface="Segoe UI"/>
              </a:rPr>
              <a:t>automatiquement</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la </a:t>
            </a:r>
            <a:r>
              <a:rPr lang="en-US" sz="1000" dirty="0" err="1">
                <a:latin typeface="Arial"/>
                <a:ea typeface="SimSun"/>
                <a:cs typeface="Segoe UI"/>
              </a:rPr>
              <a:t>filiale</a:t>
            </a:r>
            <a:r>
              <a:rPr lang="en-US" sz="1000" dirty="0" smtClean="0">
                <a:latin typeface="Arial"/>
                <a:ea typeface="SimSun"/>
                <a:cs typeface="Segoe UI"/>
              </a:rPr>
              <a:t>.</a:t>
            </a:r>
          </a:p>
          <a:p>
            <a:pPr>
              <a:lnSpc>
                <a:spcPct val="115000"/>
              </a:lnSpc>
            </a:pPr>
            <a:r>
              <a:rPr lang="en-US" sz="1000" b="1" dirty="0" err="1" smtClean="0">
                <a:latin typeface="Arial"/>
                <a:ea typeface="SimSun"/>
                <a:cs typeface="Segoe UI"/>
              </a:rPr>
              <a:t>Exercice</a:t>
            </a:r>
            <a:r>
              <a:rPr lang="en-US" sz="1000" b="1" dirty="0">
                <a:latin typeface="Arial"/>
                <a:ea typeface="SimSun"/>
                <a:cs typeface="Segoe UI"/>
              </a:rPr>
              <a:t> 2 : </a:t>
            </a:r>
            <a:r>
              <a:rPr lang="en-US" sz="1000" b="1" dirty="0" err="1">
                <a:solidFill>
                  <a:srgbClr val="000000"/>
                </a:solidFill>
                <a:latin typeface="Arial"/>
                <a:ea typeface="SimSun"/>
                <a:cs typeface="Segoe UI"/>
              </a:rPr>
              <a:t>Création</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d'enregistrements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d'hôtes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dans</a:t>
            </a:r>
            <a:r>
              <a:rPr lang="en-US" sz="1000" b="1" dirty="0">
                <a:solidFill>
                  <a:srgbClr val="000000"/>
                </a:solidFill>
                <a:latin typeface="Arial"/>
                <a:ea typeface="SimSun"/>
                <a:cs typeface="Segoe UI"/>
              </a:rPr>
              <a:t> DNS</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nouvelles</a:t>
            </a:r>
            <a:r>
              <a:rPr lang="en-US" sz="1000" dirty="0">
                <a:latin typeface="Arial"/>
                <a:ea typeface="SimSun"/>
                <a:cs typeface="Segoe UI"/>
              </a:rPr>
              <a:t> applications Web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implémentées</a:t>
            </a:r>
            <a:r>
              <a:rPr lang="en-US" sz="1000" dirty="0">
                <a:latin typeface="Arial"/>
                <a:ea typeface="SimSun"/>
                <a:cs typeface="Segoe UI"/>
              </a:rPr>
              <a:t> au </a:t>
            </a:r>
            <a:r>
              <a:rPr lang="en-US" sz="1000" dirty="0" err="1">
                <a:latin typeface="Arial"/>
                <a:ea typeface="SimSun"/>
                <a:cs typeface="Segoe UI"/>
              </a:rPr>
              <a:t>siège</a:t>
            </a:r>
            <a:r>
              <a:rPr lang="en-US" sz="1000" dirty="0">
                <a:latin typeface="Arial"/>
                <a:ea typeface="SimSun"/>
                <a:cs typeface="Segoe UI"/>
              </a:rPr>
              <a:t> de la </a:t>
            </a:r>
            <a:r>
              <a:rPr lang="en-US" sz="1000" dirty="0" err="1">
                <a:latin typeface="Arial"/>
                <a:ea typeface="SimSun"/>
                <a:cs typeface="Segoe UI"/>
              </a:rPr>
              <a:t>société</a:t>
            </a:r>
            <a:r>
              <a:rPr lang="en-US" sz="1000" dirty="0">
                <a:latin typeface="Arial"/>
                <a:ea typeface="SimSun"/>
                <a:cs typeface="Segoe UI"/>
              </a:rPr>
              <a:t> A. Datum. </a:t>
            </a:r>
            <a:r>
              <a:rPr lang="en-US" sz="1000" dirty="0" err="1">
                <a:latin typeface="Arial"/>
                <a:ea typeface="SimSun"/>
                <a:cs typeface="Segoe UI"/>
              </a:rPr>
              <a:t>Chaque</a:t>
            </a:r>
            <a:r>
              <a:rPr lang="en-US" sz="1000" dirty="0">
                <a:latin typeface="Arial"/>
                <a:ea typeface="SimSun"/>
                <a:cs typeface="Segoe UI"/>
              </a:rPr>
              <a:t> application </a:t>
            </a:r>
            <a:r>
              <a:rPr lang="en-US" sz="1000" dirty="0" err="1">
                <a:latin typeface="Arial"/>
                <a:ea typeface="SimSun"/>
                <a:cs typeface="Segoe UI"/>
              </a:rPr>
              <a:t>requiert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configuriez</a:t>
            </a:r>
            <a:r>
              <a:rPr lang="en-US" sz="1000" dirty="0">
                <a:latin typeface="Arial"/>
                <a:ea typeface="SimSun"/>
                <a:cs typeface="Segoe UI"/>
              </a:rPr>
              <a:t> un </a:t>
            </a:r>
            <a:r>
              <a:rPr lang="en-US" sz="1000" dirty="0" err="1">
                <a:latin typeface="Arial"/>
                <a:ea typeface="SimSun"/>
                <a:cs typeface="Segoe UI"/>
              </a:rPr>
              <a:t>enregistrement</a:t>
            </a:r>
            <a:r>
              <a:rPr lang="en-US" sz="1000" dirty="0">
                <a:latin typeface="Arial"/>
                <a:ea typeface="SimSun"/>
                <a:cs typeface="Segoe UI"/>
              </a:rPr>
              <a:t> d'hôte </a:t>
            </a:r>
            <a:r>
              <a:rPr lang="en-US" sz="1000" dirty="0" err="1">
                <a:latin typeface="Arial"/>
                <a:ea typeface="SimSun"/>
                <a:cs typeface="Segoe UI"/>
              </a:rPr>
              <a:t>dans</a:t>
            </a:r>
            <a:r>
              <a:rPr lang="en-US" sz="1000" dirty="0">
                <a:latin typeface="Arial"/>
                <a:ea typeface="SimSun"/>
                <a:cs typeface="Segoe UI"/>
              </a:rPr>
              <a:t> DNS.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invité</a:t>
            </a:r>
            <a:r>
              <a:rPr lang="en-US" sz="1000" dirty="0">
                <a:latin typeface="Arial"/>
                <a:ea typeface="SimSun"/>
                <a:cs typeface="Segoe UI"/>
              </a:rPr>
              <a:t> </a:t>
            </a:r>
            <a:r>
              <a:rPr lang="en-US" sz="1000" dirty="0" smtClean="0">
                <a:latin typeface="Arial"/>
                <a:ea typeface="SimSun"/>
                <a:cs typeface="Segoe UI"/>
              </a:rPr>
              <a:t>à </a:t>
            </a:r>
            <a:r>
              <a:rPr lang="en-US" sz="1000" dirty="0" err="1" smtClean="0">
                <a:latin typeface="Arial"/>
                <a:ea typeface="SimSun"/>
                <a:cs typeface="Segoe UI"/>
              </a:rPr>
              <a:t>créer</a:t>
            </a:r>
            <a:r>
              <a:rPr lang="en-US" sz="1000" dirty="0" smtClean="0">
                <a:latin typeface="Arial"/>
                <a:ea typeface="SimSun"/>
                <a:cs typeface="Segoe UI"/>
              </a:rPr>
              <a:t> les </a:t>
            </a:r>
            <a:r>
              <a:rPr lang="en-US" sz="1000" dirty="0" err="1">
                <a:latin typeface="Arial"/>
                <a:ea typeface="SimSun"/>
                <a:cs typeface="Segoe UI"/>
              </a:rPr>
              <a:t>enregistrements</a:t>
            </a:r>
            <a:r>
              <a:rPr lang="en-US" sz="1000" dirty="0">
                <a:latin typeface="Arial"/>
                <a:ea typeface="SimSun"/>
                <a:cs typeface="Segoe UI"/>
              </a:rPr>
              <a:t> </a:t>
            </a:r>
            <a:r>
              <a:rPr lang="en-US" sz="1000" dirty="0" err="1">
                <a:latin typeface="Arial"/>
                <a:ea typeface="SimSun"/>
                <a:cs typeface="Segoe UI"/>
              </a:rPr>
              <a:t>d'hôtes</a:t>
            </a:r>
            <a:r>
              <a:rPr lang="en-US" sz="1000" dirty="0">
                <a:latin typeface="Arial"/>
                <a:ea typeface="SimSun"/>
                <a:cs typeface="Segoe UI"/>
              </a:rPr>
              <a:t> de </a:t>
            </a:r>
            <a:r>
              <a:rPr lang="en-US" sz="1000" dirty="0" err="1">
                <a:latin typeface="Arial"/>
                <a:ea typeface="SimSun"/>
                <a:cs typeface="Segoe UI"/>
              </a:rPr>
              <a:t>ces</a:t>
            </a:r>
            <a:r>
              <a:rPr lang="en-US" sz="1000" dirty="0">
                <a:latin typeface="Arial"/>
                <a:ea typeface="SimSun"/>
                <a:cs typeface="Segoe UI"/>
              </a:rPr>
              <a:t> applications.</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3 : </a:t>
            </a:r>
            <a:r>
              <a:rPr lang="en-US" sz="1000" b="1" dirty="0" err="1">
                <a:solidFill>
                  <a:srgbClr val="000000"/>
                </a:solidFill>
                <a:latin typeface="Arial"/>
                <a:ea typeface="SimSun"/>
                <a:cs typeface="Segoe UI"/>
              </a:rPr>
              <a:t>Gestion</a:t>
            </a:r>
            <a:r>
              <a:rPr lang="en-US" sz="1000" b="1" dirty="0">
                <a:solidFill>
                  <a:srgbClr val="000000"/>
                </a:solidFill>
                <a:latin typeface="Arial"/>
                <a:ea typeface="SimSun"/>
                <a:cs typeface="Segoe UI"/>
              </a:rPr>
              <a:t> du cache d'un </a:t>
            </a:r>
            <a:r>
              <a:rPr lang="en-US" sz="1000" b="1" dirty="0" err="1">
                <a:solidFill>
                  <a:srgbClr val="000000"/>
                </a:solidFill>
                <a:latin typeface="Arial"/>
                <a:ea typeface="SimSun"/>
                <a:cs typeface="Segoe UI"/>
              </a:rPr>
              <a:t>serveur</a:t>
            </a:r>
            <a:r>
              <a:rPr lang="en-US" sz="1000" b="1" dirty="0">
                <a:solidFill>
                  <a:srgbClr val="000000"/>
                </a:solidFill>
                <a:latin typeface="Arial"/>
                <a:ea typeface="SimSun"/>
                <a:cs typeface="Segoe UI"/>
              </a:rPr>
              <a:t> DNS</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Après </a:t>
            </a:r>
            <a:r>
              <a:rPr lang="en-US" sz="1000" dirty="0" err="1">
                <a:latin typeface="Arial"/>
                <a:ea typeface="SimSun"/>
                <a:cs typeface="Segoe UI"/>
              </a:rPr>
              <a:t>avoir</a:t>
            </a:r>
            <a:r>
              <a:rPr lang="en-US" sz="1000" dirty="0">
                <a:latin typeface="Arial"/>
                <a:ea typeface="SimSun"/>
                <a:cs typeface="Segoe UI"/>
              </a:rPr>
              <a:t> </a:t>
            </a:r>
            <a:r>
              <a:rPr lang="en-US" sz="1000" dirty="0" err="1">
                <a:latin typeface="Arial"/>
                <a:ea typeface="SimSun"/>
                <a:cs typeface="Segoe UI"/>
              </a:rPr>
              <a:t>changé</a:t>
            </a:r>
            <a:r>
              <a:rPr lang="en-US" sz="1000" dirty="0">
                <a:latin typeface="Arial"/>
                <a:ea typeface="SimSun"/>
                <a:cs typeface="Segoe UI"/>
              </a:rPr>
              <a:t> </a:t>
            </a:r>
            <a:r>
              <a:rPr lang="en-US" sz="1000" dirty="0" err="1">
                <a:latin typeface="Arial"/>
                <a:ea typeface="SimSun"/>
                <a:cs typeface="Segoe UI"/>
              </a:rPr>
              <a:t>quelques</a:t>
            </a:r>
            <a:r>
              <a:rPr lang="en-US" sz="1000" dirty="0">
                <a:latin typeface="Arial"/>
                <a:ea typeface="SimSun"/>
                <a:cs typeface="Segoe UI"/>
              </a:rPr>
              <a:t> </a:t>
            </a:r>
            <a:r>
              <a:rPr lang="en-US" sz="1000" dirty="0" err="1">
                <a:latin typeface="Arial"/>
                <a:ea typeface="SimSun"/>
                <a:cs typeface="Segoe UI"/>
              </a:rPr>
              <a:t>enregistrements</a:t>
            </a:r>
            <a:r>
              <a:rPr lang="en-US" sz="1000" dirty="0">
                <a:latin typeface="Arial"/>
                <a:ea typeface="SimSun"/>
                <a:cs typeface="Segoe UI"/>
              </a:rPr>
              <a:t> </a:t>
            </a:r>
            <a:r>
              <a:rPr lang="en-US" sz="1000" dirty="0" err="1">
                <a:latin typeface="Arial"/>
                <a:ea typeface="SimSun"/>
                <a:cs typeface="Segoe UI"/>
              </a:rPr>
              <a:t>d'hôtes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zones </a:t>
            </a:r>
            <a:r>
              <a:rPr lang="en-US" sz="1000" dirty="0" err="1">
                <a:latin typeface="Arial"/>
                <a:ea typeface="SimSun"/>
                <a:cs typeface="Segoe UI"/>
              </a:rPr>
              <a:t>configurées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LON-DC1,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avez</a:t>
            </a:r>
            <a:r>
              <a:rPr lang="en-US" sz="1000" dirty="0" smtClean="0">
                <a:latin typeface="Arial"/>
                <a:ea typeface="SimSun"/>
                <a:cs typeface="Segoe UI"/>
              </a:rPr>
              <a:t> </a:t>
            </a:r>
            <a:r>
              <a:rPr lang="en-US" sz="1000" dirty="0" err="1">
                <a:latin typeface="Arial"/>
                <a:ea typeface="SimSun"/>
                <a:cs typeface="Segoe UI"/>
              </a:rPr>
              <a:t>remarqué</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clients qui </a:t>
            </a:r>
            <a:r>
              <a:rPr lang="en-US" sz="1000" dirty="0" err="1">
                <a:latin typeface="Arial"/>
                <a:ea typeface="SimSun"/>
                <a:cs typeface="Segoe UI"/>
              </a:rPr>
              <a:t>utilisent</a:t>
            </a:r>
            <a:r>
              <a:rPr lang="en-US" sz="1000" dirty="0">
                <a:latin typeface="Arial"/>
                <a:ea typeface="SimSun"/>
                <a:cs typeface="Segoe UI"/>
              </a:rPr>
              <a:t> LON-SVR1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DNS </a:t>
            </a:r>
            <a:r>
              <a:rPr lang="en-US" sz="1000" dirty="0" err="1">
                <a:latin typeface="Arial"/>
                <a:ea typeface="SimSun"/>
                <a:cs typeface="Segoe UI"/>
              </a:rPr>
              <a:t>continuent</a:t>
            </a:r>
            <a:r>
              <a:rPr lang="en-US" sz="1000" dirty="0">
                <a:latin typeface="Arial"/>
                <a:ea typeface="SimSun"/>
                <a:cs typeface="Segoe UI"/>
              </a:rPr>
              <a:t> à </a:t>
            </a:r>
            <a:r>
              <a:rPr lang="en-US" sz="1000" dirty="0" err="1">
                <a:latin typeface="Arial"/>
                <a:ea typeface="SimSun"/>
                <a:cs typeface="Segoe UI"/>
              </a:rPr>
              <a:t>recevoir</a:t>
            </a:r>
            <a:r>
              <a:rPr lang="en-US" sz="1000" dirty="0">
                <a:latin typeface="Arial"/>
                <a:ea typeface="SimSun"/>
                <a:cs typeface="Segoe UI"/>
              </a:rPr>
              <a:t> </a:t>
            </a:r>
            <a:r>
              <a:rPr lang="en-US" sz="1000" dirty="0" err="1">
                <a:latin typeface="Arial"/>
                <a:ea typeface="SimSun"/>
                <a:cs typeface="Segoe UI"/>
              </a:rPr>
              <a:t>d'anciennes</a:t>
            </a:r>
            <a:r>
              <a:rPr lang="en-US" sz="1000" dirty="0">
                <a:latin typeface="Arial"/>
                <a:ea typeface="SimSun"/>
                <a:cs typeface="Segoe UI"/>
              </a:rPr>
              <a:t> </a:t>
            </a:r>
            <a:r>
              <a:rPr lang="en-US" sz="1000" dirty="0" err="1">
                <a:latin typeface="Arial"/>
                <a:ea typeface="SimSun"/>
                <a:cs typeface="Segoe UI"/>
              </a:rPr>
              <a:t>adresses</a:t>
            </a:r>
            <a:r>
              <a:rPr lang="en-US" sz="1000" dirty="0">
                <a:latin typeface="Arial"/>
                <a:ea typeface="SimSun"/>
                <a:cs typeface="Segoe UI"/>
              </a:rPr>
              <a:t> IP pendant le </a:t>
            </a:r>
            <a:r>
              <a:rPr lang="en-US" sz="1000" dirty="0" err="1">
                <a:latin typeface="Arial"/>
                <a:ea typeface="SimSun"/>
                <a:cs typeface="Segoe UI"/>
              </a:rPr>
              <a:t>processus</a:t>
            </a:r>
            <a:r>
              <a:rPr lang="en-US" sz="1000" dirty="0">
                <a:latin typeface="Arial"/>
                <a:ea typeface="SimSun"/>
                <a:cs typeface="Segoe UI"/>
              </a:rPr>
              <a:t> de </a:t>
            </a:r>
            <a:r>
              <a:rPr lang="en-US" sz="1000" dirty="0" err="1">
                <a:latin typeface="Arial"/>
                <a:ea typeface="SimSun"/>
                <a:cs typeface="Segoe UI"/>
              </a:rPr>
              <a:t>résolution</a:t>
            </a:r>
            <a:r>
              <a:rPr lang="en-US" sz="1000" dirty="0">
                <a:latin typeface="Arial"/>
                <a:ea typeface="SimSun"/>
                <a:cs typeface="Segoe UI"/>
              </a:rPr>
              <a:t> de </a:t>
            </a:r>
            <a:r>
              <a:rPr lang="en-US" sz="1000" dirty="0" err="1">
                <a:latin typeface="Arial"/>
                <a:ea typeface="SimSun"/>
                <a:cs typeface="Segoe UI"/>
              </a:rPr>
              <a:t>noms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voulez</a:t>
            </a:r>
            <a:r>
              <a:rPr lang="en-US" sz="1000" dirty="0">
                <a:latin typeface="Arial"/>
                <a:ea typeface="SimSun"/>
                <a:cs typeface="Segoe UI"/>
              </a:rPr>
              <a:t> </a:t>
            </a:r>
            <a:r>
              <a:rPr lang="en-US" sz="1000">
                <a:latin typeface="Arial"/>
                <a:ea typeface="SimSun"/>
                <a:cs typeface="Segoe UI"/>
              </a:rPr>
              <a:t>identifier </a:t>
            </a:r>
            <a:r>
              <a:rPr lang="en-US" sz="1000" smtClean="0">
                <a:latin typeface="Arial"/>
                <a:ea typeface="SimSun"/>
                <a:cs typeface="Segoe UI"/>
              </a:rPr>
              <a:t>le composant</a:t>
            </a:r>
            <a:r>
              <a:rPr lang="en-US" sz="1000" dirty="0" smtClean="0">
                <a:latin typeface="Arial"/>
                <a:ea typeface="SimSun"/>
                <a:cs typeface="Segoe UI"/>
              </a:rPr>
              <a:t> qui </a:t>
            </a:r>
            <a:r>
              <a:rPr lang="en-US" sz="1000" dirty="0">
                <a:latin typeface="Arial"/>
                <a:ea typeface="SimSun"/>
                <a:cs typeface="Segoe UI"/>
              </a:rPr>
              <a:t>met en cache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données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1807460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77EEC44-08CE-4793-88AD-84B51485307F}"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865896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Pouvez-vous</a:t>
            </a:r>
            <a:r>
              <a:rPr lang="en-US" sz="1000" dirty="0">
                <a:latin typeface="Arial"/>
                <a:ea typeface="SimSun"/>
                <a:cs typeface="Segoe UI"/>
              </a:rPr>
              <a:t> installer le </a:t>
            </a:r>
            <a:r>
              <a:rPr lang="en-US" sz="1000" dirty="0" err="1">
                <a:latin typeface="Arial"/>
                <a:ea typeface="SimSun"/>
                <a:cs typeface="Segoe UI"/>
              </a:rPr>
              <a:t>rôle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DNS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qui </a:t>
            </a:r>
            <a:r>
              <a:rPr lang="en-US" sz="1000" dirty="0" err="1">
                <a:latin typeface="Arial"/>
                <a:ea typeface="SimSun"/>
                <a:cs typeface="Segoe UI"/>
              </a:rPr>
              <a:t>n'est</a:t>
            </a:r>
            <a:r>
              <a:rPr lang="en-US" sz="1000" dirty="0">
                <a:latin typeface="Arial"/>
                <a:ea typeface="SimSun"/>
                <a:cs typeface="Segoe UI"/>
              </a:rPr>
              <a:t> pas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 </a:t>
            </a:r>
            <a:r>
              <a:rPr lang="en-US" sz="1000" dirty="0" smtClean="0">
                <a:latin typeface="Arial"/>
                <a:ea typeface="SimSun"/>
                <a:cs typeface="Segoe UI"/>
              </a:rPr>
              <a:t>Si </a:t>
            </a:r>
            <a:r>
              <a:rPr lang="en-US" sz="1000" dirty="0" err="1" smtClean="0">
                <a:latin typeface="Arial"/>
                <a:ea typeface="SimSun"/>
                <a:cs typeface="Segoe UI"/>
              </a:rPr>
              <a:t>oui</a:t>
            </a:r>
            <a:r>
              <a:rPr lang="en-US" sz="1000" dirty="0" smtClean="0">
                <a:latin typeface="Arial"/>
                <a:ea typeface="SimSun"/>
                <a:cs typeface="Segoe UI"/>
              </a:rPr>
              <a:t>, </a:t>
            </a:r>
            <a:r>
              <a:rPr lang="en-US" sz="1000" dirty="0" err="1" smtClean="0">
                <a:latin typeface="Arial"/>
                <a:ea typeface="SimSun"/>
                <a:cs typeface="Segoe UI"/>
              </a:rPr>
              <a:t>existe</a:t>
            </a:r>
            <a:r>
              <a:rPr lang="en-US" sz="1000" dirty="0" smtClean="0">
                <a:latin typeface="Arial"/>
                <a:ea typeface="SimSun"/>
                <a:cs typeface="Segoe UI"/>
              </a:rPr>
              <a:t>-t-</a:t>
            </a:r>
            <a:r>
              <a:rPr lang="en-US" sz="1000" dirty="0" err="1" smtClean="0">
                <a:latin typeface="Arial"/>
                <a:ea typeface="SimSun"/>
                <a:cs typeface="Segoe UI"/>
              </a:rPr>
              <a:t>il</a:t>
            </a:r>
            <a:r>
              <a:rPr lang="en-US" sz="1000" dirty="0" smtClean="0">
                <a:latin typeface="Arial"/>
                <a:ea typeface="SimSun"/>
                <a:cs typeface="Segoe UI"/>
              </a:rPr>
              <a:t> </a:t>
            </a:r>
            <a:r>
              <a:rPr lang="en-US" sz="1000" dirty="0">
                <a:latin typeface="Arial"/>
                <a:ea typeface="SimSun"/>
                <a:cs typeface="Segoe UI"/>
              </a:rPr>
              <a:t>des limitations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Oui</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Toutefois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ne </a:t>
            </a:r>
            <a:r>
              <a:rPr lang="en-US" sz="1000" dirty="0" err="1">
                <a:latin typeface="Arial"/>
                <a:ea typeface="SimSun"/>
                <a:cs typeface="Segoe UI"/>
              </a:rPr>
              <a:t>pouvez</a:t>
            </a:r>
            <a:r>
              <a:rPr lang="en-US" sz="1000" dirty="0">
                <a:latin typeface="Arial"/>
                <a:ea typeface="SimSun"/>
                <a:cs typeface="Segoe UI"/>
              </a:rPr>
              <a:t> pas </a:t>
            </a:r>
            <a:r>
              <a:rPr lang="en-US" sz="1000" dirty="0" err="1">
                <a:latin typeface="Arial"/>
                <a:ea typeface="SimSun"/>
                <a:cs typeface="Segoe UI"/>
              </a:rPr>
              <a:t>créer</a:t>
            </a:r>
            <a:r>
              <a:rPr lang="en-US" sz="1000" dirty="0">
                <a:latin typeface="Arial"/>
                <a:ea typeface="SimSun"/>
                <a:cs typeface="Segoe UI"/>
              </a:rPr>
              <a:t> de zones </a:t>
            </a:r>
            <a:r>
              <a:rPr lang="en-US" sz="1000" dirty="0" err="1">
                <a:latin typeface="Arial"/>
                <a:ea typeface="SimSun"/>
                <a:cs typeface="Segoe UI"/>
              </a:rPr>
              <a:t>intégrées</a:t>
            </a:r>
            <a:r>
              <a:rPr lang="en-US" sz="1000" dirty="0">
                <a:latin typeface="Arial"/>
                <a:ea typeface="SimSun"/>
                <a:cs typeface="Segoe UI"/>
              </a:rPr>
              <a:t> à Active Directory </a:t>
            </a:r>
            <a:r>
              <a:rPr lang="en-US" sz="1000" dirty="0" err="1" smtClean="0">
                <a:latin typeface="Arial"/>
                <a:ea typeface="SimSun"/>
                <a:cs typeface="Segoe UI"/>
              </a:rPr>
              <a:t>sur</a:t>
            </a:r>
            <a:r>
              <a:rPr lang="en-US" sz="1000" dirty="0" smtClean="0">
                <a:latin typeface="Arial"/>
                <a:ea typeface="SimSun"/>
                <a:cs typeface="Segoe UI"/>
              </a:rPr>
              <a:t> un </a:t>
            </a:r>
            <a:r>
              <a:rPr lang="en-US" sz="1000" dirty="0" err="1" smtClean="0">
                <a:latin typeface="Arial"/>
                <a:ea typeface="SimSun"/>
                <a:cs typeface="Segoe UI"/>
              </a:rPr>
              <a:t>serveur</a:t>
            </a:r>
            <a:r>
              <a:rPr lang="en-US" sz="1000" dirty="0" smtClean="0">
                <a:latin typeface="Arial"/>
                <a:ea typeface="SimSun"/>
                <a:cs typeface="Segoe UI"/>
              </a:rPr>
              <a:t> </a:t>
            </a:r>
            <a:r>
              <a:rPr lang="en-US" sz="1000" dirty="0">
                <a:latin typeface="Arial"/>
                <a:ea typeface="SimSun"/>
                <a:cs typeface="Segoe UI"/>
              </a:rPr>
              <a:t>DNS qui </a:t>
            </a:r>
            <a:r>
              <a:rPr lang="en-US" sz="1000" dirty="0" err="1">
                <a:latin typeface="Arial"/>
                <a:ea typeface="SimSun"/>
                <a:cs typeface="Segoe UI"/>
              </a:rPr>
              <a:t>n'est</a:t>
            </a:r>
            <a:r>
              <a:rPr lang="en-US" sz="1000" dirty="0">
                <a:latin typeface="Arial"/>
                <a:ea typeface="SimSun"/>
                <a:cs typeface="Segoe UI"/>
              </a:rPr>
              <a:t> pas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le </a:t>
            </a:r>
            <a:r>
              <a:rPr lang="en-US" sz="1000" dirty="0" err="1">
                <a:latin typeface="Arial"/>
                <a:ea typeface="SimSun"/>
                <a:cs typeface="Segoe UI"/>
              </a:rPr>
              <a:t>moyen</a:t>
            </a:r>
            <a:r>
              <a:rPr lang="en-US" sz="1000" dirty="0">
                <a:latin typeface="Arial"/>
                <a:ea typeface="SimSun"/>
                <a:cs typeface="Segoe UI"/>
              </a:rPr>
              <a:t> le plus </a:t>
            </a:r>
            <a:r>
              <a:rPr lang="en-US" sz="1000" dirty="0" err="1">
                <a:latin typeface="Arial"/>
                <a:ea typeface="SimSun"/>
                <a:cs typeface="Segoe UI"/>
              </a:rPr>
              <a:t>répandu</a:t>
            </a:r>
            <a:r>
              <a:rPr lang="en-US" sz="1000" dirty="0">
                <a:latin typeface="Arial"/>
                <a:ea typeface="SimSun"/>
                <a:cs typeface="Segoe UI"/>
              </a:rPr>
              <a:t> pour </a:t>
            </a:r>
            <a:r>
              <a:rPr lang="en-US" sz="1000" dirty="0" err="1">
                <a:latin typeface="Arial"/>
                <a:ea typeface="SimSun"/>
                <a:cs typeface="Segoe UI"/>
              </a:rPr>
              <a:t>effectuer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résolution</a:t>
            </a:r>
            <a:r>
              <a:rPr lang="en-US" sz="1000" dirty="0">
                <a:latin typeface="Arial"/>
                <a:ea typeface="SimSun"/>
                <a:cs typeface="Segoe UI"/>
              </a:rPr>
              <a:t> de </a:t>
            </a:r>
            <a:r>
              <a:rPr lang="en-US" sz="1000" dirty="0" err="1">
                <a:latin typeface="Arial"/>
                <a:ea typeface="SimSun"/>
                <a:cs typeface="Segoe UI"/>
              </a:rPr>
              <a:t>noms</a:t>
            </a:r>
            <a:r>
              <a:rPr lang="en-US" sz="1000" dirty="0">
                <a:latin typeface="Arial"/>
                <a:ea typeface="SimSun"/>
                <a:cs typeface="Segoe UI"/>
              </a:rPr>
              <a:t> Internet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a:t>
            </a:r>
            <a:r>
              <a:rPr lang="en-US" sz="1000" dirty="0" smtClean="0">
                <a:latin typeface="Arial"/>
                <a:ea typeface="SimSun"/>
                <a:cs typeface="Segoe UI"/>
              </a:rPr>
              <a:t>DNS local</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En </a:t>
            </a:r>
            <a:r>
              <a:rPr lang="en-US" sz="1000" dirty="0" err="1">
                <a:latin typeface="Arial"/>
                <a:ea typeface="SimSun"/>
                <a:cs typeface="Arial"/>
              </a:rPr>
              <a:t>règle</a:t>
            </a:r>
            <a:r>
              <a:rPr lang="en-US" sz="1000" dirty="0">
                <a:latin typeface="Arial"/>
                <a:ea typeface="SimSun"/>
                <a:cs typeface="Arial"/>
              </a:rPr>
              <a:t> </a:t>
            </a:r>
            <a:r>
              <a:rPr lang="en-US" sz="1000" dirty="0" err="1">
                <a:latin typeface="Arial"/>
                <a:ea typeface="SimSun"/>
                <a:cs typeface="Arial"/>
              </a:rPr>
              <a:t>générale</a:t>
            </a:r>
            <a:r>
              <a:rPr lang="en-US" sz="1000" dirty="0">
                <a:latin typeface="Arial"/>
                <a:ea typeface="SimSun"/>
                <a:cs typeface="Arial"/>
              </a:rPr>
              <a:t>, les </a:t>
            </a:r>
            <a:r>
              <a:rPr lang="en-US" sz="1000" dirty="0" err="1">
                <a:latin typeface="Arial"/>
                <a:ea typeface="SimSun"/>
                <a:cs typeface="Arial"/>
              </a:rPr>
              <a:t>sociétés</a:t>
            </a:r>
            <a:r>
              <a:rPr lang="en-US" sz="1000" dirty="0">
                <a:latin typeface="Arial"/>
                <a:ea typeface="SimSun"/>
                <a:cs typeface="Arial"/>
              </a:rPr>
              <a:t> </a:t>
            </a:r>
            <a:r>
              <a:rPr lang="en-US" sz="1000" dirty="0" err="1">
                <a:latin typeface="Arial"/>
                <a:ea typeface="SimSun"/>
                <a:cs typeface="Arial"/>
              </a:rPr>
              <a:t>configurent</a:t>
            </a:r>
            <a:r>
              <a:rPr lang="en-US" sz="1000" dirty="0">
                <a:latin typeface="Arial"/>
                <a:ea typeface="SimSun"/>
                <a:cs typeface="Arial"/>
              </a:rPr>
              <a:t> </a:t>
            </a:r>
            <a:r>
              <a:rPr lang="en-US" sz="1000" dirty="0" err="1">
                <a:latin typeface="Arial"/>
                <a:ea typeface="SimSun"/>
                <a:cs typeface="Arial"/>
              </a:rPr>
              <a:t>leur</a:t>
            </a:r>
            <a:r>
              <a:rPr lang="en-US" sz="1000" dirty="0">
                <a:latin typeface="Arial"/>
                <a:ea typeface="SimSun"/>
                <a:cs typeface="Arial"/>
              </a:rPr>
              <a:t> DNS local avec un </a:t>
            </a:r>
            <a:r>
              <a:rPr lang="en-US" sz="1000" dirty="0" err="1">
                <a:latin typeface="Arial"/>
                <a:ea typeface="SimSun"/>
                <a:cs typeface="Arial"/>
              </a:rPr>
              <a:t>redirecteur</a:t>
            </a:r>
            <a:r>
              <a:rPr lang="en-US" sz="1000" dirty="0">
                <a:latin typeface="Arial"/>
                <a:ea typeface="SimSun"/>
                <a:cs typeface="Arial"/>
              </a:rPr>
              <a:t>.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redirecteur</a:t>
            </a:r>
            <a:r>
              <a:rPr lang="en-US" sz="1000" dirty="0">
                <a:latin typeface="Arial"/>
                <a:ea typeface="SimSun"/>
                <a:cs typeface="Arial"/>
              </a:rPr>
              <a:t> </a:t>
            </a:r>
            <a:r>
              <a:rPr lang="en-US" sz="1000" dirty="0" err="1" smtClean="0">
                <a:latin typeface="Arial"/>
                <a:ea typeface="SimSun"/>
                <a:cs typeface="Arial"/>
              </a:rPr>
              <a:t>est</a:t>
            </a:r>
            <a:r>
              <a:rPr lang="en-US" sz="1000" dirty="0" smtClean="0">
                <a:latin typeface="Arial"/>
                <a:ea typeface="SimSun"/>
                <a:cs typeface="Arial"/>
              </a:rPr>
              <a:t> le plus </a:t>
            </a:r>
            <a:r>
              <a:rPr lang="en-US" sz="1000" dirty="0" err="1" smtClean="0">
                <a:latin typeface="Arial"/>
                <a:ea typeface="SimSun"/>
                <a:cs typeface="Arial"/>
              </a:rPr>
              <a:t>souvent</a:t>
            </a:r>
            <a:r>
              <a:rPr lang="en-US" sz="1000" dirty="0" smtClean="0">
                <a:latin typeface="Arial"/>
                <a:ea typeface="SimSun"/>
                <a:cs typeface="Arial"/>
              </a:rPr>
              <a:t> </a:t>
            </a:r>
            <a:r>
              <a:rPr lang="en-US" sz="1000" dirty="0">
                <a:latin typeface="Arial"/>
                <a:ea typeface="SimSun"/>
                <a:cs typeface="Arial"/>
              </a:rPr>
              <a:t>un </a:t>
            </a:r>
            <a:r>
              <a:rPr lang="en-US" sz="1000" dirty="0" err="1">
                <a:latin typeface="Arial"/>
                <a:ea typeface="SimSun"/>
                <a:cs typeface="Arial"/>
              </a:rPr>
              <a:t>serveur</a:t>
            </a:r>
            <a:r>
              <a:rPr lang="en-US" sz="1000" dirty="0">
                <a:latin typeface="Arial"/>
                <a:ea typeface="SimSun"/>
                <a:cs typeface="Arial"/>
              </a:rPr>
              <a:t> DNS de </a:t>
            </a:r>
            <a:r>
              <a:rPr lang="en-US" sz="1000" dirty="0" err="1">
                <a:latin typeface="Arial"/>
                <a:ea typeface="SimSun"/>
                <a:cs typeface="Arial"/>
              </a:rPr>
              <a:t>leur</a:t>
            </a:r>
            <a:r>
              <a:rPr lang="en-US" sz="1000" dirty="0">
                <a:latin typeface="Arial"/>
                <a:ea typeface="SimSun"/>
                <a:cs typeface="Arial"/>
              </a:rPr>
              <a:t> </a:t>
            </a:r>
            <a:r>
              <a:rPr lang="en-US" sz="1000" dirty="0" err="1">
                <a:latin typeface="Arial"/>
                <a:ea typeface="SimSun"/>
                <a:cs typeface="Arial"/>
              </a:rPr>
              <a:t>fournisseur</a:t>
            </a:r>
            <a:r>
              <a:rPr lang="en-US" sz="1000" dirty="0">
                <a:latin typeface="Arial"/>
                <a:ea typeface="SimSun"/>
                <a:cs typeface="Arial"/>
              </a:rPr>
              <a:t> de services Internet.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Comment </a:t>
            </a:r>
            <a:r>
              <a:rPr lang="en-US" sz="1000" dirty="0" err="1">
                <a:latin typeface="Arial"/>
                <a:ea typeface="SimSun"/>
                <a:cs typeface="Arial"/>
              </a:rPr>
              <a:t>pouvez-vous</a:t>
            </a:r>
            <a:r>
              <a:rPr lang="en-US" sz="1000" dirty="0">
                <a:latin typeface="Arial"/>
                <a:ea typeface="SimSun"/>
                <a:cs typeface="Arial"/>
              </a:rPr>
              <a:t> </a:t>
            </a:r>
            <a:r>
              <a:rPr lang="en-US" sz="1000" dirty="0" err="1">
                <a:latin typeface="Arial"/>
                <a:ea typeface="SimSun"/>
                <a:cs typeface="Arial"/>
              </a:rPr>
              <a:t>parcourir</a:t>
            </a:r>
            <a:r>
              <a:rPr lang="en-US" sz="1000" dirty="0">
                <a:latin typeface="Arial"/>
                <a:ea typeface="SimSun"/>
                <a:cs typeface="Arial"/>
              </a:rPr>
              <a:t> le </a:t>
            </a:r>
            <a:r>
              <a:rPr lang="en-US" sz="1000" dirty="0" err="1">
                <a:latin typeface="Arial"/>
                <a:ea typeface="SimSun"/>
                <a:cs typeface="Arial"/>
              </a:rPr>
              <a:t>contenu</a:t>
            </a:r>
            <a:r>
              <a:rPr lang="en-US" sz="1000" dirty="0">
                <a:latin typeface="Arial"/>
                <a:ea typeface="SimSun"/>
                <a:cs typeface="Arial"/>
              </a:rPr>
              <a:t> du cache de </a:t>
            </a:r>
            <a:r>
              <a:rPr lang="en-US" sz="1000" dirty="0" err="1">
                <a:latin typeface="Arial"/>
                <a:ea typeface="SimSun"/>
                <a:cs typeface="Arial"/>
              </a:rPr>
              <a:t>résolution</a:t>
            </a:r>
            <a:r>
              <a:rPr lang="en-US" sz="1000" dirty="0">
                <a:latin typeface="Arial"/>
                <a:ea typeface="SimSun"/>
                <a:cs typeface="Arial"/>
              </a:rPr>
              <a:t> DNS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serveur</a:t>
            </a:r>
            <a:r>
              <a:rPr lang="en-US" sz="1000" dirty="0">
                <a:latin typeface="Arial"/>
                <a:ea typeface="SimSun"/>
                <a:cs typeface="Arial"/>
              </a:rPr>
              <a:t> DNS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parcourir</a:t>
            </a:r>
            <a:r>
              <a:rPr lang="en-US" sz="1000" dirty="0">
                <a:latin typeface="Arial"/>
                <a:ea typeface="SimSun"/>
                <a:cs typeface="Arial"/>
              </a:rPr>
              <a:t> le </a:t>
            </a:r>
            <a:r>
              <a:rPr lang="en-US" sz="1000" dirty="0" err="1">
                <a:latin typeface="Arial"/>
                <a:ea typeface="SimSun"/>
                <a:cs typeface="Arial"/>
              </a:rPr>
              <a:t>contenu</a:t>
            </a:r>
            <a:r>
              <a:rPr lang="en-US" sz="1000" dirty="0">
                <a:latin typeface="Arial"/>
                <a:ea typeface="SimSun"/>
                <a:cs typeface="Arial"/>
              </a:rPr>
              <a:t> du cache de </a:t>
            </a:r>
            <a:r>
              <a:rPr lang="en-US" sz="1000" dirty="0" err="1">
                <a:latin typeface="Arial"/>
                <a:ea typeface="SimSun"/>
                <a:cs typeface="Arial"/>
              </a:rPr>
              <a:t>résolution</a:t>
            </a:r>
            <a:r>
              <a:rPr lang="en-US" sz="1000" dirty="0">
                <a:latin typeface="Arial"/>
                <a:ea typeface="SimSun"/>
                <a:cs typeface="Arial"/>
              </a:rPr>
              <a:t> DNS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serveur</a:t>
            </a:r>
            <a:r>
              <a:rPr lang="en-US" sz="1000" dirty="0">
                <a:latin typeface="Arial"/>
                <a:ea typeface="SimSun"/>
                <a:cs typeface="Arial"/>
              </a:rPr>
              <a:t> DNS en </a:t>
            </a:r>
            <a:r>
              <a:rPr lang="en-US" sz="1000" dirty="0" err="1">
                <a:latin typeface="Arial"/>
                <a:ea typeface="SimSun"/>
                <a:cs typeface="Arial"/>
              </a:rPr>
              <a:t>activant</a:t>
            </a:r>
            <a:r>
              <a:rPr lang="en-US" sz="1000" dirty="0">
                <a:latin typeface="Arial"/>
                <a:ea typeface="SimSun"/>
                <a:cs typeface="Arial"/>
              </a:rPr>
              <a:t> </a:t>
            </a:r>
            <a:r>
              <a:rPr lang="en-US" sz="1000" dirty="0" err="1">
                <a:latin typeface="Arial"/>
                <a:ea typeface="SimSun"/>
                <a:cs typeface="Arial"/>
              </a:rPr>
              <a:t>l'Affichage</a:t>
            </a:r>
            <a:r>
              <a:rPr lang="en-US" sz="1000" dirty="0">
                <a:latin typeface="Arial"/>
                <a:ea typeface="SimSun"/>
                <a:cs typeface="Arial"/>
              </a:rPr>
              <a:t> </a:t>
            </a:r>
            <a:r>
              <a:rPr lang="en-US" sz="1000" dirty="0" err="1">
                <a:latin typeface="Arial"/>
                <a:ea typeface="SimSun"/>
                <a:cs typeface="Arial"/>
              </a:rPr>
              <a:t>avancé</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la console du </a:t>
            </a:r>
            <a:r>
              <a:rPr lang="en-US" sz="1000" dirty="0" err="1">
                <a:latin typeface="Arial"/>
                <a:ea typeface="SimSun"/>
                <a:cs typeface="Arial"/>
              </a:rPr>
              <a:t>Gestionnaire</a:t>
            </a:r>
            <a:r>
              <a:rPr lang="en-US" sz="1000" dirty="0">
                <a:latin typeface="Arial"/>
                <a:ea typeface="SimSun"/>
                <a:cs typeface="Arial"/>
              </a:rPr>
              <a:t> DNS </a:t>
            </a:r>
            <a:r>
              <a:rPr lang="en-US" sz="1000" dirty="0" err="1">
                <a:latin typeface="Arial"/>
                <a:ea typeface="SimSun"/>
                <a:cs typeface="Arial"/>
              </a:rPr>
              <a:t>ou</a:t>
            </a:r>
            <a:r>
              <a:rPr lang="en-US" sz="1000" dirty="0">
                <a:latin typeface="Arial"/>
                <a:ea typeface="SimSun"/>
                <a:cs typeface="Arial"/>
              </a:rPr>
              <a:t> à </a:t>
            </a:r>
            <a:r>
              <a:rPr lang="en-US" sz="1000" dirty="0" err="1">
                <a:latin typeface="Arial"/>
                <a:ea typeface="SimSun"/>
                <a:cs typeface="Arial"/>
              </a:rPr>
              <a:t>l'aide</a:t>
            </a:r>
            <a:r>
              <a:rPr lang="en-US" sz="1000" dirty="0">
                <a:latin typeface="Arial"/>
                <a:ea typeface="SimSun"/>
                <a:cs typeface="Arial"/>
              </a:rPr>
              <a:t> des applets de </a:t>
            </a:r>
            <a:r>
              <a:rPr lang="en-US" sz="1000" dirty="0" err="1">
                <a:latin typeface="Arial"/>
                <a:ea typeface="SimSun"/>
                <a:cs typeface="Arial"/>
              </a:rPr>
              <a:t>commande</a:t>
            </a:r>
            <a:r>
              <a:rPr lang="en-US" sz="1000" dirty="0">
                <a:latin typeface="Arial"/>
                <a:ea typeface="SimSun"/>
                <a:cs typeface="Arial"/>
              </a:rPr>
              <a:t> Windows PowerShell.</a:t>
            </a:r>
          </a:p>
        </p:txBody>
      </p:sp>
      <p:sp>
        <p:nvSpPr>
          <p:cNvPr id="4" name="Slide Number Placeholder 3"/>
          <p:cNvSpPr>
            <a:spLocks noGrp="1"/>
          </p:cNvSpPr>
          <p:nvPr>
            <p:ph type="sldNum" sz="quarter" idx="10"/>
          </p:nvPr>
        </p:nvSpPr>
        <p:spPr/>
        <p:txBody>
          <a:bodyPr/>
          <a:lstStyle/>
          <a:p>
            <a:fld id="{A77EEC44-08CE-4793-88AD-84B51485307F}"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383577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Ceci est le cours d'introduction à la résolution de noms. Certains stagiaires connaissent peut-être déjà ces concepts. Si certains stagiaires connaissent déjà les bases de la résolution de noms, vous pouvez passer brièvement en revue les quatre premières rubriques afin de consacrer plus de temps au </a:t>
            </a:r>
            <a:r>
              <a:rPr lang="en-US" sz="1000">
                <a:latin typeface="Arial"/>
                <a:ea typeface="Arial Unicode MS"/>
                <a:cs typeface="Arial"/>
              </a:rPr>
              <a:t>protocole LLMNR (Link-Local Multicast Name Resolution)</a:t>
            </a:r>
            <a:r>
              <a:rPr lang="en-US" sz="1000">
                <a:latin typeface="Arial"/>
                <a:ea typeface="SimSun"/>
                <a:cs typeface="Segoe UI"/>
              </a:rPr>
              <a:t> et à la résolution des problèmes de ce dernier.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1722598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SimSun"/>
                <a:cs typeface="Arial"/>
              </a:rPr>
              <a:t>Questions de </a:t>
            </a:r>
            <a:r>
              <a:rPr lang="en-US" sz="1000" b="1" dirty="0" err="1">
                <a:latin typeface="Arial"/>
                <a:ea typeface="SimSun"/>
                <a:cs typeface="Arial"/>
              </a:rPr>
              <a:t>contrôle</a:t>
            </a:r>
            <a:r>
              <a:rPr lang="en-US" sz="1000" b="1" dirty="0">
                <a:latin typeface="Arial"/>
                <a:ea typeface="SimSun"/>
                <a:cs typeface="Arial"/>
              </a:rPr>
              <a:t> des </a:t>
            </a:r>
            <a:r>
              <a:rPr lang="en-US" sz="1000" b="1" dirty="0" err="1">
                <a:latin typeface="Arial"/>
                <a:ea typeface="SimSun"/>
                <a:cs typeface="Arial"/>
              </a:rPr>
              <a:t>acquis</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résolvez</a:t>
            </a:r>
            <a:r>
              <a:rPr lang="en-US" sz="1000" dirty="0">
                <a:latin typeface="Arial"/>
                <a:ea typeface="SimSun"/>
                <a:cs typeface="Arial"/>
              </a:rPr>
              <a:t> des </a:t>
            </a:r>
            <a:r>
              <a:rPr lang="en-US" sz="1000" dirty="0" err="1">
                <a:latin typeface="Arial"/>
                <a:ea typeface="SimSun"/>
                <a:cs typeface="Arial"/>
              </a:rPr>
              <a:t>problèmes</a:t>
            </a:r>
            <a:r>
              <a:rPr lang="en-US" sz="1000" dirty="0">
                <a:latin typeface="Arial"/>
                <a:ea typeface="SimSun"/>
                <a:cs typeface="Arial"/>
              </a:rPr>
              <a:t> </a:t>
            </a:r>
            <a:r>
              <a:rPr lang="en-US" sz="1000" dirty="0" err="1">
                <a:latin typeface="Arial"/>
                <a:ea typeface="SimSun"/>
                <a:cs typeface="Arial"/>
              </a:rPr>
              <a:t>liés</a:t>
            </a:r>
            <a:r>
              <a:rPr lang="en-US" sz="1000" dirty="0">
                <a:latin typeface="Arial"/>
                <a:ea typeface="SimSun"/>
                <a:cs typeface="Arial"/>
              </a:rPr>
              <a:t> à la </a:t>
            </a:r>
            <a:r>
              <a:rPr lang="en-US" sz="1000" dirty="0" err="1">
                <a:latin typeface="Arial"/>
                <a:ea typeface="SimSun"/>
                <a:cs typeface="Arial"/>
              </a:rPr>
              <a:t>résolution</a:t>
            </a:r>
            <a:r>
              <a:rPr lang="en-US" sz="1000" dirty="0">
                <a:latin typeface="Arial"/>
                <a:ea typeface="SimSun"/>
                <a:cs typeface="Arial"/>
              </a:rPr>
              <a:t> de </a:t>
            </a:r>
            <a:r>
              <a:rPr lang="en-US" sz="1000" dirty="0" err="1">
                <a:latin typeface="Arial"/>
                <a:ea typeface="SimSun"/>
                <a:cs typeface="Arial"/>
              </a:rPr>
              <a:t>noms</a:t>
            </a:r>
            <a:r>
              <a:rPr lang="en-US" sz="1000" dirty="0">
                <a:latin typeface="Arial"/>
                <a:ea typeface="SimSun"/>
                <a:cs typeface="Arial"/>
              </a:rPr>
              <a:t> DNS à </a:t>
            </a:r>
            <a:r>
              <a:rPr lang="en-US" sz="1000" dirty="0" err="1">
                <a:latin typeface="Arial"/>
                <a:ea typeface="SimSun"/>
                <a:cs typeface="Arial"/>
              </a:rPr>
              <a:t>partir</a:t>
            </a:r>
            <a:r>
              <a:rPr lang="en-US" sz="1000" dirty="0">
                <a:latin typeface="Arial"/>
                <a:ea typeface="SimSun"/>
                <a:cs typeface="Arial"/>
              </a:rPr>
              <a:t> d'un </a:t>
            </a:r>
            <a:r>
              <a:rPr lang="en-US" sz="1000" dirty="0" err="1">
                <a:latin typeface="Arial"/>
                <a:ea typeface="SimSun"/>
                <a:cs typeface="Arial"/>
              </a:rPr>
              <a:t>ordinateur</a:t>
            </a:r>
            <a:r>
              <a:rPr lang="en-US" sz="1000" dirty="0">
                <a:latin typeface="Arial"/>
                <a:ea typeface="SimSun"/>
                <a:cs typeface="Arial"/>
              </a:rPr>
              <a:t> client. </a:t>
            </a:r>
            <a:r>
              <a:rPr lang="en-US" sz="1000" dirty="0" smtClean="0">
                <a:latin typeface="Arial"/>
                <a:ea typeface="SimSun"/>
                <a:cs typeface="Arial"/>
              </a:rPr>
              <a:t/>
            </a:r>
            <a:br>
              <a:rPr lang="en-US" sz="1000" dirty="0" smtClean="0">
                <a:latin typeface="Arial"/>
                <a:ea typeface="SimSun"/>
                <a:cs typeface="Arial"/>
              </a:rPr>
            </a:br>
            <a:r>
              <a:rPr lang="en-US" sz="1000" dirty="0" err="1" smtClean="0">
                <a:latin typeface="Arial"/>
                <a:ea typeface="SimSun"/>
                <a:cs typeface="Arial"/>
              </a:rPr>
              <a:t>Que</a:t>
            </a:r>
            <a:r>
              <a:rPr lang="en-US" sz="1000" dirty="0" smtClean="0">
                <a:latin typeface="Arial"/>
                <a:ea typeface="SimSun"/>
                <a:cs typeface="Arial"/>
              </a:rPr>
              <a:t> </a:t>
            </a:r>
            <a:r>
              <a:rPr lang="en-US" sz="1000" dirty="0" err="1">
                <a:latin typeface="Arial"/>
                <a:ea typeface="SimSun"/>
                <a:cs typeface="Arial"/>
              </a:rPr>
              <a:t>devez-vous</a:t>
            </a:r>
            <a:r>
              <a:rPr lang="en-US" sz="1000" dirty="0">
                <a:latin typeface="Arial"/>
                <a:ea typeface="SimSun"/>
                <a:cs typeface="Arial"/>
              </a:rPr>
              <a:t> </a:t>
            </a:r>
            <a:r>
              <a:rPr lang="en-US" sz="1000" dirty="0" err="1">
                <a:latin typeface="Arial"/>
                <a:ea typeface="SimSun"/>
                <a:cs typeface="Arial"/>
              </a:rPr>
              <a:t>penser</a:t>
            </a:r>
            <a:r>
              <a:rPr lang="en-US" sz="1000" dirty="0">
                <a:latin typeface="Arial"/>
                <a:ea typeface="SimSun"/>
                <a:cs typeface="Arial"/>
              </a:rPr>
              <a:t> à faire </a:t>
            </a:r>
            <a:r>
              <a:rPr lang="en-US" sz="1000" dirty="0" err="1">
                <a:latin typeface="Arial"/>
                <a:ea typeface="SimSun"/>
                <a:cs typeface="Arial"/>
              </a:rPr>
              <a:t>avant</a:t>
            </a:r>
            <a:r>
              <a:rPr lang="en-US" sz="1000" dirty="0">
                <a:latin typeface="Arial"/>
                <a:ea typeface="SimSun"/>
                <a:cs typeface="Arial"/>
              </a:rPr>
              <a:t> </a:t>
            </a:r>
            <a:r>
              <a:rPr lang="en-US" sz="1000" dirty="0" err="1">
                <a:latin typeface="Arial"/>
                <a:ea typeface="SimSun"/>
                <a:cs typeface="Arial"/>
              </a:rPr>
              <a:t>chaque</a:t>
            </a:r>
            <a:r>
              <a:rPr lang="en-US" sz="1000" dirty="0">
                <a:latin typeface="Arial"/>
                <a:ea typeface="SimSun"/>
                <a:cs typeface="Arial"/>
              </a:rPr>
              <a:t> test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vider</a:t>
            </a:r>
            <a:r>
              <a:rPr lang="en-US" sz="1000" dirty="0">
                <a:latin typeface="Arial"/>
                <a:ea typeface="SimSun"/>
                <a:cs typeface="Segoe UI"/>
              </a:rPr>
              <a:t> le cache de </a:t>
            </a:r>
            <a:r>
              <a:rPr lang="en-US" sz="1000" dirty="0" err="1">
                <a:latin typeface="Arial"/>
                <a:ea typeface="SimSun"/>
                <a:cs typeface="Segoe UI"/>
              </a:rPr>
              <a:t>résolution</a:t>
            </a:r>
            <a:r>
              <a:rPr lang="en-US" sz="1000" dirty="0">
                <a:latin typeface="Arial"/>
                <a:ea typeface="SimSun"/>
                <a:cs typeface="Segoe UI"/>
              </a:rPr>
              <a:t> </a:t>
            </a:r>
            <a:r>
              <a:rPr lang="en-US" sz="1000" dirty="0" err="1">
                <a:latin typeface="Arial"/>
                <a:ea typeface="SimSun"/>
                <a:cs typeface="Segoe UI"/>
              </a:rPr>
              <a:t>avant</a:t>
            </a:r>
            <a:r>
              <a:rPr lang="en-US" sz="1000" dirty="0">
                <a:latin typeface="Arial"/>
                <a:ea typeface="SimSun"/>
                <a:cs typeface="Segoe UI"/>
              </a:rPr>
              <a:t> de commencer à </a:t>
            </a:r>
            <a:r>
              <a:rPr lang="en-US" sz="1000" dirty="0" err="1">
                <a:latin typeface="Arial"/>
                <a:ea typeface="SimSun"/>
                <a:cs typeface="Segoe UI"/>
              </a:rPr>
              <a:t>résoudre</a:t>
            </a:r>
            <a:r>
              <a:rPr lang="en-US" sz="1000" dirty="0">
                <a:latin typeface="Arial"/>
                <a:ea typeface="SimSun"/>
                <a:cs typeface="Segoe UI"/>
              </a:rPr>
              <a:t> les </a:t>
            </a:r>
            <a:r>
              <a:rPr lang="en-US" sz="1000" dirty="0" err="1">
                <a:latin typeface="Arial"/>
                <a:ea typeface="SimSun"/>
                <a:cs typeface="Segoe UI"/>
              </a:rPr>
              <a:t>problèmes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déployez</a:t>
            </a:r>
            <a:r>
              <a:rPr lang="en-US" sz="1000" dirty="0">
                <a:latin typeface="Arial"/>
                <a:ea typeface="SimSun"/>
                <a:cs typeface="Segoe UI"/>
              </a:rPr>
              <a:t> des </a:t>
            </a:r>
            <a:r>
              <a:rPr lang="en-US" sz="1000" dirty="0" err="1">
                <a:latin typeface="Arial"/>
                <a:ea typeface="SimSun"/>
                <a:cs typeface="Segoe UI"/>
              </a:rPr>
              <a:t>serveurs</a:t>
            </a:r>
            <a:r>
              <a:rPr lang="en-US" sz="1000" dirty="0">
                <a:latin typeface="Arial"/>
                <a:ea typeface="SimSun"/>
                <a:cs typeface="Segoe UI"/>
              </a:rPr>
              <a:t> DNS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domaine</a:t>
            </a:r>
            <a:r>
              <a:rPr lang="en-US" sz="1000" dirty="0">
                <a:latin typeface="Arial"/>
                <a:ea typeface="SimSun"/>
                <a:cs typeface="Segoe UI"/>
              </a:rPr>
              <a:t> Active Directory et </a:t>
            </a:r>
            <a:r>
              <a:rPr lang="en-US" sz="1000" dirty="0" err="1">
                <a:latin typeface="Arial"/>
                <a:ea typeface="SimSun"/>
                <a:cs typeface="Segoe UI"/>
              </a:rPr>
              <a:t>votre</a:t>
            </a:r>
            <a:r>
              <a:rPr lang="en-US" sz="1000" dirty="0">
                <a:latin typeface="Arial"/>
                <a:ea typeface="SimSun"/>
                <a:cs typeface="Segoe UI"/>
              </a:rPr>
              <a:t> client a </a:t>
            </a:r>
            <a:r>
              <a:rPr lang="en-US" sz="1000" dirty="0" err="1">
                <a:latin typeface="Arial"/>
                <a:ea typeface="SimSun"/>
                <a:cs typeface="Segoe UI"/>
              </a:rPr>
              <a:t>besoin</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l'infrastructure</a:t>
            </a:r>
            <a:r>
              <a:rPr lang="en-US" sz="1000" dirty="0">
                <a:latin typeface="Arial"/>
                <a:ea typeface="SimSun"/>
                <a:cs typeface="Segoe UI"/>
              </a:rPr>
              <a:t> </a:t>
            </a:r>
            <a:r>
              <a:rPr lang="en-US" sz="1000" dirty="0" err="1">
                <a:latin typeface="Arial"/>
                <a:ea typeface="SimSun"/>
                <a:cs typeface="Segoe UI"/>
              </a:rPr>
              <a:t>résiste</a:t>
            </a:r>
            <a:r>
              <a:rPr lang="en-US" sz="1000" dirty="0">
                <a:latin typeface="Arial"/>
                <a:ea typeface="SimSun"/>
                <a:cs typeface="Segoe UI"/>
              </a:rPr>
              <a:t> aux points </a:t>
            </a:r>
            <a:r>
              <a:rPr lang="en-US" sz="1000" dirty="0" err="1">
                <a:latin typeface="Arial"/>
                <a:ea typeface="SimSun"/>
                <a:cs typeface="Segoe UI"/>
              </a:rPr>
              <a:t>uniques</a:t>
            </a:r>
            <a:r>
              <a:rPr lang="en-US" sz="1000" dirty="0">
                <a:latin typeface="Arial"/>
                <a:ea typeface="SimSun"/>
                <a:cs typeface="Segoe UI"/>
              </a:rPr>
              <a:t> de </a:t>
            </a:r>
            <a:r>
              <a:rPr lang="en-US" sz="1000" dirty="0" err="1">
                <a:latin typeface="Arial"/>
                <a:ea typeface="SimSun"/>
                <a:cs typeface="Segoe UI"/>
              </a:rPr>
              <a:t>défaillance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devez-vous</a:t>
            </a:r>
            <a:r>
              <a:rPr lang="en-US" sz="1000" dirty="0">
                <a:latin typeface="Arial"/>
                <a:ea typeface="SimSun"/>
                <a:cs typeface="Segoe UI"/>
              </a:rPr>
              <a:t> </a:t>
            </a:r>
            <a:r>
              <a:rPr lang="en-US" sz="1000" dirty="0" err="1">
                <a:latin typeface="Arial"/>
                <a:ea typeface="SimSun"/>
                <a:cs typeface="Segoe UI"/>
              </a:rPr>
              <a:t>prendre</a:t>
            </a:r>
            <a:r>
              <a:rPr lang="en-US" sz="1000" dirty="0">
                <a:latin typeface="Arial"/>
                <a:ea typeface="SimSun"/>
                <a:cs typeface="Segoe UI"/>
              </a:rPr>
              <a:t> en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a:t>
            </a:r>
            <a:r>
              <a:rPr lang="en-US" sz="1000" dirty="0" smtClean="0">
                <a:latin typeface="Arial"/>
                <a:ea typeface="SimSun"/>
                <a:cs typeface="Segoe UI"/>
              </a:rPr>
              <a:t>de la </a:t>
            </a:r>
            <a:r>
              <a:rPr lang="en-US" sz="1000" dirty="0" err="1" smtClean="0">
                <a:latin typeface="Arial"/>
                <a:ea typeface="SimSun"/>
                <a:cs typeface="Segoe UI"/>
              </a:rPr>
              <a:t>planification</a:t>
            </a:r>
            <a:r>
              <a:rPr lang="en-US" sz="1000" dirty="0" smtClean="0">
                <a:latin typeface="Arial"/>
                <a:ea typeface="SimSun"/>
                <a:cs typeface="Segoe UI"/>
              </a:rPr>
              <a:t> </a:t>
            </a:r>
            <a:r>
              <a:rPr lang="en-US" sz="1000" dirty="0">
                <a:latin typeface="Arial"/>
                <a:ea typeface="SimSun"/>
                <a:cs typeface="Segoe UI"/>
              </a:rPr>
              <a:t>de la configuration DNS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déployer</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AD DS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lesquels</a:t>
            </a:r>
            <a:r>
              <a:rPr lang="en-US" sz="1000" dirty="0">
                <a:latin typeface="Arial"/>
                <a:ea typeface="SimSun"/>
                <a:cs typeface="Segoe UI"/>
              </a:rPr>
              <a:t> le </a:t>
            </a:r>
            <a:r>
              <a:rPr lang="en-US" sz="1000" dirty="0" err="1">
                <a:latin typeface="Arial"/>
                <a:ea typeface="SimSun"/>
                <a:cs typeface="Segoe UI"/>
              </a:rPr>
              <a:t>rôle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DNS </a:t>
            </a:r>
            <a:r>
              <a:rPr lang="en-US" sz="1000" dirty="0" err="1" smtClean="0">
                <a:latin typeface="Arial"/>
                <a:ea typeface="SimSun"/>
                <a:cs typeface="Segoe UI"/>
              </a:rPr>
              <a:t>est</a:t>
            </a:r>
            <a:r>
              <a:rPr lang="en-US" sz="1000" dirty="0" smtClean="0">
                <a:latin typeface="Arial"/>
                <a:ea typeface="SimSun"/>
                <a:cs typeface="Segoe UI"/>
              </a:rPr>
              <a:t> </a:t>
            </a:r>
            <a:r>
              <a:rPr lang="en-US" sz="1000" dirty="0" err="1" smtClean="0">
                <a:latin typeface="Arial"/>
                <a:ea typeface="SimSun"/>
                <a:cs typeface="Segoe UI"/>
              </a:rPr>
              <a:t>installé</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avantages</a:t>
            </a:r>
            <a:r>
              <a:rPr lang="en-US" sz="1000" dirty="0">
                <a:latin typeface="Arial"/>
                <a:ea typeface="SimSun"/>
                <a:cs typeface="Segoe UI"/>
              </a:rPr>
              <a:t> </a:t>
            </a:r>
            <a:r>
              <a:rPr lang="en-US" sz="1000" dirty="0" err="1">
                <a:latin typeface="Arial"/>
                <a:ea typeface="SimSun"/>
                <a:cs typeface="Segoe UI"/>
              </a:rPr>
              <a:t>liés</a:t>
            </a:r>
            <a:r>
              <a:rPr lang="en-US" sz="1000" dirty="0">
                <a:latin typeface="Arial"/>
                <a:ea typeface="SimSun"/>
                <a:cs typeface="Segoe UI"/>
              </a:rPr>
              <a:t> à </a:t>
            </a:r>
            <a:r>
              <a:rPr lang="en-US" sz="1000" dirty="0" err="1">
                <a:latin typeface="Arial"/>
                <a:ea typeface="SimSun"/>
                <a:cs typeface="Segoe UI"/>
              </a:rPr>
              <a:t>l'utilisation</a:t>
            </a:r>
            <a:r>
              <a:rPr lang="en-US" sz="1000" dirty="0">
                <a:latin typeface="Arial"/>
                <a:ea typeface="SimSun"/>
                <a:cs typeface="Segoe UI"/>
              </a:rPr>
              <a:t> de </a:t>
            </a:r>
            <a:r>
              <a:rPr lang="en-US" sz="1000" dirty="0" err="1">
                <a:latin typeface="Arial"/>
                <a:ea typeface="SimSun"/>
                <a:cs typeface="Segoe UI"/>
              </a:rPr>
              <a:t>redirecteurs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redirecteurs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DNS local ne </a:t>
            </a:r>
            <a:r>
              <a:rPr lang="en-US" sz="1000" dirty="0" err="1">
                <a:latin typeface="Arial"/>
                <a:ea typeface="SimSun"/>
                <a:cs typeface="Segoe UI"/>
              </a:rPr>
              <a:t>peut</a:t>
            </a:r>
            <a:r>
              <a:rPr lang="en-US" sz="1000" dirty="0">
                <a:latin typeface="Arial"/>
                <a:ea typeface="SimSun"/>
                <a:cs typeface="Segoe UI"/>
              </a:rPr>
              <a:t> pas </a:t>
            </a:r>
            <a:r>
              <a:rPr lang="en-US" sz="1000" dirty="0" err="1">
                <a:latin typeface="Arial"/>
                <a:ea typeface="SimSun"/>
                <a:cs typeface="Segoe UI"/>
              </a:rPr>
              <a:t>résoudre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requête</a:t>
            </a:r>
            <a:r>
              <a:rPr lang="en-US" sz="1000" dirty="0">
                <a:latin typeface="Arial"/>
                <a:ea typeface="SimSun"/>
                <a:cs typeface="Segoe UI"/>
              </a:rPr>
              <a:t> du client </a:t>
            </a:r>
            <a:r>
              <a:rPr lang="en-US" sz="1000" dirty="0" smtClean="0">
                <a:latin typeface="Arial"/>
                <a:ea typeface="SimSun"/>
                <a:cs typeface="Segoe UI"/>
              </a:rPr>
              <a:t>à </a:t>
            </a:r>
            <a:r>
              <a:rPr lang="en-US" sz="1000" dirty="0" err="1" smtClean="0">
                <a:latin typeface="Arial"/>
                <a:ea typeface="SimSun"/>
                <a:cs typeface="Segoe UI"/>
              </a:rPr>
              <a:t>l'aide</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ses</a:t>
            </a:r>
            <a:r>
              <a:rPr lang="en-US" sz="1000" dirty="0">
                <a:latin typeface="Arial"/>
                <a:ea typeface="SimSun"/>
                <a:cs typeface="Segoe UI"/>
              </a:rPr>
              <a:t> </a:t>
            </a:r>
            <a:r>
              <a:rPr lang="en-US" sz="1000" dirty="0" err="1">
                <a:latin typeface="Arial"/>
                <a:ea typeface="SimSun"/>
                <a:cs typeface="Segoe UI"/>
              </a:rPr>
              <a:t>propres</a:t>
            </a:r>
            <a:r>
              <a:rPr lang="en-US" sz="1000" dirty="0">
                <a:latin typeface="Arial"/>
                <a:ea typeface="SimSun"/>
                <a:cs typeface="Segoe UI"/>
              </a:rPr>
              <a:t> zones locales. En </a:t>
            </a:r>
            <a:r>
              <a:rPr lang="en-US" sz="1000" dirty="0" err="1">
                <a:latin typeface="Arial"/>
                <a:ea typeface="SimSun"/>
                <a:cs typeface="Segoe UI"/>
              </a:rPr>
              <a:t>règle</a:t>
            </a:r>
            <a:r>
              <a:rPr lang="en-US" sz="1000" dirty="0">
                <a:latin typeface="Arial"/>
                <a:ea typeface="SimSun"/>
                <a:cs typeface="Segoe UI"/>
              </a:rPr>
              <a:t> </a:t>
            </a:r>
            <a:r>
              <a:rPr lang="en-US" sz="1000" dirty="0" err="1">
                <a:latin typeface="Arial"/>
                <a:ea typeface="SimSun"/>
                <a:cs typeface="Segoe UI"/>
              </a:rPr>
              <a:t>générale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configurez</a:t>
            </a:r>
            <a:r>
              <a:rPr lang="en-US" sz="1000" dirty="0">
                <a:latin typeface="Arial"/>
                <a:ea typeface="SimSun"/>
                <a:cs typeface="Segoe UI"/>
              </a:rPr>
              <a:t> les </a:t>
            </a:r>
            <a:r>
              <a:rPr lang="en-US" sz="1000" dirty="0" err="1">
                <a:latin typeface="Arial"/>
                <a:ea typeface="SimSun"/>
                <a:cs typeface="Segoe UI"/>
              </a:rPr>
              <a:t>redirecteurs</a:t>
            </a:r>
            <a:r>
              <a:rPr lang="en-US" sz="1000" dirty="0">
                <a:latin typeface="Arial"/>
                <a:ea typeface="SimSun"/>
                <a:cs typeface="Segoe UI"/>
              </a:rPr>
              <a:t> pour </a:t>
            </a:r>
            <a:r>
              <a:rPr lang="en-US" sz="1000" dirty="0" err="1">
                <a:latin typeface="Arial"/>
                <a:ea typeface="SimSun"/>
                <a:cs typeface="Segoe UI"/>
              </a:rPr>
              <a:t>résoudre</a:t>
            </a:r>
            <a:r>
              <a:rPr lang="en-US" sz="1000" dirty="0">
                <a:latin typeface="Arial"/>
                <a:ea typeface="SimSun"/>
                <a:cs typeface="Segoe UI"/>
              </a:rPr>
              <a:t> des </a:t>
            </a:r>
            <a:r>
              <a:rPr lang="en-US" sz="1000" dirty="0" err="1">
                <a:latin typeface="Arial"/>
                <a:ea typeface="SimSun"/>
                <a:cs typeface="Segoe UI"/>
              </a:rPr>
              <a:t>noms</a:t>
            </a:r>
            <a:r>
              <a:rPr lang="en-US" sz="1000" dirty="0">
                <a:latin typeface="Arial"/>
                <a:ea typeface="SimSun"/>
                <a:cs typeface="Segoe UI"/>
              </a:rPr>
              <a:t> Internet. </a:t>
            </a:r>
            <a:r>
              <a:rPr lang="en-US" sz="1000" dirty="0" err="1">
                <a:latin typeface="Arial"/>
                <a:ea typeface="SimSun"/>
                <a:cs typeface="Segoe UI"/>
              </a:rPr>
              <a:t>Toutefois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des </a:t>
            </a:r>
            <a:r>
              <a:rPr lang="en-US" sz="1000" dirty="0" err="1">
                <a:latin typeface="Arial"/>
                <a:ea typeface="SimSun"/>
                <a:cs typeface="Segoe UI"/>
              </a:rPr>
              <a:t>redirecteurs</a:t>
            </a:r>
            <a:r>
              <a:rPr lang="en-US" sz="1000" dirty="0">
                <a:latin typeface="Arial"/>
                <a:ea typeface="SimSun"/>
                <a:cs typeface="Segoe UI"/>
              </a:rPr>
              <a:t> pour </a:t>
            </a:r>
            <a:r>
              <a:rPr lang="en-US" sz="1000" dirty="0" err="1">
                <a:latin typeface="Arial"/>
                <a:ea typeface="SimSun"/>
                <a:cs typeface="Segoe UI"/>
              </a:rPr>
              <a:t>optimiser</a:t>
            </a:r>
            <a:r>
              <a:rPr lang="en-US" sz="1000" dirty="0">
                <a:latin typeface="Arial"/>
                <a:ea typeface="SimSun"/>
                <a:cs typeface="Segoe UI"/>
              </a:rPr>
              <a:t> les performances, </a:t>
            </a:r>
            <a:r>
              <a:rPr lang="en-US" sz="1000" dirty="0" err="1">
                <a:latin typeface="Arial"/>
                <a:ea typeface="SimSun"/>
                <a:cs typeface="Segoe UI"/>
              </a:rPr>
              <a:t>optimiser</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 liens Internet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DNS local et </a:t>
            </a:r>
            <a:r>
              <a:rPr lang="en-US" sz="1000" dirty="0" err="1">
                <a:latin typeface="Arial"/>
                <a:ea typeface="SimSun"/>
                <a:cs typeface="Segoe UI"/>
              </a:rPr>
              <a:t>renforcer</a:t>
            </a:r>
            <a:r>
              <a:rPr lang="en-US" sz="1000" dirty="0">
                <a:latin typeface="Arial"/>
                <a:ea typeface="SimSun"/>
                <a:cs typeface="Segoe UI"/>
              </a:rPr>
              <a:t> la </a:t>
            </a:r>
            <a:r>
              <a:rPr lang="en-US" sz="1000" dirty="0" err="1">
                <a:latin typeface="Arial"/>
                <a:ea typeface="SimSun"/>
                <a:cs typeface="Segoe UI"/>
              </a:rPr>
              <a:t>sécurité</a:t>
            </a:r>
            <a:r>
              <a:rPr lang="en-US" sz="1000" dirty="0">
                <a:latin typeface="Arial"/>
                <a:ea typeface="SimSun"/>
                <a:cs typeface="Segoe UI"/>
              </a:rPr>
              <a:t>.</a:t>
            </a:r>
            <a:endParaRPr lang="en-US" sz="1000" dirty="0">
              <a:latin typeface="Arial"/>
              <a:ea typeface="SimSun"/>
              <a:cs typeface="Arial"/>
            </a:endParaRPr>
          </a:p>
          <a:p>
            <a:pPr>
              <a:lnSpc>
                <a:spcPct val="115000"/>
              </a:lnSpc>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3648552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Outils</a:t>
            </a:r>
            <a:endParaRPr lang="en-US" sz="1000">
              <a:latin typeface="Arial"/>
              <a:ea typeface="SimSun"/>
              <a:cs typeface="Arial"/>
            </a:endParaRPr>
          </a:p>
          <a:p>
            <a:pPr lvl="0">
              <a:lnSpc>
                <a:spcPct val="115000"/>
              </a:lnSpc>
            </a:pPr>
            <a:endParaRPr lang="en-US" sz="1000" dirty="0">
              <a:solidFill>
                <a:prstClr val="black"/>
              </a:solidFill>
              <a:latin typeface="Arial"/>
              <a:ea typeface="SimSun"/>
              <a:cs typeface="Arial"/>
            </a:endParaRPr>
          </a:p>
          <a:p>
            <a:pPr lvl="0">
              <a:lnSpc>
                <a:spcPct val="115000"/>
              </a:lnSpc>
              <a:spcAft>
                <a:spcPts val="1000"/>
              </a:spcAft>
            </a:pPr>
            <a:endParaRPr lang="es-ES" sz="1000" b="1" smtClean="0">
              <a:solidFill>
                <a:prstClr val="black"/>
              </a:solidFill>
              <a:latin typeface="Arial"/>
              <a:ea typeface="SimSun"/>
              <a:cs typeface="Arial"/>
            </a:endParaRPr>
          </a:p>
          <a:p>
            <a:pPr lvl="0">
              <a:lnSpc>
                <a:spcPct val="115000"/>
              </a:lnSpc>
              <a:spcAft>
                <a:spcPts val="1000"/>
              </a:spcAft>
            </a:pPr>
            <a:endParaRPr lang="es-ES" sz="1000" b="1">
              <a:solidFill>
                <a:prstClr val="black"/>
              </a:solidFill>
              <a:latin typeface="Arial"/>
              <a:ea typeface="SimSun"/>
              <a:cs typeface="Arial"/>
            </a:endParaRPr>
          </a:p>
          <a:p>
            <a:pPr lvl="0">
              <a:lnSpc>
                <a:spcPct val="115000"/>
              </a:lnSpc>
              <a:spcAft>
                <a:spcPts val="1000"/>
              </a:spcAft>
            </a:pPr>
            <a:endParaRPr lang="es-ES" sz="1000" b="1" smtClean="0">
              <a:solidFill>
                <a:prstClr val="black"/>
              </a:solidFill>
              <a:latin typeface="Arial"/>
              <a:ea typeface="SimSun"/>
              <a:cs typeface="Arial"/>
            </a:endParaRPr>
          </a:p>
          <a:p>
            <a:pPr lvl="0">
              <a:lnSpc>
                <a:spcPct val="115000"/>
              </a:lnSpc>
              <a:spcAft>
                <a:spcPts val="1000"/>
              </a:spcAft>
            </a:pPr>
            <a:endParaRPr lang="es-ES" sz="1000" b="1">
              <a:solidFill>
                <a:prstClr val="black"/>
              </a:solidFill>
              <a:latin typeface="Arial"/>
              <a:ea typeface="SimSun"/>
              <a:cs typeface="Arial"/>
            </a:endParaRPr>
          </a:p>
          <a:p>
            <a:pPr lvl="0">
              <a:lnSpc>
                <a:spcPct val="115000"/>
              </a:lnSpc>
              <a:spcAft>
                <a:spcPts val="1000"/>
              </a:spcAft>
            </a:pPr>
            <a:endParaRPr lang="es-ES" sz="1000" b="1" smtClean="0">
              <a:solidFill>
                <a:prstClr val="black"/>
              </a:solidFill>
              <a:latin typeface="Arial"/>
              <a:ea typeface="SimSun"/>
              <a:cs typeface="Arial"/>
            </a:endParaRPr>
          </a:p>
          <a:p>
            <a:pPr lvl="0">
              <a:lnSpc>
                <a:spcPct val="115000"/>
              </a:lnSpc>
              <a:spcAft>
                <a:spcPts val="1000"/>
              </a:spcAft>
            </a:pPr>
            <a:endParaRPr lang="es-ES" sz="1000" b="1">
              <a:solidFill>
                <a:prstClr val="black"/>
              </a:solidFill>
              <a:latin typeface="Arial"/>
              <a:ea typeface="SimSun"/>
              <a:cs typeface="Arial"/>
            </a:endParaRPr>
          </a:p>
          <a:p>
            <a:pPr lvl="0">
              <a:lnSpc>
                <a:spcPct val="115000"/>
              </a:lnSpc>
              <a:spcAft>
                <a:spcPts val="1000"/>
              </a:spcAft>
            </a:pPr>
            <a:endParaRPr lang="en-US" sz="1000" b="1" smtClean="0">
              <a:solidFill>
                <a:prstClr val="black"/>
              </a:solidFill>
              <a:latin typeface="Arial"/>
              <a:ea typeface="SimSun"/>
              <a:cs typeface="Arial"/>
            </a:endParaRPr>
          </a:p>
          <a:p>
            <a:pPr lvl="0">
              <a:lnSpc>
                <a:spcPct val="115000"/>
              </a:lnSpc>
              <a:spcAft>
                <a:spcPts val="1000"/>
              </a:spcAft>
            </a:pPr>
            <a:r>
              <a:rPr lang="en-US" sz="1000" b="1" smtClean="0">
                <a:solidFill>
                  <a:prstClr val="black"/>
                </a:solidFill>
                <a:latin typeface="Arial"/>
                <a:ea typeface="SimSun"/>
                <a:cs typeface="Arial"/>
              </a:rPr>
              <a:t>Méthode </a:t>
            </a:r>
            <a:r>
              <a:rPr lang="en-US" sz="1000" b="1" dirty="0" err="1">
                <a:solidFill>
                  <a:prstClr val="black"/>
                </a:solidFill>
                <a:latin typeface="Arial"/>
                <a:ea typeface="SimSun"/>
                <a:cs typeface="Arial"/>
              </a:rPr>
              <a:t>conseillée</a:t>
            </a:r>
            <a:r>
              <a:rPr lang="en-US" sz="1000" b="1" dirty="0">
                <a:solidFill>
                  <a:prstClr val="black"/>
                </a:solidFill>
                <a:latin typeface="Arial"/>
                <a:ea typeface="SimSun"/>
                <a:cs typeface="Arial"/>
              </a:rPr>
              <a:t> : </a:t>
            </a:r>
            <a:r>
              <a:rPr lang="en-US" sz="1000" dirty="0" err="1">
                <a:solidFill>
                  <a:prstClr val="black"/>
                </a:solidFill>
                <a:latin typeface="Arial"/>
                <a:ea typeface="Times New Roman"/>
                <a:cs typeface="Times New Roman"/>
              </a:rPr>
              <a:t>Lors</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l'implémentation</a:t>
            </a:r>
            <a:r>
              <a:rPr lang="en-US" sz="1000" dirty="0">
                <a:solidFill>
                  <a:prstClr val="black"/>
                </a:solidFill>
                <a:latin typeface="Arial"/>
                <a:ea typeface="Times New Roman"/>
                <a:cs typeface="Times New Roman"/>
              </a:rPr>
              <a:t> de DNS, </a:t>
            </a:r>
            <a:r>
              <a:rPr lang="en-US" sz="1000" dirty="0" err="1">
                <a:solidFill>
                  <a:prstClr val="black"/>
                </a:solidFill>
                <a:latin typeface="Arial"/>
                <a:ea typeface="Times New Roman"/>
                <a:cs typeface="Times New Roman"/>
              </a:rPr>
              <a:t>utilisez</a:t>
            </a:r>
            <a:r>
              <a:rPr lang="en-US" sz="1000" dirty="0">
                <a:solidFill>
                  <a:prstClr val="black"/>
                </a:solidFill>
                <a:latin typeface="Arial"/>
                <a:ea typeface="Times New Roman"/>
                <a:cs typeface="Times New Roman"/>
              </a:rPr>
              <a:t> les </a:t>
            </a:r>
            <a:r>
              <a:rPr lang="en-US" sz="1000" dirty="0" err="1">
                <a:solidFill>
                  <a:prstClr val="black"/>
                </a:solidFill>
                <a:latin typeface="Arial"/>
                <a:ea typeface="Times New Roman"/>
                <a:cs typeface="Times New Roman"/>
              </a:rPr>
              <a:t>meilleures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pratiques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suivantes</a:t>
            </a:r>
            <a:r>
              <a:rPr lang="en-US" sz="1000" dirty="0">
                <a:solidFill>
                  <a:prstClr val="black"/>
                </a:solidFill>
                <a:latin typeface="Arial"/>
                <a:ea typeface="Times New Roman"/>
                <a:cs typeface="Times New Roman"/>
              </a:rPr>
              <a:t> :</a:t>
            </a:r>
            <a:endParaRPr lang="en-US" sz="1000" dirty="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Times New Roman"/>
              </a:rPr>
              <a:t>Utilisez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toujours</a:t>
            </a:r>
            <a:r>
              <a:rPr lang="en-US" sz="1000" dirty="0">
                <a:solidFill>
                  <a:prstClr val="black"/>
                </a:solidFill>
                <a:latin typeface="Arial"/>
                <a:ea typeface="Times New Roman"/>
                <a:cs typeface="Times New Roman"/>
              </a:rPr>
              <a:t> des </a:t>
            </a:r>
            <a:r>
              <a:rPr lang="en-US" sz="1000" dirty="0" err="1">
                <a:solidFill>
                  <a:prstClr val="black"/>
                </a:solidFill>
                <a:latin typeface="Arial"/>
                <a:ea typeface="Times New Roman"/>
                <a:cs typeface="Times New Roman"/>
              </a:rPr>
              <a:t>noms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d'hôtes</a:t>
            </a:r>
            <a:r>
              <a:rPr lang="en-US" sz="1000" dirty="0">
                <a:solidFill>
                  <a:prstClr val="black"/>
                </a:solidFill>
                <a:latin typeface="Arial"/>
                <a:ea typeface="Times New Roman"/>
                <a:cs typeface="Times New Roman"/>
              </a:rPr>
              <a:t> à la place des </a:t>
            </a:r>
            <a:r>
              <a:rPr lang="en-US" sz="1000" dirty="0" err="1">
                <a:solidFill>
                  <a:prstClr val="black"/>
                </a:solidFill>
                <a:latin typeface="Arial"/>
                <a:ea typeface="Times New Roman"/>
                <a:cs typeface="Times New Roman"/>
              </a:rPr>
              <a:t>noms</a:t>
            </a:r>
            <a:r>
              <a:rPr lang="en-US" sz="1000" dirty="0">
                <a:solidFill>
                  <a:prstClr val="black"/>
                </a:solidFill>
                <a:latin typeface="Arial"/>
                <a:ea typeface="Times New Roman"/>
                <a:cs typeface="Times New Roman"/>
              </a:rPr>
              <a:t> NetBIOS.</a:t>
            </a: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Times New Roman"/>
              </a:rPr>
              <a:t>Utilisez</a:t>
            </a:r>
            <a:r>
              <a:rPr lang="en-US" sz="1000" dirty="0">
                <a:solidFill>
                  <a:prstClr val="black"/>
                </a:solidFill>
                <a:latin typeface="Arial"/>
                <a:ea typeface="Times New Roman"/>
                <a:cs typeface="Times New Roman"/>
              </a:rPr>
              <a:t> des </a:t>
            </a:r>
            <a:r>
              <a:rPr lang="en-US" sz="1000" dirty="0" err="1">
                <a:solidFill>
                  <a:prstClr val="black"/>
                </a:solidFill>
                <a:latin typeface="Arial"/>
                <a:ea typeface="Times New Roman"/>
                <a:cs typeface="Times New Roman"/>
              </a:rPr>
              <a:t>redirecteurs</a:t>
            </a:r>
            <a:r>
              <a:rPr lang="en-US" sz="1000" dirty="0">
                <a:solidFill>
                  <a:prstClr val="black"/>
                </a:solidFill>
                <a:latin typeface="Arial"/>
                <a:ea typeface="Times New Roman"/>
                <a:cs typeface="Times New Roman"/>
              </a:rPr>
              <a:t> à la place des indications de </a:t>
            </a:r>
            <a:r>
              <a:rPr lang="en-US" sz="1000" dirty="0" err="1">
                <a:solidFill>
                  <a:prstClr val="black"/>
                </a:solidFill>
                <a:latin typeface="Arial"/>
                <a:ea typeface="Times New Roman"/>
                <a:cs typeface="Times New Roman"/>
              </a:rPr>
              <a:t>racine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Times New Roman"/>
              </a:rPr>
              <a:t>Soyez</a:t>
            </a:r>
            <a:r>
              <a:rPr lang="en-US" sz="1000" dirty="0">
                <a:solidFill>
                  <a:prstClr val="black"/>
                </a:solidFill>
                <a:latin typeface="Arial"/>
                <a:ea typeface="Times New Roman"/>
                <a:cs typeface="Times New Roman"/>
              </a:rPr>
              <a:t> vigilant face aux </a:t>
            </a:r>
            <a:r>
              <a:rPr lang="en-US" sz="1000" dirty="0" err="1">
                <a:solidFill>
                  <a:prstClr val="black"/>
                </a:solidFill>
                <a:latin typeface="Arial"/>
                <a:ea typeface="Times New Roman"/>
                <a:cs typeface="Times New Roman"/>
              </a:rPr>
              <a:t>problèmes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potentiels</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mise</a:t>
            </a:r>
            <a:r>
              <a:rPr lang="en-US" sz="1000" dirty="0">
                <a:solidFill>
                  <a:prstClr val="black"/>
                </a:solidFill>
                <a:latin typeface="Arial"/>
                <a:ea typeface="Times New Roman"/>
                <a:cs typeface="Times New Roman"/>
              </a:rPr>
              <a:t> en cache </a:t>
            </a:r>
            <a:r>
              <a:rPr lang="en-US" sz="1000" dirty="0" err="1">
                <a:solidFill>
                  <a:prstClr val="black"/>
                </a:solidFill>
                <a:latin typeface="Arial"/>
                <a:ea typeface="Times New Roman"/>
                <a:cs typeface="Times New Roman"/>
              </a:rPr>
              <a:t>lors</a:t>
            </a:r>
            <a:r>
              <a:rPr lang="en-US" sz="1000" dirty="0">
                <a:solidFill>
                  <a:prstClr val="black"/>
                </a:solidFill>
                <a:latin typeface="Arial"/>
                <a:ea typeface="Times New Roman"/>
                <a:cs typeface="Times New Roman"/>
              </a:rPr>
              <a:t> de la </a:t>
            </a:r>
            <a:r>
              <a:rPr lang="en-US" sz="1000" dirty="0" err="1">
                <a:solidFill>
                  <a:prstClr val="black"/>
                </a:solidFill>
                <a:latin typeface="Arial"/>
                <a:ea typeface="Times New Roman"/>
                <a:cs typeface="Times New Roman"/>
              </a:rPr>
              <a:t>résolution</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problèmes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liés</a:t>
            </a:r>
            <a:r>
              <a:rPr lang="en-US" sz="1000" dirty="0">
                <a:solidFill>
                  <a:prstClr val="black"/>
                </a:solidFill>
                <a:latin typeface="Arial"/>
                <a:ea typeface="Times New Roman"/>
                <a:cs typeface="Times New Roman"/>
              </a:rPr>
              <a:t> à la </a:t>
            </a:r>
            <a:r>
              <a:rPr lang="en-US" sz="1000" dirty="0" err="1">
                <a:solidFill>
                  <a:prstClr val="black"/>
                </a:solidFill>
                <a:latin typeface="Arial"/>
                <a:ea typeface="Times New Roman"/>
                <a:cs typeface="Times New Roman"/>
              </a:rPr>
              <a:t>résolution</a:t>
            </a:r>
            <a:r>
              <a:rPr lang="en-US" sz="1000" dirty="0">
                <a:solidFill>
                  <a:prstClr val="black"/>
                </a:solidFill>
                <a:latin typeface="Arial"/>
                <a:ea typeface="Times New Roman"/>
                <a:cs typeface="Times New Roman"/>
              </a:rPr>
              <a:t> </a:t>
            </a:r>
            <a:r>
              <a:rPr lang="en-US" sz="1000">
                <a:solidFill>
                  <a:prstClr val="black"/>
                </a:solidFill>
                <a:latin typeface="Arial"/>
                <a:ea typeface="Times New Roman"/>
                <a:cs typeface="Times New Roman"/>
              </a:rPr>
              <a:t>de </a:t>
            </a:r>
            <a:r>
              <a:rPr lang="en-US" sz="1000" smtClean="0">
                <a:solidFill>
                  <a:prstClr val="black"/>
                </a:solidFill>
                <a:latin typeface="Arial"/>
                <a:ea typeface="Times New Roman"/>
                <a:cs typeface="Times New Roman"/>
              </a:rPr>
              <a:t>noms.</a:t>
            </a:r>
          </a:p>
          <a:p>
            <a:pPr marL="342900" lvl="0" indent="-342900">
              <a:lnSpc>
                <a:spcPct val="115000"/>
              </a:lnSpc>
              <a:spcAft>
                <a:spcPts val="995"/>
              </a:spcAft>
              <a:buFont typeface="Symbol"/>
              <a:buChar char=""/>
            </a:pPr>
            <a:r>
              <a:rPr lang="en-US" sz="1000" smtClean="0">
                <a:solidFill>
                  <a:prstClr val="black"/>
                </a:solidFill>
                <a:latin typeface="Arial"/>
                <a:ea typeface="SimSun"/>
                <a:cs typeface="Arial"/>
              </a:rPr>
              <a:t>Utilisez </a:t>
            </a:r>
            <a:r>
              <a:rPr lang="en-US" sz="1000" dirty="0">
                <a:solidFill>
                  <a:prstClr val="black"/>
                </a:solidFill>
                <a:latin typeface="Arial"/>
                <a:ea typeface="SimSun"/>
                <a:cs typeface="Arial"/>
              </a:rPr>
              <a:t>les zones </a:t>
            </a:r>
            <a:r>
              <a:rPr lang="en-US" sz="1000" dirty="0" err="1">
                <a:solidFill>
                  <a:prstClr val="black"/>
                </a:solidFill>
                <a:latin typeface="Arial"/>
                <a:ea typeface="SimSun"/>
                <a:cs typeface="Arial"/>
              </a:rPr>
              <a:t>intégrées</a:t>
            </a:r>
            <a:r>
              <a:rPr lang="en-US" sz="1000" dirty="0">
                <a:solidFill>
                  <a:prstClr val="black"/>
                </a:solidFill>
                <a:latin typeface="Arial"/>
                <a:ea typeface="SimSun"/>
                <a:cs typeface="Arial"/>
              </a:rPr>
              <a:t> à Active Directory au lieu des zones </a:t>
            </a:r>
            <a:r>
              <a:rPr lang="en-US" sz="1000" dirty="0" err="1">
                <a:solidFill>
                  <a:prstClr val="black"/>
                </a:solidFill>
                <a:latin typeface="Arial"/>
                <a:ea typeface="SimSun"/>
                <a:cs typeface="Arial"/>
              </a:rPr>
              <a:t>principale</a:t>
            </a:r>
            <a:r>
              <a:rPr lang="en-US" sz="1000" dirty="0">
                <a:solidFill>
                  <a:prstClr val="black"/>
                </a:solidFill>
                <a:latin typeface="Arial"/>
                <a:ea typeface="SimSun"/>
                <a:cs typeface="Arial"/>
              </a:rPr>
              <a:t> et </a:t>
            </a:r>
            <a:r>
              <a:rPr lang="en-US" sz="1000" dirty="0" err="1">
                <a:solidFill>
                  <a:prstClr val="black"/>
                </a:solidFill>
                <a:latin typeface="Arial"/>
                <a:ea typeface="SimSun"/>
                <a:cs typeface="Arial"/>
              </a:rPr>
              <a:t>secondaire</a:t>
            </a:r>
            <a:r>
              <a:rPr lang="en-US" sz="1000" dirty="0">
                <a:solidFill>
                  <a:prstClr val="black"/>
                </a:solidFill>
                <a:latin typeface="Arial"/>
                <a:ea typeface="SimSun"/>
                <a:cs typeface="Arial"/>
              </a:rPr>
              <a:t>.</a:t>
            </a:r>
          </a:p>
          <a:p>
            <a:pPr lvl="0">
              <a:lnSpc>
                <a:spcPct val="115000"/>
              </a:lnSpc>
              <a:spcAft>
                <a:spcPts val="1000"/>
              </a:spcAft>
            </a:pPr>
            <a:endParaRPr lang="fr-FR" sz="1000" b="1" smtClean="0">
              <a:solidFill>
                <a:prstClr val="black"/>
              </a:solidFill>
              <a:latin typeface="Arial"/>
              <a:ea typeface="SimSun"/>
              <a:cs typeface="Arial"/>
            </a:endParaRPr>
          </a:p>
          <a:p>
            <a:pPr lvl="0">
              <a:lnSpc>
                <a:spcPct val="115000"/>
              </a:lnSpc>
              <a:spcAft>
                <a:spcPts val="1000"/>
              </a:spcAft>
            </a:pPr>
            <a:r>
              <a:rPr lang="fr-FR" sz="1000" b="1" smtClean="0">
                <a:solidFill>
                  <a:prstClr val="black"/>
                </a:solidFill>
                <a:latin typeface="Arial"/>
                <a:ea typeface="SimSun"/>
                <a:cs typeface="Arial"/>
              </a:rPr>
              <a:t>Problèmes </a:t>
            </a:r>
            <a:r>
              <a:rPr lang="fr-FR" sz="1000" b="1" dirty="0">
                <a:solidFill>
                  <a:prstClr val="black"/>
                </a:solidFill>
                <a:latin typeface="Arial"/>
                <a:ea typeface="SimSun"/>
                <a:cs typeface="Arial"/>
              </a:rPr>
              <a:t>courants et conseils relatifs à la résolution des problèmes</a:t>
            </a:r>
          </a:p>
          <a:p>
            <a:pPr lvl="0">
              <a:lnSpc>
                <a:spcPct val="115000"/>
              </a:lnSpc>
              <a:spcAft>
                <a:spcPts val="1000"/>
              </a:spcAft>
            </a:pPr>
            <a:r>
              <a:rPr lang="en-US" sz="1000" b="1" dirty="0" err="1" smtClean="0">
                <a:solidFill>
                  <a:prstClr val="black"/>
                </a:solidFill>
                <a:latin typeface="Arial"/>
                <a:ea typeface="SimSun"/>
                <a:cs typeface="Arial"/>
              </a:rPr>
              <a:t>Problème</a:t>
            </a:r>
            <a:r>
              <a:rPr lang="en-US" sz="1000" b="1" dirty="0" smtClean="0">
                <a:solidFill>
                  <a:prstClr val="black"/>
                </a:solidFill>
                <a:latin typeface="Arial"/>
                <a:ea typeface="SimSun"/>
                <a:cs typeface="Arial"/>
              </a:rPr>
              <a:t> courant: </a:t>
            </a:r>
            <a:r>
              <a:rPr lang="en-US" sz="1000" dirty="0" smtClean="0">
                <a:solidFill>
                  <a:prstClr val="black"/>
                </a:solidFill>
                <a:latin typeface="Arial"/>
                <a:ea typeface="SimSun"/>
                <a:cs typeface="Arial"/>
              </a:rPr>
              <a:t>Les clients </a:t>
            </a:r>
            <a:r>
              <a:rPr lang="en-US" sz="1000" dirty="0" err="1" smtClean="0">
                <a:solidFill>
                  <a:prstClr val="black"/>
                </a:solidFill>
                <a:latin typeface="Arial"/>
                <a:ea typeface="SimSun"/>
                <a:cs typeface="Arial"/>
              </a:rPr>
              <a:t>mettent</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parfois</a:t>
            </a:r>
            <a:r>
              <a:rPr lang="en-US" sz="1000" dirty="0" smtClean="0">
                <a:solidFill>
                  <a:prstClr val="black"/>
                </a:solidFill>
                <a:latin typeface="Arial"/>
                <a:ea typeface="SimSun"/>
                <a:cs typeface="Arial"/>
              </a:rPr>
              <a:t> en cache des </a:t>
            </a:r>
            <a:r>
              <a:rPr lang="en-US" sz="1000" dirty="0" err="1" smtClean="0">
                <a:solidFill>
                  <a:prstClr val="black"/>
                </a:solidFill>
                <a:latin typeface="Arial"/>
                <a:ea typeface="SimSun"/>
                <a:cs typeface="Arial"/>
              </a:rPr>
              <a:t>enregistrements</a:t>
            </a:r>
            <a:r>
              <a:rPr lang="en-US" sz="1000" dirty="0" smtClean="0">
                <a:solidFill>
                  <a:prstClr val="black"/>
                </a:solidFill>
                <a:latin typeface="Arial"/>
                <a:ea typeface="SimSun"/>
                <a:cs typeface="Arial"/>
              </a:rPr>
              <a:t> DNS non </a:t>
            </a:r>
            <a:r>
              <a:rPr lang="en-US" sz="1000" dirty="0" err="1" smtClean="0">
                <a:solidFill>
                  <a:prstClr val="black"/>
                </a:solidFill>
                <a:latin typeface="Arial"/>
                <a:ea typeface="SimSun"/>
                <a:cs typeface="Arial"/>
              </a:rPr>
              <a:t>valides</a:t>
            </a:r>
            <a:r>
              <a:rPr lang="en-US" sz="1000" dirty="0" smtClean="0">
                <a:solidFill>
                  <a:prstClr val="black"/>
                </a:solidFill>
                <a:latin typeface="Arial"/>
                <a:ea typeface="SimSun"/>
                <a:cs typeface="Arial"/>
              </a:rPr>
              <a:t>.</a:t>
            </a:r>
          </a:p>
          <a:p>
            <a:pPr lvl="0">
              <a:lnSpc>
                <a:spcPct val="115000"/>
              </a:lnSpc>
              <a:spcAft>
                <a:spcPts val="1000"/>
              </a:spcAft>
            </a:pPr>
            <a:r>
              <a:rPr lang="en-US" sz="1000" b="1" dirty="0" err="1" smtClean="0">
                <a:solidFill>
                  <a:prstClr val="black"/>
                </a:solidFill>
                <a:latin typeface="Arial"/>
                <a:ea typeface="SimSun"/>
                <a:cs typeface="Arial"/>
              </a:rPr>
              <a:t>Conseil</a:t>
            </a:r>
            <a:r>
              <a:rPr lang="en-US" sz="1000" b="1" dirty="0" smtClean="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des </a:t>
            </a:r>
            <a:r>
              <a:rPr lang="en-US" sz="1000" b="1" dirty="0" err="1">
                <a:solidFill>
                  <a:prstClr val="black"/>
                </a:solidFill>
                <a:latin typeface="Arial"/>
                <a:ea typeface="SimSun"/>
                <a:cs typeface="Arial"/>
              </a:rPr>
              <a:t>problèmes</a:t>
            </a:r>
            <a:r>
              <a:rPr lang="en-US" sz="1000" b="1" dirty="0">
                <a:solidFill>
                  <a:prstClr val="black"/>
                </a:solidFill>
                <a:latin typeface="Arial"/>
                <a:ea typeface="SimSun"/>
                <a:cs typeface="Arial"/>
              </a:rPr>
              <a:t>: </a:t>
            </a:r>
            <a:r>
              <a:rPr lang="en-US" sz="1000" dirty="0" err="1">
                <a:solidFill>
                  <a:prstClr val="black"/>
                </a:solidFill>
                <a:latin typeface="Arial"/>
                <a:ea typeface="SimSun"/>
                <a:cs typeface="Arial"/>
              </a:rPr>
              <a:t>Effacez</a:t>
            </a:r>
            <a:r>
              <a:rPr lang="en-US" sz="1000" dirty="0">
                <a:solidFill>
                  <a:prstClr val="black"/>
                </a:solidFill>
                <a:latin typeface="Arial"/>
                <a:ea typeface="SimSun"/>
                <a:cs typeface="Arial"/>
              </a:rPr>
              <a:t> le cache.</a:t>
            </a:r>
          </a:p>
          <a:p>
            <a:pPr lvl="0">
              <a:lnSpc>
                <a:spcPct val="115000"/>
              </a:lnSpc>
              <a:spcAft>
                <a:spcPts val="1000"/>
              </a:spcAft>
            </a:pPr>
            <a:r>
              <a:rPr lang="en-US" sz="1000" b="1" dirty="0" err="1">
                <a:solidFill>
                  <a:prstClr val="black"/>
                </a:solidFill>
                <a:latin typeface="Arial"/>
                <a:ea typeface="SimSun"/>
                <a:cs typeface="Arial"/>
              </a:rPr>
              <a:t>Problème</a:t>
            </a:r>
            <a:r>
              <a:rPr lang="en-US" sz="1000" b="1" dirty="0">
                <a:solidFill>
                  <a:prstClr val="black"/>
                </a:solidFill>
                <a:latin typeface="Arial"/>
                <a:ea typeface="SimSun"/>
                <a:cs typeface="Arial"/>
              </a:rPr>
              <a:t> courant: </a:t>
            </a:r>
            <a:r>
              <a:rPr lang="en-US" sz="1000" dirty="0">
                <a:solidFill>
                  <a:prstClr val="black"/>
                </a:solidFill>
                <a:latin typeface="Arial"/>
                <a:ea typeface="SimSun"/>
                <a:cs typeface="Arial"/>
              </a:rPr>
              <a:t>Le </a:t>
            </a:r>
            <a:r>
              <a:rPr lang="en-US" sz="1000" dirty="0" err="1">
                <a:solidFill>
                  <a:prstClr val="black"/>
                </a:solidFill>
                <a:latin typeface="Arial"/>
                <a:ea typeface="SimSun"/>
                <a:cs typeface="Arial"/>
              </a:rPr>
              <a:t>serveur</a:t>
            </a:r>
            <a:r>
              <a:rPr lang="en-US" sz="1000" dirty="0">
                <a:solidFill>
                  <a:prstClr val="black"/>
                </a:solidFill>
                <a:latin typeface="Arial"/>
                <a:ea typeface="SimSun"/>
                <a:cs typeface="Arial"/>
              </a:rPr>
              <a:t> DNS </a:t>
            </a:r>
            <a:r>
              <a:rPr lang="en-US" sz="1000" dirty="0" err="1">
                <a:solidFill>
                  <a:prstClr val="black"/>
                </a:solidFill>
                <a:latin typeface="Arial"/>
                <a:ea typeface="SimSun"/>
                <a:cs typeface="Arial"/>
              </a:rPr>
              <a:t>s'exécute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lentement</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des </a:t>
            </a:r>
            <a:r>
              <a:rPr lang="en-US" sz="1000" b="1" dirty="0" err="1">
                <a:solidFill>
                  <a:prstClr val="black"/>
                </a:solidFill>
                <a:latin typeface="Arial"/>
                <a:ea typeface="SimSun"/>
                <a:cs typeface="Arial"/>
              </a:rPr>
              <a:t>problèmes</a:t>
            </a:r>
            <a:r>
              <a:rPr lang="en-US" sz="1000" b="1" dirty="0">
                <a:solidFill>
                  <a:prstClr val="black"/>
                </a:solidFill>
                <a:latin typeface="Arial"/>
                <a:ea typeface="SimSun"/>
                <a:cs typeface="Arial"/>
              </a:rPr>
              <a:t>: </a:t>
            </a:r>
            <a:r>
              <a:rPr lang="en-US" sz="1000" dirty="0" err="1">
                <a:solidFill>
                  <a:prstClr val="black"/>
                </a:solidFill>
                <a:latin typeface="Arial"/>
                <a:ea typeface="SimSun"/>
                <a:cs typeface="Arial"/>
              </a:rPr>
              <a:t>Utilisez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l'Analyseur</a:t>
            </a:r>
            <a:r>
              <a:rPr lang="en-US" sz="1000" dirty="0">
                <a:solidFill>
                  <a:prstClr val="black"/>
                </a:solidFill>
                <a:latin typeface="Arial"/>
                <a:ea typeface="SimSun"/>
                <a:cs typeface="Arial"/>
              </a:rPr>
              <a:t> de performances pour </a:t>
            </a:r>
            <a:r>
              <a:rPr lang="en-US" sz="1000" dirty="0" err="1">
                <a:solidFill>
                  <a:prstClr val="black"/>
                </a:solidFill>
                <a:latin typeface="Arial"/>
                <a:ea typeface="SimSun"/>
                <a:cs typeface="Arial"/>
              </a:rPr>
              <a:t>mesurer</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la charge </a:t>
            </a:r>
            <a:r>
              <a:rPr lang="en-US" sz="1000" dirty="0">
                <a:solidFill>
                  <a:prstClr val="black"/>
                </a:solidFill>
                <a:latin typeface="Arial"/>
                <a:ea typeface="SimSun"/>
                <a:cs typeface="Arial"/>
              </a:rPr>
              <a:t>du DNS.</a:t>
            </a:r>
            <a:endParaRPr lang="en-US" dirty="0"/>
          </a:p>
        </p:txBody>
      </p:sp>
      <p:sp>
        <p:nvSpPr>
          <p:cNvPr id="4" name="Slide Number Placeholder 3"/>
          <p:cNvSpPr>
            <a:spLocks noGrp="1"/>
          </p:cNvSpPr>
          <p:nvPr>
            <p:ph type="sldNum" sz="quarter" idx="10"/>
          </p:nvPr>
        </p:nvSpPr>
        <p:spPr/>
        <p:txBody>
          <a:bodyPr/>
          <a:lstStyle/>
          <a:p>
            <a:fld id="{A77EEC44-08CE-4793-88AD-84B51485307F}" type="slidenum">
              <a:rPr lang="en-US" smtClean="0"/>
              <a:t>31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graphicFrame>
        <p:nvGraphicFramePr>
          <p:cNvPr id="9" name="Table 7"/>
          <p:cNvGraphicFramePr>
            <a:graphicFrameLocks noGrp="1"/>
          </p:cNvGraphicFramePr>
          <p:nvPr>
            <p:extLst>
              <p:ext uri="{D42A27DB-BD31-4B8C-83A1-F6EECF244321}">
                <p14:modId xmlns:p14="http://schemas.microsoft.com/office/powerpoint/2010/main" val="4156916000"/>
              </p:ext>
            </p:extLst>
          </p:nvPr>
        </p:nvGraphicFramePr>
        <p:xfrm>
          <a:off x="381000" y="2438400"/>
          <a:ext cx="5410200" cy="1925320"/>
        </p:xfrm>
        <a:graphic>
          <a:graphicData uri="http://schemas.openxmlformats.org/drawingml/2006/table">
            <a:tbl>
              <a:tblPr firstRow="1" bandRow="1">
                <a:tableStyleId>{5940675A-B579-460E-94D1-54222C63F5DA}</a:tableStyleId>
              </a:tblPr>
              <a:tblGrid>
                <a:gridCol w="1905000"/>
                <a:gridCol w="1676400"/>
                <a:gridCol w="1828800"/>
              </a:tblGrid>
              <a:tr h="370840">
                <a:tc>
                  <a:txBody>
                    <a:bodyPr/>
                    <a:lstStyle/>
                    <a:p>
                      <a:pPr algn="ctr">
                        <a:lnSpc>
                          <a:spcPct val="115000"/>
                        </a:lnSpc>
                      </a:pPr>
                      <a:r>
                        <a:rPr lang="en-US" sz="1000" b="1" smtClean="0">
                          <a:latin typeface="Arial"/>
                          <a:ea typeface="Times New Roman"/>
                          <a:cs typeface="Arial"/>
                        </a:rPr>
                        <a:t>Nom de l'outil</a:t>
                      </a:r>
                      <a:endParaRPr lang="en-US" sz="1000" b="1">
                        <a:latin typeface="Arial"/>
                        <a:ea typeface="SimSun"/>
                        <a:cs typeface="Arial"/>
                      </a:endParaRPr>
                    </a:p>
                  </a:txBody>
                  <a:tcPr marL="73025" marR="73025" anchor="ctr"/>
                </a:tc>
                <a:tc>
                  <a:txBody>
                    <a:bodyPr/>
                    <a:lstStyle/>
                    <a:p>
                      <a:pPr algn="ctr">
                        <a:lnSpc>
                          <a:spcPct val="115000"/>
                        </a:lnSpc>
                      </a:pPr>
                      <a:r>
                        <a:rPr lang="en-US" sz="1000" b="1" smtClean="0">
                          <a:latin typeface="Arial"/>
                          <a:ea typeface="SimSun"/>
                          <a:cs typeface="Arial"/>
                        </a:rPr>
                        <a:t>Utilisé pour</a:t>
                      </a:r>
                      <a:endParaRPr lang="en-US" sz="1000" b="1">
                        <a:latin typeface="Arial"/>
                        <a:ea typeface="SimSun"/>
                        <a:cs typeface="Arial"/>
                      </a:endParaRPr>
                    </a:p>
                  </a:txBody>
                  <a:tcPr marL="73025" marR="73025" anchor="ctr"/>
                </a:tc>
                <a:tc>
                  <a:txBody>
                    <a:bodyPr/>
                    <a:lstStyle/>
                    <a:p>
                      <a:pPr algn="ctr">
                        <a:lnSpc>
                          <a:spcPct val="115000"/>
                        </a:lnSpc>
                      </a:pPr>
                      <a:r>
                        <a:rPr lang="en-US" sz="1000" b="1" smtClean="0">
                          <a:latin typeface="Arial"/>
                          <a:ea typeface="SimSun"/>
                          <a:cs typeface="Arial"/>
                        </a:rPr>
                        <a:t>Emplacement</a:t>
                      </a:r>
                      <a:endParaRPr lang="en-US" sz="1000" b="1">
                        <a:latin typeface="Arial"/>
                        <a:ea typeface="SimSun"/>
                        <a:cs typeface="Arial"/>
                      </a:endParaRPr>
                    </a:p>
                  </a:txBody>
                  <a:tcPr marL="73025" marR="73025" anchor="ctr"/>
                </a:tc>
              </a:tr>
              <a:tr h="370840">
                <a:tc>
                  <a:txBody>
                    <a:bodyPr/>
                    <a:lstStyle/>
                    <a:p>
                      <a:pPr>
                        <a:lnSpc>
                          <a:spcPct val="115000"/>
                        </a:lnSpc>
                      </a:pPr>
                      <a:r>
                        <a:rPr lang="en-US" sz="1000" smtClean="0">
                          <a:latin typeface="Arial"/>
                          <a:ea typeface="SimSun"/>
                          <a:cs typeface="Arial"/>
                        </a:rPr>
                        <a:t>Console du Gestionnaire DNS</a:t>
                      </a:r>
                      <a:endParaRPr lang="en-US" sz="1000">
                        <a:latin typeface="Arial"/>
                        <a:ea typeface="SimSun"/>
                        <a:cs typeface="Arial"/>
                      </a:endParaRPr>
                    </a:p>
                  </a:txBody>
                  <a:tcPr marL="73025" marR="73025"/>
                </a:tc>
                <a:tc>
                  <a:txBody>
                    <a:bodyPr/>
                    <a:lstStyle/>
                    <a:p>
                      <a:pPr lvl="0">
                        <a:lnSpc>
                          <a:spcPct val="115000"/>
                        </a:lnSpc>
                      </a:pPr>
                      <a:r>
                        <a:rPr lang="en-US" sz="1000" smtClean="0">
                          <a:solidFill>
                            <a:prstClr val="black"/>
                          </a:solidFill>
                          <a:latin typeface="Arial"/>
                          <a:ea typeface="SimSun"/>
                          <a:cs typeface="Arial"/>
                        </a:rPr>
                        <a:t>Gérer le rôle serveur DNS</a:t>
                      </a:r>
                      <a:endParaRPr lang="en-US" sz="1000" dirty="0">
                        <a:solidFill>
                          <a:prstClr val="black"/>
                        </a:solidFill>
                        <a:latin typeface="Arial"/>
                        <a:ea typeface="SimSun"/>
                        <a:cs typeface="Arial"/>
                      </a:endParaRPr>
                    </a:p>
                  </a:txBody>
                  <a:tcPr marL="73025" marR="73025"/>
                </a:tc>
                <a:tc>
                  <a:txBody>
                    <a:bodyPr/>
                    <a:lstStyle/>
                    <a:p>
                      <a:pPr lvl="0">
                        <a:lnSpc>
                          <a:spcPct val="115000"/>
                        </a:lnSpc>
                      </a:pPr>
                      <a:r>
                        <a:rPr lang="en-US" sz="1000" smtClean="0">
                          <a:solidFill>
                            <a:prstClr val="black"/>
                          </a:solidFill>
                          <a:latin typeface="Arial"/>
                          <a:ea typeface="SimSun"/>
                          <a:cs typeface="Arial"/>
                        </a:rPr>
                        <a:t>Outils d'administration</a:t>
                      </a:r>
                      <a:endParaRPr lang="en-US" sz="1000" dirty="0">
                        <a:solidFill>
                          <a:prstClr val="black"/>
                        </a:solidFill>
                        <a:latin typeface="Arial"/>
                        <a:ea typeface="SimSun"/>
                        <a:cs typeface="Arial"/>
                      </a:endParaRPr>
                    </a:p>
                  </a:txBody>
                  <a:tcPr marL="73025" marR="73025"/>
                </a:tc>
              </a:tr>
              <a:tr h="370840">
                <a:tc>
                  <a:txBody>
                    <a:bodyPr/>
                    <a:lstStyle/>
                    <a:p>
                      <a:pPr marL="36830" marR="0" lvl="0" indent="0" algn="l" defTabSz="914400" rtl="0" eaLnBrk="1" fontAlgn="auto" latinLnBrk="0" hangingPunct="1">
                        <a:lnSpc>
                          <a:spcPts val="1100"/>
                        </a:lnSpc>
                        <a:spcBef>
                          <a:spcPts val="200"/>
                        </a:spcBef>
                        <a:spcAft>
                          <a:spcPts val="300"/>
                        </a:spcAft>
                        <a:buClrTx/>
                        <a:buSzTx/>
                        <a:buFontTx/>
                        <a:buNone/>
                        <a:tabLst/>
                        <a:defRPr/>
                      </a:pPr>
                      <a:r>
                        <a:rPr lang="en-US" sz="1000" smtClean="0">
                          <a:solidFill>
                            <a:prstClr val="black"/>
                          </a:solidFill>
                          <a:latin typeface="Arial"/>
                          <a:ea typeface="SimSun"/>
                          <a:cs typeface="Arial"/>
                        </a:rPr>
                        <a:t>Nslookup </a:t>
                      </a:r>
                    </a:p>
                  </a:txBody>
                  <a:tcPr marL="73025" marR="73025"/>
                </a:tc>
                <a:tc>
                  <a:txBody>
                    <a:bodyPr/>
                    <a:lstStyle/>
                    <a:p>
                      <a:pPr lvl="0">
                        <a:lnSpc>
                          <a:spcPct val="115000"/>
                        </a:lnSpc>
                      </a:pPr>
                      <a:r>
                        <a:rPr lang="en-US" sz="1000" smtClean="0">
                          <a:solidFill>
                            <a:prstClr val="black"/>
                          </a:solidFill>
                          <a:latin typeface="Arial"/>
                          <a:ea typeface="SimSun"/>
                          <a:cs typeface="Arial"/>
                        </a:rPr>
                        <a:t>Dépanner le système DNS</a:t>
                      </a:r>
                      <a:endParaRPr lang="en-US" sz="1000" dirty="0">
                        <a:solidFill>
                          <a:prstClr val="black"/>
                        </a:solidFill>
                        <a:latin typeface="Arial"/>
                        <a:ea typeface="SimSun"/>
                        <a:cs typeface="Arial"/>
                      </a:endParaRPr>
                    </a:p>
                  </a:txBody>
                  <a:tcPr marL="73025" marR="73025"/>
                </a:tc>
                <a:tc>
                  <a:txBody>
                    <a:bodyPr/>
                    <a:lstStyle/>
                    <a:p>
                      <a:pPr lvl="0">
                        <a:lnSpc>
                          <a:spcPct val="115000"/>
                        </a:lnSpc>
                      </a:pPr>
                      <a:r>
                        <a:rPr lang="en-US" sz="1000" smtClean="0">
                          <a:solidFill>
                            <a:prstClr val="black"/>
                          </a:solidFill>
                          <a:latin typeface="Arial"/>
                          <a:ea typeface="SimSun"/>
                          <a:cs typeface="Arial"/>
                        </a:rPr>
                        <a:t>Outil en ligne de commande</a:t>
                      </a:r>
                      <a:endParaRPr lang="en-US" sz="1000" dirty="0">
                        <a:solidFill>
                          <a:prstClr val="black"/>
                        </a:solidFill>
                        <a:latin typeface="Arial"/>
                        <a:ea typeface="SimSun"/>
                        <a:cs typeface="Arial"/>
                      </a:endParaRPr>
                    </a:p>
                  </a:txBody>
                  <a:tcPr marL="73025" marR="73025"/>
                </a:tc>
              </a:tr>
              <a:tr h="370840">
                <a:tc>
                  <a:txBody>
                    <a:bodyPr/>
                    <a:lstStyle/>
                    <a:p>
                      <a:pPr marL="36830">
                        <a:lnSpc>
                          <a:spcPts val="1100"/>
                        </a:lnSpc>
                        <a:spcBef>
                          <a:spcPts val="200"/>
                        </a:spcBef>
                        <a:spcAft>
                          <a:spcPts val="300"/>
                        </a:spcAft>
                      </a:pPr>
                      <a:r>
                        <a:rPr lang="en-US" sz="1000" smtClean="0">
                          <a:solidFill>
                            <a:prstClr val="black"/>
                          </a:solidFill>
                          <a:latin typeface="Arial"/>
                          <a:ea typeface="SimSun"/>
                          <a:cs typeface="Arial"/>
                        </a:rPr>
                        <a:t>Ipconfig </a:t>
                      </a:r>
                      <a:endParaRPr lang="en-CA" sz="1000" dirty="0">
                        <a:effectLst/>
                        <a:latin typeface="Arial" pitchFamily="34" charset="0"/>
                        <a:ea typeface="MS Mincho"/>
                        <a:cs typeface="Arial" pitchFamily="34" charset="0"/>
                      </a:endParaRPr>
                    </a:p>
                  </a:txBody>
                  <a:tcPr marL="73025" marR="73025"/>
                </a:tc>
                <a:tc>
                  <a:txBody>
                    <a:bodyPr/>
                    <a:lstStyle/>
                    <a:p>
                      <a:pPr lvl="0">
                        <a:lnSpc>
                          <a:spcPct val="115000"/>
                        </a:lnSpc>
                      </a:pPr>
                      <a:r>
                        <a:rPr lang="en-US" sz="1000" smtClean="0">
                          <a:solidFill>
                            <a:prstClr val="black"/>
                          </a:solidFill>
                          <a:latin typeface="Arial"/>
                          <a:ea typeface="SimSun"/>
                          <a:cs typeface="Arial"/>
                        </a:rPr>
                        <a:t>Dépanner le système DNS</a:t>
                      </a:r>
                      <a:endParaRPr lang="en-US" sz="1000" dirty="0">
                        <a:solidFill>
                          <a:prstClr val="black"/>
                        </a:solidFill>
                        <a:latin typeface="Arial"/>
                        <a:ea typeface="SimSun"/>
                        <a:cs typeface="Arial"/>
                      </a:endParaRPr>
                    </a:p>
                  </a:txBody>
                  <a:tcPr marL="73025" marR="73025"/>
                </a:tc>
                <a:tc>
                  <a:txBody>
                    <a:bodyPr/>
                    <a:lstStyle/>
                    <a:p>
                      <a:pPr lvl="0">
                        <a:lnSpc>
                          <a:spcPct val="115000"/>
                        </a:lnSpc>
                      </a:pPr>
                      <a:r>
                        <a:rPr lang="en-US" sz="1000" smtClean="0">
                          <a:solidFill>
                            <a:prstClr val="black"/>
                          </a:solidFill>
                          <a:latin typeface="Arial"/>
                          <a:ea typeface="SimSun"/>
                          <a:cs typeface="Arial"/>
                        </a:rPr>
                        <a:t>Outil en ligne de commande</a:t>
                      </a:r>
                      <a:endParaRPr lang="en-US" sz="1000" dirty="0">
                        <a:solidFill>
                          <a:prstClr val="black"/>
                        </a:solidFill>
                        <a:latin typeface="Arial"/>
                        <a:ea typeface="SimSun"/>
                        <a:cs typeface="Arial"/>
                      </a:endParaRPr>
                    </a:p>
                  </a:txBody>
                  <a:tcPr marL="73025" marR="73025"/>
                </a:tc>
              </a:tr>
              <a:tr h="370840">
                <a:tc>
                  <a:txBody>
                    <a:bodyPr/>
                    <a:lstStyle/>
                    <a:p>
                      <a:pPr lvl="0">
                        <a:lnSpc>
                          <a:spcPct val="115000"/>
                        </a:lnSpc>
                      </a:pPr>
                      <a:r>
                        <a:rPr lang="en-US" sz="1000" smtClean="0">
                          <a:solidFill>
                            <a:prstClr val="black"/>
                          </a:solidFill>
                          <a:latin typeface="Arial"/>
                          <a:ea typeface="SimSun"/>
                          <a:cs typeface="Arial"/>
                        </a:rPr>
                        <a:t>Applets de commande Windows PowerShell</a:t>
                      </a:r>
                      <a:endParaRPr lang="en-US" sz="1000" dirty="0">
                        <a:solidFill>
                          <a:prstClr val="black"/>
                        </a:solidFill>
                        <a:latin typeface="Arial"/>
                        <a:ea typeface="SimSun"/>
                        <a:cs typeface="Arial"/>
                      </a:endParaRPr>
                    </a:p>
                  </a:txBody>
                  <a:tcPr marL="73025" marR="73025"/>
                </a:tc>
                <a:tc>
                  <a:txBody>
                    <a:bodyPr/>
                    <a:lstStyle/>
                    <a:p>
                      <a:pPr lvl="0">
                        <a:lnSpc>
                          <a:spcPct val="115000"/>
                        </a:lnSpc>
                      </a:pPr>
                      <a:r>
                        <a:rPr lang="en-US" sz="1000" smtClean="0">
                          <a:solidFill>
                            <a:prstClr val="black"/>
                          </a:solidFill>
                          <a:latin typeface="Arial"/>
                          <a:ea typeface="SimSun"/>
                          <a:cs typeface="Arial"/>
                        </a:rPr>
                        <a:t>Gérer et dépanner le système DNS</a:t>
                      </a:r>
                      <a:endParaRPr lang="en-US" sz="1000" dirty="0">
                        <a:solidFill>
                          <a:prstClr val="black"/>
                        </a:solidFill>
                        <a:latin typeface="Arial"/>
                        <a:ea typeface="SimSun"/>
                        <a:cs typeface="Arial"/>
                      </a:endParaRPr>
                    </a:p>
                  </a:txBody>
                  <a:tcPr marL="73025" marR="73025"/>
                </a:tc>
                <a:tc>
                  <a:txBody>
                    <a:bodyPr/>
                    <a:lstStyle/>
                    <a:p>
                      <a:pPr lvl="0">
                        <a:lnSpc>
                          <a:spcPct val="115000"/>
                        </a:lnSpc>
                      </a:pPr>
                      <a:r>
                        <a:rPr lang="en-US" sz="1000" smtClean="0">
                          <a:solidFill>
                            <a:prstClr val="black"/>
                          </a:solidFill>
                          <a:latin typeface="Arial"/>
                          <a:ea typeface="SimSun"/>
                          <a:cs typeface="Arial"/>
                        </a:rPr>
                        <a:t>Windows PowerShell</a:t>
                      </a:r>
                      <a:endParaRPr lang="en-US" sz="1000" dirty="0">
                        <a:solidFill>
                          <a:prstClr val="black"/>
                        </a:solidFill>
                        <a:latin typeface="Arial"/>
                        <a:ea typeface="SimSun"/>
                        <a:cs typeface="Arial"/>
                      </a:endParaRPr>
                    </a:p>
                  </a:txBody>
                  <a:tcPr marL="73025" marR="73025"/>
                </a:tc>
              </a:tr>
            </a:tbl>
          </a:graphicData>
        </a:graphic>
      </p:graphicFrame>
    </p:spTree>
    <p:extLst>
      <p:ext uri="{BB962C8B-B14F-4D97-AF65-F5344CB8AC3E}">
        <p14:creationId xmlns:p14="http://schemas.microsoft.com/office/powerpoint/2010/main" val="1594447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Discutez</a:t>
            </a:r>
            <a:r>
              <a:rPr lang="en-US" sz="1000" dirty="0">
                <a:latin typeface="Arial"/>
                <a:ea typeface="SimSun"/>
                <a:cs typeface="Segoe UI"/>
              </a:rPr>
              <a:t> des </a:t>
            </a:r>
            <a:r>
              <a:rPr lang="en-US" sz="1000" dirty="0" err="1">
                <a:latin typeface="Arial"/>
                <a:ea typeface="SimSun"/>
                <a:cs typeface="Segoe UI"/>
              </a:rPr>
              <a:t>différents</a:t>
            </a:r>
            <a:r>
              <a:rPr lang="en-US" sz="1000" dirty="0">
                <a:latin typeface="Arial"/>
                <a:ea typeface="SimSun"/>
                <a:cs typeface="Segoe UI"/>
              </a:rPr>
              <a:t> types de nom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Soulignez</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noms</a:t>
            </a:r>
            <a:r>
              <a:rPr lang="en-US" sz="1000" dirty="0">
                <a:latin typeface="Arial"/>
                <a:ea typeface="SimSun"/>
                <a:cs typeface="Segoe UI"/>
              </a:rPr>
              <a:t> NetBIOS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rarement</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de </a:t>
            </a:r>
            <a:r>
              <a:rPr lang="en-US" sz="1000" dirty="0" err="1">
                <a:latin typeface="Arial"/>
                <a:ea typeface="SimSun"/>
                <a:cs typeface="Segoe UI"/>
              </a:rPr>
              <a:t>nos</a:t>
            </a:r>
            <a:r>
              <a:rPr lang="en-US" sz="1000" dirty="0">
                <a:latin typeface="Arial"/>
                <a:ea typeface="SimSun"/>
                <a:cs typeface="Segoe UI"/>
              </a:rPr>
              <a:t> </a:t>
            </a:r>
            <a:r>
              <a:rPr lang="en-US" sz="1000" dirty="0" err="1">
                <a:latin typeface="Arial"/>
                <a:ea typeface="SimSun"/>
                <a:cs typeface="Segoe UI"/>
              </a:rPr>
              <a:t>jours</a:t>
            </a:r>
            <a:r>
              <a:rPr lang="en-US" sz="1000" dirty="0">
                <a:latin typeface="Arial"/>
                <a:ea typeface="SimSun"/>
                <a:cs typeface="Segoe UI"/>
              </a:rPr>
              <a:t> et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systèmes</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plus </a:t>
            </a:r>
            <a:r>
              <a:rPr lang="en-US" sz="1000" dirty="0" err="1">
                <a:latin typeface="Arial"/>
                <a:ea typeface="SimSun"/>
                <a:cs typeface="Segoe UI"/>
              </a:rPr>
              <a:t>récents</a:t>
            </a:r>
            <a:r>
              <a:rPr lang="en-US" sz="1000" dirty="0">
                <a:latin typeface="Arial"/>
                <a:ea typeface="SimSun"/>
                <a:cs typeface="Segoe UI"/>
              </a:rPr>
              <a:t> ne les </a:t>
            </a:r>
            <a:r>
              <a:rPr lang="en-US" sz="1000" dirty="0" err="1">
                <a:latin typeface="Arial"/>
                <a:ea typeface="SimSun"/>
                <a:cs typeface="Segoe UI"/>
              </a:rPr>
              <a:t>prennent</a:t>
            </a:r>
            <a:r>
              <a:rPr lang="en-US" sz="1000" dirty="0">
                <a:latin typeface="Arial"/>
                <a:ea typeface="SimSun"/>
                <a:cs typeface="Segoe UI"/>
              </a:rPr>
              <a:t> en charge </a:t>
            </a:r>
            <a:r>
              <a:rPr lang="en-US" sz="1000" dirty="0" err="1">
                <a:latin typeface="Arial"/>
                <a:ea typeface="SimSun"/>
                <a:cs typeface="Segoe UI"/>
              </a:rPr>
              <a:t>que</a:t>
            </a:r>
            <a:r>
              <a:rPr lang="en-US" sz="1000" dirty="0">
                <a:latin typeface="Arial"/>
                <a:ea typeface="SimSun"/>
                <a:cs typeface="Segoe UI"/>
              </a:rPr>
              <a:t> pour les applications </a:t>
            </a:r>
            <a:r>
              <a:rPr lang="en-US" sz="1000" dirty="0" err="1">
                <a:latin typeface="Arial"/>
                <a:ea typeface="SimSun"/>
                <a:cs typeface="Segoe UI"/>
              </a:rPr>
              <a:t>héritées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2287100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Décrivez les tâches pour lesquelles DNS est utilisé.</a:t>
            </a:r>
            <a:endParaRPr lang="en-US" sz="1000">
              <a:latin typeface="Arial"/>
              <a:ea typeface="SimSun"/>
              <a:cs typeface="Arial"/>
            </a:endParaRPr>
          </a:p>
          <a:p>
            <a:pPr>
              <a:lnSpc>
                <a:spcPct val="115000"/>
              </a:lnSpc>
              <a:spcAft>
                <a:spcPts val="1000"/>
              </a:spcAft>
            </a:pPr>
            <a:r>
              <a:rPr lang="en-US" sz="1000">
                <a:latin typeface="Arial"/>
                <a:ea typeface="SimSun"/>
                <a:cs typeface="Segoe UI"/>
              </a:rPr>
              <a:t>Insistez sur la nécessité d'utiliser DNS pour localiser les contrôleurs de domaine et les serveurs de catalogue global. La configuration incorrecte de DNS est l'une des causes les plus fréquentes de lenteur d'ouverture de session sur les stations de travail et d'échec de connexion. En outre, la réplication des services de domaine Active Directory</a:t>
            </a:r>
            <a:r>
              <a:rPr lang="en-US" sz="1000" baseline="30000">
                <a:latin typeface="Arial"/>
                <a:ea typeface="SimSun"/>
                <a:cs typeface="Arial"/>
              </a:rPr>
              <a:t>®</a:t>
            </a:r>
            <a:r>
              <a:rPr lang="en-US" sz="1000">
                <a:latin typeface="Arial"/>
                <a:ea typeface="SimSun"/>
                <a:cs typeface="Segoe UI"/>
              </a:rPr>
              <a:t> (AD DS) risque d'échouer si DNS n'est pas correctement configuré.</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661882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qu'une</a:t>
            </a:r>
            <a:r>
              <a:rPr lang="en-US" sz="1000" dirty="0">
                <a:latin typeface="Arial"/>
                <a:ea typeface="SimSun"/>
                <a:cs typeface="Segoe UI"/>
              </a:rPr>
              <a:t> zone DNS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partie</a:t>
            </a:r>
            <a:r>
              <a:rPr lang="en-US" sz="1000" dirty="0">
                <a:latin typeface="Arial"/>
                <a:ea typeface="SimSun"/>
                <a:cs typeface="Segoe UI"/>
              </a:rPr>
              <a:t> </a:t>
            </a:r>
            <a:r>
              <a:rPr lang="en-US" sz="1000" dirty="0" err="1">
                <a:latin typeface="Arial"/>
                <a:ea typeface="SimSun"/>
                <a:cs typeface="Segoe UI"/>
              </a:rPr>
              <a:t>spécifique</a:t>
            </a:r>
            <a:r>
              <a:rPr lang="en-US" sz="1000" dirty="0">
                <a:latin typeface="Arial"/>
                <a:ea typeface="SimSun"/>
                <a:cs typeface="Segoe UI"/>
              </a:rPr>
              <a:t> de </a:t>
            </a:r>
            <a:r>
              <a:rPr lang="en-US" sz="1000" dirty="0" err="1">
                <a:latin typeface="Arial"/>
                <a:ea typeface="SimSun"/>
                <a:cs typeface="Segoe UI"/>
              </a:rPr>
              <a:t>l'espace</a:t>
            </a:r>
            <a:r>
              <a:rPr lang="en-US" sz="1000" dirty="0">
                <a:latin typeface="Arial"/>
                <a:ea typeface="SimSun"/>
                <a:cs typeface="Segoe UI"/>
              </a:rPr>
              <a:t> de </a:t>
            </a:r>
            <a:r>
              <a:rPr lang="en-US" sz="1000" dirty="0" err="1">
                <a:latin typeface="Arial"/>
                <a:ea typeface="SimSun"/>
                <a:cs typeface="Segoe UI"/>
              </a:rPr>
              <a:t>noms</a:t>
            </a:r>
            <a:r>
              <a:rPr lang="en-US" sz="1000" dirty="0">
                <a:latin typeface="Arial"/>
                <a:ea typeface="SimSun"/>
                <a:cs typeface="Segoe UI"/>
              </a:rPr>
              <a:t> DNS qui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contenir</a:t>
            </a:r>
            <a:r>
              <a:rPr lang="en-US" sz="1000" dirty="0">
                <a:latin typeface="Arial"/>
                <a:ea typeface="SimSun"/>
                <a:cs typeface="Segoe UI"/>
              </a:rPr>
              <a:t> des </a:t>
            </a:r>
            <a:r>
              <a:rPr lang="en-US" sz="1000" dirty="0" err="1">
                <a:latin typeface="Arial"/>
                <a:ea typeface="SimSun"/>
                <a:cs typeface="Segoe UI"/>
              </a:rPr>
              <a:t>enregistrements</a:t>
            </a:r>
            <a:r>
              <a:rPr lang="en-US" sz="1000" dirty="0">
                <a:latin typeface="Arial"/>
                <a:ea typeface="SimSun"/>
                <a:cs typeface="Segoe UI"/>
              </a:rPr>
              <a:t> DNS. </a:t>
            </a:r>
            <a:r>
              <a:rPr lang="en-US" sz="1000" dirty="0" err="1">
                <a:latin typeface="Arial"/>
                <a:ea typeface="SimSun"/>
                <a:cs typeface="Segoe UI"/>
              </a:rPr>
              <a:t>Citez</a:t>
            </a:r>
            <a:r>
              <a:rPr lang="en-US" sz="1000" dirty="0">
                <a:latin typeface="Arial"/>
                <a:ea typeface="SimSun"/>
                <a:cs typeface="Segoe UI"/>
              </a:rPr>
              <a:t> microsoft.com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exemple</a:t>
            </a:r>
            <a:r>
              <a:rPr lang="en-US" sz="1000" dirty="0">
                <a:latin typeface="Arial"/>
                <a:ea typeface="SimSun"/>
                <a:cs typeface="Segoe UI"/>
              </a:rPr>
              <a:t> de zone. Si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intéresse</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expliquer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sous-</a:t>
            </a:r>
            <a:r>
              <a:rPr lang="en-US" sz="1000" dirty="0" err="1">
                <a:latin typeface="Arial"/>
                <a:ea typeface="SimSun"/>
                <a:cs typeface="Segoe UI"/>
              </a:rPr>
              <a:t>domaines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représenter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zone </a:t>
            </a:r>
            <a:r>
              <a:rPr lang="en-US" sz="1000" dirty="0" err="1">
                <a:latin typeface="Arial"/>
                <a:ea typeface="SimSun"/>
                <a:cs typeface="Segoe UI"/>
              </a:rPr>
              <a:t>distincte</a:t>
            </a:r>
            <a:r>
              <a:rPr lang="en-US" sz="1000" dirty="0">
                <a:latin typeface="Arial"/>
                <a:ea typeface="SimSun"/>
                <a:cs typeface="Segoe UI"/>
              </a:rPr>
              <a:t> </a:t>
            </a:r>
            <a:r>
              <a:rPr lang="en-US" sz="1000" dirty="0" err="1" smtClean="0">
                <a:latin typeface="Arial"/>
                <a:ea typeface="SimSun"/>
                <a:cs typeface="Segoe UI"/>
              </a:rPr>
              <a:t>ou</a:t>
            </a:r>
            <a:r>
              <a:rPr lang="en-US" sz="1000" dirty="0" smtClean="0">
                <a:latin typeface="Arial"/>
                <a:ea typeface="SimSun"/>
                <a:cs typeface="Segoe UI"/>
              </a:rPr>
              <a:t> faire </a:t>
            </a:r>
            <a:r>
              <a:rPr lang="en-US" sz="1000" dirty="0" err="1">
                <a:latin typeface="Arial"/>
                <a:ea typeface="SimSun"/>
                <a:cs typeface="Segoe UI"/>
              </a:rPr>
              <a:t>partie</a:t>
            </a:r>
            <a:r>
              <a:rPr lang="en-US" sz="1000" dirty="0">
                <a:latin typeface="Arial"/>
                <a:ea typeface="SimSun"/>
                <a:cs typeface="Segoe UI"/>
              </a:rPr>
              <a:t> de la </a:t>
            </a:r>
            <a:r>
              <a:rPr lang="en-US" sz="1000" dirty="0" err="1">
                <a:latin typeface="Arial"/>
                <a:ea typeface="SimSun"/>
                <a:cs typeface="Segoe UI"/>
              </a:rPr>
              <a:t>même</a:t>
            </a:r>
            <a:r>
              <a:rPr lang="en-US" sz="1000" dirty="0">
                <a:latin typeface="Arial"/>
                <a:ea typeface="SimSun"/>
                <a:cs typeface="Segoe UI"/>
              </a:rPr>
              <a:t> zone.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type </a:t>
            </a:r>
            <a:r>
              <a:rPr lang="en-US" sz="1000" dirty="0" err="1">
                <a:latin typeface="Arial"/>
                <a:ea typeface="SimSun"/>
                <a:cs typeface="Segoe UI"/>
              </a:rPr>
              <a:t>d'enregistrement</a:t>
            </a:r>
            <a:r>
              <a:rPr lang="en-US" sz="1000" dirty="0">
                <a:latin typeface="Arial"/>
                <a:ea typeface="SimSun"/>
                <a:cs typeface="Segoe UI"/>
              </a:rPr>
              <a:t> de </a:t>
            </a:r>
            <a:r>
              <a:rPr lang="en-US" sz="1000" dirty="0" err="1">
                <a:latin typeface="Arial"/>
                <a:ea typeface="SimSun"/>
                <a:cs typeface="Segoe UI"/>
              </a:rPr>
              <a:t>ressource</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Hôte</a:t>
            </a:r>
            <a:r>
              <a:rPr lang="en-US" sz="1000" dirty="0" smtClean="0">
                <a:effectLst/>
                <a:latin typeface="Arial"/>
                <a:ea typeface="Times New Roman"/>
                <a:cs typeface="Times New Roman"/>
              </a:rPr>
              <a:t> (A).</a:t>
            </a:r>
            <a:r>
              <a:rPr lang="en-US" sz="1000" dirty="0" smtClean="0">
                <a:effectLst/>
                <a:latin typeface="Arial"/>
                <a:ea typeface="Times New Roman"/>
                <a:cs typeface="Segoe UI"/>
              </a:rPr>
              <a:t> </a:t>
            </a:r>
            <a:r>
              <a:rPr lang="en-US" sz="1000" dirty="0" err="1" smtClean="0">
                <a:effectLst/>
                <a:latin typeface="Arial"/>
                <a:ea typeface="Times New Roman"/>
                <a:cs typeface="Segoe UI"/>
              </a:rPr>
              <a:t>Résout</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noms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adresses</a:t>
            </a:r>
            <a:r>
              <a:rPr lang="en-US" sz="1000" dirty="0" smtClean="0">
                <a:effectLst/>
                <a:latin typeface="Arial"/>
                <a:ea typeface="Times New Roman"/>
                <a:cs typeface="Segoe UI"/>
              </a:rPr>
              <a:t> IP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pouvez</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utiliser</a:t>
            </a:r>
            <a:r>
              <a:rPr lang="en-US" sz="1000" dirty="0" smtClean="0">
                <a:effectLst/>
                <a:latin typeface="Arial"/>
                <a:ea typeface="Times New Roman"/>
                <a:cs typeface="Segoe UI"/>
              </a:rPr>
              <a:t> des sites Web à </a:t>
            </a:r>
            <a:r>
              <a:rPr lang="en-US" sz="1000" dirty="0" err="1" smtClean="0">
                <a:effectLst/>
                <a:latin typeface="Arial"/>
                <a:ea typeface="Times New Roman"/>
                <a:cs typeface="Segoe UI"/>
              </a:rPr>
              <a:t>titre</a:t>
            </a:r>
            <a:r>
              <a:rPr lang="en-US" sz="1000" dirty="0" smtClean="0">
                <a:effectLst/>
                <a:latin typeface="Arial"/>
                <a:ea typeface="Times New Roman"/>
                <a:cs typeface="Segoe UI"/>
              </a:rPr>
              <a:t> </a:t>
            </a:r>
            <a:r>
              <a:rPr lang="en-US" sz="1000" dirty="0" err="1" smtClean="0">
                <a:effectLst/>
                <a:latin typeface="Arial"/>
                <a:ea typeface="Times New Roman"/>
                <a:cs typeface="Segoe UI"/>
              </a:rPr>
              <a:t>d'exemples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Serveur</a:t>
            </a:r>
            <a:r>
              <a:rPr lang="en-US" sz="1000" dirty="0" smtClean="0">
                <a:effectLst/>
                <a:latin typeface="Arial"/>
                <a:ea typeface="Times New Roman"/>
                <a:cs typeface="Times New Roman"/>
              </a:rPr>
              <a:t> (SRV).</a:t>
            </a:r>
            <a:r>
              <a:rPr lang="en-US" sz="1000" dirty="0" smtClean="0">
                <a:effectLst/>
                <a:latin typeface="Arial"/>
                <a:ea typeface="Times New Roman"/>
                <a:cs typeface="Segoe UI"/>
              </a:rPr>
              <a:t> </a:t>
            </a:r>
            <a:r>
              <a:rPr lang="en-US" sz="1000" dirty="0" err="1" smtClean="0">
                <a:effectLst/>
                <a:latin typeface="Arial"/>
                <a:ea typeface="Times New Roman"/>
                <a:cs typeface="Segoe UI"/>
              </a:rPr>
              <a:t>Localise</a:t>
            </a:r>
            <a:r>
              <a:rPr lang="en-US" sz="1000" dirty="0" smtClean="0">
                <a:effectLst/>
                <a:latin typeface="Arial"/>
                <a:ea typeface="Times New Roman"/>
                <a:cs typeface="Segoe UI"/>
              </a:rPr>
              <a:t> un </a:t>
            </a:r>
            <a:r>
              <a:rPr lang="en-US" sz="1000" dirty="0" err="1" smtClean="0">
                <a:effectLst/>
                <a:latin typeface="Arial"/>
                <a:ea typeface="Times New Roman"/>
                <a:cs typeface="Segoe UI"/>
              </a:rPr>
              <a:t>contrôleur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Serveur</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messagerie</a:t>
            </a:r>
            <a:r>
              <a:rPr lang="en-US" sz="1000" dirty="0" smtClean="0">
                <a:effectLst/>
                <a:latin typeface="Arial"/>
                <a:ea typeface="Times New Roman"/>
                <a:cs typeface="Times New Roman"/>
              </a:rPr>
              <a:t> (MX).</a:t>
            </a:r>
            <a:r>
              <a:rPr lang="en-US" sz="1000" dirty="0" smtClean="0">
                <a:effectLst/>
                <a:latin typeface="Arial"/>
                <a:ea typeface="Times New Roman"/>
                <a:cs typeface="Segoe UI"/>
              </a:rPr>
              <a:t> </a:t>
            </a:r>
            <a:r>
              <a:rPr lang="en-US" sz="1000" dirty="0" err="1" smtClean="0">
                <a:effectLst/>
                <a:latin typeface="Arial"/>
                <a:ea typeface="Times New Roman"/>
                <a:cs typeface="Segoe UI"/>
              </a:rPr>
              <a:t>Localise</a:t>
            </a:r>
            <a:r>
              <a:rPr lang="en-US" sz="1000" dirty="0" smtClean="0">
                <a:effectLst/>
                <a:latin typeface="Arial"/>
                <a:ea typeface="Times New Roman"/>
                <a:cs typeface="Segoe UI"/>
              </a:rPr>
              <a:t> un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messagerie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Pointeur</a:t>
            </a:r>
            <a:r>
              <a:rPr lang="en-US" sz="1000" dirty="0" smtClean="0">
                <a:effectLst/>
                <a:latin typeface="Arial"/>
                <a:ea typeface="Times New Roman"/>
                <a:cs typeface="Times New Roman"/>
              </a:rPr>
              <a:t> (PTR). </a:t>
            </a:r>
            <a:r>
              <a:rPr lang="en-US" sz="1000" dirty="0" err="1" smtClean="0">
                <a:effectLst/>
                <a:latin typeface="Arial"/>
                <a:ea typeface="Times New Roman"/>
                <a:cs typeface="Segoe UI"/>
              </a:rPr>
              <a:t>Résout</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a:t>
            </a:r>
            <a:r>
              <a:rPr lang="en-US" sz="1000" dirty="0" err="1" smtClean="0">
                <a:effectLst/>
                <a:latin typeface="Arial"/>
                <a:ea typeface="Times New Roman"/>
                <a:cs typeface="Segoe UI"/>
              </a:rPr>
              <a:t>adresse</a:t>
            </a:r>
            <a:r>
              <a:rPr lang="en-US" sz="1000" dirty="0" smtClean="0">
                <a:effectLst/>
                <a:latin typeface="Arial"/>
                <a:ea typeface="Times New Roman"/>
                <a:cs typeface="Segoe UI"/>
              </a:rPr>
              <a:t> IP en nom d'hôte, </a:t>
            </a:r>
            <a:r>
              <a:rPr lang="en-US" sz="1000" dirty="0" err="1" smtClean="0">
                <a:effectLst/>
                <a:latin typeface="Arial"/>
                <a:ea typeface="Times New Roman"/>
                <a:cs typeface="Segoe UI"/>
              </a:rPr>
              <a:t>lors</a:t>
            </a:r>
            <a:r>
              <a:rPr lang="en-US" sz="1000" dirty="0" smtClean="0">
                <a:effectLst/>
                <a:latin typeface="Arial"/>
                <a:ea typeface="Times New Roman"/>
                <a:cs typeface="Segoe UI"/>
              </a:rPr>
              <a:t> de la </a:t>
            </a:r>
            <a:r>
              <a:rPr lang="en-US" sz="1000" dirty="0" err="1" smtClean="0">
                <a:effectLst/>
                <a:latin typeface="Arial"/>
                <a:ea typeface="Times New Roman"/>
                <a:cs typeface="Segoe UI"/>
              </a:rPr>
              <a:t>résolution</a:t>
            </a:r>
            <a:r>
              <a:rPr lang="en-US" sz="1000" dirty="0" smtClean="0">
                <a:effectLst/>
                <a:latin typeface="Arial"/>
                <a:ea typeface="Times New Roman"/>
                <a:cs typeface="Segoe UI"/>
              </a:rPr>
              <a:t> d'un </a:t>
            </a:r>
            <a:r>
              <a:rPr lang="en-US" sz="1000" dirty="0" err="1" smtClean="0">
                <a:effectLst/>
                <a:latin typeface="Arial"/>
                <a:ea typeface="Times New Roman"/>
                <a:cs typeface="Segoe UI"/>
              </a:rPr>
              <a:t>problème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plupart</a:t>
            </a:r>
            <a:r>
              <a:rPr lang="en-US" sz="1000" dirty="0">
                <a:latin typeface="Arial"/>
                <a:ea typeface="SimSun"/>
                <a:cs typeface="Segoe UI"/>
              </a:rPr>
              <a:t> des </a:t>
            </a:r>
            <a:r>
              <a:rPr lang="en-US" sz="1000" dirty="0" err="1">
                <a:latin typeface="Arial"/>
                <a:ea typeface="SimSun"/>
                <a:cs typeface="Segoe UI"/>
              </a:rPr>
              <a:t>cas</a:t>
            </a:r>
            <a:r>
              <a:rPr lang="en-US" sz="1000" dirty="0">
                <a:latin typeface="Arial"/>
                <a:ea typeface="SimSun"/>
                <a:cs typeface="Segoe UI"/>
              </a:rPr>
              <a:t>, les </a:t>
            </a:r>
            <a:r>
              <a:rPr lang="en-US" sz="1000" dirty="0" err="1">
                <a:latin typeface="Arial"/>
                <a:ea typeface="SimSun"/>
                <a:cs typeface="Segoe UI"/>
              </a:rPr>
              <a:t>enregistrements</a:t>
            </a:r>
            <a:r>
              <a:rPr lang="en-US" sz="1000" dirty="0">
                <a:latin typeface="Arial"/>
                <a:ea typeface="SimSun"/>
                <a:cs typeface="Segoe UI"/>
              </a:rPr>
              <a:t> DNS </a:t>
            </a:r>
            <a:r>
              <a:rPr lang="en-US" sz="1000" dirty="0" err="1">
                <a:latin typeface="Arial"/>
                <a:ea typeface="SimSun"/>
                <a:cs typeface="Segoe UI"/>
              </a:rPr>
              <a:t>requis</a:t>
            </a:r>
            <a:r>
              <a:rPr lang="en-US" sz="1000" dirty="0">
                <a:latin typeface="Arial"/>
                <a:ea typeface="SimSun"/>
                <a:cs typeface="Segoe UI"/>
              </a:rPr>
              <a:t> pour les services AD </a:t>
            </a:r>
            <a:r>
              <a:rPr lang="en-US" sz="1000">
                <a:latin typeface="Arial"/>
                <a:ea typeface="SimSun"/>
                <a:cs typeface="Segoe UI"/>
              </a:rPr>
              <a:t>DS </a:t>
            </a:r>
            <a:r>
              <a:rPr lang="en-US" sz="1000" smtClean="0">
                <a:latin typeface="Arial"/>
                <a:ea typeface="SimSun"/>
                <a:cs typeface="Segoe UI"/>
              </a:rPr>
              <a:t>sont automatiquement </a:t>
            </a:r>
            <a:r>
              <a:rPr lang="en-US" sz="1000" dirty="0" err="1">
                <a:latin typeface="Arial"/>
                <a:ea typeface="SimSun"/>
                <a:cs typeface="Segoe UI"/>
              </a:rPr>
              <a:t>ajoutés</a:t>
            </a:r>
            <a:r>
              <a:rPr lang="en-US" sz="1000" dirty="0">
                <a:latin typeface="Arial"/>
                <a:ea typeface="SimSun"/>
                <a:cs typeface="Segoe UI"/>
              </a:rPr>
              <a:t> à la zone </a:t>
            </a:r>
            <a:r>
              <a:rPr lang="en-US" sz="1000" dirty="0" err="1">
                <a:latin typeface="Arial"/>
                <a:ea typeface="SimSun"/>
                <a:cs typeface="Segoe UI"/>
              </a:rPr>
              <a:t>nécessaire</a:t>
            </a:r>
            <a:r>
              <a:rPr lang="en-US" sz="1000" dirty="0">
                <a:latin typeface="Arial"/>
                <a:ea typeface="SimSun"/>
                <a:cs typeface="Segoe UI"/>
              </a:rPr>
              <a:t> par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et les </a:t>
            </a:r>
            <a:r>
              <a:rPr lang="en-US" sz="1000" err="1">
                <a:latin typeface="Arial"/>
                <a:ea typeface="SimSun"/>
                <a:cs typeface="Segoe UI"/>
              </a:rPr>
              <a:t>serveurs</a:t>
            </a:r>
            <a:r>
              <a:rPr lang="en-US" sz="1000">
                <a:latin typeface="Arial"/>
                <a:ea typeface="SimSun"/>
                <a:cs typeface="Segoe UI"/>
              </a:rPr>
              <a:t> </a:t>
            </a:r>
            <a:r>
              <a:rPr lang="en-US" sz="1000" smtClean="0">
                <a:latin typeface="Arial"/>
                <a:ea typeface="SimSun"/>
                <a:cs typeface="Segoe UI"/>
              </a:rPr>
              <a:t>de catalogue </a:t>
            </a:r>
            <a:r>
              <a:rPr lang="en-US" sz="1000" dirty="0">
                <a:latin typeface="Arial"/>
                <a:ea typeface="SimSun"/>
                <a:cs typeface="Segoe UI"/>
              </a:rPr>
              <a:t>global. En </a:t>
            </a:r>
            <a:r>
              <a:rPr lang="en-US" sz="1000" dirty="0" err="1">
                <a:latin typeface="Arial"/>
                <a:ea typeface="SimSun"/>
                <a:cs typeface="Segoe UI"/>
              </a:rPr>
              <a:t>outre</a:t>
            </a:r>
            <a:r>
              <a:rPr lang="en-US" sz="1000" dirty="0">
                <a:latin typeface="Arial"/>
                <a:ea typeface="SimSun"/>
                <a:cs typeface="Segoe UI"/>
              </a:rPr>
              <a:t>, les stations de travail et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créent</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propres</a:t>
            </a:r>
            <a:r>
              <a:rPr lang="en-US" sz="1000" dirty="0">
                <a:latin typeface="Arial"/>
                <a:ea typeface="SimSun"/>
                <a:cs typeface="Segoe UI"/>
              </a:rPr>
              <a:t> </a:t>
            </a:r>
            <a:r>
              <a:rPr lang="en-US" sz="1000" err="1">
                <a:latin typeface="Arial"/>
                <a:ea typeface="SimSun"/>
                <a:cs typeface="Segoe UI"/>
              </a:rPr>
              <a:t>enregistrements</a:t>
            </a:r>
            <a:r>
              <a:rPr lang="en-US" sz="1000">
                <a:latin typeface="Arial"/>
                <a:ea typeface="SimSun"/>
                <a:cs typeface="Segoe UI"/>
              </a:rPr>
              <a:t> </a:t>
            </a:r>
            <a:r>
              <a:rPr lang="en-US" sz="1000" smtClean="0">
                <a:latin typeface="Arial"/>
                <a:ea typeface="SimSun"/>
                <a:cs typeface="Segoe UI"/>
              </a:rPr>
              <a:t>A et</a:t>
            </a:r>
            <a:r>
              <a:rPr lang="en-US" sz="1000" dirty="0" smtClean="0">
                <a:latin typeface="Arial"/>
                <a:ea typeface="SimSun"/>
                <a:cs typeface="Segoe UI"/>
              </a:rPr>
              <a:t> PTR </a:t>
            </a:r>
            <a:r>
              <a:rPr lang="en-US" sz="1000" dirty="0" err="1">
                <a:latin typeface="Arial"/>
                <a:ea typeface="SimSun"/>
                <a:cs typeface="Segoe UI"/>
              </a:rPr>
              <a:t>automatiquement</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73170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Notes Placeholder 2"/>
          <p:cNvSpPr>
            <a:spLocks noGrp="1"/>
          </p:cNvSpPr>
          <p:nvPr>
            <p:ph type="body" idx="1"/>
          </p:nvPr>
        </p:nvSpPr>
        <p:spPr>
          <a:xfrm>
            <a:off x="309600" y="2095200"/>
            <a:ext cx="6152400" cy="660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Aft>
                <a:spcPts val="1000"/>
              </a:spcAft>
            </a:pPr>
            <a:r>
              <a:rPr lang="en-US" sz="1000" dirty="0" smtClean="0">
                <a:latin typeface="Arial"/>
                <a:ea typeface="SimSun"/>
                <a:cs typeface="Arial"/>
              </a:rPr>
              <a:t> </a:t>
            </a:r>
            <a:r>
              <a:rPr lang="en-US" sz="1000" dirty="0" err="1" smtClean="0">
                <a:latin typeface="Arial"/>
                <a:ea typeface="SimSun"/>
                <a:cs typeface="Segoe UI"/>
              </a:rPr>
              <a:t>Décrivez</a:t>
            </a:r>
            <a:r>
              <a:rPr lang="en-US" sz="1000" dirty="0" smtClean="0">
                <a:latin typeface="Arial"/>
                <a:ea typeface="SimSun"/>
                <a:cs typeface="Segoe UI"/>
              </a:rPr>
              <a:t> le </a:t>
            </a:r>
            <a:r>
              <a:rPr lang="en-US" sz="1000" dirty="0" err="1" smtClean="0">
                <a:latin typeface="Arial"/>
                <a:ea typeface="SimSun"/>
                <a:cs typeface="Segoe UI"/>
              </a:rPr>
              <a:t>processus</a:t>
            </a:r>
            <a:r>
              <a:rPr lang="en-US" sz="1000" dirty="0" smtClean="0">
                <a:latin typeface="Arial"/>
                <a:ea typeface="SimSun"/>
                <a:cs typeface="Segoe UI"/>
              </a:rPr>
              <a:t> de </a:t>
            </a:r>
            <a:r>
              <a:rPr lang="en-US" sz="1000" dirty="0" err="1" smtClean="0">
                <a:latin typeface="Arial"/>
                <a:ea typeface="SimSun"/>
                <a:cs typeface="Segoe UI"/>
              </a:rPr>
              <a:t>résolution</a:t>
            </a:r>
            <a:r>
              <a:rPr lang="en-US" sz="1000" dirty="0" smtClean="0">
                <a:latin typeface="Arial"/>
                <a:ea typeface="SimSun"/>
                <a:cs typeface="Segoe UI"/>
              </a:rPr>
              <a:t> de </a:t>
            </a:r>
            <a:r>
              <a:rPr lang="en-US" sz="1000" dirty="0" err="1" smtClean="0">
                <a:latin typeface="Arial"/>
                <a:ea typeface="SimSun"/>
                <a:cs typeface="Segoe UI"/>
              </a:rPr>
              <a:t>noms</a:t>
            </a:r>
            <a:r>
              <a:rPr lang="en-US" sz="1000" dirty="0" smtClean="0">
                <a:latin typeface="Arial"/>
                <a:ea typeface="SimSun"/>
                <a:cs typeface="Segoe UI"/>
              </a:rPr>
              <a:t> DNS pour </a:t>
            </a:r>
            <a:r>
              <a:rPr lang="en-US" sz="1000" dirty="0" err="1" smtClean="0">
                <a:latin typeface="Arial"/>
                <a:ea typeface="SimSun"/>
                <a:cs typeface="Segoe UI"/>
              </a:rPr>
              <a:t>localiser</a:t>
            </a:r>
            <a:r>
              <a:rPr lang="en-US" sz="1000" dirty="0" smtClean="0">
                <a:latin typeface="Arial"/>
                <a:ea typeface="SimSun"/>
                <a:cs typeface="Segoe UI"/>
              </a:rPr>
              <a:t> </a:t>
            </a:r>
            <a:r>
              <a:rPr lang="en-US" sz="1000" dirty="0" err="1" smtClean="0">
                <a:latin typeface="Arial"/>
                <a:ea typeface="SimSun"/>
                <a:cs typeface="Segoe UI"/>
              </a:rPr>
              <a:t>l'adresse</a:t>
            </a:r>
            <a:r>
              <a:rPr lang="en-US" sz="1000" dirty="0" smtClean="0">
                <a:latin typeface="Arial"/>
                <a:ea typeface="SimSun"/>
                <a:cs typeface="Segoe UI"/>
              </a:rPr>
              <a:t> IP de www.microsoft.com :</a:t>
            </a:r>
            <a:endParaRPr lang="en-US" sz="1000" dirty="0" smtClean="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Un poste de travail </a:t>
            </a:r>
            <a:r>
              <a:rPr lang="en-US" sz="1000" dirty="0" err="1" smtClean="0">
                <a:effectLst/>
                <a:latin typeface="Arial"/>
                <a:ea typeface="Times New Roman"/>
                <a:cs typeface="Segoe UI"/>
              </a:rPr>
              <a:t>interroge</a:t>
            </a:r>
            <a:r>
              <a:rPr lang="en-US" sz="1000" dirty="0" smtClean="0">
                <a:effectLst/>
                <a:latin typeface="Arial"/>
                <a:ea typeface="Times New Roman"/>
                <a:cs typeface="Segoe UI"/>
              </a:rPr>
              <a:t> 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local pour </a:t>
            </a:r>
            <a:r>
              <a:rPr lang="en-US" sz="1000" dirty="0" err="1" smtClean="0">
                <a:effectLst/>
                <a:latin typeface="Arial"/>
                <a:ea typeface="Times New Roman"/>
                <a:cs typeface="Segoe UI"/>
              </a:rPr>
              <a:t>obtenir</a:t>
            </a:r>
            <a:r>
              <a:rPr lang="en-US" sz="1000" dirty="0" smtClean="0">
                <a:effectLst/>
                <a:latin typeface="Arial"/>
                <a:ea typeface="Times New Roman"/>
                <a:cs typeface="Segoe UI"/>
              </a:rPr>
              <a:t> </a:t>
            </a:r>
            <a:r>
              <a:rPr lang="en-US" sz="1000" dirty="0" err="1" smtClean="0">
                <a:effectLst/>
                <a:latin typeface="Arial"/>
                <a:ea typeface="Times New Roman"/>
                <a:cs typeface="Segoe UI"/>
              </a:rPr>
              <a:t>l'adresse</a:t>
            </a:r>
            <a:r>
              <a:rPr lang="en-US" sz="1000" dirty="0" smtClean="0">
                <a:effectLst/>
                <a:latin typeface="Arial"/>
                <a:ea typeface="Times New Roman"/>
                <a:cs typeface="Segoe UI"/>
              </a:rPr>
              <a:t> IP de www.microsoft.com.</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Si 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local ne dispose pas de </a:t>
            </a:r>
            <a:r>
              <a:rPr lang="en-US" sz="1000" dirty="0" err="1" smtClean="0">
                <a:effectLst/>
                <a:latin typeface="Arial"/>
                <a:ea typeface="Times New Roman"/>
                <a:cs typeface="Segoe UI"/>
              </a:rPr>
              <a:t>l'information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il</a:t>
            </a:r>
            <a:r>
              <a:rPr lang="en-US" sz="1000" dirty="0" smtClean="0">
                <a:effectLst/>
                <a:latin typeface="Arial"/>
                <a:ea typeface="Times New Roman"/>
                <a:cs typeface="Segoe UI"/>
              </a:rPr>
              <a:t> </a:t>
            </a:r>
            <a:r>
              <a:rPr lang="en-US" sz="1000" dirty="0" err="1" smtClean="0">
                <a:effectLst/>
                <a:latin typeface="Arial"/>
                <a:ea typeface="Times New Roman"/>
                <a:cs typeface="Segoe UI"/>
              </a:rPr>
              <a:t>interroge</a:t>
            </a:r>
            <a:r>
              <a:rPr lang="en-US" sz="1000" dirty="0" smtClean="0">
                <a:effectLst/>
                <a:latin typeface="Arial"/>
                <a:ea typeface="Times New Roman"/>
                <a:cs typeface="Segoe UI"/>
              </a:rPr>
              <a:t> </a:t>
            </a:r>
            <a:r>
              <a:rPr lang="en-US" sz="1000" dirty="0" err="1" smtClean="0">
                <a:effectLst/>
                <a:latin typeface="Arial"/>
                <a:ea typeface="Times New Roman"/>
                <a:cs typeface="Segoe UI"/>
              </a:rPr>
              <a:t>ensuite</a:t>
            </a:r>
            <a:r>
              <a:rPr lang="en-US" sz="1000" dirty="0" smtClean="0">
                <a:effectLst/>
                <a:latin typeface="Arial"/>
                <a:ea typeface="Times New Roman"/>
                <a:cs typeface="Segoe UI"/>
              </a:rPr>
              <a:t> un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a:t>
            </a:r>
            <a:r>
              <a:rPr lang="en-US" sz="1000" dirty="0" err="1" smtClean="0">
                <a:effectLst/>
                <a:latin typeface="Arial"/>
                <a:ea typeface="Times New Roman"/>
                <a:cs typeface="Segoe UI"/>
              </a:rPr>
              <a:t>racine</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connaître</a:t>
            </a:r>
            <a:r>
              <a:rPr lang="en-US" sz="1000" dirty="0" smtClean="0">
                <a:effectLst/>
                <a:latin typeface="Arial"/>
                <a:ea typeface="Times New Roman"/>
                <a:cs typeface="Segoe UI"/>
              </a:rPr>
              <a:t> </a:t>
            </a:r>
            <a:r>
              <a:rPr lang="en-US" sz="1000" dirty="0" err="1" smtClean="0">
                <a:effectLst/>
                <a:latin typeface="Arial"/>
                <a:ea typeface="Times New Roman"/>
                <a:cs typeface="Segoe UI"/>
              </a:rPr>
              <a:t>l'emplacement</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DNS .com.</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local </a:t>
            </a:r>
            <a:r>
              <a:rPr lang="en-US" sz="1000" dirty="0" err="1" smtClean="0">
                <a:effectLst/>
                <a:latin typeface="Arial"/>
                <a:ea typeface="Times New Roman"/>
                <a:cs typeface="Segoe UI"/>
              </a:rPr>
              <a:t>interroge</a:t>
            </a:r>
            <a:r>
              <a:rPr lang="en-US" sz="1000" dirty="0" smtClean="0">
                <a:effectLst/>
                <a:latin typeface="Arial"/>
                <a:ea typeface="Times New Roman"/>
                <a:cs typeface="Segoe UI"/>
              </a:rPr>
              <a:t> </a:t>
            </a:r>
            <a:r>
              <a:rPr lang="en-US" sz="1000" dirty="0" err="1" smtClean="0">
                <a:effectLst/>
                <a:latin typeface="Arial"/>
                <a:ea typeface="Times New Roman"/>
                <a:cs typeface="Segoe UI"/>
              </a:rPr>
              <a:t>ensuite</a:t>
            </a:r>
            <a:r>
              <a:rPr lang="en-US" sz="1000" dirty="0" smtClean="0">
                <a:effectLst/>
                <a:latin typeface="Arial"/>
                <a:ea typeface="Times New Roman"/>
                <a:cs typeface="Segoe UI"/>
              </a:rPr>
              <a:t> un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.com pour </a:t>
            </a:r>
            <a:r>
              <a:rPr lang="en-US" sz="1000" dirty="0" err="1" smtClean="0">
                <a:effectLst/>
                <a:latin typeface="Arial"/>
                <a:ea typeface="Times New Roman"/>
                <a:cs typeface="Segoe UI"/>
              </a:rPr>
              <a:t>connaître</a:t>
            </a:r>
            <a:r>
              <a:rPr lang="en-US" sz="1000" dirty="0" smtClean="0">
                <a:effectLst/>
                <a:latin typeface="Arial"/>
                <a:ea typeface="Times New Roman"/>
                <a:cs typeface="Segoe UI"/>
              </a:rPr>
              <a:t> </a:t>
            </a:r>
            <a:r>
              <a:rPr lang="en-US" sz="1000" err="1" smtClean="0">
                <a:effectLst/>
                <a:latin typeface="Arial"/>
                <a:ea typeface="Times New Roman"/>
                <a:cs typeface="Segoe UI"/>
              </a:rPr>
              <a:t>l'emplacement</a:t>
            </a:r>
            <a:r>
              <a:rPr lang="en-US" sz="1000" smtClean="0">
                <a:effectLst/>
                <a:latin typeface="Arial"/>
                <a:ea typeface="Times New Roman"/>
                <a:cs typeface="Segoe UI"/>
              </a:rPr>
              <a:t> des serveurs </a:t>
            </a:r>
            <a:r>
              <a:rPr lang="en-US" sz="1000" dirty="0" smtClean="0">
                <a:effectLst/>
                <a:latin typeface="Arial"/>
                <a:ea typeface="Times New Roman"/>
                <a:cs typeface="Segoe UI"/>
              </a:rPr>
              <a:t>DNS Microsoft.com.</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local </a:t>
            </a:r>
            <a:r>
              <a:rPr lang="en-US" sz="1000" dirty="0" err="1" smtClean="0">
                <a:effectLst/>
                <a:latin typeface="Arial"/>
                <a:ea typeface="Times New Roman"/>
                <a:cs typeface="Segoe UI"/>
              </a:rPr>
              <a:t>interroge</a:t>
            </a:r>
            <a:r>
              <a:rPr lang="en-US" sz="1000" dirty="0" smtClean="0">
                <a:effectLst/>
                <a:latin typeface="Arial"/>
                <a:ea typeface="Times New Roman"/>
                <a:cs typeface="Segoe UI"/>
              </a:rPr>
              <a:t> </a:t>
            </a:r>
            <a:r>
              <a:rPr lang="en-US" sz="1000" dirty="0" err="1" smtClean="0">
                <a:effectLst/>
                <a:latin typeface="Arial"/>
                <a:ea typeface="Times New Roman"/>
                <a:cs typeface="Segoe UI"/>
              </a:rPr>
              <a:t>ensuite</a:t>
            </a:r>
            <a:r>
              <a:rPr lang="en-US" sz="1000" dirty="0" smtClean="0">
                <a:effectLst/>
                <a:latin typeface="Arial"/>
                <a:ea typeface="Times New Roman"/>
                <a:cs typeface="Segoe UI"/>
              </a:rPr>
              <a:t> 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Microsoft.com pour </a:t>
            </a:r>
            <a:r>
              <a:rPr lang="en-US" sz="1000" dirty="0" err="1" smtClean="0">
                <a:effectLst/>
                <a:latin typeface="Arial"/>
                <a:ea typeface="Times New Roman"/>
                <a:cs typeface="Segoe UI"/>
              </a:rPr>
              <a:t>connaître</a:t>
            </a:r>
            <a:r>
              <a:rPr lang="en-US" sz="1000" dirty="0" smtClean="0">
                <a:effectLst/>
                <a:latin typeface="Arial"/>
                <a:ea typeface="Times New Roman"/>
                <a:cs typeface="Segoe UI"/>
              </a:rPr>
              <a:t> </a:t>
            </a:r>
            <a:r>
              <a:rPr lang="en-US" sz="1000" dirty="0" err="1" smtClean="0">
                <a:effectLst/>
                <a:latin typeface="Arial"/>
                <a:ea typeface="Times New Roman"/>
                <a:cs typeface="Segoe UI"/>
              </a:rPr>
              <a:t>l'adresse</a:t>
            </a:r>
            <a:r>
              <a:rPr lang="en-US" sz="1000" dirty="0" smtClean="0">
                <a:effectLst/>
                <a:latin typeface="Arial"/>
                <a:ea typeface="Times New Roman"/>
                <a:cs typeface="Segoe UI"/>
              </a:rPr>
              <a:t> </a:t>
            </a:r>
            <a:r>
              <a:rPr lang="en-US" sz="1000" smtClean="0">
                <a:effectLst/>
                <a:latin typeface="Arial"/>
                <a:ea typeface="Times New Roman"/>
                <a:cs typeface="Segoe UI"/>
              </a:rPr>
              <a:t>IP de </a:t>
            </a:r>
            <a:r>
              <a:rPr lang="en-US" sz="1000" u="none" strike="noStrike" smtClean="0">
                <a:effectLst/>
                <a:latin typeface="Arial"/>
                <a:ea typeface="Times New Roman"/>
                <a:cs typeface="Times New Roman"/>
                <a:hlinkClick r:id="rId3"/>
              </a:rPr>
              <a:t>www.microsoft.com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L'adresse</a:t>
            </a:r>
            <a:r>
              <a:rPr lang="en-US" sz="1000" dirty="0" smtClean="0">
                <a:effectLst/>
                <a:latin typeface="Arial"/>
                <a:ea typeface="Times New Roman"/>
                <a:cs typeface="Segoe UI"/>
              </a:rPr>
              <a:t> IP de www.microsoft.com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retournée</a:t>
            </a:r>
            <a:r>
              <a:rPr lang="en-US" sz="1000" dirty="0" smtClean="0">
                <a:effectLst/>
                <a:latin typeface="Arial"/>
                <a:ea typeface="Times New Roman"/>
                <a:cs typeface="Segoe UI"/>
              </a:rPr>
              <a:t> au poste de travail.</a:t>
            </a:r>
            <a:endParaRPr lang="en-US" sz="1000" dirty="0" smtClean="0">
              <a:effectLst/>
              <a:latin typeface="Arial"/>
              <a:ea typeface="Times New Roman"/>
              <a:cs typeface="Times New Roman"/>
            </a:endParaRPr>
          </a:p>
          <a:p>
            <a:pPr>
              <a:lnSpc>
                <a:spcPct val="115000"/>
              </a:lnSpc>
              <a:spcAft>
                <a:spcPts val="1000"/>
              </a:spcAft>
            </a:pPr>
            <a:r>
              <a:rPr lang="en-US" sz="1000" dirty="0" err="1" smtClean="0">
                <a:latin typeface="Arial"/>
                <a:ea typeface="SimSun"/>
                <a:cs typeface="Segoe UI"/>
              </a:rPr>
              <a:t>Indiquez</a:t>
            </a:r>
            <a:r>
              <a:rPr lang="en-US" sz="1000" dirty="0" smtClean="0">
                <a:latin typeface="Arial"/>
                <a:ea typeface="SimSun"/>
                <a:cs typeface="Segoe UI"/>
              </a:rPr>
              <a:t> aux </a:t>
            </a:r>
            <a:r>
              <a:rPr lang="en-US" sz="1000" dirty="0" err="1" smtClean="0">
                <a:latin typeface="Arial"/>
                <a:ea typeface="SimSun"/>
                <a:cs typeface="Segoe UI"/>
              </a:rPr>
              <a:t>stagiaires</a:t>
            </a:r>
            <a:r>
              <a:rPr lang="en-US" sz="1000" dirty="0" smtClean="0">
                <a:latin typeface="Arial"/>
                <a:ea typeface="SimSun"/>
                <a:cs typeface="Segoe UI"/>
              </a:rPr>
              <a:t> </a:t>
            </a:r>
            <a:r>
              <a:rPr lang="en-US" sz="1000" dirty="0" err="1" smtClean="0">
                <a:latin typeface="Arial"/>
                <a:ea typeface="SimSun"/>
                <a:cs typeface="Segoe UI"/>
              </a:rPr>
              <a:t>que</a:t>
            </a:r>
            <a:r>
              <a:rPr lang="en-US" sz="1000" dirty="0" smtClean="0">
                <a:latin typeface="Arial"/>
                <a:ea typeface="SimSun"/>
                <a:cs typeface="Segoe UI"/>
              </a:rPr>
              <a:t> la </a:t>
            </a:r>
            <a:r>
              <a:rPr lang="en-US" sz="1000" dirty="0" err="1" smtClean="0">
                <a:latin typeface="Arial"/>
                <a:ea typeface="SimSun"/>
                <a:cs typeface="Segoe UI"/>
              </a:rPr>
              <a:t>compréhension</a:t>
            </a:r>
            <a:r>
              <a:rPr lang="en-US" sz="1000" dirty="0" smtClean="0">
                <a:latin typeface="Arial"/>
                <a:ea typeface="SimSun"/>
                <a:cs typeface="Segoe UI"/>
              </a:rPr>
              <a:t> de </a:t>
            </a:r>
            <a:r>
              <a:rPr lang="en-US" sz="1000" dirty="0" err="1" smtClean="0">
                <a:latin typeface="Arial"/>
                <a:ea typeface="SimSun"/>
                <a:cs typeface="Segoe UI"/>
              </a:rPr>
              <a:t>ce</a:t>
            </a:r>
            <a:r>
              <a:rPr lang="en-US" sz="1000" dirty="0" smtClean="0">
                <a:latin typeface="Arial"/>
                <a:ea typeface="SimSun"/>
                <a:cs typeface="Segoe UI"/>
              </a:rPr>
              <a:t> </a:t>
            </a:r>
            <a:r>
              <a:rPr lang="en-US" sz="1000" dirty="0" err="1" smtClean="0">
                <a:latin typeface="Arial"/>
                <a:ea typeface="SimSun"/>
                <a:cs typeface="Segoe UI"/>
              </a:rPr>
              <a:t>processus</a:t>
            </a:r>
            <a:r>
              <a:rPr lang="en-US" sz="1000" dirty="0" smtClean="0">
                <a:latin typeface="Arial"/>
                <a:ea typeface="SimSun"/>
                <a:cs typeface="Segoe UI"/>
              </a:rPr>
              <a:t> </a:t>
            </a:r>
            <a:r>
              <a:rPr lang="en-US" sz="1000" dirty="0" err="1" smtClean="0">
                <a:latin typeface="Arial"/>
                <a:ea typeface="SimSun"/>
                <a:cs typeface="Segoe UI"/>
              </a:rPr>
              <a:t>est</a:t>
            </a:r>
            <a:r>
              <a:rPr lang="en-US" sz="1000" dirty="0" smtClean="0">
                <a:latin typeface="Arial"/>
                <a:ea typeface="SimSun"/>
                <a:cs typeface="Segoe UI"/>
              </a:rPr>
              <a:t> </a:t>
            </a:r>
            <a:r>
              <a:rPr lang="en-US" sz="1000" dirty="0" err="1" smtClean="0">
                <a:latin typeface="Arial"/>
                <a:ea typeface="SimSun"/>
                <a:cs typeface="Segoe UI"/>
              </a:rPr>
              <a:t>importante</a:t>
            </a:r>
            <a:r>
              <a:rPr lang="en-US" sz="1000" dirty="0" smtClean="0">
                <a:latin typeface="Arial"/>
                <a:ea typeface="SimSun"/>
                <a:cs typeface="Segoe UI"/>
              </a:rPr>
              <a:t> en </a:t>
            </a:r>
            <a:r>
              <a:rPr lang="en-US" sz="1000" dirty="0" err="1" smtClean="0">
                <a:latin typeface="Arial"/>
                <a:ea typeface="SimSun"/>
                <a:cs typeface="Segoe UI"/>
              </a:rPr>
              <a:t>matière</a:t>
            </a:r>
            <a:r>
              <a:rPr lang="en-US" sz="1000" dirty="0" smtClean="0">
                <a:latin typeface="Arial"/>
                <a:ea typeface="SimSun"/>
                <a:cs typeface="Segoe UI"/>
              </a:rPr>
              <a:t> de </a:t>
            </a:r>
            <a:r>
              <a:rPr lang="en-US" sz="1000" dirty="0" err="1" smtClean="0">
                <a:latin typeface="Arial"/>
                <a:ea typeface="SimSun"/>
                <a:cs typeface="Segoe UI"/>
              </a:rPr>
              <a:t>résolution</a:t>
            </a:r>
            <a:r>
              <a:rPr lang="en-US" sz="1000" dirty="0" smtClean="0">
                <a:latin typeface="Arial"/>
                <a:ea typeface="SimSun"/>
                <a:cs typeface="Segoe UI"/>
              </a:rPr>
              <a:t> des </a:t>
            </a:r>
            <a:r>
              <a:rPr lang="en-US" sz="1000" dirty="0" err="1" smtClean="0">
                <a:latin typeface="Arial"/>
                <a:ea typeface="SimSun"/>
                <a:cs typeface="Segoe UI"/>
              </a:rPr>
              <a:t>problèmes</a:t>
            </a:r>
            <a:r>
              <a:rPr lang="en-US" sz="1000" dirty="0" smtClean="0">
                <a:latin typeface="Arial"/>
                <a:ea typeface="SimSun"/>
                <a:cs typeface="Segoe UI"/>
              </a:rPr>
              <a:t> </a:t>
            </a:r>
            <a:r>
              <a:rPr lang="en-US" sz="1000" dirty="0" err="1" smtClean="0">
                <a:latin typeface="Arial"/>
                <a:ea typeface="SimSun"/>
                <a:cs typeface="Segoe UI"/>
              </a:rPr>
              <a:t>liés</a:t>
            </a:r>
            <a:r>
              <a:rPr lang="en-US" sz="1000" dirty="0" smtClean="0">
                <a:latin typeface="Arial"/>
                <a:ea typeface="SimSun"/>
                <a:cs typeface="Segoe UI"/>
              </a:rPr>
              <a:t> à la </a:t>
            </a:r>
            <a:r>
              <a:rPr lang="en-US" sz="1000" dirty="0" err="1" smtClean="0">
                <a:latin typeface="Arial"/>
                <a:ea typeface="SimSun"/>
                <a:cs typeface="Segoe UI"/>
              </a:rPr>
              <a:t>résolution</a:t>
            </a:r>
            <a:r>
              <a:rPr lang="en-US" sz="1000" dirty="0" smtClean="0">
                <a:latin typeface="Arial"/>
                <a:ea typeface="SimSun"/>
                <a:cs typeface="Segoe UI"/>
              </a:rPr>
              <a:t> de </a:t>
            </a:r>
            <a:r>
              <a:rPr lang="en-US" sz="1000" dirty="0" err="1" smtClean="0">
                <a:latin typeface="Arial"/>
                <a:ea typeface="SimSun"/>
                <a:cs typeface="Segoe UI"/>
              </a:rPr>
              <a:t>noms</a:t>
            </a:r>
            <a:r>
              <a:rPr lang="en-US" sz="1000" dirty="0" smtClean="0">
                <a:latin typeface="Arial"/>
                <a:ea typeface="SimSun"/>
                <a:cs typeface="Segoe UI"/>
              </a:rPr>
              <a:t> pour les clients et les </a:t>
            </a:r>
            <a:r>
              <a:rPr lang="en-US" sz="1000" dirty="0" err="1" smtClean="0">
                <a:latin typeface="Arial"/>
                <a:ea typeface="SimSun"/>
                <a:cs typeface="Segoe UI"/>
              </a:rPr>
              <a:t>serveurs</a:t>
            </a:r>
            <a:r>
              <a:rPr lang="en-US" sz="1000" dirty="0" smtClean="0">
                <a:latin typeface="Arial"/>
                <a:ea typeface="SimSun"/>
                <a:cs typeface="Segoe UI"/>
              </a:rPr>
              <a:t> (par </a:t>
            </a:r>
            <a:r>
              <a:rPr lang="en-US" sz="1000" dirty="0" err="1" smtClean="0">
                <a:latin typeface="Arial"/>
                <a:ea typeface="SimSun"/>
                <a:cs typeface="Segoe UI"/>
              </a:rPr>
              <a:t>exemple</a:t>
            </a:r>
            <a:r>
              <a:rPr lang="en-US" sz="1000" dirty="0" smtClean="0">
                <a:latin typeface="Arial"/>
                <a:ea typeface="SimSun"/>
                <a:cs typeface="Segoe UI"/>
              </a:rPr>
              <a:t>, </a:t>
            </a:r>
            <a:r>
              <a:rPr lang="en-US" sz="1000" dirty="0" err="1" smtClean="0">
                <a:latin typeface="Arial"/>
                <a:ea typeface="SimSun"/>
                <a:cs typeface="Segoe UI"/>
              </a:rPr>
              <a:t>quand</a:t>
            </a:r>
            <a:r>
              <a:rPr lang="en-US" sz="1000" dirty="0" smtClean="0">
                <a:latin typeface="Arial"/>
                <a:ea typeface="SimSun"/>
                <a:cs typeface="Segoe UI"/>
              </a:rPr>
              <a:t> un client </a:t>
            </a:r>
            <a:r>
              <a:rPr lang="en-US" sz="1000" dirty="0" err="1" smtClean="0">
                <a:latin typeface="Arial"/>
                <a:ea typeface="SimSun"/>
                <a:cs typeface="Segoe UI"/>
              </a:rPr>
              <a:t>n'est</a:t>
            </a:r>
            <a:r>
              <a:rPr lang="en-US" sz="1000" dirty="0" smtClean="0">
                <a:latin typeface="Arial"/>
                <a:ea typeface="SimSun"/>
                <a:cs typeface="Segoe UI"/>
              </a:rPr>
              <a:t> pas en </a:t>
            </a:r>
            <a:r>
              <a:rPr lang="en-US" sz="1000" dirty="0" err="1" smtClean="0">
                <a:latin typeface="Arial"/>
                <a:ea typeface="SimSun"/>
                <a:cs typeface="Segoe UI"/>
              </a:rPr>
              <a:t>mesure</a:t>
            </a:r>
            <a:r>
              <a:rPr lang="en-US" sz="1000" dirty="0" smtClean="0">
                <a:latin typeface="Arial"/>
                <a:ea typeface="SimSun"/>
                <a:cs typeface="Segoe UI"/>
              </a:rPr>
              <a:t> </a:t>
            </a:r>
            <a:r>
              <a:rPr lang="en-US" sz="1000" dirty="0" err="1" smtClean="0">
                <a:latin typeface="Arial"/>
                <a:ea typeface="SimSun"/>
                <a:cs typeface="Segoe UI"/>
              </a:rPr>
              <a:t>d'accéder</a:t>
            </a:r>
            <a:r>
              <a:rPr lang="en-US" sz="1000" dirty="0" smtClean="0">
                <a:latin typeface="Arial"/>
                <a:ea typeface="SimSun"/>
                <a:cs typeface="Segoe UI"/>
              </a:rPr>
              <a:t> à </a:t>
            </a:r>
            <a:r>
              <a:rPr lang="en-US" sz="1000" dirty="0" err="1" smtClean="0">
                <a:latin typeface="Arial"/>
                <a:ea typeface="SimSun"/>
                <a:cs typeface="Segoe UI"/>
              </a:rPr>
              <a:t>une</a:t>
            </a:r>
            <a:r>
              <a:rPr lang="en-US" sz="1000" dirty="0" smtClean="0">
                <a:latin typeface="Arial"/>
                <a:ea typeface="SimSun"/>
                <a:cs typeface="Segoe UI"/>
              </a:rPr>
              <a:t> application Web </a:t>
            </a:r>
            <a:r>
              <a:rPr lang="en-US" sz="1000" dirty="0" err="1" smtClean="0">
                <a:latin typeface="Arial"/>
                <a:ea typeface="SimSun"/>
                <a:cs typeface="Segoe UI"/>
              </a:rPr>
              <a:t>ou</a:t>
            </a:r>
            <a:r>
              <a:rPr lang="en-US" sz="1000" dirty="0" smtClean="0">
                <a:latin typeface="Arial"/>
                <a:ea typeface="SimSun"/>
                <a:cs typeface="Segoe UI"/>
              </a:rPr>
              <a:t> un </a:t>
            </a:r>
            <a:r>
              <a:rPr lang="en-US" sz="1000" dirty="0" err="1" smtClean="0">
                <a:latin typeface="Arial"/>
                <a:ea typeface="SimSun"/>
                <a:cs typeface="Segoe UI"/>
              </a:rPr>
              <a:t>serveur</a:t>
            </a:r>
            <a:r>
              <a:rPr lang="en-US" sz="1000" dirty="0" smtClean="0">
                <a:latin typeface="Arial"/>
                <a:ea typeface="SimSun"/>
                <a:cs typeface="Segoe UI"/>
              </a:rPr>
              <a:t> de </a:t>
            </a:r>
            <a:r>
              <a:rPr lang="en-US" sz="1000" dirty="0" err="1" smtClean="0">
                <a:latin typeface="Arial"/>
                <a:ea typeface="SimSun"/>
                <a:cs typeface="Segoe UI"/>
              </a:rPr>
              <a:t>fichiers</a:t>
            </a:r>
            <a:r>
              <a:rPr lang="en-US" sz="1000" dirty="0" smtClean="0">
                <a:latin typeface="Arial"/>
                <a:ea typeface="SimSun"/>
                <a:cs typeface="Segoe UI"/>
              </a:rPr>
              <a:t>).</a:t>
            </a:r>
            <a:endParaRPr lang="en-US" sz="1000" dirty="0" smtClean="0">
              <a:latin typeface="Arial"/>
              <a:ea typeface="SimSun"/>
              <a:cs typeface="Arial"/>
            </a:endParaRPr>
          </a:p>
          <a:p>
            <a:pPr>
              <a:lnSpc>
                <a:spcPct val="115000"/>
              </a:lnSpc>
              <a:spcAft>
                <a:spcPts val="1000"/>
              </a:spcAft>
            </a:pPr>
            <a:r>
              <a:rPr lang="en-US" sz="1000" dirty="0" err="1" smtClean="0">
                <a:latin typeface="Arial"/>
                <a:ea typeface="SimSun"/>
                <a:cs typeface="Segoe UI"/>
              </a:rPr>
              <a:t>Pensez</a:t>
            </a:r>
            <a:r>
              <a:rPr lang="en-US" sz="1000" dirty="0" smtClean="0">
                <a:latin typeface="Arial"/>
                <a:ea typeface="SimSun"/>
                <a:cs typeface="Segoe UI"/>
              </a:rPr>
              <a:t> à </a:t>
            </a:r>
            <a:r>
              <a:rPr lang="en-US" sz="1000" dirty="0" err="1" smtClean="0">
                <a:latin typeface="Arial"/>
                <a:ea typeface="SimSun"/>
                <a:cs typeface="Segoe UI"/>
              </a:rPr>
              <a:t>mentionner</a:t>
            </a:r>
            <a:r>
              <a:rPr lang="en-US" sz="1000" dirty="0" smtClean="0">
                <a:latin typeface="Arial"/>
                <a:ea typeface="SimSun"/>
                <a:cs typeface="Segoe UI"/>
              </a:rPr>
              <a:t> </a:t>
            </a:r>
            <a:r>
              <a:rPr lang="en-US" sz="1000" dirty="0" err="1" smtClean="0">
                <a:latin typeface="Arial"/>
                <a:ea typeface="SimSun"/>
                <a:cs typeface="Segoe UI"/>
              </a:rPr>
              <a:t>que</a:t>
            </a:r>
            <a:r>
              <a:rPr lang="en-US" sz="1000" dirty="0" smtClean="0">
                <a:latin typeface="Arial"/>
                <a:ea typeface="SimSun"/>
                <a:cs typeface="Segoe UI"/>
              </a:rPr>
              <a:t> la redirection et la </a:t>
            </a:r>
            <a:r>
              <a:rPr lang="en-US" sz="1000" dirty="0" err="1" smtClean="0">
                <a:latin typeface="Arial"/>
                <a:ea typeface="SimSun"/>
                <a:cs typeface="Segoe UI"/>
              </a:rPr>
              <a:t>mise</a:t>
            </a:r>
            <a:r>
              <a:rPr lang="en-US" sz="1000" dirty="0" smtClean="0">
                <a:latin typeface="Arial"/>
                <a:ea typeface="SimSun"/>
                <a:cs typeface="Segoe UI"/>
              </a:rPr>
              <a:t> en cache </a:t>
            </a:r>
            <a:r>
              <a:rPr lang="en-US" sz="1000" dirty="0" err="1" smtClean="0">
                <a:latin typeface="Arial"/>
                <a:ea typeface="SimSun"/>
                <a:cs typeface="Segoe UI"/>
              </a:rPr>
              <a:t>sont</a:t>
            </a:r>
            <a:r>
              <a:rPr lang="en-US" sz="1000" dirty="0" smtClean="0">
                <a:latin typeface="Arial"/>
                <a:ea typeface="SimSun"/>
                <a:cs typeface="Segoe UI"/>
              </a:rPr>
              <a:t> </a:t>
            </a:r>
            <a:r>
              <a:rPr lang="en-US" sz="1000" dirty="0" err="1" smtClean="0">
                <a:latin typeface="Arial"/>
                <a:ea typeface="SimSun"/>
                <a:cs typeface="Segoe UI"/>
              </a:rPr>
              <a:t>deux</a:t>
            </a:r>
            <a:r>
              <a:rPr lang="en-US" sz="1000" dirty="0" smtClean="0">
                <a:latin typeface="Arial"/>
                <a:ea typeface="SimSun"/>
                <a:cs typeface="Segoe UI"/>
              </a:rPr>
              <a:t> options qui </a:t>
            </a:r>
            <a:r>
              <a:rPr lang="en-US" sz="1000" dirty="0" err="1" smtClean="0">
                <a:latin typeface="Arial"/>
                <a:ea typeface="SimSun"/>
                <a:cs typeface="Segoe UI"/>
              </a:rPr>
              <a:t>modifient</a:t>
            </a:r>
            <a:r>
              <a:rPr lang="en-US" sz="1000" dirty="0" smtClean="0">
                <a:latin typeface="Arial"/>
                <a:ea typeface="SimSun"/>
                <a:cs typeface="Segoe UI"/>
              </a:rPr>
              <a:t> le </a:t>
            </a:r>
            <a:r>
              <a:rPr lang="en-US" sz="1000" dirty="0" err="1" smtClean="0">
                <a:latin typeface="Arial"/>
                <a:ea typeface="SimSun"/>
                <a:cs typeface="Segoe UI"/>
              </a:rPr>
              <a:t>processus</a:t>
            </a:r>
            <a:r>
              <a:rPr lang="en-US" sz="1000" dirty="0" smtClean="0">
                <a:latin typeface="Arial"/>
                <a:ea typeface="SimSun"/>
                <a:cs typeface="Segoe UI"/>
              </a:rPr>
              <a:t> de </a:t>
            </a:r>
            <a:r>
              <a:rPr lang="en-US" sz="1000" dirty="0" err="1" smtClean="0">
                <a:latin typeface="Arial"/>
                <a:ea typeface="SimSun"/>
                <a:cs typeface="Segoe UI"/>
              </a:rPr>
              <a:t>résolution</a:t>
            </a:r>
            <a:r>
              <a:rPr lang="en-US" sz="1000" dirty="0" smtClean="0">
                <a:latin typeface="Arial"/>
                <a:ea typeface="SimSun"/>
                <a:cs typeface="Segoe UI"/>
              </a:rPr>
              <a:t>.</a:t>
            </a:r>
            <a:endParaRPr lang="en-US" sz="1000" dirty="0" smtClean="0">
              <a:latin typeface="Arial"/>
              <a:ea typeface="SimSun"/>
              <a:cs typeface="Arial"/>
            </a:endParaRPr>
          </a:p>
          <a:p>
            <a:pPr defTabSz="221210"/>
            <a:endParaRPr 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29057" indent="-280406">
              <a:defRPr b="1">
                <a:solidFill>
                  <a:schemeClr val="tx1"/>
                </a:solidFill>
                <a:latin typeface="Verdana" pitchFamily="34" charset="0"/>
              </a:defRPr>
            </a:lvl2pPr>
            <a:lvl3pPr marL="1121626" indent="-224325">
              <a:defRPr b="1">
                <a:solidFill>
                  <a:schemeClr val="tx1"/>
                </a:solidFill>
                <a:latin typeface="Verdana" pitchFamily="34" charset="0"/>
              </a:defRPr>
            </a:lvl3pPr>
            <a:lvl4pPr marL="1570276" indent="-224325">
              <a:defRPr b="1">
                <a:solidFill>
                  <a:schemeClr val="tx1"/>
                </a:solidFill>
                <a:latin typeface="Verdana" pitchFamily="34" charset="0"/>
              </a:defRPr>
            </a:lvl4pPr>
            <a:lvl5pPr marL="2018927" indent="-224325">
              <a:defRPr b="1">
                <a:solidFill>
                  <a:schemeClr val="tx1"/>
                </a:solidFill>
                <a:latin typeface="Verdana" pitchFamily="34" charset="0"/>
              </a:defRPr>
            </a:lvl5pPr>
            <a:lvl6pPr marL="2467577" indent="-224325" algn="ctr" eaLnBrk="0" fontAlgn="base" hangingPunct="0">
              <a:spcBef>
                <a:spcPct val="0"/>
              </a:spcBef>
              <a:spcAft>
                <a:spcPct val="0"/>
              </a:spcAft>
              <a:defRPr b="1">
                <a:solidFill>
                  <a:schemeClr val="tx1"/>
                </a:solidFill>
                <a:latin typeface="Verdana" pitchFamily="34" charset="0"/>
              </a:defRPr>
            </a:lvl6pPr>
            <a:lvl7pPr marL="2916227" indent="-224325" algn="ctr" eaLnBrk="0" fontAlgn="base" hangingPunct="0">
              <a:spcBef>
                <a:spcPct val="0"/>
              </a:spcBef>
              <a:spcAft>
                <a:spcPct val="0"/>
              </a:spcAft>
              <a:defRPr b="1">
                <a:solidFill>
                  <a:schemeClr val="tx1"/>
                </a:solidFill>
                <a:latin typeface="Verdana" pitchFamily="34" charset="0"/>
              </a:defRPr>
            </a:lvl7pPr>
            <a:lvl8pPr marL="3364878" indent="-224325" algn="ctr" eaLnBrk="0" fontAlgn="base" hangingPunct="0">
              <a:spcBef>
                <a:spcPct val="0"/>
              </a:spcBef>
              <a:spcAft>
                <a:spcPct val="0"/>
              </a:spcAft>
              <a:defRPr b="1">
                <a:solidFill>
                  <a:schemeClr val="tx1"/>
                </a:solidFill>
                <a:latin typeface="Verdana" pitchFamily="34" charset="0"/>
              </a:defRPr>
            </a:lvl8pPr>
            <a:lvl9pPr marL="3813528" indent="-224325" algn="ctr" eaLnBrk="0" fontAlgn="base" hangingPunct="0">
              <a:spcBef>
                <a:spcPct val="0"/>
              </a:spcBef>
              <a:spcAft>
                <a:spcPct val="0"/>
              </a:spcAft>
              <a:defRPr b="1">
                <a:solidFill>
                  <a:schemeClr val="tx1"/>
                </a:solidFill>
                <a:latin typeface="Verdana" pitchFamily="34" charset="0"/>
              </a:defRPr>
            </a:lvl9pPr>
          </a:lstStyle>
          <a:p>
            <a:fld id="{282E04A1-1E3C-4794-AE05-5A155B4AA8D2}" type="slidenum">
              <a:rPr lang="en-US" b="0">
                <a:solidFill>
                  <a:prstClr val="black"/>
                </a:solidFill>
              </a:rPr>
              <a:pPr/>
              <a:t>7</a:t>
            </a:fld>
            <a:endParaRPr lang="en-US" b="0">
              <a:solidFill>
                <a:prstClr val="black"/>
              </a:solidFill>
            </a:endParaRPr>
          </a:p>
        </p:txBody>
      </p:sp>
      <p:sp>
        <p:nvSpPr>
          <p:cNvPr id="6"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
        <p:nvSpPr>
          <p:cNvPr id="9" name="Slide Image Placeholder 1"/>
          <p:cNvSpPr>
            <a:spLocks noGrp="1" noRot="1" noChangeAspect="1"/>
          </p:cNvSpPr>
          <p:nvPr>
            <p:ph type="sldImg" idx="2"/>
          </p:nvPr>
        </p:nvSpPr>
        <p:spPr>
          <a:xfrm>
            <a:off x="4325938" y="73025"/>
            <a:ext cx="2466975" cy="1851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le concept de la résolution LLMNR. Soulignez le fait que ce protocole est pris en charge uniquement sur les systèmes d'exploitation récents. En outre, expliquez en quoi consiste la fonctionnalité de découverte du réseau dans le Centre Réseau et partage et, si possible, montrez comment l'activer.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31731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pitchFamily="34" charset="0"/>
                <a:ea typeface="SimSun"/>
                <a:cs typeface="Arial" pitchFamily="34" charset="0"/>
              </a:rPr>
              <a:t>Expliquez</a:t>
            </a:r>
            <a:r>
              <a:rPr lang="en-US" sz="1000" dirty="0">
                <a:latin typeface="Arial" pitchFamily="34" charset="0"/>
                <a:ea typeface="SimSun"/>
                <a:cs typeface="Arial" pitchFamily="34" charset="0"/>
              </a:rPr>
              <a:t> comment </a:t>
            </a:r>
            <a:r>
              <a:rPr lang="en-US" sz="1000" dirty="0" err="1">
                <a:latin typeface="Arial" pitchFamily="34" charset="0"/>
                <a:ea typeface="SimSun"/>
                <a:cs typeface="Arial" pitchFamily="34" charset="0"/>
              </a:rPr>
              <a:t>fonctionne</a:t>
            </a:r>
            <a:r>
              <a:rPr lang="en-US" sz="1000" dirty="0">
                <a:latin typeface="Arial" pitchFamily="34" charset="0"/>
                <a:ea typeface="SimSun"/>
                <a:cs typeface="Arial" pitchFamily="34" charset="0"/>
              </a:rPr>
              <a:t> le </a:t>
            </a:r>
            <a:r>
              <a:rPr lang="en-US" sz="1000" dirty="0" err="1">
                <a:latin typeface="Arial" pitchFamily="34" charset="0"/>
                <a:ea typeface="SimSun"/>
                <a:cs typeface="Arial" pitchFamily="34" charset="0"/>
              </a:rPr>
              <a:t>processus</a:t>
            </a:r>
            <a:r>
              <a:rPr lang="en-US" sz="1000" dirty="0">
                <a:latin typeface="Arial" pitchFamily="34" charset="0"/>
                <a:ea typeface="SimSun"/>
                <a:cs typeface="Arial" pitchFamily="34" charset="0"/>
              </a:rPr>
              <a:t> de </a:t>
            </a:r>
            <a:r>
              <a:rPr lang="en-US" sz="1000" dirty="0" err="1">
                <a:latin typeface="Arial" pitchFamily="34" charset="0"/>
                <a:ea typeface="SimSun"/>
                <a:cs typeface="Arial" pitchFamily="34" charset="0"/>
              </a:rPr>
              <a:t>résolution</a:t>
            </a:r>
            <a:r>
              <a:rPr lang="en-US" sz="1000" dirty="0">
                <a:latin typeface="Arial" pitchFamily="34" charset="0"/>
                <a:ea typeface="SimSun"/>
                <a:cs typeface="Arial" pitchFamily="34" charset="0"/>
              </a:rPr>
              <a:t> de </a:t>
            </a:r>
            <a:r>
              <a:rPr lang="en-US" sz="1000" dirty="0" err="1">
                <a:latin typeface="Arial" pitchFamily="34" charset="0"/>
                <a:ea typeface="SimSun"/>
                <a:cs typeface="Arial" pitchFamily="34" charset="0"/>
              </a:rPr>
              <a:t>noms</a:t>
            </a:r>
            <a:r>
              <a:rPr lang="en-US" sz="1000" dirty="0">
                <a:latin typeface="Arial" pitchFamily="34" charset="0"/>
                <a:ea typeface="SimSun"/>
                <a:cs typeface="Arial" pitchFamily="34" charset="0"/>
              </a:rPr>
              <a:t>, </a:t>
            </a:r>
            <a:r>
              <a:rPr lang="en-US" sz="1000" dirty="0" err="1">
                <a:latin typeface="Arial" pitchFamily="34" charset="0"/>
                <a:ea typeface="SimSun"/>
                <a:cs typeface="Arial" pitchFamily="34" charset="0"/>
              </a:rPr>
              <a:t>étape</a:t>
            </a:r>
            <a:r>
              <a:rPr lang="en-US" sz="1000" dirty="0">
                <a:latin typeface="Arial" pitchFamily="34" charset="0"/>
                <a:ea typeface="SimSun"/>
                <a:cs typeface="Arial" pitchFamily="34" charset="0"/>
              </a:rPr>
              <a:t> par </a:t>
            </a:r>
            <a:r>
              <a:rPr lang="en-US" sz="1000" dirty="0" err="1">
                <a:latin typeface="Arial" pitchFamily="34" charset="0"/>
                <a:ea typeface="SimSun"/>
                <a:cs typeface="Arial" pitchFamily="34" charset="0"/>
              </a:rPr>
              <a:t>étape</a:t>
            </a:r>
            <a:r>
              <a:rPr lang="en-US" sz="1000" dirty="0">
                <a:latin typeface="Arial" pitchFamily="34" charset="0"/>
                <a:ea typeface="SimSun"/>
                <a:cs typeface="Arial" pitchFamily="34" charset="0"/>
              </a:rPr>
              <a:t>. </a:t>
            </a:r>
            <a:r>
              <a:rPr lang="en-US" sz="1000" dirty="0" err="1">
                <a:latin typeface="Arial" pitchFamily="34" charset="0"/>
                <a:ea typeface="SimSun"/>
                <a:cs typeface="Arial" pitchFamily="34" charset="0"/>
              </a:rPr>
              <a:t>Insistez</a:t>
            </a:r>
            <a:r>
              <a:rPr lang="en-US" sz="1000" dirty="0">
                <a:latin typeface="Arial" pitchFamily="34" charset="0"/>
                <a:ea typeface="SimSun"/>
                <a:cs typeface="Arial" pitchFamily="34" charset="0"/>
              </a:rPr>
              <a:t> </a:t>
            </a:r>
            <a:r>
              <a:rPr lang="en-US" sz="1000" dirty="0" err="1">
                <a:latin typeface="Arial" pitchFamily="34" charset="0"/>
                <a:ea typeface="SimSun"/>
                <a:cs typeface="Arial" pitchFamily="34" charset="0"/>
              </a:rPr>
              <a:t>sur</a:t>
            </a:r>
            <a:r>
              <a:rPr lang="en-US" sz="1000" dirty="0">
                <a:latin typeface="Arial" pitchFamily="34" charset="0"/>
                <a:ea typeface="SimSun"/>
                <a:cs typeface="Arial" pitchFamily="34" charset="0"/>
              </a:rPr>
              <a:t> </a:t>
            </a:r>
            <a:r>
              <a:rPr lang="en-US" sz="1000" dirty="0" smtClean="0">
                <a:latin typeface="Arial" pitchFamily="34" charset="0"/>
                <a:ea typeface="SimSun"/>
                <a:cs typeface="Arial" pitchFamily="34" charset="0"/>
              </a:rPr>
              <a:t>le passage </a:t>
            </a:r>
            <a:r>
              <a:rPr lang="en-US" sz="1000" dirty="0">
                <a:latin typeface="Arial" pitchFamily="34" charset="0"/>
                <a:ea typeface="SimSun"/>
                <a:cs typeface="Arial" pitchFamily="34" charset="0"/>
              </a:rPr>
              <a:t>de la </a:t>
            </a:r>
            <a:r>
              <a:rPr lang="en-US" sz="1000" dirty="0" err="1">
                <a:latin typeface="Arial" pitchFamily="34" charset="0"/>
                <a:ea typeface="SimSun"/>
                <a:cs typeface="Arial" pitchFamily="34" charset="0"/>
              </a:rPr>
              <a:t>résolution</a:t>
            </a:r>
            <a:r>
              <a:rPr lang="en-US" sz="1000" dirty="0">
                <a:latin typeface="Arial" pitchFamily="34" charset="0"/>
                <a:ea typeface="SimSun"/>
                <a:cs typeface="Arial" pitchFamily="34" charset="0"/>
              </a:rPr>
              <a:t> DNS aux </a:t>
            </a:r>
            <a:r>
              <a:rPr lang="en-US" sz="1000" dirty="0" err="1">
                <a:latin typeface="Arial" pitchFamily="34" charset="0"/>
                <a:ea typeface="SimSun"/>
                <a:cs typeface="Arial" pitchFamily="34" charset="0"/>
              </a:rPr>
              <a:t>méthodes</a:t>
            </a:r>
            <a:r>
              <a:rPr lang="en-US" sz="1000" dirty="0">
                <a:latin typeface="Arial" pitchFamily="34" charset="0"/>
                <a:ea typeface="SimSun"/>
                <a:cs typeface="Arial" pitchFamily="34" charset="0"/>
              </a:rPr>
              <a:t> NetBIOS </a:t>
            </a:r>
            <a:r>
              <a:rPr lang="en-US" sz="1000" dirty="0" err="1">
                <a:latin typeface="Arial" pitchFamily="34" charset="0"/>
                <a:ea typeface="SimSun"/>
                <a:cs typeface="Arial" pitchFamily="34" charset="0"/>
              </a:rPr>
              <a:t>dans</a:t>
            </a:r>
            <a:r>
              <a:rPr lang="en-US" sz="1000" dirty="0">
                <a:latin typeface="Arial" pitchFamily="34" charset="0"/>
                <a:ea typeface="SimSun"/>
                <a:cs typeface="Arial" pitchFamily="34" charset="0"/>
              </a:rPr>
              <a:t> le </a:t>
            </a:r>
            <a:r>
              <a:rPr lang="en-US" sz="1000" dirty="0" err="1">
                <a:latin typeface="Arial" pitchFamily="34" charset="0"/>
                <a:ea typeface="SimSun"/>
                <a:cs typeface="Arial" pitchFamily="34" charset="0"/>
              </a:rPr>
              <a:t>processus</a:t>
            </a:r>
            <a:r>
              <a:rPr lang="en-US" sz="1000" dirty="0">
                <a:latin typeface="Arial" pitchFamily="34" charset="0"/>
                <a:ea typeface="SimSun"/>
                <a:cs typeface="Arial" pitchFamily="34" charset="0"/>
              </a:rPr>
              <a:t>. </a:t>
            </a:r>
            <a:r>
              <a:rPr lang="en-US" sz="1000" dirty="0" err="1">
                <a:latin typeface="Arial" pitchFamily="34" charset="0"/>
                <a:ea typeface="SimSun"/>
                <a:cs typeface="Arial" pitchFamily="34" charset="0"/>
              </a:rPr>
              <a:t>Mentionnez</a:t>
            </a:r>
            <a:r>
              <a:rPr lang="en-US" sz="1000" dirty="0">
                <a:latin typeface="Arial" pitchFamily="34" charset="0"/>
                <a:ea typeface="SimSun"/>
                <a:cs typeface="Arial" pitchFamily="34" charset="0"/>
              </a:rPr>
              <a:t> la </a:t>
            </a:r>
            <a:r>
              <a:rPr lang="en-US" sz="1000" dirty="0" err="1">
                <a:latin typeface="Arial" pitchFamily="34" charset="0"/>
                <a:ea typeface="SimSun"/>
                <a:cs typeface="Arial" pitchFamily="34" charset="0"/>
              </a:rPr>
              <a:t>prise</a:t>
            </a:r>
            <a:r>
              <a:rPr lang="en-US" sz="1000" dirty="0">
                <a:latin typeface="Arial" pitchFamily="34" charset="0"/>
                <a:ea typeface="SimSun"/>
                <a:cs typeface="Arial" pitchFamily="34" charset="0"/>
              </a:rPr>
              <a:t> </a:t>
            </a:r>
            <a:r>
              <a:rPr lang="en-US" sz="1000" dirty="0" smtClean="0">
                <a:latin typeface="Arial" pitchFamily="34" charset="0"/>
                <a:ea typeface="SimSun"/>
                <a:cs typeface="Arial" pitchFamily="34" charset="0"/>
              </a:rPr>
              <a:t>en charge </a:t>
            </a:r>
            <a:r>
              <a:rPr lang="en-US" sz="1000" dirty="0">
                <a:latin typeface="Arial" pitchFamily="34" charset="0"/>
                <a:ea typeface="SimSun"/>
                <a:cs typeface="Arial" pitchFamily="34" charset="0"/>
              </a:rPr>
              <a:t>de la zone </a:t>
            </a:r>
            <a:r>
              <a:rPr lang="en-US" sz="1000" dirty="0" err="1">
                <a:latin typeface="Arial" pitchFamily="34" charset="0"/>
                <a:ea typeface="SimSun"/>
                <a:cs typeface="Arial" pitchFamily="34" charset="0"/>
              </a:rPr>
              <a:t>GlobalNames</a:t>
            </a:r>
            <a:r>
              <a:rPr lang="en-US" sz="1000" dirty="0" smtClean="0">
                <a:latin typeface="Arial" pitchFamily="34" charset="0"/>
                <a:ea typeface="SimSun"/>
                <a:cs typeface="Arial" pitchFamily="34" charset="0"/>
              </a:rPr>
              <a:t>. </a:t>
            </a:r>
            <a:r>
              <a:rPr lang="es-ES" sz="1000" kern="1200" dirty="0" smtClean="0">
                <a:solidFill>
                  <a:schemeClr val="tx1"/>
                </a:solidFill>
                <a:effectLst/>
                <a:latin typeface="Arial" pitchFamily="34" charset="0"/>
                <a:cs typeface="Arial" pitchFamily="34" charset="0"/>
              </a:rPr>
              <a:t>Note: LLMNR </a:t>
            </a:r>
            <a:r>
              <a:rPr lang="es-ES" sz="1000" kern="1200" dirty="0" err="1" smtClean="0">
                <a:solidFill>
                  <a:schemeClr val="tx1"/>
                </a:solidFill>
                <a:effectLst/>
                <a:latin typeface="Arial" pitchFamily="34" charset="0"/>
                <a:cs typeface="Arial" pitchFamily="34" charset="0"/>
              </a:rPr>
              <a:t>est</a:t>
            </a:r>
            <a:r>
              <a:rPr lang="es-ES" sz="1000" kern="1200" dirty="0" smtClean="0">
                <a:solidFill>
                  <a:schemeClr val="tx1"/>
                </a:solidFill>
                <a:effectLst/>
                <a:latin typeface="Arial" pitchFamily="34" charset="0"/>
                <a:cs typeface="Arial" pitchFamily="34" charset="0"/>
              </a:rPr>
              <a:t> </a:t>
            </a:r>
            <a:r>
              <a:rPr lang="es-ES" sz="1000" kern="1200" dirty="0" err="1" smtClean="0">
                <a:solidFill>
                  <a:schemeClr val="tx1"/>
                </a:solidFill>
                <a:effectLst/>
                <a:latin typeface="Arial" pitchFamily="34" charset="0"/>
                <a:cs typeface="Arial" pitchFamily="34" charset="0"/>
              </a:rPr>
              <a:t>utilisé</a:t>
            </a:r>
            <a:r>
              <a:rPr lang="es-ES" sz="1000" kern="1200" dirty="0" smtClean="0">
                <a:solidFill>
                  <a:schemeClr val="tx1"/>
                </a:solidFill>
                <a:effectLst/>
                <a:latin typeface="Arial" pitchFamily="34" charset="0"/>
                <a:cs typeface="Arial" pitchFamily="34" charset="0"/>
              </a:rPr>
              <a:t> </a:t>
            </a:r>
            <a:r>
              <a:rPr lang="es-ES" sz="1000" kern="1200" dirty="0" err="1" smtClean="0">
                <a:solidFill>
                  <a:schemeClr val="tx1"/>
                </a:solidFill>
                <a:effectLst/>
                <a:latin typeface="Arial" pitchFamily="34" charset="0"/>
                <a:cs typeface="Arial" pitchFamily="34" charset="0"/>
              </a:rPr>
              <a:t>pour</a:t>
            </a:r>
            <a:r>
              <a:rPr lang="es-ES" sz="1000" kern="1200" dirty="0" smtClean="0">
                <a:solidFill>
                  <a:schemeClr val="tx1"/>
                </a:solidFill>
                <a:effectLst/>
                <a:latin typeface="Arial" pitchFamily="34" charset="0"/>
                <a:cs typeface="Arial" pitchFamily="34" charset="0"/>
              </a:rPr>
              <a:t> la </a:t>
            </a:r>
            <a:r>
              <a:rPr lang="es-ES" sz="1000" kern="1200" dirty="0" err="1" smtClean="0">
                <a:solidFill>
                  <a:schemeClr val="tx1"/>
                </a:solidFill>
                <a:effectLst/>
                <a:latin typeface="Arial" pitchFamily="34" charset="0"/>
                <a:cs typeface="Arial" pitchFamily="34" charset="0"/>
              </a:rPr>
              <a:t>résolution</a:t>
            </a:r>
            <a:r>
              <a:rPr lang="es-ES" sz="1000" kern="1200" dirty="0" smtClean="0">
                <a:solidFill>
                  <a:schemeClr val="tx1"/>
                </a:solidFill>
                <a:effectLst/>
                <a:latin typeface="Arial" pitchFamily="34" charset="0"/>
                <a:cs typeface="Arial" pitchFamily="34" charset="0"/>
              </a:rPr>
              <a:t> des </a:t>
            </a:r>
            <a:r>
              <a:rPr lang="es-ES" sz="1000" kern="1200" dirty="0" err="1" smtClean="0">
                <a:solidFill>
                  <a:schemeClr val="tx1"/>
                </a:solidFill>
                <a:effectLst/>
                <a:latin typeface="Arial" pitchFamily="34" charset="0"/>
                <a:cs typeface="Arial" pitchFamily="34" charset="0"/>
              </a:rPr>
              <a:t>noms</a:t>
            </a:r>
            <a:r>
              <a:rPr lang="es-ES" sz="1000" kern="1200" dirty="0" smtClean="0">
                <a:solidFill>
                  <a:schemeClr val="tx1"/>
                </a:solidFill>
                <a:effectLst/>
                <a:latin typeface="Arial" pitchFamily="34" charset="0"/>
                <a:cs typeface="Arial" pitchFamily="34" charset="0"/>
              </a:rPr>
              <a:t> </a:t>
            </a:r>
            <a:r>
              <a:rPr lang="es-ES" sz="1000" kern="1200" dirty="0" err="1" smtClean="0">
                <a:solidFill>
                  <a:schemeClr val="tx1"/>
                </a:solidFill>
                <a:effectLst/>
                <a:latin typeface="Arial" pitchFamily="34" charset="0"/>
                <a:cs typeface="Arial" pitchFamily="34" charset="0"/>
              </a:rPr>
              <a:t>avant</a:t>
            </a:r>
            <a:r>
              <a:rPr lang="es-ES" sz="1000" kern="1200" dirty="0" smtClean="0">
                <a:solidFill>
                  <a:schemeClr val="tx1"/>
                </a:solidFill>
                <a:effectLst/>
                <a:latin typeface="Arial" pitchFamily="34" charset="0"/>
                <a:cs typeface="Arial" pitchFamily="34" charset="0"/>
              </a:rPr>
              <a:t> que les </a:t>
            </a:r>
            <a:r>
              <a:rPr lang="es-ES" sz="1000" kern="1200" dirty="0" err="1" smtClean="0">
                <a:solidFill>
                  <a:schemeClr val="tx1"/>
                </a:solidFill>
                <a:effectLst/>
                <a:latin typeface="Arial" pitchFamily="34" charset="0"/>
                <a:cs typeface="Arial" pitchFamily="34" charset="0"/>
              </a:rPr>
              <a:t>méthodes</a:t>
            </a:r>
            <a:r>
              <a:rPr lang="es-ES" sz="1000" kern="1200" dirty="0" smtClean="0">
                <a:solidFill>
                  <a:schemeClr val="tx1"/>
                </a:solidFill>
                <a:effectLst/>
                <a:latin typeface="Arial" pitchFamily="34" charset="0"/>
                <a:cs typeface="Arial" pitchFamily="34" charset="0"/>
              </a:rPr>
              <a:t> de </a:t>
            </a:r>
            <a:r>
              <a:rPr lang="es-ES" sz="1000" kern="1200" dirty="0" err="1" smtClean="0">
                <a:solidFill>
                  <a:schemeClr val="tx1"/>
                </a:solidFill>
                <a:effectLst/>
                <a:latin typeface="Arial" pitchFamily="34" charset="0"/>
                <a:cs typeface="Arial" pitchFamily="34" charset="0"/>
              </a:rPr>
              <a:t>résolution</a:t>
            </a:r>
            <a:r>
              <a:rPr lang="es-ES" sz="1000" kern="1200" dirty="0" smtClean="0">
                <a:solidFill>
                  <a:schemeClr val="tx1"/>
                </a:solidFill>
                <a:effectLst/>
                <a:latin typeface="Arial" pitchFamily="34" charset="0"/>
                <a:cs typeface="Arial" pitchFamily="34" charset="0"/>
              </a:rPr>
              <a:t> de </a:t>
            </a:r>
            <a:r>
              <a:rPr lang="es-ES" sz="1000" kern="1200" dirty="0" err="1" smtClean="0">
                <a:solidFill>
                  <a:schemeClr val="tx1"/>
                </a:solidFill>
                <a:effectLst/>
                <a:latin typeface="Arial" pitchFamily="34" charset="0"/>
                <a:cs typeface="Arial" pitchFamily="34" charset="0"/>
              </a:rPr>
              <a:t>noms</a:t>
            </a:r>
            <a:r>
              <a:rPr lang="es-ES" sz="1000" kern="1200" dirty="0" smtClean="0">
                <a:solidFill>
                  <a:schemeClr val="tx1"/>
                </a:solidFill>
                <a:effectLst/>
                <a:latin typeface="Arial" pitchFamily="34" charset="0"/>
                <a:cs typeface="Arial" pitchFamily="34" charset="0"/>
              </a:rPr>
              <a:t> NetBIOS </a:t>
            </a:r>
            <a:r>
              <a:rPr lang="es-ES" sz="1000" kern="1200" dirty="0" err="1" smtClean="0">
                <a:solidFill>
                  <a:schemeClr val="tx1"/>
                </a:solidFill>
                <a:effectLst/>
                <a:latin typeface="Arial" pitchFamily="34" charset="0"/>
                <a:cs typeface="Arial" pitchFamily="34" charset="0"/>
              </a:rPr>
              <a:t>soient</a:t>
            </a:r>
            <a:r>
              <a:rPr lang="es-ES" sz="1000" kern="1200" dirty="0" smtClean="0">
                <a:solidFill>
                  <a:schemeClr val="tx1"/>
                </a:solidFill>
                <a:effectLst/>
                <a:latin typeface="Arial" pitchFamily="34" charset="0"/>
                <a:cs typeface="Arial" pitchFamily="34" charset="0"/>
              </a:rPr>
              <a:t> </a:t>
            </a:r>
            <a:r>
              <a:rPr lang="es-ES" sz="1000" kern="1200" dirty="0" err="1" smtClean="0">
                <a:solidFill>
                  <a:schemeClr val="tx1"/>
                </a:solidFill>
                <a:effectLst/>
                <a:latin typeface="Arial" pitchFamily="34" charset="0"/>
                <a:cs typeface="Arial" pitchFamily="34" charset="0"/>
              </a:rPr>
              <a:t>utilisées</a:t>
            </a:r>
            <a:r>
              <a:rPr lang="es-ES" sz="1000" kern="1200" dirty="0" smtClean="0">
                <a:solidFill>
                  <a:schemeClr val="tx1"/>
                </a:solidFill>
                <a:effectLst/>
                <a:latin typeface="Arial" pitchFamily="34" charset="0"/>
                <a:cs typeface="Arial" pitchFamily="34" charset="0"/>
              </a:rPr>
              <a:t>.</a:t>
            </a:r>
            <a:endParaRPr lang="en-US" sz="1000" dirty="0">
              <a:latin typeface="Arial" pitchFamily="34" charset="0"/>
              <a:ea typeface="SimSun"/>
              <a:cs typeface="Arial" pitchFamily="34" charset="0"/>
            </a:endParaRPr>
          </a:p>
        </p:txBody>
      </p:sp>
      <p:sp>
        <p:nvSpPr>
          <p:cNvPr id="4" name="Slide Number Placeholder 3"/>
          <p:cNvSpPr>
            <a:spLocks noGrp="1"/>
          </p:cNvSpPr>
          <p:nvPr>
            <p:ph type="sldNum" sz="quarter" idx="10"/>
          </p:nvPr>
        </p:nvSpPr>
        <p:spPr/>
        <p:txBody>
          <a:bodyPr/>
          <a:lstStyle/>
          <a:p>
            <a:fld id="{A77EEC44-08CE-4793-88AD-84B51485307F}"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7 : Implémentation du système DNS (Domain Name System)</a:t>
            </a:r>
            <a:endParaRPr lang="en-US" sz="1200" b="1" dirty="0">
              <a:solidFill>
                <a:srgbClr val="336699"/>
              </a:solidFill>
              <a:latin typeface="Arial"/>
            </a:endParaRPr>
          </a:p>
        </p:txBody>
      </p:sp>
    </p:spTree>
    <p:extLst>
      <p:ext uri="{BB962C8B-B14F-4D97-AF65-F5344CB8AC3E}">
        <p14:creationId xmlns:p14="http://schemas.microsoft.com/office/powerpoint/2010/main" val="40641516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003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7</a:t>
            </a:r>
            <a:endParaRPr lang="en-US" sz="2600" dirty="0"/>
          </a:p>
        </p:txBody>
      </p:sp>
      <p:sp>
        <p:nvSpPr>
          <p:cNvPr id="3" name="Subtitle 2"/>
          <p:cNvSpPr>
            <a:spLocks noGrp="1"/>
          </p:cNvSpPr>
          <p:nvPr>
            <p:ph type="subTitle" sz="quarter" idx="1"/>
          </p:nvPr>
        </p:nvSpPr>
        <p:spPr/>
        <p:txBody>
          <a:bodyPr/>
          <a:lstStyle/>
          <a:p>
            <a:r>
              <a:rPr lang="fr-FR" smtClean="0"/>
              <a:t>Implémentation du système DNS (Domain Name System)
</a:t>
            </a:r>
            <a:endParaRPr lang="en-US"/>
          </a:p>
        </p:txBody>
      </p:sp>
    </p:spTree>
    <p:extLst>
      <p:ext uri="{BB962C8B-B14F-4D97-AF65-F5344CB8AC3E}">
        <p14:creationId xmlns:p14="http://schemas.microsoft.com/office/powerpoint/2010/main" val="3805216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c07fe14-b00e-4ac1-8637-e5ff42aee6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Résolution des problèmes liés à la résolution de noms</a:t>
            </a:r>
            <a:endParaRPr lang="en-US" sz="2600" dirty="0"/>
          </a:p>
        </p:txBody>
      </p:sp>
      <p:sp>
        <p:nvSpPr>
          <p:cNvPr id="4" name="Content Placeholder 2"/>
          <p:cNvSpPr>
            <a:spLocks noGrp="1"/>
          </p:cNvSpPr>
          <p:nvPr/>
        </p:nvSpPr>
        <p:spPr bwMode="auto">
          <a:xfrm>
            <a:off x="601401" y="914400"/>
            <a:ext cx="8009199" cy="5487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hr-HR" sz="2600" dirty="0" smtClean="0"/>
              <a:t>Outils </a:t>
            </a:r>
            <a:r>
              <a:rPr lang="en-CA" sz="2600" dirty="0" smtClean="0"/>
              <a:t>courants </a:t>
            </a:r>
            <a:r>
              <a:rPr lang="hr-HR" sz="2600" dirty="0" smtClean="0"/>
              <a:t>de résolution des problèmes liés à</a:t>
            </a:r>
            <a:r>
              <a:rPr lang="es-ES" sz="2600" dirty="0" smtClean="0"/>
              <a:t> </a:t>
            </a:r>
            <a:r>
              <a:rPr lang="hr-HR" sz="2600" dirty="0" smtClean="0"/>
              <a:t>la</a:t>
            </a:r>
            <a:r>
              <a:rPr lang="es-ES" sz="2600" dirty="0" smtClean="0"/>
              <a:t> </a:t>
            </a:r>
            <a:r>
              <a:rPr lang="hr-HR" sz="2600" dirty="0" smtClean="0"/>
              <a:t>résolution de noms</a:t>
            </a:r>
            <a:endParaRPr lang="en-CA" sz="2600" dirty="0" smtClean="0"/>
          </a:p>
          <a:p>
            <a:pPr marL="0" indent="0">
              <a:spcBef>
                <a:spcPts val="0"/>
              </a:spcBef>
              <a:buNone/>
            </a:pPr>
            <a:endParaRPr lang="en-CA" sz="1000" dirty="0"/>
          </a:p>
          <a:p>
            <a:pPr marL="0" indent="0">
              <a:spcBef>
                <a:spcPts val="0"/>
              </a:spcBef>
              <a:buNone/>
            </a:pPr>
            <a:endParaRPr lang="en-CA" sz="1000" dirty="0" smtClean="0"/>
          </a:p>
          <a:p>
            <a:pPr>
              <a:spcBef>
                <a:spcPts val="0"/>
              </a:spcBef>
            </a:pPr>
            <a:endParaRPr lang="en-CA" sz="1000" dirty="0" smtClean="0"/>
          </a:p>
          <a:p>
            <a:pPr>
              <a:spcBef>
                <a:spcPts val="0"/>
              </a:spcBef>
            </a:pPr>
            <a:endParaRPr lang="en-CA" sz="1000" dirty="0" smtClean="0"/>
          </a:p>
          <a:p>
            <a:pPr>
              <a:spcBef>
                <a:spcPts val="0"/>
              </a:spcBef>
            </a:pPr>
            <a:endParaRPr lang="en-CA" sz="1000" dirty="0" smtClean="0"/>
          </a:p>
          <a:p>
            <a:pPr>
              <a:spcBef>
                <a:spcPts val="0"/>
              </a:spcBef>
            </a:pPr>
            <a:endParaRPr lang="en-CA" sz="1000" dirty="0" smtClean="0"/>
          </a:p>
          <a:p>
            <a:pPr>
              <a:spcBef>
                <a:spcPts val="0"/>
              </a:spcBef>
            </a:pPr>
            <a:endParaRPr lang="en-CA" sz="1000" dirty="0" smtClean="0"/>
          </a:p>
          <a:p>
            <a:pPr>
              <a:spcBef>
                <a:spcPts val="0"/>
              </a:spcBef>
            </a:pPr>
            <a:endParaRPr lang="en-CA" sz="1000" dirty="0" smtClean="0"/>
          </a:p>
          <a:p>
            <a:pPr>
              <a:spcBef>
                <a:spcPts val="0"/>
              </a:spcBef>
            </a:pPr>
            <a:endParaRPr lang="en-CA" sz="1000" dirty="0" smtClean="0"/>
          </a:p>
          <a:p>
            <a:pPr>
              <a:spcBef>
                <a:spcPts val="0"/>
              </a:spcBef>
            </a:pPr>
            <a:endParaRPr lang="en-CA" sz="1000" dirty="0" smtClean="0"/>
          </a:p>
          <a:p>
            <a:pPr marL="0" indent="0">
              <a:spcBef>
                <a:spcPts val="0"/>
              </a:spcBef>
              <a:buNone/>
            </a:pPr>
            <a:endParaRPr lang="en-CA" sz="1000" dirty="0"/>
          </a:p>
          <a:p>
            <a:pPr>
              <a:spcBef>
                <a:spcPts val="900"/>
              </a:spcBef>
            </a:pPr>
            <a:r>
              <a:rPr lang="hr-HR" sz="2600" dirty="0" smtClean="0"/>
              <a:t>Pensez à </a:t>
            </a:r>
            <a:r>
              <a:rPr lang="en-CA" sz="2600" dirty="0" smtClean="0"/>
              <a:t>utiliser les </a:t>
            </a:r>
            <a:r>
              <a:rPr lang="hr-HR" sz="2600" dirty="0" smtClean="0"/>
              <a:t>nouvelles applets de commande de </a:t>
            </a:r>
            <a:r>
              <a:rPr lang="en-CA" sz="2600" dirty="0" smtClean="0"/>
              <a:t>Windows </a:t>
            </a:r>
            <a:r>
              <a:rPr lang="hr-HR" sz="2600" dirty="0" smtClean="0"/>
              <a:t>PowerShell pour gérer et dépanner le</a:t>
            </a:r>
            <a:r>
              <a:rPr lang="es-ES" sz="2600" dirty="0" smtClean="0"/>
              <a:t> </a:t>
            </a:r>
            <a:r>
              <a:rPr lang="hr-HR" sz="2600" dirty="0" smtClean="0"/>
              <a:t>système DNS</a:t>
            </a:r>
          </a:p>
          <a:p>
            <a:pPr>
              <a:spcBef>
                <a:spcPts val="900"/>
              </a:spcBef>
            </a:pPr>
            <a:r>
              <a:rPr lang="hr-HR" sz="2600" dirty="0" smtClean="0"/>
              <a:t>Effacez toujours le cache de résolution DNS avant le</a:t>
            </a:r>
            <a:r>
              <a:rPr lang="es-ES" sz="2600" dirty="0" smtClean="0"/>
              <a:t> </a:t>
            </a:r>
            <a:r>
              <a:rPr lang="hr-HR" sz="2600" dirty="0" smtClean="0"/>
              <a:t>dépannage</a:t>
            </a:r>
          </a:p>
          <a:p>
            <a:pPr>
              <a:spcBef>
                <a:spcPts val="900"/>
              </a:spcBef>
            </a:pPr>
            <a:r>
              <a:rPr lang="hr-HR" sz="2600" dirty="0" smtClean="0"/>
              <a:t>Utilisez </a:t>
            </a:r>
            <a:r>
              <a:rPr lang="en-CA" sz="2600" dirty="0" smtClean="0"/>
              <a:t>le </a:t>
            </a:r>
            <a:r>
              <a:rPr lang="hr-HR" sz="2600" dirty="0" smtClean="0"/>
              <a:t>fichier Hôtes pour le dépannage </a:t>
            </a:r>
            <a:endParaRPr lang="en-CA" sz="2600" dirty="0" smtClean="0"/>
          </a:p>
          <a:p>
            <a:pPr>
              <a:spcBef>
                <a:spcPts val="900"/>
              </a:spcBef>
            </a:pPr>
            <a:r>
              <a:rPr lang="hr-HR" sz="2600" dirty="0" smtClean="0"/>
              <a:t>Isolez le problème</a:t>
            </a:r>
            <a:endParaRPr lang="en-US" sz="2600" dirty="0"/>
          </a:p>
        </p:txBody>
      </p:sp>
      <p:graphicFrame>
        <p:nvGraphicFramePr>
          <p:cNvPr id="5" name="Group 24"/>
          <p:cNvGraphicFramePr>
            <a:graphicFrameLocks noGrp="1"/>
          </p:cNvGraphicFramePr>
          <p:nvPr>
            <p:extLst>
              <p:ext uri="{D42A27DB-BD31-4B8C-83A1-F6EECF244321}">
                <p14:modId xmlns:p14="http://schemas.microsoft.com/office/powerpoint/2010/main" val="3070387719"/>
              </p:ext>
            </p:extLst>
          </p:nvPr>
        </p:nvGraphicFramePr>
        <p:xfrm>
          <a:off x="784038" y="1939836"/>
          <a:ext cx="7504286" cy="1341120"/>
        </p:xfrm>
        <a:graphic>
          <a:graphicData uri="http://schemas.openxmlformats.org/drawingml/2006/table">
            <a:tbl>
              <a:tblPr>
                <a:tableStyleId>{5DA37D80-6434-44D0-A028-1B22A696006F}</a:tableStyleId>
              </a:tblPr>
              <a:tblGrid>
                <a:gridCol w="2807564"/>
                <a:gridCol w="4696722"/>
              </a:tblGrid>
              <a:tr h="304800">
                <a:tc>
                  <a:txBody>
                    <a:bodyPr/>
                    <a:lstStyle/>
                    <a:p>
                      <a:pPr marL="266700" lvl="1" indent="-174625" algn="l" rtl="0" eaLnBrk="1" fontAlgn="base" hangingPunct="1">
                        <a:lnSpc>
                          <a:spcPct val="100000"/>
                        </a:lnSpc>
                        <a:spcBef>
                          <a:spcPts val="600"/>
                        </a:spcBef>
                        <a:spcAft>
                          <a:spcPct val="0"/>
                        </a:spcAft>
                        <a:buClr>
                          <a:srgbClr val="0070C0"/>
                        </a:buClr>
                        <a:buSzPct val="90000"/>
                        <a:buFont typeface="Arial" pitchFamily="34" charset="0"/>
                        <a:buChar char="•"/>
                      </a:pPr>
                      <a:r>
                        <a:rPr lang="hr-HR" sz="2600" dirty="0" smtClean="0">
                          <a:solidFill>
                            <a:schemeClr val="tx1"/>
                          </a:solidFill>
                          <a:latin typeface="Segoe UI" pitchFamily="34" charset="0"/>
                          <a:ea typeface="Segoe UI" pitchFamily="34" charset="0"/>
                          <a:cs typeface="Segoe UI" pitchFamily="34" charset="0"/>
                        </a:rPr>
                        <a:t>Nslookup</a:t>
                      </a:r>
                    </a:p>
                    <a:p>
                      <a:pPr marL="266700" lvl="1" indent="-174625" algn="l" rtl="0" eaLnBrk="1" fontAlgn="base" hangingPunct="1">
                        <a:lnSpc>
                          <a:spcPct val="100000"/>
                        </a:lnSpc>
                        <a:spcBef>
                          <a:spcPts val="600"/>
                        </a:spcBef>
                        <a:spcAft>
                          <a:spcPct val="0"/>
                        </a:spcAft>
                        <a:buClr>
                          <a:srgbClr val="0070C0"/>
                        </a:buClr>
                        <a:buSzPct val="90000"/>
                        <a:buFont typeface="Arial" pitchFamily="34" charset="0"/>
                        <a:buChar char="•"/>
                      </a:pPr>
                      <a:r>
                        <a:rPr lang="hr-HR" sz="2600" dirty="0" smtClean="0">
                          <a:solidFill>
                            <a:schemeClr val="tx1"/>
                          </a:solidFill>
                          <a:latin typeface="Segoe UI" pitchFamily="34" charset="0"/>
                          <a:ea typeface="Segoe UI" pitchFamily="34" charset="0"/>
                          <a:cs typeface="Segoe UI" pitchFamily="34" charset="0"/>
                        </a:rPr>
                        <a:t>Dnscmd</a:t>
                      </a:r>
                    </a:p>
                    <a:p>
                      <a:pPr marL="266700" lvl="1" indent="-174625" algn="l" rtl="0" eaLnBrk="1" fontAlgn="base" hangingPunct="1">
                        <a:lnSpc>
                          <a:spcPct val="100000"/>
                        </a:lnSpc>
                        <a:spcBef>
                          <a:spcPts val="600"/>
                        </a:spcBef>
                        <a:spcAft>
                          <a:spcPct val="0"/>
                        </a:spcAft>
                        <a:buClr>
                          <a:srgbClr val="0070C0"/>
                        </a:buClr>
                        <a:buSzPct val="90000"/>
                        <a:buFont typeface="Arial" pitchFamily="34" charset="0"/>
                        <a:buChar char="•"/>
                      </a:pPr>
                      <a:r>
                        <a:rPr lang="hr-HR" sz="2600" dirty="0" smtClean="0">
                          <a:solidFill>
                            <a:schemeClr val="tx1"/>
                          </a:solidFill>
                          <a:latin typeface="Segoe UI" pitchFamily="34" charset="0"/>
                          <a:ea typeface="Segoe UI" pitchFamily="34" charset="0"/>
                          <a:cs typeface="Segoe UI" pitchFamily="34" charset="0"/>
                        </a:rPr>
                        <a:t>Dnslint</a:t>
                      </a:r>
                    </a:p>
                  </a:txBody>
                  <a:tcPr marL="68580" marR="68580" marT="0" marB="0"/>
                </a:tc>
                <a:tc>
                  <a:txBody>
                    <a:bodyPr/>
                    <a:lstStyle/>
                    <a:p>
                      <a:pPr marL="266700" lvl="1"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pPr>
                      <a:r>
                        <a:rPr lang="hr-HR" sz="2600" kern="1200" dirty="0" smtClean="0">
                          <a:solidFill>
                            <a:schemeClr val="tx1"/>
                          </a:solidFill>
                          <a:latin typeface="Segoe UI" pitchFamily="34" charset="0"/>
                          <a:ea typeface="Segoe UI" pitchFamily="34" charset="0"/>
                          <a:cs typeface="Segoe UI" pitchFamily="34" charset="0"/>
                        </a:rPr>
                        <a:t>Ipconfig</a:t>
                      </a:r>
                    </a:p>
                    <a:p>
                      <a:pPr marL="266700" lvl="1"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pPr>
                      <a:r>
                        <a:rPr lang="hr-HR" sz="2600" kern="1200" dirty="0" smtClean="0">
                          <a:solidFill>
                            <a:schemeClr val="tx1"/>
                          </a:solidFill>
                          <a:latin typeface="Segoe UI" pitchFamily="34" charset="0"/>
                          <a:ea typeface="Segoe UI" pitchFamily="34" charset="0"/>
                          <a:cs typeface="Segoe UI" pitchFamily="34" charset="0"/>
                        </a:rPr>
                        <a:t>Analyse du serveur DNS</a:t>
                      </a:r>
                    </a:p>
                    <a:p>
                      <a:pPr marL="0" marR="0" algn="ctr">
                        <a:lnSpc>
                          <a:spcPct val="115000"/>
                        </a:lnSpc>
                        <a:spcBef>
                          <a:spcPts val="0"/>
                        </a:spcBef>
                        <a:spcAft>
                          <a:spcPts val="0"/>
                        </a:spcAft>
                      </a:pPr>
                      <a:endParaRPr lang="en-CA" sz="2600" dirty="0">
                        <a:effectLst/>
                        <a:latin typeface="Segoe UI" pitchFamily="34" charset="0"/>
                        <a:ea typeface="Segoe UI" pitchFamily="34" charset="0"/>
                        <a:cs typeface="Segoe UI" pitchFamily="34" charset="0"/>
                      </a:endParaRPr>
                    </a:p>
                  </a:txBody>
                  <a:tcPr marL="68580" marR="68580" marT="0" marB="0"/>
                </a:tc>
              </a:tr>
            </a:tbl>
          </a:graphicData>
        </a:graphic>
      </p:graphicFrame>
    </p:spTree>
    <p:extLst>
      <p:ext uri="{BB962C8B-B14F-4D97-AF65-F5344CB8AC3E}">
        <p14:creationId xmlns:p14="http://schemas.microsoft.com/office/powerpoint/2010/main" val="62080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2 : Installation et gestion d'un serveur DNS</a:t>
            </a:r>
            <a:endParaRPr lang="en-US" sz="2600" dirty="0"/>
          </a:p>
        </p:txBody>
      </p:sp>
      <p:sp>
        <p:nvSpPr>
          <p:cNvPr id="3" name="Text Placeholder 2"/>
          <p:cNvSpPr>
            <a:spLocks noGrp="1"/>
          </p:cNvSpPr>
          <p:nvPr>
            <p:ph type="body" idx="1"/>
          </p:nvPr>
        </p:nvSpPr>
        <p:spPr>
          <a:xfrm>
            <a:off x="381000" y="1021215"/>
            <a:ext cx="7848600" cy="5147356"/>
          </a:xfrm>
        </p:spPr>
        <p:txBody>
          <a:bodyPr/>
          <a:lstStyle/>
          <a:p>
            <a:r>
              <a:rPr lang="fr-FR" dirty="0" smtClean="0"/>
              <a:t>Quels sont les composants d'une solution DNS ?
Que sont les indications de racine ?
Que sont les requêtes DNS ?
Qu'est-ce que le transfert ?
Fonctionnement de la mise en </a:t>
            </a:r>
            <a:r>
              <a:rPr lang="fr-FR" smtClean="0"/>
              <a:t>cache du serveur DNS</a:t>
            </a:r>
            <a:r>
              <a:rPr lang="fr-FR" dirty="0" smtClean="0"/>
              <a:t>
Comment installer le rôle serveur DNS
Démonstration : Installation du </a:t>
            </a:r>
            <a:r>
              <a:rPr lang="fr-FR" smtClean="0"/>
              <a:t>rôle de serveur DNS</a:t>
            </a:r>
            <a:endParaRPr lang="en-US" dirty="0"/>
          </a:p>
        </p:txBody>
      </p:sp>
    </p:spTree>
    <p:extLst>
      <p:ext uri="{BB962C8B-B14F-4D97-AF65-F5344CB8AC3E}">
        <p14:creationId xmlns:p14="http://schemas.microsoft.com/office/powerpoint/2010/main" val="3754731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Quels sont les composants d'une solution DNS ?</a:t>
            </a:r>
            <a:endParaRPr lang="en-US"/>
          </a:p>
        </p:txBody>
      </p:sp>
      <p:sp>
        <p:nvSpPr>
          <p:cNvPr id="4" name="AutoShape 4" descr="&quot;&quot;"/>
          <p:cNvSpPr>
            <a:spLocks noChangeArrowheads="1"/>
          </p:cNvSpPr>
          <p:nvPr/>
        </p:nvSpPr>
        <p:spPr bwMode="auto">
          <a:xfrm>
            <a:off x="5027613" y="998538"/>
            <a:ext cx="3500437" cy="5166846"/>
          </a:xfrm>
          <a:prstGeom prst="roundRect">
            <a:avLst>
              <a:gd name="adj" fmla="val 5296"/>
            </a:avLst>
          </a:prstGeom>
          <a:noFill/>
          <a:ln w="9525" algn="ctr">
            <a:solidFill>
              <a:schemeClr val="bg1">
                <a:lumMod val="50000"/>
              </a:schemeClr>
            </a:solidFill>
            <a:round/>
            <a:headEnd/>
            <a:tailEnd/>
          </a:ln>
        </p:spPr>
        <p:txBody>
          <a:bodyPr wrap="square" lIns="288000" rIns="288000" bIns="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a:latin typeface="Segoe UI" pitchFamily="34" charset="0"/>
                <a:ea typeface="Segoe UI" pitchFamily="34" charset="0"/>
                <a:cs typeface="Segoe UI" pitchFamily="34" charset="0"/>
              </a:rPr>
              <a:t>Serveurs DNS </a:t>
            </a:r>
            <a:r>
              <a:rPr lang="en-US" sz="2400" b="0" dirty="0" err="1" smtClean="0">
                <a:latin typeface="Segoe UI" pitchFamily="34" charset="0"/>
                <a:ea typeface="Segoe UI" pitchFamily="34" charset="0"/>
                <a:cs typeface="Segoe UI" pitchFamily="34" charset="0"/>
              </a:rPr>
              <a:t>sur</a:t>
            </a:r>
            <a:r>
              <a:rPr lang="en-US" sz="2400" b="0" dirty="0" smtClean="0">
                <a:latin typeface="Segoe UI" pitchFamily="34" charset="0"/>
                <a:ea typeface="Segoe UI" pitchFamily="34" charset="0"/>
                <a:cs typeface="Segoe UI" pitchFamily="34" charset="0"/>
              </a:rPr>
              <a:t> Internet</a:t>
            </a:r>
            <a:endParaRPr lang="en-US" sz="2400" b="0" dirty="0">
              <a:latin typeface="Segoe UI" pitchFamily="34" charset="0"/>
              <a:ea typeface="Segoe UI" pitchFamily="34" charset="0"/>
              <a:cs typeface="Segoe UI" pitchFamily="34" charset="0"/>
            </a:endParaRPr>
          </a:p>
        </p:txBody>
      </p:sp>
      <p:sp>
        <p:nvSpPr>
          <p:cNvPr id="5" name="AutoShape 5" descr="&quot;&quot;"/>
          <p:cNvSpPr>
            <a:spLocks noChangeArrowheads="1"/>
          </p:cNvSpPr>
          <p:nvPr/>
        </p:nvSpPr>
        <p:spPr bwMode="auto">
          <a:xfrm>
            <a:off x="2876550" y="998538"/>
            <a:ext cx="2098675" cy="5166846"/>
          </a:xfrm>
          <a:prstGeom prst="roundRect">
            <a:avLst>
              <a:gd name="adj" fmla="val 7491"/>
            </a:avLst>
          </a:prstGeom>
          <a:noFill/>
          <a:ln w="9525" algn="ctr">
            <a:solidFill>
              <a:schemeClr val="bg1">
                <a:lumMod val="50000"/>
              </a:schemeClr>
            </a:solidFill>
            <a:round/>
            <a:headEnd/>
            <a:tailEnd/>
          </a:ln>
        </p:spPr>
        <p:txBody>
          <a:bodyPr wrap="square" lIns="144000" rIns="144000" bIns="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a:latin typeface="Segoe UI" pitchFamily="34" charset="0"/>
                <a:ea typeface="Segoe UI" pitchFamily="34" charset="0"/>
                <a:cs typeface="Segoe UI" pitchFamily="34" charset="0"/>
              </a:rPr>
              <a:t>Serveurs DNS</a:t>
            </a:r>
          </a:p>
        </p:txBody>
      </p:sp>
      <p:sp>
        <p:nvSpPr>
          <p:cNvPr id="6" name="AutoShape 6" descr="&quot;&quot;"/>
          <p:cNvSpPr>
            <a:spLocks noChangeArrowheads="1"/>
          </p:cNvSpPr>
          <p:nvPr/>
        </p:nvSpPr>
        <p:spPr bwMode="auto">
          <a:xfrm>
            <a:off x="657225" y="998538"/>
            <a:ext cx="2166938" cy="5166846"/>
          </a:xfrm>
          <a:prstGeom prst="roundRect">
            <a:avLst>
              <a:gd name="adj" fmla="val 7477"/>
            </a:avLst>
          </a:prstGeom>
          <a:noFill/>
          <a:ln w="9525" algn="ctr">
            <a:solidFill>
              <a:schemeClr val="bg1">
                <a:lumMod val="50000"/>
              </a:schemeClr>
            </a:solidFill>
            <a:round/>
            <a:headEnd/>
            <a:tailEnd/>
          </a:ln>
        </p:spPr>
        <p:txBody>
          <a:bodyPr wrap="square" bIns="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a:latin typeface="Segoe UI" pitchFamily="34" charset="0"/>
                <a:ea typeface="Segoe UI" pitchFamily="34" charset="0"/>
                <a:cs typeface="Segoe UI" pitchFamily="34" charset="0"/>
              </a:rPr>
              <a:t>Programmes de résolution DNS</a:t>
            </a:r>
          </a:p>
        </p:txBody>
      </p:sp>
      <p:sp>
        <p:nvSpPr>
          <p:cNvPr id="7" name="Line 7" descr="&quot;&quot;"/>
          <p:cNvSpPr>
            <a:spLocks noChangeShapeType="1"/>
          </p:cNvSpPr>
          <p:nvPr/>
        </p:nvSpPr>
        <p:spPr bwMode="auto">
          <a:xfrm>
            <a:off x="3325813" y="2676525"/>
            <a:ext cx="1974850" cy="565150"/>
          </a:xfrm>
          <a:prstGeom prst="line">
            <a:avLst/>
          </a:prstGeom>
          <a:noFill/>
          <a:ln w="57150">
            <a:solidFill>
              <a:schemeClr val="bg1">
                <a:lumMod val="50000"/>
              </a:schemeClr>
            </a:solidFill>
            <a:prstDash val="sysDot"/>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pic>
        <p:nvPicPr>
          <p:cNvPr id="8" name="Picture 7"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088" y="1916113"/>
            <a:ext cx="2474912" cy="965200"/>
          </a:xfrm>
          <a:prstGeom prst="rect">
            <a:avLst/>
          </a:prstGeom>
          <a:noFill/>
          <a:ln w="9525">
            <a:noFill/>
            <a:miter lim="800000"/>
            <a:headEnd/>
            <a:tailEnd/>
          </a:ln>
          <a:extLst/>
        </p:spPr>
      </p:pic>
      <p:pic>
        <p:nvPicPr>
          <p:cNvPr id="9" name="Picture 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9913" y="1447800"/>
            <a:ext cx="914400" cy="1074738"/>
          </a:xfrm>
          <a:prstGeom prst="rect">
            <a:avLst/>
          </a:prstGeom>
          <a:noFill/>
          <a:ln w="9525">
            <a:noFill/>
            <a:miter lim="800000"/>
            <a:headEnd/>
            <a:tailEnd/>
          </a:ln>
          <a:extLst/>
        </p:spPr>
      </p:pic>
      <p:pic>
        <p:nvPicPr>
          <p:cNvPr id="10" name="Picture 9"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413" y="2306638"/>
            <a:ext cx="703262" cy="855662"/>
          </a:xfrm>
          <a:prstGeom prst="rect">
            <a:avLst/>
          </a:prstGeom>
          <a:noFill/>
          <a:ln w="9525">
            <a:noFill/>
            <a:miter lim="800000"/>
            <a:headEnd/>
            <a:tailEnd/>
          </a:ln>
          <a:extLst/>
        </p:spPr>
      </p:pic>
      <p:pic>
        <p:nvPicPr>
          <p:cNvPr id="11" name="Picture 10"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19250" y="1431925"/>
            <a:ext cx="803275" cy="944563"/>
          </a:xfrm>
          <a:prstGeom prst="rect">
            <a:avLst/>
          </a:prstGeom>
          <a:noFill/>
          <a:ln w="9525">
            <a:noFill/>
            <a:miter lim="800000"/>
            <a:headEnd/>
            <a:tailEnd/>
          </a:ln>
          <a:extLst/>
        </p:spPr>
      </p:pic>
      <p:pic>
        <p:nvPicPr>
          <p:cNvPr id="12" name="Picture 11"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088" y="3835400"/>
            <a:ext cx="2474912" cy="965200"/>
          </a:xfrm>
          <a:prstGeom prst="rect">
            <a:avLst/>
          </a:prstGeom>
          <a:noFill/>
          <a:ln w="9525">
            <a:noFill/>
            <a:miter lim="800000"/>
            <a:headEnd/>
            <a:tailEnd/>
          </a:ln>
          <a:extLst/>
        </p:spPr>
      </p:pic>
      <p:pic>
        <p:nvPicPr>
          <p:cNvPr id="13" name="Picture 12"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9913" y="4122738"/>
            <a:ext cx="914400" cy="1074737"/>
          </a:xfrm>
          <a:prstGeom prst="rect">
            <a:avLst/>
          </a:prstGeom>
          <a:noFill/>
          <a:ln w="9525">
            <a:noFill/>
            <a:miter lim="800000"/>
            <a:headEnd/>
            <a:tailEnd/>
          </a:ln>
          <a:extLst/>
        </p:spPr>
      </p:pic>
      <p:pic>
        <p:nvPicPr>
          <p:cNvPr id="14" name="Picture 1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413" y="3587750"/>
            <a:ext cx="703262" cy="855663"/>
          </a:xfrm>
          <a:prstGeom prst="rect">
            <a:avLst/>
          </a:prstGeom>
          <a:noFill/>
          <a:ln w="9525">
            <a:noFill/>
            <a:miter lim="800000"/>
            <a:headEnd/>
            <a:tailEnd/>
          </a:ln>
          <a:extLst/>
        </p:spPr>
      </p:pic>
      <p:pic>
        <p:nvPicPr>
          <p:cNvPr id="15" name="Picture 14" descr="&quot;&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28788" y="4227513"/>
            <a:ext cx="774700" cy="852487"/>
          </a:xfrm>
          <a:prstGeom prst="rect">
            <a:avLst/>
          </a:prstGeom>
          <a:noFill/>
          <a:ln w="9525">
            <a:noFill/>
            <a:miter lim="800000"/>
            <a:headEnd/>
            <a:tailEnd/>
          </a:ln>
          <a:extLst/>
        </p:spPr>
      </p:pic>
      <p:sp>
        <p:nvSpPr>
          <p:cNvPr id="16" name="Line 16" descr="&quot;&quot;"/>
          <p:cNvSpPr>
            <a:spLocks noChangeShapeType="1"/>
          </p:cNvSpPr>
          <p:nvPr/>
        </p:nvSpPr>
        <p:spPr bwMode="auto">
          <a:xfrm flipH="1">
            <a:off x="3338513" y="3538538"/>
            <a:ext cx="1936750" cy="488950"/>
          </a:xfrm>
          <a:prstGeom prst="line">
            <a:avLst/>
          </a:prstGeom>
          <a:noFill/>
          <a:ln w="57150">
            <a:solidFill>
              <a:schemeClr val="bg1">
                <a:lumMod val="50000"/>
              </a:schemeClr>
            </a:solidFill>
            <a:prstDash val="sysDot"/>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
        <p:nvSpPr>
          <p:cNvPr id="17" name="Line 17" descr="&quot;&quot;"/>
          <p:cNvSpPr>
            <a:spLocks noChangeShapeType="1"/>
          </p:cNvSpPr>
          <p:nvPr/>
        </p:nvSpPr>
        <p:spPr bwMode="auto">
          <a:xfrm>
            <a:off x="2292350" y="2882900"/>
            <a:ext cx="0" cy="954088"/>
          </a:xfrm>
          <a:prstGeom prst="line">
            <a:avLst/>
          </a:prstGeom>
          <a:noFill/>
          <a:ln w="57150">
            <a:solidFill>
              <a:schemeClr val="bg1">
                <a:lumMod val="50000"/>
              </a:schemeClr>
            </a:solidFill>
            <a:prstDash val="sysDot"/>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pic>
        <p:nvPicPr>
          <p:cNvPr id="18" name="Picture 17"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60975" y="2533650"/>
            <a:ext cx="1973263" cy="1968500"/>
          </a:xfrm>
          <a:prstGeom prst="rect">
            <a:avLst/>
          </a:prstGeom>
          <a:noFill/>
          <a:ln w="9525">
            <a:noFill/>
            <a:miter lim="800000"/>
            <a:headEnd/>
            <a:tailEnd/>
          </a:ln>
          <a:extLst/>
        </p:spPr>
      </p:pic>
      <p:pic>
        <p:nvPicPr>
          <p:cNvPr id="19" name="Picture 18"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1863" y="1909763"/>
            <a:ext cx="803275" cy="944562"/>
          </a:xfrm>
          <a:prstGeom prst="rect">
            <a:avLst/>
          </a:prstGeom>
          <a:noFill/>
          <a:ln w="9525">
            <a:noFill/>
            <a:miter lim="800000"/>
            <a:headEnd/>
            <a:tailEnd/>
          </a:ln>
          <a:extLst/>
        </p:spPr>
      </p:pic>
      <p:pic>
        <p:nvPicPr>
          <p:cNvPr id="20" name="Picture 19"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8800" y="2776538"/>
            <a:ext cx="803275" cy="944562"/>
          </a:xfrm>
          <a:prstGeom prst="rect">
            <a:avLst/>
          </a:prstGeom>
          <a:noFill/>
          <a:ln w="9525">
            <a:noFill/>
            <a:miter lim="800000"/>
            <a:headEnd/>
            <a:tailEnd/>
          </a:ln>
          <a:extLst/>
        </p:spPr>
      </p:pic>
      <p:pic>
        <p:nvPicPr>
          <p:cNvPr id="21" name="Picture 20"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2363" y="4075113"/>
            <a:ext cx="803275" cy="944562"/>
          </a:xfrm>
          <a:prstGeom prst="rect">
            <a:avLst/>
          </a:prstGeom>
          <a:noFill/>
          <a:ln w="9525">
            <a:noFill/>
            <a:miter lim="800000"/>
            <a:headEnd/>
            <a:tailEnd/>
          </a:ln>
          <a:extLst/>
        </p:spPr>
      </p:pic>
      <p:pic>
        <p:nvPicPr>
          <p:cNvPr id="22" name="Picture 21" descr="&quot;&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71888" y="2136775"/>
            <a:ext cx="654050" cy="528638"/>
          </a:xfrm>
          <a:prstGeom prst="rect">
            <a:avLst/>
          </a:prstGeom>
          <a:noFill/>
          <a:ln w="9525">
            <a:noFill/>
            <a:miter lim="800000"/>
            <a:headEnd/>
            <a:tailEnd/>
          </a:ln>
          <a:extLst/>
        </p:spPr>
      </p:pic>
      <p:pic>
        <p:nvPicPr>
          <p:cNvPr id="23" name="Picture 22" descr="&quot;&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38550" y="4689475"/>
            <a:ext cx="654050" cy="528638"/>
          </a:xfrm>
          <a:prstGeom prst="rect">
            <a:avLst/>
          </a:prstGeom>
          <a:noFill/>
          <a:ln w="9525">
            <a:noFill/>
            <a:miter lim="800000"/>
            <a:headEnd/>
            <a:tailEnd/>
          </a:ln>
          <a:extLst/>
        </p:spPr>
      </p:pic>
      <p:pic>
        <p:nvPicPr>
          <p:cNvPr id="24" name="Picture 23" descr="&quot;&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71888" y="2165350"/>
            <a:ext cx="654050" cy="528638"/>
          </a:xfrm>
          <a:prstGeom prst="rect">
            <a:avLst/>
          </a:prstGeom>
          <a:noFill/>
          <a:ln w="9525">
            <a:noFill/>
            <a:miter lim="800000"/>
            <a:headEnd/>
            <a:tailEnd/>
          </a:ln>
          <a:extLst/>
        </p:spPr>
      </p:pic>
      <p:pic>
        <p:nvPicPr>
          <p:cNvPr id="25" name="Picture 24" descr="&quot;&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98888" y="4103688"/>
            <a:ext cx="504825" cy="822325"/>
          </a:xfrm>
          <a:prstGeom prst="rect">
            <a:avLst/>
          </a:prstGeom>
          <a:noFill/>
          <a:ln w="9525">
            <a:noFill/>
            <a:miter lim="800000"/>
            <a:headEnd/>
            <a:tailEnd/>
          </a:ln>
          <a:extLst/>
        </p:spPr>
      </p:pic>
      <p:sp>
        <p:nvSpPr>
          <p:cNvPr id="26" name="AutoShape 29" descr="&quot;&quot;"/>
          <p:cNvSpPr>
            <a:spLocks noChangeArrowheads="1"/>
          </p:cNvSpPr>
          <p:nvPr/>
        </p:nvSpPr>
        <p:spPr bwMode="auto">
          <a:xfrm>
            <a:off x="4390980" y="4536478"/>
            <a:ext cx="1765984" cy="675498"/>
          </a:xfrm>
          <a:prstGeom prst="roundRect">
            <a:avLst>
              <a:gd name="adj" fmla="val 4167"/>
            </a:avLst>
          </a:prstGeom>
          <a:solidFill>
            <a:schemeClr val="accent1"/>
          </a:solidFill>
          <a:ln w="9525" algn="ctr">
            <a:noFill/>
            <a:round/>
            <a:headEnd/>
            <a:tailEnd/>
          </a:ln>
        </p:spPr>
        <p:txBody>
          <a:bodyPr lIns="0" tIns="3600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000" b="0" dirty="0">
                <a:latin typeface="Segoe UI" pitchFamily="34" charset="0"/>
                <a:ea typeface="Segoe UI" pitchFamily="34" charset="0"/>
                <a:cs typeface="Segoe UI" pitchFamily="34" charset="0"/>
              </a:rPr>
              <a:t>Ressource</a:t>
            </a:r>
          </a:p>
          <a:p>
            <a:pPr>
              <a:lnSpc>
                <a:spcPct val="80000"/>
              </a:lnSpc>
            </a:pPr>
            <a:r>
              <a:rPr lang="en-US" sz="2000" b="0" dirty="0">
                <a:latin typeface="Segoe UI" pitchFamily="34" charset="0"/>
                <a:ea typeface="Segoe UI" pitchFamily="34" charset="0"/>
                <a:cs typeface="Segoe UI" pitchFamily="34" charset="0"/>
              </a:rPr>
              <a:t>Enregistrement</a:t>
            </a:r>
          </a:p>
        </p:txBody>
      </p:sp>
      <p:pic>
        <p:nvPicPr>
          <p:cNvPr id="27" name="Picture 26" descr="&quot;&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94125" y="1512888"/>
            <a:ext cx="504825" cy="822325"/>
          </a:xfrm>
          <a:prstGeom prst="rect">
            <a:avLst/>
          </a:prstGeom>
          <a:noFill/>
          <a:ln w="9525">
            <a:noFill/>
            <a:miter lim="800000"/>
            <a:headEnd/>
            <a:tailEnd/>
          </a:ln>
          <a:extLst/>
        </p:spPr>
      </p:pic>
      <p:pic>
        <p:nvPicPr>
          <p:cNvPr id="28" name="Picture 27" descr="&quot;&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77794" y="2352675"/>
            <a:ext cx="654050" cy="528638"/>
          </a:xfrm>
          <a:prstGeom prst="rect">
            <a:avLst/>
          </a:prstGeom>
          <a:noFill/>
          <a:ln w="9525">
            <a:noFill/>
            <a:miter lim="800000"/>
            <a:headEnd/>
            <a:tailEnd/>
          </a:ln>
          <a:extLst/>
        </p:spPr>
      </p:pic>
      <p:pic>
        <p:nvPicPr>
          <p:cNvPr id="29" name="Picture 28" descr="&quot;&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00031" y="1700213"/>
            <a:ext cx="504825" cy="822325"/>
          </a:xfrm>
          <a:prstGeom prst="rect">
            <a:avLst/>
          </a:prstGeom>
          <a:noFill/>
          <a:ln w="9525">
            <a:noFill/>
            <a:miter lim="800000"/>
            <a:headEnd/>
            <a:tailEnd/>
          </a:ln>
          <a:extLst/>
        </p:spPr>
      </p:pic>
      <p:sp>
        <p:nvSpPr>
          <p:cNvPr id="30" name="AutoShape 20" descr="&quot;&quot;"/>
          <p:cNvSpPr>
            <a:spLocks noChangeArrowheads="1"/>
          </p:cNvSpPr>
          <p:nvPr/>
        </p:nvSpPr>
        <p:spPr bwMode="auto">
          <a:xfrm>
            <a:off x="6275388" y="1215880"/>
            <a:ext cx="1736724" cy="405410"/>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400" b="0" dirty="0">
                <a:latin typeface="Segoe UI" pitchFamily="34" charset="0"/>
                <a:ea typeface="Segoe UI" pitchFamily="34" charset="0"/>
                <a:cs typeface="Segoe UI" pitchFamily="34" charset="0"/>
              </a:rPr>
              <a:t>Racine « . »</a:t>
            </a:r>
          </a:p>
        </p:txBody>
      </p:sp>
      <p:pic>
        <p:nvPicPr>
          <p:cNvPr id="31" name="Picture 30" descr="&quot;&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85050" y="3173268"/>
            <a:ext cx="654050" cy="528638"/>
          </a:xfrm>
          <a:prstGeom prst="rect">
            <a:avLst/>
          </a:prstGeom>
          <a:noFill/>
          <a:ln w="9525">
            <a:noFill/>
            <a:miter lim="800000"/>
            <a:headEnd/>
            <a:tailEnd/>
          </a:ln>
          <a:extLst/>
        </p:spPr>
      </p:pic>
      <p:pic>
        <p:nvPicPr>
          <p:cNvPr id="32" name="Picture 31" descr="&quot;&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07287" y="2520806"/>
            <a:ext cx="504825" cy="822325"/>
          </a:xfrm>
          <a:prstGeom prst="rect">
            <a:avLst/>
          </a:prstGeom>
          <a:noFill/>
          <a:ln w="9525">
            <a:noFill/>
            <a:miter lim="800000"/>
            <a:headEnd/>
            <a:tailEnd/>
          </a:ln>
          <a:extLst/>
        </p:spPr>
      </p:pic>
      <p:sp>
        <p:nvSpPr>
          <p:cNvPr id="33" name="AutoShape 22" descr="&quot;&quot;"/>
          <p:cNvSpPr>
            <a:spLocks noChangeArrowheads="1"/>
          </p:cNvSpPr>
          <p:nvPr/>
        </p:nvSpPr>
        <p:spPr bwMode="auto">
          <a:xfrm>
            <a:off x="7507287" y="3694112"/>
            <a:ext cx="1020764" cy="333376"/>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400" b="0" dirty="0">
                <a:latin typeface="Segoe UI" pitchFamily="34" charset="0"/>
                <a:ea typeface="Segoe UI" pitchFamily="34" charset="0"/>
                <a:cs typeface="Segoe UI" pitchFamily="34" charset="0"/>
              </a:rPr>
              <a:t>.com</a:t>
            </a:r>
          </a:p>
        </p:txBody>
      </p:sp>
      <p:pic>
        <p:nvPicPr>
          <p:cNvPr id="34" name="Picture 33" descr="&quot;&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27825" y="4551362"/>
            <a:ext cx="654050" cy="528638"/>
          </a:xfrm>
          <a:prstGeom prst="rect">
            <a:avLst/>
          </a:prstGeom>
          <a:noFill/>
          <a:ln w="9525">
            <a:noFill/>
            <a:miter lim="800000"/>
            <a:headEnd/>
            <a:tailEnd/>
          </a:ln>
          <a:extLst/>
        </p:spPr>
      </p:pic>
      <p:pic>
        <p:nvPicPr>
          <p:cNvPr id="35" name="Picture 34" descr="&quot;&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50062" y="3898900"/>
            <a:ext cx="504825" cy="822325"/>
          </a:xfrm>
          <a:prstGeom prst="rect">
            <a:avLst/>
          </a:prstGeom>
          <a:noFill/>
          <a:ln w="9525">
            <a:noFill/>
            <a:miter lim="800000"/>
            <a:headEnd/>
            <a:tailEnd/>
          </a:ln>
          <a:extLst/>
        </p:spPr>
      </p:pic>
      <p:sp>
        <p:nvSpPr>
          <p:cNvPr id="36" name="AutoShape 24" descr="&quot;&quot;"/>
          <p:cNvSpPr>
            <a:spLocks noChangeArrowheads="1"/>
          </p:cNvSpPr>
          <p:nvPr/>
        </p:nvSpPr>
        <p:spPr bwMode="auto">
          <a:xfrm>
            <a:off x="7468965" y="4737305"/>
            <a:ext cx="814169" cy="341783"/>
          </a:xfrm>
          <a:prstGeom prst="roundRect">
            <a:avLst>
              <a:gd name="adj" fmla="val 4167"/>
            </a:avLst>
          </a:prstGeom>
          <a:noFill/>
          <a:ln w="9525" algn="ctr">
            <a:noFill/>
            <a:round/>
            <a:headEnd/>
            <a:tailEnd/>
          </a:ln>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400" b="0" dirty="0">
                <a:latin typeface="Segoe UI" pitchFamily="34" charset="0"/>
                <a:ea typeface="Segoe UI" pitchFamily="34" charset="0"/>
                <a:cs typeface="Segoe UI" pitchFamily="34" charset="0"/>
              </a:rPr>
              <a:t>.edu</a:t>
            </a:r>
          </a:p>
        </p:txBody>
      </p:sp>
      <p:sp>
        <p:nvSpPr>
          <p:cNvPr id="37" name="alt-text here, AutoShape 29" descr="The slide has 3 sets of graphics which are connected with dotted lines which represent lines of communication. From the left the sets of graphics are:&#10;1. DNS resolvers&#10;2. DNS servers and resource records&#10;3. DNS servers on the Internet with databases. The databases include root (abbreviated simply as dot), .com, and .edu.&#10;"/>
          <p:cNvSpPr>
            <a:spLocks noChangeArrowheads="1"/>
          </p:cNvSpPr>
          <p:nvPr/>
        </p:nvSpPr>
        <p:spPr bwMode="auto">
          <a:xfrm>
            <a:off x="4306888" y="1175447"/>
            <a:ext cx="1789113" cy="675498"/>
          </a:xfrm>
          <a:prstGeom prst="roundRect">
            <a:avLst>
              <a:gd name="adj" fmla="val 4167"/>
            </a:avLst>
          </a:prstGeom>
          <a:solidFill>
            <a:schemeClr val="accent1"/>
          </a:solidFill>
          <a:ln w="9525" algn="ctr">
            <a:noFill/>
            <a:round/>
            <a:headEnd/>
            <a:tailEnd/>
          </a:ln>
        </p:spPr>
        <p:txBody>
          <a:bodyPr lIns="0" tIns="3600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000" b="0" dirty="0">
                <a:latin typeface="Segoe UI" pitchFamily="34" charset="0"/>
                <a:ea typeface="Segoe UI" pitchFamily="34" charset="0"/>
                <a:cs typeface="Segoe UI" pitchFamily="34" charset="0"/>
              </a:rPr>
              <a:t>Ressource</a:t>
            </a:r>
          </a:p>
          <a:p>
            <a:pPr>
              <a:lnSpc>
                <a:spcPct val="80000"/>
              </a:lnSpc>
            </a:pPr>
            <a:r>
              <a:rPr lang="en-US" sz="2000" b="0" dirty="0">
                <a:latin typeface="Segoe UI" pitchFamily="34" charset="0"/>
                <a:ea typeface="Segoe UI" pitchFamily="34" charset="0"/>
                <a:cs typeface="Segoe UI" pitchFamily="34" charset="0"/>
              </a:rPr>
              <a:t>Enregistrement</a:t>
            </a:r>
          </a:p>
        </p:txBody>
      </p:sp>
    </p:spTree>
    <p:extLst>
      <p:ext uri="{BB962C8B-B14F-4D97-AF65-F5344CB8AC3E}">
        <p14:creationId xmlns:p14="http://schemas.microsoft.com/office/powerpoint/2010/main" val="1616798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indications de racine ?</a:t>
            </a:r>
            <a:endParaRPr lang="en-US"/>
          </a:p>
        </p:txBody>
      </p:sp>
      <p:sp>
        <p:nvSpPr>
          <p:cNvPr id="4" name="AutoShape 5" descr="&quot;&quot;"/>
          <p:cNvSpPr>
            <a:spLocks noChangeArrowheads="1"/>
          </p:cNvSpPr>
          <p:nvPr/>
        </p:nvSpPr>
        <p:spPr bwMode="auto">
          <a:xfrm>
            <a:off x="6357142" y="5568266"/>
            <a:ext cx="1948658" cy="517525"/>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latin typeface="Segoe UI" pitchFamily="34" charset="0"/>
                <a:ea typeface="Segoe UI" pitchFamily="34" charset="0"/>
                <a:cs typeface="Segoe UI" pitchFamily="34" charset="0"/>
              </a:rPr>
              <a:t>microsoft</a:t>
            </a:r>
          </a:p>
        </p:txBody>
      </p:sp>
      <p:sp>
        <p:nvSpPr>
          <p:cNvPr id="5" name="Line 6" descr="&quot;&quot;"/>
          <p:cNvSpPr>
            <a:spLocks noChangeShapeType="1"/>
          </p:cNvSpPr>
          <p:nvPr/>
        </p:nvSpPr>
        <p:spPr bwMode="auto">
          <a:xfrm>
            <a:off x="7337425" y="4921250"/>
            <a:ext cx="0" cy="630238"/>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
        <p:nvSpPr>
          <p:cNvPr id="6" name="Oval 5" descr="&quot;&quot;"/>
          <p:cNvSpPr>
            <a:spLocks noChangeArrowheads="1"/>
          </p:cNvSpPr>
          <p:nvPr/>
        </p:nvSpPr>
        <p:spPr bwMode="auto">
          <a:xfrm>
            <a:off x="927100" y="3871913"/>
            <a:ext cx="2784475" cy="1668462"/>
          </a:xfrm>
          <a:prstGeom prst="ellipse">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000" dirty="0">
              <a:latin typeface="Segoe UI" pitchFamily="34" charset="0"/>
              <a:ea typeface="Segoe UI" pitchFamily="34" charset="0"/>
              <a:cs typeface="Segoe UI" pitchFamily="34" charset="0"/>
            </a:endParaRPr>
          </a:p>
        </p:txBody>
      </p:sp>
      <p:sp>
        <p:nvSpPr>
          <p:cNvPr id="7" name="AutoShape 12" descr="&quot;&quot;"/>
          <p:cNvSpPr>
            <a:spLocks noChangeArrowheads="1"/>
          </p:cNvSpPr>
          <p:nvPr/>
        </p:nvSpPr>
        <p:spPr bwMode="auto">
          <a:xfrm>
            <a:off x="1289483" y="2251964"/>
            <a:ext cx="1297841" cy="776560"/>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2600" b="0" dirty="0">
                <a:latin typeface="Segoe UI" pitchFamily="34" charset="0"/>
                <a:ea typeface="Segoe UI" pitchFamily="34" charset="0"/>
                <a:cs typeface="Segoe UI" pitchFamily="34" charset="0"/>
              </a:rPr>
              <a:t>Serveurs DNS</a:t>
            </a:r>
          </a:p>
        </p:txBody>
      </p:sp>
      <p:sp>
        <p:nvSpPr>
          <p:cNvPr id="8" name="Line 13" descr="&quot;&quot;"/>
          <p:cNvSpPr>
            <a:spLocks noChangeShapeType="1"/>
          </p:cNvSpPr>
          <p:nvPr/>
        </p:nvSpPr>
        <p:spPr bwMode="auto">
          <a:xfrm flipV="1">
            <a:off x="2471738" y="5051425"/>
            <a:ext cx="822325" cy="412750"/>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
        <p:nvSpPr>
          <p:cNvPr id="9" name="Line 15" descr="&quot;&quot;"/>
          <p:cNvSpPr>
            <a:spLocks noChangeShapeType="1"/>
          </p:cNvSpPr>
          <p:nvPr/>
        </p:nvSpPr>
        <p:spPr bwMode="auto">
          <a:xfrm flipH="1" flipV="1">
            <a:off x="2420938" y="3927475"/>
            <a:ext cx="749300" cy="428625"/>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
        <p:nvSpPr>
          <p:cNvPr id="10" name="AutoShape 17" descr="&quot;&quot;"/>
          <p:cNvSpPr>
            <a:spLocks noChangeArrowheads="1"/>
          </p:cNvSpPr>
          <p:nvPr/>
        </p:nvSpPr>
        <p:spPr bwMode="auto">
          <a:xfrm>
            <a:off x="4189237" y="5014572"/>
            <a:ext cx="1162939" cy="678203"/>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2600" b="0" dirty="0">
                <a:latin typeface="Segoe UI" pitchFamily="34" charset="0"/>
                <a:ea typeface="Segoe UI" pitchFamily="34" charset="0"/>
                <a:cs typeface="Segoe UI" pitchFamily="34" charset="0"/>
              </a:rPr>
              <a:t>Serveur DNS</a:t>
            </a:r>
          </a:p>
        </p:txBody>
      </p:sp>
      <p:pic>
        <p:nvPicPr>
          <p:cNvPr id="11" name="Picture 10"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3513" y="2581275"/>
            <a:ext cx="1647825" cy="1647825"/>
          </a:xfrm>
          <a:prstGeom prst="rect">
            <a:avLst/>
          </a:prstGeom>
          <a:noFill/>
          <a:ln w="9525">
            <a:noFill/>
            <a:miter lim="800000"/>
            <a:headEnd/>
            <a:tailEnd/>
          </a:ln>
          <a:effectLst/>
          <a:extLst/>
        </p:spPr>
      </p:pic>
      <p:grpSp>
        <p:nvGrpSpPr>
          <p:cNvPr id="12" name="Group 11" descr="&quot;&quot;"/>
          <p:cNvGrpSpPr>
            <a:grpSpLocks/>
          </p:cNvGrpSpPr>
          <p:nvPr/>
        </p:nvGrpSpPr>
        <p:grpSpPr bwMode="auto">
          <a:xfrm>
            <a:off x="5434013" y="2573339"/>
            <a:ext cx="1385887" cy="1403351"/>
            <a:chOff x="2938" y="2114"/>
            <a:chExt cx="1189" cy="1204"/>
          </a:xfrm>
          <a:noFill/>
          <a:effectLst/>
        </p:grpSpPr>
        <p:pic>
          <p:nvPicPr>
            <p:cNvPr id="13" name="Picture 12"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361" y="2114"/>
              <a:ext cx="734" cy="863"/>
            </a:xfrm>
            <a:prstGeom prst="rect">
              <a:avLst/>
            </a:prstGeom>
            <a:grpFill/>
            <a:ln w="9525">
              <a:noFill/>
              <a:miter lim="800000"/>
              <a:headEnd/>
              <a:tailEnd/>
            </a:ln>
            <a:extLst/>
          </p:spPr>
        </p:pic>
        <p:pic>
          <p:nvPicPr>
            <p:cNvPr id="14" name="Picture 13"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938" y="2342"/>
              <a:ext cx="734" cy="863"/>
            </a:xfrm>
            <a:prstGeom prst="rect">
              <a:avLst/>
            </a:prstGeom>
            <a:grpFill/>
            <a:ln w="9525">
              <a:noFill/>
              <a:miter lim="800000"/>
              <a:headEnd/>
              <a:tailEnd/>
            </a:ln>
            <a:extLst/>
          </p:spPr>
        </p:pic>
        <p:pic>
          <p:nvPicPr>
            <p:cNvPr id="15" name="Picture 14"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393" y="2455"/>
              <a:ext cx="734" cy="863"/>
            </a:xfrm>
            <a:prstGeom prst="rect">
              <a:avLst/>
            </a:prstGeom>
            <a:grpFill/>
            <a:ln w="9525">
              <a:noFill/>
              <a:miter lim="800000"/>
              <a:headEnd/>
              <a:tailEnd/>
            </a:ln>
            <a:extLst/>
          </p:spPr>
        </p:pic>
      </p:grpSp>
      <p:sp>
        <p:nvSpPr>
          <p:cNvPr id="16" name="AutoShape 24" descr="&quot;&quot;"/>
          <p:cNvSpPr>
            <a:spLocks noChangeArrowheads="1"/>
          </p:cNvSpPr>
          <p:nvPr/>
        </p:nvSpPr>
        <p:spPr bwMode="auto">
          <a:xfrm>
            <a:off x="6669571" y="4651841"/>
            <a:ext cx="1323800" cy="43815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600" b="0" dirty="0" smtClean="0">
                <a:latin typeface="Segoe UI" pitchFamily="34" charset="0"/>
                <a:ea typeface="Segoe UI" pitchFamily="34" charset="0"/>
                <a:cs typeface="Segoe UI" pitchFamily="34" charset="0"/>
              </a:rPr>
              <a:t>com</a:t>
            </a:r>
            <a:endParaRPr lang="en-US" sz="2600" b="0" dirty="0">
              <a:latin typeface="Segoe UI" pitchFamily="34" charset="0"/>
              <a:ea typeface="Segoe UI" pitchFamily="34" charset="0"/>
              <a:cs typeface="Segoe UI" pitchFamily="34" charset="0"/>
            </a:endParaRPr>
          </a:p>
        </p:txBody>
      </p:sp>
      <p:sp>
        <p:nvSpPr>
          <p:cNvPr id="17" name="Line 25" descr="&quot;&quot;"/>
          <p:cNvSpPr>
            <a:spLocks noChangeShapeType="1"/>
          </p:cNvSpPr>
          <p:nvPr/>
        </p:nvSpPr>
        <p:spPr bwMode="auto">
          <a:xfrm>
            <a:off x="7337425" y="4214813"/>
            <a:ext cx="0" cy="476250"/>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
        <p:nvSpPr>
          <p:cNvPr id="18" name="Oval 17" descr="&quot;&quot;"/>
          <p:cNvSpPr>
            <a:spLocks noChangeArrowheads="1"/>
          </p:cNvSpPr>
          <p:nvPr/>
        </p:nvSpPr>
        <p:spPr bwMode="auto">
          <a:xfrm>
            <a:off x="1079500" y="4024313"/>
            <a:ext cx="2784475" cy="1668462"/>
          </a:xfrm>
          <a:prstGeom prst="ellipse">
            <a:avLst/>
          </a:prstGeom>
          <a:noFill/>
          <a:ln w="25400">
            <a:solidFill>
              <a:schemeClr val="accent3">
                <a:lumMod val="50000"/>
              </a:schemeClr>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dirty="0"/>
          </a:p>
        </p:txBody>
      </p:sp>
      <p:sp>
        <p:nvSpPr>
          <p:cNvPr id="19" name="AutoShape 26" descr="&quot;&quot;"/>
          <p:cNvSpPr>
            <a:spLocks noChangeArrowheads="1"/>
          </p:cNvSpPr>
          <p:nvPr/>
        </p:nvSpPr>
        <p:spPr bwMode="auto">
          <a:xfrm>
            <a:off x="647573" y="5507766"/>
            <a:ext cx="1027815" cy="456792"/>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600" b="0" dirty="0">
                <a:latin typeface="Segoe UI" pitchFamily="34" charset="0"/>
                <a:ea typeface="Segoe UI" pitchFamily="34" charset="0"/>
                <a:cs typeface="Segoe UI" pitchFamily="34" charset="0"/>
              </a:rPr>
              <a:t>Client</a:t>
            </a:r>
          </a:p>
        </p:txBody>
      </p:sp>
      <p:grpSp>
        <p:nvGrpSpPr>
          <p:cNvPr id="20" name="Group 19" descr="&quot;&quot;"/>
          <p:cNvGrpSpPr>
            <a:grpSpLocks/>
          </p:cNvGrpSpPr>
          <p:nvPr/>
        </p:nvGrpSpPr>
        <p:grpSpPr bwMode="auto">
          <a:xfrm>
            <a:off x="1017588" y="3087689"/>
            <a:ext cx="1385887" cy="1403351"/>
            <a:chOff x="2938" y="2114"/>
            <a:chExt cx="1189" cy="1204"/>
          </a:xfrm>
          <a:noFill/>
          <a:effectLst/>
        </p:grpSpPr>
        <p:pic>
          <p:nvPicPr>
            <p:cNvPr id="21" name="Picture 20"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361" y="2114"/>
              <a:ext cx="734" cy="863"/>
            </a:xfrm>
            <a:prstGeom prst="rect">
              <a:avLst/>
            </a:prstGeom>
            <a:grpFill/>
            <a:ln w="9525">
              <a:noFill/>
              <a:miter lim="800000"/>
              <a:headEnd/>
              <a:tailEnd/>
            </a:ln>
            <a:extLst/>
          </p:spPr>
        </p:pic>
        <p:pic>
          <p:nvPicPr>
            <p:cNvPr id="22" name="Picture 21"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938" y="2342"/>
              <a:ext cx="734" cy="863"/>
            </a:xfrm>
            <a:prstGeom prst="rect">
              <a:avLst/>
            </a:prstGeom>
            <a:grpFill/>
            <a:ln w="9525">
              <a:noFill/>
              <a:miter lim="800000"/>
              <a:headEnd/>
              <a:tailEnd/>
            </a:ln>
            <a:extLst/>
          </p:spPr>
        </p:pic>
        <p:pic>
          <p:nvPicPr>
            <p:cNvPr id="23" name="Picture 22"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393" y="2455"/>
              <a:ext cx="734" cy="863"/>
            </a:xfrm>
            <a:prstGeom prst="rect">
              <a:avLst/>
            </a:prstGeom>
            <a:grpFill/>
            <a:ln w="9525">
              <a:noFill/>
              <a:miter lim="800000"/>
              <a:headEnd/>
              <a:tailEnd/>
            </a:ln>
            <a:extLst/>
          </p:spPr>
        </p:pic>
      </p:grpSp>
      <p:pic>
        <p:nvPicPr>
          <p:cNvPr id="24" name="Picture 2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3900" y="3316288"/>
            <a:ext cx="504825" cy="822325"/>
          </a:xfrm>
          <a:prstGeom prst="rect">
            <a:avLst/>
          </a:prstGeom>
          <a:noFill/>
          <a:ln w="9525">
            <a:noFill/>
            <a:miter lim="800000"/>
            <a:headEnd/>
            <a:tailEnd/>
          </a:ln>
          <a:effectLst/>
          <a:extLst/>
        </p:spPr>
      </p:pic>
      <p:sp>
        <p:nvSpPr>
          <p:cNvPr id="25" name="AutoShape 28" descr="&quot;&quot;"/>
          <p:cNvSpPr>
            <a:spLocks noChangeArrowheads="1"/>
          </p:cNvSpPr>
          <p:nvPr/>
        </p:nvSpPr>
        <p:spPr bwMode="auto">
          <a:xfrm>
            <a:off x="3505200" y="2667000"/>
            <a:ext cx="1623625" cy="649831"/>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2600" b="0" dirty="0">
                <a:latin typeface="Segoe UI" pitchFamily="34" charset="0"/>
                <a:ea typeface="Segoe UI" pitchFamily="34" charset="0"/>
                <a:cs typeface="Segoe UI" pitchFamily="34" charset="0"/>
              </a:rPr>
              <a:t>Indications de racine</a:t>
            </a:r>
          </a:p>
        </p:txBody>
      </p:sp>
      <p:pic>
        <p:nvPicPr>
          <p:cNvPr id="26" name="Picture 25"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20850" y="4930775"/>
            <a:ext cx="963613" cy="1173163"/>
          </a:xfrm>
          <a:prstGeom prst="rect">
            <a:avLst/>
          </a:prstGeom>
          <a:noFill/>
          <a:ln w="9525">
            <a:noFill/>
            <a:miter lim="800000"/>
            <a:headEnd/>
            <a:tailEnd/>
          </a:ln>
          <a:effectLst/>
          <a:extLst/>
        </p:spPr>
      </p:pic>
      <p:sp>
        <p:nvSpPr>
          <p:cNvPr id="27" name="Line 29" descr="&quot;&quot;"/>
          <p:cNvSpPr>
            <a:spLocks noChangeShapeType="1"/>
          </p:cNvSpPr>
          <p:nvPr/>
        </p:nvSpPr>
        <p:spPr bwMode="auto">
          <a:xfrm flipV="1">
            <a:off x="4451350" y="3832225"/>
            <a:ext cx="1289050" cy="554038"/>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
        <p:nvSpPr>
          <p:cNvPr id="28" name="Line 15" descr="&quot;&quot;"/>
          <p:cNvSpPr>
            <a:spLocks noChangeShapeType="1"/>
          </p:cNvSpPr>
          <p:nvPr/>
        </p:nvSpPr>
        <p:spPr bwMode="auto">
          <a:xfrm flipH="1" flipV="1">
            <a:off x="2420938" y="3976688"/>
            <a:ext cx="901700" cy="531812"/>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29" name="Picture 28" descr="&quot;&quot;"/>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3233738" y="3938588"/>
            <a:ext cx="1165225" cy="1370012"/>
          </a:xfrm>
          <a:prstGeom prst="rect">
            <a:avLst/>
          </a:prstGeom>
          <a:noFill/>
          <a:ln w="9525">
            <a:noFill/>
            <a:miter lim="800000"/>
            <a:headEnd/>
            <a:tailEnd/>
          </a:ln>
          <a:effectLst/>
          <a:extLst/>
        </p:spPr>
      </p:pic>
      <p:sp>
        <p:nvSpPr>
          <p:cNvPr id="30" name="Line 6" descr="&quot;&quot;"/>
          <p:cNvSpPr>
            <a:spLocks noChangeShapeType="1"/>
          </p:cNvSpPr>
          <p:nvPr/>
        </p:nvSpPr>
        <p:spPr bwMode="auto">
          <a:xfrm>
            <a:off x="7331471" y="5073650"/>
            <a:ext cx="0" cy="63023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1" name="Line 25" descr="&quot;&quot;"/>
          <p:cNvSpPr>
            <a:spLocks noChangeShapeType="1"/>
          </p:cNvSpPr>
          <p:nvPr/>
        </p:nvSpPr>
        <p:spPr bwMode="auto">
          <a:xfrm>
            <a:off x="7331471" y="4258156"/>
            <a:ext cx="0" cy="47625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2" name="Line 29" descr="&quot;&quot;"/>
          <p:cNvSpPr>
            <a:spLocks noChangeShapeType="1"/>
          </p:cNvSpPr>
          <p:nvPr/>
        </p:nvSpPr>
        <p:spPr bwMode="auto">
          <a:xfrm flipV="1">
            <a:off x="4451349" y="3938587"/>
            <a:ext cx="1513007" cy="68500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3" name="Line 13" descr="&quot;&quot;"/>
          <p:cNvSpPr>
            <a:spLocks noChangeShapeType="1"/>
          </p:cNvSpPr>
          <p:nvPr/>
        </p:nvSpPr>
        <p:spPr bwMode="auto">
          <a:xfrm flipV="1">
            <a:off x="2624138" y="5203825"/>
            <a:ext cx="822325" cy="41275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4" name="alt-text here, label for root servers" descr="This slide shows a client sending a query to its DNS server. The DNS server then queries other DNS servers on its network and then root servers on the web.&#10;The slide illustrates this in broad outline, no detail is shown.&#10;"/>
          <p:cNvSpPr>
            <a:spLocks noChangeArrowheads="1"/>
          </p:cNvSpPr>
          <p:nvPr/>
        </p:nvSpPr>
        <p:spPr bwMode="auto">
          <a:xfrm>
            <a:off x="5207852" y="1979802"/>
            <a:ext cx="3250347" cy="544323"/>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600" b="0">
                <a:latin typeface="Segoe UI" pitchFamily="34" charset="0"/>
                <a:ea typeface="Segoe UI" pitchFamily="34" charset="0"/>
                <a:cs typeface="Segoe UI" pitchFamily="34" charset="0"/>
              </a:rPr>
              <a:t>Serveurs racine « . »</a:t>
            </a:r>
            <a:endParaRPr lang="en-US" sz="2600" b="0" dirty="0">
              <a:latin typeface="Segoe UI" pitchFamily="34" charset="0"/>
              <a:ea typeface="Segoe UI" pitchFamily="34" charset="0"/>
              <a:cs typeface="Segoe UI" pitchFamily="34" charset="0"/>
            </a:endParaRPr>
          </a:p>
        </p:txBody>
      </p:sp>
      <p:sp>
        <p:nvSpPr>
          <p:cNvPr id="35" name="&quot;Root hints contain the IP addresses ...&quot;"/>
          <p:cNvSpPr>
            <a:spLocks noChangeArrowheads="1"/>
          </p:cNvSpPr>
          <p:nvPr/>
        </p:nvSpPr>
        <p:spPr bwMode="auto">
          <a:xfrm>
            <a:off x="1139435" y="1024047"/>
            <a:ext cx="6310641" cy="765175"/>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85000"/>
              </a:lnSpc>
              <a:buSzPct val="70000"/>
              <a:defRPr/>
            </a:pPr>
            <a:r>
              <a:rPr lang="en-US" sz="2600" b="0" i="1" dirty="0">
                <a:latin typeface="Segoe UI" pitchFamily="34" charset="0"/>
                <a:ea typeface="Segoe UI" pitchFamily="34" charset="0"/>
                <a:cs typeface="Segoe UI" pitchFamily="34" charset="0"/>
              </a:rPr>
              <a:t>Les indications de racine</a:t>
            </a:r>
            <a:r>
              <a:rPr lang="en-US" sz="2600" b="0" dirty="0">
                <a:latin typeface="Segoe UI" pitchFamily="34" charset="0"/>
                <a:ea typeface="Segoe UI" pitchFamily="34" charset="0"/>
                <a:cs typeface="Segoe UI" pitchFamily="34" charset="0"/>
              </a:rPr>
              <a:t> </a:t>
            </a:r>
            <a:r>
              <a:rPr lang="en-US" sz="2600" b="0">
                <a:latin typeface="Segoe UI" pitchFamily="34" charset="0"/>
                <a:ea typeface="Segoe UI" pitchFamily="34" charset="0"/>
                <a:cs typeface="Segoe UI" pitchFamily="34" charset="0"/>
              </a:rPr>
              <a:t>contiennent </a:t>
            </a:r>
            <a:r>
              <a:rPr lang="en-US" sz="2600" b="0" smtClean="0">
                <a:latin typeface="Segoe UI" pitchFamily="34" charset="0"/>
                <a:ea typeface="Segoe UI" pitchFamily="34" charset="0"/>
                <a:cs typeface="Segoe UI" pitchFamily="34" charset="0"/>
              </a:rPr>
              <a:t>les adresses </a:t>
            </a:r>
            <a:r>
              <a:rPr lang="en-US" sz="2600" b="0" dirty="0">
                <a:latin typeface="Segoe UI" pitchFamily="34" charset="0"/>
                <a:ea typeface="Segoe UI" pitchFamily="34" charset="0"/>
                <a:cs typeface="Segoe UI" pitchFamily="34" charset="0"/>
              </a:rPr>
              <a:t>IP des serveurs DNS racines </a:t>
            </a:r>
          </a:p>
        </p:txBody>
      </p:sp>
    </p:spTree>
    <p:extLst>
      <p:ext uri="{BB962C8B-B14F-4D97-AF65-F5344CB8AC3E}">
        <p14:creationId xmlns:p14="http://schemas.microsoft.com/office/powerpoint/2010/main" val="2663530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descr="&quot;&quot;"/>
          <p:cNvSpPr>
            <a:spLocks noGrp="1" noChangeArrowheads="1"/>
          </p:cNvSpPr>
          <p:nvPr>
            <p:ph type="title"/>
          </p:nvPr>
        </p:nvSpPr>
        <p:spPr>
          <a:xfrm>
            <a:off x="460375" y="1"/>
            <a:ext cx="7773988" cy="707366"/>
          </a:xfrm>
        </p:spPr>
        <p:txBody>
          <a:bodyPr/>
          <a:lstStyle/>
          <a:p>
            <a:pPr eaLnBrk="1" hangingPunct="1"/>
            <a:r>
              <a:rPr lang="en-US" sz="2800" dirty="0" smtClean="0">
                <a:latin typeface="Segoe UI" pitchFamily="34" charset="0"/>
                <a:ea typeface="Segoe UI" pitchFamily="34" charset="0"/>
                <a:cs typeface="Segoe UI" pitchFamily="34" charset="0"/>
              </a:rPr>
              <a:t>Que sont les requêtes DNS ?</a:t>
            </a:r>
          </a:p>
        </p:txBody>
      </p:sp>
      <p:grpSp>
        <p:nvGrpSpPr>
          <p:cNvPr id="2" name="frame 2 alt-text here," descr="This is the 2nd of 3 frames.&#10;The text from first frame is no longer visible. The drawing here shows a DNS client and a local DNS server exchanging a query and an answer. &#10;There are no moving graphics on this frame.&#10;"/>
          <p:cNvGrpSpPr/>
          <p:nvPr/>
        </p:nvGrpSpPr>
        <p:grpSpPr>
          <a:xfrm>
            <a:off x="634332" y="1569657"/>
            <a:ext cx="7737706" cy="3656864"/>
            <a:chOff x="10660970" y="301593"/>
            <a:chExt cx="7737706" cy="3656864"/>
          </a:xfrm>
        </p:grpSpPr>
        <p:sp>
          <p:nvSpPr>
            <p:cNvPr id="10" name="Oval 4" descr="&quot;&quot;"/>
            <p:cNvSpPr>
              <a:spLocks noChangeArrowheads="1"/>
            </p:cNvSpPr>
            <p:nvPr/>
          </p:nvSpPr>
          <p:spPr bwMode="auto">
            <a:xfrm>
              <a:off x="15426645" y="2298133"/>
              <a:ext cx="2220912" cy="1239837"/>
            </a:xfrm>
            <a:prstGeom prst="ellipse">
              <a:avLst/>
            </a:prstGeom>
            <a:noFill/>
            <a:ln w="9525">
              <a:noFill/>
              <a:round/>
              <a:headEnd/>
              <a:tailEnd/>
            </a:ln>
            <a:effectLst>
              <a:outerShdw dist="35921" dir="2700000" algn="ctr" rotWithShape="0">
                <a:srgbClr val="ADADAD"/>
              </a:outerShdw>
            </a:effectLst>
          </p:spPr>
          <p:txBody>
            <a:bodyPr wrap="none" anchor="ctr"/>
            <a:lstStyle/>
            <a:p>
              <a:pPr>
                <a:defRPr/>
              </a:pPr>
              <a:endParaRPr lang="en-US" dirty="0"/>
            </a:p>
          </p:txBody>
        </p:sp>
        <p:sp>
          <p:nvSpPr>
            <p:cNvPr id="11" name="AutoShape 6" descr="&quot;&quot;"/>
            <p:cNvSpPr>
              <a:spLocks noChangeArrowheads="1"/>
            </p:cNvSpPr>
            <p:nvPr/>
          </p:nvSpPr>
          <p:spPr bwMode="auto">
            <a:xfrm>
              <a:off x="10995932" y="3461210"/>
              <a:ext cx="1457325" cy="381000"/>
            </a:xfrm>
            <a:prstGeom prst="roundRect">
              <a:avLst>
                <a:gd name="adj" fmla="val 4167"/>
              </a:avLst>
            </a:prstGeom>
            <a:solidFill>
              <a:schemeClr val="bg1"/>
            </a:solidFill>
            <a:ln w="9525" algn="ctr">
              <a:noFill/>
              <a:round/>
              <a:headEnd/>
              <a:tailEnd/>
            </a:ln>
            <a:effectLst/>
          </p:spPr>
          <p:txBody>
            <a:bodyPr anchor="ctr"/>
            <a:lstStyle/>
            <a:p>
              <a:pPr>
                <a:lnSpc>
                  <a:spcPct val="80000"/>
                </a:lnSpc>
              </a:pPr>
              <a:r>
                <a:rPr lang="en-US" dirty="0">
                  <a:latin typeface="Segoe UI" pitchFamily="34" charset="0"/>
                  <a:ea typeface="Segoe UI" pitchFamily="34" charset="0"/>
                  <a:cs typeface="Segoe UI" pitchFamily="34" charset="0"/>
                </a:rPr>
                <a:t>Client DNS</a:t>
              </a:r>
            </a:p>
          </p:txBody>
        </p:sp>
        <p:sp>
          <p:nvSpPr>
            <p:cNvPr id="12" name="Oval 7" descr="&quot;&quot;"/>
            <p:cNvSpPr>
              <a:spLocks noChangeArrowheads="1"/>
            </p:cNvSpPr>
            <p:nvPr/>
          </p:nvSpPr>
          <p:spPr bwMode="auto">
            <a:xfrm>
              <a:off x="10660970" y="2326708"/>
              <a:ext cx="2220912" cy="1239837"/>
            </a:xfrm>
            <a:prstGeom prst="ellipse">
              <a:avLst/>
            </a:prstGeom>
            <a:noFill/>
            <a:ln w="9525">
              <a:noFill/>
              <a:round/>
              <a:headEnd/>
              <a:tailEnd/>
            </a:ln>
            <a:effectLst>
              <a:outerShdw dist="35921" dir="2700000" algn="ctr" rotWithShape="0">
                <a:srgbClr val="ADADAD"/>
              </a:outerShdw>
            </a:effectLst>
          </p:spPr>
          <p:txBody>
            <a:bodyPr wrap="none" anchor="ctr"/>
            <a:lstStyle/>
            <a:p>
              <a:pPr>
                <a:defRPr/>
              </a:pPr>
              <a:endParaRPr lang="en-US" dirty="0"/>
            </a:p>
          </p:txBody>
        </p:sp>
        <p:pic>
          <p:nvPicPr>
            <p:cNvPr id="13" name="Picture 8"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1032" y="1769495"/>
              <a:ext cx="1347788"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9" descr="&quot;&quot;"/>
            <p:cNvSpPr>
              <a:spLocks noChangeArrowheads="1"/>
            </p:cNvSpPr>
            <p:nvPr/>
          </p:nvSpPr>
          <p:spPr bwMode="auto">
            <a:xfrm>
              <a:off x="12983482" y="1410720"/>
              <a:ext cx="241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dirty="0" smtClean="0">
                  <a:latin typeface="Segoe UI" pitchFamily="34" charset="0"/>
                  <a:ea typeface="Segoe UI" pitchFamily="34" charset="0"/>
                  <a:cs typeface="Segoe UI" pitchFamily="34" charset="0"/>
                </a:rPr>
                <a:t>mail1.contoso.com</a:t>
              </a:r>
              <a:endParaRPr lang="en-US" dirty="0">
                <a:latin typeface="Segoe UI" pitchFamily="34" charset="0"/>
                <a:ea typeface="Segoe UI" pitchFamily="34" charset="0"/>
                <a:cs typeface="Segoe UI" pitchFamily="34" charset="0"/>
              </a:endParaRPr>
            </a:p>
          </p:txBody>
        </p:sp>
        <p:sp>
          <p:nvSpPr>
            <p:cNvPr id="15" name="Arc 10" descr="&quot;&quot;"/>
            <p:cNvSpPr>
              <a:spLocks/>
            </p:cNvSpPr>
            <p:nvPr/>
          </p:nvSpPr>
          <p:spPr bwMode="auto">
            <a:xfrm>
              <a:off x="12575495" y="1807595"/>
              <a:ext cx="3233737" cy="1082675"/>
            </a:xfrm>
            <a:custGeom>
              <a:avLst/>
              <a:gdLst>
                <a:gd name="T0" fmla="*/ 0 w 33710"/>
                <a:gd name="T1" fmla="*/ 2147483647 h 21600"/>
                <a:gd name="T2" fmla="*/ 2147483647 w 33710"/>
                <a:gd name="T3" fmla="*/ 2147483647 h 21600"/>
                <a:gd name="T4" fmla="*/ 2147483647 w 33710"/>
                <a:gd name="T5" fmla="*/ 2147483647 h 21600"/>
                <a:gd name="T6" fmla="*/ 0 60000 65536"/>
                <a:gd name="T7" fmla="*/ 0 60000 65536"/>
                <a:gd name="T8" fmla="*/ 0 60000 65536"/>
                <a:gd name="T9" fmla="*/ 0 w 33710"/>
                <a:gd name="T10" fmla="*/ 0 h 21600"/>
                <a:gd name="T11" fmla="*/ 33710 w 33710"/>
                <a:gd name="T12" fmla="*/ 21600 h 21600"/>
              </a:gdLst>
              <a:ahLst/>
              <a:cxnLst>
                <a:cxn ang="T6">
                  <a:pos x="T0" y="T1"/>
                </a:cxn>
                <a:cxn ang="T7">
                  <a:pos x="T2" y="T3"/>
                </a:cxn>
                <a:cxn ang="T8">
                  <a:pos x="T4" y="T5"/>
                </a:cxn>
              </a:cxnLst>
              <a:rect l="T9" t="T10" r="T11" b="T12"/>
              <a:pathLst>
                <a:path w="33710" h="21600" fill="none" extrusionOk="0">
                  <a:moveTo>
                    <a:pt x="-1" y="8060"/>
                  </a:moveTo>
                  <a:cubicBezTo>
                    <a:pt x="4099" y="2964"/>
                    <a:pt x="10288" y="-1"/>
                    <a:pt x="16830" y="0"/>
                  </a:cubicBezTo>
                  <a:cubicBezTo>
                    <a:pt x="23399" y="0"/>
                    <a:pt x="29611" y="2989"/>
                    <a:pt x="33709" y="8123"/>
                  </a:cubicBezTo>
                </a:path>
                <a:path w="33710" h="21600" stroke="0" extrusionOk="0">
                  <a:moveTo>
                    <a:pt x="-1" y="8060"/>
                  </a:moveTo>
                  <a:cubicBezTo>
                    <a:pt x="4099" y="2964"/>
                    <a:pt x="10288" y="-1"/>
                    <a:pt x="16830" y="0"/>
                  </a:cubicBezTo>
                  <a:cubicBezTo>
                    <a:pt x="23399" y="0"/>
                    <a:pt x="29611" y="2989"/>
                    <a:pt x="33709" y="8123"/>
                  </a:cubicBezTo>
                  <a:lnTo>
                    <a:pt x="16830" y="21600"/>
                  </a:lnTo>
                  <a:close/>
                </a:path>
              </a:pathLst>
            </a:custGeom>
            <a:noFill/>
            <a:ln w="5715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16" name="Group 11"/>
            <p:cNvGrpSpPr>
              <a:grpSpLocks/>
            </p:cNvGrpSpPr>
            <p:nvPr/>
          </p:nvGrpSpPr>
          <p:grpSpPr bwMode="auto">
            <a:xfrm>
              <a:off x="12551682" y="2437833"/>
              <a:ext cx="3279775" cy="1082675"/>
              <a:chOff x="1768" y="2731"/>
              <a:chExt cx="2066" cy="682"/>
            </a:xfrm>
          </p:grpSpPr>
          <p:sp>
            <p:nvSpPr>
              <p:cNvPr id="17" name="Text Box 12" descr="&quot;&quot;"/>
              <p:cNvSpPr txBox="1">
                <a:spLocks noChangeArrowheads="1"/>
              </p:cNvSpPr>
              <p:nvPr/>
            </p:nvSpPr>
            <p:spPr bwMode="auto">
              <a:xfrm>
                <a:off x="2265" y="3138"/>
                <a:ext cx="9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latin typeface="Segoe UI" pitchFamily="34" charset="0"/>
                    <a:ea typeface="Segoe UI" pitchFamily="34" charset="0"/>
                    <a:cs typeface="Segoe UI" pitchFamily="34" charset="0"/>
                  </a:rPr>
                  <a:t>172.16.64.11</a:t>
                </a:r>
              </a:p>
            </p:txBody>
          </p:sp>
          <p:sp>
            <p:nvSpPr>
              <p:cNvPr id="18" name="Arc 13" descr="&quot;&quot;"/>
              <p:cNvSpPr>
                <a:spLocks/>
              </p:cNvSpPr>
              <p:nvPr/>
            </p:nvSpPr>
            <p:spPr bwMode="auto">
              <a:xfrm flipH="1" flipV="1">
                <a:off x="1768" y="2731"/>
                <a:ext cx="2066" cy="682"/>
              </a:xfrm>
              <a:custGeom>
                <a:avLst/>
                <a:gdLst>
                  <a:gd name="T0" fmla="*/ 0 w 34186"/>
                  <a:gd name="T1" fmla="*/ 0 h 21600"/>
                  <a:gd name="T2" fmla="*/ 0 w 34186"/>
                  <a:gd name="T3" fmla="*/ 0 h 21600"/>
                  <a:gd name="T4" fmla="*/ 0 w 34186"/>
                  <a:gd name="T5" fmla="*/ 0 h 21600"/>
                  <a:gd name="T6" fmla="*/ 0 60000 65536"/>
                  <a:gd name="T7" fmla="*/ 0 60000 65536"/>
                  <a:gd name="T8" fmla="*/ 0 60000 65536"/>
                  <a:gd name="T9" fmla="*/ 0 w 34186"/>
                  <a:gd name="T10" fmla="*/ 0 h 21600"/>
                  <a:gd name="T11" fmla="*/ 34186 w 34186"/>
                  <a:gd name="T12" fmla="*/ 21600 h 21600"/>
                </a:gdLst>
                <a:ahLst/>
                <a:cxnLst>
                  <a:cxn ang="T6">
                    <a:pos x="T0" y="T1"/>
                  </a:cxn>
                  <a:cxn ang="T7">
                    <a:pos x="T2" y="T3"/>
                  </a:cxn>
                  <a:cxn ang="T8">
                    <a:pos x="T4" y="T5"/>
                  </a:cxn>
                </a:cxnLst>
                <a:rect l="T9" t="T10" r="T11" b="T12"/>
                <a:pathLst>
                  <a:path w="34186" h="21600" fill="none" extrusionOk="0">
                    <a:moveTo>
                      <a:pt x="-1" y="8060"/>
                    </a:moveTo>
                    <a:cubicBezTo>
                      <a:pt x="4099" y="2964"/>
                      <a:pt x="10288" y="-1"/>
                      <a:pt x="16830" y="0"/>
                    </a:cubicBezTo>
                    <a:cubicBezTo>
                      <a:pt x="23673" y="0"/>
                      <a:pt x="30112" y="3243"/>
                      <a:pt x="34186" y="8741"/>
                    </a:cubicBezTo>
                  </a:path>
                  <a:path w="34186" h="21600" stroke="0" extrusionOk="0">
                    <a:moveTo>
                      <a:pt x="-1" y="8060"/>
                    </a:moveTo>
                    <a:cubicBezTo>
                      <a:pt x="4099" y="2964"/>
                      <a:pt x="10288" y="-1"/>
                      <a:pt x="16830" y="0"/>
                    </a:cubicBezTo>
                    <a:cubicBezTo>
                      <a:pt x="23673" y="0"/>
                      <a:pt x="30112" y="3243"/>
                      <a:pt x="34186" y="8741"/>
                    </a:cubicBezTo>
                    <a:lnTo>
                      <a:pt x="16830" y="21600"/>
                    </a:lnTo>
                    <a:close/>
                  </a:path>
                </a:pathLst>
              </a:custGeom>
              <a:noFill/>
              <a:ln w="57150" cap="rnd">
                <a:solidFill>
                  <a:srgbClr val="CC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sp>
          <p:nvSpPr>
            <p:cNvPr id="19" name="AutoShape 14" descr="&quot;&quot;"/>
            <p:cNvSpPr>
              <a:spLocks noChangeArrowheads="1"/>
            </p:cNvSpPr>
            <p:nvPr/>
          </p:nvSpPr>
          <p:spPr bwMode="auto">
            <a:xfrm>
              <a:off x="10816011" y="301593"/>
              <a:ext cx="7582665" cy="773112"/>
            </a:xfrm>
            <a:prstGeom prst="roundRect">
              <a:avLst>
                <a:gd name="adj" fmla="val 16667"/>
              </a:avLst>
            </a:prstGeom>
            <a:solidFill>
              <a:schemeClr val="bg1"/>
            </a:solidFill>
            <a:ln w="9525" algn="ctr">
              <a:noFill/>
              <a:round/>
              <a:headEnd/>
              <a:tailEnd/>
            </a:ln>
            <a:effectLst/>
          </p:spPr>
          <p:txBody>
            <a:bodyPr anchor="ctr"/>
            <a:lstStyle/>
            <a:p>
              <a:pPr algn="l" eaLnBrk="1" hangingPunct="1">
                <a:lnSpc>
                  <a:spcPct val="85000"/>
                </a:lnSpc>
                <a:defRPr/>
              </a:pPr>
              <a:r>
                <a:rPr lang="en-US" sz="2400" dirty="0">
                  <a:latin typeface="Segoe UI" pitchFamily="34" charset="0"/>
                  <a:ea typeface="Segoe UI" pitchFamily="34" charset="0"/>
                  <a:cs typeface="Segoe UI" pitchFamily="34" charset="0"/>
                </a:rPr>
                <a:t>Une </a:t>
              </a:r>
              <a:r>
                <a:rPr lang="en-US" sz="2400" i="1" dirty="0">
                  <a:latin typeface="Segoe UI" pitchFamily="34" charset="0"/>
                  <a:ea typeface="Segoe UI" pitchFamily="34" charset="0"/>
                  <a:cs typeface="Segoe UI" pitchFamily="34" charset="0"/>
                </a:rPr>
                <a:t>requête récursive</a:t>
              </a:r>
              <a:r>
                <a:rPr lang="en-US" sz="2400" dirty="0">
                  <a:latin typeface="Segoe UI" pitchFamily="34" charset="0"/>
                  <a:ea typeface="Segoe UI" pitchFamily="34" charset="0"/>
                  <a:cs typeface="Segoe UI" pitchFamily="34" charset="0"/>
                </a:rPr>
                <a:t> est envoyée à un serveur </a:t>
              </a:r>
              <a:r>
                <a:rPr lang="en-US" sz="2400">
                  <a:latin typeface="Segoe UI" pitchFamily="34" charset="0"/>
                  <a:ea typeface="Segoe UI" pitchFamily="34" charset="0"/>
                  <a:cs typeface="Segoe UI" pitchFamily="34" charset="0"/>
                </a:rPr>
                <a:t>DNS </a:t>
              </a:r>
              <a:r>
                <a:rPr lang="en-US" sz="2400" smtClean="0">
                  <a:latin typeface="Segoe UI" pitchFamily="34" charset="0"/>
                  <a:ea typeface="Segoe UI" pitchFamily="34" charset="0"/>
                  <a:cs typeface="Segoe UI" pitchFamily="34" charset="0"/>
                </a:rPr>
                <a:t>et requiert </a:t>
              </a:r>
              <a:r>
                <a:rPr lang="en-US" sz="2400" dirty="0">
                  <a:latin typeface="Segoe UI" pitchFamily="34" charset="0"/>
                  <a:ea typeface="Segoe UI" pitchFamily="34" charset="0"/>
                  <a:cs typeface="Segoe UI" pitchFamily="34" charset="0"/>
                </a:rPr>
                <a:t>une réponse complète</a:t>
              </a:r>
            </a:p>
          </p:txBody>
        </p:sp>
        <p:pic>
          <p:nvPicPr>
            <p:cNvPr id="20" name="Picture 15"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01307" y="1720283"/>
              <a:ext cx="1338263"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85532" y="2588645"/>
              <a:ext cx="11588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25" descr="&quot;&quot;"/>
            <p:cNvSpPr txBox="1">
              <a:spLocks noChangeArrowheads="1"/>
            </p:cNvSpPr>
            <p:nvPr/>
          </p:nvSpPr>
          <p:spPr bwMode="auto">
            <a:xfrm>
              <a:off x="16685532" y="2698183"/>
              <a:ext cx="11588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dirty="0">
                  <a:latin typeface="Segoe UI" pitchFamily="34" charset="0"/>
                  <a:ea typeface="Segoe UI" pitchFamily="34" charset="0"/>
                  <a:cs typeface="Segoe UI" pitchFamily="34" charset="0"/>
                </a:rPr>
                <a:t>Base </a:t>
              </a:r>
              <a:r>
                <a:rPr lang="en-US">
                  <a:latin typeface="Segoe UI" pitchFamily="34" charset="0"/>
                  <a:ea typeface="Segoe UI" pitchFamily="34" charset="0"/>
                  <a:cs typeface="Segoe UI" pitchFamily="34" charset="0"/>
                </a:rPr>
                <a:t>de </a:t>
              </a:r>
              <a:r>
                <a:rPr lang="en-US" smtClean="0">
                  <a:latin typeface="Segoe UI" pitchFamily="34" charset="0"/>
                  <a:ea typeface="Segoe UI" pitchFamily="34" charset="0"/>
                  <a:cs typeface="Segoe UI" pitchFamily="34" charset="0"/>
                </a:rPr>
                <a:t/>
              </a:r>
              <a:br>
                <a:rPr lang="en-US" smtClean="0">
                  <a:latin typeface="Segoe UI" pitchFamily="34" charset="0"/>
                  <a:ea typeface="Segoe UI" pitchFamily="34" charset="0"/>
                  <a:cs typeface="Segoe UI" pitchFamily="34" charset="0"/>
                </a:rPr>
              </a:br>
              <a:r>
                <a:rPr lang="en-US" smtClean="0">
                  <a:latin typeface="Segoe UI" pitchFamily="34" charset="0"/>
                  <a:ea typeface="Segoe UI" pitchFamily="34" charset="0"/>
                  <a:cs typeface="Segoe UI" pitchFamily="34" charset="0"/>
                </a:rPr>
                <a:t>données</a:t>
              </a:r>
              <a:endParaRPr lang="en-US" dirty="0">
                <a:latin typeface="Segoe UI" pitchFamily="34" charset="0"/>
                <a:ea typeface="Segoe UI" pitchFamily="34" charset="0"/>
                <a:cs typeface="Segoe UI" pitchFamily="34" charset="0"/>
              </a:endParaRPr>
            </a:p>
          </p:txBody>
        </p:sp>
        <p:sp>
          <p:nvSpPr>
            <p:cNvPr id="31" name="AutoShape 26" descr="&quot;&quot;"/>
            <p:cNvSpPr>
              <a:spLocks noChangeArrowheads="1"/>
            </p:cNvSpPr>
            <p:nvPr/>
          </p:nvSpPr>
          <p:spPr bwMode="auto">
            <a:xfrm>
              <a:off x="15656832" y="3577457"/>
              <a:ext cx="2187575" cy="381000"/>
            </a:xfrm>
            <a:prstGeom prst="roundRect">
              <a:avLst>
                <a:gd name="adj" fmla="val 4167"/>
              </a:avLst>
            </a:prstGeom>
            <a:solidFill>
              <a:schemeClr val="bg1"/>
            </a:solidFill>
            <a:ln w="9525" algn="ctr">
              <a:noFill/>
              <a:round/>
              <a:headEnd/>
              <a:tailEnd/>
            </a:ln>
            <a:effectLst/>
          </p:spPr>
          <p:txBody>
            <a:bodyPr anchor="ctr"/>
            <a:lstStyle/>
            <a:p>
              <a:pPr>
                <a:lnSpc>
                  <a:spcPct val="80000"/>
                </a:lnSpc>
              </a:pPr>
              <a:r>
                <a:rPr lang="en-US" dirty="0">
                  <a:latin typeface="Segoe UI" pitchFamily="34" charset="0"/>
                  <a:ea typeface="Segoe UI" pitchFamily="34" charset="0"/>
                  <a:cs typeface="Segoe UI" pitchFamily="34" charset="0"/>
                </a:rPr>
                <a:t>Serveur DNS local</a:t>
              </a:r>
            </a:p>
          </p:txBody>
        </p:sp>
      </p:grpSp>
      <p:grpSp>
        <p:nvGrpSpPr>
          <p:cNvPr id="3" name="frame 3 alt-text here, group 2" descr="This is the 3rd of 3 frames.&#10;The text and graphics from the 2nd frame are no longer visible.&#10;The drawing here shows a client, a local DNS server, a root hint server, a .com server, and the contoso.com server. Various iterative queries are represented by arrows pointing between the local server and the external servers.&#10;There are no moving graphics on this frame.&#10;" title="internal &amp; external network "/>
          <p:cNvGrpSpPr/>
          <p:nvPr/>
        </p:nvGrpSpPr>
        <p:grpSpPr>
          <a:xfrm>
            <a:off x="844371" y="903025"/>
            <a:ext cx="7613829" cy="5190271"/>
            <a:chOff x="-8872764" y="922991"/>
            <a:chExt cx="7613829" cy="5190271"/>
          </a:xfrm>
        </p:grpSpPr>
        <p:sp>
          <p:nvSpPr>
            <p:cNvPr id="32" name="AutoShape 4" descr="&quot;&quot;"/>
            <p:cNvSpPr>
              <a:spLocks noChangeArrowheads="1"/>
            </p:cNvSpPr>
            <p:nvPr/>
          </p:nvSpPr>
          <p:spPr bwMode="auto">
            <a:xfrm>
              <a:off x="-8280819" y="922991"/>
              <a:ext cx="6373813" cy="712787"/>
            </a:xfrm>
            <a:prstGeom prst="roundRect">
              <a:avLst>
                <a:gd name="adj" fmla="val 7944"/>
              </a:avLst>
            </a:prstGeom>
            <a:noFill/>
            <a:ln w="9525" algn="ctr">
              <a:noFill/>
              <a:round/>
              <a:headEnd/>
              <a:tailEnd/>
            </a:ln>
            <a:effectLst/>
          </p:spPr>
          <p:txBody>
            <a:bodyPr anchor="ctr"/>
            <a:lstStyle/>
            <a:p>
              <a:pPr algn="l" eaLnBrk="1" hangingPunct="1">
                <a:lnSpc>
                  <a:spcPct val="90000"/>
                </a:lnSpc>
                <a:defRPr/>
              </a:pPr>
              <a:r>
                <a:rPr lang="en-US" sz="2000" dirty="0">
                  <a:latin typeface="Segoe UI" pitchFamily="34" charset="0"/>
                  <a:ea typeface="Segoe UI" pitchFamily="34" charset="0"/>
                  <a:cs typeface="Segoe UI" pitchFamily="34" charset="0"/>
                </a:rPr>
                <a:t>Pour répondre à une requête itérative </a:t>
              </a:r>
              <a:r>
                <a:rPr lang="en-US" sz="2000">
                  <a:latin typeface="Segoe UI" pitchFamily="34" charset="0"/>
                  <a:ea typeface="Segoe UI" pitchFamily="34" charset="0"/>
                  <a:cs typeface="Segoe UI" pitchFamily="34" charset="0"/>
                </a:rPr>
                <a:t>adressée </a:t>
              </a:r>
              <a:r>
                <a:rPr lang="en-US" sz="2000" smtClean="0">
                  <a:latin typeface="Segoe UI" pitchFamily="34" charset="0"/>
                  <a:ea typeface="Segoe UI" pitchFamily="34" charset="0"/>
                  <a:cs typeface="Segoe UI" pitchFamily="34" charset="0"/>
                </a:rPr>
                <a:t>à un serveur </a:t>
              </a:r>
              <a:r>
                <a:rPr lang="en-US" sz="2000" dirty="0">
                  <a:latin typeface="Segoe UI" pitchFamily="34" charset="0"/>
                  <a:ea typeface="Segoe UI" pitchFamily="34" charset="0"/>
                  <a:cs typeface="Segoe UI" pitchFamily="34" charset="0"/>
                </a:rPr>
                <a:t>DNS, une référence à un </a:t>
              </a:r>
              <a:r>
                <a:rPr lang="en-US" sz="2000">
                  <a:latin typeface="Segoe UI" pitchFamily="34" charset="0"/>
                  <a:ea typeface="Segoe UI" pitchFamily="34" charset="0"/>
                  <a:cs typeface="Segoe UI" pitchFamily="34" charset="0"/>
                </a:rPr>
                <a:t>autre </a:t>
              </a:r>
              <a:r>
                <a:rPr lang="en-US" sz="2000" smtClean="0">
                  <a:latin typeface="Segoe UI" pitchFamily="34" charset="0"/>
                  <a:ea typeface="Segoe UI" pitchFamily="34" charset="0"/>
                  <a:cs typeface="Segoe UI" pitchFamily="34" charset="0"/>
                </a:rPr>
                <a:t>serveur DNS </a:t>
              </a:r>
              <a:r>
                <a:rPr lang="en-US" sz="2000" dirty="0">
                  <a:latin typeface="Segoe UI" pitchFamily="34" charset="0"/>
                  <a:ea typeface="Segoe UI" pitchFamily="34" charset="0"/>
                  <a:cs typeface="Segoe UI" pitchFamily="34" charset="0"/>
                </a:rPr>
                <a:t>peut être utilisée</a:t>
              </a:r>
              <a:endParaRPr lang="en-US" sz="2000" b="0" dirty="0">
                <a:latin typeface="Segoe UI" pitchFamily="34" charset="0"/>
                <a:ea typeface="Segoe UI" pitchFamily="34" charset="0"/>
                <a:cs typeface="Segoe UI" pitchFamily="34" charset="0"/>
              </a:endParaRPr>
            </a:p>
          </p:txBody>
        </p:sp>
        <p:sp>
          <p:nvSpPr>
            <p:cNvPr id="33" name="Oval 5" descr="&quot;&quot;"/>
            <p:cNvSpPr>
              <a:spLocks noChangeArrowheads="1"/>
            </p:cNvSpPr>
            <p:nvPr/>
          </p:nvSpPr>
          <p:spPr bwMode="auto">
            <a:xfrm>
              <a:off x="-8872764" y="2127049"/>
              <a:ext cx="2790825" cy="3856038"/>
            </a:xfrm>
            <a:prstGeom prst="ellipse">
              <a:avLst/>
            </a:prstGeom>
            <a:noFill/>
            <a:ln w="34925">
              <a:solidFill>
                <a:schemeClr val="bg2">
                  <a:lumMod val="75000"/>
                </a:schemeClr>
              </a:solidFill>
              <a:round/>
              <a:headEnd/>
              <a:tailEnd/>
            </a:ln>
            <a:extLst/>
          </p:spPr>
          <p:txBody>
            <a:bodyPr wrap="none" anchor="ctr"/>
            <a:lstStyle/>
            <a:p>
              <a:endParaRPr lang="en-US" dirty="0"/>
            </a:p>
          </p:txBody>
        </p:sp>
        <p:pic>
          <p:nvPicPr>
            <p:cNvPr id="34" name="Picture 6"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01289" y="5160762"/>
              <a:ext cx="7826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7" descr="&quot;&quot;"/>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7421789" y="1960362"/>
              <a:ext cx="9128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8" descr="&quot;&quot;"/>
            <p:cNvSpPr>
              <a:spLocks noChangeArrowheads="1"/>
            </p:cNvSpPr>
            <p:nvPr/>
          </p:nvSpPr>
          <p:spPr bwMode="auto">
            <a:xfrm>
              <a:off x="-7671026" y="5766899"/>
              <a:ext cx="705643" cy="333375"/>
            </a:xfrm>
            <a:prstGeom prst="roundRect">
              <a:avLst>
                <a:gd name="adj" fmla="val 4167"/>
              </a:avLst>
            </a:prstGeom>
            <a:solidFill>
              <a:schemeClr val="bg1"/>
            </a:solidFill>
            <a:ln w="9525" algn="ctr">
              <a:noFill/>
              <a:round/>
              <a:headEnd/>
              <a:tailEnd/>
            </a:ln>
            <a:effectLst/>
          </p:spPr>
          <p:txBody>
            <a:bodyPr lIns="0" tIns="36000" rIns="0" bIns="0" anchor="ctr"/>
            <a:lstStyle/>
            <a:p>
              <a:pPr algn="ctr">
                <a:lnSpc>
                  <a:spcPct val="80000"/>
                </a:lnSpc>
              </a:pPr>
              <a:r>
                <a:rPr lang="en-US" dirty="0">
                  <a:latin typeface="Segoe UI" pitchFamily="34" charset="0"/>
                  <a:ea typeface="Segoe UI" pitchFamily="34" charset="0"/>
                  <a:cs typeface="Segoe UI" pitchFamily="34" charset="0"/>
                </a:rPr>
                <a:t>client</a:t>
              </a:r>
            </a:p>
          </p:txBody>
        </p:sp>
        <p:sp>
          <p:nvSpPr>
            <p:cNvPr id="37" name="AutoShape 9" descr="&quot;&quot;"/>
            <p:cNvSpPr>
              <a:spLocks noChangeArrowheads="1"/>
            </p:cNvSpPr>
            <p:nvPr/>
          </p:nvSpPr>
          <p:spPr bwMode="auto">
            <a:xfrm>
              <a:off x="-8758869" y="1919355"/>
              <a:ext cx="1281517" cy="520046"/>
            </a:xfrm>
            <a:prstGeom prst="roundRect">
              <a:avLst>
                <a:gd name="adj" fmla="val 4167"/>
              </a:avLst>
            </a:prstGeom>
            <a:solidFill>
              <a:schemeClr val="bg1"/>
            </a:solidFill>
            <a:ln w="9525" algn="ctr">
              <a:noFill/>
              <a:round/>
              <a:headEnd/>
              <a:tailEnd/>
            </a:ln>
            <a:effectLst/>
          </p:spPr>
          <p:txBody>
            <a:bodyPr lIns="0" tIns="0" rIns="0" bIns="0" anchor="ctr"/>
            <a:lstStyle/>
            <a:p>
              <a:pPr algn="r">
                <a:lnSpc>
                  <a:spcPct val="80000"/>
                </a:lnSpc>
              </a:pPr>
              <a:r>
                <a:rPr lang="en-US" dirty="0">
                  <a:latin typeface="Segoe UI" pitchFamily="34" charset="0"/>
                  <a:ea typeface="Segoe UI" pitchFamily="34" charset="0"/>
                  <a:cs typeface="Segoe UI" pitchFamily="34" charset="0"/>
                </a:rPr>
                <a:t>Serveur DNS local</a:t>
              </a:r>
            </a:p>
          </p:txBody>
        </p:sp>
        <p:pic>
          <p:nvPicPr>
            <p:cNvPr id="38" name="Picture 10"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46676" y="2427087"/>
              <a:ext cx="19097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1" descr="&quot;&quot;"/>
            <p:cNvPicPr>
              <a:picLocks noChangeAspect="1" noChangeArrowheads="1"/>
            </p:cNvPicPr>
            <p:nvPr/>
          </p:nvPicPr>
          <p:blipFill>
            <a:blip r:embed="rId9" cstate="print">
              <a:grayscl/>
              <a:extLst>
                <a:ext uri="{28A0092B-C50C-407E-A947-70E740481C1C}">
                  <a14:useLocalDpi xmlns:a14="http://schemas.microsoft.com/office/drawing/2010/main" val="0"/>
                </a:ext>
              </a:extLst>
            </a:blip>
            <a:srcRect/>
            <a:stretch>
              <a:fillRect/>
            </a:stretch>
          </p:blipFill>
          <p:spPr bwMode="auto">
            <a:xfrm>
              <a:off x="-3995964" y="1719062"/>
              <a:ext cx="8842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2" descr="&quot;&quot;"/>
            <p:cNvPicPr>
              <a:picLocks noChangeAspect="1" noChangeArrowheads="1"/>
            </p:cNvPicPr>
            <p:nvPr/>
          </p:nvPicPr>
          <p:blipFill>
            <a:blip r:embed="rId9" cstate="print">
              <a:grayscl/>
              <a:extLst>
                <a:ext uri="{28A0092B-C50C-407E-A947-70E740481C1C}">
                  <a14:useLocalDpi xmlns:a14="http://schemas.microsoft.com/office/drawing/2010/main" val="0"/>
                </a:ext>
              </a:extLst>
            </a:blip>
            <a:srcRect/>
            <a:stretch>
              <a:fillRect/>
            </a:stretch>
          </p:blipFill>
          <p:spPr bwMode="auto">
            <a:xfrm>
              <a:off x="-3803876" y="2847774"/>
              <a:ext cx="88423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3" descr="&quot;&quot;"/>
            <p:cNvPicPr>
              <a:picLocks noChangeAspect="1" noChangeArrowheads="1"/>
            </p:cNvPicPr>
            <p:nvPr/>
          </p:nvPicPr>
          <p:blipFill>
            <a:blip r:embed="rId9" cstate="print">
              <a:grayscl/>
              <a:extLst>
                <a:ext uri="{28A0092B-C50C-407E-A947-70E740481C1C}">
                  <a14:useLocalDpi xmlns:a14="http://schemas.microsoft.com/office/drawing/2010/main" val="0"/>
                </a:ext>
              </a:extLst>
            </a:blip>
            <a:srcRect/>
            <a:stretch>
              <a:fillRect/>
            </a:stretch>
          </p:blipFill>
          <p:spPr bwMode="auto">
            <a:xfrm>
              <a:off x="-3233964" y="4338437"/>
              <a:ext cx="8842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AutoShape 14" descr="&quot;&quot;"/>
            <p:cNvSpPr>
              <a:spLocks noChangeArrowheads="1"/>
            </p:cNvSpPr>
            <p:nvPr/>
          </p:nvSpPr>
          <p:spPr bwMode="auto">
            <a:xfrm>
              <a:off x="-3087287" y="1715887"/>
              <a:ext cx="1684337" cy="523081"/>
            </a:xfrm>
            <a:prstGeom prst="roundRect">
              <a:avLst>
                <a:gd name="adj" fmla="val 4167"/>
              </a:avLst>
            </a:prstGeom>
            <a:solidFill>
              <a:schemeClr val="bg1"/>
            </a:solidFill>
            <a:ln w="9525" algn="ctr">
              <a:noFill/>
              <a:round/>
              <a:headEnd/>
              <a:tailEnd/>
            </a:ln>
            <a:effectLst/>
          </p:spPr>
          <p:txBody>
            <a:bodyPr lIns="36000" bIns="0" anchor="ctr"/>
            <a:lstStyle/>
            <a:p>
              <a:pPr>
                <a:lnSpc>
                  <a:spcPct val="80000"/>
                </a:lnSpc>
              </a:pPr>
              <a:r>
                <a:rPr lang="en-US">
                  <a:latin typeface="Segoe UI" pitchFamily="34" charset="0"/>
                  <a:ea typeface="Segoe UI" pitchFamily="34" charset="0"/>
                  <a:cs typeface="Segoe UI" pitchFamily="34" charset="0"/>
                </a:rPr>
                <a:t>Indication </a:t>
              </a:r>
              <a:r>
                <a:rPr lang="en-US" smtClean="0">
                  <a:latin typeface="Segoe UI" pitchFamily="34" charset="0"/>
                  <a:ea typeface="Segoe UI" pitchFamily="34" charset="0"/>
                  <a:cs typeface="Segoe UI" pitchFamily="34" charset="0"/>
                </a:rPr>
                <a:t>de racine </a:t>
              </a:r>
              <a:r>
                <a:rPr lang="en-US" dirty="0">
                  <a:latin typeface="Segoe UI" pitchFamily="34" charset="0"/>
                  <a:ea typeface="Segoe UI" pitchFamily="34" charset="0"/>
                  <a:cs typeface="Segoe UI" pitchFamily="34" charset="0"/>
                </a:rPr>
                <a:t>(.)</a:t>
              </a:r>
            </a:p>
          </p:txBody>
        </p:sp>
        <p:sp>
          <p:nvSpPr>
            <p:cNvPr id="43" name="AutoShape 15" descr="&quot;&quot;"/>
            <p:cNvSpPr>
              <a:spLocks noChangeArrowheads="1"/>
            </p:cNvSpPr>
            <p:nvPr/>
          </p:nvSpPr>
          <p:spPr bwMode="auto">
            <a:xfrm>
              <a:off x="-2945926" y="2814437"/>
              <a:ext cx="750888" cy="333375"/>
            </a:xfrm>
            <a:prstGeom prst="roundRect">
              <a:avLst>
                <a:gd name="adj" fmla="val 4167"/>
              </a:avLst>
            </a:prstGeom>
            <a:solidFill>
              <a:schemeClr val="bg1"/>
            </a:solidFill>
            <a:ln w="9525" algn="ctr">
              <a:noFill/>
              <a:round/>
              <a:headEnd/>
              <a:tailEnd/>
            </a:ln>
          </p:spPr>
          <p:txBody>
            <a:bodyPr lIns="36000" rIns="0" bIns="36000" anchor="ctr"/>
            <a:lstStyle/>
            <a:p>
              <a:pPr>
                <a:lnSpc>
                  <a:spcPct val="80000"/>
                </a:lnSpc>
              </a:pPr>
              <a:r>
                <a:rPr lang="en-US" dirty="0">
                  <a:latin typeface="Segoe UI" pitchFamily="34" charset="0"/>
                  <a:ea typeface="Segoe UI" pitchFamily="34" charset="0"/>
                  <a:cs typeface="Segoe UI" pitchFamily="34" charset="0"/>
                </a:rPr>
                <a:t>.com</a:t>
              </a:r>
            </a:p>
          </p:txBody>
        </p:sp>
        <p:sp>
          <p:nvSpPr>
            <p:cNvPr id="44" name="Line 16" descr="&quot;&quot;"/>
            <p:cNvSpPr>
              <a:spLocks noChangeShapeType="1"/>
            </p:cNvSpPr>
            <p:nvPr/>
          </p:nvSpPr>
          <p:spPr bwMode="auto">
            <a:xfrm flipV="1">
              <a:off x="-8152039" y="2990649"/>
              <a:ext cx="830263" cy="2065338"/>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45" name="Line 17" descr="&quot;&quot;"/>
            <p:cNvSpPr>
              <a:spLocks noChangeShapeType="1"/>
            </p:cNvSpPr>
            <p:nvPr/>
          </p:nvSpPr>
          <p:spPr bwMode="auto">
            <a:xfrm flipH="1">
              <a:off x="-8026626" y="3090662"/>
              <a:ext cx="839787" cy="2068512"/>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46" name="Rectangle 18" descr="&quot;&quot;"/>
            <p:cNvSpPr>
              <a:spLocks noChangeArrowheads="1"/>
            </p:cNvSpPr>
            <p:nvPr/>
          </p:nvSpPr>
          <p:spPr bwMode="auto">
            <a:xfrm>
              <a:off x="-8017101" y="3803449"/>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dirty="0"/>
            </a:p>
          </p:txBody>
        </p:sp>
        <p:sp>
          <p:nvSpPr>
            <p:cNvPr id="47" name="Rectangle 19" descr="&quot;&quot;"/>
            <p:cNvSpPr>
              <a:spLocks noChangeArrowheads="1"/>
            </p:cNvSpPr>
            <p:nvPr/>
          </p:nvSpPr>
          <p:spPr bwMode="auto">
            <a:xfrm rot="17556324">
              <a:off x="-9086174" y="3599191"/>
              <a:ext cx="2109787" cy="59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nSpc>
                  <a:spcPct val="85000"/>
                </a:lnSpc>
              </a:pPr>
              <a:r>
                <a:rPr lang="en-US" b="0" dirty="0">
                  <a:latin typeface="Segoe UI" pitchFamily="34" charset="0"/>
                  <a:ea typeface="Segoe UI" pitchFamily="34" charset="0"/>
                  <a:cs typeface="Segoe UI" pitchFamily="34" charset="0"/>
                </a:rPr>
                <a:t>Requête récursive</a:t>
              </a:r>
            </a:p>
            <a:p>
              <a:pPr>
                <a:lnSpc>
                  <a:spcPct val="85000"/>
                </a:lnSpc>
              </a:pPr>
              <a:r>
                <a:rPr lang="en-US" b="0" dirty="0" smtClean="0">
                  <a:latin typeface="Segoe UI" pitchFamily="34" charset="0"/>
                  <a:ea typeface="Segoe UI" pitchFamily="34" charset="0"/>
                  <a:cs typeface="Segoe UI" pitchFamily="34" charset="0"/>
                </a:rPr>
                <a:t>mail1.contoso.com</a:t>
              </a:r>
              <a:endParaRPr lang="en-US" b="0" dirty="0">
                <a:latin typeface="Segoe UI" pitchFamily="34" charset="0"/>
                <a:ea typeface="Segoe UI" pitchFamily="34" charset="0"/>
                <a:cs typeface="Segoe UI" pitchFamily="34" charset="0"/>
              </a:endParaRPr>
            </a:p>
          </p:txBody>
        </p:sp>
        <p:sp>
          <p:nvSpPr>
            <p:cNvPr id="48" name="Rectangle 20" descr="&quot;&quot;"/>
            <p:cNvSpPr>
              <a:spLocks noChangeArrowheads="1"/>
            </p:cNvSpPr>
            <p:nvPr/>
          </p:nvSpPr>
          <p:spPr bwMode="auto">
            <a:xfrm rot="17549741">
              <a:off x="-8566795" y="3990801"/>
              <a:ext cx="2232657" cy="32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b="0" dirty="0">
                  <a:latin typeface="Segoe UI" pitchFamily="34" charset="0"/>
                  <a:ea typeface="Segoe UI" pitchFamily="34" charset="0"/>
                  <a:cs typeface="Segoe UI" pitchFamily="34" charset="0"/>
                </a:rPr>
                <a:t>172.16.64.11</a:t>
              </a:r>
            </a:p>
          </p:txBody>
        </p:sp>
        <p:sp>
          <p:nvSpPr>
            <p:cNvPr id="49" name="Line 21" descr="&quot;&quot;"/>
            <p:cNvSpPr>
              <a:spLocks noChangeShapeType="1"/>
            </p:cNvSpPr>
            <p:nvPr/>
          </p:nvSpPr>
          <p:spPr bwMode="auto">
            <a:xfrm>
              <a:off x="-6450239" y="2069899"/>
              <a:ext cx="2379663" cy="1588"/>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0" name="Line 22" descr="&quot;&quot;"/>
            <p:cNvSpPr>
              <a:spLocks noChangeShapeType="1"/>
            </p:cNvSpPr>
            <p:nvPr/>
          </p:nvSpPr>
          <p:spPr bwMode="auto">
            <a:xfrm>
              <a:off x="-6466114" y="2669974"/>
              <a:ext cx="2603500" cy="550863"/>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1" name="Line 23" descr="&quot;&quot;"/>
            <p:cNvSpPr>
              <a:spLocks noChangeShapeType="1"/>
            </p:cNvSpPr>
            <p:nvPr/>
          </p:nvSpPr>
          <p:spPr bwMode="auto">
            <a:xfrm>
              <a:off x="-6702651" y="3044624"/>
              <a:ext cx="3443287" cy="1554163"/>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2" name="Rectangle 24" descr="&quot;&quot;"/>
            <p:cNvSpPr>
              <a:spLocks noChangeArrowheads="1"/>
            </p:cNvSpPr>
            <p:nvPr/>
          </p:nvSpPr>
          <p:spPr bwMode="auto">
            <a:xfrm>
              <a:off x="-6466114" y="1692074"/>
              <a:ext cx="23955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b="0" dirty="0">
                  <a:latin typeface="Segoe UI" pitchFamily="34" charset="0"/>
                  <a:ea typeface="Segoe UI" pitchFamily="34" charset="0"/>
                  <a:cs typeface="Segoe UI" pitchFamily="34" charset="0"/>
                </a:rPr>
                <a:t>Requête itérative</a:t>
              </a:r>
            </a:p>
          </p:txBody>
        </p:sp>
        <p:sp>
          <p:nvSpPr>
            <p:cNvPr id="53" name="Rectangle 25" descr="&quot;&quot;"/>
            <p:cNvSpPr>
              <a:spLocks noChangeArrowheads="1"/>
            </p:cNvSpPr>
            <p:nvPr/>
          </p:nvSpPr>
          <p:spPr bwMode="auto">
            <a:xfrm rot="1409217">
              <a:off x="-5018314" y="3722487"/>
              <a:ext cx="1611313"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latin typeface="Segoe UI" pitchFamily="34" charset="0"/>
                  <a:ea typeface="Segoe UI" pitchFamily="34" charset="0"/>
                  <a:cs typeface="Segoe UI" pitchFamily="34" charset="0"/>
                </a:rPr>
                <a:t>Requête</a:t>
              </a:r>
              <a:r>
                <a:rPr lang="en-US" sz="2000" b="0" dirty="0">
                  <a:latin typeface="Segoe UI" pitchFamily="34" charset="0"/>
                  <a:ea typeface="Segoe UI" pitchFamily="34" charset="0"/>
                  <a:cs typeface="Segoe UI" pitchFamily="34" charset="0"/>
                </a:rPr>
                <a:t> itérative</a:t>
              </a:r>
            </a:p>
          </p:txBody>
        </p:sp>
        <p:sp>
          <p:nvSpPr>
            <p:cNvPr id="54" name="Rectangle 26" descr="&quot;&quot;"/>
            <p:cNvSpPr>
              <a:spLocks noChangeArrowheads="1"/>
            </p:cNvSpPr>
            <p:nvPr/>
          </p:nvSpPr>
          <p:spPr bwMode="auto">
            <a:xfrm rot="690929">
              <a:off x="-6469359" y="2557769"/>
              <a:ext cx="264661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b="0" dirty="0">
                  <a:latin typeface="Segoe UI" pitchFamily="34" charset="0"/>
                  <a:ea typeface="Segoe UI" pitchFamily="34" charset="0"/>
                  <a:cs typeface="Segoe UI" pitchFamily="34" charset="0"/>
                </a:rPr>
                <a:t>Requête itérative</a:t>
              </a:r>
            </a:p>
          </p:txBody>
        </p:sp>
        <p:sp>
          <p:nvSpPr>
            <p:cNvPr id="55" name="Text Box 27" descr="&quot;&quot;"/>
            <p:cNvSpPr txBox="1">
              <a:spLocks noChangeArrowheads="1"/>
            </p:cNvSpPr>
            <p:nvPr/>
          </p:nvSpPr>
          <p:spPr bwMode="auto">
            <a:xfrm>
              <a:off x="-6296613" y="2169912"/>
              <a:ext cx="22038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b="0" dirty="0">
                  <a:latin typeface="Segoe UI" pitchFamily="34" charset="0"/>
                  <a:ea typeface="Segoe UI" pitchFamily="34" charset="0"/>
                  <a:cs typeface="Segoe UI" pitchFamily="34" charset="0"/>
                </a:rPr>
                <a:t>Interroger .com</a:t>
              </a:r>
            </a:p>
          </p:txBody>
        </p:sp>
        <p:sp>
          <p:nvSpPr>
            <p:cNvPr id="56" name="Line 28" descr="&quot;&quot;"/>
            <p:cNvSpPr>
              <a:spLocks noChangeShapeType="1"/>
            </p:cNvSpPr>
            <p:nvPr/>
          </p:nvSpPr>
          <p:spPr bwMode="auto">
            <a:xfrm flipH="1" flipV="1">
              <a:off x="-6483576" y="2198487"/>
              <a:ext cx="2390775" cy="17462"/>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57" name="Line 29" descr="&quot;&quot;"/>
            <p:cNvSpPr>
              <a:spLocks noChangeShapeType="1"/>
            </p:cNvSpPr>
            <p:nvPr/>
          </p:nvSpPr>
          <p:spPr bwMode="auto">
            <a:xfrm flipH="1" flipV="1">
              <a:off x="-6897914" y="3082724"/>
              <a:ext cx="3498850" cy="1576388"/>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58" name="Line 30" descr="&quot;&quot;"/>
            <p:cNvSpPr>
              <a:spLocks noChangeShapeType="1"/>
            </p:cNvSpPr>
            <p:nvPr/>
          </p:nvSpPr>
          <p:spPr bwMode="auto">
            <a:xfrm flipH="1" flipV="1">
              <a:off x="-6555014" y="2768399"/>
              <a:ext cx="2647950" cy="592138"/>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59" name="Text Box 31" descr="&quot;&quot;"/>
            <p:cNvSpPr txBox="1">
              <a:spLocks noChangeArrowheads="1"/>
            </p:cNvSpPr>
            <p:nvPr/>
          </p:nvSpPr>
          <p:spPr bwMode="auto">
            <a:xfrm rot="750433">
              <a:off x="-6592696" y="3019345"/>
              <a:ext cx="27614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b="0" dirty="0">
                  <a:latin typeface="Segoe UI" pitchFamily="34" charset="0"/>
                  <a:ea typeface="Segoe UI" pitchFamily="34" charset="0"/>
                  <a:cs typeface="Segoe UI" pitchFamily="34" charset="0"/>
                </a:rPr>
                <a:t>Interroger contoso.com</a:t>
              </a:r>
            </a:p>
          </p:txBody>
        </p:sp>
        <p:sp>
          <p:nvSpPr>
            <p:cNvPr id="60" name="Text Box 32" descr="&quot;&quot;"/>
            <p:cNvSpPr txBox="1">
              <a:spLocks noChangeArrowheads="1"/>
            </p:cNvSpPr>
            <p:nvPr/>
          </p:nvSpPr>
          <p:spPr bwMode="auto">
            <a:xfrm rot="1457945">
              <a:off x="-5973511" y="4122815"/>
              <a:ext cx="26390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latin typeface="Segoe UI" pitchFamily="34" charset="0"/>
                  <a:ea typeface="Segoe UI" pitchFamily="34" charset="0"/>
                  <a:cs typeface="Segoe UI" pitchFamily="34" charset="0"/>
                </a:rPr>
                <a:t>Réponse faisant autorité</a:t>
              </a:r>
            </a:p>
          </p:txBody>
        </p:sp>
        <p:sp>
          <p:nvSpPr>
            <p:cNvPr id="69" name="AutoShape 41" descr="&quot;&quot;"/>
            <p:cNvSpPr>
              <a:spLocks noChangeArrowheads="1"/>
            </p:cNvSpPr>
            <p:nvPr/>
          </p:nvSpPr>
          <p:spPr bwMode="auto">
            <a:xfrm>
              <a:off x="-2702842" y="5383619"/>
              <a:ext cx="1443907" cy="200025"/>
            </a:xfrm>
            <a:prstGeom prst="roundRect">
              <a:avLst>
                <a:gd name="adj" fmla="val 4167"/>
              </a:avLst>
            </a:prstGeom>
            <a:solidFill>
              <a:schemeClr val="bg1"/>
            </a:solidFill>
            <a:ln w="9525" algn="ctr">
              <a:noFill/>
              <a:round/>
              <a:headEnd/>
              <a:tailEnd/>
            </a:ln>
            <a:effectLst/>
          </p:spPr>
          <p:txBody>
            <a:bodyPr lIns="36000" rIns="36000" bIns="36000" anchor="ctr"/>
            <a:lstStyle/>
            <a:p>
              <a:pPr>
                <a:lnSpc>
                  <a:spcPct val="80000"/>
                </a:lnSpc>
              </a:pPr>
              <a:r>
                <a:rPr lang="en-US" dirty="0" smtClean="0">
                  <a:latin typeface="Segoe UI" pitchFamily="34" charset="0"/>
                  <a:ea typeface="Segoe UI" pitchFamily="34" charset="0"/>
                  <a:cs typeface="Segoe UI" pitchFamily="34" charset="0"/>
                </a:rPr>
                <a:t>contoso.com</a:t>
              </a:r>
              <a:endParaRPr lang="en-US" dirty="0">
                <a:latin typeface="Segoe UI" pitchFamily="34" charset="0"/>
                <a:ea typeface="Segoe UI" pitchFamily="34" charset="0"/>
                <a:cs typeface="Segoe UI" pitchFamily="34" charset="0"/>
              </a:endParaRPr>
            </a:p>
          </p:txBody>
        </p:sp>
      </p:grpSp>
      <p:sp>
        <p:nvSpPr>
          <p:cNvPr id="4" name="large white rectangle" descr="&quot;&quot;"/>
          <p:cNvSpPr/>
          <p:nvPr/>
        </p:nvSpPr>
        <p:spPr bwMode="auto">
          <a:xfrm>
            <a:off x="-4" y="720554"/>
            <a:ext cx="9143999" cy="5905224"/>
          </a:xfrm>
          <a:prstGeom prst="rect">
            <a:avLst/>
          </a:prstGeom>
          <a:solidFill>
            <a:schemeClr val="accent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grpSp>
        <p:nvGrpSpPr>
          <p:cNvPr id="73" name="frame 1 alt-text here, top layer" descr="This is the 1st of 3 frames on a build slide.&#10;It simply lists some important points about DNS queries.&#10;There are no moving graphics on this frame.&#10;"/>
          <p:cNvGrpSpPr/>
          <p:nvPr/>
        </p:nvGrpSpPr>
        <p:grpSpPr>
          <a:xfrm>
            <a:off x="258977" y="840375"/>
            <a:ext cx="8753475" cy="5225157"/>
            <a:chOff x="250272" y="871863"/>
            <a:chExt cx="8753475" cy="5225157"/>
          </a:xfrm>
        </p:grpSpPr>
        <p:sp>
          <p:nvSpPr>
            <p:cNvPr id="74" name="Rounded Rectangle 812098" descr="&quot;&quot;"/>
            <p:cNvSpPr txBox="1">
              <a:spLocks noChangeArrowheads="1"/>
            </p:cNvSpPr>
            <p:nvPr/>
          </p:nvSpPr>
          <p:spPr bwMode="auto">
            <a:xfrm>
              <a:off x="250272" y="871863"/>
              <a:ext cx="8753475" cy="5225157"/>
            </a:xfrm>
            <a:prstGeom prst="roundRect">
              <a:avLst>
                <a:gd name="adj" fmla="val 41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00000"/>
                </a:lnSpc>
                <a:spcBef>
                  <a:spcPct val="0"/>
                </a:spcBef>
                <a:buFontTx/>
                <a:buNone/>
              </a:pPr>
              <a:r>
                <a:rPr lang="en-US" sz="2400" b="1" dirty="0" smtClean="0">
                  <a:latin typeface="Segoe UI" pitchFamily="34" charset="0"/>
                  <a:ea typeface="Segoe UI" pitchFamily="34" charset="0"/>
                  <a:cs typeface="Segoe UI" pitchFamily="34" charset="0"/>
                </a:rPr>
                <a:t> </a:t>
              </a:r>
            </a:p>
          </p:txBody>
        </p:sp>
        <p:sp>
          <p:nvSpPr>
            <p:cNvPr id="75" name="Rounded Rectangle 844804" descr="&quot;&quot;"/>
            <p:cNvSpPr>
              <a:spLocks noChangeArrowheads="1"/>
            </p:cNvSpPr>
            <p:nvPr/>
          </p:nvSpPr>
          <p:spPr bwMode="auto">
            <a:xfrm>
              <a:off x="596040" y="1041030"/>
              <a:ext cx="7927083" cy="44767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square" anchor="ctr"/>
            <a:lstStyle/>
            <a:p>
              <a:pPr marL="228600" indent="-228600" algn="l">
                <a:lnSpc>
                  <a:spcPct val="90000"/>
                </a:lnSpc>
                <a:spcBef>
                  <a:spcPct val="40000"/>
                </a:spcBef>
                <a:buClr>
                  <a:srgbClr val="006699"/>
                </a:buClr>
                <a:buFontTx/>
                <a:buChar char="•"/>
              </a:pPr>
              <a:r>
                <a:rPr lang="en-US" sz="2400" dirty="0">
                  <a:latin typeface="Segoe UI" pitchFamily="34" charset="0"/>
                  <a:ea typeface="Segoe UI" pitchFamily="34" charset="0"/>
                  <a:cs typeface="Segoe UI" pitchFamily="34" charset="0"/>
                </a:rPr>
                <a:t>Les requêtes sont récursives ou itératives</a:t>
              </a:r>
            </a:p>
          </p:txBody>
        </p:sp>
        <p:sp>
          <p:nvSpPr>
            <p:cNvPr id="76" name="Rounded Rectangle 844806" descr="&quot;&quot;"/>
            <p:cNvSpPr>
              <a:spLocks noChangeArrowheads="1"/>
            </p:cNvSpPr>
            <p:nvPr/>
          </p:nvSpPr>
          <p:spPr bwMode="auto">
            <a:xfrm>
              <a:off x="605357" y="1580212"/>
              <a:ext cx="7927083" cy="44767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square" anchor="ctr"/>
            <a:lstStyle/>
            <a:p>
              <a:pPr marL="228600" indent="-228600" algn="l">
                <a:lnSpc>
                  <a:spcPct val="90000"/>
                </a:lnSpc>
                <a:spcBef>
                  <a:spcPct val="40000"/>
                </a:spcBef>
                <a:buClr>
                  <a:srgbClr val="006699"/>
                </a:buClr>
                <a:buFontTx/>
                <a:buChar char="•"/>
              </a:pPr>
              <a:r>
                <a:rPr lang="en-US" sz="2400" dirty="0">
                  <a:latin typeface="Segoe UI" pitchFamily="34" charset="0"/>
                  <a:ea typeface="Segoe UI" pitchFamily="34" charset="0"/>
                  <a:cs typeface="Segoe UI" pitchFamily="34" charset="0"/>
                </a:rPr>
                <a:t>Les clients DNS et les serveurs DNS initient les requêtes</a:t>
              </a:r>
            </a:p>
          </p:txBody>
        </p:sp>
        <p:sp>
          <p:nvSpPr>
            <p:cNvPr id="77" name="Rounded Rectangle 844808" descr="&quot;&quot;"/>
            <p:cNvSpPr>
              <a:spLocks noChangeArrowheads="1"/>
            </p:cNvSpPr>
            <p:nvPr/>
          </p:nvSpPr>
          <p:spPr bwMode="auto">
            <a:xfrm>
              <a:off x="596793" y="2119394"/>
              <a:ext cx="7927083" cy="646113"/>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square" anchor="ctr"/>
            <a:lstStyle/>
            <a:p>
              <a:pPr marL="228600" indent="-228600" algn="l">
                <a:lnSpc>
                  <a:spcPct val="90000"/>
                </a:lnSpc>
                <a:spcBef>
                  <a:spcPct val="40000"/>
                </a:spcBef>
                <a:buClr>
                  <a:srgbClr val="006699"/>
                </a:buClr>
                <a:buFontTx/>
                <a:buChar char="•"/>
              </a:pPr>
              <a:r>
                <a:rPr lang="en-US" sz="2400" dirty="0">
                  <a:latin typeface="Segoe UI" pitchFamily="34" charset="0"/>
                  <a:ea typeface="Segoe UI" pitchFamily="34" charset="0"/>
                  <a:cs typeface="Segoe UI" pitchFamily="34" charset="0"/>
                </a:rPr>
                <a:t>Les serveurs DNS font autorité ou ne font pas autorité pour un espace de noms</a:t>
              </a:r>
            </a:p>
          </p:txBody>
        </p:sp>
        <p:sp>
          <p:nvSpPr>
            <p:cNvPr id="78" name="Rounded Rectangle 844812" descr="&quot;&quot;"/>
            <p:cNvSpPr>
              <a:spLocks noChangeArrowheads="1"/>
            </p:cNvSpPr>
            <p:nvPr/>
          </p:nvSpPr>
          <p:spPr bwMode="auto">
            <a:xfrm>
              <a:off x="608457" y="2857013"/>
              <a:ext cx="7927083" cy="1265376"/>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square" anchor="ctr"/>
            <a:lstStyle/>
            <a:p>
              <a:pPr marL="228600" indent="-228600" algn="l">
                <a:lnSpc>
                  <a:spcPct val="90000"/>
                </a:lnSpc>
                <a:spcBef>
                  <a:spcPct val="40000"/>
                </a:spcBef>
                <a:buClr>
                  <a:srgbClr val="006699"/>
                </a:buClr>
                <a:buFontTx/>
                <a:buChar char="•"/>
              </a:pPr>
              <a:r>
                <a:rPr lang="en-US" sz="2400" dirty="0">
                  <a:latin typeface="Segoe UI" pitchFamily="34" charset="0"/>
                  <a:ea typeface="Segoe UI" pitchFamily="34" charset="0"/>
                  <a:cs typeface="Segoe UI" pitchFamily="34" charset="0"/>
                </a:rPr>
                <a:t>Un serveur DNS faisant autorité pour </a:t>
              </a:r>
              <a:r>
                <a:rPr lang="en-US" sz="2400">
                  <a:latin typeface="Segoe UI" pitchFamily="34" charset="0"/>
                  <a:ea typeface="Segoe UI" pitchFamily="34" charset="0"/>
                  <a:cs typeface="Segoe UI" pitchFamily="34" charset="0"/>
                </a:rPr>
                <a:t>l'espace </a:t>
              </a:r>
              <a:r>
                <a:rPr lang="en-US" sz="2400" smtClean="0">
                  <a:latin typeface="Segoe UI" pitchFamily="34" charset="0"/>
                  <a:ea typeface="Segoe UI" pitchFamily="34" charset="0"/>
                  <a:cs typeface="Segoe UI" pitchFamily="34" charset="0"/>
                </a:rPr>
                <a:t>de noms</a:t>
              </a:r>
              <a:endParaRPr lang="en-US" sz="2400" dirty="0">
                <a:latin typeface="Segoe UI" pitchFamily="34" charset="0"/>
                <a:ea typeface="Segoe UI" pitchFamily="34" charset="0"/>
                <a:cs typeface="Segoe UI" pitchFamily="34" charset="0"/>
              </a:endParaRPr>
            </a:p>
            <a:p>
              <a:pPr marL="692150" lvl="1" indent="-23495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Renvoie l'adresse IP demandée</a:t>
              </a:r>
            </a:p>
            <a:p>
              <a:pPr marL="692150" lvl="1" indent="-23495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Renvoie un « Non » faisant autorité</a:t>
              </a:r>
            </a:p>
          </p:txBody>
        </p:sp>
        <p:sp>
          <p:nvSpPr>
            <p:cNvPr id="79" name="Rounded Rectangle 844812" descr="&quot;&quot;"/>
            <p:cNvSpPr>
              <a:spLocks noChangeArrowheads="1"/>
            </p:cNvSpPr>
            <p:nvPr/>
          </p:nvSpPr>
          <p:spPr bwMode="auto">
            <a:xfrm>
              <a:off x="563661" y="4213895"/>
              <a:ext cx="7927083" cy="1879401"/>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square" anchor="ctr"/>
            <a:lstStyle/>
            <a:p>
              <a:pPr marL="228600" indent="-228600" algn="l">
                <a:lnSpc>
                  <a:spcPct val="90000"/>
                </a:lnSpc>
                <a:spcBef>
                  <a:spcPct val="40000"/>
                </a:spcBef>
                <a:buClr>
                  <a:srgbClr val="006699"/>
                </a:buClr>
                <a:buFontTx/>
                <a:buChar char="•"/>
              </a:pPr>
              <a:r>
                <a:rPr lang="en-US" sz="2400" dirty="0">
                  <a:latin typeface="Segoe UI" pitchFamily="34" charset="0"/>
                  <a:ea typeface="Segoe UI" pitchFamily="34" charset="0"/>
                  <a:cs typeface="Segoe UI" pitchFamily="34" charset="0"/>
                </a:rPr>
                <a:t>Un serveur DNS ne faisant pas autorité pour l'espace </a:t>
              </a:r>
              <a:r>
                <a:rPr lang="en-US" sz="2400">
                  <a:latin typeface="Segoe UI" pitchFamily="34" charset="0"/>
                  <a:ea typeface="Segoe UI" pitchFamily="34" charset="0"/>
                  <a:cs typeface="Segoe UI" pitchFamily="34" charset="0"/>
                </a:rPr>
                <a:t>de </a:t>
              </a:r>
              <a:r>
                <a:rPr lang="en-US" sz="2400" smtClean="0">
                  <a:latin typeface="Segoe UI" pitchFamily="34" charset="0"/>
                  <a:ea typeface="Segoe UI" pitchFamily="34" charset="0"/>
                  <a:cs typeface="Segoe UI" pitchFamily="34" charset="0"/>
                </a:rPr>
                <a:t>noms</a:t>
              </a:r>
              <a:endParaRPr lang="en-US" sz="2400" dirty="0">
                <a:latin typeface="Segoe UI" pitchFamily="34" charset="0"/>
                <a:ea typeface="Segoe UI" pitchFamily="34" charset="0"/>
                <a:cs typeface="Segoe UI" pitchFamily="34" charset="0"/>
              </a:endParaRPr>
            </a:p>
            <a:p>
              <a:pPr marL="692150" lvl="1" indent="-23495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Vérifie son cache</a:t>
              </a:r>
            </a:p>
            <a:p>
              <a:pPr marL="692150" lvl="1" indent="-23495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Utilise des redirecteurs</a:t>
              </a:r>
            </a:p>
            <a:p>
              <a:pPr marL="692150" lvl="1" indent="-23495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Utilise des indications de racine</a:t>
              </a:r>
            </a:p>
          </p:txBody>
        </p:sp>
      </p:grpSp>
      <p:grpSp>
        <p:nvGrpSpPr>
          <p:cNvPr id="81" name="play icon" descr="&quot;&quot;"/>
          <p:cNvGrpSpPr>
            <a:grpSpLocks/>
          </p:cNvGrpSpPr>
          <p:nvPr/>
        </p:nvGrpSpPr>
        <p:grpSpPr bwMode="auto">
          <a:xfrm>
            <a:off x="8066676" y="6308914"/>
            <a:ext cx="914400" cy="425450"/>
            <a:chOff x="384" y="3024"/>
            <a:chExt cx="720" cy="336"/>
          </a:xfrm>
        </p:grpSpPr>
        <p:sp>
          <p:nvSpPr>
            <p:cNvPr id="82" name="Oval 52"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83" name="Group 53"/>
            <p:cNvGrpSpPr>
              <a:grpSpLocks/>
            </p:cNvGrpSpPr>
            <p:nvPr/>
          </p:nvGrpSpPr>
          <p:grpSpPr bwMode="auto">
            <a:xfrm>
              <a:off x="480" y="3096"/>
              <a:ext cx="240" cy="192"/>
              <a:chOff x="480" y="3096"/>
              <a:chExt cx="240" cy="192"/>
            </a:xfrm>
          </p:grpSpPr>
          <p:sp>
            <p:nvSpPr>
              <p:cNvPr id="84" name="Oval 54"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5" name="Freeform 55"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86" name="play icon" descr="&quot;&quot;"/>
          <p:cNvGrpSpPr>
            <a:grpSpLocks/>
          </p:cNvGrpSpPr>
          <p:nvPr/>
        </p:nvGrpSpPr>
        <p:grpSpPr bwMode="auto">
          <a:xfrm>
            <a:off x="8554039" y="6399401"/>
            <a:ext cx="304800" cy="244475"/>
            <a:chOff x="768" y="3096"/>
            <a:chExt cx="240" cy="192"/>
          </a:xfrm>
        </p:grpSpPr>
        <p:sp>
          <p:nvSpPr>
            <p:cNvPr id="87" name="Oval 57"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8" name="Rectangle 58"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2173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dirty="0" smtClean="0"/>
              <a:t>Qu'est-ce que le transfert ?</a:t>
            </a:r>
          </a:p>
        </p:txBody>
      </p:sp>
      <p:grpSp>
        <p:nvGrpSpPr>
          <p:cNvPr id="5" name="frame 2 alt-text here, Group 4" descr="This is the 2nd of 2 frames. &#10;The text and graphics from the 1st frame is no longer visible. This drawing here shows a client, a local DNS server, a forwarder, a root hint server, a .com server, and the contoso.com server. A recursive query is travelling between the local server and the forwarder. Various iterative queries are represented by arrows pointing between the forwarder and the external servers.&#10;There are no moving graphics on this frame..&#10;"/>
          <p:cNvGrpSpPr/>
          <p:nvPr/>
        </p:nvGrpSpPr>
        <p:grpSpPr>
          <a:xfrm>
            <a:off x="950912" y="1182688"/>
            <a:ext cx="7227744" cy="5249475"/>
            <a:chOff x="-8478271" y="293121"/>
            <a:chExt cx="7227744" cy="5249475"/>
          </a:xfrm>
        </p:grpSpPr>
        <p:sp>
          <p:nvSpPr>
            <p:cNvPr id="47" name="Oval 4" descr="A forwarder is a DNS "/>
            <p:cNvSpPr>
              <a:spLocks noChangeArrowheads="1"/>
            </p:cNvSpPr>
            <p:nvPr/>
          </p:nvSpPr>
          <p:spPr bwMode="auto">
            <a:xfrm>
              <a:off x="-8344126" y="1982221"/>
              <a:ext cx="3233737" cy="3149600"/>
            </a:xfrm>
            <a:prstGeom prst="ellipse">
              <a:avLst/>
            </a:prstGeom>
            <a:noFill/>
            <a:ln w="31750">
              <a:solidFill>
                <a:schemeClr val="accent1">
                  <a:lumMod val="65000"/>
                </a:schemeClr>
              </a:solidFill>
              <a:round/>
              <a:headEnd/>
              <a:tailEnd/>
            </a:ln>
            <a:extLst/>
          </p:spPr>
          <p:txBody>
            <a:bodyPr wrap="none" anchor="ctr"/>
            <a:lstStyle/>
            <a:p>
              <a:pPr algn="l" eaLnBrk="1" hangingPunct="1"/>
              <a:endParaRPr lang="en-US" b="0" dirty="0"/>
            </a:p>
          </p:txBody>
        </p:sp>
        <p:pic>
          <p:nvPicPr>
            <p:cNvPr id="48" name="Picture 5" descr="Un redirecteur est un serveur DN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2376" y="1713933"/>
              <a:ext cx="19097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6" descr="Un redirecteur est un serveur DNS "/>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511776" y="1290071"/>
              <a:ext cx="88423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7" descr="Un redirecteur est un serveur DNS "/>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446690" y="3904683"/>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8"/>
            <p:cNvSpPr>
              <a:spLocks noChangeArrowheads="1"/>
            </p:cNvSpPr>
            <p:nvPr/>
          </p:nvSpPr>
          <p:spPr bwMode="auto">
            <a:xfrm>
              <a:off x="-2601413" y="1336810"/>
              <a:ext cx="1350886" cy="333375"/>
            </a:xfrm>
            <a:prstGeom prst="roundRect">
              <a:avLst>
                <a:gd name="adj" fmla="val 4167"/>
              </a:avLst>
            </a:prstGeom>
            <a:solidFill>
              <a:schemeClr val="bg1"/>
            </a:solidFill>
            <a:ln w="9525" algn="ctr">
              <a:noFill/>
              <a:round/>
              <a:headEnd/>
              <a:tailEnd/>
            </a:ln>
            <a:effectLst/>
          </p:spPr>
          <p:txBody>
            <a:bodyPr lIns="36000" tIns="0" rIns="36000" bIns="0" anchor="ctr"/>
            <a:lstStyle/>
            <a:p>
              <a:pPr algn="l" eaLnBrk="1" hangingPunct="1">
                <a:lnSpc>
                  <a:spcPct val="80000"/>
                </a:lnSpc>
              </a:pPr>
              <a:r>
                <a:rPr lang="en-US" dirty="0">
                  <a:latin typeface="Segoe UI" pitchFamily="34" charset="0"/>
                  <a:ea typeface="Segoe UI" pitchFamily="34" charset="0"/>
                  <a:cs typeface="Segoe UI" pitchFamily="34" charset="0"/>
                </a:rPr>
                <a:t>DNS de l'ISP</a:t>
              </a:r>
            </a:p>
          </p:txBody>
        </p:sp>
        <p:sp>
          <p:nvSpPr>
            <p:cNvPr id="52" name="Line 9" descr="A forwarder is a DNS "/>
            <p:cNvSpPr>
              <a:spLocks noChangeShapeType="1"/>
            </p:cNvSpPr>
            <p:nvPr/>
          </p:nvSpPr>
          <p:spPr bwMode="auto">
            <a:xfrm>
              <a:off x="-6018439" y="1483746"/>
              <a:ext cx="2378075" cy="317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3" name="Line 10" descr="A forwarder is a DNS "/>
            <p:cNvSpPr>
              <a:spLocks noChangeShapeType="1"/>
            </p:cNvSpPr>
            <p:nvPr/>
          </p:nvSpPr>
          <p:spPr bwMode="auto">
            <a:xfrm>
              <a:off x="-5999389" y="2179071"/>
              <a:ext cx="2698750" cy="180498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4" name="Rectangle 11"/>
            <p:cNvSpPr>
              <a:spLocks noChangeArrowheads="1"/>
            </p:cNvSpPr>
            <p:nvPr/>
          </p:nvSpPr>
          <p:spPr bwMode="auto">
            <a:xfrm>
              <a:off x="-6527233" y="1132908"/>
              <a:ext cx="3080544"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1" hangingPunct="1"/>
              <a:r>
                <a:rPr lang="en-US" b="0" dirty="0">
                  <a:latin typeface="Segoe UI" pitchFamily="34" charset="0"/>
                  <a:ea typeface="Segoe UI" pitchFamily="34" charset="0"/>
                  <a:cs typeface="Segoe UI" pitchFamily="34" charset="0"/>
                </a:rPr>
                <a:t>Tous les autres domaines DNS</a:t>
              </a:r>
            </a:p>
          </p:txBody>
        </p:sp>
        <p:pic>
          <p:nvPicPr>
            <p:cNvPr id="55" name="Picture 12" descr="Un redirecteur est un serveur DNS "/>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6983639" y="1404371"/>
              <a:ext cx="9128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13"/>
            <p:cNvSpPr>
              <a:spLocks noChangeArrowheads="1"/>
            </p:cNvSpPr>
            <p:nvPr/>
          </p:nvSpPr>
          <p:spPr bwMode="auto">
            <a:xfrm>
              <a:off x="-8209983" y="1480571"/>
              <a:ext cx="1192560" cy="384175"/>
            </a:xfrm>
            <a:prstGeom prst="roundRect">
              <a:avLst>
                <a:gd name="adj" fmla="val 4167"/>
              </a:avLst>
            </a:prstGeom>
            <a:solidFill>
              <a:schemeClr val="bg1"/>
            </a:solidFill>
            <a:ln w="9525" algn="ctr">
              <a:noFill/>
              <a:round/>
              <a:headEnd/>
              <a:tailEnd/>
            </a:ln>
            <a:effectLst/>
          </p:spPr>
          <p:txBody>
            <a:bodyPr lIns="36000" tIns="0" rIns="36000" bIns="0" anchor="ctr"/>
            <a:lstStyle/>
            <a:p>
              <a:pPr algn="r" eaLnBrk="1" hangingPunct="1">
                <a:lnSpc>
                  <a:spcPct val="80000"/>
                </a:lnSpc>
              </a:pPr>
              <a:r>
                <a:rPr lang="en-US" dirty="0">
                  <a:latin typeface="Segoe UI" pitchFamily="34" charset="0"/>
                  <a:ea typeface="Segoe UI" pitchFamily="34" charset="0"/>
                  <a:cs typeface="Segoe UI" pitchFamily="34" charset="0"/>
                </a:rPr>
                <a:t>DNS local</a:t>
              </a:r>
            </a:p>
          </p:txBody>
        </p:sp>
        <p:sp>
          <p:nvSpPr>
            <p:cNvPr id="57" name="AutoShape 14"/>
            <p:cNvSpPr>
              <a:spLocks noChangeArrowheads="1"/>
            </p:cNvSpPr>
            <p:nvPr/>
          </p:nvSpPr>
          <p:spPr bwMode="auto">
            <a:xfrm>
              <a:off x="-4015014" y="4933383"/>
              <a:ext cx="2020887" cy="458788"/>
            </a:xfrm>
            <a:prstGeom prst="roundRect">
              <a:avLst>
                <a:gd name="adj" fmla="val 4167"/>
              </a:avLst>
            </a:prstGeom>
            <a:solidFill>
              <a:schemeClr val="bg1"/>
            </a:solidFill>
            <a:ln w="9525" algn="ctr">
              <a:noFill/>
              <a:round/>
              <a:headEnd/>
              <a:tailEnd/>
            </a:ln>
            <a:effectLst/>
          </p:spPr>
          <p:txBody>
            <a:bodyPr lIns="36000" tIns="0" rIns="36000" bIns="0" anchor="ctr"/>
            <a:lstStyle/>
            <a:p>
              <a:pPr algn="ctr" eaLnBrk="1" hangingPunct="1">
                <a:lnSpc>
                  <a:spcPct val="80000"/>
                </a:lnSpc>
              </a:pPr>
              <a:r>
                <a:rPr lang="en-US" dirty="0" smtClean="0">
                  <a:latin typeface="Segoe UI" pitchFamily="34" charset="0"/>
                  <a:ea typeface="Segoe UI" pitchFamily="34" charset="0"/>
                  <a:cs typeface="Segoe UI" pitchFamily="34" charset="0"/>
                </a:rPr>
                <a:t>DNS contoso.com</a:t>
              </a:r>
            </a:p>
          </p:txBody>
        </p:sp>
        <p:sp>
          <p:nvSpPr>
            <p:cNvPr id="58" name="Rectangle 15"/>
            <p:cNvSpPr>
              <a:spLocks noChangeArrowheads="1"/>
            </p:cNvSpPr>
            <p:nvPr/>
          </p:nvSpPr>
          <p:spPr bwMode="auto">
            <a:xfrm rot="2002885">
              <a:off x="-6205228" y="2715412"/>
              <a:ext cx="325032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1" hangingPunct="1"/>
              <a:r>
                <a:rPr lang="en-US" b="0" dirty="0" smtClean="0">
                  <a:latin typeface="Segoe UI" pitchFamily="34" charset="0"/>
                  <a:ea typeface="Segoe UI" pitchFamily="34" charset="0"/>
                  <a:cs typeface="Segoe UI" pitchFamily="34" charset="0"/>
                </a:rPr>
                <a:t>contoso.com</a:t>
              </a:r>
              <a:endParaRPr lang="en-US" b="0" dirty="0">
                <a:latin typeface="Segoe UI" pitchFamily="34" charset="0"/>
                <a:ea typeface="Segoe UI" pitchFamily="34" charset="0"/>
                <a:cs typeface="Segoe UI" pitchFamily="34" charset="0"/>
              </a:endParaRPr>
            </a:p>
          </p:txBody>
        </p:sp>
        <p:pic>
          <p:nvPicPr>
            <p:cNvPr id="59" name="Picture 16" descr="Un redirecteur est un serveur DNS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98101" y="4082483"/>
              <a:ext cx="7826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Line 17" descr="A forwarder is a DNS "/>
            <p:cNvSpPr>
              <a:spLocks noChangeShapeType="1"/>
            </p:cNvSpPr>
            <p:nvPr/>
          </p:nvSpPr>
          <p:spPr bwMode="auto">
            <a:xfrm flipV="1">
              <a:off x="-8080601" y="2342583"/>
              <a:ext cx="1217612" cy="177165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61" name="Rectangle 18"/>
            <p:cNvSpPr>
              <a:spLocks noChangeArrowheads="1"/>
            </p:cNvSpPr>
            <p:nvPr/>
          </p:nvSpPr>
          <p:spPr bwMode="auto">
            <a:xfrm rot="18256863">
              <a:off x="-8811495" y="2735999"/>
              <a:ext cx="2268517" cy="5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l" eaLnBrk="1" hangingPunct="1"/>
              <a:r>
                <a:rPr lang="en-US" b="0" dirty="0">
                  <a:latin typeface="Segoe UI" pitchFamily="34" charset="0"/>
                  <a:ea typeface="Segoe UI" pitchFamily="34" charset="0"/>
                  <a:cs typeface="Segoe UI" pitchFamily="34" charset="0"/>
                </a:rPr>
                <a:t>Requête pour </a:t>
              </a:r>
            </a:p>
            <a:p>
              <a:pPr algn="l" eaLnBrk="1" hangingPunct="1"/>
              <a:r>
                <a:rPr lang="en-US" b="0" dirty="0" smtClean="0">
                  <a:latin typeface="Segoe UI" pitchFamily="34" charset="0"/>
                  <a:ea typeface="Segoe UI" pitchFamily="34" charset="0"/>
                  <a:cs typeface="Segoe UI" pitchFamily="34" charset="0"/>
                </a:rPr>
                <a:t>www.contoso.com</a:t>
              </a:r>
              <a:endParaRPr lang="en-US" b="0" dirty="0">
                <a:latin typeface="Segoe UI" pitchFamily="34" charset="0"/>
                <a:ea typeface="Segoe UI" pitchFamily="34" charset="0"/>
                <a:cs typeface="Segoe UI" pitchFamily="34" charset="0"/>
              </a:endParaRPr>
            </a:p>
          </p:txBody>
        </p:sp>
        <p:sp>
          <p:nvSpPr>
            <p:cNvPr id="62" name="&quot;Conditional forwarding ..."/>
            <p:cNvSpPr>
              <a:spLocks noChangeArrowheads="1"/>
            </p:cNvSpPr>
            <p:nvPr/>
          </p:nvSpPr>
          <p:spPr bwMode="auto">
            <a:xfrm>
              <a:off x="-8383814" y="293121"/>
              <a:ext cx="6948488" cy="709612"/>
            </a:xfrm>
            <a:prstGeom prst="roundRect">
              <a:avLst>
                <a:gd name="adj" fmla="val 10514"/>
              </a:avLst>
            </a:prstGeom>
            <a:solidFill>
              <a:schemeClr val="bg1"/>
            </a:solidFill>
            <a:ln w="9525" algn="ctr">
              <a:noFill/>
              <a:round/>
              <a:headEnd/>
              <a:tailEnd/>
            </a:ln>
            <a:effectLst/>
          </p:spPr>
          <p:txBody>
            <a:bodyPr anchor="ctr"/>
            <a:lstStyle/>
            <a:p>
              <a:pPr algn="l" eaLnBrk="1" fontAlgn="auto" hangingPunct="1">
                <a:lnSpc>
                  <a:spcPct val="85000"/>
                </a:lnSpc>
                <a:spcBef>
                  <a:spcPts val="0"/>
                </a:spcBef>
                <a:spcAft>
                  <a:spcPts val="0"/>
                </a:spcAft>
                <a:defRPr/>
              </a:pPr>
              <a:r>
                <a:rPr lang="en-US" sz="2000" b="0" i="1" dirty="0">
                  <a:latin typeface="Segoe UI" pitchFamily="34" charset="0"/>
                  <a:ea typeface="Segoe UI" pitchFamily="34" charset="0"/>
                  <a:cs typeface="Segoe UI" pitchFamily="34" charset="0"/>
                </a:rPr>
                <a:t>La redirection conditionnelle</a:t>
              </a:r>
              <a:r>
                <a:rPr lang="en-US" sz="2000" b="0" dirty="0">
                  <a:latin typeface="Segoe UI" pitchFamily="34" charset="0"/>
                  <a:ea typeface="Segoe UI" pitchFamily="34" charset="0"/>
                  <a:cs typeface="Segoe UI" pitchFamily="34" charset="0"/>
                </a:rPr>
                <a:t> transfère les requêtes à l'aide d'une condition de nom de domaine</a:t>
              </a:r>
            </a:p>
          </p:txBody>
        </p:sp>
        <p:sp>
          <p:nvSpPr>
            <p:cNvPr id="63" name="AutoShape 20"/>
            <p:cNvSpPr>
              <a:spLocks noChangeArrowheads="1"/>
            </p:cNvSpPr>
            <p:nvPr/>
          </p:nvSpPr>
          <p:spPr bwMode="auto">
            <a:xfrm>
              <a:off x="-8478271" y="5059713"/>
              <a:ext cx="1248693" cy="482883"/>
            </a:xfrm>
            <a:prstGeom prst="roundRect">
              <a:avLst>
                <a:gd name="adj" fmla="val 4167"/>
              </a:avLst>
            </a:prstGeom>
            <a:solidFill>
              <a:schemeClr val="bg1"/>
            </a:solidFill>
            <a:ln w="9525" algn="ctr">
              <a:noFill/>
              <a:round/>
              <a:headEnd/>
              <a:tailEnd/>
            </a:ln>
            <a:effectLst/>
          </p:spPr>
          <p:txBody>
            <a:bodyPr lIns="36000" tIns="0" rIns="36000" bIns="0" anchor="ctr"/>
            <a:lstStyle/>
            <a:p>
              <a:pPr algn="ctr" eaLnBrk="1" hangingPunct="1">
                <a:lnSpc>
                  <a:spcPct val="80000"/>
                </a:lnSpc>
              </a:pPr>
              <a:r>
                <a:rPr lang="en-US" dirty="0">
                  <a:latin typeface="Segoe UI" pitchFamily="34" charset="0"/>
                  <a:ea typeface="Segoe UI" pitchFamily="34" charset="0"/>
                  <a:cs typeface="Segoe UI" pitchFamily="34" charset="0"/>
                </a:rPr>
                <a:t>Ordinateur client</a:t>
              </a:r>
            </a:p>
          </p:txBody>
        </p:sp>
        <p:sp>
          <p:nvSpPr>
            <p:cNvPr id="72" name="Line 29" descr="&quot;&quot;"/>
            <p:cNvSpPr>
              <a:spLocks noChangeShapeType="1"/>
            </p:cNvSpPr>
            <p:nvPr/>
          </p:nvSpPr>
          <p:spPr bwMode="auto">
            <a:xfrm flipH="1">
              <a:off x="-7899626" y="2471171"/>
              <a:ext cx="1116012" cy="1685925"/>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73" name="Line 30" descr="A forwarder is a DNS "/>
            <p:cNvSpPr>
              <a:spLocks noChangeShapeType="1"/>
            </p:cNvSpPr>
            <p:nvPr/>
          </p:nvSpPr>
          <p:spPr bwMode="auto">
            <a:xfrm flipH="1" flipV="1">
              <a:off x="-6143851" y="2350521"/>
              <a:ext cx="2549525" cy="1714500"/>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grpSp>
      <p:sp>
        <p:nvSpPr>
          <p:cNvPr id="3" name="large regtangle"/>
          <p:cNvSpPr/>
          <p:nvPr/>
        </p:nvSpPr>
        <p:spPr bwMode="auto">
          <a:xfrm>
            <a:off x="72000" y="918000"/>
            <a:ext cx="9070975" cy="5729061"/>
          </a:xfrm>
          <a:prstGeom prst="rect">
            <a:avLst/>
          </a:prstGeom>
          <a:solidFill>
            <a:schemeClr val="accent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grpSp>
        <p:nvGrpSpPr>
          <p:cNvPr id="77" name="frame 1 alt-text here, Group 76" descr="This is the 1st of 2 frames on a build slide. &#10;This drawing here shows a client, a local DNS server, a forwarder, a root hint server, a .com server, and the contoso.com server. A recursive query is travelling between the local server and the forwarder. Various iterative queries are represented by arrows pointing between the forwarded and the external servers.&#10;There are no moving graphics on this frame.&#10;" title="internal &amp; external network with a forwarder"/>
          <p:cNvGrpSpPr/>
          <p:nvPr/>
        </p:nvGrpSpPr>
        <p:grpSpPr>
          <a:xfrm>
            <a:off x="360421" y="1194054"/>
            <a:ext cx="8515416" cy="5194300"/>
            <a:chOff x="317434" y="1182688"/>
            <a:chExt cx="8515416" cy="5194300"/>
          </a:xfrm>
        </p:grpSpPr>
        <p:sp>
          <p:nvSpPr>
            <p:cNvPr id="78" name="&quot;A forwarder is a DNS ...&quot;"/>
            <p:cNvSpPr>
              <a:spLocks noChangeArrowheads="1"/>
            </p:cNvSpPr>
            <p:nvPr/>
          </p:nvSpPr>
          <p:spPr bwMode="auto">
            <a:xfrm>
              <a:off x="1054100" y="1182688"/>
              <a:ext cx="6948488" cy="676275"/>
            </a:xfrm>
            <a:prstGeom prst="roundRect">
              <a:avLst>
                <a:gd name="adj" fmla="val 5634"/>
              </a:avLst>
            </a:prstGeom>
            <a:solidFill>
              <a:schemeClr val="bg1"/>
            </a:solidFill>
            <a:ln w="9525" algn="ctr">
              <a:noFill/>
              <a:round/>
              <a:headEnd/>
              <a:tailEnd/>
            </a:ln>
            <a:effectLst/>
          </p:spPr>
          <p:txBody>
            <a:bodyPr lIns="36000" rIns="36000" bIns="36000" anchor="ctr"/>
            <a:lstStyle/>
            <a:p>
              <a:pPr algn="l" eaLnBrk="1" hangingPunct="1">
                <a:lnSpc>
                  <a:spcPct val="90000"/>
                </a:lnSpc>
                <a:defRPr/>
              </a:pPr>
              <a:r>
                <a:rPr lang="en-US" sz="2000" dirty="0">
                  <a:latin typeface="Segoe UI" pitchFamily="34" charset="0"/>
                  <a:ea typeface="Segoe UI" pitchFamily="34" charset="0"/>
                  <a:cs typeface="Segoe UI" pitchFamily="34" charset="0"/>
                </a:rPr>
                <a:t>Un </a:t>
              </a:r>
              <a:r>
                <a:rPr lang="en-US" sz="2000" i="1" dirty="0">
                  <a:latin typeface="Segoe UI" pitchFamily="34" charset="0"/>
                  <a:ea typeface="Segoe UI" pitchFamily="34" charset="0"/>
                  <a:cs typeface="Segoe UI" pitchFamily="34" charset="0"/>
                </a:rPr>
                <a:t>redirecteur</a:t>
              </a:r>
              <a:r>
                <a:rPr lang="en-US" sz="2000" dirty="0">
                  <a:latin typeface="Segoe UI" pitchFamily="34" charset="0"/>
                  <a:ea typeface="Segoe UI" pitchFamily="34" charset="0"/>
                  <a:cs typeface="Segoe UI" pitchFamily="34" charset="0"/>
                </a:rPr>
                <a:t> est un serveur DNS conçu pour </a:t>
              </a:r>
              <a:r>
                <a:rPr lang="en-US" sz="2000">
                  <a:latin typeface="Segoe UI" pitchFamily="34" charset="0"/>
                  <a:ea typeface="Segoe UI" pitchFamily="34" charset="0"/>
                  <a:cs typeface="Segoe UI" pitchFamily="34" charset="0"/>
                </a:rPr>
                <a:t>résoudre </a:t>
              </a:r>
              <a:r>
                <a:rPr lang="en-US" sz="2000" smtClean="0">
                  <a:latin typeface="Segoe UI" pitchFamily="34" charset="0"/>
                  <a:ea typeface="Segoe UI" pitchFamily="34" charset="0"/>
                  <a:cs typeface="Segoe UI" pitchFamily="34" charset="0"/>
                </a:rPr>
                <a:t>des noms </a:t>
              </a:r>
              <a:r>
                <a:rPr lang="en-US" sz="2000" dirty="0">
                  <a:latin typeface="Segoe UI" pitchFamily="34" charset="0"/>
                  <a:ea typeface="Segoe UI" pitchFamily="34" charset="0"/>
                  <a:cs typeface="Segoe UI" pitchFamily="34" charset="0"/>
                </a:rPr>
                <a:t>de domaine DNS externes ou hors site</a:t>
              </a:r>
            </a:p>
          </p:txBody>
        </p:sp>
        <p:sp>
          <p:nvSpPr>
            <p:cNvPr id="79" name="Oval 6" descr="&quot;&quot;"/>
            <p:cNvSpPr>
              <a:spLocks noChangeArrowheads="1"/>
            </p:cNvSpPr>
            <p:nvPr/>
          </p:nvSpPr>
          <p:spPr bwMode="auto">
            <a:xfrm>
              <a:off x="1093788" y="2757488"/>
              <a:ext cx="3233737" cy="3619500"/>
            </a:xfrm>
            <a:prstGeom prst="ellipse">
              <a:avLst/>
            </a:prstGeom>
            <a:noFill/>
            <a:ln w="31750">
              <a:solidFill>
                <a:schemeClr val="accent1">
                  <a:lumMod val="75000"/>
                </a:schemeClr>
              </a:solidFill>
              <a:round/>
              <a:headEnd/>
              <a:tailEnd/>
            </a:ln>
            <a:effectLst/>
            <a:extLst/>
          </p:spPr>
          <p:txBody>
            <a:bodyPr wrap="none" anchor="ctr"/>
            <a:lstStyle/>
            <a:p>
              <a:endParaRPr lang="en-US" dirty="0"/>
            </a:p>
          </p:txBody>
        </p:sp>
        <p:sp>
          <p:nvSpPr>
            <p:cNvPr id="80" name="AutoShape 8"/>
            <p:cNvSpPr>
              <a:spLocks noChangeArrowheads="1"/>
            </p:cNvSpPr>
            <p:nvPr/>
          </p:nvSpPr>
          <p:spPr bwMode="auto">
            <a:xfrm>
              <a:off x="6859588" y="5294313"/>
              <a:ext cx="1973262" cy="333375"/>
            </a:xfrm>
            <a:prstGeom prst="roundRect">
              <a:avLst>
                <a:gd name="adj" fmla="val 4167"/>
              </a:avLst>
            </a:prstGeom>
            <a:solidFill>
              <a:schemeClr val="bg1"/>
            </a:solidFill>
            <a:ln w="9525" algn="ctr">
              <a:noFill/>
              <a:round/>
              <a:headEnd/>
              <a:tailEnd/>
            </a:ln>
          </p:spPr>
          <p:txBody>
            <a:bodyPr anchor="ctr"/>
            <a:lstStyle/>
            <a:p>
              <a:pPr>
                <a:lnSpc>
                  <a:spcPct val="80000"/>
                </a:lnSpc>
              </a:pPr>
              <a:r>
                <a:rPr lang="en-US" dirty="0" smtClean="0">
                  <a:latin typeface="Segoe UI" pitchFamily="34" charset="0"/>
                  <a:ea typeface="Segoe UI" pitchFamily="34" charset="0"/>
                  <a:cs typeface="Segoe UI" pitchFamily="34" charset="0"/>
                </a:rPr>
                <a:t>contoso.com</a:t>
              </a:r>
              <a:endParaRPr lang="en-US" dirty="0">
                <a:latin typeface="Segoe UI" pitchFamily="34" charset="0"/>
                <a:ea typeface="Segoe UI" pitchFamily="34" charset="0"/>
                <a:cs typeface="Segoe UI" pitchFamily="34" charset="0"/>
              </a:endParaRPr>
            </a:p>
          </p:txBody>
        </p:sp>
        <p:pic>
          <p:nvPicPr>
            <p:cNvPr id="81" name="Picture 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4738" y="2594193"/>
              <a:ext cx="19097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0"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5786438" y="2106831"/>
              <a:ext cx="88423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11"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5940425" y="3267293"/>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12"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6959600" y="4248368"/>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AutoShape 13"/>
            <p:cNvSpPr>
              <a:spLocks noChangeArrowheads="1"/>
            </p:cNvSpPr>
            <p:nvPr/>
          </p:nvSpPr>
          <p:spPr bwMode="auto">
            <a:xfrm>
              <a:off x="6765756" y="2002724"/>
              <a:ext cx="1700875" cy="535516"/>
            </a:xfrm>
            <a:prstGeom prst="roundRect">
              <a:avLst>
                <a:gd name="adj" fmla="val 4167"/>
              </a:avLst>
            </a:prstGeom>
            <a:solidFill>
              <a:schemeClr val="bg1"/>
            </a:solidFill>
            <a:ln w="9525" algn="ctr">
              <a:noFill/>
              <a:round/>
              <a:headEnd/>
              <a:tailEnd/>
            </a:ln>
          </p:spPr>
          <p:txBody>
            <a:bodyPr lIns="36000" tIns="36000" rIns="36000" bIns="36000" anchor="ctr"/>
            <a:lstStyle/>
            <a:p>
              <a:pPr>
                <a:lnSpc>
                  <a:spcPct val="80000"/>
                </a:lnSpc>
              </a:pPr>
              <a:r>
                <a:rPr lang="en-US">
                  <a:latin typeface="Segoe UI" pitchFamily="34" charset="0"/>
                  <a:ea typeface="Segoe UI" pitchFamily="34" charset="0"/>
                  <a:cs typeface="Segoe UI" pitchFamily="34" charset="0"/>
                </a:rPr>
                <a:t>Indication </a:t>
              </a:r>
              <a:r>
                <a:rPr lang="en-US" smtClean="0">
                  <a:latin typeface="Segoe UI" pitchFamily="34" charset="0"/>
                  <a:ea typeface="Segoe UI" pitchFamily="34" charset="0"/>
                  <a:cs typeface="Segoe UI" pitchFamily="34" charset="0"/>
                </a:rPr>
                <a:t>de racine </a:t>
              </a:r>
              <a:r>
                <a:rPr lang="en-US" dirty="0">
                  <a:latin typeface="Segoe UI" pitchFamily="34" charset="0"/>
                  <a:ea typeface="Segoe UI" pitchFamily="34" charset="0"/>
                  <a:cs typeface="Segoe UI" pitchFamily="34" charset="0"/>
                </a:rPr>
                <a:t>(.)</a:t>
              </a:r>
            </a:p>
          </p:txBody>
        </p:sp>
        <p:sp>
          <p:nvSpPr>
            <p:cNvPr id="86" name="AutoShape 14"/>
            <p:cNvSpPr>
              <a:spLocks noChangeArrowheads="1"/>
            </p:cNvSpPr>
            <p:nvPr/>
          </p:nvSpPr>
          <p:spPr bwMode="auto">
            <a:xfrm>
              <a:off x="6719888" y="3240089"/>
              <a:ext cx="601663" cy="265112"/>
            </a:xfrm>
            <a:prstGeom prst="roundRect">
              <a:avLst>
                <a:gd name="adj" fmla="val 4167"/>
              </a:avLst>
            </a:prstGeom>
            <a:solidFill>
              <a:schemeClr val="bg1"/>
            </a:solidFill>
            <a:ln w="9525" algn="ctr">
              <a:noFill/>
              <a:round/>
              <a:headEnd/>
              <a:tailEnd/>
            </a:ln>
          </p:spPr>
          <p:txBody>
            <a:bodyPr lIns="36000" tIns="36000" rIns="36000" bIns="36000" anchor="ctr"/>
            <a:lstStyle/>
            <a:p>
              <a:pPr>
                <a:lnSpc>
                  <a:spcPct val="80000"/>
                </a:lnSpc>
              </a:pPr>
              <a:r>
                <a:rPr lang="en-US" sz="1600" dirty="0"/>
                <a:t>.com</a:t>
              </a:r>
            </a:p>
          </p:txBody>
        </p:sp>
        <p:sp>
          <p:nvSpPr>
            <p:cNvPr id="87" name="Line 15" descr="&quot;&quot;"/>
            <p:cNvSpPr>
              <a:spLocks noChangeShapeType="1"/>
            </p:cNvSpPr>
            <p:nvPr/>
          </p:nvSpPr>
          <p:spPr bwMode="auto">
            <a:xfrm>
              <a:off x="3403600" y="2336800"/>
              <a:ext cx="2206625" cy="1588"/>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88" name="Line 16" descr="&quot;&quot;"/>
            <p:cNvSpPr>
              <a:spLocks noChangeShapeType="1"/>
            </p:cNvSpPr>
            <p:nvPr/>
          </p:nvSpPr>
          <p:spPr bwMode="auto">
            <a:xfrm>
              <a:off x="3438525" y="2954338"/>
              <a:ext cx="2379663" cy="50165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89" name="Line 17" descr="&quot;&quot;"/>
            <p:cNvSpPr>
              <a:spLocks noChangeShapeType="1"/>
            </p:cNvSpPr>
            <p:nvPr/>
          </p:nvSpPr>
          <p:spPr bwMode="auto">
            <a:xfrm>
              <a:off x="2994025" y="3278188"/>
              <a:ext cx="3887788" cy="167005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90" name="Rectangle 18"/>
            <p:cNvSpPr>
              <a:spLocks noChangeArrowheads="1"/>
            </p:cNvSpPr>
            <p:nvPr/>
          </p:nvSpPr>
          <p:spPr bwMode="auto">
            <a:xfrm>
              <a:off x="3403600" y="1958975"/>
              <a:ext cx="218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36000" rIns="36000" bIns="36000" anchor="ctr"/>
            <a:lstStyle/>
            <a:p>
              <a:pPr algn="ctr"/>
              <a:r>
                <a:rPr lang="en-US" b="0" dirty="0">
                  <a:latin typeface="Segoe UI" pitchFamily="34" charset="0"/>
                  <a:ea typeface="Segoe UI" pitchFamily="34" charset="0"/>
                  <a:cs typeface="Segoe UI" pitchFamily="34" charset="0"/>
                </a:rPr>
                <a:t>Requête itérative</a:t>
              </a:r>
            </a:p>
          </p:txBody>
        </p:sp>
        <p:sp>
          <p:nvSpPr>
            <p:cNvPr id="91" name="Rectangle 19"/>
            <p:cNvSpPr>
              <a:spLocks noChangeArrowheads="1"/>
            </p:cNvSpPr>
            <p:nvPr/>
          </p:nvSpPr>
          <p:spPr bwMode="auto">
            <a:xfrm rot="1418409">
              <a:off x="4619192" y="4023771"/>
              <a:ext cx="220763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36000" rIns="36000" bIns="36000" anchor="ctr"/>
            <a:lstStyle/>
            <a:p>
              <a:pPr algn="r"/>
              <a:r>
                <a:rPr lang="en-US" b="0" dirty="0">
                  <a:latin typeface="Segoe UI" pitchFamily="34" charset="0"/>
                  <a:ea typeface="Segoe UI" pitchFamily="34" charset="0"/>
                  <a:cs typeface="Segoe UI" pitchFamily="34" charset="0"/>
                </a:rPr>
                <a:t>Requête itérative</a:t>
              </a:r>
            </a:p>
          </p:txBody>
        </p:sp>
        <p:sp>
          <p:nvSpPr>
            <p:cNvPr id="92" name="Rectangle 20"/>
            <p:cNvSpPr>
              <a:spLocks noChangeArrowheads="1"/>
            </p:cNvSpPr>
            <p:nvPr/>
          </p:nvSpPr>
          <p:spPr bwMode="auto">
            <a:xfrm rot="690929">
              <a:off x="3425929" y="2817243"/>
              <a:ext cx="2463769"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36000" rIns="36000" bIns="36000" anchor="ctr"/>
            <a:lstStyle/>
            <a:p>
              <a:pPr algn="r"/>
              <a:r>
                <a:rPr lang="en-US" b="0" dirty="0">
                  <a:latin typeface="Segoe UI" pitchFamily="34" charset="0"/>
                  <a:ea typeface="Segoe UI" pitchFamily="34" charset="0"/>
                  <a:cs typeface="Segoe UI" pitchFamily="34" charset="0"/>
                </a:rPr>
                <a:t>Requête itérative</a:t>
              </a:r>
            </a:p>
          </p:txBody>
        </p:sp>
        <p:sp>
          <p:nvSpPr>
            <p:cNvPr id="93" name="Text Box 21"/>
            <p:cNvSpPr txBox="1">
              <a:spLocks noChangeArrowheads="1"/>
            </p:cNvSpPr>
            <p:nvPr/>
          </p:nvSpPr>
          <p:spPr bwMode="auto">
            <a:xfrm>
              <a:off x="3383846" y="2436813"/>
              <a:ext cx="2226379" cy="359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36000" rIns="36000" bIns="3600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b="0" dirty="0">
                  <a:latin typeface="Segoe UI" pitchFamily="34" charset="0"/>
                  <a:ea typeface="Segoe UI" pitchFamily="34" charset="0"/>
                  <a:cs typeface="Segoe UI" pitchFamily="34" charset="0"/>
                </a:rPr>
                <a:t>Interroger .com</a:t>
              </a:r>
            </a:p>
          </p:txBody>
        </p:sp>
        <p:sp>
          <p:nvSpPr>
            <p:cNvPr id="94" name="Line 22" descr="&quot;&quot;"/>
            <p:cNvSpPr>
              <a:spLocks noChangeShapeType="1"/>
            </p:cNvSpPr>
            <p:nvPr/>
          </p:nvSpPr>
          <p:spPr bwMode="auto">
            <a:xfrm flipH="1" flipV="1">
              <a:off x="3390900" y="2481263"/>
              <a:ext cx="2197100" cy="1587"/>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95" name="Line 23" descr="&quot;&quot;"/>
            <p:cNvSpPr>
              <a:spLocks noChangeShapeType="1"/>
            </p:cNvSpPr>
            <p:nvPr/>
          </p:nvSpPr>
          <p:spPr bwMode="auto">
            <a:xfrm flipH="1" flipV="1">
              <a:off x="2951163" y="3379788"/>
              <a:ext cx="3921125" cy="1676400"/>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96" name="Line 24" descr="&quot;&quot;"/>
            <p:cNvSpPr>
              <a:spLocks noChangeShapeType="1"/>
            </p:cNvSpPr>
            <p:nvPr/>
          </p:nvSpPr>
          <p:spPr bwMode="auto">
            <a:xfrm flipH="1" flipV="1">
              <a:off x="3367088" y="3067050"/>
              <a:ext cx="2406650" cy="528638"/>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97" name="Text Box 25"/>
            <p:cNvSpPr txBox="1">
              <a:spLocks noChangeArrowheads="1"/>
            </p:cNvSpPr>
            <p:nvPr/>
          </p:nvSpPr>
          <p:spPr bwMode="auto">
            <a:xfrm rot="775546">
              <a:off x="3271943" y="3282820"/>
              <a:ext cx="2587116" cy="359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36000" rIns="36000" bIns="3600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latin typeface="Segoe UI" pitchFamily="34" charset="0"/>
                  <a:ea typeface="Segoe UI" pitchFamily="34" charset="0"/>
                  <a:cs typeface="Segoe UI" pitchFamily="34" charset="0"/>
                </a:rPr>
                <a:t>Interroger contoso.com</a:t>
              </a:r>
            </a:p>
          </p:txBody>
        </p:sp>
        <p:sp>
          <p:nvSpPr>
            <p:cNvPr id="98" name="Text Box 26"/>
            <p:cNvSpPr txBox="1">
              <a:spLocks noChangeArrowheads="1"/>
            </p:cNvSpPr>
            <p:nvPr/>
          </p:nvSpPr>
          <p:spPr bwMode="auto">
            <a:xfrm rot="1410997">
              <a:off x="3002277" y="4203099"/>
              <a:ext cx="3628867" cy="359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36000" rIns="36000" bIns="3600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r>
                <a:rPr lang="en-US" b="0" dirty="0">
                  <a:latin typeface="Segoe UI" pitchFamily="34" charset="0"/>
                  <a:ea typeface="Segoe UI" pitchFamily="34" charset="0"/>
                  <a:cs typeface="Segoe UI" pitchFamily="34" charset="0"/>
                </a:rPr>
                <a:t>Réponse faisant autorité</a:t>
              </a:r>
            </a:p>
          </p:txBody>
        </p:sp>
        <p:pic>
          <p:nvPicPr>
            <p:cNvPr id="99" name="Picture 27"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9888" y="5072281"/>
              <a:ext cx="7826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28" descr="&quot;&quot;"/>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2327275" y="2221131"/>
              <a:ext cx="9128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AutoShape 29"/>
            <p:cNvSpPr>
              <a:spLocks noChangeArrowheads="1"/>
            </p:cNvSpPr>
            <p:nvPr/>
          </p:nvSpPr>
          <p:spPr bwMode="auto">
            <a:xfrm>
              <a:off x="976403" y="2262262"/>
              <a:ext cx="1233398" cy="384175"/>
            </a:xfrm>
            <a:prstGeom prst="roundRect">
              <a:avLst>
                <a:gd name="adj" fmla="val 4167"/>
              </a:avLst>
            </a:prstGeom>
            <a:solidFill>
              <a:schemeClr val="bg1"/>
            </a:solidFill>
            <a:ln w="9525" algn="ctr">
              <a:noFill/>
              <a:round/>
              <a:headEnd/>
              <a:tailEnd/>
            </a:ln>
            <a:effectLst/>
          </p:spPr>
          <p:txBody>
            <a:bodyPr lIns="0" rIns="0" bIns="0" anchor="ctr"/>
            <a:lstStyle/>
            <a:p>
              <a:pPr algn="r">
                <a:lnSpc>
                  <a:spcPct val="80000"/>
                </a:lnSpc>
              </a:pPr>
              <a:r>
                <a:rPr lang="en-US" dirty="0">
                  <a:latin typeface="Segoe UI" pitchFamily="34" charset="0"/>
                  <a:ea typeface="Segoe UI" pitchFamily="34" charset="0"/>
                  <a:cs typeface="Segoe UI" pitchFamily="34" charset="0"/>
                </a:rPr>
                <a:t>Redirecteur</a:t>
              </a:r>
            </a:p>
          </p:txBody>
        </p:sp>
        <p:pic>
          <p:nvPicPr>
            <p:cNvPr id="102" name="Picture 30" descr="&quot;&quot;"/>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715963" y="4557931"/>
              <a:ext cx="9588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Line 31" descr="&quot;&quot;"/>
            <p:cNvSpPr>
              <a:spLocks noChangeShapeType="1"/>
            </p:cNvSpPr>
            <p:nvPr/>
          </p:nvSpPr>
          <p:spPr bwMode="auto">
            <a:xfrm rot="-304617" flipH="1" flipV="1">
              <a:off x="1785938" y="4792663"/>
              <a:ext cx="2263775" cy="785812"/>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104" name="Line 32" descr="&quot;&quot;"/>
            <p:cNvSpPr>
              <a:spLocks noChangeShapeType="1"/>
            </p:cNvSpPr>
            <p:nvPr/>
          </p:nvSpPr>
          <p:spPr bwMode="auto">
            <a:xfrm rot="-305957">
              <a:off x="1865313" y="4673600"/>
              <a:ext cx="2198687" cy="781050"/>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06" name="Rectangle 34"/>
            <p:cNvSpPr>
              <a:spLocks noChangeArrowheads="1"/>
            </p:cNvSpPr>
            <p:nvPr/>
          </p:nvSpPr>
          <p:spPr bwMode="auto">
            <a:xfrm rot="858358">
              <a:off x="1707361" y="5159975"/>
              <a:ext cx="2292986"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36000" rIns="36000" bIns="36000" anchor="ctr"/>
            <a:lstStyle/>
            <a:p>
              <a:r>
                <a:rPr lang="en-US" b="0" dirty="0">
                  <a:latin typeface="Segoe UI" pitchFamily="34" charset="0"/>
                  <a:ea typeface="Segoe UI" pitchFamily="34" charset="0"/>
                  <a:cs typeface="Segoe UI" pitchFamily="34" charset="0"/>
                </a:rPr>
                <a:t>Requête </a:t>
              </a:r>
              <a:r>
                <a:rPr lang="en-US" b="0">
                  <a:latin typeface="Segoe UI" pitchFamily="34" charset="0"/>
                  <a:ea typeface="Segoe UI" pitchFamily="34" charset="0"/>
                  <a:cs typeface="Segoe UI" pitchFamily="34" charset="0"/>
                </a:rPr>
                <a:t>récursive </a:t>
              </a:r>
              <a:r>
                <a:rPr lang="en-US" b="0" smtClean="0">
                  <a:latin typeface="Segoe UI" pitchFamily="34" charset="0"/>
                  <a:ea typeface="Segoe UI" pitchFamily="34" charset="0"/>
                  <a:cs typeface="Segoe UI" pitchFamily="34" charset="0"/>
                </a:rPr>
                <a:t>pour </a:t>
              </a:r>
              <a:endParaRPr lang="en-US" b="0" dirty="0">
                <a:latin typeface="Segoe UI" pitchFamily="34" charset="0"/>
                <a:ea typeface="Segoe UI" pitchFamily="34" charset="0"/>
                <a:cs typeface="Segoe UI" pitchFamily="34" charset="0"/>
              </a:endParaRPr>
            </a:p>
            <a:p>
              <a:r>
                <a:rPr lang="en-US" b="0" dirty="0" smtClean="0">
                  <a:latin typeface="Segoe UI" pitchFamily="34" charset="0"/>
                  <a:ea typeface="Segoe UI" pitchFamily="34" charset="0"/>
                  <a:cs typeface="Segoe UI" pitchFamily="34" charset="0"/>
                </a:rPr>
                <a:t>mail1.contoso.com</a:t>
              </a:r>
              <a:endParaRPr lang="en-US" b="0" dirty="0">
                <a:latin typeface="Segoe UI" pitchFamily="34" charset="0"/>
                <a:ea typeface="Segoe UI" pitchFamily="34" charset="0"/>
                <a:cs typeface="Segoe UI" pitchFamily="34" charset="0"/>
              </a:endParaRPr>
            </a:p>
          </p:txBody>
        </p:sp>
        <p:sp>
          <p:nvSpPr>
            <p:cNvPr id="107" name="Rectangle 35"/>
            <p:cNvSpPr>
              <a:spLocks noChangeArrowheads="1"/>
            </p:cNvSpPr>
            <p:nvPr/>
          </p:nvSpPr>
          <p:spPr bwMode="auto">
            <a:xfrm rot="862126">
              <a:off x="1794600" y="4697354"/>
              <a:ext cx="2360987" cy="40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b="0" dirty="0" smtClean="0">
                  <a:latin typeface="Segoe UI" pitchFamily="34" charset="0"/>
                  <a:ea typeface="Segoe UI" pitchFamily="34" charset="0"/>
                  <a:cs typeface="Segoe UI" pitchFamily="34" charset="0"/>
                </a:rPr>
                <a:t>131.107.0.11</a:t>
              </a:r>
              <a:endParaRPr lang="en-US" b="0" dirty="0">
                <a:latin typeface="Segoe UI" pitchFamily="34" charset="0"/>
                <a:ea typeface="Segoe UI" pitchFamily="34" charset="0"/>
                <a:cs typeface="Segoe UI" pitchFamily="34" charset="0"/>
              </a:endParaRPr>
            </a:p>
          </p:txBody>
        </p:sp>
        <p:sp>
          <p:nvSpPr>
            <p:cNvPr id="108" name="Line 36" descr="&quot;&quot;"/>
            <p:cNvSpPr>
              <a:spLocks noChangeShapeType="1"/>
            </p:cNvSpPr>
            <p:nvPr/>
          </p:nvSpPr>
          <p:spPr bwMode="auto">
            <a:xfrm flipV="1">
              <a:off x="1296988" y="3122831"/>
              <a:ext cx="912812" cy="13795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109" name="Line 37" descr="&quot;&quot;"/>
            <p:cNvSpPr>
              <a:spLocks noChangeShapeType="1"/>
            </p:cNvSpPr>
            <p:nvPr/>
          </p:nvSpPr>
          <p:spPr bwMode="auto">
            <a:xfrm flipH="1">
              <a:off x="1463675" y="3257768"/>
              <a:ext cx="869950" cy="1311275"/>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10" name="Text Box 38"/>
            <p:cNvSpPr txBox="1">
              <a:spLocks noChangeArrowheads="1"/>
            </p:cNvSpPr>
            <p:nvPr/>
          </p:nvSpPr>
          <p:spPr bwMode="auto">
            <a:xfrm rot="-3565563">
              <a:off x="1283494" y="3709194"/>
              <a:ext cx="174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smtClean="0">
                  <a:latin typeface="Segoe UI" pitchFamily="34" charset="0"/>
                  <a:ea typeface="Segoe UI" pitchFamily="34" charset="0"/>
                  <a:cs typeface="Segoe UI" pitchFamily="34" charset="0"/>
                </a:rPr>
                <a:t>131.107.0.11</a:t>
              </a:r>
              <a:endParaRPr lang="en-US" b="0" dirty="0">
                <a:latin typeface="Segoe UI" pitchFamily="34" charset="0"/>
                <a:ea typeface="Segoe UI" pitchFamily="34" charset="0"/>
                <a:cs typeface="Segoe UI" pitchFamily="34" charset="0"/>
              </a:endParaRPr>
            </a:p>
          </p:txBody>
        </p:sp>
        <p:sp>
          <p:nvSpPr>
            <p:cNvPr id="111" name="Text Box 39"/>
            <p:cNvSpPr txBox="1">
              <a:spLocks noChangeArrowheads="1"/>
            </p:cNvSpPr>
            <p:nvPr/>
          </p:nvSpPr>
          <p:spPr bwMode="auto">
            <a:xfrm rot="18210055">
              <a:off x="607901" y="3388520"/>
              <a:ext cx="2066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b="0" dirty="0">
                  <a:latin typeface="Segoe UI" pitchFamily="34" charset="0"/>
                  <a:ea typeface="Segoe UI" pitchFamily="34" charset="0"/>
                  <a:cs typeface="Segoe UI" pitchFamily="34" charset="0"/>
                </a:rPr>
                <a:t>Requête récursive</a:t>
              </a:r>
            </a:p>
          </p:txBody>
        </p:sp>
        <p:sp>
          <p:nvSpPr>
            <p:cNvPr id="112" name="&quot;Local DNS serve&quot;"/>
            <p:cNvSpPr>
              <a:spLocks noChangeArrowheads="1"/>
            </p:cNvSpPr>
            <p:nvPr/>
          </p:nvSpPr>
          <p:spPr bwMode="auto">
            <a:xfrm>
              <a:off x="317434" y="5707063"/>
              <a:ext cx="1082764" cy="455704"/>
            </a:xfrm>
            <a:prstGeom prst="roundRect">
              <a:avLst>
                <a:gd name="adj" fmla="val 4167"/>
              </a:avLst>
            </a:prstGeom>
            <a:solidFill>
              <a:schemeClr val="bg1"/>
            </a:solidFill>
            <a:ln w="9525" algn="ctr">
              <a:noFill/>
              <a:round/>
              <a:headEnd/>
              <a:tailEnd/>
            </a:ln>
            <a:effectLst/>
          </p:spPr>
          <p:txBody>
            <a:bodyPr lIns="36000" rIns="36000" bIns="36000" anchor="ctr"/>
            <a:lstStyle/>
            <a:p>
              <a:pPr>
                <a:lnSpc>
                  <a:spcPct val="80000"/>
                </a:lnSpc>
              </a:pPr>
              <a:r>
                <a:rPr lang="en-US" dirty="0">
                  <a:latin typeface="Segoe UI" pitchFamily="34" charset="0"/>
                  <a:ea typeface="Segoe UI" pitchFamily="34" charset="0"/>
                  <a:cs typeface="Segoe UI" pitchFamily="34" charset="0"/>
                </a:rPr>
                <a:t>Serveur DNS local</a:t>
              </a:r>
            </a:p>
          </p:txBody>
        </p:sp>
        <p:sp>
          <p:nvSpPr>
            <p:cNvPr id="113" name="AutoShape 7"/>
            <p:cNvSpPr>
              <a:spLocks noChangeArrowheads="1"/>
            </p:cNvSpPr>
            <p:nvPr/>
          </p:nvSpPr>
          <p:spPr bwMode="auto">
            <a:xfrm>
              <a:off x="4810125" y="5778500"/>
              <a:ext cx="911788" cy="333375"/>
            </a:xfrm>
            <a:prstGeom prst="roundRect">
              <a:avLst>
                <a:gd name="adj" fmla="val 4167"/>
              </a:avLst>
            </a:prstGeom>
            <a:solidFill>
              <a:schemeClr val="bg1"/>
            </a:solidFill>
            <a:ln w="9525" algn="ctr">
              <a:noFill/>
              <a:round/>
              <a:headEnd/>
              <a:tailEnd/>
            </a:ln>
          </p:spPr>
          <p:txBody>
            <a:bodyPr lIns="36000" tIns="36000" rIns="36000" bIns="36000" anchor="ctr"/>
            <a:lstStyle/>
            <a:p>
              <a:pPr>
                <a:lnSpc>
                  <a:spcPct val="80000"/>
                </a:lnSpc>
              </a:pPr>
              <a:r>
                <a:rPr lang="en-US" dirty="0">
                  <a:latin typeface="Segoe UI" pitchFamily="34" charset="0"/>
                  <a:ea typeface="Segoe UI" pitchFamily="34" charset="0"/>
                  <a:cs typeface="Segoe UI" pitchFamily="34" charset="0"/>
                </a:rPr>
                <a:t>client</a:t>
              </a:r>
            </a:p>
          </p:txBody>
        </p:sp>
      </p:grpSp>
      <p:grpSp>
        <p:nvGrpSpPr>
          <p:cNvPr id="68" name="play icon" descr="&quot;&quot;"/>
          <p:cNvGrpSpPr>
            <a:grpSpLocks/>
          </p:cNvGrpSpPr>
          <p:nvPr/>
        </p:nvGrpSpPr>
        <p:grpSpPr bwMode="auto">
          <a:xfrm>
            <a:off x="8066676" y="6308914"/>
            <a:ext cx="914400" cy="425450"/>
            <a:chOff x="384" y="3024"/>
            <a:chExt cx="720" cy="336"/>
          </a:xfrm>
        </p:grpSpPr>
        <p:sp>
          <p:nvSpPr>
            <p:cNvPr id="69" name="Oval 52"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70" name="Group 53"/>
            <p:cNvGrpSpPr>
              <a:grpSpLocks/>
            </p:cNvGrpSpPr>
            <p:nvPr/>
          </p:nvGrpSpPr>
          <p:grpSpPr bwMode="auto">
            <a:xfrm>
              <a:off x="480" y="3096"/>
              <a:ext cx="240" cy="192"/>
              <a:chOff x="480" y="3096"/>
              <a:chExt cx="240" cy="192"/>
            </a:xfrm>
          </p:grpSpPr>
          <p:sp>
            <p:nvSpPr>
              <p:cNvPr id="71" name="Oval 54"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74" name="Freeform 55"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75" name="play icon" descr="&quot;&quot;"/>
          <p:cNvGrpSpPr>
            <a:grpSpLocks/>
          </p:cNvGrpSpPr>
          <p:nvPr/>
        </p:nvGrpSpPr>
        <p:grpSpPr bwMode="auto">
          <a:xfrm>
            <a:off x="8554039" y="6399401"/>
            <a:ext cx="304800" cy="244475"/>
            <a:chOff x="768" y="3096"/>
            <a:chExt cx="240" cy="192"/>
          </a:xfrm>
        </p:grpSpPr>
        <p:sp>
          <p:nvSpPr>
            <p:cNvPr id="76" name="Oval 57"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105" name="Rectangle 58"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90347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7"/>
                                        </p:tgtEl>
                                      </p:cBhvr>
                                    </p:animEffect>
                                    <p:set>
                                      <p:cBhvr>
                                        <p:cTn id="7" dur="1" fill="hold">
                                          <p:stCondLst>
                                            <p:cond delay="499"/>
                                          </p:stCondLst>
                                        </p:cTn>
                                        <p:tgtEl>
                                          <p:spTgt spid="7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8" name="Oval 4" descr="&quot;&quot;"/>
          <p:cNvSpPr>
            <a:spLocks noChangeArrowheads="1"/>
          </p:cNvSpPr>
          <p:nvPr/>
        </p:nvSpPr>
        <p:spPr bwMode="auto">
          <a:xfrm>
            <a:off x="1903413" y="3868738"/>
            <a:ext cx="2617787" cy="1587500"/>
          </a:xfrm>
          <a:prstGeom prst="ellipse">
            <a:avLst/>
          </a:prstGeom>
          <a:noFill/>
          <a:ln w="9525" algn="ctr">
            <a:solidFill>
              <a:schemeClr val="accent1"/>
            </a:solidFill>
            <a:round/>
            <a:headEnd/>
            <a:tailEnd/>
          </a:ln>
          <a:effectLst>
            <a:outerShdw blurRad="50800" dist="38100" dir="2700000" algn="tl" rotWithShape="0">
              <a:schemeClr val="tx1">
                <a:alpha val="74000"/>
              </a:schemeClr>
            </a:outerShdw>
          </a:effectLst>
        </p:spPr>
        <p:txBody>
          <a:bodyPr wrap="none" anchor="ctr"/>
          <a:lstStyle/>
          <a:p>
            <a:pPr>
              <a:defRPr/>
            </a:pPr>
            <a:endParaRPr lang="en-US" sz="1600" dirty="0"/>
          </a:p>
        </p:txBody>
      </p:sp>
      <p:sp>
        <p:nvSpPr>
          <p:cNvPr id="856069" name="frame 2 alt-text here &quot;Where’s ServerA?&quot;" descr="This is the 2nd of 3 frames.&#10;Client 1 sends a query for the IP address of Server A. The request and resolution is a multi-step process because the local server must query other DNS servers for the address. These multiple steps are represented by arrows pointing from Client 1, to the local server, and on out to the external servers. Once Server A is found arrows point from it to the external servers, to the local server, and so back to Client 1.&#10;"/>
          <p:cNvSpPr>
            <a:spLocks noChangeArrowheads="1"/>
          </p:cNvSpPr>
          <p:nvPr/>
        </p:nvSpPr>
        <p:spPr bwMode="auto">
          <a:xfrm>
            <a:off x="1013400" y="3302195"/>
            <a:ext cx="1993236" cy="422275"/>
          </a:xfrm>
          <a:prstGeom prst="roundRect">
            <a:avLst>
              <a:gd name="adj" fmla="val 6329"/>
            </a:avLst>
          </a:prstGeom>
          <a:solidFill>
            <a:schemeClr val="accent1"/>
          </a:solidFill>
          <a:ln w="9525" algn="ctr">
            <a:noFill/>
            <a:round/>
            <a:headEnd/>
            <a:tailEnd/>
          </a:ln>
        </p:spPr>
        <p:txBody>
          <a:bodyPr lIns="36000" tIns="36000" rIns="36000" bIns="36000" anchor="ctr"/>
          <a:lstStyle/>
          <a:p>
            <a:r>
              <a:rPr lang="en-US" dirty="0">
                <a:latin typeface="Segoe UI" pitchFamily="34" charset="0"/>
                <a:ea typeface="Segoe UI" pitchFamily="34" charset="0"/>
                <a:cs typeface="Segoe UI" pitchFamily="34" charset="0"/>
              </a:rPr>
              <a:t>Où est ServerA ?</a:t>
            </a:r>
          </a:p>
        </p:txBody>
      </p:sp>
      <p:sp>
        <p:nvSpPr>
          <p:cNvPr id="856089" name="&quot;ServerA is at ...&quot;"/>
          <p:cNvSpPr>
            <a:spLocks noChangeArrowheads="1"/>
          </p:cNvSpPr>
          <p:nvPr/>
        </p:nvSpPr>
        <p:spPr bwMode="auto">
          <a:xfrm>
            <a:off x="1013400" y="3302195"/>
            <a:ext cx="1748850" cy="602655"/>
          </a:xfrm>
          <a:prstGeom prst="roundRect">
            <a:avLst>
              <a:gd name="adj" fmla="val 6329"/>
            </a:avLst>
          </a:prstGeom>
          <a:solidFill>
            <a:schemeClr val="accent1"/>
          </a:solidFill>
          <a:ln w="9525" algn="ctr">
            <a:noFill/>
            <a:round/>
            <a:headEnd/>
            <a:tailEnd/>
          </a:ln>
          <a:effectLst/>
        </p:spPr>
        <p:txBody>
          <a:bodyPr lIns="0" tIns="0" rIns="0" bIns="0" anchor="ctr"/>
          <a:lstStyle/>
          <a:p>
            <a:r>
              <a:rPr lang="en-US" dirty="0">
                <a:latin typeface="Segoe UI" pitchFamily="34" charset="0"/>
                <a:ea typeface="Segoe UI" pitchFamily="34" charset="0"/>
                <a:cs typeface="Segoe UI" pitchFamily="34" charset="0"/>
              </a:rPr>
              <a:t>ServerA </a:t>
            </a:r>
            <a:r>
              <a:rPr lang="en-US">
                <a:latin typeface="Segoe UI" pitchFamily="34" charset="0"/>
                <a:ea typeface="Segoe UI" pitchFamily="34" charset="0"/>
                <a:cs typeface="Segoe UI" pitchFamily="34" charset="0"/>
              </a:rPr>
              <a:t>est </a:t>
            </a:r>
            <a:r>
              <a:rPr lang="en-US" smtClean="0">
                <a:latin typeface="Segoe UI" pitchFamily="34" charset="0"/>
                <a:ea typeface="Segoe UI" pitchFamily="34" charset="0"/>
                <a:cs typeface="Segoe UI" pitchFamily="34" charset="0"/>
              </a:rPr>
              <a:t>à 131.107.0.44</a:t>
            </a:r>
            <a:endParaRPr lang="en-US" dirty="0">
              <a:latin typeface="Segoe UI" pitchFamily="34" charset="0"/>
              <a:ea typeface="Segoe UI" pitchFamily="34" charset="0"/>
              <a:cs typeface="Segoe UI" pitchFamily="34" charset="0"/>
            </a:endParaRPr>
          </a:p>
        </p:txBody>
      </p:sp>
      <p:sp>
        <p:nvSpPr>
          <p:cNvPr id="856090" name="frame 3 alt-text here &quot;Where’s ServerA?&quot;" descr="This is the 3rd of 3 frames. Client 1 sends a query for the IP address of Server A. This request and resolution is a short 2 step process because the local server has the address in its cache. The 2 steps are represented by 2 arrows between Client 2 and the local server."/>
          <p:cNvSpPr>
            <a:spLocks noChangeArrowheads="1"/>
          </p:cNvSpPr>
          <p:nvPr/>
        </p:nvSpPr>
        <p:spPr bwMode="auto">
          <a:xfrm>
            <a:off x="3635896" y="5551488"/>
            <a:ext cx="1864928" cy="397792"/>
          </a:xfrm>
          <a:prstGeom prst="roundRect">
            <a:avLst>
              <a:gd name="adj" fmla="val 6329"/>
            </a:avLst>
          </a:prstGeom>
          <a:solidFill>
            <a:schemeClr val="accent1"/>
          </a:solidFill>
          <a:ln w="9525" algn="ctr">
            <a:noFill/>
            <a:round/>
            <a:headEnd/>
            <a:tailEnd/>
          </a:ln>
        </p:spPr>
        <p:txBody>
          <a:bodyPr lIns="36000" tIns="36000" rIns="36000" bIns="36000" anchor="ctr"/>
          <a:lstStyle/>
          <a:p>
            <a:r>
              <a:rPr lang="en-US" dirty="0">
                <a:latin typeface="Segoe UI" pitchFamily="34" charset="0"/>
                <a:ea typeface="Segoe UI" pitchFamily="34" charset="0"/>
                <a:cs typeface="Segoe UI" pitchFamily="34" charset="0"/>
              </a:rPr>
              <a:t>Où est ServerA ?</a:t>
            </a:r>
          </a:p>
        </p:txBody>
      </p:sp>
      <p:sp>
        <p:nvSpPr>
          <p:cNvPr id="856091" name="&quot;ServerA is at ...&quot;"/>
          <p:cNvSpPr>
            <a:spLocks noChangeArrowheads="1"/>
          </p:cNvSpPr>
          <p:nvPr/>
        </p:nvSpPr>
        <p:spPr bwMode="auto">
          <a:xfrm>
            <a:off x="3635896" y="5551488"/>
            <a:ext cx="1864928" cy="479425"/>
          </a:xfrm>
          <a:prstGeom prst="roundRect">
            <a:avLst>
              <a:gd name="adj" fmla="val 6329"/>
            </a:avLst>
          </a:prstGeom>
          <a:solidFill>
            <a:schemeClr val="accent1"/>
          </a:solidFill>
          <a:ln w="9525" algn="ctr">
            <a:noFill/>
            <a:round/>
            <a:headEnd/>
            <a:tailEnd/>
          </a:ln>
          <a:effectLst/>
        </p:spPr>
        <p:txBody>
          <a:bodyPr lIns="0" tIns="0" rIns="0" bIns="0" anchor="ctr"/>
          <a:lstStyle/>
          <a:p>
            <a:r>
              <a:rPr lang="en-US" dirty="0">
                <a:latin typeface="Segoe UI" pitchFamily="34" charset="0"/>
                <a:ea typeface="Segoe UI" pitchFamily="34" charset="0"/>
                <a:cs typeface="Segoe UI" pitchFamily="34" charset="0"/>
              </a:rPr>
              <a:t>ServerA </a:t>
            </a:r>
            <a:r>
              <a:rPr lang="en-US">
                <a:latin typeface="Segoe UI" pitchFamily="34" charset="0"/>
                <a:ea typeface="Segoe UI" pitchFamily="34" charset="0"/>
                <a:cs typeface="Segoe UI" pitchFamily="34" charset="0"/>
              </a:rPr>
              <a:t>est </a:t>
            </a:r>
            <a:r>
              <a:rPr lang="en-US" smtClean="0">
                <a:latin typeface="Segoe UI" pitchFamily="34" charset="0"/>
                <a:ea typeface="Segoe UI" pitchFamily="34" charset="0"/>
                <a:cs typeface="Segoe UI" pitchFamily="34" charset="0"/>
              </a:rPr>
              <a:t>à 131.107.0.44</a:t>
            </a:r>
            <a:endParaRPr lang="en-US" dirty="0">
              <a:latin typeface="Segoe UI" pitchFamily="34" charset="0"/>
              <a:ea typeface="Segoe UI" pitchFamily="34" charset="0"/>
              <a:cs typeface="Segoe UI" pitchFamily="34" charset="0"/>
            </a:endParaRPr>
          </a:p>
        </p:txBody>
      </p:sp>
      <p:sp>
        <p:nvSpPr>
          <p:cNvPr id="21511" name="slide title"/>
          <p:cNvSpPr>
            <a:spLocks noGrp="1" noChangeArrowheads="1"/>
          </p:cNvSpPr>
          <p:nvPr>
            <p:ph type="title"/>
          </p:nvPr>
        </p:nvSpPr>
        <p:spPr/>
        <p:txBody>
          <a:bodyPr/>
          <a:lstStyle/>
          <a:p>
            <a:pPr eaLnBrk="1" hangingPunct="1"/>
            <a:r>
              <a:rPr lang="en-US" sz="2600" dirty="0" smtClean="0">
                <a:latin typeface="Segoe UI" pitchFamily="34" charset="0"/>
                <a:ea typeface="Segoe UI" pitchFamily="34" charset="0"/>
                <a:cs typeface="Segoe UI" pitchFamily="34" charset="0"/>
              </a:rPr>
              <a:t>Fonctionnement de la mise en </a:t>
            </a:r>
            <a:r>
              <a:rPr lang="en-US" sz="2600" smtClean="0">
                <a:latin typeface="Segoe UI" pitchFamily="34" charset="0"/>
                <a:ea typeface="Segoe UI" pitchFamily="34" charset="0"/>
                <a:cs typeface="Segoe UI" pitchFamily="34" charset="0"/>
              </a:rPr>
              <a:t>cache du serveur DNS</a:t>
            </a:r>
            <a:endParaRPr lang="en-US" sz="2600" dirty="0" smtClean="0">
              <a:latin typeface="Segoe UI" pitchFamily="34" charset="0"/>
              <a:ea typeface="Segoe UI" pitchFamily="34" charset="0"/>
              <a:cs typeface="Segoe UI" pitchFamily="34" charset="0"/>
            </a:endParaRPr>
          </a:p>
        </p:txBody>
      </p:sp>
      <p:sp>
        <p:nvSpPr>
          <p:cNvPr id="856070" name="Oval 6" descr="&quot;&quot;"/>
          <p:cNvSpPr>
            <a:spLocks noChangeArrowheads="1"/>
          </p:cNvSpPr>
          <p:nvPr/>
        </p:nvSpPr>
        <p:spPr bwMode="auto">
          <a:xfrm>
            <a:off x="5807075" y="4976813"/>
            <a:ext cx="2101850" cy="1149350"/>
          </a:xfrm>
          <a:prstGeom prst="ellipse">
            <a:avLst/>
          </a:prstGeom>
          <a:noFill/>
          <a:ln w="9525" algn="ctr">
            <a:noFill/>
            <a:round/>
            <a:headEnd/>
            <a:tailEnd/>
          </a:ln>
          <a:effectLst>
            <a:outerShdw dist="35921" dir="2700000" algn="ctr" rotWithShape="0">
              <a:srgbClr val="ADADAD"/>
            </a:outerShdw>
          </a:effectLst>
        </p:spPr>
        <p:txBody>
          <a:bodyPr wrap="none" anchor="ctr"/>
          <a:lstStyle/>
          <a:p>
            <a:pPr>
              <a:defRPr/>
            </a:pPr>
            <a:endParaRPr lang="en-US" sz="1600" dirty="0"/>
          </a:p>
        </p:txBody>
      </p:sp>
      <p:pic>
        <p:nvPicPr>
          <p:cNvPr id="21513" name="globe"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3650" y="2073275"/>
            <a:ext cx="1531938"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6072" name="Arc 8" descr="&quot;&quot;"/>
          <p:cNvSpPr>
            <a:spLocks/>
          </p:cNvSpPr>
          <p:nvPr/>
        </p:nvSpPr>
        <p:spPr bwMode="auto">
          <a:xfrm>
            <a:off x="5829300" y="4492625"/>
            <a:ext cx="1284288" cy="947738"/>
          </a:xfrm>
          <a:custGeom>
            <a:avLst/>
            <a:gdLst>
              <a:gd name="T0" fmla="*/ 2147483647 w 15563"/>
              <a:gd name="T1" fmla="*/ 2147483647 h 19332"/>
              <a:gd name="T2" fmla="*/ 2147483647 w 15563"/>
              <a:gd name="T3" fmla="*/ 2147483647 h 19332"/>
              <a:gd name="T4" fmla="*/ 0 w 15563"/>
              <a:gd name="T5" fmla="*/ 0 h 19332"/>
              <a:gd name="T6" fmla="*/ 0 60000 65536"/>
              <a:gd name="T7" fmla="*/ 0 60000 65536"/>
              <a:gd name="T8" fmla="*/ 0 60000 65536"/>
              <a:gd name="T9" fmla="*/ 0 w 15563"/>
              <a:gd name="T10" fmla="*/ 0 h 19332"/>
              <a:gd name="T11" fmla="*/ 15563 w 15563"/>
              <a:gd name="T12" fmla="*/ 19332 h 19332"/>
            </a:gdLst>
            <a:ahLst/>
            <a:cxnLst>
              <a:cxn ang="T6">
                <a:pos x="T0" y="T1"/>
              </a:cxn>
              <a:cxn ang="T7">
                <a:pos x="T2" y="T3"/>
              </a:cxn>
              <a:cxn ang="T8">
                <a:pos x="T4" y="T5"/>
              </a:cxn>
            </a:cxnLst>
            <a:rect l="T9" t="T10" r="T11" b="T12"/>
            <a:pathLst>
              <a:path w="15563" h="19332" fill="none" extrusionOk="0">
                <a:moveTo>
                  <a:pt x="15562" y="14978"/>
                </a:moveTo>
                <a:cubicBezTo>
                  <a:pt x="13849" y="16758"/>
                  <a:pt x="11844" y="18230"/>
                  <a:pt x="9634" y="19332"/>
                </a:cubicBezTo>
              </a:path>
              <a:path w="15563" h="19332" stroke="0" extrusionOk="0">
                <a:moveTo>
                  <a:pt x="15562" y="14978"/>
                </a:moveTo>
                <a:cubicBezTo>
                  <a:pt x="13849" y="16758"/>
                  <a:pt x="11844" y="18230"/>
                  <a:pt x="9634" y="19332"/>
                </a:cubicBezTo>
                <a:lnTo>
                  <a:pt x="0" y="0"/>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p>
        </p:txBody>
      </p:sp>
      <p:pic>
        <p:nvPicPr>
          <p:cNvPr id="21515" name="Picture 9"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5692775" y="2640013"/>
            <a:ext cx="8842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10"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7137400" y="3359150"/>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11"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5799138" y="5076825"/>
            <a:ext cx="88423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12" descr="&quot;&quot;"/>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689350" y="3355975"/>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1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2250" y="5146675"/>
            <a:ext cx="7604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1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2763" y="4340225"/>
            <a:ext cx="760412"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1" name="frame 1 alt-text here  &quot;client 1&quot;" descr="This is the 1st of 3 frames on a build slide.&#10;It shows 2 clients, a local server, and a number of external servers (one of the external servers is Server A). There are no moving graphics on this frame.&#10;"/>
          <p:cNvSpPr>
            <a:spLocks noChangeArrowheads="1"/>
          </p:cNvSpPr>
          <p:nvPr/>
        </p:nvSpPr>
        <p:spPr bwMode="auto">
          <a:xfrm>
            <a:off x="1043608" y="5157192"/>
            <a:ext cx="854075" cy="282575"/>
          </a:xfrm>
          <a:prstGeom prst="roundRect">
            <a:avLst>
              <a:gd name="adj" fmla="val 4167"/>
            </a:avLst>
          </a:prstGeom>
          <a:solidFill>
            <a:schemeClr val="accent1"/>
          </a:solidFill>
          <a:ln w="9525" algn="ctr">
            <a:noFill/>
            <a:round/>
            <a:headEnd/>
            <a:tailEnd/>
          </a:ln>
          <a:effectLst/>
        </p:spPr>
        <p:txBody>
          <a:bodyPr lIns="36000" tIns="0" rIns="36000" bIns="0" anchor="ctr"/>
          <a:lstStyle/>
          <a:p>
            <a:pPr algn="r">
              <a:lnSpc>
                <a:spcPct val="80000"/>
              </a:lnSpc>
            </a:pPr>
            <a:r>
              <a:rPr lang="en-US" dirty="0">
                <a:latin typeface="Segoe UI" pitchFamily="34" charset="0"/>
                <a:ea typeface="Segoe UI" pitchFamily="34" charset="0"/>
                <a:cs typeface="Segoe UI" pitchFamily="34" charset="0"/>
              </a:rPr>
              <a:t>Client1</a:t>
            </a:r>
          </a:p>
        </p:txBody>
      </p:sp>
      <p:sp>
        <p:nvSpPr>
          <p:cNvPr id="21522" name="&quot;Client 2&quot;" descr="&quot;&quot;"/>
          <p:cNvSpPr>
            <a:spLocks noChangeArrowheads="1"/>
          </p:cNvSpPr>
          <p:nvPr/>
        </p:nvSpPr>
        <p:spPr bwMode="auto">
          <a:xfrm>
            <a:off x="1861245" y="5729288"/>
            <a:ext cx="838547" cy="282575"/>
          </a:xfrm>
          <a:prstGeom prst="roundRect">
            <a:avLst>
              <a:gd name="adj" fmla="val 4167"/>
            </a:avLst>
          </a:prstGeom>
          <a:solidFill>
            <a:schemeClr val="accent1"/>
          </a:solidFill>
          <a:ln w="9525" algn="ctr">
            <a:noFill/>
            <a:round/>
            <a:headEnd/>
            <a:tailEnd/>
          </a:ln>
          <a:effectLst/>
        </p:spPr>
        <p:txBody>
          <a:bodyPr lIns="36000" tIns="0" rIns="36000" bIns="0" anchor="ctr"/>
          <a:lstStyle/>
          <a:p>
            <a:pPr>
              <a:lnSpc>
                <a:spcPct val="80000"/>
              </a:lnSpc>
            </a:pPr>
            <a:r>
              <a:rPr lang="en-US" dirty="0">
                <a:latin typeface="Segoe UI" pitchFamily="34" charset="0"/>
                <a:ea typeface="Segoe UI" pitchFamily="34" charset="0"/>
                <a:cs typeface="Segoe UI" pitchFamily="34" charset="0"/>
              </a:rPr>
              <a:t>Client2</a:t>
            </a:r>
          </a:p>
        </p:txBody>
      </p:sp>
      <p:sp>
        <p:nvSpPr>
          <p:cNvPr id="21523" name="&quot;Server A&quot;" descr="&quot;&quot;"/>
          <p:cNvSpPr>
            <a:spLocks noChangeArrowheads="1"/>
          </p:cNvSpPr>
          <p:nvPr/>
        </p:nvSpPr>
        <p:spPr bwMode="auto">
          <a:xfrm>
            <a:off x="5045856" y="4905330"/>
            <a:ext cx="909935" cy="282575"/>
          </a:xfrm>
          <a:prstGeom prst="roundRect">
            <a:avLst>
              <a:gd name="adj" fmla="val 4167"/>
            </a:avLst>
          </a:prstGeom>
          <a:noFill/>
          <a:ln w="9525" algn="ctr">
            <a:noFill/>
            <a:round/>
            <a:headEnd/>
            <a:tailEnd/>
          </a:ln>
          <a:effectLst/>
        </p:spPr>
        <p:txBody>
          <a:bodyPr lIns="36000" tIns="0" rIns="36000" bIns="0" anchor="ctr"/>
          <a:lstStyle/>
          <a:p>
            <a:pPr>
              <a:lnSpc>
                <a:spcPct val="80000"/>
              </a:lnSpc>
            </a:pPr>
            <a:r>
              <a:rPr lang="en-US" dirty="0">
                <a:latin typeface="Segoe UI" pitchFamily="34" charset="0"/>
                <a:ea typeface="Segoe UI" pitchFamily="34" charset="0"/>
                <a:cs typeface="Segoe UI" pitchFamily="34" charset="0"/>
              </a:rPr>
              <a:t>ServerA</a:t>
            </a:r>
          </a:p>
        </p:txBody>
      </p:sp>
      <p:sp>
        <p:nvSpPr>
          <p:cNvPr id="856082" name="Arc 18" descr="&quot;&quot;"/>
          <p:cNvSpPr>
            <a:spLocks/>
          </p:cNvSpPr>
          <p:nvPr/>
        </p:nvSpPr>
        <p:spPr bwMode="auto">
          <a:xfrm>
            <a:off x="4711700" y="3633788"/>
            <a:ext cx="1133475" cy="882650"/>
          </a:xfrm>
          <a:custGeom>
            <a:avLst/>
            <a:gdLst>
              <a:gd name="T0" fmla="*/ 0 w 15285"/>
              <a:gd name="T1" fmla="*/ 2147483647 h 21600"/>
              <a:gd name="T2" fmla="*/ 2147483647 w 15285"/>
              <a:gd name="T3" fmla="*/ 11122658 h 21600"/>
              <a:gd name="T4" fmla="*/ 2147483647 w 15285"/>
              <a:gd name="T5" fmla="*/ 2147483647 h 21600"/>
              <a:gd name="T6" fmla="*/ 0 60000 65536"/>
              <a:gd name="T7" fmla="*/ 0 60000 65536"/>
              <a:gd name="T8" fmla="*/ 0 60000 65536"/>
              <a:gd name="T9" fmla="*/ 0 w 15285"/>
              <a:gd name="T10" fmla="*/ 0 h 21600"/>
              <a:gd name="T11" fmla="*/ 15285 w 15285"/>
              <a:gd name="T12" fmla="*/ 21600 h 21600"/>
            </a:gdLst>
            <a:ahLst/>
            <a:cxnLst>
              <a:cxn ang="T6">
                <a:pos x="T0" y="T1"/>
              </a:cxn>
              <a:cxn ang="T7">
                <a:pos x="T2" y="T3"/>
              </a:cxn>
              <a:cxn ang="T8">
                <a:pos x="T4" y="T5"/>
              </a:cxn>
            </a:cxnLst>
            <a:rect l="T9" t="T10" r="T11" b="T12"/>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3" name="Arc 19" descr="&quot;&quot;"/>
          <p:cNvSpPr>
            <a:spLocks/>
          </p:cNvSpPr>
          <p:nvPr/>
        </p:nvSpPr>
        <p:spPr bwMode="auto">
          <a:xfrm>
            <a:off x="5799138" y="4421188"/>
            <a:ext cx="1782762" cy="479425"/>
          </a:xfrm>
          <a:custGeom>
            <a:avLst/>
            <a:gdLst>
              <a:gd name="T0" fmla="*/ 2147483647 w 21600"/>
              <a:gd name="T1" fmla="*/ 0 h 9780"/>
              <a:gd name="T2" fmla="*/ 2147483647 w 21600"/>
              <a:gd name="T3" fmla="*/ 2147483647 h 9780"/>
              <a:gd name="T4" fmla="*/ 0 w 21600"/>
              <a:gd name="T5" fmla="*/ 2147483647 h 9780"/>
              <a:gd name="T6" fmla="*/ 0 60000 65536"/>
              <a:gd name="T7" fmla="*/ 0 60000 65536"/>
              <a:gd name="T8" fmla="*/ 0 60000 65536"/>
              <a:gd name="T9" fmla="*/ 0 w 21600"/>
              <a:gd name="T10" fmla="*/ 0 h 9780"/>
              <a:gd name="T11" fmla="*/ 21600 w 21600"/>
              <a:gd name="T12" fmla="*/ 9780 h 9780"/>
            </a:gdLst>
            <a:ahLst/>
            <a:cxnLst>
              <a:cxn ang="T6">
                <a:pos x="T0" y="T1"/>
              </a:cxn>
              <a:cxn ang="T7">
                <a:pos x="T2" y="T3"/>
              </a:cxn>
              <a:cxn ang="T8">
                <a:pos x="T4" y="T5"/>
              </a:cxn>
            </a:cxnLst>
            <a:rect l="T9" t="T10" r="T11" b="T12"/>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4" name="Arc 20" descr="&quot;&quot;"/>
          <p:cNvSpPr>
            <a:spLocks/>
          </p:cNvSpPr>
          <p:nvPr/>
        </p:nvSpPr>
        <p:spPr bwMode="auto">
          <a:xfrm>
            <a:off x="5773738" y="3543300"/>
            <a:ext cx="1331912" cy="982663"/>
          </a:xfrm>
          <a:custGeom>
            <a:avLst/>
            <a:gdLst>
              <a:gd name="T0" fmla="*/ 2147483647 w 16140"/>
              <a:gd name="T1" fmla="*/ 0 h 20082"/>
              <a:gd name="T2" fmla="*/ 2147483647 w 16140"/>
              <a:gd name="T3" fmla="*/ 2147483647 h 20082"/>
              <a:gd name="T4" fmla="*/ 0 w 16140"/>
              <a:gd name="T5" fmla="*/ 2147483647 h 20082"/>
              <a:gd name="T6" fmla="*/ 0 60000 65536"/>
              <a:gd name="T7" fmla="*/ 0 60000 65536"/>
              <a:gd name="T8" fmla="*/ 0 60000 65536"/>
              <a:gd name="T9" fmla="*/ 0 w 16140"/>
              <a:gd name="T10" fmla="*/ 0 h 20082"/>
              <a:gd name="T11" fmla="*/ 16140 w 16140"/>
              <a:gd name="T12" fmla="*/ 20082 h 20082"/>
            </a:gdLst>
            <a:ahLst/>
            <a:cxnLst>
              <a:cxn ang="T6">
                <a:pos x="T0" y="T1"/>
              </a:cxn>
              <a:cxn ang="T7">
                <a:pos x="T2" y="T3"/>
              </a:cxn>
              <a:cxn ang="T8">
                <a:pos x="T4" y="T5"/>
              </a:cxn>
            </a:cxnLst>
            <a:rect l="T9" t="T10" r="T11" b="T12"/>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5" name="Arc 21" descr="&quot;&quot;"/>
          <p:cNvSpPr>
            <a:spLocks/>
          </p:cNvSpPr>
          <p:nvPr/>
        </p:nvSpPr>
        <p:spPr bwMode="auto">
          <a:xfrm>
            <a:off x="4652963" y="3470275"/>
            <a:ext cx="1122362" cy="1055688"/>
          </a:xfrm>
          <a:custGeom>
            <a:avLst/>
            <a:gdLst>
              <a:gd name="T0" fmla="*/ 0 w 13606"/>
              <a:gd name="T1" fmla="*/ 2147483647 h 21543"/>
              <a:gd name="T2" fmla="*/ 2147483647 w 13606"/>
              <a:gd name="T3" fmla="*/ 0 h 21543"/>
              <a:gd name="T4" fmla="*/ 2147483647 w 13606"/>
              <a:gd name="T5" fmla="*/ 2147483647 h 21543"/>
              <a:gd name="T6" fmla="*/ 0 60000 65536"/>
              <a:gd name="T7" fmla="*/ 0 60000 65536"/>
              <a:gd name="T8" fmla="*/ 0 60000 65536"/>
              <a:gd name="T9" fmla="*/ 0 w 13606"/>
              <a:gd name="T10" fmla="*/ 0 h 21543"/>
              <a:gd name="T11" fmla="*/ 13606 w 13606"/>
              <a:gd name="T12" fmla="*/ 21543 h 21543"/>
            </a:gdLst>
            <a:ahLst/>
            <a:cxnLst>
              <a:cxn ang="T6">
                <a:pos x="T0" y="T1"/>
              </a:cxn>
              <a:cxn ang="T7">
                <a:pos x="T2" y="T3"/>
              </a:cxn>
              <a:cxn ang="T8">
                <a:pos x="T4" y="T5"/>
              </a:cxn>
            </a:cxnLst>
            <a:rect l="T9" t="T10" r="T11" b="T12"/>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6" name="Arc 22" descr="&quot;&quot;"/>
          <p:cNvSpPr>
            <a:spLocks/>
          </p:cNvSpPr>
          <p:nvPr/>
        </p:nvSpPr>
        <p:spPr bwMode="auto">
          <a:xfrm>
            <a:off x="5815013" y="3678238"/>
            <a:ext cx="1247775" cy="838200"/>
          </a:xfrm>
          <a:custGeom>
            <a:avLst/>
            <a:gdLst>
              <a:gd name="T0" fmla="*/ 2147483647 w 16830"/>
              <a:gd name="T1" fmla="*/ 0 h 20529"/>
              <a:gd name="T2" fmla="*/ 2147483647 w 16830"/>
              <a:gd name="T3" fmla="*/ 2147483647 h 20529"/>
              <a:gd name="T4" fmla="*/ 0 w 16830"/>
              <a:gd name="T5" fmla="*/ 2147483647 h 20529"/>
              <a:gd name="T6" fmla="*/ 0 60000 65536"/>
              <a:gd name="T7" fmla="*/ 0 60000 65536"/>
              <a:gd name="T8" fmla="*/ 0 60000 65536"/>
              <a:gd name="T9" fmla="*/ 0 w 16830"/>
              <a:gd name="T10" fmla="*/ 0 h 20529"/>
              <a:gd name="T11" fmla="*/ 16830 w 16830"/>
              <a:gd name="T12" fmla="*/ 20529 h 20529"/>
            </a:gdLst>
            <a:ahLst/>
            <a:cxnLst>
              <a:cxn ang="T6">
                <a:pos x="T0" y="T1"/>
              </a:cxn>
              <a:cxn ang="T7">
                <a:pos x="T2" y="T3"/>
              </a:cxn>
              <a:cxn ang="T8">
                <a:pos x="T4" y="T5"/>
              </a:cxn>
            </a:cxnLst>
            <a:rect l="T9" t="T10" r="T11" b="T12"/>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7" name="Arc 23" descr="&quot;&quot;"/>
          <p:cNvSpPr>
            <a:spLocks/>
          </p:cNvSpPr>
          <p:nvPr/>
        </p:nvSpPr>
        <p:spPr bwMode="auto">
          <a:xfrm>
            <a:off x="5826125" y="4351338"/>
            <a:ext cx="1601788" cy="620712"/>
          </a:xfrm>
          <a:custGeom>
            <a:avLst/>
            <a:gdLst>
              <a:gd name="T0" fmla="*/ 2147483647 w 21600"/>
              <a:gd name="T1" fmla="*/ 0 h 15183"/>
              <a:gd name="T2" fmla="*/ 2147483647 w 21600"/>
              <a:gd name="T3" fmla="*/ 2147483647 h 15183"/>
              <a:gd name="T4" fmla="*/ 0 w 21600"/>
              <a:gd name="T5" fmla="*/ 2147483647 h 15183"/>
              <a:gd name="T6" fmla="*/ 0 60000 65536"/>
              <a:gd name="T7" fmla="*/ 0 60000 65536"/>
              <a:gd name="T8" fmla="*/ 0 60000 65536"/>
              <a:gd name="T9" fmla="*/ 0 w 21600"/>
              <a:gd name="T10" fmla="*/ 0 h 15183"/>
              <a:gd name="T11" fmla="*/ 21600 w 21600"/>
              <a:gd name="T12" fmla="*/ 15183 h 15183"/>
            </a:gdLst>
            <a:ahLst/>
            <a:cxnLst>
              <a:cxn ang="T6">
                <a:pos x="T0" y="T1"/>
              </a:cxn>
              <a:cxn ang="T7">
                <a:pos x="T2" y="T3"/>
              </a:cxn>
              <a:cxn ang="T8">
                <a:pos x="T4" y="T5"/>
              </a:cxn>
            </a:cxnLst>
            <a:rect l="T9" t="T10" r="T11" b="T12"/>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8" name="Arc 24" descr="&quot;&quot;"/>
          <p:cNvSpPr>
            <a:spLocks/>
          </p:cNvSpPr>
          <p:nvPr/>
        </p:nvSpPr>
        <p:spPr bwMode="auto">
          <a:xfrm>
            <a:off x="5870575" y="4484688"/>
            <a:ext cx="1189038" cy="773112"/>
          </a:xfrm>
          <a:custGeom>
            <a:avLst/>
            <a:gdLst>
              <a:gd name="T0" fmla="*/ 2147483647 w 16040"/>
              <a:gd name="T1" fmla="*/ 2147483647 h 18912"/>
              <a:gd name="T2" fmla="*/ 2147483647 w 16040"/>
              <a:gd name="T3" fmla="*/ 2147483647 h 18912"/>
              <a:gd name="T4" fmla="*/ 0 w 16040"/>
              <a:gd name="T5" fmla="*/ 0 h 18912"/>
              <a:gd name="T6" fmla="*/ 0 60000 65536"/>
              <a:gd name="T7" fmla="*/ 0 60000 65536"/>
              <a:gd name="T8" fmla="*/ 0 60000 65536"/>
              <a:gd name="T9" fmla="*/ 0 w 16040"/>
              <a:gd name="T10" fmla="*/ 0 h 18912"/>
              <a:gd name="T11" fmla="*/ 16040 w 16040"/>
              <a:gd name="T12" fmla="*/ 18912 h 18912"/>
            </a:gdLst>
            <a:ahLst/>
            <a:cxnLst>
              <a:cxn ang="T6">
                <a:pos x="T0" y="T1"/>
              </a:cxn>
              <a:cxn ang="T7">
                <a:pos x="T2" y="T3"/>
              </a:cxn>
              <a:cxn ang="T8">
                <a:pos x="T4" y="T5"/>
              </a:cxn>
            </a:cxnLst>
            <a:rect l="T9" t="T10" r="T11" b="T12"/>
            <a:pathLst>
              <a:path w="16040" h="18912" fill="none" extrusionOk="0">
                <a:moveTo>
                  <a:pt x="16040" y="14466"/>
                </a:moveTo>
                <a:cubicBezTo>
                  <a:pt x="14431" y="16249"/>
                  <a:pt x="12537" y="17752"/>
                  <a:pt x="10435" y="18912"/>
                </a:cubicBezTo>
              </a:path>
              <a:path w="16040" h="18912" stroke="0" extrusionOk="0">
                <a:moveTo>
                  <a:pt x="16040" y="14466"/>
                </a:moveTo>
                <a:cubicBezTo>
                  <a:pt x="14431" y="16249"/>
                  <a:pt x="12537" y="17752"/>
                  <a:pt x="10435" y="18912"/>
                </a:cubicBezTo>
                <a:lnTo>
                  <a:pt x="0" y="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92" name="Line 28" descr="&quot;&quot;"/>
          <p:cNvSpPr>
            <a:spLocks noChangeShapeType="1"/>
          </p:cNvSpPr>
          <p:nvPr/>
        </p:nvSpPr>
        <p:spPr bwMode="auto">
          <a:xfrm flipV="1">
            <a:off x="2600325" y="4062413"/>
            <a:ext cx="971550" cy="4778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56093" name="Line 29" descr="&quot;&quot;"/>
          <p:cNvSpPr>
            <a:spLocks noChangeShapeType="1"/>
          </p:cNvSpPr>
          <p:nvPr/>
        </p:nvSpPr>
        <p:spPr bwMode="auto">
          <a:xfrm flipH="1">
            <a:off x="2611438" y="4225925"/>
            <a:ext cx="998537" cy="493713"/>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56094" name="Line 30" descr="&quot;&quot;"/>
          <p:cNvSpPr>
            <a:spLocks noChangeShapeType="1"/>
          </p:cNvSpPr>
          <p:nvPr/>
        </p:nvSpPr>
        <p:spPr bwMode="auto">
          <a:xfrm flipH="1">
            <a:off x="3455988" y="4484688"/>
            <a:ext cx="490537" cy="63817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56095" name="Line 31" descr="&quot;&quot;"/>
          <p:cNvSpPr>
            <a:spLocks noChangeShapeType="1"/>
          </p:cNvSpPr>
          <p:nvPr/>
        </p:nvSpPr>
        <p:spPr bwMode="auto">
          <a:xfrm flipV="1">
            <a:off x="3227388" y="4352925"/>
            <a:ext cx="593725" cy="73977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graphicFrame>
        <p:nvGraphicFramePr>
          <p:cNvPr id="856136" name="table"/>
          <p:cNvGraphicFramePr>
            <a:graphicFrameLocks noGrp="1"/>
          </p:cNvGraphicFramePr>
          <p:nvPr>
            <p:extLst>
              <p:ext uri="{D42A27DB-BD31-4B8C-83A1-F6EECF244321}">
                <p14:modId xmlns:p14="http://schemas.microsoft.com/office/powerpoint/2010/main" val="391661612"/>
              </p:ext>
            </p:extLst>
          </p:nvPr>
        </p:nvGraphicFramePr>
        <p:xfrm>
          <a:off x="413310" y="990600"/>
          <a:ext cx="6018213" cy="1188552"/>
        </p:xfrm>
        <a:graphic>
          <a:graphicData uri="http://schemas.openxmlformats.org/drawingml/2006/table">
            <a:tbl>
              <a:tblPr>
                <a:tableStyleId>{21E4AEA4-8DFA-4A89-87EB-49C32662AFE0}</a:tableStyleId>
              </a:tblPr>
              <a:tblGrid>
                <a:gridCol w="2652713"/>
                <a:gridCol w="1762125"/>
                <a:gridCol w="1603375"/>
              </a:tblGrid>
              <a:tr h="352206">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Cache du serveur DNS</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hMerge="1">
                  <a:txBody>
                    <a:bodyPr/>
                    <a:lstStyle/>
                    <a:p>
                      <a:endParaRPr lang="en-US"/>
                    </a:p>
                  </a:txBody>
                  <a:tcPr/>
                </a:tc>
                <a:tc hMerge="1">
                  <a:txBody>
                    <a:bodyPr/>
                    <a:lstStyle/>
                    <a:p>
                      <a:endParaRPr lang="en-US"/>
                    </a:p>
                  </a:txBody>
                  <a:tcPr/>
                </a:tc>
              </a:tr>
              <a:tr h="335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Nom d'hôte</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Adresse IP</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TTL</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r>
              <a:tr h="335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ServerA.contoso.com</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131.107.0.44</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28 secondes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r>
            </a:tbl>
          </a:graphicData>
        </a:graphic>
      </p:graphicFrame>
      <p:grpSp>
        <p:nvGrpSpPr>
          <p:cNvPr id="40" name="play icon" descr="&quot;&quot;"/>
          <p:cNvGrpSpPr>
            <a:grpSpLocks/>
          </p:cNvGrpSpPr>
          <p:nvPr/>
        </p:nvGrpSpPr>
        <p:grpSpPr bwMode="auto">
          <a:xfrm>
            <a:off x="8066676" y="6308914"/>
            <a:ext cx="914400" cy="425450"/>
            <a:chOff x="384" y="3024"/>
            <a:chExt cx="720" cy="336"/>
          </a:xfrm>
        </p:grpSpPr>
        <p:sp>
          <p:nvSpPr>
            <p:cNvPr id="41" name="Oval 52"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42" name="Group 53"/>
            <p:cNvGrpSpPr>
              <a:grpSpLocks/>
            </p:cNvGrpSpPr>
            <p:nvPr/>
          </p:nvGrpSpPr>
          <p:grpSpPr bwMode="auto">
            <a:xfrm>
              <a:off x="480" y="3096"/>
              <a:ext cx="240" cy="192"/>
              <a:chOff x="480" y="3096"/>
              <a:chExt cx="240" cy="192"/>
            </a:xfrm>
          </p:grpSpPr>
          <p:sp>
            <p:nvSpPr>
              <p:cNvPr id="43" name="Oval 54"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44" name="Freeform 55"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45" name="play icon" descr="&quot;&quot;"/>
          <p:cNvGrpSpPr>
            <a:grpSpLocks/>
          </p:cNvGrpSpPr>
          <p:nvPr/>
        </p:nvGrpSpPr>
        <p:grpSpPr bwMode="auto">
          <a:xfrm>
            <a:off x="8554039" y="6399401"/>
            <a:ext cx="304800" cy="244475"/>
            <a:chOff x="768" y="3096"/>
            <a:chExt cx="240" cy="192"/>
          </a:xfrm>
        </p:grpSpPr>
        <p:sp>
          <p:nvSpPr>
            <p:cNvPr id="46" name="Oval 57"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47" name="Rectangle 58"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944842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6069"/>
                                        </p:tgtEl>
                                        <p:attrNameLst>
                                          <p:attrName>style.visibility</p:attrName>
                                        </p:attrNameLst>
                                      </p:cBhvr>
                                      <p:to>
                                        <p:strVal val="visible"/>
                                      </p:to>
                                    </p:set>
                                    <p:animEffect transition="in" filter="fade">
                                      <p:cBhvr>
                                        <p:cTn id="7" dur="500"/>
                                        <p:tgtEl>
                                          <p:spTgt spid="85606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56092"/>
                                        </p:tgtEl>
                                        <p:attrNameLst>
                                          <p:attrName>style.visibility</p:attrName>
                                        </p:attrNameLst>
                                      </p:cBhvr>
                                      <p:to>
                                        <p:strVal val="visible"/>
                                      </p:to>
                                    </p:set>
                                    <p:animEffect transition="in" filter="wipe(left)">
                                      <p:cBhvr>
                                        <p:cTn id="11" dur="500"/>
                                        <p:tgtEl>
                                          <p:spTgt spid="85609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56085"/>
                                        </p:tgtEl>
                                        <p:attrNameLst>
                                          <p:attrName>style.visibility</p:attrName>
                                        </p:attrNameLst>
                                      </p:cBhvr>
                                      <p:to>
                                        <p:strVal val="visible"/>
                                      </p:to>
                                    </p:set>
                                    <p:animEffect transition="in" filter="wipe(left)">
                                      <p:cBhvr>
                                        <p:cTn id="15" dur="500"/>
                                        <p:tgtEl>
                                          <p:spTgt spid="85608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56084"/>
                                        </p:tgtEl>
                                        <p:attrNameLst>
                                          <p:attrName>style.visibility</p:attrName>
                                        </p:attrNameLst>
                                      </p:cBhvr>
                                      <p:to>
                                        <p:strVal val="visible"/>
                                      </p:to>
                                    </p:set>
                                    <p:animEffect transition="in" filter="wipe(left)">
                                      <p:cBhvr>
                                        <p:cTn id="19" dur="500"/>
                                        <p:tgtEl>
                                          <p:spTgt spid="85608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56083"/>
                                        </p:tgtEl>
                                        <p:attrNameLst>
                                          <p:attrName>style.visibility</p:attrName>
                                        </p:attrNameLst>
                                      </p:cBhvr>
                                      <p:to>
                                        <p:strVal val="visible"/>
                                      </p:to>
                                    </p:set>
                                    <p:animEffect transition="in" filter="wipe(up)">
                                      <p:cBhvr>
                                        <p:cTn id="23" dur="500"/>
                                        <p:tgtEl>
                                          <p:spTgt spid="856083"/>
                                        </p:tgtEl>
                                      </p:cBhvr>
                                    </p:animEffect>
                                  </p:childTnLst>
                                </p:cTn>
                              </p:par>
                            </p:childTnLst>
                          </p:cTn>
                        </p:par>
                        <p:par>
                          <p:cTn id="24" fill="hold" nodeType="afterGroup">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856072"/>
                                        </p:tgtEl>
                                        <p:attrNameLst>
                                          <p:attrName>style.visibility</p:attrName>
                                        </p:attrNameLst>
                                      </p:cBhvr>
                                      <p:to>
                                        <p:strVal val="visible"/>
                                      </p:to>
                                    </p:set>
                                    <p:animEffect transition="in" filter="wipe(right)">
                                      <p:cBhvr>
                                        <p:cTn id="27" dur="500"/>
                                        <p:tgtEl>
                                          <p:spTgt spid="85607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6088"/>
                                        </p:tgtEl>
                                        <p:attrNameLst>
                                          <p:attrName>style.visibility</p:attrName>
                                        </p:attrNameLst>
                                      </p:cBhvr>
                                      <p:to>
                                        <p:strVal val="visible"/>
                                      </p:to>
                                    </p:set>
                                    <p:animEffect transition="in" filter="wipe(left)">
                                      <p:cBhvr>
                                        <p:cTn id="31" dur="500"/>
                                        <p:tgtEl>
                                          <p:spTgt spid="856088"/>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56087"/>
                                        </p:tgtEl>
                                        <p:attrNameLst>
                                          <p:attrName>style.visibility</p:attrName>
                                        </p:attrNameLst>
                                      </p:cBhvr>
                                      <p:to>
                                        <p:strVal val="visible"/>
                                      </p:to>
                                    </p:set>
                                    <p:animEffect transition="in" filter="wipe(down)">
                                      <p:cBhvr>
                                        <p:cTn id="35" dur="500"/>
                                        <p:tgtEl>
                                          <p:spTgt spid="856087"/>
                                        </p:tgtEl>
                                      </p:cBhvr>
                                    </p:animEffect>
                                  </p:childTnLst>
                                </p:cTn>
                              </p:par>
                            </p:childTnLst>
                          </p:cTn>
                        </p:par>
                        <p:par>
                          <p:cTn id="36" fill="hold" nodeType="afterGroup">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856086"/>
                                        </p:tgtEl>
                                        <p:attrNameLst>
                                          <p:attrName>style.visibility</p:attrName>
                                        </p:attrNameLst>
                                      </p:cBhvr>
                                      <p:to>
                                        <p:strVal val="visible"/>
                                      </p:to>
                                    </p:set>
                                    <p:animEffect transition="in" filter="wipe(right)">
                                      <p:cBhvr>
                                        <p:cTn id="39" dur="500"/>
                                        <p:tgtEl>
                                          <p:spTgt spid="856086"/>
                                        </p:tgtEl>
                                      </p:cBhvr>
                                    </p:animEffect>
                                  </p:childTnLst>
                                </p:cTn>
                              </p:par>
                            </p:childTnLst>
                          </p:cTn>
                        </p:par>
                        <p:par>
                          <p:cTn id="40" fill="hold" nodeType="afterGroup">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856082"/>
                                        </p:tgtEl>
                                        <p:attrNameLst>
                                          <p:attrName>style.visibility</p:attrName>
                                        </p:attrNameLst>
                                      </p:cBhvr>
                                      <p:to>
                                        <p:strVal val="visible"/>
                                      </p:to>
                                    </p:set>
                                    <p:animEffect transition="in" filter="wipe(right)">
                                      <p:cBhvr>
                                        <p:cTn id="43" dur="500"/>
                                        <p:tgtEl>
                                          <p:spTgt spid="856082"/>
                                        </p:tgtEl>
                                      </p:cBhvr>
                                    </p:animEffect>
                                  </p:childTnLst>
                                </p:cTn>
                              </p:par>
                            </p:childTnLst>
                          </p:cTn>
                        </p:par>
                        <p:par>
                          <p:cTn id="44" fill="hold" nodeType="afterGroup">
                            <p:stCondLst>
                              <p:cond delay="5000"/>
                            </p:stCondLst>
                            <p:childTnLst>
                              <p:par>
                                <p:cTn id="45" presetID="10" presetClass="entr" presetSubtype="0" fill="hold" nodeType="afterEffect">
                                  <p:stCondLst>
                                    <p:cond delay="0"/>
                                  </p:stCondLst>
                                  <p:childTnLst>
                                    <p:set>
                                      <p:cBhvr>
                                        <p:cTn id="46" dur="1" fill="hold">
                                          <p:stCondLst>
                                            <p:cond delay="0"/>
                                          </p:stCondLst>
                                        </p:cTn>
                                        <p:tgtEl>
                                          <p:spTgt spid="856136"/>
                                        </p:tgtEl>
                                        <p:attrNameLst>
                                          <p:attrName>style.visibility</p:attrName>
                                        </p:attrNameLst>
                                      </p:cBhvr>
                                      <p:to>
                                        <p:strVal val="visible"/>
                                      </p:to>
                                    </p:set>
                                    <p:animEffect transition="in" filter="fade">
                                      <p:cBhvr>
                                        <p:cTn id="47" dur="500"/>
                                        <p:tgtEl>
                                          <p:spTgt spid="856136"/>
                                        </p:tgtEl>
                                      </p:cBhvr>
                                    </p:animEffect>
                                  </p:childTnLst>
                                </p:cTn>
                              </p:par>
                            </p:childTnLst>
                          </p:cTn>
                        </p:par>
                        <p:par>
                          <p:cTn id="48" fill="hold" nodeType="afterGroup">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856093"/>
                                        </p:tgtEl>
                                        <p:attrNameLst>
                                          <p:attrName>style.visibility</p:attrName>
                                        </p:attrNameLst>
                                      </p:cBhvr>
                                      <p:to>
                                        <p:strVal val="visible"/>
                                      </p:to>
                                    </p:set>
                                    <p:animEffect transition="in" filter="wipe(right)">
                                      <p:cBhvr>
                                        <p:cTn id="51" dur="500"/>
                                        <p:tgtEl>
                                          <p:spTgt spid="856093"/>
                                        </p:tgtEl>
                                      </p:cBhvr>
                                    </p:animEffect>
                                  </p:childTnLst>
                                </p:cTn>
                              </p:par>
                            </p:childTnLst>
                          </p:cTn>
                        </p:par>
                        <p:par>
                          <p:cTn id="52" fill="hold" nodeType="afterGroup">
                            <p:stCondLst>
                              <p:cond delay="6000"/>
                            </p:stCondLst>
                            <p:childTnLst>
                              <p:par>
                                <p:cTn id="53" presetID="1" presetClass="entr" presetSubtype="0" fill="hold" grpId="0" nodeType="afterEffect">
                                  <p:stCondLst>
                                    <p:cond delay="0"/>
                                  </p:stCondLst>
                                  <p:childTnLst>
                                    <p:set>
                                      <p:cBhvr>
                                        <p:cTn id="54" dur="1" fill="hold">
                                          <p:stCondLst>
                                            <p:cond delay="499"/>
                                          </p:stCondLst>
                                        </p:cTn>
                                        <p:tgtEl>
                                          <p:spTgt spid="85608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56090"/>
                                        </p:tgtEl>
                                        <p:attrNameLst>
                                          <p:attrName>style.visibility</p:attrName>
                                        </p:attrNameLst>
                                      </p:cBhvr>
                                      <p:to>
                                        <p:strVal val="visible"/>
                                      </p:to>
                                    </p:set>
                                  </p:childTnLst>
                                </p:cTn>
                              </p:par>
                            </p:childTnLst>
                          </p:cTn>
                        </p:par>
                        <p:par>
                          <p:cTn id="59" fill="hold" nodeType="afterGroup">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856095"/>
                                        </p:tgtEl>
                                        <p:attrNameLst>
                                          <p:attrName>style.visibility</p:attrName>
                                        </p:attrNameLst>
                                      </p:cBhvr>
                                      <p:to>
                                        <p:strVal val="visible"/>
                                      </p:to>
                                    </p:set>
                                    <p:animEffect transition="in" filter="wipe(down)">
                                      <p:cBhvr>
                                        <p:cTn id="62" dur="500"/>
                                        <p:tgtEl>
                                          <p:spTgt spid="856095"/>
                                        </p:tgtEl>
                                      </p:cBhvr>
                                    </p:animEffect>
                                  </p:childTnLst>
                                </p:cTn>
                              </p:par>
                            </p:childTnLst>
                          </p:cTn>
                        </p:par>
                        <p:par>
                          <p:cTn id="63" fill="hold" nodeType="afterGroup">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856094"/>
                                        </p:tgtEl>
                                        <p:attrNameLst>
                                          <p:attrName>style.visibility</p:attrName>
                                        </p:attrNameLst>
                                      </p:cBhvr>
                                      <p:to>
                                        <p:strVal val="visible"/>
                                      </p:to>
                                    </p:set>
                                    <p:animEffect transition="in" filter="wipe(up)">
                                      <p:cBhvr>
                                        <p:cTn id="66" dur="500"/>
                                        <p:tgtEl>
                                          <p:spTgt spid="856094"/>
                                        </p:tgtEl>
                                      </p:cBhvr>
                                    </p:animEffec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856091"/>
                                        </p:tgtEl>
                                        <p:attrNameLst>
                                          <p:attrName>style.visibility</p:attrName>
                                        </p:attrNameLst>
                                      </p:cBhvr>
                                      <p:to>
                                        <p:strVal val="visible"/>
                                      </p:to>
                                    </p:set>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9" grpId="0" animBg="1" autoUpdateAnimBg="0"/>
      <p:bldP spid="856089" grpId="0" animBg="1" autoUpdateAnimBg="0"/>
      <p:bldP spid="856090" grpId="0" animBg="1" autoUpdateAnimBg="0"/>
      <p:bldP spid="856091" grpId="0" animBg="1" autoUpdateAnimBg="0"/>
      <p:bldP spid="856072" grpId="0" animBg="1"/>
      <p:bldP spid="856082" grpId="0" animBg="1"/>
      <p:bldP spid="856083" grpId="0" animBg="1"/>
      <p:bldP spid="856084" grpId="0" animBg="1"/>
      <p:bldP spid="856085" grpId="0" animBg="1"/>
      <p:bldP spid="856086" grpId="0" animBg="1"/>
      <p:bldP spid="856087" grpId="0" animBg="1"/>
      <p:bldP spid="856088" grpId="0" animBg="1"/>
      <p:bldP spid="856092" grpId="0" animBg="1"/>
      <p:bldP spid="856093" grpId="0" animBg="1"/>
      <p:bldP spid="856094" grpId="0" animBg="1"/>
      <p:bldP spid="8560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e5bcf586-657d-4336-97a7-eb3205f142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Comment installer le rôle serveur DNS</a:t>
            </a:r>
            <a:endParaRPr lang="en-US"/>
          </a:p>
        </p:txBody>
      </p:sp>
      <p:sp>
        <p:nvSpPr>
          <p:cNvPr id="4" name="Content Placeholder 2"/>
          <p:cNvSpPr>
            <a:spLocks noGrp="1"/>
          </p:cNvSpPr>
          <p:nvPr/>
        </p:nvSpPr>
        <p:spPr bwMode="auto">
          <a:xfrm>
            <a:off x="458788" y="914400"/>
            <a:ext cx="8119156" cy="52541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a:t>Méthodes d'installation de serveur DNS</a:t>
            </a:r>
          </a:p>
          <a:p>
            <a:pPr lvl="1"/>
            <a:r>
              <a:rPr lang="en-US" sz="2600" dirty="0"/>
              <a:t>Gestionnaire de serveur </a:t>
            </a:r>
            <a:endParaRPr lang="hr-HR" sz="2600" dirty="0" smtClean="0"/>
          </a:p>
          <a:p>
            <a:pPr lvl="1"/>
            <a:r>
              <a:rPr lang="en-US" sz="2600" dirty="0" smtClean="0"/>
              <a:t>Assistant Installation des services de </a:t>
            </a:r>
            <a:r>
              <a:rPr lang="en-US" sz="2600" dirty="0" err="1" smtClean="0"/>
              <a:t>domaine</a:t>
            </a:r>
            <a:r>
              <a:rPr lang="en-US" sz="2600" dirty="0" smtClean="0"/>
              <a:t> Active Directory</a:t>
            </a:r>
          </a:p>
          <a:p>
            <a:pPr marL="0" indent="0">
              <a:spcBef>
                <a:spcPts val="1800"/>
              </a:spcBef>
              <a:buNone/>
            </a:pPr>
            <a:r>
              <a:rPr lang="en-US" sz="2600" dirty="0" smtClean="0"/>
              <a:t>Outils disponibles pour gérer le serveur DNS</a:t>
            </a:r>
          </a:p>
          <a:p>
            <a:pPr lvl="1"/>
            <a:r>
              <a:rPr lang="en-US" sz="2600" dirty="0" smtClean="0"/>
              <a:t>Composant logiciel enfichable Gestionnaire DNS</a:t>
            </a:r>
          </a:p>
          <a:p>
            <a:pPr lvl="2"/>
            <a:r>
              <a:rPr lang="en-US" sz="2600" dirty="0"/>
              <a:t>Gestionnaire de serveur</a:t>
            </a:r>
          </a:p>
          <a:p>
            <a:pPr lvl="2"/>
            <a:r>
              <a:rPr lang="en-US" sz="2600" dirty="0"/>
              <a:t>Console du Gestionnaire DNS (dnsmgmt.msc)</a:t>
            </a:r>
          </a:p>
          <a:p>
            <a:pPr lvl="1"/>
            <a:r>
              <a:rPr lang="en-US" sz="2600" dirty="0" err="1" smtClean="0"/>
              <a:t>Outil en ligne de commande DNSCmd</a:t>
            </a:r>
            <a:endParaRPr lang="bs-Latn-BA" sz="2600" dirty="0" smtClean="0"/>
          </a:p>
          <a:p>
            <a:pPr lvl="1"/>
            <a:r>
              <a:rPr lang="bs-Latn-BA" sz="2600" dirty="0" smtClean="0"/>
              <a:t>Windows PowerShell</a:t>
            </a:r>
            <a:endParaRPr lang="bs-Latn-BA" sz="2600" dirty="0"/>
          </a:p>
          <a:p>
            <a:pPr lvl="1"/>
            <a:r>
              <a:rPr lang="en-US" sz="2600" dirty="0" smtClean="0"/>
              <a:t>Outils d'administration de serveur distant </a:t>
            </a:r>
          </a:p>
          <a:p>
            <a:endParaRPr lang="en-US" dirty="0"/>
          </a:p>
        </p:txBody>
      </p:sp>
    </p:spTree>
    <p:extLst>
      <p:ext uri="{BB962C8B-B14F-4D97-AF65-F5344CB8AC3E}">
        <p14:creationId xmlns:p14="http://schemas.microsoft.com/office/powerpoint/2010/main" val="880974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f41cb142-4d13-4a0c-8b23-a8b8a1f281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Démonstration : Installation du rôle de serveur DNS</a:t>
            </a:r>
            <a:endParaRPr lang="en-US" sz="2600" dirty="0"/>
          </a:p>
        </p:txBody>
      </p:sp>
      <p:sp>
        <p:nvSpPr>
          <p:cNvPr id="4" name="Content Placeholder 2"/>
          <p:cNvSpPr>
            <a:spLocks noGrp="1"/>
          </p:cNvSpPr>
          <p:nvPr/>
        </p:nvSpPr>
        <p:spPr bwMode="auto">
          <a:xfrm>
            <a:off x="899160" y="992188"/>
            <a:ext cx="7311390"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20000"/>
              </a:lnSpc>
              <a:buNone/>
            </a:pPr>
            <a:r>
              <a:rPr lang="en-US" sz="2600" dirty="0" smtClean="0"/>
              <a:t>Dans cette démonstration, vous allez </a:t>
            </a:r>
            <a:r>
              <a:rPr lang="en-US" sz="2600" dirty="0" err="1" smtClean="0"/>
              <a:t>apprendre</a:t>
            </a:r>
            <a:r>
              <a:rPr lang="en-US" sz="2600" dirty="0" smtClean="0"/>
              <a:t> à</a:t>
            </a:r>
          </a:p>
          <a:p>
            <a:pPr lvl="1">
              <a:lnSpc>
                <a:spcPct val="120000"/>
              </a:lnSpc>
            </a:pPr>
            <a:r>
              <a:rPr lang="en-US" sz="2600" dirty="0"/>
              <a:t>Installer un second serveur DNS</a:t>
            </a:r>
            <a:endParaRPr lang="hr-HR" sz="2600" dirty="0" smtClean="0"/>
          </a:p>
          <a:p>
            <a:pPr lvl="1">
              <a:lnSpc>
                <a:spcPct val="120000"/>
              </a:lnSpc>
            </a:pPr>
            <a:r>
              <a:rPr lang="en-US" sz="2600" dirty="0" smtClean="0"/>
              <a:t>Configurer le transfert</a:t>
            </a:r>
            <a:endParaRPr lang="en-CA" sz="2600" dirty="0"/>
          </a:p>
        </p:txBody>
      </p:sp>
    </p:spTree>
    <p:extLst>
      <p:ext uri="{BB962C8B-B14F-4D97-AF65-F5344CB8AC3E}">
        <p14:creationId xmlns:p14="http://schemas.microsoft.com/office/powerpoint/2010/main" val="3613046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358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a:xfrm>
            <a:off x="458788" y="1021215"/>
            <a:ext cx="7389812" cy="5147356"/>
          </a:xfrm>
        </p:spPr>
        <p:txBody>
          <a:bodyPr/>
          <a:lstStyle/>
          <a:p>
            <a:r>
              <a:rPr lang="fr-FR" smtClean="0"/>
              <a:t>Résolution de noms pour les clients et les serveurs Windows
Installation et gestion d'un serveur DNS
Gestion des zones DNS</a:t>
            </a:r>
            <a:endParaRPr lang="en-US"/>
          </a:p>
        </p:txBody>
      </p:sp>
    </p:spTree>
    <p:extLst>
      <p:ext uri="{BB962C8B-B14F-4D97-AF65-F5344CB8AC3E}">
        <p14:creationId xmlns:p14="http://schemas.microsoft.com/office/powerpoint/2010/main" val="2643514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3 : Gestion des zones DNS</a:t>
            </a:r>
            <a:endParaRPr lang="en-US" dirty="0"/>
          </a:p>
        </p:txBody>
      </p:sp>
      <p:sp>
        <p:nvSpPr>
          <p:cNvPr id="3" name="Text Placeholder 2"/>
          <p:cNvSpPr>
            <a:spLocks noGrp="1"/>
          </p:cNvSpPr>
          <p:nvPr>
            <p:ph type="body" idx="1"/>
          </p:nvPr>
        </p:nvSpPr>
        <p:spPr/>
        <p:txBody>
          <a:bodyPr/>
          <a:lstStyle/>
          <a:p>
            <a:r>
              <a:rPr lang="fr-FR" dirty="0" smtClean="0"/>
              <a:t>Quels sont les types de zone DNS ?
Que sont les mises à jour dynamiques ?
Que sont les zones intégrées à Active Directory ?
Démonstration : Création d'une zone intégrée à Active Directory</a:t>
            </a:r>
            <a:endParaRPr lang="en-US" dirty="0"/>
          </a:p>
        </p:txBody>
      </p:sp>
    </p:spTree>
    <p:extLst>
      <p:ext uri="{BB962C8B-B14F-4D97-AF65-F5344CB8AC3E}">
        <p14:creationId xmlns:p14="http://schemas.microsoft.com/office/powerpoint/2010/main" val="1926324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Quels sont les types de zone DNS ?</a:t>
            </a:r>
            <a:endParaRPr lang="en-US"/>
          </a:p>
        </p:txBody>
      </p:sp>
      <p:sp>
        <p:nvSpPr>
          <p:cNvPr id="4" name="TextBox 1" descr="&quot;&quot;" title="&quot;&quot;"/>
          <p:cNvSpPr txBox="1"/>
          <p:nvPr/>
        </p:nvSpPr>
        <p:spPr>
          <a:xfrm>
            <a:off x="7250806" y="1443571"/>
            <a:ext cx="850006"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dirty="0" err="1" smtClean="0"/>
              <a:t>Zone Invis</a:t>
            </a:r>
            <a:endParaRPr lang="en-CA" dirty="0"/>
          </a:p>
        </p:txBody>
      </p:sp>
      <p:graphicFrame>
        <p:nvGraphicFramePr>
          <p:cNvPr id="5" name="Group 38"/>
          <p:cNvGraphicFramePr>
            <a:graphicFrameLocks/>
          </p:cNvGraphicFramePr>
          <p:nvPr>
            <p:extLst>
              <p:ext uri="{D42A27DB-BD31-4B8C-83A1-F6EECF244321}">
                <p14:modId xmlns:p14="http://schemas.microsoft.com/office/powerpoint/2010/main" val="1480969648"/>
              </p:ext>
            </p:extLst>
          </p:nvPr>
        </p:nvGraphicFramePr>
        <p:xfrm>
          <a:off x="826992" y="1134535"/>
          <a:ext cx="7751762" cy="5073384"/>
        </p:xfrm>
        <a:graphic>
          <a:graphicData uri="http://schemas.openxmlformats.org/drawingml/2006/table">
            <a:tbl>
              <a:tblPr>
                <a:tableStyleId>{21E4AEA4-8DFA-4A89-87EB-49C32662AFE0}</a:tableStyleId>
              </a:tblPr>
              <a:tblGrid>
                <a:gridCol w="2425047"/>
                <a:gridCol w="5326715"/>
              </a:tblGrid>
              <a:tr h="72078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Zones</a:t>
                      </a:r>
                    </a:p>
                  </a:txBody>
                  <a:tcPr marT="91447" marB="91447" anchor="ctr" horzOverflow="overflow"/>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Description</a:t>
                      </a:r>
                    </a:p>
                  </a:txBody>
                  <a:tcPr marT="91447" marB="91447" anchor="ctr" horzOverflow="overflow"/>
                </a:tc>
              </a:tr>
              <a:tr h="72078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UI" pitchFamily="34" charset="0"/>
                          <a:ea typeface="Segoe UI" pitchFamily="34" charset="0"/>
                          <a:cs typeface="Segoe UI" pitchFamily="34" charset="0"/>
                        </a:rPr>
                        <a:t>Principale</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UI" pitchFamily="34" charset="0"/>
                          <a:ea typeface="Segoe UI" pitchFamily="34" charset="0"/>
                          <a:cs typeface="Segoe UI" pitchFamily="34" charset="0"/>
                        </a:rPr>
                        <a:t>Copie en lecture/écriture d'une base de données DNS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76365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UI" pitchFamily="34" charset="0"/>
                          <a:ea typeface="Segoe UI" pitchFamily="34" charset="0"/>
                          <a:cs typeface="Segoe UI" pitchFamily="34" charset="0"/>
                        </a:rPr>
                        <a:t>Secondary</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UI" pitchFamily="34" charset="0"/>
                          <a:ea typeface="Segoe UI" pitchFamily="34" charset="0"/>
                          <a:cs typeface="Segoe UI" pitchFamily="34" charset="0"/>
                        </a:rPr>
                        <a:t>Copie en lecture seule d'une base de </a:t>
                      </a:r>
                      <a:r>
                        <a:rPr kumimoji="0" lang="en-US" sz="2400" u="none" strike="noStrike" cap="none" normalizeH="0" baseline="0" dirty="0" err="1" smtClean="0">
                          <a:ln>
                            <a:noFill/>
                          </a:ln>
                          <a:effectLst/>
                          <a:latin typeface="Segoe UI" pitchFamily="34" charset="0"/>
                          <a:ea typeface="Segoe UI" pitchFamily="34" charset="0"/>
                          <a:cs typeface="Segoe UI" pitchFamily="34" charset="0"/>
                        </a:rPr>
                        <a:t>données</a:t>
                      </a:r>
                      <a:r>
                        <a:rPr kumimoji="0" lang="en-US" sz="2400" u="none" strike="noStrike" cap="none" normalizeH="0" baseline="0" dirty="0" smtClean="0">
                          <a:ln>
                            <a:noFill/>
                          </a:ln>
                          <a:effectLst/>
                          <a:latin typeface="Segoe UI" pitchFamily="34" charset="0"/>
                          <a:ea typeface="Segoe UI" pitchFamily="34" charset="0"/>
                          <a:cs typeface="Segoe UI" pitchFamily="34" charset="0"/>
                        </a:rPr>
                        <a:t> DNS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78644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UI" pitchFamily="34" charset="0"/>
                          <a:ea typeface="Segoe UI" pitchFamily="34" charset="0"/>
                          <a:cs typeface="Segoe UI" pitchFamily="34" charset="0"/>
                        </a:rPr>
                        <a:t>Stub</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UI" pitchFamily="34" charset="0"/>
                          <a:ea typeface="Segoe UI" pitchFamily="34" charset="0"/>
                          <a:cs typeface="Segoe UI" pitchFamily="34" charset="0"/>
                        </a:rPr>
                        <a:t>Copie d'une zone contenant uniquement des enregistrements utilisés pour localiser des </a:t>
                      </a:r>
                      <a:r>
                        <a:rPr kumimoji="0" lang="en-US" sz="2400" u="none" strike="noStrike" cap="none" normalizeH="0" baseline="0" dirty="0" err="1" smtClean="0">
                          <a:ln>
                            <a:noFill/>
                          </a:ln>
                          <a:effectLst/>
                          <a:latin typeface="Segoe UI" pitchFamily="34" charset="0"/>
                          <a:ea typeface="Segoe UI" pitchFamily="34" charset="0"/>
                          <a:cs typeface="Segoe UI" pitchFamily="34" charset="0"/>
                        </a:rPr>
                        <a:t>serveurs</a:t>
                      </a:r>
                      <a:r>
                        <a:rPr kumimoji="0" lang="en-US" sz="2400" u="none" strike="noStrike" cap="none" normalizeH="0" baseline="0" dirty="0" smtClean="0">
                          <a:ln>
                            <a:noFill/>
                          </a:ln>
                          <a:effectLst/>
                          <a:latin typeface="Segoe UI" pitchFamily="34" charset="0"/>
                          <a:ea typeface="Segoe UI" pitchFamily="34" charset="0"/>
                          <a:cs typeface="Segoe UI" pitchFamily="34" charset="0"/>
                        </a:rPr>
                        <a:t> de </a:t>
                      </a:r>
                      <a:r>
                        <a:rPr kumimoji="0" lang="en-US" sz="2400" u="none" strike="noStrike" cap="none" normalizeH="0" baseline="0" dirty="0" err="1" smtClean="0">
                          <a:ln>
                            <a:noFill/>
                          </a:ln>
                          <a:effectLst/>
                          <a:latin typeface="Segoe UI" pitchFamily="34" charset="0"/>
                          <a:ea typeface="Segoe UI" pitchFamily="34" charset="0"/>
                          <a:cs typeface="Segoe UI" pitchFamily="34" charset="0"/>
                        </a:rPr>
                        <a:t>noms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10882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UI" pitchFamily="34" charset="0"/>
                          <a:ea typeface="Segoe UI" pitchFamily="34" charset="0"/>
                          <a:cs typeface="Segoe UI" pitchFamily="34" charset="0"/>
                        </a:rPr>
                        <a:t>Intégrée à</a:t>
                      </a:r>
                      <a:r>
                        <a:rPr lang="en-US" sz="2400" kern="1200" dirty="0" smtClean="0">
                          <a:effectLst/>
                          <a:latin typeface="Segoe UI" pitchFamily="34" charset="0"/>
                          <a:ea typeface="Segoe UI" pitchFamily="34" charset="0"/>
                          <a:cs typeface="Segoe UI" pitchFamily="34" charset="0"/>
                        </a:rPr>
                        <a:t>–</a:t>
                      </a:r>
                      <a:r>
                        <a:rPr kumimoji="0" lang="en-US" sz="2400" u="none" strike="noStrike" cap="none" normalizeH="0" baseline="0" dirty="0" smtClean="0">
                          <a:ln>
                            <a:noFill/>
                          </a:ln>
                          <a:effectLst/>
                          <a:latin typeface="Segoe UI" pitchFamily="34" charset="0"/>
                          <a:ea typeface="Segoe UI" pitchFamily="34" charset="0"/>
                          <a:cs typeface="Segoe UI" pitchFamily="34" charset="0"/>
                        </a:rPr>
                        <a:t> Active Directory</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UI" pitchFamily="34" charset="0"/>
                          <a:ea typeface="Segoe UI" pitchFamily="34" charset="0"/>
                          <a:cs typeface="Segoe UI" pitchFamily="34" charset="0"/>
                        </a:rPr>
                        <a:t>Données de zone stockées </a:t>
                      </a:r>
                      <a:r>
                        <a:rPr kumimoji="0" lang="en-US" sz="2400" u="none" strike="noStrike" kern="1200" cap="none" normalizeH="0" baseline="0" smtClean="0">
                          <a:ln>
                            <a:noFill/>
                          </a:ln>
                          <a:effectLst/>
                          <a:latin typeface="Segoe UI" pitchFamily="34" charset="0"/>
                          <a:ea typeface="Segoe UI" pitchFamily="34" charset="0"/>
                          <a:cs typeface="Segoe UI" pitchFamily="34" charset="0"/>
                        </a:rPr>
                        <a:t>dans AD DS </a:t>
                      </a:r>
                      <a:r>
                        <a:rPr kumimoji="0" lang="en-US" sz="2400" u="none" strike="noStrike" kern="1200" cap="none" normalizeH="0" baseline="0" dirty="0" smtClean="0">
                          <a:ln>
                            <a:noFill/>
                          </a:ln>
                          <a:effectLst/>
                          <a:latin typeface="Segoe UI" pitchFamily="34" charset="0"/>
                          <a:ea typeface="Segoe UI" pitchFamily="34" charset="0"/>
                          <a:cs typeface="Segoe UI" pitchFamily="34" charset="0"/>
                        </a:rPr>
                        <a:t>plutôt que dans des </a:t>
                      </a:r>
                      <a:r>
                        <a:rPr kumimoji="0" lang="en-US" sz="2400" u="none" strike="noStrike" kern="1200" cap="none" normalizeH="0" baseline="0" dirty="0" err="1" smtClean="0">
                          <a:ln>
                            <a:noFill/>
                          </a:ln>
                          <a:effectLst/>
                          <a:latin typeface="Segoe UI" pitchFamily="34" charset="0"/>
                          <a:ea typeface="Segoe UI" pitchFamily="34" charset="0"/>
                          <a:cs typeface="Segoe UI" pitchFamily="34" charset="0"/>
                        </a:rPr>
                        <a:t>fichiers</a:t>
                      </a:r>
                      <a:r>
                        <a:rPr kumimoji="0" lang="en-US" sz="2400" u="none" strike="noStrike" kern="1200" cap="none" normalizeH="0" baseline="0" dirty="0" smtClean="0">
                          <a:ln>
                            <a:noFill/>
                          </a:ln>
                          <a:effectLst/>
                          <a:latin typeface="Segoe UI" pitchFamily="34" charset="0"/>
                          <a:ea typeface="Segoe UI" pitchFamily="34" charset="0"/>
                          <a:cs typeface="Segoe UI" pitchFamily="34" charset="0"/>
                        </a:rPr>
                        <a:t> de zone</a:t>
                      </a:r>
                      <a:endParaRPr kumimoji="0" lang="en-US" sz="2400" b="0" i="0" u="none" strike="noStrike" kern="1200"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bl>
          </a:graphicData>
        </a:graphic>
      </p:graphicFrame>
    </p:spTree>
    <p:extLst>
      <p:ext uri="{BB962C8B-B14F-4D97-AF65-F5344CB8AC3E}">
        <p14:creationId xmlns:p14="http://schemas.microsoft.com/office/powerpoint/2010/main" val="2238214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mises à jour dynamiques ?</a:t>
            </a:r>
            <a:endParaRPr lang="en-US"/>
          </a:p>
        </p:txBody>
      </p:sp>
      <p:sp>
        <p:nvSpPr>
          <p:cNvPr id="4" name="AutoShape 6"/>
          <p:cNvSpPr>
            <a:spLocks noChangeArrowheads="1"/>
          </p:cNvSpPr>
          <p:nvPr/>
        </p:nvSpPr>
        <p:spPr bwMode="auto">
          <a:xfrm>
            <a:off x="281710" y="775335"/>
            <a:ext cx="8513790" cy="2196465"/>
          </a:xfrm>
          <a:prstGeom prst="roundRect">
            <a:avLst>
              <a:gd name="adj" fmla="val 4167"/>
            </a:avLst>
          </a:prstGeom>
          <a:no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3400" indent="-417513">
              <a:lnSpc>
                <a:spcPct val="120000"/>
              </a:lnSpc>
              <a:spcBef>
                <a:spcPts val="0"/>
              </a:spcBef>
              <a:buFont typeface="+mj-lt"/>
              <a:buAutoNum type="arabicPeriod"/>
            </a:pPr>
            <a:r>
              <a:rPr lang="en-US" sz="2200" b="0" dirty="0">
                <a:latin typeface="Segoe UI" pitchFamily="34" charset="0"/>
                <a:ea typeface="Segoe UI" pitchFamily="34" charset="0"/>
                <a:cs typeface="Segoe UI" pitchFamily="34" charset="0"/>
              </a:rPr>
              <a:t>Le client envoie une requête SOA</a:t>
            </a:r>
          </a:p>
          <a:p>
            <a:pPr marL="533400" indent="-417513">
              <a:lnSpc>
                <a:spcPct val="120000"/>
              </a:lnSpc>
              <a:spcBef>
                <a:spcPts val="0"/>
              </a:spcBef>
              <a:buFont typeface="+mj-lt"/>
              <a:buAutoNum type="arabicPeriod"/>
            </a:pPr>
            <a:r>
              <a:rPr lang="en-US" sz="2200" b="0" dirty="0" smtClean="0">
                <a:latin typeface="Segoe UI" pitchFamily="34" charset="0"/>
                <a:ea typeface="Segoe UI" pitchFamily="34" charset="0"/>
                <a:cs typeface="Segoe UI" pitchFamily="34" charset="0"/>
              </a:rPr>
              <a:t>Le serveur DNS retourne un enregistrement de ressource SOA</a:t>
            </a:r>
          </a:p>
          <a:p>
            <a:pPr marL="533400" indent="-417513">
              <a:lnSpc>
                <a:spcPct val="120000"/>
              </a:lnSpc>
              <a:spcBef>
                <a:spcPts val="0"/>
              </a:spcBef>
              <a:buFont typeface="+mj-lt"/>
              <a:buAutoNum type="arabicPeriod"/>
            </a:pPr>
            <a:r>
              <a:rPr lang="en-US" sz="2200" b="0" dirty="0">
                <a:latin typeface="Segoe UI" pitchFamily="34" charset="0"/>
                <a:ea typeface="Segoe UI" pitchFamily="34" charset="0"/>
                <a:cs typeface="Segoe UI" pitchFamily="34" charset="0"/>
              </a:rPr>
              <a:t>Le client envoie une ou plusieurs demandes de mise à jour dynamique pour identifier le serveur DNS principal</a:t>
            </a:r>
          </a:p>
          <a:p>
            <a:pPr marL="533400" indent="-417513">
              <a:lnSpc>
                <a:spcPct val="120000"/>
              </a:lnSpc>
              <a:spcBef>
                <a:spcPts val="0"/>
              </a:spcBef>
              <a:buFont typeface="+mj-lt"/>
              <a:buAutoNum type="arabicPeriod"/>
            </a:pPr>
            <a:r>
              <a:rPr lang="en-US" sz="2200" b="0" dirty="0">
                <a:latin typeface="Segoe UI" pitchFamily="34" charset="0"/>
                <a:ea typeface="Segoe UI" pitchFamily="34" charset="0"/>
                <a:cs typeface="Segoe UI" pitchFamily="34" charset="0"/>
              </a:rPr>
              <a:t>Le serveur DNS répond qu'il peut effectuer la mise à jour</a:t>
            </a:r>
          </a:p>
        </p:txBody>
      </p:sp>
      <p:sp>
        <p:nvSpPr>
          <p:cNvPr id="5" name="AutoShape 13"/>
          <p:cNvSpPr>
            <a:spLocks noChangeArrowheads="1"/>
          </p:cNvSpPr>
          <p:nvPr/>
        </p:nvSpPr>
        <p:spPr bwMode="auto">
          <a:xfrm>
            <a:off x="4440757" y="2782882"/>
            <a:ext cx="4354743" cy="3209690"/>
          </a:xfrm>
          <a:prstGeom prst="roundRect">
            <a:avLst>
              <a:gd name="adj" fmla="val 4167"/>
            </a:avLst>
          </a:prstGeom>
          <a:no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3400" indent="-417513">
              <a:lnSpc>
                <a:spcPct val="110000"/>
              </a:lnSpc>
              <a:spcBef>
                <a:spcPts val="0"/>
              </a:spcBef>
              <a:buFont typeface="+mj-lt"/>
              <a:buAutoNum type="arabicPeriod" startAt="5"/>
            </a:pPr>
            <a:r>
              <a:rPr lang="en-US" sz="2200" b="0" dirty="0">
                <a:latin typeface="Segoe UI" pitchFamily="34" charset="0"/>
                <a:ea typeface="Segoe UI" pitchFamily="34" charset="0"/>
                <a:cs typeface="Segoe UI" pitchFamily="34" charset="0"/>
              </a:rPr>
              <a:t>Le client envoie une </a:t>
            </a:r>
            <a:r>
              <a:rPr lang="en-US" sz="2200" b="0">
                <a:latin typeface="Segoe UI" pitchFamily="34" charset="0"/>
                <a:ea typeface="Segoe UI" pitchFamily="34" charset="0"/>
                <a:cs typeface="Segoe UI" pitchFamily="34" charset="0"/>
              </a:rPr>
              <a:t>mise </a:t>
            </a:r>
            <a:r>
              <a:rPr lang="en-US" sz="2200" b="0" smtClean="0">
                <a:latin typeface="Segoe UI" pitchFamily="34" charset="0"/>
                <a:ea typeface="Segoe UI" pitchFamily="34" charset="0"/>
                <a:cs typeface="Segoe UI" pitchFamily="34" charset="0"/>
              </a:rPr>
              <a:t>à jour </a:t>
            </a:r>
            <a:r>
              <a:rPr lang="en-US" sz="2200" b="0" dirty="0">
                <a:latin typeface="Segoe UI" pitchFamily="34" charset="0"/>
                <a:ea typeface="Segoe UI" pitchFamily="34" charset="0"/>
                <a:cs typeface="Segoe UI" pitchFamily="34" charset="0"/>
              </a:rPr>
              <a:t>non </a:t>
            </a:r>
            <a:r>
              <a:rPr lang="en-US" sz="2200" b="0">
                <a:latin typeface="Segoe UI" pitchFamily="34" charset="0"/>
                <a:ea typeface="Segoe UI" pitchFamily="34" charset="0"/>
                <a:cs typeface="Segoe UI" pitchFamily="34" charset="0"/>
              </a:rPr>
              <a:t>sécurisée </a:t>
            </a:r>
            <a:r>
              <a:rPr lang="en-US" sz="2200" b="0" smtClean="0">
                <a:latin typeface="Segoe UI" pitchFamily="34" charset="0"/>
                <a:ea typeface="Segoe UI" pitchFamily="34" charset="0"/>
                <a:cs typeface="Segoe UI" pitchFamily="34" charset="0"/>
              </a:rPr>
              <a:t>au serveur </a:t>
            </a:r>
            <a:r>
              <a:rPr lang="en-US" sz="2200" b="0" dirty="0">
                <a:latin typeface="Segoe UI" pitchFamily="34" charset="0"/>
                <a:ea typeface="Segoe UI" pitchFamily="34" charset="0"/>
                <a:cs typeface="Segoe UI" pitchFamily="34" charset="0"/>
              </a:rPr>
              <a:t>DNS</a:t>
            </a:r>
          </a:p>
          <a:p>
            <a:pPr marL="533400" indent="-417513">
              <a:lnSpc>
                <a:spcPct val="110000"/>
              </a:lnSpc>
              <a:spcBef>
                <a:spcPts val="0"/>
              </a:spcBef>
              <a:buFont typeface="+mj-lt"/>
              <a:buAutoNum type="arabicPeriod" startAt="5"/>
            </a:pPr>
            <a:r>
              <a:rPr lang="en-US" sz="2200" b="0" dirty="0">
                <a:latin typeface="Segoe UI" pitchFamily="34" charset="0"/>
                <a:ea typeface="Segoe UI" pitchFamily="34" charset="0"/>
                <a:cs typeface="Segoe UI" pitchFamily="34" charset="0"/>
              </a:rPr>
              <a:t>Si la zone autorise seulement les mises à jour sécurisées, </a:t>
            </a:r>
            <a:r>
              <a:rPr lang="en-US" sz="2200" b="0" dirty="0" smtClean="0">
                <a:latin typeface="Segoe UI" pitchFamily="34" charset="0"/>
                <a:ea typeface="Segoe UI" pitchFamily="34" charset="0"/>
                <a:cs typeface="Segoe UI" pitchFamily="34" charset="0"/>
              </a:rPr>
              <a:t>la </a:t>
            </a:r>
            <a:r>
              <a:rPr lang="en-US" sz="2200" b="0" dirty="0" err="1" smtClean="0">
                <a:latin typeface="Segoe UI" pitchFamily="34" charset="0"/>
                <a:ea typeface="Segoe UI" pitchFamily="34" charset="0"/>
                <a:cs typeface="Segoe UI" pitchFamily="34" charset="0"/>
              </a:rPr>
              <a:t>mise</a:t>
            </a:r>
            <a:r>
              <a:rPr lang="en-US" sz="2200" b="0" dirty="0" smtClean="0">
                <a:latin typeface="Segoe UI" pitchFamily="34" charset="0"/>
                <a:ea typeface="Segoe UI" pitchFamily="34" charset="0"/>
                <a:cs typeface="Segoe UI" pitchFamily="34" charset="0"/>
              </a:rPr>
              <a:t> </a:t>
            </a:r>
            <a:r>
              <a:rPr lang="en-US" sz="2200" b="0" dirty="0">
                <a:latin typeface="Segoe UI" pitchFamily="34" charset="0"/>
                <a:ea typeface="Segoe UI" pitchFamily="34" charset="0"/>
                <a:cs typeface="Segoe UI" pitchFamily="34" charset="0"/>
              </a:rPr>
              <a:t>à jour est refusée</a:t>
            </a:r>
          </a:p>
          <a:p>
            <a:pPr marL="533400" indent="-417513">
              <a:lnSpc>
                <a:spcPct val="110000"/>
              </a:lnSpc>
              <a:spcBef>
                <a:spcPts val="0"/>
              </a:spcBef>
              <a:buFont typeface="+mj-lt"/>
              <a:buAutoNum type="arabicPeriod" startAt="5"/>
            </a:pPr>
            <a:r>
              <a:rPr lang="en-US" sz="2200" b="0" dirty="0">
                <a:latin typeface="Segoe UI" pitchFamily="34" charset="0"/>
                <a:ea typeface="Segoe UI" pitchFamily="34" charset="0"/>
                <a:cs typeface="Segoe UI" pitchFamily="34" charset="0"/>
              </a:rPr>
              <a:t>Le client envoie une mise à jour sécurisée au serveur DNS</a:t>
            </a:r>
          </a:p>
        </p:txBody>
      </p:sp>
      <p:sp>
        <p:nvSpPr>
          <p:cNvPr id="6" name="Text Box 28" descr="&quot;&quot;"/>
          <p:cNvSpPr txBox="1">
            <a:spLocks noChangeArrowheads="1"/>
          </p:cNvSpPr>
          <p:nvPr/>
        </p:nvSpPr>
        <p:spPr bwMode="auto">
          <a:xfrm>
            <a:off x="2133600" y="5793033"/>
            <a:ext cx="2293679"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lnSpc>
                <a:spcPct val="80000"/>
              </a:lnSpc>
              <a:spcBef>
                <a:spcPts val="0"/>
              </a:spcBef>
            </a:pPr>
            <a:r>
              <a:rPr lang="en-US" sz="2200" dirty="0">
                <a:latin typeface="Segoe UI" pitchFamily="34" charset="0"/>
                <a:ea typeface="Segoe UI" pitchFamily="34" charset="0"/>
                <a:cs typeface="Segoe UI" pitchFamily="34" charset="0"/>
              </a:rPr>
              <a:t>Enregistrements de ressources</a:t>
            </a:r>
          </a:p>
        </p:txBody>
      </p:sp>
      <p:grpSp>
        <p:nvGrpSpPr>
          <p:cNvPr id="7" name="Group 6" descr="&quot;&quot;"/>
          <p:cNvGrpSpPr/>
          <p:nvPr/>
        </p:nvGrpSpPr>
        <p:grpSpPr>
          <a:xfrm>
            <a:off x="1807546" y="4695411"/>
            <a:ext cx="1892306" cy="1033463"/>
            <a:chOff x="2165350" y="4756150"/>
            <a:chExt cx="1892306" cy="1033463"/>
          </a:xfrm>
        </p:grpSpPr>
        <p:sp>
          <p:nvSpPr>
            <p:cNvPr id="8" name="Freeform 7" descr="&quot;&quot;"/>
            <p:cNvSpPr>
              <a:spLocks/>
            </p:cNvSpPr>
            <p:nvPr/>
          </p:nvSpPr>
          <p:spPr bwMode="auto">
            <a:xfrm>
              <a:off x="2165350" y="4778375"/>
              <a:ext cx="1406525" cy="862013"/>
            </a:xfrm>
            <a:custGeom>
              <a:avLst/>
              <a:gdLst>
                <a:gd name="T0" fmla="*/ 0 w 886"/>
                <a:gd name="T1" fmla="*/ 2147483647 h 543"/>
                <a:gd name="T2" fmla="*/ 2147483647 w 886"/>
                <a:gd name="T3" fmla="*/ 0 h 543"/>
                <a:gd name="T4" fmla="*/ 2147483647 w 886"/>
                <a:gd name="T5" fmla="*/ 2147483647 h 543"/>
                <a:gd name="T6" fmla="*/ 0 w 886"/>
                <a:gd name="T7" fmla="*/ 2147483647 h 543"/>
                <a:gd name="T8" fmla="*/ 0 60000 65536"/>
                <a:gd name="T9" fmla="*/ 0 60000 65536"/>
                <a:gd name="T10" fmla="*/ 0 60000 65536"/>
                <a:gd name="T11" fmla="*/ 0 60000 65536"/>
                <a:gd name="T12" fmla="*/ 0 w 886"/>
                <a:gd name="T13" fmla="*/ 0 h 543"/>
                <a:gd name="T14" fmla="*/ 886 w 886"/>
                <a:gd name="T15" fmla="*/ 543 h 543"/>
              </a:gdLst>
              <a:ahLst/>
              <a:cxnLst>
                <a:cxn ang="T8">
                  <a:pos x="T0" y="T1"/>
                </a:cxn>
                <a:cxn ang="T9">
                  <a:pos x="T2" y="T3"/>
                </a:cxn>
                <a:cxn ang="T10">
                  <a:pos x="T4" y="T5"/>
                </a:cxn>
                <a:cxn ang="T11">
                  <a:pos x="T6" y="T7"/>
                </a:cxn>
              </a:cxnLst>
              <a:rect l="T12" t="T13" r="T14" b="T15"/>
              <a:pathLst>
                <a:path w="886" h="543">
                  <a:moveTo>
                    <a:pt x="0" y="427"/>
                  </a:moveTo>
                  <a:lnTo>
                    <a:pt x="886" y="0"/>
                  </a:lnTo>
                  <a:lnTo>
                    <a:pt x="737" y="543"/>
                  </a:lnTo>
                  <a:lnTo>
                    <a:pt x="0" y="427"/>
                  </a:ln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grpSp>
          <p:nvGrpSpPr>
            <p:cNvPr id="9" name="Group 8"/>
            <p:cNvGrpSpPr>
              <a:grpSpLocks/>
            </p:cNvGrpSpPr>
            <p:nvPr/>
          </p:nvGrpSpPr>
          <p:grpSpPr bwMode="auto">
            <a:xfrm>
              <a:off x="3306768" y="4756150"/>
              <a:ext cx="750888" cy="1033463"/>
              <a:chOff x="2323" y="850"/>
              <a:chExt cx="473" cy="651"/>
            </a:xfrm>
          </p:grpSpPr>
          <p:pic>
            <p:nvPicPr>
              <p:cNvPr id="10" name="Picture 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6" y="850"/>
                <a:ext cx="32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5" y="912"/>
                <a:ext cx="32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3" y="979"/>
                <a:ext cx="32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3" name="Text Box 33" descr="&quot;&quot;"/>
          <p:cNvSpPr txBox="1">
            <a:spLocks noChangeArrowheads="1"/>
          </p:cNvSpPr>
          <p:nvPr/>
        </p:nvSpPr>
        <p:spPr bwMode="auto">
          <a:xfrm>
            <a:off x="659386" y="5793033"/>
            <a:ext cx="114651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lnSpc>
                <a:spcPct val="80000"/>
              </a:lnSpc>
              <a:spcBef>
                <a:spcPts val="0"/>
              </a:spcBef>
            </a:pPr>
            <a:r>
              <a:rPr lang="en-US" sz="2200" dirty="0">
                <a:latin typeface="Segoe UI" pitchFamily="34" charset="0"/>
                <a:ea typeface="Segoe UI" pitchFamily="34" charset="0"/>
                <a:cs typeface="Segoe UI" pitchFamily="34" charset="0"/>
              </a:rPr>
              <a:t>Serveur DNS</a:t>
            </a:r>
          </a:p>
        </p:txBody>
      </p:sp>
      <p:grpSp>
        <p:nvGrpSpPr>
          <p:cNvPr id="14" name="Group 13" descr="&quot;&quot;"/>
          <p:cNvGrpSpPr>
            <a:grpSpLocks/>
          </p:cNvGrpSpPr>
          <p:nvPr/>
        </p:nvGrpSpPr>
        <p:grpSpPr bwMode="auto">
          <a:xfrm>
            <a:off x="925311" y="4600596"/>
            <a:ext cx="1335087" cy="1096963"/>
            <a:chOff x="940" y="872"/>
            <a:chExt cx="841" cy="691"/>
          </a:xfrm>
        </p:grpSpPr>
        <p:pic>
          <p:nvPicPr>
            <p:cNvPr id="15" name="Picture 14" descr="&quo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 y="872"/>
              <a:ext cx="58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quot;&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 y="1229"/>
              <a:ext cx="39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6" descr="This is a 7 step process for dynamic updates."/>
          <p:cNvGrpSpPr/>
          <p:nvPr/>
        </p:nvGrpSpPr>
        <p:grpSpPr>
          <a:xfrm>
            <a:off x="549872" y="3109757"/>
            <a:ext cx="3635025" cy="1583277"/>
            <a:chOff x="749300" y="2954738"/>
            <a:chExt cx="3498850" cy="1443625"/>
          </a:xfrm>
        </p:grpSpPr>
        <p:sp>
          <p:nvSpPr>
            <p:cNvPr id="18" name="AutoShape 15" descr="&quot;&quot;"/>
            <p:cNvSpPr>
              <a:spLocks/>
            </p:cNvSpPr>
            <p:nvPr/>
          </p:nvSpPr>
          <p:spPr bwMode="auto">
            <a:xfrm rot="16200000">
              <a:off x="2309812" y="2460026"/>
              <a:ext cx="384175" cy="3492500"/>
            </a:xfrm>
            <a:prstGeom prst="leftBrace">
              <a:avLst>
                <a:gd name="adj1" fmla="val 50337"/>
                <a:gd name="adj2" fmla="val 50843"/>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sr-Latn-RS"/>
            </a:p>
          </p:txBody>
        </p:sp>
        <p:sp>
          <p:nvSpPr>
            <p:cNvPr id="19" name="AutoShape 16" descr="&quot;&quot;"/>
            <p:cNvSpPr>
              <a:spLocks/>
            </p:cNvSpPr>
            <p:nvPr/>
          </p:nvSpPr>
          <p:spPr bwMode="auto">
            <a:xfrm rot="5400000">
              <a:off x="2310606" y="1393432"/>
              <a:ext cx="369887" cy="3492500"/>
            </a:xfrm>
            <a:prstGeom prst="leftBrace">
              <a:avLst>
                <a:gd name="adj1" fmla="val 52281"/>
                <a:gd name="adj2" fmla="val 50843"/>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sr-Latn-RS" dirty="0"/>
            </a:p>
          </p:txBody>
        </p:sp>
        <p:sp>
          <p:nvSpPr>
            <p:cNvPr id="20" name="Line 18" descr="&quot;&quot;"/>
            <p:cNvSpPr>
              <a:spLocks noChangeShapeType="1"/>
            </p:cNvSpPr>
            <p:nvPr/>
          </p:nvSpPr>
          <p:spPr bwMode="auto">
            <a:xfrm>
              <a:off x="2036283" y="3222625"/>
              <a:ext cx="0" cy="90963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grpSp>
          <p:nvGrpSpPr>
            <p:cNvPr id="21" name="Group 20"/>
            <p:cNvGrpSpPr/>
            <p:nvPr/>
          </p:nvGrpSpPr>
          <p:grpSpPr>
            <a:xfrm>
              <a:off x="888520" y="3211113"/>
              <a:ext cx="3225803" cy="913212"/>
              <a:chOff x="888520" y="3211113"/>
              <a:chExt cx="3225803" cy="913212"/>
            </a:xfrm>
          </p:grpSpPr>
          <p:sp>
            <p:nvSpPr>
              <p:cNvPr id="22" name="Line 17" descr="&quot;&quot;"/>
              <p:cNvSpPr>
                <a:spLocks noChangeShapeType="1"/>
              </p:cNvSpPr>
              <p:nvPr/>
            </p:nvSpPr>
            <p:spPr bwMode="auto">
              <a:xfrm>
                <a:off x="1050445" y="3214688"/>
                <a:ext cx="0" cy="90963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sp>
            <p:nvSpPr>
              <p:cNvPr id="23" name="Line 19" descr="&quot;&quot;"/>
              <p:cNvSpPr>
                <a:spLocks noChangeShapeType="1"/>
              </p:cNvSpPr>
              <p:nvPr/>
            </p:nvSpPr>
            <p:spPr bwMode="auto">
              <a:xfrm>
                <a:off x="3022117" y="3214688"/>
                <a:ext cx="0" cy="90963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sp>
            <p:nvSpPr>
              <p:cNvPr id="24" name="Line 20" descr="&quot;&quot;"/>
              <p:cNvSpPr>
                <a:spLocks noChangeShapeType="1"/>
              </p:cNvSpPr>
              <p:nvPr/>
            </p:nvSpPr>
            <p:spPr bwMode="auto">
              <a:xfrm flipV="1">
                <a:off x="1542573" y="3213000"/>
                <a:ext cx="0" cy="9080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sp>
            <p:nvSpPr>
              <p:cNvPr id="25" name="Line 21" descr="&quot;&quot;"/>
              <p:cNvSpPr>
                <a:spLocks noChangeShapeType="1"/>
              </p:cNvSpPr>
              <p:nvPr/>
            </p:nvSpPr>
            <p:spPr bwMode="auto">
              <a:xfrm flipV="1">
                <a:off x="2528407" y="3211113"/>
                <a:ext cx="0" cy="9080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sp>
            <p:nvSpPr>
              <p:cNvPr id="26" name="AutoShape 48" descr="&quot;&quot;"/>
              <p:cNvSpPr>
                <a:spLocks noChangeArrowheads="1"/>
              </p:cNvSpPr>
              <p:nvPr/>
            </p:nvSpPr>
            <p:spPr bwMode="auto">
              <a:xfrm>
                <a:off x="888520" y="3494088"/>
                <a:ext cx="322263" cy="349250"/>
              </a:xfrm>
              <a:prstGeom prst="roundRect">
                <a:avLst>
                  <a:gd name="adj" fmla="val 0"/>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cs typeface="Arial" charset="0"/>
                  </a:rPr>
                  <a:t>1</a:t>
                </a:r>
              </a:p>
            </p:txBody>
          </p:sp>
          <p:sp>
            <p:nvSpPr>
              <p:cNvPr id="27" name="AutoShape 49" descr="&quot;&quot;"/>
              <p:cNvSpPr>
                <a:spLocks noChangeArrowheads="1"/>
              </p:cNvSpPr>
              <p:nvPr/>
            </p:nvSpPr>
            <p:spPr bwMode="auto">
              <a:xfrm>
                <a:off x="1367944" y="3494088"/>
                <a:ext cx="322263" cy="349250"/>
              </a:xfrm>
              <a:prstGeom prst="roundRect">
                <a:avLst>
                  <a:gd name="adj" fmla="val 0"/>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cs typeface="Arial" charset="0"/>
                  </a:rPr>
                  <a:t>2</a:t>
                </a:r>
              </a:p>
            </p:txBody>
          </p:sp>
          <p:sp>
            <p:nvSpPr>
              <p:cNvPr id="28" name="AutoShape 50" descr="&quot;&quot;"/>
              <p:cNvSpPr>
                <a:spLocks noChangeArrowheads="1"/>
              </p:cNvSpPr>
              <p:nvPr/>
            </p:nvSpPr>
            <p:spPr bwMode="auto">
              <a:xfrm>
                <a:off x="1861654" y="3494088"/>
                <a:ext cx="322262" cy="349250"/>
              </a:xfrm>
              <a:prstGeom prst="roundRect">
                <a:avLst>
                  <a:gd name="adj" fmla="val 0"/>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cs typeface="Arial" charset="0"/>
                  </a:rPr>
                  <a:t>3</a:t>
                </a:r>
              </a:p>
            </p:txBody>
          </p:sp>
          <p:sp>
            <p:nvSpPr>
              <p:cNvPr id="29" name="AutoShape 51" descr="&quot;&quot;"/>
              <p:cNvSpPr>
                <a:spLocks noChangeArrowheads="1"/>
              </p:cNvSpPr>
              <p:nvPr/>
            </p:nvSpPr>
            <p:spPr bwMode="auto">
              <a:xfrm>
                <a:off x="2369658" y="3494088"/>
                <a:ext cx="322262" cy="349250"/>
              </a:xfrm>
              <a:prstGeom prst="roundRect">
                <a:avLst>
                  <a:gd name="adj" fmla="val 0"/>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cs typeface="Arial" charset="0"/>
                  </a:rPr>
                  <a:t>4</a:t>
                </a:r>
              </a:p>
            </p:txBody>
          </p:sp>
          <p:sp>
            <p:nvSpPr>
              <p:cNvPr id="30" name="AutoShape 52" descr="&quot;&quot;"/>
              <p:cNvSpPr>
                <a:spLocks noChangeArrowheads="1"/>
              </p:cNvSpPr>
              <p:nvPr/>
            </p:nvSpPr>
            <p:spPr bwMode="auto">
              <a:xfrm>
                <a:off x="2847495" y="3494088"/>
                <a:ext cx="322263" cy="349250"/>
              </a:xfrm>
              <a:prstGeom prst="roundRect">
                <a:avLst>
                  <a:gd name="adj" fmla="val 0"/>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cs typeface="Arial" charset="0"/>
                  </a:rPr>
                  <a:t>5</a:t>
                </a:r>
              </a:p>
            </p:txBody>
          </p:sp>
          <p:sp>
            <p:nvSpPr>
              <p:cNvPr id="31" name="Line 19" descr="&quot;&quot;"/>
              <p:cNvSpPr>
                <a:spLocks noChangeShapeType="1"/>
              </p:cNvSpPr>
              <p:nvPr/>
            </p:nvSpPr>
            <p:spPr bwMode="auto">
              <a:xfrm>
                <a:off x="3966683" y="3214688"/>
                <a:ext cx="0" cy="90963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sp>
            <p:nvSpPr>
              <p:cNvPr id="32" name="Line 21" descr="&quot;&quot;"/>
              <p:cNvSpPr>
                <a:spLocks noChangeShapeType="1"/>
              </p:cNvSpPr>
              <p:nvPr/>
            </p:nvSpPr>
            <p:spPr bwMode="auto">
              <a:xfrm flipV="1">
                <a:off x="3472967" y="3211113"/>
                <a:ext cx="0" cy="9080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sp>
            <p:nvSpPr>
              <p:cNvPr id="33" name="AutoShape 51" descr="&quot;&quot;"/>
              <p:cNvSpPr>
                <a:spLocks noChangeArrowheads="1"/>
              </p:cNvSpPr>
              <p:nvPr/>
            </p:nvSpPr>
            <p:spPr bwMode="auto">
              <a:xfrm>
                <a:off x="3314220" y="3494088"/>
                <a:ext cx="322263" cy="349250"/>
              </a:xfrm>
              <a:prstGeom prst="roundRect">
                <a:avLst>
                  <a:gd name="adj" fmla="val 0"/>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cs typeface="Arial" charset="0"/>
                  </a:rPr>
                  <a:t>6</a:t>
                </a:r>
              </a:p>
            </p:txBody>
          </p:sp>
          <p:sp>
            <p:nvSpPr>
              <p:cNvPr id="34" name="AutoShape 52" descr="&quot;&quot;"/>
              <p:cNvSpPr>
                <a:spLocks noChangeArrowheads="1"/>
              </p:cNvSpPr>
              <p:nvPr/>
            </p:nvSpPr>
            <p:spPr bwMode="auto">
              <a:xfrm>
                <a:off x="3792061" y="3494088"/>
                <a:ext cx="322262" cy="349250"/>
              </a:xfrm>
              <a:prstGeom prst="roundRect">
                <a:avLst>
                  <a:gd name="adj" fmla="val 0"/>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cs typeface="Arial" charset="0"/>
                  </a:rPr>
                  <a:t>7</a:t>
                </a:r>
              </a:p>
            </p:txBody>
          </p:sp>
        </p:grpSp>
      </p:grpSp>
    </p:spTree>
    <p:extLst>
      <p:ext uri="{BB962C8B-B14F-4D97-AF65-F5344CB8AC3E}">
        <p14:creationId xmlns:p14="http://schemas.microsoft.com/office/powerpoint/2010/main" val="134705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6b00dcb1-da9e-4c67-aed0-62389987c7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zones intégrées à Active Directory ?</a:t>
            </a:r>
            <a:endParaRPr lang="en-US"/>
          </a:p>
        </p:txBody>
      </p:sp>
      <p:sp>
        <p:nvSpPr>
          <p:cNvPr id="4" name="Content Placeholder 2"/>
          <p:cNvSpPr>
            <a:spLocks noGrp="1"/>
          </p:cNvSpPr>
          <p:nvPr/>
        </p:nvSpPr>
        <p:spPr bwMode="auto">
          <a:xfrm>
            <a:off x="523948" y="756575"/>
            <a:ext cx="8239051" cy="36916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0"/>
              </a:spcBef>
              <a:spcAft>
                <a:spcPts val="400"/>
              </a:spcAft>
              <a:buNone/>
            </a:pPr>
            <a:r>
              <a:rPr lang="en-US" sz="2200" dirty="0" smtClean="0"/>
              <a:t>Avantages d'une zone intégrée à Active Directory </a:t>
            </a:r>
          </a:p>
          <a:p>
            <a:pPr>
              <a:spcBef>
                <a:spcPts val="0"/>
              </a:spcBef>
              <a:spcAft>
                <a:spcPts val="400"/>
              </a:spcAft>
            </a:pPr>
            <a:r>
              <a:rPr lang="en-US" sz="2200" dirty="0" smtClean="0"/>
              <a:t>Permet les écritures multimaîtres sur la zone</a:t>
            </a:r>
          </a:p>
          <a:p>
            <a:pPr>
              <a:spcBef>
                <a:spcPts val="0"/>
              </a:spcBef>
              <a:spcAft>
                <a:spcPts val="400"/>
              </a:spcAft>
            </a:pPr>
            <a:r>
              <a:rPr lang="en-US" sz="2200" dirty="0"/>
              <a:t>Réplique les informations de zone DNS à </a:t>
            </a:r>
            <a:r>
              <a:rPr lang="en-US" sz="2200" dirty="0" err="1"/>
              <a:t>l'aide</a:t>
            </a:r>
            <a:r>
              <a:rPr lang="en-US" sz="2200" dirty="0"/>
              <a:t> </a:t>
            </a:r>
            <a:r>
              <a:rPr lang="en-US" sz="2200" dirty="0" smtClean="0"/>
              <a:t>de la </a:t>
            </a:r>
            <a:r>
              <a:rPr lang="en-US" sz="2200" dirty="0" err="1" smtClean="0"/>
              <a:t>réplication</a:t>
            </a:r>
            <a:r>
              <a:rPr lang="en-US" sz="2200" dirty="0" smtClean="0"/>
              <a:t> AD </a:t>
            </a:r>
            <a:r>
              <a:rPr lang="en-US" sz="2200" dirty="0"/>
              <a:t>DS</a:t>
            </a:r>
          </a:p>
          <a:p>
            <a:pPr marL="625475" lvl="1" indent="-269875">
              <a:lnSpc>
                <a:spcPct val="95000"/>
              </a:lnSpc>
              <a:spcBef>
                <a:spcPts val="0"/>
              </a:spcBef>
              <a:spcAft>
                <a:spcPts val="400"/>
              </a:spcAft>
            </a:pPr>
            <a:r>
              <a:rPr lang="en-US" sz="2200" dirty="0"/>
              <a:t>Tire profit d'une topologie de réplication efficace</a:t>
            </a:r>
          </a:p>
          <a:p>
            <a:pPr marL="625475" lvl="1" indent="-269875">
              <a:lnSpc>
                <a:spcPct val="95000"/>
              </a:lnSpc>
              <a:spcBef>
                <a:spcPts val="0"/>
              </a:spcBef>
              <a:spcAft>
                <a:spcPts val="400"/>
              </a:spcAft>
            </a:pPr>
            <a:r>
              <a:rPr lang="en-CA" sz="2200" dirty="0" smtClean="0"/>
              <a:t>Utilise des mises à jour incrémentielles </a:t>
            </a:r>
            <a:r>
              <a:rPr lang="en-CA" sz="2200" dirty="0" err="1" smtClean="0"/>
              <a:t>efficaces</a:t>
            </a:r>
            <a:r>
              <a:rPr lang="en-CA" sz="2200" dirty="0" smtClean="0"/>
              <a:t> pour les </a:t>
            </a:r>
            <a:r>
              <a:rPr lang="en-CA" sz="2200" dirty="0" err="1" smtClean="0"/>
              <a:t>processus</a:t>
            </a:r>
            <a:r>
              <a:rPr lang="en-CA" sz="2200" dirty="0" smtClean="0"/>
              <a:t> de réplication Active Directory</a:t>
            </a:r>
            <a:endParaRPr lang="en-US" sz="2200" dirty="0"/>
          </a:p>
          <a:p>
            <a:pPr>
              <a:spcBef>
                <a:spcPts val="0"/>
              </a:spcBef>
              <a:spcAft>
                <a:spcPts val="400"/>
              </a:spcAft>
            </a:pPr>
            <a:r>
              <a:rPr lang="en-US" sz="2200" dirty="0"/>
              <a:t>Permet des mises à jour dynamiques sécurisées</a:t>
            </a:r>
          </a:p>
          <a:p>
            <a:pPr>
              <a:spcBef>
                <a:spcPts val="0"/>
              </a:spcBef>
              <a:spcAft>
                <a:spcPts val="400"/>
              </a:spcAft>
              <a:tabLst>
                <a:tab pos="5472113" algn="l"/>
                <a:tab pos="5561013" algn="l"/>
                <a:tab pos="5741988" algn="l"/>
              </a:tabLst>
            </a:pPr>
            <a:r>
              <a:rPr lang="en-US" sz="2200" dirty="0"/>
              <a:t>Sécurité : peut déléguer des zones, des domaines, </a:t>
            </a:r>
            <a:r>
              <a:rPr lang="en-US" sz="2200" dirty="0" smtClean="0"/>
              <a:t>des </a:t>
            </a:r>
            <a:r>
              <a:rPr lang="en-US" sz="2200" dirty="0" err="1" smtClean="0"/>
              <a:t>enregistrements</a:t>
            </a:r>
            <a:r>
              <a:rPr lang="en-US" sz="2200" dirty="0" smtClean="0"/>
              <a:t> </a:t>
            </a:r>
            <a:r>
              <a:rPr lang="en-US" sz="2200" dirty="0"/>
              <a:t>de ressources</a:t>
            </a:r>
          </a:p>
          <a:p>
            <a:pPr>
              <a:spcBef>
                <a:spcPts val="0"/>
              </a:spcBef>
              <a:spcAft>
                <a:spcPts val="400"/>
              </a:spcAft>
              <a:tabLst>
                <a:tab pos="5472113" algn="l"/>
                <a:tab pos="5561013" algn="l"/>
                <a:tab pos="5741988" algn="l"/>
              </a:tabLst>
            </a:pPr>
            <a:endParaRPr lang="en-US" sz="2200" dirty="0"/>
          </a:p>
        </p:txBody>
      </p:sp>
      <p:grpSp>
        <p:nvGrpSpPr>
          <p:cNvPr id="5" name="Group 4" descr="&quot;&quot;"/>
          <p:cNvGrpSpPr>
            <a:grpSpLocks/>
          </p:cNvGrpSpPr>
          <p:nvPr/>
        </p:nvGrpSpPr>
        <p:grpSpPr bwMode="auto">
          <a:xfrm>
            <a:off x="693076" y="4526097"/>
            <a:ext cx="2068597" cy="1525668"/>
            <a:chOff x="1281" y="2321"/>
            <a:chExt cx="1295" cy="1183"/>
          </a:xfrm>
        </p:grpSpPr>
        <p:pic>
          <p:nvPicPr>
            <p:cNvPr id="6" name="Picture 5"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 y="2321"/>
              <a:ext cx="828" cy="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quo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 y="2979"/>
              <a:ext cx="78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Freeform 7" descr="&quot;&quot;"/>
          <p:cNvSpPr>
            <a:spLocks/>
          </p:cNvSpPr>
          <p:nvPr/>
        </p:nvSpPr>
        <p:spPr bwMode="auto">
          <a:xfrm rot="557785" flipH="1">
            <a:off x="2208122" y="4618024"/>
            <a:ext cx="2379922" cy="1141993"/>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975585" y="4448261"/>
            <a:ext cx="2258174" cy="189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7677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0993cecf-5911-4733-8369-402beecd61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Démonstration : Création d'une zone intégrée à Active Directory</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1200"/>
              </a:spcBef>
              <a:buNone/>
            </a:pPr>
            <a:r>
              <a:rPr lang="en-US" sz="2600" dirty="0" smtClean="0"/>
              <a:t>Dans cette démonstration, vous allez </a:t>
            </a:r>
            <a:r>
              <a:rPr lang="en-US" sz="2600" dirty="0" err="1" smtClean="0"/>
              <a:t>apprendre</a:t>
            </a:r>
            <a:r>
              <a:rPr lang="en-US" sz="2600" dirty="0" smtClean="0"/>
              <a:t> à</a:t>
            </a:r>
          </a:p>
          <a:p>
            <a:pPr lvl="1">
              <a:spcBef>
                <a:spcPts val="1200"/>
              </a:spcBef>
            </a:pPr>
            <a:r>
              <a:rPr lang="en-CA" sz="2600" dirty="0" err="1" smtClean="0"/>
              <a:t>Promouvoir</a:t>
            </a:r>
            <a:r>
              <a:rPr lang="en-CA" sz="2600" dirty="0" smtClean="0"/>
              <a:t> un serveur en tant que </a:t>
            </a:r>
            <a:r>
              <a:rPr lang="en-CA" sz="2600" dirty="0" err="1" smtClean="0"/>
              <a:t>contrôleur</a:t>
            </a:r>
            <a:r>
              <a:rPr lang="en-CA" sz="2600" dirty="0" smtClean="0"/>
              <a:t> de </a:t>
            </a:r>
            <a:r>
              <a:rPr lang="en-CA" sz="2600" dirty="0" err="1" smtClean="0"/>
              <a:t>domaine</a:t>
            </a:r>
            <a:endParaRPr lang="en-CA" sz="2600" dirty="0" smtClean="0"/>
          </a:p>
          <a:p>
            <a:pPr lvl="1">
              <a:spcBef>
                <a:spcPts val="1200"/>
              </a:spcBef>
            </a:pPr>
            <a:r>
              <a:rPr lang="en-CA" sz="2600" dirty="0"/>
              <a:t>Créer une zone intégrée à Active Directory</a:t>
            </a:r>
          </a:p>
          <a:p>
            <a:pPr lvl="1">
              <a:spcBef>
                <a:spcPts val="1200"/>
              </a:spcBef>
            </a:pPr>
            <a:r>
              <a:rPr lang="en-CA" sz="2600" dirty="0"/>
              <a:t>Créer un enregistrement</a:t>
            </a:r>
          </a:p>
          <a:p>
            <a:pPr lvl="1">
              <a:spcBef>
                <a:spcPts val="1200"/>
              </a:spcBef>
            </a:pPr>
            <a:r>
              <a:rPr lang="en-CA" sz="2600" dirty="0"/>
              <a:t>Vérifier la réplication vers un second serveur DNS</a:t>
            </a:r>
          </a:p>
        </p:txBody>
      </p:sp>
    </p:spTree>
    <p:extLst>
      <p:ext uri="{BB962C8B-B14F-4D97-AF65-F5344CB8AC3E}">
        <p14:creationId xmlns:p14="http://schemas.microsoft.com/office/powerpoint/2010/main" val="3029877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903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837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Atelier pratique : </a:t>
            </a:r>
            <a:r>
              <a:rPr lang="fr-FR" sz="2600" smtClean="0"/>
              <a:t>Implémentation de la réplication DNS</a:t>
            </a:r>
            <a:endParaRPr lang="en-US" sz="2600" dirty="0"/>
          </a:p>
        </p:txBody>
      </p:sp>
      <p:sp>
        <p:nvSpPr>
          <p:cNvPr id="3" name="Text Placeholder 2"/>
          <p:cNvSpPr>
            <a:spLocks noGrp="1"/>
          </p:cNvSpPr>
          <p:nvPr>
            <p:ph type="body" idx="1"/>
          </p:nvPr>
        </p:nvSpPr>
        <p:spPr/>
        <p:txBody>
          <a:bodyPr/>
          <a:lstStyle/>
          <a:p>
            <a:r>
              <a:rPr lang="fr-FR" dirty="0" smtClean="0"/>
              <a:t>Exercice 1 : Installation et configuration du système DNS
Exercice 2 : Création d'enregistrements d'hôtes dans DNS
Exercice 3 : Gestion du cache d'un serveur DNS</a:t>
            </a:r>
            <a:endParaRPr lang="en-US" dirty="0"/>
          </a:p>
        </p:txBody>
      </p:sp>
      <p:sp>
        <p:nvSpPr>
          <p:cNvPr id="4" name="TextBox 3"/>
          <p:cNvSpPr txBox="1"/>
          <p:nvPr/>
        </p:nvSpPr>
        <p:spPr>
          <a:xfrm>
            <a:off x="458788" y="3505200"/>
            <a:ext cx="5461175" cy="492443"/>
          </a:xfrm>
          <a:prstGeom prst="rect">
            <a:avLst/>
          </a:prstGeom>
          <a:noFill/>
        </p:spPr>
        <p:txBody>
          <a:bodyPr vert="horz" wrap="none" rtlCol="0">
            <a:spAutoFit/>
          </a:bodyPr>
          <a:lstStyle/>
          <a:p>
            <a:r>
              <a:rPr lang="en-US" sz="2600" dirty="0" err="1" smtClean="0">
                <a:latin typeface="Segoe UI"/>
              </a:rPr>
              <a:t>Informations</a:t>
            </a:r>
            <a:r>
              <a:rPr lang="en-US" sz="2600" dirty="0" smtClean="0">
                <a:latin typeface="Segoe UI"/>
              </a:rPr>
              <a:t> </a:t>
            </a:r>
            <a:r>
              <a:rPr lang="en-US" sz="2600" dirty="0" err="1" smtClean="0">
                <a:latin typeface="Segoe UI"/>
              </a:rPr>
              <a:t>d'ouverture</a:t>
            </a:r>
            <a:r>
              <a:rPr lang="en-US" sz="2600" dirty="0" smtClean="0">
                <a:latin typeface="Segoe UI"/>
              </a:rPr>
              <a:t> de session</a:t>
            </a:r>
            <a:endParaRPr lang="en-US" sz="2600" dirty="0">
              <a:latin typeface="Segoe UI"/>
            </a:endParaRPr>
          </a:p>
        </p:txBody>
      </p:sp>
      <p:sp>
        <p:nvSpPr>
          <p:cNvPr id="5" name="TextBox 4"/>
          <p:cNvSpPr txBox="1"/>
          <p:nvPr/>
        </p:nvSpPr>
        <p:spPr>
          <a:xfrm>
            <a:off x="458788" y="4038600"/>
            <a:ext cx="8151812" cy="2092881"/>
          </a:xfrm>
          <a:prstGeom prst="rect">
            <a:avLst/>
          </a:prstGeom>
          <a:noFill/>
        </p:spPr>
        <p:txBody>
          <a:bodyPr vert="horz" wrap="square" rtlCol="0">
            <a:spAutoFit/>
          </a:bodyPr>
          <a:lstStyle/>
          <a:p>
            <a:pPr>
              <a:tabLst>
                <a:tab pos="3946525" algn="l"/>
              </a:tabLst>
            </a:pPr>
            <a:r>
              <a:rPr lang="en-US" sz="2600" b="0" i="0" u="none" strike="noStrike" baseline="0" dirty="0" err="1" smtClean="0">
                <a:latin typeface="Segoe UI"/>
                <a:ea typeface="SimSun"/>
                <a:cs typeface="Cordia New"/>
              </a:rPr>
              <a:t>Ordinateurs</a:t>
            </a:r>
            <a:r>
              <a:rPr lang="en-US" sz="2600" b="0" i="0" u="none" strike="noStrike" baseline="0" dirty="0" smtClean="0">
                <a:latin typeface="Segoe UI"/>
                <a:ea typeface="SimSun"/>
                <a:cs typeface="Cordia New"/>
              </a:rPr>
              <a:t> </a:t>
            </a:r>
            <a:r>
              <a:rPr lang="en-US" sz="2600" b="0" i="0" u="none" strike="noStrike" baseline="0" dirty="0" err="1" smtClean="0">
                <a:latin typeface="Segoe UI"/>
                <a:ea typeface="SimSun"/>
                <a:cs typeface="Cordia New"/>
              </a:rPr>
              <a:t>virtuels</a:t>
            </a:r>
            <a:r>
              <a:rPr lang="en-US" sz="2600" b="0" i="0" u="none" strike="noStrike" baseline="0" dirty="0" smtClean="0">
                <a:latin typeface="Segoe UI"/>
                <a:ea typeface="SimSun"/>
                <a:cs typeface="Cordia New"/>
              </a:rPr>
              <a:t>	22410B-LON-DC1</a:t>
            </a:r>
          </a:p>
          <a:p>
            <a:pPr>
              <a:tabLst>
                <a:tab pos="394652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22410B-LON-SVR1</a:t>
            </a:r>
          </a:p>
          <a:p>
            <a:pPr>
              <a:tabLst>
                <a:tab pos="394652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22410B-LON-CL1</a:t>
            </a:r>
          </a:p>
          <a:p>
            <a:pPr>
              <a:tabLst>
                <a:tab pos="3946525"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ADATUM\</a:t>
            </a:r>
            <a:r>
              <a:rPr lang="en-US" sz="2600" b="1" i="0" u="none" strike="noStrike" baseline="0" dirty="0" err="1" smtClean="0">
                <a:latin typeface="Segoe UI"/>
                <a:ea typeface="SimSun"/>
                <a:cs typeface="Cordia New"/>
              </a:rPr>
              <a:t>Administrateur</a:t>
            </a:r>
            <a:endParaRPr lang="en-US" sz="2600" b="1" i="0" u="none" strike="noStrike" baseline="0" dirty="0" smtClean="0">
              <a:latin typeface="Segoe UI"/>
              <a:ea typeface="SimSun"/>
              <a:cs typeface="Cordia New"/>
            </a:endParaRPr>
          </a:p>
          <a:p>
            <a:pPr>
              <a:tabLst>
                <a:tab pos="3946525"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a:t>
            </a:r>
            <a:r>
              <a:rPr lang="en-US" sz="2600" b="1" i="0" u="none" strike="noStrike" baseline="0" smtClean="0">
                <a:latin typeface="Segoe UI"/>
                <a:ea typeface="SimSun"/>
                <a:cs typeface="Cordia New"/>
              </a:rPr>
              <a:t>$$w0rd</a:t>
            </a:r>
            <a:endParaRPr lang="en-US" sz="2600" b="1" i="0" u="none" strike="noStrike" baseline="0" dirty="0" smtClean="0">
              <a:latin typeface="Segoe UI"/>
              <a:ea typeface="SimSun"/>
              <a:cs typeface="Cordia New"/>
            </a:endParaRPr>
          </a:p>
        </p:txBody>
      </p:sp>
      <p:sp>
        <p:nvSpPr>
          <p:cNvPr id="6" name="TextBox 5"/>
          <p:cNvSpPr txBox="1"/>
          <p:nvPr/>
        </p:nvSpPr>
        <p:spPr>
          <a:xfrm>
            <a:off x="458788" y="6163356"/>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40 minutes</a:t>
            </a:r>
            <a:endParaRPr lang="en-US" sz="2200" dirty="0">
              <a:latin typeface="Segoe UI"/>
            </a:endParaRPr>
          </a:p>
        </p:txBody>
      </p:sp>
    </p:spTree>
    <p:extLst>
      <p:ext uri="{BB962C8B-B14F-4D97-AF65-F5344CB8AC3E}">
        <p14:creationId xmlns:p14="http://schemas.microsoft.com/office/powerpoint/2010/main" val="2544438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248488"/>
          </a:xfrm>
          <a:prstGeom prst="rect">
            <a:avLst/>
          </a:prstGeom>
          <a:noFill/>
        </p:spPr>
        <p:txBody>
          <a:bodyPr vert="horz" wrap="square" rtlCol="0">
            <a:spAutoFit/>
          </a:bodyPr>
          <a:lstStyle/>
          <a:p>
            <a:pPr>
              <a:lnSpc>
                <a:spcPct val="115000"/>
              </a:lnSpc>
              <a:spcAft>
                <a:spcPts val="1000"/>
              </a:spcAft>
            </a:pPr>
            <a:r>
              <a:rPr lang="en-US" sz="2200" dirty="0" smtClean="0">
                <a:effectLst/>
                <a:latin typeface="Segoe UI"/>
                <a:ea typeface="SimSun"/>
                <a:cs typeface="Segoe UI"/>
              </a:rPr>
              <a:t>La </a:t>
            </a:r>
            <a:r>
              <a:rPr lang="en-US" sz="2200" dirty="0" err="1" smtClean="0">
                <a:effectLst/>
                <a:latin typeface="Segoe UI"/>
                <a:ea typeface="SimSun"/>
                <a:cs typeface="Segoe UI"/>
              </a:rPr>
              <a:t>société</a:t>
            </a:r>
            <a:r>
              <a:rPr lang="en-US" sz="2200" dirty="0" smtClean="0">
                <a:effectLst/>
                <a:latin typeface="Segoe UI"/>
                <a:ea typeface="SimSun"/>
                <a:cs typeface="Segoe UI"/>
              </a:rPr>
              <a:t> A. Datum Corporation a un bureau et </a:t>
            </a:r>
            <a:r>
              <a:rPr lang="en-US" sz="2200" smtClean="0">
                <a:effectLst/>
                <a:latin typeface="Segoe UI"/>
                <a:ea typeface="SimSun"/>
                <a:cs typeface="Segoe UI"/>
              </a:rPr>
              <a:t>un centre de données </a:t>
            </a:r>
            <a:r>
              <a:rPr lang="en-US" sz="2200" dirty="0" err="1" smtClean="0">
                <a:effectLst/>
                <a:latin typeface="Segoe UI"/>
                <a:ea typeface="SimSun"/>
                <a:cs typeface="Segoe UI"/>
              </a:rPr>
              <a:t>informatiques</a:t>
            </a:r>
            <a:r>
              <a:rPr lang="en-US" sz="2200" dirty="0" smtClean="0">
                <a:effectLst/>
                <a:latin typeface="Segoe UI"/>
                <a:ea typeface="SimSun"/>
                <a:cs typeface="Segoe UI"/>
              </a:rPr>
              <a:t> à </a:t>
            </a:r>
            <a:r>
              <a:rPr lang="en-US" sz="2200" dirty="0" err="1" smtClean="0">
                <a:effectLst/>
                <a:latin typeface="Segoe UI"/>
                <a:ea typeface="SimSun"/>
                <a:cs typeface="Segoe UI"/>
              </a:rPr>
              <a:t>Londres</a:t>
            </a:r>
            <a:r>
              <a:rPr lang="en-US" sz="2200" dirty="0" smtClean="0">
                <a:effectLst/>
                <a:latin typeface="Segoe UI"/>
                <a:ea typeface="SimSun"/>
                <a:cs typeface="Segoe UI"/>
              </a:rPr>
              <a:t> qui </a:t>
            </a:r>
            <a:r>
              <a:rPr lang="en-US" sz="2200" err="1" smtClean="0">
                <a:effectLst/>
                <a:latin typeface="Segoe UI"/>
                <a:ea typeface="SimSun"/>
                <a:cs typeface="Segoe UI"/>
              </a:rPr>
              <a:t>prennent</a:t>
            </a:r>
            <a:r>
              <a:rPr lang="en-US" sz="2200" smtClean="0">
                <a:effectLst/>
                <a:latin typeface="Segoe UI"/>
                <a:ea typeface="SimSun"/>
                <a:cs typeface="Segoe UI"/>
              </a:rPr>
              <a:t> en charge le site</a:t>
            </a:r>
            <a:r>
              <a:rPr lang="en-US" sz="2200" dirty="0" smtClean="0">
                <a:effectLst/>
                <a:latin typeface="Segoe UI"/>
                <a:ea typeface="SimSun"/>
                <a:cs typeface="Segoe UI"/>
              </a:rPr>
              <a:t> de </a:t>
            </a:r>
            <a:r>
              <a:rPr lang="en-US" sz="2200" dirty="0" err="1" smtClean="0">
                <a:effectLst/>
                <a:latin typeface="Segoe UI"/>
                <a:ea typeface="SimSun"/>
                <a:cs typeface="Segoe UI"/>
              </a:rPr>
              <a:t>Londres</a:t>
            </a:r>
            <a:r>
              <a:rPr lang="en-US" sz="2200" dirty="0" smtClean="0">
                <a:effectLst/>
                <a:latin typeface="Segoe UI"/>
                <a:ea typeface="SimSun"/>
                <a:cs typeface="Segoe UI"/>
              </a:rPr>
              <a:t> </a:t>
            </a:r>
            <a:r>
              <a:rPr lang="en-US" sz="2200" dirty="0" err="1" smtClean="0">
                <a:effectLst/>
                <a:latin typeface="Segoe UI"/>
                <a:ea typeface="SimSun"/>
                <a:cs typeface="Segoe UI"/>
              </a:rPr>
              <a:t>ainsi</a:t>
            </a:r>
            <a:r>
              <a:rPr lang="en-US" sz="2200" dirty="0" smtClean="0">
                <a:effectLst/>
                <a:latin typeface="Segoe UI"/>
                <a:ea typeface="SimSun"/>
                <a:cs typeface="Segoe UI"/>
              </a:rPr>
              <a:t> </a:t>
            </a:r>
            <a:r>
              <a:rPr lang="en-US" sz="2200" dirty="0" err="1" smtClean="0">
                <a:effectLst/>
                <a:latin typeface="Segoe UI"/>
                <a:ea typeface="SimSun"/>
                <a:cs typeface="Segoe UI"/>
              </a:rPr>
              <a:t>que</a:t>
            </a:r>
            <a:r>
              <a:rPr lang="en-US" sz="2200" dirty="0" smtClean="0">
                <a:effectLst/>
                <a:latin typeface="Segoe UI"/>
                <a:ea typeface="SimSun"/>
                <a:cs typeface="Segoe UI"/>
              </a:rPr>
              <a:t> </a:t>
            </a:r>
            <a:r>
              <a:rPr lang="en-US" sz="2200" dirty="0" err="1" smtClean="0">
                <a:effectLst/>
                <a:latin typeface="Segoe UI"/>
                <a:ea typeface="SimSun"/>
                <a:cs typeface="Segoe UI"/>
              </a:rPr>
              <a:t>d'autres</a:t>
            </a:r>
            <a:r>
              <a:rPr lang="en-US" sz="2200" dirty="0" smtClean="0">
                <a:effectLst/>
                <a:latin typeface="Segoe UI"/>
                <a:ea typeface="SimSun"/>
                <a:cs typeface="Segoe UI"/>
              </a:rPr>
              <a:t> sites. A. </a:t>
            </a:r>
            <a:r>
              <a:rPr lang="en-US" sz="2200" smtClean="0">
                <a:effectLst/>
                <a:latin typeface="Segoe UI"/>
                <a:ea typeface="SimSun"/>
                <a:cs typeface="Segoe UI"/>
              </a:rPr>
              <a:t>Datum a récemment </a:t>
            </a:r>
            <a:r>
              <a:rPr lang="en-US" sz="2200" dirty="0" err="1" smtClean="0">
                <a:effectLst/>
                <a:latin typeface="Segoe UI"/>
                <a:ea typeface="SimSun"/>
                <a:cs typeface="Segoe UI"/>
              </a:rPr>
              <a:t>déployé</a:t>
            </a:r>
            <a:r>
              <a:rPr lang="en-US" sz="2200" dirty="0" smtClean="0">
                <a:effectLst/>
                <a:latin typeface="Segoe UI"/>
                <a:ea typeface="SimSun"/>
                <a:cs typeface="Segoe UI"/>
              </a:rPr>
              <a:t> </a:t>
            </a:r>
            <a:r>
              <a:rPr lang="en-US" sz="2200" dirty="0" err="1" smtClean="0">
                <a:effectLst/>
                <a:latin typeface="Segoe UI"/>
                <a:ea typeface="SimSun"/>
                <a:cs typeface="Segoe UI"/>
              </a:rPr>
              <a:t>une</a:t>
            </a:r>
            <a:r>
              <a:rPr lang="en-US" sz="2200" dirty="0" smtClean="0">
                <a:effectLst/>
                <a:latin typeface="Segoe UI"/>
                <a:ea typeface="SimSun"/>
                <a:cs typeface="Segoe UI"/>
              </a:rPr>
              <a:t> infrastructure Windows Server 2012 avec des clients Windows 8. </a:t>
            </a:r>
            <a:r>
              <a:rPr lang="en-US" sz="2200" dirty="0" err="1" smtClean="0">
                <a:effectLst/>
                <a:latin typeface="Segoe UI"/>
                <a:ea typeface="SimSun"/>
                <a:cs typeface="Segoe UI"/>
              </a:rPr>
              <a:t>Vous</a:t>
            </a:r>
            <a:r>
              <a:rPr lang="en-US" sz="2200" dirty="0" smtClean="0">
                <a:effectLst/>
                <a:latin typeface="Segoe UI"/>
                <a:ea typeface="SimSun"/>
                <a:cs typeface="Segoe UI"/>
              </a:rPr>
              <a:t> </a:t>
            </a:r>
            <a:r>
              <a:rPr lang="en-US" sz="2200" dirty="0" err="1" smtClean="0">
                <a:effectLst/>
                <a:latin typeface="Segoe UI"/>
                <a:ea typeface="SimSun"/>
                <a:cs typeface="Segoe UI"/>
              </a:rPr>
              <a:t>devez</a:t>
            </a:r>
            <a:r>
              <a:rPr lang="en-US" sz="2200" dirty="0" smtClean="0">
                <a:effectLst/>
                <a:latin typeface="Segoe UI"/>
                <a:ea typeface="SimSun"/>
                <a:cs typeface="Segoe UI"/>
              </a:rPr>
              <a:t> </a:t>
            </a:r>
            <a:r>
              <a:rPr lang="en-US" sz="2200" dirty="0" err="1" smtClean="0">
                <a:effectLst/>
                <a:latin typeface="Segoe UI"/>
                <a:ea typeface="SimSun"/>
                <a:cs typeface="Segoe UI"/>
              </a:rPr>
              <a:t>configurer</a:t>
            </a:r>
            <a:r>
              <a:rPr lang="en-US" sz="2200" dirty="0" smtClean="0">
                <a:effectLst/>
                <a:latin typeface="Segoe UI"/>
                <a:ea typeface="SimSun"/>
                <a:cs typeface="Segoe UI"/>
              </a:rPr>
              <a:t> le service </a:t>
            </a:r>
            <a:r>
              <a:rPr lang="en-US" sz="2200" dirty="0" err="1" smtClean="0">
                <a:effectLst/>
                <a:latin typeface="Segoe UI"/>
                <a:ea typeface="SimSun"/>
                <a:cs typeface="Segoe UI"/>
              </a:rPr>
              <a:t>d'infrastructure</a:t>
            </a:r>
            <a:r>
              <a:rPr lang="en-US" sz="2200" dirty="0" smtClean="0">
                <a:effectLst/>
                <a:latin typeface="Segoe UI"/>
                <a:ea typeface="SimSun"/>
                <a:cs typeface="Segoe UI"/>
              </a:rPr>
              <a:t> pour </a:t>
            </a:r>
            <a:r>
              <a:rPr lang="en-US" sz="2200" dirty="0" err="1" smtClean="0">
                <a:effectLst/>
                <a:latin typeface="Segoe UI"/>
                <a:ea typeface="SimSun"/>
                <a:cs typeface="Segoe UI"/>
              </a:rPr>
              <a:t>une</a:t>
            </a:r>
            <a:r>
              <a:rPr lang="en-US" sz="2200" dirty="0" smtClean="0">
                <a:effectLst/>
                <a:latin typeface="Segoe UI"/>
                <a:ea typeface="SimSun"/>
                <a:cs typeface="Segoe UI"/>
              </a:rPr>
              <a:t> nouvelle </a:t>
            </a:r>
            <a:r>
              <a:rPr lang="en-US" sz="2200" dirty="0" err="1" smtClean="0">
                <a:effectLst/>
                <a:latin typeface="Segoe UI"/>
                <a:ea typeface="SimSun"/>
                <a:cs typeface="Segoe UI"/>
              </a:rPr>
              <a:t>succursale</a:t>
            </a:r>
            <a:endParaRPr lang="en-US" sz="2200" dirty="0" smtClean="0">
              <a:effectLst/>
              <a:latin typeface="Segoe UI"/>
              <a:ea typeface="SimSun"/>
              <a:cs typeface="Cordia New"/>
            </a:endParaRPr>
          </a:p>
          <a:p>
            <a:pPr>
              <a:lnSpc>
                <a:spcPct val="115000"/>
              </a:lnSpc>
              <a:spcAft>
                <a:spcPts val="1000"/>
              </a:spcAft>
            </a:pPr>
            <a:r>
              <a:rPr lang="en-US" sz="2200" dirty="0" err="1" smtClean="0">
                <a:effectLst/>
                <a:latin typeface="Segoe UI"/>
                <a:ea typeface="SimSun"/>
                <a:cs typeface="Segoe UI"/>
              </a:rPr>
              <a:t>Votre</a:t>
            </a:r>
            <a:r>
              <a:rPr lang="en-US" sz="2200" dirty="0" smtClean="0">
                <a:effectLst/>
                <a:latin typeface="Segoe UI"/>
                <a:ea typeface="SimSun"/>
                <a:cs typeface="Segoe UI"/>
              </a:rPr>
              <a:t> </a:t>
            </a:r>
            <a:r>
              <a:rPr lang="en-US" sz="2200" dirty="0" err="1" smtClean="0">
                <a:effectLst/>
                <a:latin typeface="Segoe UI"/>
                <a:ea typeface="SimSun"/>
                <a:cs typeface="Segoe UI"/>
              </a:rPr>
              <a:t>responsable</a:t>
            </a:r>
            <a:r>
              <a:rPr lang="en-US" sz="2200" dirty="0" smtClean="0">
                <a:effectLst/>
                <a:latin typeface="Segoe UI"/>
                <a:ea typeface="SimSun"/>
                <a:cs typeface="Segoe UI"/>
              </a:rPr>
              <a:t> </a:t>
            </a:r>
            <a:r>
              <a:rPr lang="en-US" sz="2200" dirty="0" err="1" smtClean="0">
                <a:effectLst/>
                <a:latin typeface="Segoe UI"/>
                <a:ea typeface="SimSun"/>
                <a:cs typeface="Segoe UI"/>
              </a:rPr>
              <a:t>vous</a:t>
            </a:r>
            <a:r>
              <a:rPr lang="en-US" sz="2200" dirty="0" smtClean="0">
                <a:effectLst/>
                <a:latin typeface="Segoe UI"/>
                <a:ea typeface="SimSun"/>
                <a:cs typeface="Segoe UI"/>
              </a:rPr>
              <a:t> a </a:t>
            </a:r>
            <a:r>
              <a:rPr lang="en-US" sz="2200" dirty="0" err="1" smtClean="0">
                <a:effectLst/>
                <a:latin typeface="Segoe UI"/>
                <a:ea typeface="SimSun"/>
                <a:cs typeface="Segoe UI"/>
              </a:rPr>
              <a:t>demandé</a:t>
            </a:r>
            <a:r>
              <a:rPr lang="en-US" sz="2200" dirty="0" smtClean="0">
                <a:effectLst/>
                <a:latin typeface="Segoe UI"/>
                <a:ea typeface="SimSun"/>
                <a:cs typeface="Segoe UI"/>
              </a:rPr>
              <a:t> de </a:t>
            </a:r>
            <a:r>
              <a:rPr lang="en-US" sz="2200" dirty="0" err="1" smtClean="0">
                <a:effectLst/>
                <a:latin typeface="Segoe UI"/>
                <a:ea typeface="SimSun"/>
                <a:cs typeface="Segoe UI"/>
              </a:rPr>
              <a:t>configurer</a:t>
            </a:r>
            <a:r>
              <a:rPr lang="en-US" sz="2200" dirty="0" smtClean="0">
                <a:effectLst/>
                <a:latin typeface="Segoe UI"/>
                <a:ea typeface="SimSun"/>
                <a:cs typeface="Segoe UI"/>
              </a:rPr>
              <a:t> le </a:t>
            </a:r>
            <a:r>
              <a:rPr lang="en-US" sz="2200" dirty="0" err="1" smtClean="0">
                <a:effectLst/>
                <a:latin typeface="Segoe UI"/>
                <a:ea typeface="SimSun"/>
                <a:cs typeface="Segoe UI"/>
              </a:rPr>
              <a:t>contrôleur</a:t>
            </a:r>
            <a:r>
              <a:rPr lang="en-US" sz="2200" dirty="0" smtClean="0">
                <a:effectLst/>
                <a:latin typeface="Segoe UI"/>
                <a:ea typeface="SimSun"/>
                <a:cs typeface="Segoe UI"/>
              </a:rPr>
              <a:t> de </a:t>
            </a:r>
            <a:r>
              <a:rPr lang="en-US" sz="2200" dirty="0" err="1" smtClean="0">
                <a:effectLst/>
                <a:latin typeface="Segoe UI"/>
                <a:ea typeface="SimSun"/>
                <a:cs typeface="Segoe UI"/>
              </a:rPr>
              <a:t>domaine</a:t>
            </a:r>
            <a:r>
              <a:rPr lang="en-US" sz="2200" dirty="0" smtClean="0">
                <a:effectLst/>
                <a:latin typeface="Segoe UI"/>
                <a:ea typeface="SimSun"/>
                <a:cs typeface="Segoe UI"/>
              </a:rPr>
              <a:t> de la </a:t>
            </a:r>
            <a:r>
              <a:rPr lang="en-US" sz="2200" dirty="0" err="1" smtClean="0">
                <a:effectLst/>
                <a:latin typeface="Segoe UI"/>
                <a:ea typeface="SimSun"/>
                <a:cs typeface="Segoe UI"/>
              </a:rPr>
              <a:t>filiale</a:t>
            </a:r>
            <a:r>
              <a:rPr lang="en-US" sz="2200" dirty="0" smtClean="0">
                <a:effectLst/>
                <a:latin typeface="Segoe UI"/>
                <a:ea typeface="SimSun"/>
                <a:cs typeface="Segoe UI"/>
              </a:rPr>
              <a:t> en </a:t>
            </a:r>
            <a:r>
              <a:rPr lang="en-US" sz="2200" dirty="0" err="1" smtClean="0">
                <a:effectLst/>
                <a:latin typeface="Segoe UI"/>
                <a:ea typeface="SimSun"/>
                <a:cs typeface="Segoe UI"/>
              </a:rPr>
              <a:t>tant</a:t>
            </a:r>
            <a:r>
              <a:rPr lang="en-US" sz="2200" dirty="0" smtClean="0">
                <a:effectLst/>
                <a:latin typeface="Segoe UI"/>
                <a:ea typeface="SimSun"/>
                <a:cs typeface="Segoe UI"/>
              </a:rPr>
              <a:t> </a:t>
            </a:r>
            <a:r>
              <a:rPr lang="en-US" sz="2200" dirty="0" err="1" smtClean="0">
                <a:effectLst/>
                <a:latin typeface="Segoe UI"/>
                <a:ea typeface="SimSun"/>
                <a:cs typeface="Segoe UI"/>
              </a:rPr>
              <a:t>que</a:t>
            </a:r>
            <a:r>
              <a:rPr lang="en-US" sz="2200" dirty="0" smtClean="0">
                <a:effectLst/>
                <a:latin typeface="Segoe UI"/>
                <a:ea typeface="SimSun"/>
                <a:cs typeface="Segoe UI"/>
              </a:rPr>
              <a:t> </a:t>
            </a:r>
            <a:r>
              <a:rPr lang="en-US" sz="2200" dirty="0" err="1" smtClean="0">
                <a:effectLst/>
                <a:latin typeface="Segoe UI"/>
                <a:ea typeface="SimSun"/>
                <a:cs typeface="Segoe UI"/>
              </a:rPr>
              <a:t>serveur</a:t>
            </a:r>
            <a:r>
              <a:rPr lang="en-US" sz="2200" dirty="0" smtClean="0">
                <a:effectLst/>
                <a:latin typeface="Segoe UI"/>
                <a:ea typeface="SimSun"/>
                <a:cs typeface="Segoe UI"/>
              </a:rPr>
              <a:t> DNS. Il </a:t>
            </a:r>
            <a:r>
              <a:rPr lang="en-US" sz="2200" dirty="0" err="1" smtClean="0">
                <a:effectLst/>
                <a:latin typeface="Segoe UI"/>
                <a:ea typeface="SimSun"/>
                <a:cs typeface="Segoe UI"/>
              </a:rPr>
              <a:t>vous</a:t>
            </a:r>
            <a:r>
              <a:rPr lang="en-US" sz="2200" dirty="0" smtClean="0">
                <a:effectLst/>
                <a:latin typeface="Segoe UI"/>
                <a:ea typeface="SimSun"/>
                <a:cs typeface="Segoe UI"/>
              </a:rPr>
              <a:t> a </a:t>
            </a:r>
            <a:r>
              <a:rPr lang="en-US" sz="2200" dirty="0" err="1" smtClean="0">
                <a:effectLst/>
                <a:latin typeface="Segoe UI"/>
                <a:ea typeface="SimSun"/>
                <a:cs typeface="Segoe UI"/>
              </a:rPr>
              <a:t>également</a:t>
            </a:r>
            <a:r>
              <a:rPr lang="en-US" sz="2200" dirty="0" smtClean="0">
                <a:effectLst/>
                <a:latin typeface="Segoe UI"/>
                <a:ea typeface="SimSun"/>
                <a:cs typeface="Segoe UI"/>
              </a:rPr>
              <a:t> </a:t>
            </a:r>
            <a:r>
              <a:rPr lang="en-US" sz="2200" dirty="0" err="1" smtClean="0">
                <a:effectLst/>
                <a:latin typeface="Segoe UI"/>
                <a:ea typeface="SimSun"/>
                <a:cs typeface="Segoe UI"/>
              </a:rPr>
              <a:t>été</a:t>
            </a:r>
            <a:r>
              <a:rPr lang="en-US" sz="2200" dirty="0" smtClean="0">
                <a:effectLst/>
                <a:latin typeface="Segoe UI"/>
                <a:ea typeface="SimSun"/>
                <a:cs typeface="Segoe UI"/>
              </a:rPr>
              <a:t> </a:t>
            </a:r>
            <a:r>
              <a:rPr lang="en-US" sz="2200" dirty="0" err="1" smtClean="0">
                <a:effectLst/>
                <a:latin typeface="Segoe UI"/>
                <a:ea typeface="SimSun"/>
                <a:cs typeface="Segoe UI"/>
              </a:rPr>
              <a:t>demandé</a:t>
            </a:r>
            <a:r>
              <a:rPr lang="en-US" sz="2200" dirty="0" smtClean="0">
                <a:effectLst/>
                <a:latin typeface="Segoe UI"/>
                <a:ea typeface="SimSun"/>
                <a:cs typeface="Segoe UI"/>
              </a:rPr>
              <a:t> de </a:t>
            </a:r>
            <a:r>
              <a:rPr lang="en-US" sz="2200" dirty="0" err="1" smtClean="0">
                <a:effectLst/>
                <a:latin typeface="Segoe UI"/>
                <a:ea typeface="SimSun"/>
                <a:cs typeface="Segoe UI"/>
              </a:rPr>
              <a:t>créer</a:t>
            </a:r>
            <a:r>
              <a:rPr lang="en-US" sz="2200" dirty="0" smtClean="0">
                <a:effectLst/>
                <a:latin typeface="Segoe UI"/>
                <a:ea typeface="SimSun"/>
                <a:cs typeface="Segoe UI"/>
              </a:rPr>
              <a:t> des </a:t>
            </a:r>
            <a:r>
              <a:rPr lang="en-US" sz="2200" dirty="0" err="1" smtClean="0">
                <a:effectLst/>
                <a:latin typeface="Segoe UI"/>
                <a:ea typeface="SimSun"/>
                <a:cs typeface="Segoe UI"/>
              </a:rPr>
              <a:t>enregistrements</a:t>
            </a:r>
            <a:r>
              <a:rPr lang="en-US" sz="2200" dirty="0" smtClean="0">
                <a:effectLst/>
                <a:latin typeface="Segoe UI"/>
                <a:ea typeface="SimSun"/>
                <a:cs typeface="Segoe UI"/>
              </a:rPr>
              <a:t> </a:t>
            </a:r>
            <a:r>
              <a:rPr lang="en-US" sz="2200" dirty="0" err="1" smtClean="0">
                <a:effectLst/>
                <a:latin typeface="Segoe UI"/>
                <a:ea typeface="SimSun"/>
                <a:cs typeface="Segoe UI"/>
              </a:rPr>
              <a:t>d'hôtes</a:t>
            </a:r>
            <a:r>
              <a:rPr lang="en-US" sz="2200" dirty="0" smtClean="0">
                <a:effectLst/>
                <a:latin typeface="Segoe UI"/>
                <a:ea typeface="SimSun"/>
                <a:cs typeface="Segoe UI"/>
              </a:rPr>
              <a:t> pour assurer la </a:t>
            </a:r>
            <a:r>
              <a:rPr lang="en-US" sz="2200" dirty="0" err="1" smtClean="0">
                <a:effectLst/>
                <a:latin typeface="Segoe UI"/>
                <a:ea typeface="SimSun"/>
                <a:cs typeface="Segoe UI"/>
              </a:rPr>
              <a:t>prise</a:t>
            </a:r>
            <a:r>
              <a:rPr lang="en-US" sz="2200" dirty="0" smtClean="0">
                <a:effectLst/>
                <a:latin typeface="Segoe UI"/>
                <a:ea typeface="SimSun"/>
                <a:cs typeface="Segoe UI"/>
              </a:rPr>
              <a:t> en charge </a:t>
            </a:r>
            <a:r>
              <a:rPr lang="en-US" sz="2200" dirty="0" err="1" smtClean="0">
                <a:effectLst/>
                <a:latin typeface="Segoe UI"/>
                <a:ea typeface="SimSun"/>
                <a:cs typeface="Segoe UI"/>
              </a:rPr>
              <a:t>d'une</a:t>
            </a:r>
            <a:r>
              <a:rPr lang="en-US" sz="2200" dirty="0" smtClean="0">
                <a:effectLst/>
                <a:latin typeface="Segoe UI"/>
                <a:ea typeface="SimSun"/>
                <a:cs typeface="Segoe UI"/>
              </a:rPr>
              <a:t> nouvelle application en </a:t>
            </a:r>
            <a:r>
              <a:rPr lang="en-US" sz="2200" dirty="0" err="1" smtClean="0">
                <a:effectLst/>
                <a:latin typeface="Segoe UI"/>
                <a:ea typeface="SimSun"/>
                <a:cs typeface="Segoe UI"/>
              </a:rPr>
              <a:t>cours</a:t>
            </a:r>
            <a:r>
              <a:rPr lang="en-US" sz="2200" dirty="0" smtClean="0">
                <a:effectLst/>
                <a:latin typeface="Segoe UI"/>
                <a:ea typeface="SimSun"/>
                <a:cs typeface="Segoe UI"/>
              </a:rPr>
              <a:t> </a:t>
            </a:r>
            <a:r>
              <a:rPr lang="en-US" sz="2200" dirty="0" err="1" smtClean="0">
                <a:effectLst/>
                <a:latin typeface="Segoe UI"/>
                <a:ea typeface="SimSun"/>
                <a:cs typeface="Segoe UI"/>
              </a:rPr>
              <a:t>d'installation</a:t>
            </a:r>
            <a:r>
              <a:rPr lang="en-US" sz="2200" dirty="0" smtClean="0">
                <a:effectLst/>
                <a:latin typeface="Segoe UI"/>
                <a:ea typeface="SimSun"/>
                <a:cs typeface="Segoe UI"/>
              </a:rPr>
              <a:t>. </a:t>
            </a:r>
            <a:r>
              <a:rPr lang="en-US" sz="2200" dirty="0" err="1" smtClean="0">
                <a:effectLst/>
                <a:latin typeface="Segoe UI"/>
                <a:ea typeface="SimSun"/>
                <a:cs typeface="Segoe UI"/>
              </a:rPr>
              <a:t>Enfin</a:t>
            </a:r>
            <a:r>
              <a:rPr lang="en-US" sz="2200" dirty="0" smtClean="0">
                <a:effectLst/>
                <a:latin typeface="Segoe UI"/>
                <a:ea typeface="SimSun"/>
                <a:cs typeface="Segoe UI"/>
              </a:rPr>
              <a:t>, </a:t>
            </a:r>
            <a:r>
              <a:rPr lang="en-US" sz="2200" dirty="0" err="1" smtClean="0">
                <a:effectLst/>
                <a:latin typeface="Segoe UI"/>
                <a:ea typeface="SimSun"/>
                <a:cs typeface="Segoe UI"/>
              </a:rPr>
              <a:t>vous</a:t>
            </a:r>
            <a:r>
              <a:rPr lang="en-US" sz="2200" dirty="0" smtClean="0">
                <a:effectLst/>
                <a:latin typeface="Segoe UI"/>
                <a:ea typeface="SimSun"/>
                <a:cs typeface="Segoe UI"/>
              </a:rPr>
              <a:t> </a:t>
            </a:r>
            <a:r>
              <a:rPr lang="en-US" sz="2200" dirty="0" err="1" smtClean="0">
                <a:effectLst/>
                <a:latin typeface="Segoe UI"/>
                <a:ea typeface="SimSun"/>
                <a:cs typeface="Segoe UI"/>
              </a:rPr>
              <a:t>devez</a:t>
            </a:r>
            <a:r>
              <a:rPr lang="en-US" sz="2200" dirty="0" smtClean="0">
                <a:effectLst/>
                <a:latin typeface="Segoe UI"/>
                <a:ea typeface="SimSun"/>
                <a:cs typeface="Segoe UI"/>
              </a:rPr>
              <a:t> </a:t>
            </a:r>
            <a:r>
              <a:rPr lang="en-US" sz="2200" dirty="0" err="1" smtClean="0">
                <a:effectLst/>
                <a:latin typeface="Segoe UI"/>
                <a:ea typeface="SimSun"/>
                <a:cs typeface="Segoe UI"/>
              </a:rPr>
              <a:t>configurer</a:t>
            </a:r>
            <a:r>
              <a:rPr lang="en-US" sz="2200" dirty="0" smtClean="0">
                <a:effectLst/>
                <a:latin typeface="Segoe UI"/>
                <a:ea typeface="SimSun"/>
                <a:cs typeface="Segoe UI"/>
              </a:rPr>
              <a:t> la redirection </a:t>
            </a:r>
            <a:r>
              <a:rPr lang="en-US" sz="2200" dirty="0" err="1" smtClean="0">
                <a:effectLst/>
                <a:latin typeface="Segoe UI"/>
                <a:ea typeface="SimSun"/>
                <a:cs typeface="Segoe UI"/>
              </a:rPr>
              <a:t>sur</a:t>
            </a:r>
            <a:r>
              <a:rPr lang="en-US" sz="2200" dirty="0" smtClean="0">
                <a:effectLst/>
                <a:latin typeface="Segoe UI"/>
                <a:ea typeface="SimSun"/>
                <a:cs typeface="Segoe UI"/>
              </a:rPr>
              <a:t> le </a:t>
            </a:r>
            <a:r>
              <a:rPr lang="en-US" sz="2200" dirty="0" err="1" smtClean="0">
                <a:effectLst/>
                <a:latin typeface="Segoe UI"/>
                <a:ea typeface="SimSun"/>
                <a:cs typeface="Segoe UI"/>
              </a:rPr>
              <a:t>serveur</a:t>
            </a:r>
            <a:r>
              <a:rPr lang="en-US" sz="2200" dirty="0" smtClean="0">
                <a:effectLst/>
                <a:latin typeface="Segoe UI"/>
                <a:ea typeface="SimSun"/>
                <a:cs typeface="Segoe UI"/>
              </a:rPr>
              <a:t> DNS de la </a:t>
            </a:r>
            <a:r>
              <a:rPr lang="en-US" sz="2200" dirty="0" err="1" smtClean="0">
                <a:effectLst/>
                <a:latin typeface="Segoe UI"/>
                <a:ea typeface="SimSun"/>
                <a:cs typeface="Segoe UI"/>
              </a:rPr>
              <a:t>filiale</a:t>
            </a:r>
            <a:r>
              <a:rPr lang="en-US" sz="2200" dirty="0" smtClean="0">
                <a:effectLst/>
                <a:latin typeface="Segoe UI"/>
                <a:ea typeface="SimSun"/>
                <a:cs typeface="Segoe UI"/>
              </a:rPr>
              <a:t> pour </a:t>
            </a:r>
            <a:r>
              <a:rPr lang="en-US" sz="2200" dirty="0" err="1" smtClean="0">
                <a:effectLst/>
                <a:latin typeface="Segoe UI"/>
                <a:ea typeface="SimSun"/>
                <a:cs typeface="Segoe UI"/>
              </a:rPr>
              <a:t>prendre</a:t>
            </a:r>
            <a:r>
              <a:rPr lang="en-US" sz="2200" dirty="0" smtClean="0">
                <a:effectLst/>
                <a:latin typeface="Segoe UI"/>
                <a:ea typeface="SimSun"/>
                <a:cs typeface="Segoe UI"/>
              </a:rPr>
              <a:t> en charge la </a:t>
            </a:r>
            <a:r>
              <a:rPr lang="en-US" sz="2200" dirty="0" err="1" smtClean="0">
                <a:effectLst/>
                <a:latin typeface="Segoe UI"/>
                <a:ea typeface="SimSun"/>
                <a:cs typeface="Segoe UI"/>
              </a:rPr>
              <a:t>résolution</a:t>
            </a:r>
            <a:r>
              <a:rPr lang="en-US" sz="2200" dirty="0" smtClean="0">
                <a:effectLst/>
                <a:latin typeface="Segoe UI"/>
                <a:ea typeface="SimSun"/>
                <a:cs typeface="Segoe UI"/>
              </a:rPr>
              <a:t> de </a:t>
            </a:r>
            <a:r>
              <a:rPr lang="en-US" sz="2200" dirty="0" err="1" smtClean="0">
                <a:effectLst/>
                <a:latin typeface="Segoe UI"/>
                <a:ea typeface="SimSun"/>
                <a:cs typeface="Segoe UI"/>
              </a:rPr>
              <a:t>noms</a:t>
            </a:r>
            <a:r>
              <a:rPr lang="en-US" sz="2200" dirty="0" smtClean="0">
                <a:effectLst/>
                <a:latin typeface="Segoe UI"/>
                <a:ea typeface="SimSun"/>
                <a:cs typeface="Segoe UI"/>
              </a:rPr>
              <a:t> Internet</a:t>
            </a:r>
            <a:endParaRPr lang="en-US" sz="2200" dirty="0">
              <a:effectLst/>
              <a:latin typeface="Segoe UI"/>
              <a:ea typeface="SimSun"/>
              <a:cs typeface="Cordia New"/>
            </a:endParaRPr>
          </a:p>
        </p:txBody>
      </p:sp>
    </p:spTree>
    <p:extLst>
      <p:ext uri="{BB962C8B-B14F-4D97-AF65-F5344CB8AC3E}">
        <p14:creationId xmlns:p14="http://schemas.microsoft.com/office/powerpoint/2010/main" val="116061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9dd9ddca-1246-435d-a6b2-6682d36c70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dirty="0" err="1"/>
              <a:t>Pouvez-vous</a:t>
            </a:r>
            <a:r>
              <a:rPr lang="en-US" dirty="0"/>
              <a:t> installer le </a:t>
            </a:r>
            <a:r>
              <a:rPr lang="en-US" dirty="0" err="1"/>
              <a:t>rôle</a:t>
            </a:r>
            <a:r>
              <a:rPr lang="en-US" dirty="0"/>
              <a:t> </a:t>
            </a:r>
            <a:r>
              <a:rPr lang="en-US" dirty="0" err="1"/>
              <a:t>serveur</a:t>
            </a:r>
            <a:r>
              <a:rPr lang="en-US" dirty="0"/>
              <a:t> DNS </a:t>
            </a:r>
            <a:r>
              <a:rPr lang="en-US" dirty="0" err="1"/>
              <a:t>sur</a:t>
            </a:r>
            <a:r>
              <a:rPr lang="en-US" dirty="0"/>
              <a:t> un </a:t>
            </a:r>
            <a:r>
              <a:rPr lang="en-US" dirty="0" err="1"/>
              <a:t>serveur</a:t>
            </a:r>
            <a:r>
              <a:rPr lang="en-US" dirty="0"/>
              <a:t> qui </a:t>
            </a:r>
            <a:r>
              <a:rPr lang="en-US" dirty="0" err="1"/>
              <a:t>n'est</a:t>
            </a:r>
            <a:r>
              <a:rPr lang="en-US" dirty="0"/>
              <a:t> pas un </a:t>
            </a:r>
            <a:r>
              <a:rPr lang="en-US" dirty="0" err="1"/>
              <a:t>contrôleur</a:t>
            </a:r>
            <a:r>
              <a:rPr lang="en-US" dirty="0"/>
              <a:t> de </a:t>
            </a:r>
            <a:r>
              <a:rPr lang="en-US" dirty="0" err="1"/>
              <a:t>domaine</a:t>
            </a:r>
            <a:r>
              <a:rPr lang="en-US" dirty="0"/>
              <a:t> ? Si </a:t>
            </a:r>
            <a:r>
              <a:rPr lang="en-US" dirty="0" err="1"/>
              <a:t>oui</a:t>
            </a:r>
            <a:r>
              <a:rPr lang="en-US" dirty="0"/>
              <a:t>, </a:t>
            </a:r>
            <a:r>
              <a:rPr lang="en-US" dirty="0" err="1"/>
              <a:t>existe</a:t>
            </a:r>
            <a:r>
              <a:rPr lang="en-US" dirty="0"/>
              <a:t>-t-</a:t>
            </a:r>
            <a:r>
              <a:rPr lang="en-US" dirty="0" err="1"/>
              <a:t>il</a:t>
            </a:r>
            <a:r>
              <a:rPr lang="en-US" dirty="0"/>
              <a:t> des limitations ?</a:t>
            </a:r>
          </a:p>
          <a:p>
            <a:r>
              <a:rPr lang="en-US" dirty="0" err="1"/>
              <a:t>Quel</a:t>
            </a:r>
            <a:r>
              <a:rPr lang="en-US" dirty="0"/>
              <a:t> </a:t>
            </a:r>
            <a:r>
              <a:rPr lang="en-US" dirty="0" err="1"/>
              <a:t>est</a:t>
            </a:r>
            <a:r>
              <a:rPr lang="en-US" dirty="0"/>
              <a:t> le </a:t>
            </a:r>
            <a:r>
              <a:rPr lang="en-US" dirty="0" err="1"/>
              <a:t>moyen</a:t>
            </a:r>
            <a:r>
              <a:rPr lang="en-US" dirty="0"/>
              <a:t> le plus </a:t>
            </a:r>
            <a:r>
              <a:rPr lang="en-US" dirty="0" err="1"/>
              <a:t>répandu</a:t>
            </a:r>
            <a:r>
              <a:rPr lang="en-US" dirty="0"/>
              <a:t> pour </a:t>
            </a:r>
            <a:r>
              <a:rPr lang="en-US" dirty="0" err="1" smtClean="0"/>
              <a:t>effectuer</a:t>
            </a:r>
            <a:r>
              <a:rPr lang="en-US" dirty="0" smtClean="0"/>
              <a:t> </a:t>
            </a:r>
            <a:r>
              <a:rPr lang="en-US" dirty="0" err="1" smtClean="0"/>
              <a:t>une</a:t>
            </a:r>
            <a:r>
              <a:rPr lang="en-US" dirty="0" smtClean="0"/>
              <a:t> </a:t>
            </a:r>
            <a:r>
              <a:rPr lang="en-US" dirty="0" err="1"/>
              <a:t>résolution</a:t>
            </a:r>
            <a:r>
              <a:rPr lang="en-US" dirty="0"/>
              <a:t> de </a:t>
            </a:r>
            <a:r>
              <a:rPr lang="en-US" dirty="0" err="1"/>
              <a:t>noms</a:t>
            </a:r>
            <a:r>
              <a:rPr lang="en-US" dirty="0"/>
              <a:t> Internet </a:t>
            </a:r>
            <a:r>
              <a:rPr lang="en-US" dirty="0" err="1" smtClean="0"/>
              <a:t>sur</a:t>
            </a:r>
            <a:r>
              <a:rPr lang="en-US" dirty="0"/>
              <a:t> </a:t>
            </a:r>
            <a:r>
              <a:rPr lang="en-US" dirty="0" smtClean="0"/>
              <a:t>un </a:t>
            </a:r>
            <a:r>
              <a:rPr lang="en-US" dirty="0" err="1" smtClean="0"/>
              <a:t>serveur</a:t>
            </a:r>
            <a:r>
              <a:rPr lang="en-US" dirty="0" smtClean="0"/>
              <a:t> </a:t>
            </a:r>
            <a:r>
              <a:rPr lang="en-US" dirty="0"/>
              <a:t>DNS local ?</a:t>
            </a:r>
          </a:p>
          <a:p>
            <a:r>
              <a:rPr lang="en-US" dirty="0"/>
              <a:t>Comment </a:t>
            </a:r>
            <a:r>
              <a:rPr lang="en-US" dirty="0" err="1"/>
              <a:t>pouvez-vous</a:t>
            </a:r>
            <a:r>
              <a:rPr lang="en-US" dirty="0"/>
              <a:t> </a:t>
            </a:r>
            <a:r>
              <a:rPr lang="en-US" dirty="0" err="1"/>
              <a:t>parcourir</a:t>
            </a:r>
            <a:r>
              <a:rPr lang="en-US" dirty="0"/>
              <a:t> le </a:t>
            </a:r>
            <a:r>
              <a:rPr lang="en-US" dirty="0" err="1"/>
              <a:t>contenu</a:t>
            </a:r>
            <a:r>
              <a:rPr lang="en-US"/>
              <a:t> </a:t>
            </a:r>
            <a:r>
              <a:rPr lang="en-US" smtClean="0"/>
              <a:t>du cache </a:t>
            </a:r>
            <a:r>
              <a:rPr lang="en-US" dirty="0"/>
              <a:t>de </a:t>
            </a:r>
            <a:r>
              <a:rPr lang="en-US" dirty="0" err="1"/>
              <a:t>résolution</a:t>
            </a:r>
            <a:r>
              <a:rPr lang="en-US" dirty="0"/>
              <a:t> DNS </a:t>
            </a:r>
            <a:r>
              <a:rPr lang="en-US" dirty="0" err="1"/>
              <a:t>sur</a:t>
            </a:r>
            <a:r>
              <a:rPr lang="en-US" dirty="0"/>
              <a:t> un </a:t>
            </a:r>
            <a:r>
              <a:rPr lang="en-US" dirty="0" err="1"/>
              <a:t>serveur</a:t>
            </a:r>
            <a:r>
              <a:rPr lang="en-US" dirty="0"/>
              <a:t> DNS ?</a:t>
            </a:r>
          </a:p>
          <a:p>
            <a:endParaRPr lang="en-US" dirty="0"/>
          </a:p>
        </p:txBody>
      </p:sp>
    </p:spTree>
    <p:extLst>
      <p:ext uri="{BB962C8B-B14F-4D97-AF65-F5344CB8AC3E}">
        <p14:creationId xmlns:p14="http://schemas.microsoft.com/office/powerpoint/2010/main" val="158989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1 : Résolution de noms pour les clients et les serveurs Windows</a:t>
            </a:r>
            <a:endParaRPr lang="en-US" sz="2600" dirty="0"/>
          </a:p>
        </p:txBody>
      </p:sp>
      <p:sp>
        <p:nvSpPr>
          <p:cNvPr id="3" name="Text Placeholder 2"/>
          <p:cNvSpPr>
            <a:spLocks noGrp="1"/>
          </p:cNvSpPr>
          <p:nvPr>
            <p:ph type="body" idx="1"/>
          </p:nvPr>
        </p:nvSpPr>
        <p:spPr/>
        <p:txBody>
          <a:bodyPr/>
          <a:lstStyle/>
          <a:p>
            <a:r>
              <a:rPr lang="fr-FR" dirty="0" smtClean="0"/>
              <a:t>Que sont les noms d'ordinateurs ?
Qu'est-ce que DNS ?
Zones et enregistrements DNS
Résolution des noms DNS Internet
Qu'est-ce que la résolution LLMNR </a:t>
            </a:r>
            <a:br>
              <a:rPr lang="fr-FR" dirty="0" smtClean="0"/>
            </a:br>
            <a:r>
              <a:rPr lang="fr-FR" dirty="0" smtClean="0"/>
              <a:t>(Link-Local Multicast Name </a:t>
            </a:r>
            <a:r>
              <a:rPr lang="fr-FR" dirty="0" err="1" smtClean="0"/>
              <a:t>Resolution</a:t>
            </a:r>
            <a:r>
              <a:rPr lang="fr-FR" dirty="0" smtClean="0"/>
              <a:t>) ?
Comment un client résout un nom
Résolution des problèmes liés à la résolution de noms</a:t>
            </a:r>
            <a:endParaRPr lang="en-US" dirty="0"/>
          </a:p>
        </p:txBody>
      </p:sp>
    </p:spTree>
    <p:extLst>
      <p:ext uri="{BB962C8B-B14F-4D97-AF65-F5344CB8AC3E}">
        <p14:creationId xmlns:p14="http://schemas.microsoft.com/office/powerpoint/2010/main" val="2877738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dirty="0" smtClean="0"/>
              <a:t>Questions de contrôle des acquis
Outils
Méthode conseillée
Problèmes courants et conseils relatifs à la résolution des problèmes</a:t>
            </a:r>
            <a:endParaRPr lang="en-US" dirty="0"/>
          </a:p>
        </p:txBody>
      </p:sp>
    </p:spTree>
    <p:extLst>
      <p:ext uri="{BB962C8B-B14F-4D97-AF65-F5344CB8AC3E}">
        <p14:creationId xmlns:p14="http://schemas.microsoft.com/office/powerpoint/2010/main" val="2608271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3200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noms d'ordinateurs ?</a:t>
            </a:r>
            <a:endParaRPr lang="en-US"/>
          </a:p>
        </p:txBody>
      </p:sp>
      <p:sp>
        <p:nvSpPr>
          <p:cNvPr id="4" name="Freeform 3"/>
          <p:cNvSpPr>
            <a:spLocks/>
          </p:cNvSpPr>
          <p:nvPr/>
        </p:nvSpPr>
        <p:spPr bwMode="auto">
          <a:xfrm>
            <a:off x="1191053" y="4573754"/>
            <a:ext cx="1050016" cy="498517"/>
          </a:xfrm>
          <a:custGeom>
            <a:avLst/>
            <a:gdLst>
              <a:gd name="T0" fmla="*/ 0 w 1119"/>
              <a:gd name="T1" fmla="*/ 2147483647 h 341"/>
              <a:gd name="T2" fmla="*/ 0 w 1119"/>
              <a:gd name="T3" fmla="*/ 2147483647 h 341"/>
              <a:gd name="T4" fmla="*/ 2147483647 w 1119"/>
              <a:gd name="T5" fmla="*/ 2147483647 h 341"/>
              <a:gd name="T6" fmla="*/ 2147483647 w 1119"/>
              <a:gd name="T7" fmla="*/ 0 h 341"/>
              <a:gd name="T8" fmla="*/ 0 60000 65536"/>
              <a:gd name="T9" fmla="*/ 0 60000 65536"/>
              <a:gd name="T10" fmla="*/ 0 60000 65536"/>
              <a:gd name="T11" fmla="*/ 0 60000 65536"/>
              <a:gd name="T12" fmla="*/ 0 w 1119"/>
              <a:gd name="T13" fmla="*/ 0 h 341"/>
              <a:gd name="T14" fmla="*/ 1119 w 1119"/>
              <a:gd name="T15" fmla="*/ 341 h 341"/>
            </a:gdLst>
            <a:ahLst/>
            <a:cxnLst>
              <a:cxn ang="T8">
                <a:pos x="T0" y="T1"/>
              </a:cxn>
              <a:cxn ang="T9">
                <a:pos x="T2" y="T3"/>
              </a:cxn>
              <a:cxn ang="T10">
                <a:pos x="T4" y="T5"/>
              </a:cxn>
              <a:cxn ang="T11">
                <a:pos x="T6" y="T7"/>
              </a:cxn>
            </a:cxnLst>
            <a:rect l="T12" t="T13" r="T14" b="T15"/>
            <a:pathLst>
              <a:path w="1119" h="341">
                <a:moveTo>
                  <a:pt x="0" y="57"/>
                </a:moveTo>
                <a:lnTo>
                  <a:pt x="0" y="341"/>
                </a:lnTo>
                <a:lnTo>
                  <a:pt x="1119" y="341"/>
                </a:lnTo>
                <a:lnTo>
                  <a:pt x="1119" y="0"/>
                </a:ln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2000">
              <a:latin typeface="Segoe UI" pitchFamily="34" charset="0"/>
              <a:ea typeface="Segoe UI" pitchFamily="34" charset="0"/>
              <a:cs typeface="Segoe UI" pitchFamily="34" charset="0"/>
            </a:endParaRPr>
          </a:p>
        </p:txBody>
      </p:sp>
      <p:sp>
        <p:nvSpPr>
          <p:cNvPr id="5" name="Line 20"/>
          <p:cNvSpPr>
            <a:spLocks noChangeShapeType="1"/>
          </p:cNvSpPr>
          <p:nvPr/>
        </p:nvSpPr>
        <p:spPr bwMode="auto">
          <a:xfrm>
            <a:off x="1762599" y="5072271"/>
            <a:ext cx="0" cy="26172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2000">
              <a:latin typeface="Segoe UI" pitchFamily="34" charset="0"/>
              <a:ea typeface="Segoe UI" pitchFamily="34" charset="0"/>
              <a:cs typeface="Segoe UI" pitchFamily="34" charset="0"/>
            </a:endParaRPr>
          </a:p>
        </p:txBody>
      </p:sp>
      <p:pic>
        <p:nvPicPr>
          <p:cNvPr id="6" name="Picture 5" descr="Computer_DesktopComput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79" y="3948050"/>
            <a:ext cx="768500" cy="94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omputer_DesktopComput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788" y="3948050"/>
            <a:ext cx="768500" cy="94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title="host 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984" y="1635906"/>
            <a:ext cx="10668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28"/>
          <p:cNvGraphicFramePr>
            <a:graphicFrameLocks noGrp="1"/>
          </p:cNvGraphicFramePr>
          <p:nvPr>
            <p:extLst>
              <p:ext uri="{D42A27DB-BD31-4B8C-83A1-F6EECF244321}">
                <p14:modId xmlns:p14="http://schemas.microsoft.com/office/powerpoint/2010/main" val="2196462235"/>
              </p:ext>
            </p:extLst>
          </p:nvPr>
        </p:nvGraphicFramePr>
        <p:xfrm>
          <a:off x="551138" y="907442"/>
          <a:ext cx="8131467" cy="5167991"/>
        </p:xfrm>
        <a:graphic>
          <a:graphicData uri="http://schemas.openxmlformats.org/drawingml/2006/table">
            <a:tbl>
              <a:tblPr/>
              <a:tblGrid>
                <a:gridCol w="2428282"/>
                <a:gridCol w="5703185"/>
              </a:tblGrid>
              <a:tr h="45338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Name</a:t>
                      </a:r>
                    </a:p>
                  </a:txBody>
                  <a:tcPr marL="91446" marR="91446" marT="45714" marB="45714"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Description</a:t>
                      </a:r>
                    </a:p>
                  </a:txBody>
                  <a:tcPr marL="91446" marR="91446" marT="45714" marB="45714"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r>
              <a:tr h="2181692">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ct val="7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ct val="7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ct val="7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ct val="7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ct val="70000"/>
                        </a:spcBef>
                        <a:spcAft>
                          <a:spcPct val="0"/>
                        </a:spcAft>
                        <a:buClrTx/>
                        <a:buSzTx/>
                        <a:buFontTx/>
                        <a:buNone/>
                        <a:tabLst/>
                      </a:pPr>
                      <a:endParaRPr kumimoji="0" lang="es-ES" sz="8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ct val="7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Nom d'hôte</a:t>
                      </a:r>
                    </a:p>
                  </a:txBody>
                  <a:tcPr marL="36000" marR="36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c>
                  <a:txBody>
                    <a:bodyPr/>
                    <a:lstStyle/>
                    <a:p>
                      <a:pPr marL="225425" marR="0" lvl="0" indent="-225425" algn="l" defTabSz="914400" rtl="0" eaLnBrk="1" fontAlgn="base" latinLnBrk="0" hangingPunct="1">
                        <a:lnSpc>
                          <a:spcPct val="110000"/>
                        </a:lnSpc>
                        <a:spcBef>
                          <a:spcPts val="0"/>
                        </a:spcBef>
                        <a:spcAft>
                          <a:spcPct val="0"/>
                        </a:spcAft>
                        <a:buClrTx/>
                        <a:buSzPct val="90000"/>
                        <a:buFontTx/>
                        <a:buChar char="•"/>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Jusqu'à 255 caractères</a:t>
                      </a:r>
                    </a:p>
                    <a:p>
                      <a:pPr marL="225425" marR="0" lvl="0" indent="-225425" algn="l" defTabSz="914400" rtl="0" eaLnBrk="1" fontAlgn="base" latinLnBrk="0" hangingPunct="1">
                        <a:lnSpc>
                          <a:spcPct val="110000"/>
                        </a:lnSpc>
                        <a:spcBef>
                          <a:spcPts val="0"/>
                        </a:spcBef>
                        <a:spcAft>
                          <a:spcPct val="0"/>
                        </a:spcAft>
                        <a:buClrTx/>
                        <a:buSzPct val="90000"/>
                        <a:buFontTx/>
                        <a:buChar char="•"/>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Peut contenir des caractères alphabétiques et numériques, des points et des tirets</a:t>
                      </a:r>
                    </a:p>
                    <a:p>
                      <a:pPr marL="225425" marR="0" lvl="0" indent="-225425" algn="l" defTabSz="914400" rtl="0" eaLnBrk="1" fontAlgn="base" latinLnBrk="0" hangingPunct="1">
                        <a:lnSpc>
                          <a:spcPct val="110000"/>
                        </a:lnSpc>
                        <a:spcBef>
                          <a:spcPts val="0"/>
                        </a:spcBef>
                        <a:spcAft>
                          <a:spcPct val="0"/>
                        </a:spcAft>
                        <a:buClrTx/>
                        <a:buSzPct val="90000"/>
                        <a:buFontTx/>
                        <a:buChar char="•"/>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Partie du nom de domaine complet</a:t>
                      </a:r>
                    </a:p>
                  </a:txBody>
                  <a:tcPr marL="91446" marR="91446" marT="45714" marB="45714"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r>
              <a:tr h="2532913">
                <a:tc>
                  <a:txBody>
                    <a:bodyPr/>
                    <a:lstStyle/>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s-ES" sz="8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s-ES" sz="8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90000"/>
                        </a:lnSpc>
                        <a:spcBef>
                          <a:spcPts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Nom NetBIOS</a:t>
                      </a:r>
                    </a:p>
                  </a:txBody>
                  <a:tcPr marL="36000" marR="36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c>
                  <a:txBody>
                    <a:bodyPr/>
                    <a:lstStyle/>
                    <a:p>
                      <a:pPr marL="225425" marR="0" lvl="0" indent="-225425" algn="l" defTabSz="914400" rtl="0" eaLnBrk="1" fontAlgn="base" latinLnBrk="0" hangingPunct="1">
                        <a:lnSpc>
                          <a:spcPct val="110000"/>
                        </a:lnSpc>
                        <a:spcBef>
                          <a:spcPts val="0"/>
                        </a:spcBef>
                        <a:spcAft>
                          <a:spcPct val="0"/>
                        </a:spcAft>
                        <a:buClrTx/>
                        <a:buSzPct val="90000"/>
                        <a:buFontTx/>
                        <a:buChar char="•"/>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Représente un </a:t>
                      </a:r>
                      <a:r>
                        <a:rPr kumimoji="0" lang="en-US" sz="24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ordinateur</a:t>
                      </a: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unique </a:t>
                      </a:r>
                      <a:r>
                        <a:rPr kumimoji="0" lang="en-US" sz="24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ou</a:t>
                      </a: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un </a:t>
                      </a:r>
                      <a:r>
                        <a:rPr kumimoji="0" lang="en-US" sz="24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groupe</a:t>
                      </a: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d'ordinateurs </a:t>
                      </a:r>
                    </a:p>
                    <a:p>
                      <a:pPr marL="225425" marR="0" lvl="0" indent="-225425" algn="l" defTabSz="914400" rtl="0" eaLnBrk="1" fontAlgn="base" latinLnBrk="0" hangingPunct="1">
                        <a:lnSpc>
                          <a:spcPct val="110000"/>
                        </a:lnSpc>
                        <a:spcBef>
                          <a:spcPts val="0"/>
                        </a:spcBef>
                        <a:spcAft>
                          <a:spcPct val="0"/>
                        </a:spcAft>
                        <a:buClrTx/>
                        <a:buSzPct val="90000"/>
                        <a:buFontTx/>
                        <a:buChar char="•"/>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15 caractères sont </a:t>
                      </a:r>
                      <a:r>
                        <a:rPr kumimoji="0" lang="en-US" sz="24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utilisés</a:t>
                      </a: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pour le nom</a:t>
                      </a:r>
                    </a:p>
                    <a:p>
                      <a:pPr marL="225425" marR="0" lvl="0" indent="-225425" algn="l" defTabSz="914400" rtl="0" eaLnBrk="1" fontAlgn="base" latinLnBrk="0" hangingPunct="1">
                        <a:lnSpc>
                          <a:spcPct val="110000"/>
                        </a:lnSpc>
                        <a:spcBef>
                          <a:spcPts val="0"/>
                        </a:spcBef>
                        <a:spcAft>
                          <a:spcPct val="0"/>
                        </a:spcAft>
                        <a:buClrTx/>
                        <a:buSzPct val="90000"/>
                        <a:buFontTx/>
                        <a:buChar char="•"/>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Le 16ème caractère </a:t>
                      </a:r>
                      <a:r>
                        <a:rPr kumimoji="0" lang="en-US" sz="24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identifie</a:t>
                      </a: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le service</a:t>
                      </a:r>
                    </a:p>
                    <a:p>
                      <a:pPr marL="225425" marR="0" lvl="0" indent="-225425" algn="l" defTabSz="914400" rtl="0" eaLnBrk="1" fontAlgn="base" latinLnBrk="0" hangingPunct="1">
                        <a:lnSpc>
                          <a:spcPct val="110000"/>
                        </a:lnSpc>
                        <a:spcBef>
                          <a:spcPts val="0"/>
                        </a:spcBef>
                        <a:spcAft>
                          <a:spcPct val="0"/>
                        </a:spcAft>
                        <a:buClrTx/>
                        <a:buSzPct val="90000"/>
                        <a:buFontTx/>
                        <a:buChar char="•"/>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Espace de </a:t>
                      </a:r>
                      <a:r>
                        <a:rPr kumimoji="0" lang="en-US" sz="24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noms</a:t>
                      </a: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plat </a:t>
                      </a:r>
                    </a:p>
                  </a:txBody>
                  <a:tcPr marL="91446" marR="91446" marT="45714" marB="45714"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63032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DNS ?</a:t>
            </a:r>
            <a:endParaRPr lang="en-US"/>
          </a:p>
        </p:txBody>
      </p:sp>
      <p:sp>
        <p:nvSpPr>
          <p:cNvPr id="4" name="Rounded Rectangle 3"/>
          <p:cNvSpPr>
            <a:spLocks noChangeArrowheads="1"/>
          </p:cNvSpPr>
          <p:nvPr/>
        </p:nvSpPr>
        <p:spPr bwMode="auto">
          <a:xfrm>
            <a:off x="823632" y="923669"/>
            <a:ext cx="7110132" cy="640824"/>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GB" sz="2600" b="0" dirty="0">
                <a:latin typeface="Segoe UI" pitchFamily="34" charset="0"/>
                <a:ea typeface="Segoe UI" pitchFamily="34" charset="0"/>
                <a:cs typeface="Segoe UI" pitchFamily="34" charset="0"/>
              </a:rPr>
              <a:t>DNS peut être utilisé pour effectuer les </a:t>
            </a:r>
            <a:r>
              <a:rPr lang="en-GB" sz="2600" b="0" dirty="0" err="1">
                <a:latin typeface="Segoe UI" pitchFamily="34" charset="0"/>
                <a:ea typeface="Segoe UI" pitchFamily="34" charset="0"/>
                <a:cs typeface="Segoe UI" pitchFamily="34" charset="0"/>
              </a:rPr>
              <a:t>tâches</a:t>
            </a:r>
            <a:r>
              <a:rPr lang="en-GB" sz="2600" b="0" dirty="0">
                <a:latin typeface="Segoe UI" pitchFamily="34" charset="0"/>
                <a:ea typeface="Segoe UI" pitchFamily="34" charset="0"/>
                <a:cs typeface="Segoe UI" pitchFamily="34" charset="0"/>
              </a:rPr>
              <a:t> </a:t>
            </a:r>
            <a:r>
              <a:rPr lang="en-GB" sz="2600" b="0" dirty="0" err="1" smtClean="0">
                <a:latin typeface="Segoe UI" pitchFamily="34" charset="0"/>
                <a:ea typeface="Segoe UI" pitchFamily="34" charset="0"/>
                <a:cs typeface="Segoe UI" pitchFamily="34" charset="0"/>
              </a:rPr>
              <a:t>suivantes</a:t>
            </a:r>
            <a:endParaRPr lang="en-GB" sz="2600" b="0" dirty="0">
              <a:latin typeface="Segoe UI" pitchFamily="34" charset="0"/>
              <a:ea typeface="Segoe UI" pitchFamily="34" charset="0"/>
              <a:cs typeface="Segoe UI" pitchFamily="34" charset="0"/>
            </a:endParaRPr>
          </a:p>
          <a:p>
            <a:pPr algn="l"/>
            <a:endParaRPr lang="en-US" sz="2400" dirty="0">
              <a:latin typeface="Segoe UI" pitchFamily="34" charset="0"/>
              <a:ea typeface="Segoe UI" pitchFamily="34" charset="0"/>
              <a:cs typeface="Segoe UI" pitchFamily="34" charset="0"/>
            </a:endParaRPr>
          </a:p>
        </p:txBody>
      </p:sp>
      <p:sp>
        <p:nvSpPr>
          <p:cNvPr id="5" name="AutoShape 56"/>
          <p:cNvSpPr>
            <a:spLocks noChangeArrowheads="1"/>
          </p:cNvSpPr>
          <p:nvPr/>
        </p:nvSpPr>
        <p:spPr bwMode="auto">
          <a:xfrm>
            <a:off x="823632" y="1924695"/>
            <a:ext cx="7110132" cy="2723505"/>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indent="-169863" algn="l">
              <a:spcBef>
                <a:spcPts val="1200"/>
              </a:spcBef>
              <a:buClr>
                <a:srgbClr val="006699"/>
              </a:buClr>
              <a:buFontTx/>
              <a:buChar char="•"/>
            </a:pPr>
            <a:r>
              <a:rPr lang="en-US" sz="2600" b="0" dirty="0">
                <a:latin typeface="Segoe UI" pitchFamily="34" charset="0"/>
                <a:ea typeface="Segoe UI" pitchFamily="34" charset="0"/>
                <a:cs typeface="Segoe UI" pitchFamily="34" charset="0"/>
              </a:rPr>
              <a:t>Résoudre des noms d'hôtes en adresses IP</a:t>
            </a:r>
          </a:p>
          <a:p>
            <a:pPr marL="169863" indent="-169863">
              <a:spcBef>
                <a:spcPts val="1200"/>
              </a:spcBef>
              <a:buClr>
                <a:srgbClr val="006699"/>
              </a:buClr>
              <a:buFontTx/>
              <a:buChar char="•"/>
            </a:pPr>
            <a:r>
              <a:rPr lang="en-GB" sz="2600" b="0" dirty="0" err="1" smtClean="0">
                <a:latin typeface="Segoe UI" pitchFamily="34" charset="0"/>
                <a:ea typeface="Segoe UI" pitchFamily="34" charset="0"/>
                <a:cs typeface="Segoe UI" pitchFamily="34" charset="0"/>
              </a:rPr>
              <a:t>Rechercher</a:t>
            </a:r>
            <a:r>
              <a:rPr lang="en-GB" sz="2600" b="0" dirty="0" smtClean="0">
                <a:latin typeface="Segoe UI" pitchFamily="34" charset="0"/>
                <a:ea typeface="Segoe UI" pitchFamily="34" charset="0"/>
                <a:cs typeface="Segoe UI" pitchFamily="34" charset="0"/>
              </a:rPr>
              <a:t> </a:t>
            </a:r>
            <a:r>
              <a:rPr lang="en-GB" sz="2600" b="0" dirty="0">
                <a:latin typeface="Segoe UI" pitchFamily="34" charset="0"/>
                <a:ea typeface="Segoe UI" pitchFamily="34" charset="0"/>
                <a:cs typeface="Segoe UI" pitchFamily="34" charset="0"/>
              </a:rPr>
              <a:t>des contrôleurs de </a:t>
            </a:r>
            <a:r>
              <a:rPr lang="en-GB" sz="2600" b="0" dirty="0" err="1">
                <a:latin typeface="Segoe UI" pitchFamily="34" charset="0"/>
                <a:ea typeface="Segoe UI" pitchFamily="34" charset="0"/>
                <a:cs typeface="Segoe UI" pitchFamily="34" charset="0"/>
              </a:rPr>
              <a:t>domaine</a:t>
            </a:r>
            <a:r>
              <a:rPr lang="en-GB" sz="2600" b="0" dirty="0">
                <a:latin typeface="Segoe UI" pitchFamily="34" charset="0"/>
                <a:ea typeface="Segoe UI" pitchFamily="34" charset="0"/>
                <a:cs typeface="Segoe UI" pitchFamily="34" charset="0"/>
              </a:rPr>
              <a:t> </a:t>
            </a:r>
            <a:r>
              <a:rPr lang="en-GB" sz="2600" b="0" dirty="0" smtClean="0">
                <a:latin typeface="Segoe UI" pitchFamily="34" charset="0"/>
                <a:ea typeface="Segoe UI" pitchFamily="34" charset="0"/>
                <a:cs typeface="Segoe UI" pitchFamily="34" charset="0"/>
              </a:rPr>
              <a:t>et des </a:t>
            </a:r>
            <a:r>
              <a:rPr lang="en-GB" sz="2600" b="0" dirty="0">
                <a:latin typeface="Segoe UI" pitchFamily="34" charset="0"/>
                <a:ea typeface="Segoe UI" pitchFamily="34" charset="0"/>
                <a:cs typeface="Segoe UI" pitchFamily="34" charset="0"/>
              </a:rPr>
              <a:t>serveurs de catalogue global</a:t>
            </a:r>
          </a:p>
          <a:p>
            <a:pPr marL="169863" indent="-169863">
              <a:spcBef>
                <a:spcPts val="1200"/>
              </a:spcBef>
              <a:buClr>
                <a:srgbClr val="006699"/>
              </a:buClr>
              <a:buFontTx/>
              <a:buChar char="•"/>
            </a:pPr>
            <a:r>
              <a:rPr lang="en-US" sz="2600" b="0" dirty="0" err="1" smtClean="0">
                <a:latin typeface="Segoe UI" pitchFamily="34" charset="0"/>
                <a:ea typeface="Segoe UI" pitchFamily="34" charset="0"/>
                <a:cs typeface="Segoe UI" pitchFamily="34" charset="0"/>
              </a:rPr>
              <a:t>Résoudre</a:t>
            </a:r>
            <a:r>
              <a:rPr lang="en-US" sz="2600" b="0" dirty="0" smtClean="0">
                <a:latin typeface="Segoe UI" pitchFamily="34" charset="0"/>
                <a:ea typeface="Segoe UI" pitchFamily="34" charset="0"/>
                <a:cs typeface="Segoe UI" pitchFamily="34" charset="0"/>
              </a:rPr>
              <a:t> </a:t>
            </a:r>
            <a:r>
              <a:rPr lang="en-US" sz="2600" b="0" dirty="0">
                <a:latin typeface="Segoe UI" pitchFamily="34" charset="0"/>
                <a:ea typeface="Segoe UI" pitchFamily="34" charset="0"/>
                <a:cs typeface="Segoe UI" pitchFamily="34" charset="0"/>
              </a:rPr>
              <a:t>des adresses IP en noms d'hôtes</a:t>
            </a:r>
          </a:p>
          <a:p>
            <a:pPr marL="169863" indent="-169863">
              <a:spcBef>
                <a:spcPts val="1200"/>
              </a:spcBef>
              <a:buClr>
                <a:srgbClr val="006699"/>
              </a:buClr>
              <a:buFontTx/>
              <a:buChar char="•"/>
            </a:pPr>
            <a:r>
              <a:rPr lang="en-US" sz="2600" b="0" dirty="0" err="1" smtClean="0">
                <a:latin typeface="Segoe UI" pitchFamily="34" charset="0"/>
                <a:ea typeface="Segoe UI" pitchFamily="34" charset="0"/>
                <a:cs typeface="Segoe UI" pitchFamily="34" charset="0"/>
              </a:rPr>
              <a:t>Rechercher</a:t>
            </a:r>
            <a:r>
              <a:rPr lang="en-US" sz="2600" b="0" dirty="0" smtClean="0">
                <a:latin typeface="Segoe UI" pitchFamily="34" charset="0"/>
                <a:ea typeface="Segoe UI" pitchFamily="34" charset="0"/>
                <a:cs typeface="Segoe UI" pitchFamily="34" charset="0"/>
              </a:rPr>
              <a:t> </a:t>
            </a:r>
            <a:r>
              <a:rPr lang="en-US" sz="2600" b="0" dirty="0">
                <a:latin typeface="Segoe UI" pitchFamily="34" charset="0"/>
                <a:ea typeface="Segoe UI" pitchFamily="34" charset="0"/>
                <a:cs typeface="Segoe UI" pitchFamily="34" charset="0"/>
              </a:rPr>
              <a:t>des serveurs de messagerie pendant la remise du courrier électronique</a:t>
            </a:r>
          </a:p>
        </p:txBody>
      </p:sp>
    </p:spTree>
    <p:extLst>
      <p:ext uri="{BB962C8B-B14F-4D97-AF65-F5344CB8AC3E}">
        <p14:creationId xmlns:p14="http://schemas.microsoft.com/office/powerpoint/2010/main" val="3116167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Zones et enregistrements DNS</a:t>
            </a:r>
            <a:endParaRPr lang="en-US"/>
          </a:p>
        </p:txBody>
      </p:sp>
      <p:sp>
        <p:nvSpPr>
          <p:cNvPr id="4" name="AutoShape 4"/>
          <p:cNvSpPr>
            <a:spLocks noChangeArrowheads="1"/>
          </p:cNvSpPr>
          <p:nvPr/>
        </p:nvSpPr>
        <p:spPr bwMode="auto">
          <a:xfrm>
            <a:off x="783384" y="794645"/>
            <a:ext cx="7743825" cy="776808"/>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spcBef>
                <a:spcPct val="70000"/>
              </a:spcBef>
              <a:buClr>
                <a:schemeClr val="hlink"/>
              </a:buClr>
              <a:buSzPct val="90000"/>
            </a:pPr>
            <a:r>
              <a:rPr lang="en-CA" sz="2400" b="0" dirty="0">
                <a:latin typeface="Segoe UI" pitchFamily="34" charset="0"/>
                <a:ea typeface="Segoe UI" pitchFamily="34" charset="0"/>
                <a:cs typeface="Segoe UI" pitchFamily="34" charset="0"/>
              </a:rPr>
              <a:t>Une zone DNS est une partie spécifique de </a:t>
            </a:r>
            <a:r>
              <a:rPr lang="en-CA" sz="2400" b="0" dirty="0" err="1">
                <a:latin typeface="Segoe UI" pitchFamily="34" charset="0"/>
                <a:ea typeface="Segoe UI" pitchFamily="34" charset="0"/>
                <a:cs typeface="Segoe UI" pitchFamily="34" charset="0"/>
              </a:rPr>
              <a:t>l'espace</a:t>
            </a:r>
            <a:r>
              <a:rPr lang="en-CA" sz="2400" b="0" dirty="0">
                <a:latin typeface="Segoe UI" pitchFamily="34" charset="0"/>
                <a:ea typeface="Segoe UI" pitchFamily="34" charset="0"/>
                <a:cs typeface="Segoe UI" pitchFamily="34" charset="0"/>
              </a:rPr>
              <a:t> </a:t>
            </a:r>
            <a:r>
              <a:rPr lang="en-CA" sz="2400" b="0" dirty="0" smtClean="0">
                <a:latin typeface="Segoe UI" pitchFamily="34" charset="0"/>
                <a:ea typeface="Segoe UI" pitchFamily="34" charset="0"/>
                <a:cs typeface="Segoe UI" pitchFamily="34" charset="0"/>
              </a:rPr>
              <a:t>de </a:t>
            </a:r>
            <a:r>
              <a:rPr lang="en-CA" sz="2400" b="0" dirty="0" err="1" smtClean="0">
                <a:latin typeface="Segoe UI" pitchFamily="34" charset="0"/>
                <a:ea typeface="Segoe UI" pitchFamily="34" charset="0"/>
                <a:cs typeface="Segoe UI" pitchFamily="34" charset="0"/>
              </a:rPr>
              <a:t>noms</a:t>
            </a:r>
            <a:r>
              <a:rPr lang="en-CA" sz="2400" b="0" dirty="0" smtClean="0">
                <a:latin typeface="Segoe UI" pitchFamily="34" charset="0"/>
                <a:ea typeface="Segoe UI" pitchFamily="34" charset="0"/>
                <a:cs typeface="Segoe UI" pitchFamily="34" charset="0"/>
              </a:rPr>
              <a:t> </a:t>
            </a:r>
            <a:r>
              <a:rPr lang="en-CA" sz="2400" b="0" dirty="0">
                <a:latin typeface="Segoe UI" pitchFamily="34" charset="0"/>
                <a:ea typeface="Segoe UI" pitchFamily="34" charset="0"/>
                <a:cs typeface="Segoe UI" pitchFamily="34" charset="0"/>
              </a:rPr>
              <a:t>DNS qui contient des enregistrements DNS</a:t>
            </a:r>
          </a:p>
        </p:txBody>
      </p:sp>
      <p:sp>
        <p:nvSpPr>
          <p:cNvPr id="5" name="Rounded Rectangle 4"/>
          <p:cNvSpPr>
            <a:spLocks noChangeArrowheads="1"/>
          </p:cNvSpPr>
          <p:nvPr/>
        </p:nvSpPr>
        <p:spPr bwMode="auto">
          <a:xfrm>
            <a:off x="783384" y="1685365"/>
            <a:ext cx="7582461" cy="4670610"/>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spcBef>
                <a:spcPts val="0"/>
              </a:spcBef>
              <a:buClr>
                <a:schemeClr val="hlink"/>
              </a:buClr>
              <a:buSzPct val="90000"/>
            </a:pPr>
            <a:r>
              <a:rPr lang="en-CA" sz="2600" b="0" dirty="0" smtClean="0">
                <a:latin typeface="Segoe UI" pitchFamily="34" charset="0"/>
                <a:ea typeface="Segoe UI" pitchFamily="34" charset="0"/>
                <a:cs typeface="Segoe UI" pitchFamily="34" charset="0"/>
              </a:rPr>
              <a:t>Types de zones</a:t>
            </a:r>
          </a:p>
          <a:p>
            <a:pPr marL="449263" indent="-342900">
              <a:spcBef>
                <a:spcPts val="0"/>
              </a:spcBef>
              <a:buClr>
                <a:schemeClr val="hlink"/>
              </a:buClr>
              <a:buSzPct val="90000"/>
              <a:buFont typeface="Arial" pitchFamily="34" charset="0"/>
              <a:buChar char="•"/>
            </a:pPr>
            <a:r>
              <a:rPr lang="hr-HR" sz="2600" b="0" dirty="0" smtClean="0">
                <a:latin typeface="Segoe UI" pitchFamily="34" charset="0"/>
                <a:ea typeface="Segoe UI" pitchFamily="34" charset="0"/>
                <a:cs typeface="Segoe UI" pitchFamily="34" charset="0"/>
              </a:rPr>
              <a:t>Zone </a:t>
            </a:r>
            <a:r>
              <a:rPr lang="en-CA" sz="2600" b="0" dirty="0">
                <a:latin typeface="Segoe UI" pitchFamily="34" charset="0"/>
                <a:ea typeface="Segoe UI" pitchFamily="34" charset="0"/>
                <a:cs typeface="Segoe UI" pitchFamily="34" charset="0"/>
              </a:rPr>
              <a:t>l</a:t>
            </a:r>
            <a:r>
              <a:rPr lang="hr-HR" sz="2600" b="0" dirty="0">
                <a:latin typeface="Segoe UI" pitchFamily="34" charset="0"/>
                <a:ea typeface="Segoe UI" pitchFamily="34" charset="0"/>
                <a:cs typeface="Segoe UI" pitchFamily="34" charset="0"/>
              </a:rPr>
              <a:t>de recherche </a:t>
            </a:r>
            <a:r>
              <a:rPr lang="en-CA" sz="2600" b="0" dirty="0">
                <a:latin typeface="Segoe UI" pitchFamily="34" charset="0"/>
                <a:ea typeface="Segoe UI" pitchFamily="34" charset="0"/>
                <a:cs typeface="Segoe UI" pitchFamily="34" charset="0"/>
              </a:rPr>
              <a:t>d</a:t>
            </a:r>
            <a:r>
              <a:rPr lang="hr-HR" sz="2600" b="0" dirty="0">
                <a:latin typeface="Segoe UI" pitchFamily="34" charset="0"/>
                <a:ea typeface="Segoe UI" pitchFamily="34" charset="0"/>
                <a:cs typeface="Segoe UI" pitchFamily="34" charset="0"/>
              </a:rPr>
              <a:t>irecte</a:t>
            </a:r>
            <a:endParaRPr lang="en-US" sz="2600" b="0" dirty="0">
              <a:latin typeface="Segoe UI" pitchFamily="34" charset="0"/>
              <a:ea typeface="Segoe UI" pitchFamily="34" charset="0"/>
              <a:cs typeface="Segoe UI" pitchFamily="34" charset="0"/>
            </a:endParaRPr>
          </a:p>
          <a:p>
            <a:pPr marL="449263" indent="-342900">
              <a:spcBef>
                <a:spcPts val="0"/>
              </a:spcBef>
              <a:buClr>
                <a:schemeClr val="hlink"/>
              </a:buClr>
              <a:buSzPct val="90000"/>
              <a:buFont typeface="Arial" pitchFamily="34" charset="0"/>
              <a:buChar char="•"/>
            </a:pPr>
            <a:r>
              <a:rPr lang="hr-HR" sz="2600" b="0" dirty="0">
                <a:latin typeface="Segoe UI" pitchFamily="34" charset="0"/>
                <a:ea typeface="Segoe UI" pitchFamily="34" charset="0"/>
                <a:cs typeface="Segoe UI" pitchFamily="34" charset="0"/>
              </a:rPr>
              <a:t>Zone de </a:t>
            </a:r>
            <a:r>
              <a:rPr lang="en-CA" sz="2600" b="0" dirty="0">
                <a:latin typeface="Segoe UI" pitchFamily="34" charset="0"/>
                <a:ea typeface="Segoe UI" pitchFamily="34" charset="0"/>
                <a:cs typeface="Segoe UI" pitchFamily="34" charset="0"/>
              </a:rPr>
              <a:t>l</a:t>
            </a:r>
            <a:r>
              <a:rPr lang="hr-HR" sz="2600" b="0" dirty="0">
                <a:latin typeface="Segoe UI" pitchFamily="34" charset="0"/>
                <a:ea typeface="Segoe UI" pitchFamily="34" charset="0"/>
                <a:cs typeface="Segoe UI" pitchFamily="34" charset="0"/>
              </a:rPr>
              <a:t>recherche </a:t>
            </a:r>
            <a:r>
              <a:rPr lang="en-CA" sz="2600" b="0" dirty="0">
                <a:latin typeface="Segoe UI" pitchFamily="34" charset="0"/>
                <a:ea typeface="Segoe UI" pitchFamily="34" charset="0"/>
                <a:cs typeface="Segoe UI" pitchFamily="34" charset="0"/>
              </a:rPr>
              <a:t>i</a:t>
            </a:r>
            <a:r>
              <a:rPr lang="hr-HR" sz="2600" b="0" dirty="0" smtClean="0">
                <a:latin typeface="Segoe UI" pitchFamily="34" charset="0"/>
                <a:ea typeface="Segoe UI" pitchFamily="34" charset="0"/>
                <a:cs typeface="Segoe UI" pitchFamily="34" charset="0"/>
              </a:rPr>
              <a:t>nversée</a:t>
            </a:r>
            <a:endParaRPr lang="en-CA" sz="2600" b="0" dirty="0">
              <a:latin typeface="Segoe UI" pitchFamily="34" charset="0"/>
              <a:ea typeface="Segoe UI" pitchFamily="34" charset="0"/>
              <a:cs typeface="Segoe UI" pitchFamily="34" charset="0"/>
            </a:endParaRPr>
          </a:p>
          <a:p>
            <a:pPr>
              <a:spcBef>
                <a:spcPts val="1800"/>
              </a:spcBef>
              <a:buClr>
                <a:schemeClr val="hlink"/>
              </a:buClr>
              <a:buSzPct val="90000"/>
            </a:pPr>
            <a:r>
              <a:rPr lang="en-CA" sz="2600" b="0" dirty="0" smtClean="0">
                <a:latin typeface="Segoe UI" pitchFamily="34" charset="0"/>
                <a:ea typeface="Segoe UI" pitchFamily="34" charset="0"/>
                <a:cs typeface="Segoe UI" pitchFamily="34" charset="0"/>
              </a:rPr>
              <a:t>Les enregistrements de ressources dans les zones de recherche </a:t>
            </a:r>
            <a:r>
              <a:rPr lang="hr-HR" sz="2600" b="0" dirty="0">
                <a:latin typeface="Segoe UI" pitchFamily="34" charset="0"/>
                <a:ea typeface="Segoe UI" pitchFamily="34" charset="0"/>
                <a:cs typeface="Segoe UI" pitchFamily="34" charset="0"/>
              </a:rPr>
              <a:t>directe </a:t>
            </a:r>
            <a:r>
              <a:rPr lang="en-CA" sz="2600" b="0" dirty="0" err="1" smtClean="0">
                <a:latin typeface="Segoe UI" pitchFamily="34" charset="0"/>
                <a:ea typeface="Segoe UI" pitchFamily="34" charset="0"/>
                <a:cs typeface="Segoe UI" pitchFamily="34" charset="0"/>
              </a:rPr>
              <a:t>comprennent</a:t>
            </a:r>
            <a:endParaRPr lang="en-US" sz="2600" b="0" dirty="0">
              <a:latin typeface="Segoe UI" pitchFamily="34" charset="0"/>
              <a:ea typeface="Segoe UI" pitchFamily="34" charset="0"/>
              <a:cs typeface="Segoe UI" pitchFamily="34" charset="0"/>
            </a:endParaRPr>
          </a:p>
          <a:p>
            <a:pPr marL="449263" indent="-342900">
              <a:spcBef>
                <a:spcPts val="0"/>
              </a:spcBef>
              <a:buClr>
                <a:schemeClr val="hlink"/>
              </a:buClr>
              <a:buSzPct val="90000"/>
              <a:buFont typeface="Arial" pitchFamily="34" charset="0"/>
              <a:buChar char="•"/>
            </a:pPr>
            <a:r>
              <a:rPr lang="hr-HR" sz="2600" b="0" dirty="0" smtClean="0">
                <a:latin typeface="Segoe UI" pitchFamily="34" charset="0"/>
                <a:ea typeface="Segoe UI" pitchFamily="34" charset="0"/>
                <a:cs typeface="Segoe UI" pitchFamily="34" charset="0"/>
              </a:rPr>
              <a:t>A,</a:t>
            </a:r>
            <a:r>
              <a:rPr lang="en-CA" sz="2600" b="0" dirty="0">
                <a:latin typeface="Segoe UI" pitchFamily="34" charset="0"/>
                <a:ea typeface="Segoe UI" pitchFamily="34" charset="0"/>
                <a:cs typeface="Segoe UI" pitchFamily="34" charset="0"/>
              </a:rPr>
              <a:t> </a:t>
            </a:r>
            <a:r>
              <a:rPr lang="hr-HR" sz="2600" b="0" dirty="0">
                <a:latin typeface="Segoe UI" pitchFamily="34" charset="0"/>
                <a:ea typeface="Segoe UI" pitchFamily="34" charset="0"/>
                <a:cs typeface="Segoe UI" pitchFamily="34" charset="0"/>
              </a:rPr>
              <a:t>MX,</a:t>
            </a:r>
            <a:r>
              <a:rPr lang="en-CA" sz="2600" b="0" dirty="0">
                <a:latin typeface="Segoe UI" pitchFamily="34" charset="0"/>
                <a:ea typeface="Segoe UI" pitchFamily="34" charset="0"/>
                <a:cs typeface="Segoe UI" pitchFamily="34" charset="0"/>
              </a:rPr>
              <a:t> </a:t>
            </a:r>
            <a:r>
              <a:rPr lang="hr-HR" sz="2600" b="0" dirty="0">
                <a:latin typeface="Segoe UI" pitchFamily="34" charset="0"/>
                <a:ea typeface="Segoe UI" pitchFamily="34" charset="0"/>
                <a:cs typeface="Segoe UI" pitchFamily="34" charset="0"/>
              </a:rPr>
              <a:t>SRV,</a:t>
            </a:r>
            <a:r>
              <a:rPr lang="en-CA" sz="2600" b="0" dirty="0" smtClean="0">
                <a:latin typeface="Segoe UI" pitchFamily="34" charset="0"/>
                <a:ea typeface="Segoe UI" pitchFamily="34" charset="0"/>
                <a:cs typeface="Segoe UI" pitchFamily="34" charset="0"/>
              </a:rPr>
              <a:t> </a:t>
            </a:r>
            <a:r>
              <a:rPr lang="hr-HR" sz="2600" b="0" dirty="0" smtClean="0">
                <a:latin typeface="Segoe UI" pitchFamily="34" charset="0"/>
                <a:ea typeface="Segoe UI" pitchFamily="34" charset="0"/>
                <a:cs typeface="Segoe UI" pitchFamily="34" charset="0"/>
              </a:rPr>
              <a:t>NS,</a:t>
            </a:r>
            <a:r>
              <a:rPr lang="en-CA" sz="2600" b="0" dirty="0" smtClean="0">
                <a:latin typeface="Segoe UI" pitchFamily="34" charset="0"/>
                <a:ea typeface="Segoe UI" pitchFamily="34" charset="0"/>
                <a:cs typeface="Segoe UI" pitchFamily="34" charset="0"/>
              </a:rPr>
              <a:t> </a:t>
            </a:r>
            <a:r>
              <a:rPr lang="hr-HR" sz="2600" b="0" dirty="0" smtClean="0">
                <a:latin typeface="Segoe UI" pitchFamily="34" charset="0"/>
                <a:ea typeface="Segoe UI" pitchFamily="34" charset="0"/>
                <a:cs typeface="Segoe UI" pitchFamily="34" charset="0"/>
              </a:rPr>
              <a:t>SOA</a:t>
            </a:r>
            <a:r>
              <a:rPr lang="en-CA" sz="2600" b="0" dirty="0" smtClean="0">
                <a:latin typeface="Segoe UI" pitchFamily="34" charset="0"/>
                <a:ea typeface="Segoe UI" pitchFamily="34" charset="0"/>
                <a:cs typeface="Segoe UI" pitchFamily="34" charset="0"/>
              </a:rPr>
              <a:t> et </a:t>
            </a:r>
            <a:r>
              <a:rPr lang="hr-HR" sz="2600" b="0" dirty="0">
                <a:latin typeface="Segoe UI" pitchFamily="34" charset="0"/>
                <a:ea typeface="Segoe UI" pitchFamily="34" charset="0"/>
                <a:cs typeface="Segoe UI" pitchFamily="34" charset="0"/>
              </a:rPr>
              <a:t>CNAME</a:t>
            </a:r>
            <a:endParaRPr lang="en-US" sz="2600" b="0" dirty="0">
              <a:latin typeface="Segoe UI" pitchFamily="34" charset="0"/>
              <a:ea typeface="Segoe UI" pitchFamily="34" charset="0"/>
              <a:cs typeface="Segoe UI" pitchFamily="34" charset="0"/>
            </a:endParaRPr>
          </a:p>
          <a:p>
            <a:pPr algn="l" eaLnBrk="1" hangingPunct="1">
              <a:spcBef>
                <a:spcPts val="1800"/>
              </a:spcBef>
              <a:buClr>
                <a:schemeClr val="hlink"/>
              </a:buClr>
              <a:buSzPct val="90000"/>
            </a:pPr>
            <a:r>
              <a:rPr lang="en-CA" sz="2600" b="0" dirty="0" smtClean="0">
                <a:latin typeface="Segoe UI" pitchFamily="34" charset="0"/>
                <a:ea typeface="Segoe UI" pitchFamily="34" charset="0"/>
                <a:cs typeface="Segoe UI" pitchFamily="34" charset="0"/>
              </a:rPr>
              <a:t>Les enregistrements de ressources dans les zones de recherche </a:t>
            </a:r>
            <a:r>
              <a:rPr lang="en-CA" sz="2600" b="0" dirty="0" err="1" smtClean="0">
                <a:latin typeface="Segoe UI" pitchFamily="34" charset="0"/>
                <a:ea typeface="Segoe UI" pitchFamily="34" charset="0"/>
                <a:cs typeface="Segoe UI" pitchFamily="34" charset="0"/>
              </a:rPr>
              <a:t>inversée</a:t>
            </a:r>
            <a:r>
              <a:rPr lang="en-CA" sz="2600" b="0" dirty="0" smtClean="0">
                <a:latin typeface="Segoe UI" pitchFamily="34" charset="0"/>
                <a:ea typeface="Segoe UI" pitchFamily="34" charset="0"/>
                <a:cs typeface="Segoe UI" pitchFamily="34" charset="0"/>
              </a:rPr>
              <a:t> </a:t>
            </a:r>
            <a:r>
              <a:rPr lang="en-CA" sz="2600" b="0" dirty="0" err="1" smtClean="0">
                <a:latin typeface="Segoe UI" pitchFamily="34" charset="0"/>
                <a:ea typeface="Segoe UI" pitchFamily="34" charset="0"/>
                <a:cs typeface="Segoe UI" pitchFamily="34" charset="0"/>
              </a:rPr>
              <a:t>comprennent</a:t>
            </a:r>
            <a:endParaRPr lang="en-CA" sz="2600" b="0" dirty="0" smtClean="0">
              <a:latin typeface="Segoe UI" pitchFamily="34" charset="0"/>
              <a:ea typeface="Segoe UI" pitchFamily="34" charset="0"/>
              <a:cs typeface="Segoe UI" pitchFamily="34" charset="0"/>
            </a:endParaRPr>
          </a:p>
          <a:p>
            <a:pPr marL="449263" indent="-342900">
              <a:spcBef>
                <a:spcPts val="0"/>
              </a:spcBef>
              <a:buClr>
                <a:schemeClr val="hlink"/>
              </a:buClr>
              <a:buSzPct val="90000"/>
              <a:buFont typeface="Arial" pitchFamily="34" charset="0"/>
              <a:buChar char="•"/>
            </a:pPr>
            <a:r>
              <a:rPr lang="en-US" sz="2600" b="0" dirty="0">
                <a:latin typeface="Segoe UI" pitchFamily="34" charset="0"/>
                <a:ea typeface="Segoe UI" pitchFamily="34" charset="0"/>
                <a:cs typeface="Segoe UI" pitchFamily="34" charset="0"/>
              </a:rPr>
              <a:t>PTR</a:t>
            </a:r>
          </a:p>
        </p:txBody>
      </p:sp>
    </p:spTree>
    <p:extLst>
      <p:ext uri="{BB962C8B-B14F-4D97-AF65-F5344CB8AC3E}">
        <p14:creationId xmlns:p14="http://schemas.microsoft.com/office/powerpoint/2010/main" val="1209404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descr="&quot;&quot;"/>
          <p:cNvSpPr>
            <a:spLocks noGrp="1"/>
          </p:cNvSpPr>
          <p:nvPr>
            <p:ph type="title"/>
          </p:nvPr>
        </p:nvSpPr>
        <p:spPr>
          <a:xfrm>
            <a:off x="436562" y="0"/>
            <a:ext cx="7773988" cy="740664"/>
          </a:xfrm>
        </p:spPr>
        <p:txBody>
          <a:bodyPr/>
          <a:lstStyle/>
          <a:p>
            <a:r>
              <a:rPr lang="en-US" sz="2800" dirty="0" smtClean="0">
                <a:latin typeface="Segoe UI" pitchFamily="34" charset="0"/>
                <a:ea typeface="Segoe UI" pitchFamily="34" charset="0"/>
                <a:cs typeface="Segoe UI" pitchFamily="34" charset="0"/>
              </a:rPr>
              <a:t>Résolution des noms DNS Internet</a:t>
            </a:r>
            <a:endParaRPr lang="en-GB" sz="2800" dirty="0" smtClean="0">
              <a:latin typeface="Segoe UI" pitchFamily="34" charset="0"/>
              <a:ea typeface="Segoe UI" pitchFamily="34" charset="0"/>
              <a:cs typeface="Segoe UI" pitchFamily="34" charset="0"/>
            </a:endParaRPr>
          </a:p>
        </p:txBody>
      </p:sp>
      <p:sp>
        <p:nvSpPr>
          <p:cNvPr id="38916" name="AutoShape 32" descr="&quot;&quot;"/>
          <p:cNvSpPr>
            <a:spLocks noChangeArrowheads="1"/>
          </p:cNvSpPr>
          <p:nvPr/>
        </p:nvSpPr>
        <p:spPr bwMode="auto">
          <a:xfrm>
            <a:off x="254905" y="5521414"/>
            <a:ext cx="1462088" cy="463550"/>
          </a:xfrm>
          <a:prstGeom prst="roundRect">
            <a:avLst>
              <a:gd name="adj" fmla="val 4167"/>
            </a:avLst>
          </a:prstGeom>
          <a:solidFill>
            <a:schemeClr val="bg1"/>
          </a:solidFill>
          <a:ln w="9525">
            <a:noFill/>
            <a:round/>
            <a:headEnd/>
            <a:tailEnd/>
          </a:ln>
          <a:effectLst/>
        </p:spPr>
        <p:txBody>
          <a:bodyPr wrap="square" lIns="36000" tIns="36000" rIns="36000" bIns="36000" anchor="ctr"/>
          <a:lstStyle/>
          <a:p>
            <a:pPr algn="ctr" eaLnBrk="0" fontAlgn="base" hangingPunct="0">
              <a:lnSpc>
                <a:spcPct val="90000"/>
              </a:lnSpc>
              <a:spcBef>
                <a:spcPct val="40000"/>
              </a:spcBef>
              <a:spcAft>
                <a:spcPct val="0"/>
              </a:spcAft>
            </a:pPr>
            <a:r>
              <a:rPr lang="en-US" sz="1600" b="1">
                <a:solidFill>
                  <a:srgbClr val="000000"/>
                </a:solidFill>
                <a:latin typeface="Segoe UI" pitchFamily="34" charset="0"/>
                <a:ea typeface="Segoe UI" pitchFamily="34" charset="0"/>
                <a:cs typeface="Segoe UI" pitchFamily="34" charset="0"/>
              </a:rPr>
              <a:t>Station </a:t>
            </a:r>
            <a:r>
              <a:rPr lang="en-US" sz="1600" b="1" smtClean="0">
                <a:solidFill>
                  <a:srgbClr val="000000"/>
                </a:solidFill>
                <a:latin typeface="Segoe UI" pitchFamily="34" charset="0"/>
                <a:ea typeface="Segoe UI" pitchFamily="34" charset="0"/>
                <a:cs typeface="Segoe UI" pitchFamily="34" charset="0"/>
              </a:rPr>
              <a:t>de travail</a:t>
            </a:r>
            <a:endParaRPr lang="en-US" sz="1600" b="1" dirty="0">
              <a:solidFill>
                <a:srgbClr val="000000"/>
              </a:solidFill>
              <a:latin typeface="Segoe UI" pitchFamily="34" charset="0"/>
              <a:ea typeface="Segoe UI" pitchFamily="34" charset="0"/>
              <a:cs typeface="Segoe UI" pitchFamily="34" charset="0"/>
            </a:endParaRPr>
          </a:p>
        </p:txBody>
      </p:sp>
      <p:sp>
        <p:nvSpPr>
          <p:cNvPr id="38917" name="Oval 34" descr="&quot;&quot;"/>
          <p:cNvSpPr>
            <a:spLocks noChangeArrowheads="1"/>
          </p:cNvSpPr>
          <p:nvPr/>
        </p:nvSpPr>
        <p:spPr bwMode="auto">
          <a:xfrm>
            <a:off x="174625" y="4494213"/>
            <a:ext cx="1962150" cy="793750"/>
          </a:xfrm>
          <a:prstGeom prst="ellipse">
            <a:avLst/>
          </a:prstGeom>
          <a:noFill/>
          <a:ln>
            <a:noFill/>
          </a:ln>
          <a:effectLst>
            <a:outerShdw dist="35921" dir="2700000" algn="ctr" rotWithShape="0">
              <a:srgbClr val="ADADAD"/>
            </a:outerShdw>
          </a:effectLst>
          <a:extLst/>
        </p:spPr>
        <p:txBody>
          <a:bodyPr wrap="none" anchor="ctr"/>
          <a:lstStyle/>
          <a:p>
            <a:pPr algn="ctr" eaLnBrk="0" fontAlgn="base" hangingPunct="0">
              <a:spcBef>
                <a:spcPct val="0"/>
              </a:spcBef>
              <a:spcAft>
                <a:spcPct val="0"/>
              </a:spcAft>
            </a:pPr>
            <a:endParaRPr lang="sr-Latn-RS" b="1">
              <a:solidFill>
                <a:srgbClr val="000000"/>
              </a:solidFill>
            </a:endParaRPr>
          </a:p>
        </p:txBody>
      </p:sp>
      <p:sp>
        <p:nvSpPr>
          <p:cNvPr id="8" name="frame 8 alt-text here, IP address" descr="This is the 8th of 8 frames.&#10;The IP address of the microsoft.com DNS server appears beside the workstation.&#10;" title="IP address "/>
          <p:cNvSpPr txBox="1">
            <a:spLocks noChangeArrowheads="1"/>
          </p:cNvSpPr>
          <p:nvPr/>
        </p:nvSpPr>
        <p:spPr bwMode="auto">
          <a:xfrm>
            <a:off x="1804988" y="5195888"/>
            <a:ext cx="1809750" cy="284162"/>
          </a:xfrm>
          <a:prstGeom prst="rect">
            <a:avLst/>
          </a:prstGeom>
          <a:solidFill>
            <a:schemeClr val="bg1"/>
          </a:solidFill>
          <a:ln w="9525" algn="ctr">
            <a:noFill/>
            <a:miter lim="800000"/>
            <a:headEnd/>
            <a:tailEnd/>
          </a:ln>
          <a:effectLst/>
        </p:spPr>
        <p:txBody>
          <a:bodyPr wrap="square" lIns="36000" tIns="36000" rIns="36000" bIns="36000" anchor="ct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eaLnBrk="0" fontAlgn="base" hangingPunct="0">
              <a:lnSpc>
                <a:spcPct val="90000"/>
              </a:lnSpc>
              <a:spcBef>
                <a:spcPct val="40000"/>
              </a:spcBef>
              <a:spcAft>
                <a:spcPct val="0"/>
              </a:spcAft>
            </a:pPr>
            <a:r>
              <a:rPr lang="en-US" sz="1600" dirty="0">
                <a:solidFill>
                  <a:srgbClr val="000000"/>
                </a:solidFill>
                <a:latin typeface="Segoe UI" pitchFamily="34" charset="0"/>
                <a:ea typeface="Segoe UI" pitchFamily="34" charset="0"/>
                <a:cs typeface="Segoe UI" pitchFamily="34" charset="0"/>
              </a:rPr>
              <a:t>207.46.230.219 </a:t>
            </a:r>
          </a:p>
        </p:txBody>
      </p:sp>
      <p:pic>
        <p:nvPicPr>
          <p:cNvPr id="38919" name="Picture 45"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700" y="3414713"/>
            <a:ext cx="1077913"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AutoShape 44" descr="&quot;&quot;"/>
          <p:cNvSpPr>
            <a:spLocks noChangeArrowheads="1"/>
          </p:cNvSpPr>
          <p:nvPr/>
        </p:nvSpPr>
        <p:spPr bwMode="auto">
          <a:xfrm>
            <a:off x="3958489" y="4420894"/>
            <a:ext cx="1155842" cy="499269"/>
          </a:xfrm>
          <a:prstGeom prst="roundRect">
            <a:avLst>
              <a:gd name="adj" fmla="val 4167"/>
            </a:avLst>
          </a:prstGeom>
          <a:solidFill>
            <a:schemeClr val="bg1"/>
          </a:solidFill>
          <a:ln w="9525" algn="ctr">
            <a:noFill/>
            <a:round/>
            <a:headEnd/>
            <a:tailEnd/>
          </a:ln>
          <a:effectLst/>
        </p:spPr>
        <p:txBody>
          <a:bodyPr wrap="square" lIns="36000" tIns="36000" rIns="36000" bIns="36000" anchor="ctr"/>
          <a:lstStyle/>
          <a:p>
            <a:pPr eaLnBrk="0" fontAlgn="base" hangingPunct="0">
              <a:lnSpc>
                <a:spcPct val="90000"/>
              </a:lnSpc>
              <a:spcBef>
                <a:spcPct val="40000"/>
              </a:spcBef>
              <a:spcAft>
                <a:spcPct val="0"/>
              </a:spcAft>
            </a:pPr>
            <a:r>
              <a:rPr lang="en-US" sz="1400" b="1">
                <a:solidFill>
                  <a:srgbClr val="000000"/>
                </a:solidFill>
                <a:latin typeface="Segoe UI" pitchFamily="34" charset="0"/>
                <a:ea typeface="Segoe UI" pitchFamily="34" charset="0"/>
                <a:cs typeface="Segoe UI" pitchFamily="34" charset="0"/>
              </a:rPr>
              <a:t>Serveur </a:t>
            </a:r>
            <a:r>
              <a:rPr lang="en-US" sz="1400" b="1" smtClean="0">
                <a:solidFill>
                  <a:srgbClr val="000000"/>
                </a:solidFill>
                <a:latin typeface="Segoe UI" pitchFamily="34" charset="0"/>
                <a:ea typeface="Segoe UI" pitchFamily="34" charset="0"/>
                <a:cs typeface="Segoe UI" pitchFamily="34" charset="0"/>
              </a:rPr>
              <a:t/>
            </a:r>
            <a:br>
              <a:rPr lang="en-US" sz="1400" b="1" smtClean="0">
                <a:solidFill>
                  <a:srgbClr val="000000"/>
                </a:solidFill>
                <a:latin typeface="Segoe UI" pitchFamily="34" charset="0"/>
                <a:ea typeface="Segoe UI" pitchFamily="34" charset="0"/>
                <a:cs typeface="Segoe UI" pitchFamily="34" charset="0"/>
              </a:rPr>
            </a:br>
            <a:r>
              <a:rPr lang="en-US" sz="1400" b="1" smtClean="0">
                <a:solidFill>
                  <a:srgbClr val="000000"/>
                </a:solidFill>
                <a:latin typeface="Segoe UI" pitchFamily="34" charset="0"/>
                <a:ea typeface="Segoe UI" pitchFamily="34" charset="0"/>
                <a:cs typeface="Segoe UI" pitchFamily="34" charset="0"/>
              </a:rPr>
              <a:t>DNS </a:t>
            </a:r>
            <a:r>
              <a:rPr lang="en-US" sz="1400" b="1" dirty="0">
                <a:solidFill>
                  <a:srgbClr val="000000"/>
                </a:solidFill>
                <a:latin typeface="Segoe UI" pitchFamily="34" charset="0"/>
                <a:ea typeface="Segoe UI" pitchFamily="34" charset="0"/>
                <a:cs typeface="Segoe UI" pitchFamily="34" charset="0"/>
              </a:rPr>
              <a:t>local</a:t>
            </a:r>
          </a:p>
        </p:txBody>
      </p:sp>
      <p:pic>
        <p:nvPicPr>
          <p:cNvPr id="38921" name="Picture 46" descr="&quo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4302125"/>
            <a:ext cx="108585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frame 1 alt-text,call out box" descr="This is the 1st of 8 frames on a build slide. &#10;It shows a workstation, a local DNS server, a root DNS server, a .com DNS server, and a Microsoft.com DNS server.&#10;The workstation has a query for the IP address of www.microsoft.com.&#10;"/>
          <p:cNvSpPr>
            <a:spLocks noChangeArrowheads="1"/>
          </p:cNvSpPr>
          <p:nvPr/>
        </p:nvSpPr>
        <p:spPr bwMode="auto">
          <a:xfrm>
            <a:off x="298450" y="3298825"/>
            <a:ext cx="2454275" cy="819150"/>
          </a:xfrm>
          <a:prstGeom prst="wedgeRectCallout">
            <a:avLst>
              <a:gd name="adj1" fmla="val 50"/>
              <a:gd name="adj2" fmla="val 86545"/>
            </a:avLst>
          </a:prstGeom>
          <a:solidFill>
            <a:schemeClr val="bg1"/>
          </a:solidFill>
          <a:ln w="9525" algn="ctr">
            <a:solidFill>
              <a:srgbClr val="333333"/>
            </a:solidFill>
            <a:miter lim="800000"/>
            <a:headEnd/>
            <a:tailEnd/>
          </a:ln>
        </p:spPr>
        <p:txBody>
          <a:bodyPr wrap="square" lIns="36000" tIns="36000" rIns="36000" bIns="36000" anchor="ctr"/>
          <a:lstStyle/>
          <a:p>
            <a:pPr algn="ctr" eaLnBrk="0" fontAlgn="base" hangingPunct="0">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Quelle est l'adresse IP de </a:t>
            </a:r>
            <a:r>
              <a:rPr lang="en-US" sz="1600" b="1" u="sng" dirty="0">
                <a:solidFill>
                  <a:srgbClr val="006699"/>
                </a:solidFill>
                <a:latin typeface="Segoe UI" pitchFamily="34" charset="0"/>
                <a:ea typeface="Segoe UI" pitchFamily="34" charset="0"/>
                <a:cs typeface="Segoe UI" pitchFamily="34" charset="0"/>
              </a:rPr>
              <a:t>www.microsoft.com</a:t>
            </a:r>
            <a:r>
              <a:rPr lang="en-US" sz="1600" b="1" dirty="0">
                <a:solidFill>
                  <a:srgbClr val="000000"/>
                </a:solidFill>
                <a:latin typeface="Segoe UI" pitchFamily="34" charset="0"/>
                <a:ea typeface="Segoe UI" pitchFamily="34" charset="0"/>
                <a:cs typeface="Segoe UI" pitchFamily="34" charset="0"/>
              </a:rPr>
              <a:t> ?</a:t>
            </a:r>
          </a:p>
        </p:txBody>
      </p:sp>
      <p:pic>
        <p:nvPicPr>
          <p:cNvPr id="38923" name="Picture 63"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225" y="2806700"/>
            <a:ext cx="1077913"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AutoShape 64" descr="&quot;&quot;"/>
          <p:cNvSpPr>
            <a:spLocks noChangeArrowheads="1"/>
          </p:cNvSpPr>
          <p:nvPr/>
        </p:nvSpPr>
        <p:spPr bwMode="auto">
          <a:xfrm>
            <a:off x="5326033" y="3646242"/>
            <a:ext cx="1093818" cy="414215"/>
          </a:xfrm>
          <a:prstGeom prst="roundRect">
            <a:avLst>
              <a:gd name="adj" fmla="val 4167"/>
            </a:avLst>
          </a:prstGeom>
          <a:solidFill>
            <a:schemeClr val="bg1"/>
          </a:solidFill>
          <a:ln w="9525" algn="ctr">
            <a:noFill/>
            <a:round/>
            <a:headEnd/>
            <a:tailEnd/>
          </a:ln>
          <a:effectLst/>
        </p:spPr>
        <p:txBody>
          <a:bodyPr wrap="square" lIns="36000" tIns="36000" rIns="36000" bIns="36000" anchor="ctr"/>
          <a:lstStyle/>
          <a:p>
            <a:pPr eaLnBrk="0" fontAlgn="base" hangingPunct="0">
              <a:lnSpc>
                <a:spcPct val="90000"/>
              </a:lnSpc>
              <a:spcBef>
                <a:spcPct val="40000"/>
              </a:spcBef>
              <a:spcAft>
                <a:spcPct val="0"/>
              </a:spcAft>
            </a:pPr>
            <a:r>
              <a:rPr lang="en-US" sz="1400" b="1">
                <a:solidFill>
                  <a:srgbClr val="000000"/>
                </a:solidFill>
                <a:latin typeface="Segoe UI" pitchFamily="34" charset="0"/>
                <a:ea typeface="Segoe UI" pitchFamily="34" charset="0"/>
                <a:cs typeface="Segoe UI" pitchFamily="34" charset="0"/>
              </a:rPr>
              <a:t>Serveur </a:t>
            </a:r>
            <a:r>
              <a:rPr lang="en-US" sz="1400" b="1" smtClean="0">
                <a:solidFill>
                  <a:srgbClr val="000000"/>
                </a:solidFill>
                <a:latin typeface="Segoe UI" pitchFamily="34" charset="0"/>
                <a:ea typeface="Segoe UI" pitchFamily="34" charset="0"/>
                <a:cs typeface="Segoe UI" pitchFamily="34" charset="0"/>
              </a:rPr>
              <a:t/>
            </a:r>
            <a:br>
              <a:rPr lang="en-US" sz="1400" b="1" smtClean="0">
                <a:solidFill>
                  <a:srgbClr val="000000"/>
                </a:solidFill>
                <a:latin typeface="Segoe UI" pitchFamily="34" charset="0"/>
                <a:ea typeface="Segoe UI" pitchFamily="34" charset="0"/>
                <a:cs typeface="Segoe UI" pitchFamily="34" charset="0"/>
              </a:rPr>
            </a:br>
            <a:r>
              <a:rPr lang="en-US" sz="1400" b="1" smtClean="0">
                <a:solidFill>
                  <a:srgbClr val="000000"/>
                </a:solidFill>
                <a:latin typeface="Segoe UI" pitchFamily="34" charset="0"/>
                <a:ea typeface="Segoe UI" pitchFamily="34" charset="0"/>
                <a:cs typeface="Segoe UI" pitchFamily="34" charset="0"/>
              </a:rPr>
              <a:t>DNS </a:t>
            </a:r>
            <a:r>
              <a:rPr lang="en-US" sz="1400" b="1" dirty="0">
                <a:solidFill>
                  <a:srgbClr val="000000"/>
                </a:solidFill>
                <a:latin typeface="Segoe UI" pitchFamily="34" charset="0"/>
                <a:ea typeface="Segoe UI" pitchFamily="34" charset="0"/>
                <a:cs typeface="Segoe UI" pitchFamily="34" charset="0"/>
              </a:rPr>
              <a:t>racine</a:t>
            </a:r>
          </a:p>
        </p:txBody>
      </p:sp>
      <p:pic>
        <p:nvPicPr>
          <p:cNvPr id="38925" name="Picture 66"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938" y="2166938"/>
            <a:ext cx="1077912"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AutoShape 67" descr="&quot;&quot;"/>
          <p:cNvSpPr>
            <a:spLocks noChangeArrowheads="1"/>
          </p:cNvSpPr>
          <p:nvPr/>
        </p:nvSpPr>
        <p:spPr bwMode="auto">
          <a:xfrm>
            <a:off x="6419851" y="2989565"/>
            <a:ext cx="1200512" cy="425148"/>
          </a:xfrm>
          <a:prstGeom prst="roundRect">
            <a:avLst>
              <a:gd name="adj" fmla="val 4167"/>
            </a:avLst>
          </a:prstGeom>
          <a:solidFill>
            <a:schemeClr val="bg1"/>
          </a:solidFill>
          <a:ln w="9525" algn="ctr">
            <a:noFill/>
            <a:round/>
            <a:headEnd/>
            <a:tailEnd/>
          </a:ln>
          <a:effectLst/>
        </p:spPr>
        <p:txBody>
          <a:bodyPr wrap="square" lIns="36000" tIns="36000" rIns="36000" bIns="36000" anchor="ctr"/>
          <a:lstStyle/>
          <a:p>
            <a:pPr eaLnBrk="0" fontAlgn="base" hangingPunct="0">
              <a:lnSpc>
                <a:spcPct val="90000"/>
              </a:lnSpc>
              <a:spcBef>
                <a:spcPct val="40000"/>
              </a:spcBef>
              <a:spcAft>
                <a:spcPct val="0"/>
              </a:spcAft>
            </a:pPr>
            <a:r>
              <a:rPr lang="en-US" sz="1400" b="1">
                <a:solidFill>
                  <a:srgbClr val="000000"/>
                </a:solidFill>
                <a:latin typeface="Segoe UI" pitchFamily="34" charset="0"/>
                <a:ea typeface="Segoe UI" pitchFamily="34" charset="0"/>
                <a:cs typeface="Segoe UI" pitchFamily="34" charset="0"/>
              </a:rPr>
              <a:t>Serveur </a:t>
            </a:r>
            <a:r>
              <a:rPr lang="en-US" sz="1400" b="1" smtClean="0">
                <a:solidFill>
                  <a:srgbClr val="000000"/>
                </a:solidFill>
                <a:latin typeface="Segoe UI" pitchFamily="34" charset="0"/>
                <a:ea typeface="Segoe UI" pitchFamily="34" charset="0"/>
                <a:cs typeface="Segoe UI" pitchFamily="34" charset="0"/>
              </a:rPr>
              <a:t/>
            </a:r>
            <a:br>
              <a:rPr lang="en-US" sz="1400" b="1" smtClean="0">
                <a:solidFill>
                  <a:srgbClr val="000000"/>
                </a:solidFill>
                <a:latin typeface="Segoe UI" pitchFamily="34" charset="0"/>
                <a:ea typeface="Segoe UI" pitchFamily="34" charset="0"/>
                <a:cs typeface="Segoe UI" pitchFamily="34" charset="0"/>
              </a:rPr>
            </a:br>
            <a:r>
              <a:rPr lang="en-US" sz="1400" b="1" smtClean="0">
                <a:solidFill>
                  <a:srgbClr val="000000"/>
                </a:solidFill>
                <a:latin typeface="Segoe UI" pitchFamily="34" charset="0"/>
                <a:ea typeface="Segoe UI" pitchFamily="34" charset="0"/>
                <a:cs typeface="Segoe UI" pitchFamily="34" charset="0"/>
              </a:rPr>
              <a:t>DNS </a:t>
            </a:r>
            <a:r>
              <a:rPr lang="en-US" sz="1400" b="1" dirty="0">
                <a:solidFill>
                  <a:srgbClr val="000000"/>
                </a:solidFill>
                <a:latin typeface="Segoe UI" pitchFamily="34" charset="0"/>
                <a:ea typeface="Segoe UI" pitchFamily="34" charset="0"/>
                <a:cs typeface="Segoe UI" pitchFamily="34" charset="0"/>
              </a:rPr>
              <a:t>.com</a:t>
            </a:r>
          </a:p>
        </p:txBody>
      </p:sp>
      <p:pic>
        <p:nvPicPr>
          <p:cNvPr id="38927" name="Picture 69"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175" y="1522413"/>
            <a:ext cx="1077913"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8" name="AutoShape 70" descr="&quot;&quot;"/>
          <p:cNvSpPr>
            <a:spLocks noChangeArrowheads="1"/>
          </p:cNvSpPr>
          <p:nvPr/>
        </p:nvSpPr>
        <p:spPr bwMode="auto">
          <a:xfrm>
            <a:off x="7579128" y="1890329"/>
            <a:ext cx="1348972" cy="469409"/>
          </a:xfrm>
          <a:prstGeom prst="roundRect">
            <a:avLst>
              <a:gd name="adj" fmla="val 4167"/>
            </a:avLst>
          </a:prstGeom>
          <a:solidFill>
            <a:schemeClr val="bg1"/>
          </a:solidFill>
          <a:ln w="9525" algn="ctr">
            <a:noFill/>
            <a:round/>
            <a:headEnd/>
            <a:tailEnd/>
          </a:ln>
          <a:effectLst/>
        </p:spPr>
        <p:txBody>
          <a:bodyPr wrap="square" lIns="36000" tIns="36000" rIns="36000" bIns="36000" anchor="ctr">
            <a:spAutoFit/>
          </a:bodyPr>
          <a:lstStyle/>
          <a:p>
            <a:pPr algn="ctr" eaLnBrk="0" fontAlgn="base" hangingPunct="0">
              <a:lnSpc>
                <a:spcPct val="90000"/>
              </a:lnSpc>
              <a:spcBef>
                <a:spcPct val="40000"/>
              </a:spcBef>
              <a:spcAft>
                <a:spcPct val="0"/>
              </a:spcAft>
            </a:pPr>
            <a:r>
              <a:rPr lang="en-US" sz="1400" b="1" dirty="0">
                <a:solidFill>
                  <a:srgbClr val="000000"/>
                </a:solidFill>
                <a:latin typeface="Segoe UI" pitchFamily="34" charset="0"/>
                <a:ea typeface="Segoe UI" pitchFamily="34" charset="0"/>
                <a:cs typeface="Segoe UI" pitchFamily="34" charset="0"/>
              </a:rPr>
              <a:t>Serveur </a:t>
            </a:r>
            <a:r>
              <a:rPr lang="en-US" sz="1400" b="1">
                <a:solidFill>
                  <a:srgbClr val="000000"/>
                </a:solidFill>
                <a:latin typeface="Segoe UI" pitchFamily="34" charset="0"/>
                <a:ea typeface="Segoe UI" pitchFamily="34" charset="0"/>
                <a:cs typeface="Segoe UI" pitchFamily="34" charset="0"/>
              </a:rPr>
              <a:t>DNS </a:t>
            </a:r>
            <a:r>
              <a:rPr lang="en-US" sz="1400" b="1" smtClean="0">
                <a:solidFill>
                  <a:srgbClr val="000000"/>
                </a:solidFill>
                <a:latin typeface="Segoe UI" pitchFamily="34" charset="0"/>
                <a:ea typeface="Segoe UI" pitchFamily="34" charset="0"/>
                <a:cs typeface="Segoe UI" pitchFamily="34" charset="0"/>
              </a:rPr>
              <a:t>Microsoft.com</a:t>
            </a:r>
            <a:endParaRPr lang="en-US" sz="1400" b="1" dirty="0">
              <a:solidFill>
                <a:srgbClr val="000000"/>
              </a:solidFill>
              <a:latin typeface="Segoe UI" pitchFamily="34" charset="0"/>
              <a:ea typeface="Segoe UI" pitchFamily="34" charset="0"/>
              <a:cs typeface="Segoe UI" pitchFamily="34" charset="0"/>
            </a:endParaRPr>
          </a:p>
        </p:txBody>
      </p:sp>
      <p:sp>
        <p:nvSpPr>
          <p:cNvPr id="19" name="frame 2 alt-text here red arrow" descr="This is the 2nd of 8 frames. &#10;The workstation sends the query for the IP address to the local DNS server. This is represented by an arrow that appears pointing from the workstation to the server.&#10;"/>
          <p:cNvSpPr>
            <a:spLocks/>
          </p:cNvSpPr>
          <p:nvPr/>
        </p:nvSpPr>
        <p:spPr bwMode="auto">
          <a:xfrm rot="-858295">
            <a:off x="1781175" y="2916238"/>
            <a:ext cx="1360488" cy="989012"/>
          </a:xfrm>
          <a:custGeom>
            <a:avLst/>
            <a:gdLst>
              <a:gd name="T0" fmla="*/ 1074308390 w 1631"/>
              <a:gd name="T1" fmla="*/ 944173541 h 609"/>
              <a:gd name="T2" fmla="*/ 1065262938 w 1631"/>
              <a:gd name="T3" fmla="*/ 891426235 h 609"/>
              <a:gd name="T4" fmla="*/ 1043692822 w 1631"/>
              <a:gd name="T5" fmla="*/ 788568987 h 609"/>
              <a:gd name="T6" fmla="*/ 1020035679 w 1631"/>
              <a:gd name="T7" fmla="*/ 693623835 h 609"/>
              <a:gd name="T8" fmla="*/ 991507973 w 1631"/>
              <a:gd name="T9" fmla="*/ 601317672 h 609"/>
              <a:gd name="T10" fmla="*/ 961588915 w 1631"/>
              <a:gd name="T11" fmla="*/ 514284616 h 609"/>
              <a:gd name="T12" fmla="*/ 926799293 w 1631"/>
              <a:gd name="T13" fmla="*/ 429888925 h 609"/>
              <a:gd name="T14" fmla="*/ 890618320 w 1631"/>
              <a:gd name="T15" fmla="*/ 353405331 h 609"/>
              <a:gd name="T16" fmla="*/ 852349486 w 1631"/>
              <a:gd name="T17" fmla="*/ 284833832 h 609"/>
              <a:gd name="T18" fmla="*/ 809905763 w 1631"/>
              <a:gd name="T19" fmla="*/ 224174429 h 609"/>
              <a:gd name="T20" fmla="*/ 766766366 w 1631"/>
              <a:gd name="T21" fmla="*/ 166154016 h 609"/>
              <a:gd name="T22" fmla="*/ 721539941 w 1631"/>
              <a:gd name="T23" fmla="*/ 116044075 h 609"/>
              <a:gd name="T24" fmla="*/ 672834304 w 1631"/>
              <a:gd name="T25" fmla="*/ 76483595 h 609"/>
              <a:gd name="T26" fmla="*/ 623432991 w 1631"/>
              <a:gd name="T27" fmla="*/ 47472576 h 609"/>
              <a:gd name="T28" fmla="*/ 573335168 w 1631"/>
              <a:gd name="T29" fmla="*/ 21098923 h 609"/>
              <a:gd name="T30" fmla="*/ 533674983 w 1631"/>
              <a:gd name="T31" fmla="*/ 7912096 h 609"/>
              <a:gd name="T32" fmla="*/ 493319121 w 1631"/>
              <a:gd name="T33" fmla="*/ 5274731 h 609"/>
              <a:gd name="T34" fmla="*/ 432784496 w 1631"/>
              <a:gd name="T35" fmla="*/ 5274731 h 609"/>
              <a:gd name="T36" fmla="*/ 398690550 w 1631"/>
              <a:gd name="T37" fmla="*/ 7912096 h 609"/>
              <a:gd name="T38" fmla="*/ 333286194 w 1631"/>
              <a:gd name="T39" fmla="*/ 31648384 h 609"/>
              <a:gd name="T40" fmla="*/ 300583600 w 1631"/>
              <a:gd name="T41" fmla="*/ 50109941 h 609"/>
              <a:gd name="T42" fmla="*/ 239353298 w 1631"/>
              <a:gd name="T43" fmla="*/ 92307787 h 609"/>
              <a:gd name="T44" fmla="*/ 179515182 w 1631"/>
              <a:gd name="T45" fmla="*/ 150329824 h 609"/>
              <a:gd name="T46" fmla="*/ 123155444 w 1631"/>
              <a:gd name="T47" fmla="*/ 224174429 h 609"/>
              <a:gd name="T48" fmla="*/ 70971429 w 1631"/>
              <a:gd name="T49" fmla="*/ 303295389 h 609"/>
              <a:gd name="T50" fmla="*/ 22265792 w 1631"/>
              <a:gd name="T51" fmla="*/ 395603176 h 609"/>
              <a:gd name="T52" fmla="*/ 21569282 w 1631"/>
              <a:gd name="T53" fmla="*/ 406152637 h 609"/>
              <a:gd name="T54" fmla="*/ 66100865 w 1631"/>
              <a:gd name="T55" fmla="*/ 340218504 h 609"/>
              <a:gd name="T56" fmla="*/ 113414317 w 1631"/>
              <a:gd name="T57" fmla="*/ 279559101 h 609"/>
              <a:gd name="T58" fmla="*/ 137071460 w 1631"/>
              <a:gd name="T59" fmla="*/ 253185448 h 609"/>
              <a:gd name="T60" fmla="*/ 187864958 w 1631"/>
              <a:gd name="T61" fmla="*/ 210987603 h 609"/>
              <a:gd name="T62" fmla="*/ 240048974 w 1631"/>
              <a:gd name="T63" fmla="*/ 174066112 h 609"/>
              <a:gd name="T64" fmla="*/ 293626009 w 1631"/>
              <a:gd name="T65" fmla="*/ 147692459 h 609"/>
              <a:gd name="T66" fmla="*/ 349984912 w 1631"/>
              <a:gd name="T67" fmla="*/ 131868267 h 609"/>
              <a:gd name="T68" fmla="*/ 406344650 w 1631"/>
              <a:gd name="T69" fmla="*/ 123956171 h 609"/>
              <a:gd name="T70" fmla="*/ 459920851 w 1631"/>
              <a:gd name="T71" fmla="*/ 131868267 h 609"/>
              <a:gd name="T72" fmla="*/ 511409191 w 1631"/>
              <a:gd name="T73" fmla="*/ 142417728 h 609"/>
              <a:gd name="T74" fmla="*/ 562202689 w 1631"/>
              <a:gd name="T75" fmla="*/ 166154016 h 609"/>
              <a:gd name="T76" fmla="*/ 611604002 w 1631"/>
              <a:gd name="T77" fmla="*/ 195165035 h 609"/>
              <a:gd name="T78" fmla="*/ 658918288 w 1631"/>
              <a:gd name="T79" fmla="*/ 237361256 h 609"/>
              <a:gd name="T80" fmla="*/ 704144713 w 1631"/>
              <a:gd name="T81" fmla="*/ 284833832 h 609"/>
              <a:gd name="T82" fmla="*/ 747284111 w 1631"/>
              <a:gd name="T83" fmla="*/ 337581139 h 609"/>
              <a:gd name="T84" fmla="*/ 789032157 w 1631"/>
              <a:gd name="T85" fmla="*/ 403515272 h 609"/>
              <a:gd name="T86" fmla="*/ 827300991 w 1631"/>
              <a:gd name="T87" fmla="*/ 466812040 h 609"/>
              <a:gd name="T88" fmla="*/ 863481964 w 1631"/>
              <a:gd name="T89" fmla="*/ 543295635 h 609"/>
              <a:gd name="T90" fmla="*/ 897575910 w 1631"/>
              <a:gd name="T91" fmla="*/ 625052336 h 609"/>
              <a:gd name="T92" fmla="*/ 928190644 w 1631"/>
              <a:gd name="T93" fmla="*/ 709448027 h 609"/>
              <a:gd name="T94" fmla="*/ 956022675 w 1631"/>
              <a:gd name="T95" fmla="*/ 799118448 h 609"/>
              <a:gd name="T96" fmla="*/ 980375494 w 1631"/>
              <a:gd name="T97" fmla="*/ 896700965 h 609"/>
              <a:gd name="T98" fmla="*/ 1001945610 w 1631"/>
              <a:gd name="T99" fmla="*/ 999558213 h 609"/>
              <a:gd name="T100" fmla="*/ 1020035679 w 1631"/>
              <a:gd name="T101" fmla="*/ 1102413837 h 609"/>
              <a:gd name="T102" fmla="*/ 980375494 w 1631"/>
              <a:gd name="T103" fmla="*/ 1126150125 h 609"/>
              <a:gd name="T104" fmla="*/ 1112576390 w 1631"/>
              <a:gd name="T105" fmla="*/ 891426235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hr-HR" b="1">
              <a:solidFill>
                <a:srgbClr val="000000"/>
              </a:solidFill>
            </a:endParaRPr>
          </a:p>
        </p:txBody>
      </p:sp>
      <p:sp>
        <p:nvSpPr>
          <p:cNvPr id="20" name="frame 3 alt-text here red arrow" descr="This is the 3rd of 8 frames.&#10;The local DNS server does not have the IP address in its cache so it sends the query to the root DNS server. This is represented by an arrow that appears pointing from the local server to the root server.&#10;"/>
          <p:cNvSpPr>
            <a:spLocks/>
          </p:cNvSpPr>
          <p:nvPr/>
        </p:nvSpPr>
        <p:spPr bwMode="auto">
          <a:xfrm rot="-858295">
            <a:off x="3478213" y="3324225"/>
            <a:ext cx="1455737" cy="565150"/>
          </a:xfrm>
          <a:custGeom>
            <a:avLst/>
            <a:gdLst>
              <a:gd name="T0" fmla="*/ 1230000478 w 1631"/>
              <a:gd name="T1" fmla="*/ 308301853 h 609"/>
              <a:gd name="T2" fmla="*/ 1219644306 w 1631"/>
              <a:gd name="T3" fmla="*/ 291078234 h 609"/>
              <a:gd name="T4" fmla="*/ 1194948544 w 1631"/>
              <a:gd name="T5" fmla="*/ 257492177 h 609"/>
              <a:gd name="T6" fmla="*/ 1167862554 w 1631"/>
              <a:gd name="T7" fmla="*/ 226489662 h 609"/>
              <a:gd name="T8" fmla="*/ 1135200849 w 1631"/>
              <a:gd name="T9" fmla="*/ 196348329 h 609"/>
              <a:gd name="T10" fmla="*/ 1100945957 w 1631"/>
              <a:gd name="T11" fmla="*/ 167929358 h 609"/>
              <a:gd name="T12" fmla="*/ 1061114457 w 1631"/>
              <a:gd name="T13" fmla="*/ 140371567 h 609"/>
              <a:gd name="T14" fmla="*/ 1019689770 w 1631"/>
              <a:gd name="T15" fmla="*/ 115398248 h 609"/>
              <a:gd name="T16" fmla="*/ 975874853 w 1631"/>
              <a:gd name="T17" fmla="*/ 93007543 h 609"/>
              <a:gd name="T18" fmla="*/ 927280370 w 1631"/>
              <a:gd name="T19" fmla="*/ 73200381 h 609"/>
              <a:gd name="T20" fmla="*/ 877888847 w 1631"/>
              <a:gd name="T21" fmla="*/ 54254400 h 609"/>
              <a:gd name="T22" fmla="*/ 826107988 w 1631"/>
              <a:gd name="T23" fmla="*/ 37891962 h 609"/>
              <a:gd name="T24" fmla="*/ 770343710 w 1631"/>
              <a:gd name="T25" fmla="*/ 24974248 h 609"/>
              <a:gd name="T26" fmla="*/ 713782392 w 1631"/>
              <a:gd name="T27" fmla="*/ 15501257 h 609"/>
              <a:gd name="T28" fmla="*/ 656424927 w 1631"/>
              <a:gd name="T29" fmla="*/ 6889448 h 609"/>
              <a:gd name="T30" fmla="*/ 611016821 w 1631"/>
              <a:gd name="T31" fmla="*/ 2583543 h 609"/>
              <a:gd name="T32" fmla="*/ 564812568 w 1631"/>
              <a:gd name="T33" fmla="*/ 1722362 h 609"/>
              <a:gd name="T34" fmla="*/ 495505742 w 1631"/>
              <a:gd name="T35" fmla="*/ 1722362 h 609"/>
              <a:gd name="T36" fmla="*/ 456470390 w 1631"/>
              <a:gd name="T37" fmla="*/ 2583543 h 609"/>
              <a:gd name="T38" fmla="*/ 381586958 w 1631"/>
              <a:gd name="T39" fmla="*/ 10334171 h 609"/>
              <a:gd name="T40" fmla="*/ 344144795 w 1631"/>
              <a:gd name="T41" fmla="*/ 16362438 h 609"/>
              <a:gd name="T42" fmla="*/ 274041821 w 1631"/>
              <a:gd name="T43" fmla="*/ 30141333 h 609"/>
              <a:gd name="T44" fmla="*/ 205531142 w 1631"/>
              <a:gd name="T45" fmla="*/ 49087314 h 609"/>
              <a:gd name="T46" fmla="*/ 141003882 w 1631"/>
              <a:gd name="T47" fmla="*/ 73200381 h 609"/>
              <a:gd name="T48" fmla="*/ 81256187 w 1631"/>
              <a:gd name="T49" fmla="*/ 99035810 h 609"/>
              <a:gd name="T50" fmla="*/ 25491910 w 1631"/>
              <a:gd name="T51" fmla="*/ 129177143 h 609"/>
              <a:gd name="T52" fmla="*/ 24695762 w 1631"/>
              <a:gd name="T53" fmla="*/ 132620939 h 609"/>
              <a:gd name="T54" fmla="*/ 75680473 w 1631"/>
              <a:gd name="T55" fmla="*/ 111092343 h 609"/>
              <a:gd name="T56" fmla="*/ 129850669 w 1631"/>
              <a:gd name="T57" fmla="*/ 91285181 h 609"/>
              <a:gd name="T58" fmla="*/ 156936660 w 1631"/>
              <a:gd name="T59" fmla="*/ 82673371 h 609"/>
              <a:gd name="T60" fmla="*/ 215091166 w 1631"/>
              <a:gd name="T61" fmla="*/ 68894476 h 609"/>
              <a:gd name="T62" fmla="*/ 274837969 w 1631"/>
              <a:gd name="T63" fmla="*/ 56837943 h 609"/>
              <a:gd name="T64" fmla="*/ 336178852 w 1631"/>
              <a:gd name="T65" fmla="*/ 48226133 h 609"/>
              <a:gd name="T66" fmla="*/ 400706113 w 1631"/>
              <a:gd name="T67" fmla="*/ 43059048 h 609"/>
              <a:gd name="T68" fmla="*/ 465233374 w 1631"/>
              <a:gd name="T69" fmla="*/ 40475505 h 609"/>
              <a:gd name="T70" fmla="*/ 526574257 w 1631"/>
              <a:gd name="T71" fmla="*/ 43059048 h 609"/>
              <a:gd name="T72" fmla="*/ 585524912 w 1631"/>
              <a:gd name="T73" fmla="*/ 46503771 h 609"/>
              <a:gd name="T74" fmla="*/ 643678526 w 1631"/>
              <a:gd name="T75" fmla="*/ 54254400 h 609"/>
              <a:gd name="T76" fmla="*/ 700239843 w 1631"/>
              <a:gd name="T77" fmla="*/ 63727390 h 609"/>
              <a:gd name="T78" fmla="*/ 754410932 w 1631"/>
              <a:gd name="T79" fmla="*/ 77506286 h 609"/>
              <a:gd name="T80" fmla="*/ 806191792 w 1631"/>
              <a:gd name="T81" fmla="*/ 93007543 h 609"/>
              <a:gd name="T82" fmla="*/ 855583315 w 1631"/>
              <a:gd name="T83" fmla="*/ 110231162 h 609"/>
              <a:gd name="T84" fmla="*/ 903380757 w 1631"/>
              <a:gd name="T85" fmla="*/ 131759758 h 609"/>
              <a:gd name="T86" fmla="*/ 947195674 w 1631"/>
              <a:gd name="T87" fmla="*/ 152428101 h 609"/>
              <a:gd name="T88" fmla="*/ 988620361 w 1631"/>
              <a:gd name="T89" fmla="*/ 177402348 h 609"/>
              <a:gd name="T90" fmla="*/ 1027655712 w 1631"/>
              <a:gd name="T91" fmla="*/ 204098958 h 609"/>
              <a:gd name="T92" fmla="*/ 1062707646 w 1631"/>
              <a:gd name="T93" fmla="*/ 231656748 h 609"/>
              <a:gd name="T94" fmla="*/ 1094573202 w 1631"/>
              <a:gd name="T95" fmla="*/ 260936901 h 609"/>
              <a:gd name="T96" fmla="*/ 1122455341 w 1631"/>
              <a:gd name="T97" fmla="*/ 292800596 h 609"/>
              <a:gd name="T98" fmla="*/ 1147150210 w 1631"/>
              <a:gd name="T99" fmla="*/ 326386653 h 609"/>
              <a:gd name="T100" fmla="*/ 1167862554 w 1631"/>
              <a:gd name="T101" fmla="*/ 359972710 h 609"/>
              <a:gd name="T102" fmla="*/ 1122455341 w 1631"/>
              <a:gd name="T103" fmla="*/ 367723339 h 609"/>
              <a:gd name="T104" fmla="*/ 1273815395 w 1631"/>
              <a:gd name="T105" fmla="*/ 291078234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hr-HR" b="1">
              <a:solidFill>
                <a:srgbClr val="000000"/>
              </a:solidFill>
            </a:endParaRPr>
          </a:p>
        </p:txBody>
      </p:sp>
      <p:sp>
        <p:nvSpPr>
          <p:cNvPr id="21" name="frame 7 alt-text here red arrow" descr="This is the 7th of 8 frames.&#10;The local DNS server provides the IP address of www.microsoft.com to the workstation client. This is represented by an arrow that appears pointing from the local server to the workstation.&#10;"/>
          <p:cNvSpPr>
            <a:spLocks/>
          </p:cNvSpPr>
          <p:nvPr/>
        </p:nvSpPr>
        <p:spPr bwMode="auto">
          <a:xfrm rot="6771532">
            <a:off x="3711576" y="4379912"/>
            <a:ext cx="1268412" cy="1154113"/>
          </a:xfrm>
          <a:custGeom>
            <a:avLst/>
            <a:gdLst>
              <a:gd name="T0" fmla="*/ 933813313 w 1631"/>
              <a:gd name="T1" fmla="*/ 1285715994 h 609"/>
              <a:gd name="T2" fmla="*/ 925950870 w 1631"/>
              <a:gd name="T3" fmla="*/ 1213888094 h 609"/>
              <a:gd name="T4" fmla="*/ 907202325 w 1631"/>
              <a:gd name="T5" fmla="*/ 1073823500 h 609"/>
              <a:gd name="T6" fmla="*/ 886638653 w 1631"/>
              <a:gd name="T7" fmla="*/ 944534418 h 609"/>
              <a:gd name="T8" fmla="*/ 861842015 w 1631"/>
              <a:gd name="T9" fmla="*/ 818836541 h 609"/>
              <a:gd name="T10" fmla="*/ 835835291 w 1631"/>
              <a:gd name="T11" fmla="*/ 700321075 h 609"/>
              <a:gd name="T12" fmla="*/ 805595603 w 1631"/>
              <a:gd name="T13" fmla="*/ 585396814 h 609"/>
              <a:gd name="T14" fmla="*/ 774145829 w 1631"/>
              <a:gd name="T15" fmla="*/ 481246170 h 609"/>
              <a:gd name="T16" fmla="*/ 740881705 w 1631"/>
              <a:gd name="T17" fmla="*/ 387869142 h 609"/>
              <a:gd name="T18" fmla="*/ 703988880 w 1631"/>
              <a:gd name="T19" fmla="*/ 305267626 h 609"/>
              <a:gd name="T20" fmla="*/ 666491013 w 1631"/>
              <a:gd name="T21" fmla="*/ 226257316 h 609"/>
              <a:gd name="T22" fmla="*/ 627178795 w 1631"/>
              <a:gd name="T23" fmla="*/ 158020621 h 609"/>
              <a:gd name="T24" fmla="*/ 584842920 w 1631"/>
              <a:gd name="T25" fmla="*/ 104150644 h 609"/>
              <a:gd name="T26" fmla="*/ 541902002 w 1631"/>
              <a:gd name="T27" fmla="*/ 64645489 h 609"/>
              <a:gd name="T28" fmla="*/ 498356042 w 1631"/>
              <a:gd name="T29" fmla="*/ 28731539 h 609"/>
              <a:gd name="T30" fmla="*/ 463882610 w 1631"/>
              <a:gd name="T31" fmla="*/ 10773616 h 609"/>
              <a:gd name="T32" fmla="*/ 428804136 w 1631"/>
              <a:gd name="T33" fmla="*/ 7182411 h 609"/>
              <a:gd name="T34" fmla="*/ 376186424 w 1631"/>
              <a:gd name="T35" fmla="*/ 7182411 h 609"/>
              <a:gd name="T36" fmla="*/ 346551000 w 1631"/>
              <a:gd name="T37" fmla="*/ 10773616 h 609"/>
              <a:gd name="T38" fmla="*/ 289699546 w 1631"/>
              <a:gd name="T39" fmla="*/ 43096361 h 609"/>
              <a:gd name="T40" fmla="*/ 261274207 w 1631"/>
              <a:gd name="T41" fmla="*/ 68236694 h 609"/>
              <a:gd name="T42" fmla="*/ 208051453 w 1631"/>
              <a:gd name="T43" fmla="*/ 125697877 h 609"/>
              <a:gd name="T44" fmla="*/ 156038784 w 1631"/>
              <a:gd name="T45" fmla="*/ 204708188 h 609"/>
              <a:gd name="T46" fmla="*/ 107049773 w 1631"/>
              <a:gd name="T47" fmla="*/ 305267626 h 609"/>
              <a:gd name="T48" fmla="*/ 61689463 w 1631"/>
              <a:gd name="T49" fmla="*/ 413009476 h 609"/>
              <a:gd name="T50" fmla="*/ 19353587 w 1631"/>
              <a:gd name="T51" fmla="*/ 538707353 h 609"/>
              <a:gd name="T52" fmla="*/ 18748545 w 1631"/>
              <a:gd name="T53" fmla="*/ 553074070 h 609"/>
              <a:gd name="T54" fmla="*/ 57456497 w 1631"/>
              <a:gd name="T55" fmla="*/ 463288248 h 609"/>
              <a:gd name="T56" fmla="*/ 98582287 w 1631"/>
              <a:gd name="T57" fmla="*/ 380686731 h 609"/>
              <a:gd name="T58" fmla="*/ 119145960 w 1631"/>
              <a:gd name="T59" fmla="*/ 344772782 h 609"/>
              <a:gd name="T60" fmla="*/ 163296185 w 1631"/>
              <a:gd name="T61" fmla="*/ 287311599 h 609"/>
              <a:gd name="T62" fmla="*/ 208656496 w 1631"/>
              <a:gd name="T63" fmla="*/ 237030932 h 609"/>
              <a:gd name="T64" fmla="*/ 255226114 w 1631"/>
              <a:gd name="T65" fmla="*/ 201116982 h 609"/>
              <a:gd name="T66" fmla="*/ 304215125 w 1631"/>
              <a:gd name="T67" fmla="*/ 179569749 h 609"/>
              <a:gd name="T68" fmla="*/ 353204136 w 1631"/>
              <a:gd name="T69" fmla="*/ 168794238 h 609"/>
              <a:gd name="T70" fmla="*/ 399773755 w 1631"/>
              <a:gd name="T71" fmla="*/ 179569749 h 609"/>
              <a:gd name="T72" fmla="*/ 444529023 w 1631"/>
              <a:gd name="T73" fmla="*/ 193934571 h 609"/>
              <a:gd name="T74" fmla="*/ 488679248 w 1631"/>
              <a:gd name="T75" fmla="*/ 226257316 h 609"/>
              <a:gd name="T76" fmla="*/ 531620166 w 1631"/>
              <a:gd name="T77" fmla="*/ 265762471 h 609"/>
              <a:gd name="T78" fmla="*/ 572746734 w 1631"/>
              <a:gd name="T79" fmla="*/ 323225549 h 609"/>
              <a:gd name="T80" fmla="*/ 612058951 w 1631"/>
              <a:gd name="T81" fmla="*/ 387869142 h 609"/>
              <a:gd name="T82" fmla="*/ 649556818 w 1631"/>
              <a:gd name="T83" fmla="*/ 459697042 h 609"/>
              <a:gd name="T84" fmla="*/ 685844600 w 1631"/>
              <a:gd name="T85" fmla="*/ 549482864 h 609"/>
              <a:gd name="T86" fmla="*/ 719108724 w 1631"/>
              <a:gd name="T87" fmla="*/ 635675586 h 609"/>
              <a:gd name="T88" fmla="*/ 750558498 w 1631"/>
              <a:gd name="T89" fmla="*/ 739826230 h 609"/>
              <a:gd name="T90" fmla="*/ 780193922 w 1631"/>
              <a:gd name="T91" fmla="*/ 851159285 h 609"/>
              <a:gd name="T92" fmla="*/ 806804910 w 1631"/>
              <a:gd name="T93" fmla="*/ 966083546 h 609"/>
              <a:gd name="T94" fmla="*/ 830997283 w 1631"/>
              <a:gd name="T95" fmla="*/ 1088190217 h 609"/>
              <a:gd name="T96" fmla="*/ 852165221 w 1631"/>
              <a:gd name="T97" fmla="*/ 1221070505 h 609"/>
              <a:gd name="T98" fmla="*/ 870913766 w 1631"/>
              <a:gd name="T99" fmla="*/ 1361135099 h 609"/>
              <a:gd name="T100" fmla="*/ 886638653 w 1631"/>
              <a:gd name="T101" fmla="*/ 1501199693 h 609"/>
              <a:gd name="T102" fmla="*/ 852165221 w 1631"/>
              <a:gd name="T103" fmla="*/ 1533522437 h 609"/>
              <a:gd name="T104" fmla="*/ 967077438 w 1631"/>
              <a:gd name="T105" fmla="*/ 1213888094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hr-HR" b="1">
              <a:solidFill>
                <a:srgbClr val="000000"/>
              </a:solidFill>
            </a:endParaRPr>
          </a:p>
        </p:txBody>
      </p:sp>
      <p:sp>
        <p:nvSpPr>
          <p:cNvPr id="22" name="frame 6 alt-text here red arrow" descr="This is the 6th of 8 frames.&#10;The DNS server that hosts the microsoft.com domain returns the IP address of www.microsoft.com to the local DNS server. This is represented by an arrow that appears pointing from the microsoft.com server to the local server.&#10;"/>
          <p:cNvSpPr>
            <a:spLocks/>
          </p:cNvSpPr>
          <p:nvPr/>
        </p:nvSpPr>
        <p:spPr bwMode="auto">
          <a:xfrm rot="237950">
            <a:off x="5613400" y="2481263"/>
            <a:ext cx="2749550" cy="2109787"/>
          </a:xfrm>
          <a:custGeom>
            <a:avLst/>
            <a:gdLst>
              <a:gd name="T0" fmla="*/ 2147483647 w 1036"/>
              <a:gd name="T1" fmla="*/ 120999254 h 959"/>
              <a:gd name="T2" fmla="*/ 2147483647 w 1036"/>
              <a:gd name="T3" fmla="*/ 358155593 h 959"/>
              <a:gd name="T4" fmla="*/ 2147483647 w 1036"/>
              <a:gd name="T5" fmla="*/ 590471962 h 959"/>
              <a:gd name="T6" fmla="*/ 2147483647 w 1036"/>
              <a:gd name="T7" fmla="*/ 817950560 h 959"/>
              <a:gd name="T8" fmla="*/ 2147483647 w 1036"/>
              <a:gd name="T9" fmla="*/ 1035747018 h 959"/>
              <a:gd name="T10" fmla="*/ 2147483647 w 1036"/>
              <a:gd name="T11" fmla="*/ 1239025765 h 959"/>
              <a:gd name="T12" fmla="*/ 2147483647 w 1036"/>
              <a:gd name="T13" fmla="*/ 1442302313 h 959"/>
              <a:gd name="T14" fmla="*/ 2147483647 w 1036"/>
              <a:gd name="T15" fmla="*/ 1635898920 h 959"/>
              <a:gd name="T16" fmla="*/ 2147483647 w 1036"/>
              <a:gd name="T17" fmla="*/ 1819817787 h 959"/>
              <a:gd name="T18" fmla="*/ 2147483647 w 1036"/>
              <a:gd name="T19" fmla="*/ 2003734453 h 959"/>
              <a:gd name="T20" fmla="*/ 2147483647 w 1036"/>
              <a:gd name="T21" fmla="*/ 2147483647 h 959"/>
              <a:gd name="T22" fmla="*/ 2147483647 w 1036"/>
              <a:gd name="T23" fmla="*/ 2147483647 h 959"/>
              <a:gd name="T24" fmla="*/ 2147483647 w 1036"/>
              <a:gd name="T25" fmla="*/ 2147483647 h 959"/>
              <a:gd name="T26" fmla="*/ 2147483647 w 1036"/>
              <a:gd name="T27" fmla="*/ 2147483647 h 959"/>
              <a:gd name="T28" fmla="*/ 2147483647 w 1036"/>
              <a:gd name="T29" fmla="*/ 2147483647 h 959"/>
              <a:gd name="T30" fmla="*/ 2147483647 w 1036"/>
              <a:gd name="T31" fmla="*/ 2147483647 h 959"/>
              <a:gd name="T32" fmla="*/ 2147483647 w 1036"/>
              <a:gd name="T33" fmla="*/ 2147483647 h 959"/>
              <a:gd name="T34" fmla="*/ 2147483647 w 1036"/>
              <a:gd name="T35" fmla="*/ 2147483647 h 959"/>
              <a:gd name="T36" fmla="*/ 2147483647 w 1036"/>
              <a:gd name="T37" fmla="*/ 2147483647 h 959"/>
              <a:gd name="T38" fmla="*/ 2147483647 w 1036"/>
              <a:gd name="T39" fmla="*/ 2147483647 h 959"/>
              <a:gd name="T40" fmla="*/ 2147483647 w 1036"/>
              <a:gd name="T41" fmla="*/ 2147483647 h 959"/>
              <a:gd name="T42" fmla="*/ 2147483647 w 1036"/>
              <a:gd name="T43" fmla="*/ 2147483647 h 959"/>
              <a:gd name="T44" fmla="*/ 2147483647 w 1036"/>
              <a:gd name="T45" fmla="*/ 2147483647 h 959"/>
              <a:gd name="T46" fmla="*/ 2147483647 w 1036"/>
              <a:gd name="T47" fmla="*/ 2147483647 h 959"/>
              <a:gd name="T48" fmla="*/ 2147483647 w 1036"/>
              <a:gd name="T49" fmla="*/ 2147483647 h 959"/>
              <a:gd name="T50" fmla="*/ 2007468749 w 1036"/>
              <a:gd name="T51" fmla="*/ 2147483647 h 959"/>
              <a:gd name="T52" fmla="*/ 2147483647 w 1036"/>
              <a:gd name="T53" fmla="*/ 2147483647 h 959"/>
              <a:gd name="T54" fmla="*/ 0 w 1036"/>
              <a:gd name="T55" fmla="*/ 2147483647 h 959"/>
              <a:gd name="T56" fmla="*/ 253574329 w 1036"/>
              <a:gd name="T57" fmla="*/ 2147483647 h 959"/>
              <a:gd name="T58" fmla="*/ 1662323257 w 1036"/>
              <a:gd name="T59" fmla="*/ 2147483647 h 959"/>
              <a:gd name="T60" fmla="*/ 1796154154 w 1036"/>
              <a:gd name="T61" fmla="*/ 2147483647 h 959"/>
              <a:gd name="T62" fmla="*/ 2147483647 w 1036"/>
              <a:gd name="T63" fmla="*/ 2147483647 h 959"/>
              <a:gd name="T64" fmla="*/ 2147483647 w 1036"/>
              <a:gd name="T65" fmla="*/ 2147483647 h 959"/>
              <a:gd name="T66" fmla="*/ 2147483647 w 1036"/>
              <a:gd name="T67" fmla="*/ 2147483647 h 959"/>
              <a:gd name="T68" fmla="*/ 2147483647 w 1036"/>
              <a:gd name="T69" fmla="*/ 2147483647 h 959"/>
              <a:gd name="T70" fmla="*/ 2147483647 w 1036"/>
              <a:gd name="T71" fmla="*/ 2147483647 h 959"/>
              <a:gd name="T72" fmla="*/ 2147483647 w 1036"/>
              <a:gd name="T73" fmla="*/ 2147483647 h 959"/>
              <a:gd name="T74" fmla="*/ 2147483647 w 1036"/>
              <a:gd name="T75" fmla="*/ 2147483647 h 959"/>
              <a:gd name="T76" fmla="*/ 2147483647 w 1036"/>
              <a:gd name="T77" fmla="*/ 2147483647 h 959"/>
              <a:gd name="T78" fmla="*/ 2147483647 w 1036"/>
              <a:gd name="T79" fmla="*/ 2147483647 h 959"/>
              <a:gd name="T80" fmla="*/ 2147483647 w 1036"/>
              <a:gd name="T81" fmla="*/ 2147483647 h 959"/>
              <a:gd name="T82" fmla="*/ 2147483647 w 1036"/>
              <a:gd name="T83" fmla="*/ 2147483647 h 959"/>
              <a:gd name="T84" fmla="*/ 2147483647 w 1036"/>
              <a:gd name="T85" fmla="*/ 2147483647 h 959"/>
              <a:gd name="T86" fmla="*/ 2147483647 w 1036"/>
              <a:gd name="T87" fmla="*/ 2105373827 h 959"/>
              <a:gd name="T88" fmla="*/ 2147483647 w 1036"/>
              <a:gd name="T89" fmla="*/ 1911777220 h 959"/>
              <a:gd name="T90" fmla="*/ 2147483647 w 1036"/>
              <a:gd name="T91" fmla="*/ 1698818532 h 959"/>
              <a:gd name="T92" fmla="*/ 2147483647 w 1036"/>
              <a:gd name="T93" fmla="*/ 1476182104 h 959"/>
              <a:gd name="T94" fmla="*/ 2147483647 w 1036"/>
              <a:gd name="T95" fmla="*/ 1239025765 h 959"/>
              <a:gd name="T96" fmla="*/ 2147483647 w 1036"/>
              <a:gd name="T97" fmla="*/ 992187286 h 959"/>
              <a:gd name="T98" fmla="*/ 2147483647 w 1036"/>
              <a:gd name="T99" fmla="*/ 725991127 h 959"/>
              <a:gd name="T100" fmla="*/ 2147483647 w 1036"/>
              <a:gd name="T101" fmla="*/ 445275056 h 959"/>
              <a:gd name="T102" fmla="*/ 2147483647 w 1036"/>
              <a:gd name="T103" fmla="*/ 1548790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hr-HR" b="1">
              <a:solidFill>
                <a:srgbClr val="000000"/>
              </a:solidFill>
            </a:endParaRPr>
          </a:p>
        </p:txBody>
      </p:sp>
      <p:sp>
        <p:nvSpPr>
          <p:cNvPr id="23" name="frame 4 alt-text here red arrow" descr="This is the 4th of 8 frames. &#10;The root DNS server did not have the IP address so the local DNS server sends the      query to the .com DNS server. This is represented by an arrow that appears pointing from the local server to the .com server.&#10;"/>
          <p:cNvSpPr>
            <a:spLocks/>
          </p:cNvSpPr>
          <p:nvPr/>
        </p:nvSpPr>
        <p:spPr bwMode="auto">
          <a:xfrm rot="-858295">
            <a:off x="3314700" y="2644775"/>
            <a:ext cx="2805113" cy="773113"/>
          </a:xfrm>
          <a:custGeom>
            <a:avLst/>
            <a:gdLst>
              <a:gd name="T0" fmla="*/ 2147483647 w 1631"/>
              <a:gd name="T1" fmla="*/ 576945415 h 609"/>
              <a:gd name="T2" fmla="*/ 2147483647 w 1631"/>
              <a:gd name="T3" fmla="*/ 544713331 h 609"/>
              <a:gd name="T4" fmla="*/ 2147483647 w 1631"/>
              <a:gd name="T5" fmla="*/ 481861402 h 609"/>
              <a:gd name="T6" fmla="*/ 2147483647 w 1631"/>
              <a:gd name="T7" fmla="*/ 423844921 h 609"/>
              <a:gd name="T8" fmla="*/ 2147483647 w 1631"/>
              <a:gd name="T9" fmla="*/ 367439409 h 609"/>
              <a:gd name="T10" fmla="*/ 2147483647 w 1631"/>
              <a:gd name="T11" fmla="*/ 314257105 h 609"/>
              <a:gd name="T12" fmla="*/ 2147483647 w 1631"/>
              <a:gd name="T13" fmla="*/ 262687040 h 609"/>
              <a:gd name="T14" fmla="*/ 2147483647 w 1631"/>
              <a:gd name="T15" fmla="*/ 215951153 h 609"/>
              <a:gd name="T16" fmla="*/ 2147483647 w 1631"/>
              <a:gd name="T17" fmla="*/ 174050714 h 609"/>
              <a:gd name="T18" fmla="*/ 2147483647 w 1631"/>
              <a:gd name="T19" fmla="*/ 136984452 h 609"/>
              <a:gd name="T20" fmla="*/ 2147483647 w 1631"/>
              <a:gd name="T21" fmla="*/ 101529160 h 609"/>
              <a:gd name="T22" fmla="*/ 2147483647 w 1631"/>
              <a:gd name="T23" fmla="*/ 70909315 h 609"/>
              <a:gd name="T24" fmla="*/ 2147483647 w 1631"/>
              <a:gd name="T25" fmla="*/ 46735887 h 609"/>
              <a:gd name="T26" fmla="*/ 2147483647 w 1631"/>
              <a:gd name="T27" fmla="*/ 29008875 h 609"/>
              <a:gd name="T28" fmla="*/ 2147483647 w 1631"/>
              <a:gd name="T29" fmla="*/ 12892834 h 609"/>
              <a:gd name="T30" fmla="*/ 2147483647 w 1631"/>
              <a:gd name="T31" fmla="*/ 4834178 h 609"/>
              <a:gd name="T32" fmla="*/ 2097196040 w 1631"/>
              <a:gd name="T33" fmla="*/ 3223208 h 609"/>
              <a:gd name="T34" fmla="*/ 1839853150 w 1631"/>
              <a:gd name="T35" fmla="*/ 3223208 h 609"/>
              <a:gd name="T36" fmla="*/ 1694912566 w 1631"/>
              <a:gd name="T37" fmla="*/ 4834178 h 609"/>
              <a:gd name="T38" fmla="*/ 1416864124 w 1631"/>
              <a:gd name="T39" fmla="*/ 19339250 h 609"/>
              <a:gd name="T40" fmla="*/ 1277839903 w 1631"/>
              <a:gd name="T41" fmla="*/ 30619845 h 609"/>
              <a:gd name="T42" fmla="*/ 1017538832 w 1631"/>
              <a:gd name="T43" fmla="*/ 56405512 h 609"/>
              <a:gd name="T44" fmla="*/ 763154124 w 1631"/>
              <a:gd name="T45" fmla="*/ 91859535 h 609"/>
              <a:gd name="T46" fmla="*/ 523560324 w 1631"/>
              <a:gd name="T47" fmla="*/ 136984452 h 609"/>
              <a:gd name="T48" fmla="*/ 301712176 w 1631"/>
              <a:gd name="T49" fmla="*/ 185331308 h 609"/>
              <a:gd name="T50" fmla="*/ 94654935 w 1631"/>
              <a:gd name="T51" fmla="*/ 241736821 h 609"/>
              <a:gd name="T52" fmla="*/ 91696753 w 1631"/>
              <a:gd name="T53" fmla="*/ 248183237 h 609"/>
              <a:gd name="T54" fmla="*/ 281006623 w 1631"/>
              <a:gd name="T55" fmla="*/ 207893767 h 609"/>
              <a:gd name="T56" fmla="*/ 482147500 w 1631"/>
              <a:gd name="T57" fmla="*/ 170827505 h 609"/>
              <a:gd name="T58" fmla="*/ 582718799 w 1631"/>
              <a:gd name="T59" fmla="*/ 154711464 h 609"/>
              <a:gd name="T60" fmla="*/ 798650585 w 1631"/>
              <a:gd name="T61" fmla="*/ 128925796 h 609"/>
              <a:gd name="T62" fmla="*/ 1020497014 w 1631"/>
              <a:gd name="T63" fmla="*/ 106364607 h 609"/>
              <a:gd name="T64" fmla="*/ 1248259806 w 1631"/>
              <a:gd name="T65" fmla="*/ 90248565 h 609"/>
              <a:gd name="T66" fmla="*/ 1487855325 w 1631"/>
              <a:gd name="T67" fmla="*/ 80578940 h 609"/>
              <a:gd name="T68" fmla="*/ 1727450845 w 1631"/>
              <a:gd name="T69" fmla="*/ 75744762 h 609"/>
              <a:gd name="T70" fmla="*/ 1955213637 w 1631"/>
              <a:gd name="T71" fmla="*/ 80578940 h 609"/>
              <a:gd name="T72" fmla="*/ 2147483647 w 1631"/>
              <a:gd name="T73" fmla="*/ 87025357 h 609"/>
              <a:gd name="T74" fmla="*/ 2147483647 w 1631"/>
              <a:gd name="T75" fmla="*/ 101529160 h 609"/>
              <a:gd name="T76" fmla="*/ 2147483647 w 1631"/>
              <a:gd name="T77" fmla="*/ 119256171 h 609"/>
              <a:gd name="T78" fmla="*/ 2147483647 w 1631"/>
              <a:gd name="T79" fmla="*/ 145041838 h 609"/>
              <a:gd name="T80" fmla="*/ 2147483647 w 1631"/>
              <a:gd name="T81" fmla="*/ 174050714 h 609"/>
              <a:gd name="T82" fmla="*/ 2147483647 w 1631"/>
              <a:gd name="T83" fmla="*/ 206281528 h 609"/>
              <a:gd name="T84" fmla="*/ 2147483647 w 1631"/>
              <a:gd name="T85" fmla="*/ 246570998 h 609"/>
              <a:gd name="T86" fmla="*/ 2147483647 w 1631"/>
              <a:gd name="T87" fmla="*/ 285249499 h 609"/>
              <a:gd name="T88" fmla="*/ 2147483647 w 1631"/>
              <a:gd name="T89" fmla="*/ 331985386 h 609"/>
              <a:gd name="T90" fmla="*/ 2147483647 w 1631"/>
              <a:gd name="T91" fmla="*/ 381944481 h 609"/>
              <a:gd name="T92" fmla="*/ 2147483647 w 1631"/>
              <a:gd name="T93" fmla="*/ 433514546 h 609"/>
              <a:gd name="T94" fmla="*/ 2147483647 w 1631"/>
              <a:gd name="T95" fmla="*/ 488307819 h 609"/>
              <a:gd name="T96" fmla="*/ 2147483647 w 1631"/>
              <a:gd name="T97" fmla="*/ 547936539 h 609"/>
              <a:gd name="T98" fmla="*/ 2147483647 w 1631"/>
              <a:gd name="T99" fmla="*/ 610788468 h 609"/>
              <a:gd name="T100" fmla="*/ 2147483647 w 1631"/>
              <a:gd name="T101" fmla="*/ 673639127 h 609"/>
              <a:gd name="T102" fmla="*/ 2147483647 w 1631"/>
              <a:gd name="T103" fmla="*/ 688144200 h 609"/>
              <a:gd name="T104" fmla="*/ 2147483647 w 1631"/>
              <a:gd name="T105" fmla="*/ 544713331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hr-HR" b="1">
              <a:solidFill>
                <a:srgbClr val="000000"/>
              </a:solidFill>
            </a:endParaRPr>
          </a:p>
        </p:txBody>
      </p:sp>
      <p:sp>
        <p:nvSpPr>
          <p:cNvPr id="24" name="frame 5 alt-text here red arrow" descr="This is the 5th of 8 frames. &#10;The .com DNS server finds the IP address and directs the local DNS server to the microsoft.com DNS server. This is represented by an arrow that appears pointing from the local server to the microsoft.com server.&#10;"/>
          <p:cNvSpPr>
            <a:spLocks/>
          </p:cNvSpPr>
          <p:nvPr/>
        </p:nvSpPr>
        <p:spPr bwMode="auto">
          <a:xfrm rot="-858295">
            <a:off x="3136900" y="1990725"/>
            <a:ext cx="4111625" cy="896938"/>
          </a:xfrm>
          <a:custGeom>
            <a:avLst/>
            <a:gdLst>
              <a:gd name="T0" fmla="*/ 2147483647 w 1631"/>
              <a:gd name="T1" fmla="*/ 776556843 h 609"/>
              <a:gd name="T2" fmla="*/ 2147483647 w 1631"/>
              <a:gd name="T3" fmla="*/ 733173911 h 609"/>
              <a:gd name="T4" fmla="*/ 2147483647 w 1631"/>
              <a:gd name="T5" fmla="*/ 648577488 h 609"/>
              <a:gd name="T6" fmla="*/ 2147483647 w 1631"/>
              <a:gd name="T7" fmla="*/ 570487915 h 609"/>
              <a:gd name="T8" fmla="*/ 2147483647 w 1631"/>
              <a:gd name="T9" fmla="*/ 494566311 h 609"/>
              <a:gd name="T10" fmla="*/ 2147483647 w 1631"/>
              <a:gd name="T11" fmla="*/ 422985062 h 609"/>
              <a:gd name="T12" fmla="*/ 2147483647 w 1631"/>
              <a:gd name="T13" fmla="*/ 353571781 h 609"/>
              <a:gd name="T14" fmla="*/ 2147483647 w 1631"/>
              <a:gd name="T15" fmla="*/ 290666824 h 609"/>
              <a:gd name="T16" fmla="*/ 2147483647 w 1631"/>
              <a:gd name="T17" fmla="*/ 234268718 h 609"/>
              <a:gd name="T18" fmla="*/ 2147483647 w 1631"/>
              <a:gd name="T19" fmla="*/ 184377462 h 609"/>
              <a:gd name="T20" fmla="*/ 2147483647 w 1631"/>
              <a:gd name="T21" fmla="*/ 136657120 h 609"/>
              <a:gd name="T22" fmla="*/ 2147483647 w 1631"/>
              <a:gd name="T23" fmla="*/ 95442156 h 609"/>
              <a:gd name="T24" fmla="*/ 2147483647 w 1631"/>
              <a:gd name="T25" fmla="*/ 62904957 h 609"/>
              <a:gd name="T26" fmla="*/ 2147483647 w 1631"/>
              <a:gd name="T27" fmla="*/ 39044050 h 609"/>
              <a:gd name="T28" fmla="*/ 2147483647 w 1631"/>
              <a:gd name="T29" fmla="*/ 17352584 h 609"/>
              <a:gd name="T30" fmla="*/ 2147483647 w 1631"/>
              <a:gd name="T31" fmla="*/ 6506851 h 609"/>
              <a:gd name="T32" fmla="*/ 2147483647 w 1631"/>
              <a:gd name="T33" fmla="*/ 4338882 h 609"/>
              <a:gd name="T34" fmla="*/ 2147483647 w 1631"/>
              <a:gd name="T35" fmla="*/ 4338882 h 609"/>
              <a:gd name="T36" fmla="*/ 2147483647 w 1631"/>
              <a:gd name="T37" fmla="*/ 6506851 h 609"/>
              <a:gd name="T38" fmla="*/ 2147483647 w 1631"/>
              <a:gd name="T39" fmla="*/ 26030348 h 609"/>
              <a:gd name="T40" fmla="*/ 2147483647 w 1631"/>
              <a:gd name="T41" fmla="*/ 41213491 h 609"/>
              <a:gd name="T42" fmla="*/ 2147483647 w 1631"/>
              <a:gd name="T43" fmla="*/ 75920131 h 609"/>
              <a:gd name="T44" fmla="*/ 1639603113 w 1631"/>
              <a:gd name="T45" fmla="*/ 123641946 h 609"/>
              <a:gd name="T46" fmla="*/ 1124843292 w 1631"/>
              <a:gd name="T47" fmla="*/ 184377462 h 609"/>
              <a:gd name="T48" fmla="*/ 648214950 w 1631"/>
              <a:gd name="T49" fmla="*/ 249453333 h 609"/>
              <a:gd name="T50" fmla="*/ 203362838 w 1631"/>
              <a:gd name="T51" fmla="*/ 325373465 h 609"/>
              <a:gd name="T52" fmla="*/ 197007592 w 1631"/>
              <a:gd name="T53" fmla="*/ 334049756 h 609"/>
              <a:gd name="T54" fmla="*/ 603730747 w 1631"/>
              <a:gd name="T55" fmla="*/ 279821091 h 609"/>
              <a:gd name="T56" fmla="*/ 1035872366 w 1631"/>
              <a:gd name="T57" fmla="*/ 229929835 h 609"/>
              <a:gd name="T58" fmla="*/ 1251945696 w 1631"/>
              <a:gd name="T59" fmla="*/ 208238369 h 609"/>
              <a:gd name="T60" fmla="*/ 1715863547 w 1631"/>
              <a:gd name="T61" fmla="*/ 173531729 h 609"/>
              <a:gd name="T62" fmla="*/ 2147483647 w 1631"/>
              <a:gd name="T63" fmla="*/ 143163971 h 609"/>
              <a:gd name="T64" fmla="*/ 2147483647 w 1631"/>
              <a:gd name="T65" fmla="*/ 121472505 h 609"/>
              <a:gd name="T66" fmla="*/ 2147483647 w 1631"/>
              <a:gd name="T67" fmla="*/ 108457331 h 609"/>
              <a:gd name="T68" fmla="*/ 2147483647 w 1631"/>
              <a:gd name="T69" fmla="*/ 101950480 h 609"/>
              <a:gd name="T70" fmla="*/ 2147483647 w 1631"/>
              <a:gd name="T71" fmla="*/ 108457331 h 609"/>
              <a:gd name="T72" fmla="*/ 2147483647 w 1631"/>
              <a:gd name="T73" fmla="*/ 117133622 h 609"/>
              <a:gd name="T74" fmla="*/ 2147483647 w 1631"/>
              <a:gd name="T75" fmla="*/ 136657120 h 609"/>
              <a:gd name="T76" fmla="*/ 2147483647 w 1631"/>
              <a:gd name="T77" fmla="*/ 160518027 h 609"/>
              <a:gd name="T78" fmla="*/ 2147483647 w 1631"/>
              <a:gd name="T79" fmla="*/ 195223195 h 609"/>
              <a:gd name="T80" fmla="*/ 2147483647 w 1631"/>
              <a:gd name="T81" fmla="*/ 234268718 h 609"/>
              <a:gd name="T82" fmla="*/ 2147483647 w 1631"/>
              <a:gd name="T83" fmla="*/ 277651650 h 609"/>
              <a:gd name="T84" fmla="*/ 2147483647 w 1631"/>
              <a:gd name="T85" fmla="*/ 331880315 h 609"/>
              <a:gd name="T86" fmla="*/ 2147483647 w 1631"/>
              <a:gd name="T87" fmla="*/ 383939539 h 609"/>
              <a:gd name="T88" fmla="*/ 2147483647 w 1631"/>
              <a:gd name="T89" fmla="*/ 446845969 h 609"/>
              <a:gd name="T90" fmla="*/ 2147483647 w 1631"/>
              <a:gd name="T91" fmla="*/ 514089809 h 609"/>
              <a:gd name="T92" fmla="*/ 2147483647 w 1631"/>
              <a:gd name="T93" fmla="*/ 583501617 h 609"/>
              <a:gd name="T94" fmla="*/ 2147483647 w 1631"/>
              <a:gd name="T95" fmla="*/ 657253780 h 609"/>
              <a:gd name="T96" fmla="*/ 2147483647 w 1631"/>
              <a:gd name="T97" fmla="*/ 737512794 h 609"/>
              <a:gd name="T98" fmla="*/ 2147483647 w 1631"/>
              <a:gd name="T99" fmla="*/ 822109217 h 609"/>
              <a:gd name="T100" fmla="*/ 2147483647 w 1631"/>
              <a:gd name="T101" fmla="*/ 906705640 h 609"/>
              <a:gd name="T102" fmla="*/ 2147483647 w 1631"/>
              <a:gd name="T103" fmla="*/ 926229138 h 609"/>
              <a:gd name="T104" fmla="*/ 2147483647 w 1631"/>
              <a:gd name="T105" fmla="*/ 733173911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hr-HR" b="1">
              <a:solidFill>
                <a:srgbClr val="000000"/>
              </a:solidFill>
            </a:endParaRPr>
          </a:p>
        </p:txBody>
      </p:sp>
      <p:grpSp>
        <p:nvGrpSpPr>
          <p:cNvPr id="38935" name="play icon" descr="&quot;&quot;"/>
          <p:cNvGrpSpPr>
            <a:grpSpLocks/>
          </p:cNvGrpSpPr>
          <p:nvPr/>
        </p:nvGrpSpPr>
        <p:grpSpPr bwMode="auto">
          <a:xfrm>
            <a:off x="8013700" y="6275388"/>
            <a:ext cx="914400" cy="425450"/>
            <a:chOff x="384" y="3024"/>
            <a:chExt cx="720" cy="336"/>
          </a:xfrm>
        </p:grpSpPr>
        <p:sp>
          <p:nvSpPr>
            <p:cNvPr id="38939" name="Oval 8"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0" fontAlgn="base" hangingPunct="0">
                <a:spcBef>
                  <a:spcPct val="0"/>
                </a:spcBef>
                <a:spcAft>
                  <a:spcPct val="0"/>
                </a:spcAft>
              </a:pPr>
              <a:endParaRPr lang="sr-Latn-RS" b="1">
                <a:solidFill>
                  <a:srgbClr val="000000"/>
                </a:solidFill>
              </a:endParaRPr>
            </a:p>
          </p:txBody>
        </p:sp>
        <p:grpSp>
          <p:nvGrpSpPr>
            <p:cNvPr id="38940" name="Group 9"/>
            <p:cNvGrpSpPr>
              <a:grpSpLocks/>
            </p:cNvGrpSpPr>
            <p:nvPr/>
          </p:nvGrpSpPr>
          <p:grpSpPr bwMode="auto">
            <a:xfrm>
              <a:off x="480" y="3096"/>
              <a:ext cx="240" cy="192"/>
              <a:chOff x="480" y="3096"/>
              <a:chExt cx="240" cy="192"/>
            </a:xfrm>
          </p:grpSpPr>
          <p:sp>
            <p:nvSpPr>
              <p:cNvPr id="38941" name="Oval 10"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0" fontAlgn="base" hangingPunct="0">
                  <a:spcBef>
                    <a:spcPct val="0"/>
                  </a:spcBef>
                  <a:spcAft>
                    <a:spcPct val="0"/>
                  </a:spcAft>
                </a:pPr>
                <a:endParaRPr lang="sr-Latn-RS" b="1">
                  <a:solidFill>
                    <a:srgbClr val="000000"/>
                  </a:solidFill>
                </a:endParaRPr>
              </a:p>
            </p:txBody>
          </p:sp>
          <p:sp>
            <p:nvSpPr>
              <p:cNvPr id="38942" name="Freeform 11" descr="&quot;&quot;"/>
              <p:cNvSpPr>
                <a:spLocks/>
              </p:cNvSpPr>
              <p:nvPr/>
            </p:nvSpPr>
            <p:spPr bwMode="auto">
              <a:xfrm>
                <a:off x="539" y="3123"/>
                <a:ext cx="139" cy="133"/>
              </a:xfrm>
              <a:custGeom>
                <a:avLst/>
                <a:gdLst>
                  <a:gd name="T0" fmla="*/ 0 w 432"/>
                  <a:gd name="T1" fmla="*/ 0 h 576"/>
                  <a:gd name="T2" fmla="*/ 0 w 432"/>
                  <a:gd name="T3" fmla="*/ 2 h 576"/>
                  <a:gd name="T4" fmla="*/ 5 w 432"/>
                  <a:gd name="T5" fmla="*/ 1 h 576"/>
                  <a:gd name="T6" fmla="*/ 0 w 432"/>
                  <a:gd name="T7" fmla="*/ 0 h 576"/>
                  <a:gd name="T8" fmla="*/ 0 60000 65536"/>
                  <a:gd name="T9" fmla="*/ 0 60000 65536"/>
                  <a:gd name="T10" fmla="*/ 0 60000 65536"/>
                  <a:gd name="T11" fmla="*/ 0 60000 65536"/>
                  <a:gd name="T12" fmla="*/ 0 w 432"/>
                  <a:gd name="T13" fmla="*/ 0 h 576"/>
                  <a:gd name="T14" fmla="*/ 432 w 432"/>
                  <a:gd name="T15" fmla="*/ 576 h 576"/>
                </a:gdLst>
                <a:ahLst/>
                <a:cxnLst>
                  <a:cxn ang="T8">
                    <a:pos x="T0" y="T1"/>
                  </a:cxn>
                  <a:cxn ang="T9">
                    <a:pos x="T2" y="T3"/>
                  </a:cxn>
                  <a:cxn ang="T10">
                    <a:pos x="T4" y="T5"/>
                  </a:cxn>
                  <a:cxn ang="T11">
                    <a:pos x="T6" y="T7"/>
                  </a:cxn>
                </a:cxnLst>
                <a:rect l="T12" t="T13" r="T14" b="T15"/>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fontAlgn="base" hangingPunct="0">
                  <a:spcBef>
                    <a:spcPct val="0"/>
                  </a:spcBef>
                  <a:spcAft>
                    <a:spcPct val="0"/>
                  </a:spcAft>
                </a:pPr>
                <a:endParaRPr lang="hr-HR" b="1">
                  <a:solidFill>
                    <a:srgbClr val="000000"/>
                  </a:solidFill>
                </a:endParaRPr>
              </a:p>
            </p:txBody>
          </p:sp>
        </p:grpSp>
      </p:grpSp>
      <p:grpSp>
        <p:nvGrpSpPr>
          <p:cNvPr id="38936" name="play icon" descr="&quot;&quot;"/>
          <p:cNvGrpSpPr>
            <a:grpSpLocks/>
          </p:cNvGrpSpPr>
          <p:nvPr/>
        </p:nvGrpSpPr>
        <p:grpSpPr bwMode="auto">
          <a:xfrm>
            <a:off x="8496300" y="6365875"/>
            <a:ext cx="304800" cy="244475"/>
            <a:chOff x="768" y="3096"/>
            <a:chExt cx="240" cy="192"/>
          </a:xfrm>
        </p:grpSpPr>
        <p:sp>
          <p:nvSpPr>
            <p:cNvPr id="38937" name="Oval 13"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0" fontAlgn="base" hangingPunct="0">
                <a:spcBef>
                  <a:spcPct val="0"/>
                </a:spcBef>
                <a:spcAft>
                  <a:spcPct val="0"/>
                </a:spcAft>
              </a:pPr>
              <a:endParaRPr lang="sr-Latn-RS" b="1">
                <a:solidFill>
                  <a:srgbClr val="000000"/>
                </a:solidFill>
              </a:endParaRPr>
            </a:p>
          </p:txBody>
        </p:sp>
        <p:sp>
          <p:nvSpPr>
            <p:cNvPr id="38938" name="Rectangle 14"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fontAlgn="base" hangingPunct="0">
                <a:spcBef>
                  <a:spcPct val="0"/>
                </a:spcBef>
                <a:spcAft>
                  <a:spcPct val="0"/>
                </a:spcAft>
              </a:pPr>
              <a:endParaRPr lang="sr-Latn-RS" b="1">
                <a:solidFill>
                  <a:srgbClr val="000000"/>
                </a:solidFill>
              </a:endParaRPr>
            </a:p>
          </p:txBody>
        </p:sp>
      </p:grpSp>
    </p:spTree>
    <p:extLst>
      <p:ext uri="{BB962C8B-B14F-4D97-AF65-F5344CB8AC3E}">
        <p14:creationId xmlns:p14="http://schemas.microsoft.com/office/powerpoint/2010/main" val="387892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1" fill="hold">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247f6cfc-828e-4a08-9d93-b89c9dd3ec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Qu'est-ce que la résolution LLMNR </a:t>
            </a:r>
            <a:br>
              <a:rPr lang="fr-FR" sz="2600" dirty="0" smtClean="0"/>
            </a:br>
            <a:r>
              <a:rPr lang="fr-FR" sz="2600" dirty="0" smtClean="0"/>
              <a:t>(Link-Local Multicast Name </a:t>
            </a:r>
            <a:r>
              <a:rPr lang="fr-FR" sz="2600" dirty="0" err="1" smtClean="0"/>
              <a:t>Resolution</a:t>
            </a:r>
            <a:r>
              <a:rPr lang="fr-FR" sz="2600" dirty="0" smtClean="0"/>
              <a:t>) ?</a:t>
            </a:r>
            <a:endParaRPr lang="en-US" sz="2600" dirty="0"/>
          </a:p>
        </p:txBody>
      </p:sp>
      <p:sp>
        <p:nvSpPr>
          <p:cNvPr id="4" name="Content Placeholder 2"/>
          <p:cNvSpPr>
            <a:spLocks noGrp="1"/>
          </p:cNvSpPr>
          <p:nvPr/>
        </p:nvSpPr>
        <p:spPr bwMode="auto">
          <a:xfrm>
            <a:off x="815546" y="992188"/>
            <a:ext cx="7395003" cy="46054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114000"/>
              </a:lnSpc>
              <a:buNone/>
            </a:pPr>
            <a:r>
              <a:rPr lang="hr-HR" sz="2600" dirty="0" smtClean="0"/>
              <a:t>LLMNR est une méthode supplémentaire de résolution de noms qui n'utilise ni DNS, ni WINS</a:t>
            </a:r>
          </a:p>
          <a:p>
            <a:pPr>
              <a:lnSpc>
                <a:spcPct val="120000"/>
              </a:lnSpc>
            </a:pPr>
            <a:r>
              <a:rPr lang="hr-HR" sz="2600" dirty="0" smtClean="0"/>
              <a:t>LLMNR est conçu pour IPv6</a:t>
            </a:r>
          </a:p>
          <a:p>
            <a:pPr>
              <a:lnSpc>
                <a:spcPct val="120000"/>
              </a:lnSpc>
            </a:pPr>
            <a:r>
              <a:rPr lang="hr-HR" sz="2600" dirty="0" smtClean="0"/>
              <a:t>Fonctionne uniquement sur Windows Vista</a:t>
            </a:r>
            <a:r>
              <a:rPr lang="en-CA" sz="2600" dirty="0" smtClean="0"/>
              <a:t>,</a:t>
            </a:r>
            <a:r>
              <a:rPr lang="hr-HR" sz="2600" dirty="0" smtClean="0"/>
              <a:t> </a:t>
            </a:r>
            <a:r>
              <a:rPr lang="en-US" sz="2600" dirty="0"/>
              <a:t>Windows Server 2008 et tous les nouveaux systèmes d'exploitation Windows</a:t>
            </a:r>
          </a:p>
          <a:p>
            <a:pPr>
              <a:lnSpc>
                <a:spcPct val="120000"/>
              </a:lnSpc>
            </a:pPr>
            <a:r>
              <a:rPr lang="hr-HR" sz="2600" dirty="0" smtClean="0"/>
              <a:t>La découverte du réseau doit être activée</a:t>
            </a:r>
          </a:p>
          <a:p>
            <a:pPr>
              <a:lnSpc>
                <a:spcPct val="120000"/>
              </a:lnSpc>
            </a:pPr>
            <a:r>
              <a:rPr lang="hr-HR" sz="2600" dirty="0" smtClean="0"/>
              <a:t>Peut être contrôl</a:t>
            </a:r>
            <a:r>
              <a:rPr lang="en-CA" sz="2600" dirty="0" smtClean="0"/>
              <a:t>é</a:t>
            </a:r>
            <a:r>
              <a:rPr lang="hr-HR" sz="2600" dirty="0" smtClean="0"/>
              <a:t> par l'intermédiaire de</a:t>
            </a:r>
            <a:r>
              <a:rPr lang="es-ES" sz="2600" dirty="0" smtClean="0"/>
              <a:t> </a:t>
            </a:r>
            <a:r>
              <a:rPr lang="hr-HR" sz="2600" dirty="0" smtClean="0"/>
              <a:t>la</a:t>
            </a:r>
            <a:r>
              <a:rPr lang="es-ES" sz="2600" dirty="0" smtClean="0"/>
              <a:t> </a:t>
            </a:r>
            <a:r>
              <a:rPr lang="hr-HR" sz="2600" dirty="0" smtClean="0"/>
              <a:t>stratégie de groupe</a:t>
            </a:r>
            <a:endParaRPr lang="en-CA" sz="2600" dirty="0" smtClean="0"/>
          </a:p>
          <a:p>
            <a:pPr>
              <a:lnSpc>
                <a:spcPct val="120000"/>
              </a:lnSpc>
            </a:pPr>
            <a:endParaRPr lang="en-US" sz="2600" dirty="0"/>
          </a:p>
        </p:txBody>
      </p:sp>
    </p:spTree>
    <p:extLst>
      <p:ext uri="{BB962C8B-B14F-4D97-AF65-F5344CB8AC3E}">
        <p14:creationId xmlns:p14="http://schemas.microsoft.com/office/powerpoint/2010/main" val="2110373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021ec98-f9b0-410e-8078-42ad7a7fc2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Comment un client résout un nom</a:t>
            </a:r>
            <a:endParaRPr lang="en-US"/>
          </a:p>
        </p:txBody>
      </p:sp>
      <p:grpSp>
        <p:nvGrpSpPr>
          <p:cNvPr id="4" name="alt-text for slide here" descr="This slide has 7 graphics representing the 7 steps in the name resolution process. They are arranged in a circle and numbered as follows:&#10;1. local host name&#10;2. DNS resolver cache and hosts file&#10;3. DNS server&#10;4. NetBIOS name cache&#10;5. WINS server&#10;6. Broadcast&#10;7. Lmhosts file&#10;"/>
          <p:cNvGrpSpPr>
            <a:grpSpLocks/>
          </p:cNvGrpSpPr>
          <p:nvPr/>
        </p:nvGrpSpPr>
        <p:grpSpPr bwMode="auto">
          <a:xfrm>
            <a:off x="380999" y="998538"/>
            <a:ext cx="8610599" cy="5292725"/>
            <a:chOff x="240" y="629"/>
            <a:chExt cx="5424" cy="3334"/>
          </a:xfrm>
        </p:grpSpPr>
        <p:sp>
          <p:nvSpPr>
            <p:cNvPr id="5" name="Oval 4" descr="&quot;&quot;"/>
            <p:cNvSpPr>
              <a:spLocks noChangeArrowheads="1"/>
            </p:cNvSpPr>
            <p:nvPr/>
          </p:nvSpPr>
          <p:spPr bwMode="auto">
            <a:xfrm>
              <a:off x="723" y="869"/>
              <a:ext cx="4345" cy="2858"/>
            </a:xfrm>
            <a:prstGeom prst="ellipse">
              <a:avLst/>
            </a:prstGeom>
            <a:noFill/>
            <a:ln w="9525">
              <a:solidFill>
                <a:schemeClr val="bg1">
                  <a:lumMod val="50000"/>
                </a:schemeClr>
              </a:solidFill>
              <a:round/>
              <a:headEnd/>
              <a:tailEnd/>
            </a:ln>
            <a:effectLs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sr-Latn-RS">
                <a:cs typeface="Arial" charset="0"/>
              </a:endParaRPr>
            </a:p>
          </p:txBody>
        </p:sp>
        <p:sp>
          <p:nvSpPr>
            <p:cNvPr id="6" name="AutoShape 11" descr="&quot;&quot;"/>
            <p:cNvSpPr>
              <a:spLocks noChangeArrowheads="1"/>
            </p:cNvSpPr>
            <p:nvPr/>
          </p:nvSpPr>
          <p:spPr bwMode="auto">
            <a:xfrm>
              <a:off x="1317" y="3688"/>
              <a:ext cx="3265" cy="275"/>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0"/>
                </a:spcBef>
              </a:pPr>
              <a:r>
                <a:rPr lang="en-US" sz="2400" b="0" dirty="0" smtClean="0">
                  <a:latin typeface="Segoe UI" pitchFamily="34" charset="0"/>
                  <a:ea typeface="Segoe UI" pitchFamily="34" charset="0"/>
                  <a:cs typeface="Segoe UI" pitchFamily="34" charset="0"/>
                </a:rPr>
                <a:t>4. Cache de noms NetBIOS</a:t>
              </a:r>
            </a:p>
          </p:txBody>
        </p:sp>
        <p:pic>
          <p:nvPicPr>
            <p:cNvPr id="7" name="Picture 6"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 y="2643"/>
              <a:ext cx="654"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quo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 y="2669"/>
              <a:ext cx="679" cy="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4" descr="&quot;&quot;"/>
            <p:cNvSpPr>
              <a:spLocks noChangeArrowheads="1"/>
            </p:cNvSpPr>
            <p:nvPr/>
          </p:nvSpPr>
          <p:spPr bwMode="auto">
            <a:xfrm>
              <a:off x="4464" y="2668"/>
              <a:ext cx="912" cy="547"/>
            </a:xfrm>
            <a:prstGeom prst="roundRect">
              <a:avLst>
                <a:gd name="adj" fmla="val 4167"/>
              </a:avLst>
            </a:prstGeom>
            <a:solidFill>
              <a:schemeClr val="accent1"/>
            </a:solid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63538" indent="-363538">
                <a:lnSpc>
                  <a:spcPct val="90000"/>
                </a:lnSpc>
                <a:spcBef>
                  <a:spcPts val="0"/>
                </a:spcBef>
              </a:pPr>
              <a:r>
                <a:rPr lang="en-US" sz="2400" b="0" dirty="0" smtClean="0">
                  <a:latin typeface="Segoe UI" pitchFamily="34" charset="0"/>
                  <a:ea typeface="Segoe UI" pitchFamily="34" charset="0"/>
                  <a:cs typeface="Segoe UI" pitchFamily="34" charset="0"/>
                </a:rPr>
                <a:t>5. Serveur WINS</a:t>
              </a:r>
              <a:endParaRPr lang="en-US" sz="2400" b="0" dirty="0">
                <a:latin typeface="Segoe UI" pitchFamily="34" charset="0"/>
                <a:ea typeface="Segoe UI" pitchFamily="34" charset="0"/>
                <a:cs typeface="Segoe UI" pitchFamily="34" charset="0"/>
              </a:endParaRPr>
            </a:p>
          </p:txBody>
        </p:sp>
        <p:pic>
          <p:nvPicPr>
            <p:cNvPr id="10" name="Picture 9" descr="&quot;&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9" y="963"/>
              <a:ext cx="403"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9" descr="&quot;&quot;"/>
            <p:cNvSpPr>
              <a:spLocks noChangeArrowheads="1"/>
            </p:cNvSpPr>
            <p:nvPr/>
          </p:nvSpPr>
          <p:spPr bwMode="auto">
            <a:xfrm>
              <a:off x="3908" y="1947"/>
              <a:ext cx="1360" cy="295"/>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0"/>
                </a:spcBef>
              </a:pPr>
              <a:r>
                <a:rPr lang="en-US" sz="2400" b="0" dirty="0" smtClean="0">
                  <a:latin typeface="Segoe UI" pitchFamily="34" charset="0"/>
                  <a:ea typeface="Segoe UI" pitchFamily="34" charset="0"/>
                  <a:cs typeface="Segoe UI" pitchFamily="34" charset="0"/>
                </a:rPr>
                <a:t>6. Diffusion</a:t>
              </a:r>
              <a:endParaRPr lang="en-US" sz="2400" b="0" dirty="0">
                <a:latin typeface="Segoe UI" pitchFamily="34" charset="0"/>
                <a:ea typeface="Segoe UI" pitchFamily="34" charset="0"/>
                <a:cs typeface="Segoe UI" pitchFamily="34" charset="0"/>
              </a:endParaRPr>
            </a:p>
          </p:txBody>
        </p:sp>
        <p:sp>
          <p:nvSpPr>
            <p:cNvPr id="12" name="AutoShape 25" descr="&quot;&quot;"/>
            <p:cNvSpPr>
              <a:spLocks noChangeArrowheads="1"/>
            </p:cNvSpPr>
            <p:nvPr/>
          </p:nvSpPr>
          <p:spPr bwMode="auto">
            <a:xfrm>
              <a:off x="240" y="1639"/>
              <a:ext cx="1494" cy="857"/>
            </a:xfrm>
            <a:prstGeom prst="roundRect">
              <a:avLst>
                <a:gd name="adj" fmla="val 4167"/>
              </a:avLst>
            </a:prstGeom>
            <a:solidFill>
              <a:schemeClr val="accent1"/>
            </a:solid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0"/>
                </a:spcBef>
              </a:pPr>
              <a:r>
                <a:rPr lang="en-US" sz="2400" b="0" dirty="0" smtClean="0">
                  <a:latin typeface="Segoe UI" pitchFamily="34" charset="0"/>
                  <a:ea typeface="Segoe UI" pitchFamily="34" charset="0"/>
                  <a:cs typeface="Segoe UI" pitchFamily="34" charset="0"/>
                </a:rPr>
                <a:t>2. Cache de </a:t>
              </a:r>
              <a:r>
                <a:rPr lang="en-US" sz="2400" b="0" smtClean="0">
                  <a:latin typeface="Segoe UI" pitchFamily="34" charset="0"/>
                  <a:ea typeface="Segoe UI" pitchFamily="34" charset="0"/>
                  <a:cs typeface="Segoe UI" pitchFamily="34" charset="0"/>
                </a:rPr>
                <a:t>résolution client</a:t>
              </a:r>
              <a:r>
                <a:rPr lang="es-ES" sz="2400" b="0" smtClean="0">
                  <a:latin typeface="Segoe UI" pitchFamily="34" charset="0"/>
                  <a:ea typeface="Segoe UI" pitchFamily="34" charset="0"/>
                  <a:cs typeface="Segoe UI" pitchFamily="34" charset="0"/>
                </a:rPr>
                <a:t> </a:t>
              </a:r>
              <a:r>
                <a:rPr lang="hr-HR" sz="2400" b="0" smtClean="0">
                  <a:latin typeface="Segoe UI" pitchFamily="34" charset="0"/>
                  <a:ea typeface="Segoe UI" pitchFamily="34" charset="0"/>
                  <a:cs typeface="Segoe UI" pitchFamily="34" charset="0"/>
                </a:rPr>
                <a:t>/ </a:t>
              </a:r>
              <a:r>
                <a:rPr lang="en-CA" sz="2400" b="0" smtClean="0">
                  <a:latin typeface="Segoe UI" pitchFamily="34" charset="0"/>
                  <a:ea typeface="Segoe UI" pitchFamily="34" charset="0"/>
                  <a:cs typeface="Segoe UI" pitchFamily="34" charset="0"/>
                </a:rPr>
                <a:t>C</a:t>
              </a:r>
              <a:r>
                <a:rPr lang="hr-HR" sz="2400" b="0" smtClean="0">
                  <a:latin typeface="Segoe UI" pitchFamily="34" charset="0"/>
                  <a:ea typeface="Segoe UI" pitchFamily="34" charset="0"/>
                  <a:cs typeface="Segoe UI" pitchFamily="34" charset="0"/>
                </a:rPr>
                <a:t>ontenu </a:t>
              </a:r>
              <a:r>
                <a:rPr lang="hr-HR" sz="2400" b="0" dirty="0" smtClean="0">
                  <a:latin typeface="Segoe UI" pitchFamily="34" charset="0"/>
                  <a:ea typeface="Segoe UI" pitchFamily="34" charset="0"/>
                  <a:cs typeface="Segoe UI" pitchFamily="34" charset="0"/>
                </a:rPr>
                <a:t>du fichier Hosts</a:t>
              </a:r>
              <a:endParaRPr lang="en-US" sz="2400" b="0" dirty="0">
                <a:latin typeface="Segoe UI" pitchFamily="34" charset="0"/>
                <a:ea typeface="Segoe UI" pitchFamily="34" charset="0"/>
                <a:cs typeface="Segoe UI" pitchFamily="34" charset="0"/>
              </a:endParaRPr>
            </a:p>
          </p:txBody>
        </p:sp>
        <p:grpSp>
          <p:nvGrpSpPr>
            <p:cNvPr id="13" name="Group 12"/>
            <p:cNvGrpSpPr>
              <a:grpSpLocks/>
            </p:cNvGrpSpPr>
            <p:nvPr/>
          </p:nvGrpSpPr>
          <p:grpSpPr bwMode="auto">
            <a:xfrm flipH="1">
              <a:off x="1926" y="1270"/>
              <a:ext cx="1939" cy="1906"/>
              <a:chOff x="1728" y="3253"/>
              <a:chExt cx="576" cy="566"/>
            </a:xfrm>
          </p:grpSpPr>
          <p:sp>
            <p:nvSpPr>
              <p:cNvPr id="18" name="AutoShape 28" descr="&quot;&quot;"/>
              <p:cNvSpPr>
                <a:spLocks noChangeAspect="1" noChangeArrowheads="1" noTextEdit="1"/>
              </p:cNvSpPr>
              <p:nvPr/>
            </p:nvSpPr>
            <p:spPr bwMode="auto">
              <a:xfrm>
                <a:off x="1728" y="3253"/>
                <a:ext cx="57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sp>
            <p:nvSpPr>
              <p:cNvPr id="19" name="Freeform 18" descr="&quot;&quot;"/>
              <p:cNvSpPr>
                <a:spLocks/>
              </p:cNvSpPr>
              <p:nvPr/>
            </p:nvSpPr>
            <p:spPr bwMode="auto">
              <a:xfrm>
                <a:off x="1728" y="3264"/>
                <a:ext cx="576" cy="555"/>
              </a:xfrm>
              <a:custGeom>
                <a:avLst/>
                <a:gdLst>
                  <a:gd name="T0" fmla="*/ 0 w 2209"/>
                  <a:gd name="T1" fmla="*/ 0 h 2130"/>
                  <a:gd name="T2" fmla="*/ 0 w 2209"/>
                  <a:gd name="T3" fmla="*/ 0 h 2130"/>
                  <a:gd name="T4" fmla="*/ 0 w 2209"/>
                  <a:gd name="T5" fmla="*/ 0 h 2130"/>
                  <a:gd name="T6" fmla="*/ 0 w 2209"/>
                  <a:gd name="T7" fmla="*/ 0 h 2130"/>
                  <a:gd name="T8" fmla="*/ 0 w 2209"/>
                  <a:gd name="T9" fmla="*/ 0 h 2130"/>
                  <a:gd name="T10" fmla="*/ 0 w 2209"/>
                  <a:gd name="T11" fmla="*/ 0 h 2130"/>
                  <a:gd name="T12" fmla="*/ 0 w 2209"/>
                  <a:gd name="T13" fmla="*/ 0 h 2130"/>
                  <a:gd name="T14" fmla="*/ 0 w 2209"/>
                  <a:gd name="T15" fmla="*/ 0 h 2130"/>
                  <a:gd name="T16" fmla="*/ 0 w 2209"/>
                  <a:gd name="T17" fmla="*/ 0 h 2130"/>
                  <a:gd name="T18" fmla="*/ 0 w 2209"/>
                  <a:gd name="T19" fmla="*/ 0 h 2130"/>
                  <a:gd name="T20" fmla="*/ 0 w 2209"/>
                  <a:gd name="T21" fmla="*/ 0 h 2130"/>
                  <a:gd name="T22" fmla="*/ 0 w 2209"/>
                  <a:gd name="T23" fmla="*/ 0 h 2130"/>
                  <a:gd name="T24" fmla="*/ 0 w 2209"/>
                  <a:gd name="T25" fmla="*/ 0 h 2130"/>
                  <a:gd name="T26" fmla="*/ 0 w 2209"/>
                  <a:gd name="T27" fmla="*/ 0 h 2130"/>
                  <a:gd name="T28" fmla="*/ 0 w 2209"/>
                  <a:gd name="T29" fmla="*/ 0 h 2130"/>
                  <a:gd name="T30" fmla="*/ 0 w 2209"/>
                  <a:gd name="T31" fmla="*/ 0 h 2130"/>
                  <a:gd name="T32" fmla="*/ 0 w 2209"/>
                  <a:gd name="T33" fmla="*/ 0 h 2130"/>
                  <a:gd name="T34" fmla="*/ 0 w 2209"/>
                  <a:gd name="T35" fmla="*/ 0 h 2130"/>
                  <a:gd name="T36" fmla="*/ 0 w 2209"/>
                  <a:gd name="T37" fmla="*/ 0 h 2130"/>
                  <a:gd name="T38" fmla="*/ 0 w 2209"/>
                  <a:gd name="T39" fmla="*/ 0 h 2130"/>
                  <a:gd name="T40" fmla="*/ 0 w 2209"/>
                  <a:gd name="T41" fmla="*/ 0 h 2130"/>
                  <a:gd name="T42" fmla="*/ 0 w 2209"/>
                  <a:gd name="T43" fmla="*/ 0 h 2130"/>
                  <a:gd name="T44" fmla="*/ 0 w 2209"/>
                  <a:gd name="T45" fmla="*/ 0 h 2130"/>
                  <a:gd name="T46" fmla="*/ 0 w 2209"/>
                  <a:gd name="T47" fmla="*/ 0 h 2130"/>
                  <a:gd name="T48" fmla="*/ 0 w 2209"/>
                  <a:gd name="T49" fmla="*/ 0 h 2130"/>
                  <a:gd name="T50" fmla="*/ 0 w 2209"/>
                  <a:gd name="T51" fmla="*/ 0 h 2130"/>
                  <a:gd name="T52" fmla="*/ 0 w 2209"/>
                  <a:gd name="T53" fmla="*/ 0 h 2130"/>
                  <a:gd name="T54" fmla="*/ 0 w 2209"/>
                  <a:gd name="T55" fmla="*/ 0 h 2130"/>
                  <a:gd name="T56" fmla="*/ 0 w 2209"/>
                  <a:gd name="T57" fmla="*/ 0 h 2130"/>
                  <a:gd name="T58" fmla="*/ 0 w 2209"/>
                  <a:gd name="T59" fmla="*/ 0 h 2130"/>
                  <a:gd name="T60" fmla="*/ 0 w 2209"/>
                  <a:gd name="T61" fmla="*/ 0 h 2130"/>
                  <a:gd name="T62" fmla="*/ 0 w 2209"/>
                  <a:gd name="T63" fmla="*/ 0 h 2130"/>
                  <a:gd name="T64" fmla="*/ 0 w 2209"/>
                  <a:gd name="T65" fmla="*/ 0 h 2130"/>
                  <a:gd name="T66" fmla="*/ 0 w 2209"/>
                  <a:gd name="T67" fmla="*/ 0 h 2130"/>
                  <a:gd name="T68" fmla="*/ 0 w 2209"/>
                  <a:gd name="T69" fmla="*/ 0 h 2130"/>
                  <a:gd name="T70" fmla="*/ 0 w 2209"/>
                  <a:gd name="T71" fmla="*/ 0 h 2130"/>
                  <a:gd name="T72" fmla="*/ 0 w 2209"/>
                  <a:gd name="T73" fmla="*/ 0 h 2130"/>
                  <a:gd name="T74" fmla="*/ 0 w 2209"/>
                  <a:gd name="T75" fmla="*/ 0 h 2130"/>
                  <a:gd name="T76" fmla="*/ 0 w 2209"/>
                  <a:gd name="T77" fmla="*/ 0 h 2130"/>
                  <a:gd name="T78" fmla="*/ 0 w 2209"/>
                  <a:gd name="T79" fmla="*/ 0 h 2130"/>
                  <a:gd name="T80" fmla="*/ 0 w 2209"/>
                  <a:gd name="T81" fmla="*/ 0 h 2130"/>
                  <a:gd name="T82" fmla="*/ 0 w 2209"/>
                  <a:gd name="T83" fmla="*/ 0 h 2130"/>
                  <a:gd name="T84" fmla="*/ 0 w 2209"/>
                  <a:gd name="T85" fmla="*/ 0 h 2130"/>
                  <a:gd name="T86" fmla="*/ 0 w 2209"/>
                  <a:gd name="T87" fmla="*/ 0 h 2130"/>
                  <a:gd name="T88" fmla="*/ 0 w 2209"/>
                  <a:gd name="T89" fmla="*/ 0 h 2130"/>
                  <a:gd name="T90" fmla="*/ 0 w 2209"/>
                  <a:gd name="T91" fmla="*/ 0 h 2130"/>
                  <a:gd name="T92" fmla="*/ 0 w 2209"/>
                  <a:gd name="T93" fmla="*/ 0 h 2130"/>
                  <a:gd name="T94" fmla="*/ 0 w 2209"/>
                  <a:gd name="T95" fmla="*/ 0 h 2130"/>
                  <a:gd name="T96" fmla="*/ 0 w 2209"/>
                  <a:gd name="T97" fmla="*/ 0 h 2130"/>
                  <a:gd name="T98" fmla="*/ 0 w 2209"/>
                  <a:gd name="T99" fmla="*/ 0 h 2130"/>
                  <a:gd name="T100" fmla="*/ 0 w 2209"/>
                  <a:gd name="T101" fmla="*/ 0 h 2130"/>
                  <a:gd name="T102" fmla="*/ 0 w 2209"/>
                  <a:gd name="T103" fmla="*/ 0 h 2130"/>
                  <a:gd name="T104" fmla="*/ 0 w 2209"/>
                  <a:gd name="T105" fmla="*/ 0 h 2130"/>
                  <a:gd name="T106" fmla="*/ 0 w 2209"/>
                  <a:gd name="T107" fmla="*/ 0 h 2130"/>
                  <a:gd name="T108" fmla="*/ 0 w 2209"/>
                  <a:gd name="T109" fmla="*/ 0 h 2130"/>
                  <a:gd name="T110" fmla="*/ 0 w 2209"/>
                  <a:gd name="T111" fmla="*/ 0 h 2130"/>
                  <a:gd name="T112" fmla="*/ 0 w 2209"/>
                  <a:gd name="T113" fmla="*/ 0 h 2130"/>
                  <a:gd name="T114" fmla="*/ 0 w 2209"/>
                  <a:gd name="T115" fmla="*/ 0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a:p>
            </p:txBody>
          </p:sp>
        </p:grpSp>
        <p:pic>
          <p:nvPicPr>
            <p:cNvPr id="14" name="Picture 13" descr="&quot;&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3" y="1045"/>
              <a:ext cx="732"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5" descr="&quot;&quot;"/>
            <p:cNvSpPr>
              <a:spLocks noChangeArrowheads="1"/>
            </p:cNvSpPr>
            <p:nvPr/>
          </p:nvSpPr>
          <p:spPr bwMode="auto">
            <a:xfrm>
              <a:off x="1561" y="629"/>
              <a:ext cx="2524" cy="173"/>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0"/>
                </a:spcBef>
              </a:pPr>
              <a:r>
                <a:rPr lang="en-US" sz="2400" b="0" dirty="0" smtClean="0">
                  <a:latin typeface="Segoe UI" pitchFamily="34" charset="0"/>
                  <a:ea typeface="Segoe UI" pitchFamily="34" charset="0"/>
                  <a:cs typeface="Segoe UI" pitchFamily="34" charset="0"/>
                </a:rPr>
                <a:t>1. Nom d'hôte local</a:t>
              </a:r>
            </a:p>
          </p:txBody>
        </p:sp>
        <p:sp>
          <p:nvSpPr>
            <p:cNvPr id="16" name="AutoShape 17" descr="&quot;&quot;"/>
            <p:cNvSpPr>
              <a:spLocks noChangeArrowheads="1"/>
            </p:cNvSpPr>
            <p:nvPr/>
          </p:nvSpPr>
          <p:spPr bwMode="auto">
            <a:xfrm>
              <a:off x="4047" y="1221"/>
              <a:ext cx="1617" cy="247"/>
            </a:xfrm>
            <a:prstGeom prst="roundRect">
              <a:avLst>
                <a:gd name="adj" fmla="val 4167"/>
              </a:avLst>
            </a:prstGeom>
            <a:solidFill>
              <a:schemeClr val="accent1"/>
            </a:solid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47675" indent="-447675">
                <a:lnSpc>
                  <a:spcPct val="90000"/>
                </a:lnSpc>
                <a:spcBef>
                  <a:spcPts val="0"/>
                </a:spcBef>
              </a:pPr>
              <a:r>
                <a:rPr lang="en-US" sz="2400" b="0" dirty="0" smtClean="0">
                  <a:latin typeface="Segoe UI" pitchFamily="34" charset="0"/>
                  <a:ea typeface="Segoe UI" pitchFamily="34" charset="0"/>
                  <a:cs typeface="Segoe UI" pitchFamily="34" charset="0"/>
                </a:rPr>
                <a:t>7. Fichier Lmhosts</a:t>
              </a:r>
            </a:p>
          </p:txBody>
        </p:sp>
        <p:sp>
          <p:nvSpPr>
            <p:cNvPr id="17" name="AutoShape 8" descr="&quot;&quot;"/>
            <p:cNvSpPr>
              <a:spLocks noChangeArrowheads="1"/>
            </p:cNvSpPr>
            <p:nvPr/>
          </p:nvSpPr>
          <p:spPr bwMode="auto">
            <a:xfrm>
              <a:off x="339" y="3068"/>
              <a:ext cx="978" cy="472"/>
            </a:xfrm>
            <a:prstGeom prst="roundRect">
              <a:avLst>
                <a:gd name="adj" fmla="val 4167"/>
              </a:avLst>
            </a:prstGeom>
            <a:solidFill>
              <a:schemeClr val="accent1"/>
            </a:solid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lnSpc>
                  <a:spcPct val="90000"/>
                </a:lnSpc>
                <a:spcBef>
                  <a:spcPts val="0"/>
                </a:spcBef>
              </a:pPr>
              <a:r>
                <a:rPr lang="en-US" sz="2400" b="0" dirty="0" smtClean="0">
                  <a:latin typeface="Segoe UI" pitchFamily="34" charset="0"/>
                  <a:ea typeface="Segoe UI" pitchFamily="34" charset="0"/>
                  <a:cs typeface="Segoe UI" pitchFamily="34" charset="0"/>
                </a:rPr>
                <a:t>3. Serveur DNS</a:t>
              </a:r>
              <a:endParaRPr lang="en-US" sz="2400" b="0"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821836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219</TotalTime>
  <Words>2039</Words>
  <Application>Microsoft Office PowerPoint</Application>
  <PresentationFormat>On-screen Show (4:3)</PresentationFormat>
  <Paragraphs>583</Paragraphs>
  <Slides>31</Slides>
  <Notes>31</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Arial</vt:lpstr>
      <vt:lpstr>Segoe UI Light</vt:lpstr>
      <vt:lpstr>Times New Roman</vt:lpstr>
      <vt:lpstr>Segoe UI</vt:lpstr>
      <vt:lpstr>MS Mincho</vt:lpstr>
      <vt:lpstr>Gulim</vt:lpstr>
      <vt:lpstr>Verdana</vt:lpstr>
      <vt:lpstr>Symbol</vt:lpstr>
      <vt:lpstr>Calibri</vt:lpstr>
      <vt:lpstr>Wingdings</vt:lpstr>
      <vt:lpstr>Segoe Light</vt:lpstr>
      <vt:lpstr>Cordia New</vt:lpstr>
      <vt:lpstr>SimSun</vt:lpstr>
      <vt:lpstr>Arial Unicode MS</vt:lpstr>
      <vt:lpstr>Presentation1</vt:lpstr>
      <vt:lpstr>Module 7</vt:lpstr>
      <vt:lpstr>Vue d'ensemble du module</vt:lpstr>
      <vt:lpstr>Leçon 1 : Résolution de noms pour les clients et les serveurs Windows</vt:lpstr>
      <vt:lpstr>Que sont les noms d'ordinateurs ?</vt:lpstr>
      <vt:lpstr>Qu'est-ce que DNS ?</vt:lpstr>
      <vt:lpstr>Zones et enregistrements DNS</vt:lpstr>
      <vt:lpstr>Résolution des noms DNS Internet</vt:lpstr>
      <vt:lpstr>Qu'est-ce que la résolution LLMNR  (Link-Local Multicast Name Resolution) ?</vt:lpstr>
      <vt:lpstr>Comment un client résout un nom</vt:lpstr>
      <vt:lpstr>Résolution des problèmes liés à la résolution de noms</vt:lpstr>
      <vt:lpstr>Leçon 2 : Installation et gestion d'un serveur DNS</vt:lpstr>
      <vt:lpstr>Quels sont les composants d'une solution DNS ?</vt:lpstr>
      <vt:lpstr>Que sont les indications de racine ?</vt:lpstr>
      <vt:lpstr>Que sont les requêtes DNS ?</vt:lpstr>
      <vt:lpstr>Qu'est-ce que le transfert ?</vt:lpstr>
      <vt:lpstr>Fonctionnement de la mise en cache du serveur DNS</vt:lpstr>
      <vt:lpstr>Comment installer le rôle serveur DNS</vt:lpstr>
      <vt:lpstr>Démonstration : Installation du rôle de serveur DNS</vt:lpstr>
      <vt:lpstr>PowerPoint Presentation</vt:lpstr>
      <vt:lpstr>Leçon 3 : Gestion des zones DNS</vt:lpstr>
      <vt:lpstr>Quels sont les types de zone DNS ?</vt:lpstr>
      <vt:lpstr>Que sont les mises à jour dynamiques ?</vt:lpstr>
      <vt:lpstr>Que sont les zones intégrées à Active Directory ?</vt:lpstr>
      <vt:lpstr>Démonstration : Création d'une zone intégrée à Active Directory</vt:lpstr>
      <vt:lpstr>PowerPoint Presentation</vt:lpstr>
      <vt:lpstr>PowerPoint Presentation</vt:lpstr>
      <vt:lpstr>Atelier pratique : Implémentation de la réplication DNS</vt:lpstr>
      <vt:lpstr>Scénario d'atelier pratique</vt:lpstr>
      <vt:lpstr>Contrôle des acquis de l'atelier pratique</vt:lpstr>
      <vt:lpstr>Contrôle des acquis et éléments à retenir</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Module7</dc:title>
  <dc:creator>Ruiz, Esther</dc:creator>
  <cp:lastModifiedBy>Ruiz, Pilar</cp:lastModifiedBy>
  <cp:revision>29</cp:revision>
  <dcterms:created xsi:type="dcterms:W3CDTF">2013-02-25T16:11:55Z</dcterms:created>
  <dcterms:modified xsi:type="dcterms:W3CDTF">2013-03-16T08:01:28Z</dcterms:modified>
</cp:coreProperties>
</file>