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88" r:id="rId10"/>
    <p:sldId id="265" r:id="rId11"/>
    <p:sldId id="266" r:id="rId12"/>
    <p:sldId id="267" r:id="rId13"/>
    <p:sldId id="268" r:id="rId14"/>
    <p:sldId id="269" r:id="rId15"/>
    <p:sldId id="270" r:id="rId16"/>
    <p:sldId id="271" r:id="rId17"/>
    <p:sldId id="282" r:id="rId18"/>
    <p:sldId id="283" r:id="rId19"/>
    <p:sldId id="272" r:id="rId20"/>
    <p:sldId id="273" r:id="rId21"/>
    <p:sldId id="274" r:id="rId22"/>
    <p:sldId id="275" r:id="rId23"/>
    <p:sldId id="276" r:id="rId24"/>
    <p:sldId id="277" r:id="rId25"/>
    <p:sldId id="284" r:id="rId26"/>
    <p:sldId id="278" r:id="rId27"/>
    <p:sldId id="279" r:id="rId28"/>
    <p:sldId id="280" r:id="rId29"/>
    <p:sldId id="281" r:id="rId30"/>
    <p:sldId id="286" r:id="rId31"/>
    <p:sldId id="287" r:id="rId32"/>
  </p:sldIdLst>
  <p:sldSz cx="9144000" cy="6858000" type="screen4x3"/>
  <p:notesSz cx="6858000" cy="9144000"/>
  <p:embeddedFontLst>
    <p:embeddedFont>
      <p:font typeface="Segoe Light" pitchFamily="34" charset="0"/>
      <p:regular r:id="rId34"/>
      <p:italic r:id="rId35"/>
    </p:embeddedFont>
    <p:embeddedFont>
      <p:font typeface="Segoe UI" pitchFamily="34" charset="0"/>
      <p:regular r:id="rId36"/>
      <p:bold r:id="rId37"/>
      <p:italic r:id="rId38"/>
      <p:boldItalic r:id="rId39"/>
    </p:embeddedFont>
    <p:embeddedFont>
      <p:font typeface="Verdana" pitchFamily="34" charset="0"/>
      <p:regular r:id="rId40"/>
      <p:bold r:id="rId41"/>
      <p:italic r:id="rId42"/>
      <p:boldItalic r:id="rId43"/>
    </p:embeddedFont>
    <p:embeddedFont>
      <p:font typeface="SimSun" pitchFamily="2" charset="-122"/>
      <p:regular r:id="rId44"/>
    </p:embeddedFont>
    <p:embeddedFont>
      <p:font typeface="Cordia New" pitchFamily="34" charset="-34"/>
      <p:regular r:id="rId45"/>
      <p:bold r:id="rId46"/>
      <p:italic r:id="rId47"/>
      <p:boldItalic r:id="rId48"/>
    </p:embeddedFont>
    <p:embeddedFont>
      <p:font typeface="Calibri" pitchFamily="34" charset="0"/>
      <p:regular r:id="rId49"/>
      <p:bold r:id="rId50"/>
      <p:italic r:id="rId51"/>
      <p:boldItalic r:id="rId52"/>
    </p:embeddedFont>
    <p:embeddedFont>
      <p:font typeface="Segoe UI Light" pitchFamily="34" charset="0"/>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3584" autoAdjust="0"/>
    <p:restoredTop sz="70452" autoAdjust="0"/>
  </p:normalViewPr>
  <p:slideViewPr>
    <p:cSldViewPr>
      <p:cViewPr>
        <p:scale>
          <a:sx n="109" d="100"/>
          <a:sy n="109" d="100"/>
        </p:scale>
        <p:origin x="-2460" y="-162"/>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A1C1E-00C6-48C5-BD1B-5B6D8ADF92C3}" type="datetimeFigureOut">
              <a:rPr lang="en-US" smtClean="0"/>
              <a:pPr/>
              <a:t>3/19/2013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F8E418-E7A4-4FD0-A54F-53300611CFAC}" type="slidenum">
              <a:rPr lang="en-US" smtClean="0"/>
              <a:pPr/>
              <a:t>‹#›</a:t>
            </a:fld>
            <a:endParaRPr lang="en-US"/>
          </a:p>
        </p:txBody>
      </p:sp>
    </p:spTree>
    <p:extLst>
      <p:ext uri="{BB962C8B-B14F-4D97-AF65-F5344CB8AC3E}">
        <p14:creationId xmlns:p14="http://schemas.microsoft.com/office/powerpoint/2010/main" xmlns="" val="4257930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go.microsoft.com/fwlink/?linkID=270872"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err="1">
                <a:latin typeface="Arial"/>
                <a:ea typeface="SimSun"/>
                <a:cs typeface="Arial"/>
              </a:rPr>
              <a:t>Présentation</a:t>
            </a:r>
            <a:r>
              <a:rPr lang="en-US" sz="1000" b="1" dirty="0">
                <a:latin typeface="Arial"/>
                <a:ea typeface="SimSun"/>
                <a:cs typeface="Arial"/>
              </a:rPr>
              <a:t> : 30 minutes</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Atelier </a:t>
            </a:r>
            <a:r>
              <a:rPr lang="en-US" sz="1000" b="1" dirty="0" err="1">
                <a:latin typeface="Arial"/>
                <a:ea typeface="SimSun"/>
                <a:cs typeface="Arial"/>
              </a:rPr>
              <a:t>pratique</a:t>
            </a:r>
            <a:r>
              <a:rPr lang="en-US" sz="1000" b="1" dirty="0">
                <a:latin typeface="Arial"/>
                <a:ea typeface="SimSun"/>
                <a:cs typeface="Arial"/>
              </a:rPr>
              <a:t> : 30 minutes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lvl="0" indent="-342900">
              <a:spcBef>
                <a:spcPts val="0"/>
              </a:spcBef>
              <a:spcAft>
                <a:spcPts val="995"/>
              </a:spcAft>
              <a:buFont typeface="Symbol"/>
              <a:buChar char=""/>
            </a:pPr>
            <a:r>
              <a:rPr lang="en-US" sz="1000" dirty="0" err="1" smtClean="0">
                <a:effectLst/>
                <a:latin typeface="Arial"/>
                <a:ea typeface="Times New Roman"/>
                <a:cs typeface="Segoe UI"/>
              </a:rPr>
              <a:t>Décrire</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différentes</a:t>
            </a:r>
            <a:r>
              <a:rPr lang="en-US" sz="1000" dirty="0" smtClean="0">
                <a:effectLst/>
                <a:latin typeface="Arial"/>
                <a:ea typeface="Times New Roman"/>
                <a:cs typeface="Segoe UI"/>
              </a:rPr>
              <a:t> technologies </a:t>
            </a:r>
            <a:r>
              <a:rPr lang="en-US" sz="1000" smtClean="0">
                <a:effectLst/>
                <a:latin typeface="Arial"/>
                <a:ea typeface="Times New Roman"/>
                <a:cs typeface="Segoe UI"/>
              </a:rPr>
              <a:t>de stockage ;</a:t>
            </a:r>
            <a:endParaRPr lang="en-US" sz="1000" dirty="0" smtClean="0">
              <a:effectLst/>
              <a:latin typeface="Arial"/>
            </a:endParaRPr>
          </a:p>
          <a:p>
            <a:pPr marL="342900" lvl="0" indent="-342900">
              <a:spcBef>
                <a:spcPts val="0"/>
              </a:spcBef>
              <a:spcAft>
                <a:spcPts val="995"/>
              </a:spcAft>
              <a:buFont typeface="Symbol"/>
              <a:buChar char=""/>
            </a:pPr>
            <a:r>
              <a:rPr lang="en-US" sz="1000" dirty="0" err="1" smtClean="0">
                <a:effectLst/>
                <a:latin typeface="Arial"/>
                <a:ea typeface="Times New Roman"/>
                <a:cs typeface="Segoe UI"/>
              </a:rPr>
              <a:t>Expliquer</a:t>
            </a:r>
            <a:r>
              <a:rPr lang="en-US" sz="1000" dirty="0" smtClean="0">
                <a:effectLst/>
                <a:latin typeface="Arial"/>
                <a:ea typeface="Times New Roman"/>
                <a:cs typeface="Segoe UI"/>
              </a:rPr>
              <a:t> comment </a:t>
            </a:r>
            <a:r>
              <a:rPr lang="en-US" sz="1000" dirty="0" err="1" smtClean="0">
                <a:effectLst/>
                <a:latin typeface="Arial"/>
                <a:ea typeface="Times New Roman"/>
                <a:cs typeface="Segoe UI"/>
              </a:rPr>
              <a:t>gérer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disques</a:t>
            </a:r>
            <a:r>
              <a:rPr lang="en-US" sz="1000" dirty="0" smtClean="0">
                <a:effectLst/>
                <a:latin typeface="Arial"/>
                <a:ea typeface="Times New Roman"/>
                <a:cs typeface="Segoe UI"/>
              </a:rPr>
              <a:t> et </a:t>
            </a:r>
            <a:r>
              <a:rPr lang="en-US" sz="1000" smtClean="0">
                <a:effectLst/>
                <a:latin typeface="Arial"/>
                <a:ea typeface="Times New Roman"/>
                <a:cs typeface="Segoe UI"/>
              </a:rPr>
              <a:t>les volumes ;</a:t>
            </a:r>
            <a:endParaRPr lang="en-US" sz="1000" dirty="0" smtClean="0">
              <a:effectLst/>
              <a:latin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Expliquer</a:t>
            </a:r>
            <a:r>
              <a:rPr lang="en-US" sz="1000" dirty="0" smtClean="0">
                <a:effectLst/>
                <a:latin typeface="Arial"/>
                <a:ea typeface="Times New Roman"/>
                <a:cs typeface="Segoe UI"/>
              </a:rPr>
              <a:t> comment </a:t>
            </a:r>
            <a:r>
              <a:rPr lang="en-US" sz="1000" dirty="0" err="1" smtClean="0">
                <a:effectLst/>
                <a:latin typeface="Arial"/>
                <a:ea typeface="SimSun"/>
                <a:cs typeface="Segoe UI"/>
              </a:rPr>
              <a:t>implémenter</a:t>
            </a:r>
            <a:r>
              <a:rPr lang="en-US" sz="1000" dirty="0" smtClean="0">
                <a:effectLst/>
                <a:latin typeface="Arial"/>
                <a:ea typeface="SimSun"/>
                <a:cs typeface="Segoe UI"/>
              </a:rPr>
              <a:t> des </a:t>
            </a:r>
            <a:r>
              <a:rPr lang="en-US" sz="1000" dirty="0" err="1" smtClean="0">
                <a:effectLst/>
                <a:latin typeface="Arial"/>
                <a:ea typeface="SimSun"/>
                <a:cs typeface="Segoe UI"/>
              </a:rPr>
              <a:t>espaces</a:t>
            </a:r>
            <a:r>
              <a:rPr lang="en-US" sz="1000" dirty="0" smtClean="0">
                <a:effectLst/>
                <a:latin typeface="Arial"/>
                <a:ea typeface="SimSun"/>
                <a:cs typeface="Segoe UI"/>
              </a:rPr>
              <a:t> de </a:t>
            </a:r>
            <a:r>
              <a:rPr lang="en-US" sz="1000" dirty="0" err="1" smtClean="0">
                <a:effectLst/>
                <a:latin typeface="Arial"/>
                <a:ea typeface="SimSun"/>
                <a:cs typeface="Segoe UI"/>
              </a:rPr>
              <a:t>stockage</a:t>
            </a:r>
            <a:r>
              <a:rPr lang="en-US" sz="1000" dirty="0" smtClean="0">
                <a:effectLst/>
                <a:latin typeface="Arial"/>
                <a:ea typeface="SimSun"/>
                <a:cs typeface="Segoe UI"/>
              </a:rPr>
              <a:t>.</a:t>
            </a:r>
            <a:endParaRPr lang="en-US" sz="1000" dirty="0" smtClean="0">
              <a:effectLst/>
              <a:latin typeface="Arial"/>
              <a:ea typeface="Times New Roman"/>
              <a:cs typeface="Times New Roman"/>
            </a:endParaRPr>
          </a:p>
          <a:p>
            <a:pPr>
              <a:lnSpc>
                <a:spcPct val="115000"/>
              </a:lnSpc>
              <a:spcBef>
                <a:spcPts val="900"/>
              </a:spcBef>
              <a:spcAft>
                <a:spcPts val="300"/>
              </a:spcAft>
            </a:pPr>
            <a:r>
              <a:rPr lang="en-US" sz="1000" b="1" dirty="0">
                <a:latin typeface="Arial"/>
                <a:ea typeface="SimSun"/>
                <a:cs typeface="Arial"/>
              </a:rPr>
              <a:t>Documents de </a:t>
            </a:r>
            <a:r>
              <a:rPr lang="en-US" sz="1000" b="1" dirty="0" err="1">
                <a:latin typeface="Arial"/>
                <a:ea typeface="SimSun"/>
                <a:cs typeface="Arial"/>
              </a:rPr>
              <a:t>cours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disposer du </a:t>
            </a:r>
            <a:r>
              <a:rPr lang="en-US" sz="1000" dirty="0" err="1">
                <a:latin typeface="Arial"/>
                <a:ea typeface="SimSun"/>
                <a:cs typeface="Segoe UI"/>
              </a:rPr>
              <a:t>fichier</a:t>
            </a:r>
            <a:r>
              <a:rPr lang="en-US" sz="1000" dirty="0">
                <a:latin typeface="Arial"/>
                <a:ea typeface="SimSun"/>
                <a:cs typeface="Segoe UI"/>
              </a:rPr>
              <a:t> Microsoft</a:t>
            </a:r>
            <a:r>
              <a:rPr lang="en-US" sz="1000" baseline="30000" dirty="0">
                <a:latin typeface="Arial"/>
                <a:ea typeface="SimSun"/>
                <a:cs typeface="Segoe UI"/>
              </a:rPr>
              <a:t>® </a:t>
            </a:r>
            <a:r>
              <a:rPr lang="en-US" sz="1000" dirty="0">
                <a:latin typeface="Arial"/>
                <a:ea typeface="SimSun"/>
                <a:cs typeface="Segoe UI"/>
              </a:rPr>
              <a:t>Office PowerPoint</a:t>
            </a:r>
            <a:r>
              <a:rPr lang="en-US" sz="1000" baseline="30000" dirty="0">
                <a:latin typeface="Arial"/>
                <a:ea typeface="SimSun"/>
                <a:cs typeface="Segoe UI"/>
              </a:rPr>
              <a:t>® </a:t>
            </a:r>
            <a:r>
              <a:rPr lang="en-US" sz="1000" dirty="0">
                <a:latin typeface="Arial"/>
                <a:ea typeface="SimSun"/>
                <a:cs typeface="Segoe UI"/>
              </a:rPr>
              <a:t>22410B_09.pptx.</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Important</a:t>
            </a:r>
            <a:r>
              <a:rPr lang="en-US" sz="1000" dirty="0">
                <a:latin typeface="Arial"/>
                <a:ea typeface="SimSun"/>
                <a:cs typeface="Segoe UI"/>
              </a:rPr>
              <a:t> </a:t>
            </a:r>
            <a:r>
              <a:rPr lang="en-US" sz="1000" b="1">
                <a:latin typeface="Arial"/>
                <a:ea typeface="SimSun"/>
                <a:cs typeface="Segoe UI"/>
              </a:rPr>
              <a:t>:</a:t>
            </a:r>
            <a:r>
              <a:rPr lang="en-US" sz="1000">
                <a:latin typeface="Arial"/>
                <a:ea typeface="SimSun"/>
                <a:cs typeface="Segoe UI"/>
              </a:rPr>
              <a:t> </a:t>
            </a:r>
            <a:r>
              <a:rPr lang="en-US" sz="1000" dirty="0" err="1">
                <a:latin typeface="Arial"/>
                <a:ea typeface="SimSun"/>
                <a:cs typeface="Segoe UI"/>
              </a:rPr>
              <a:t>I</a:t>
            </a:r>
            <a:r>
              <a:rPr lang="en-US" sz="1000" smtClean="0">
                <a:latin typeface="Arial"/>
                <a:ea typeface="SimSun"/>
                <a:cs typeface="Segoe UI"/>
              </a:rPr>
              <a:t>l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recommandé</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Office PowerPoint 2007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plus </a:t>
            </a:r>
            <a:r>
              <a:rPr lang="en-US" sz="1000" dirty="0" err="1">
                <a:latin typeface="Arial"/>
                <a:ea typeface="SimSun"/>
                <a:cs typeface="Segoe UI"/>
              </a:rPr>
              <a:t>récente</a:t>
            </a:r>
            <a:r>
              <a:rPr lang="en-US" sz="1000" dirty="0">
                <a:latin typeface="Arial"/>
                <a:ea typeface="SimSun"/>
                <a:cs typeface="Segoe UI"/>
              </a:rPr>
              <a:t> pour </a:t>
            </a:r>
            <a:r>
              <a:rPr lang="en-US" sz="1000" dirty="0" err="1">
                <a:latin typeface="Arial"/>
                <a:ea typeface="SimSun"/>
                <a:cs typeface="Segoe UI"/>
              </a:rPr>
              <a:t>afficher</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de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cours</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la </a:t>
            </a:r>
            <a:r>
              <a:rPr lang="en-US" sz="1000" dirty="0" err="1">
                <a:latin typeface="Arial"/>
                <a:ea typeface="SimSun"/>
                <a:cs typeface="Segoe UI"/>
              </a:rPr>
              <a:t>Visionneuse</a:t>
            </a:r>
            <a:r>
              <a:rPr lang="en-US" sz="1000" dirty="0">
                <a:latin typeface="Arial"/>
                <a:ea typeface="SimSun"/>
                <a:cs typeface="Segoe UI"/>
              </a:rPr>
              <a:t> PowerPoint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a:t>
            </a:r>
            <a:r>
              <a:rPr lang="en-US" sz="1000" dirty="0" err="1">
                <a:latin typeface="Arial"/>
                <a:ea typeface="SimSun"/>
                <a:cs typeface="Segoe UI"/>
              </a:rPr>
              <a:t>antérieure</a:t>
            </a:r>
            <a:r>
              <a:rPr lang="en-US" sz="1000" dirty="0">
                <a:latin typeface="Arial"/>
                <a:ea typeface="SimSun"/>
                <a:cs typeface="Segoe UI"/>
              </a:rPr>
              <a:t> </a:t>
            </a:r>
            <a:r>
              <a:rPr lang="en-US" sz="1000" dirty="0" smtClean="0">
                <a:latin typeface="Arial"/>
                <a:ea typeface="SimSun"/>
                <a:cs typeface="Segoe UI"/>
              </a:rPr>
              <a:t>de PowerPoint</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se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ne </a:t>
            </a:r>
            <a:r>
              <a:rPr lang="en-US" sz="1000" dirty="0" err="1">
                <a:latin typeface="Arial"/>
                <a:ea typeface="SimSun"/>
                <a:cs typeface="Segoe UI"/>
              </a:rPr>
              <a:t>s'affichent</a:t>
            </a:r>
            <a:r>
              <a:rPr lang="en-US" sz="1000" dirty="0">
                <a:latin typeface="Arial"/>
                <a:ea typeface="SimSun"/>
                <a:cs typeface="Segoe UI"/>
              </a:rPr>
              <a:t> pas </a:t>
            </a:r>
            <a:r>
              <a:rPr lang="en-US" sz="1000" dirty="0" err="1">
                <a:latin typeface="Arial"/>
                <a:ea typeface="SimSun"/>
                <a:cs typeface="Segoe UI"/>
              </a:rPr>
              <a:t>correctement</a:t>
            </a:r>
            <a:r>
              <a:rPr lang="en-US" sz="1000" dirty="0">
                <a:latin typeface="Arial"/>
                <a:ea typeface="SimSun"/>
                <a:cs typeface="Segoe UI"/>
              </a:rPr>
              <a:t>.</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préparer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lire </a:t>
            </a:r>
            <a:r>
              <a:rPr lang="en-US" sz="1000" dirty="0" err="1" smtClean="0">
                <a:effectLst/>
                <a:latin typeface="Arial"/>
                <a:ea typeface="Times New Roman"/>
                <a:cs typeface="Segoe UI"/>
              </a:rPr>
              <a:t>tous</a:t>
            </a:r>
            <a:r>
              <a:rPr lang="en-US" sz="1000" dirty="0" smtClean="0">
                <a:effectLst/>
                <a:latin typeface="Arial"/>
                <a:ea typeface="Times New Roman"/>
                <a:cs typeface="Segoe UI"/>
              </a:rPr>
              <a:t> les documents de </a:t>
            </a:r>
            <a:r>
              <a:rPr lang="en-US" sz="1000" dirty="0" err="1" smtClean="0">
                <a:effectLst/>
                <a:latin typeface="Arial"/>
                <a:ea typeface="Times New Roman"/>
                <a:cs typeface="Segoe UI"/>
              </a:rPr>
              <a:t>cours</a:t>
            </a:r>
            <a:r>
              <a:rPr lang="en-US" sz="1000" dirty="0" smtClean="0">
                <a:effectLst/>
                <a:latin typeface="Arial"/>
                <a:ea typeface="Times New Roman"/>
                <a:cs typeface="Segoe UI"/>
              </a:rPr>
              <a:t> </a:t>
            </a:r>
            <a:r>
              <a:rPr lang="en-US" sz="1000" dirty="0" err="1" smtClean="0">
                <a:effectLst/>
                <a:latin typeface="Arial"/>
                <a:ea typeface="Times New Roman"/>
                <a:cs typeface="Segoe UI"/>
              </a:rPr>
              <a:t>relatifs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ce</a:t>
            </a:r>
            <a:r>
              <a:rPr lang="en-US" sz="1000" dirty="0" smtClean="0">
                <a:effectLst/>
                <a:latin typeface="Arial"/>
                <a:ea typeface="Times New Roman"/>
                <a:cs typeface="Segoe UI"/>
              </a:rPr>
              <a:t> module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exercer</a:t>
            </a:r>
            <a:r>
              <a:rPr lang="en-US" sz="1000" dirty="0" smtClean="0">
                <a:effectLst/>
                <a:latin typeface="Arial"/>
                <a:ea typeface="Times New Roman"/>
                <a:cs typeface="Segoe UI"/>
              </a:rPr>
              <a:t> à </a:t>
            </a:r>
            <a:r>
              <a:rPr lang="en-US" sz="1000" dirty="0" err="1" smtClean="0">
                <a:effectLst/>
                <a:latin typeface="Arial"/>
                <a:ea typeface="Times New Roman"/>
                <a:cs typeface="Segoe UI"/>
              </a:rPr>
              <a:t>effectuer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exercices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l'atelier</a:t>
            </a:r>
            <a:r>
              <a:rPr lang="en-US" sz="1000" dirty="0" smtClean="0">
                <a:effectLst/>
                <a:latin typeface="Arial"/>
                <a:ea typeface="Times New Roman"/>
                <a:cs typeface="Segoe UI"/>
              </a:rPr>
              <a:t>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1000"/>
              </a:spcAft>
            </a:pPr>
            <a:r>
              <a:rPr lang="en-US" sz="1000" dirty="0">
                <a:latin typeface="Arial"/>
                <a:ea typeface="SimSun"/>
                <a:cs typeface="Segoe UI"/>
              </a:rPr>
              <a:t>Passer en revue la section « </a:t>
            </a:r>
            <a:r>
              <a:rPr lang="en-US" sz="1000" dirty="0" err="1">
                <a:latin typeface="Arial"/>
                <a:ea typeface="SimSun"/>
                <a:cs typeface="Segoe UI"/>
              </a:rPr>
              <a:t>Contrôle</a:t>
            </a:r>
            <a:r>
              <a:rPr lang="en-US" sz="1000" dirty="0">
                <a:latin typeface="Arial"/>
                <a:ea typeface="SimSun"/>
                <a:cs typeface="Segoe UI"/>
              </a:rPr>
              <a:t> des </a:t>
            </a:r>
            <a:r>
              <a:rPr lang="en-US" sz="1000" dirty="0" err="1">
                <a:latin typeface="Arial"/>
                <a:ea typeface="SimSun"/>
                <a:cs typeface="Segoe UI"/>
              </a:rPr>
              <a:t>acquis</a:t>
            </a:r>
            <a:r>
              <a:rPr lang="en-US" sz="1000" dirty="0">
                <a:latin typeface="Arial"/>
                <a:ea typeface="SimSun"/>
                <a:cs typeface="Segoe UI"/>
              </a:rPr>
              <a:t> et </a:t>
            </a:r>
            <a:r>
              <a:rPr lang="en-US" sz="1000" dirty="0" err="1">
                <a:latin typeface="Arial"/>
                <a:ea typeface="SimSun"/>
                <a:cs typeface="Segoe UI"/>
              </a:rPr>
              <a:t>éléments</a:t>
            </a:r>
            <a:r>
              <a:rPr lang="en-US" sz="1000" dirty="0">
                <a:latin typeface="Arial"/>
                <a:ea typeface="SimSun"/>
                <a:cs typeface="Segoe UI"/>
              </a:rPr>
              <a:t> à </a:t>
            </a:r>
            <a:r>
              <a:rPr lang="en-US" sz="1000" dirty="0" err="1">
                <a:latin typeface="Arial"/>
                <a:ea typeface="SimSun"/>
                <a:cs typeface="Segoe UI"/>
              </a:rPr>
              <a:t>retenir</a:t>
            </a:r>
            <a:r>
              <a:rPr lang="en-US" sz="1000" dirty="0">
                <a:latin typeface="Arial"/>
                <a:ea typeface="SimSun"/>
                <a:cs typeface="Segoe UI"/>
              </a:rPr>
              <a:t> » et </a:t>
            </a:r>
            <a:r>
              <a:rPr lang="en-US" sz="1000" dirty="0" err="1">
                <a:latin typeface="Arial"/>
                <a:ea typeface="SimSun"/>
                <a:cs typeface="Segoe UI"/>
              </a:rPr>
              <a:t>réfléchir</a:t>
            </a:r>
            <a:r>
              <a:rPr lang="en-US" sz="1000" dirty="0">
                <a:latin typeface="Arial"/>
                <a:ea typeface="SimSun"/>
                <a:cs typeface="Segoe UI"/>
              </a:rPr>
              <a:t> à la </a:t>
            </a:r>
            <a:r>
              <a:rPr lang="en-US" sz="1000" dirty="0" err="1">
                <a:latin typeface="Arial"/>
                <a:ea typeface="SimSun"/>
                <a:cs typeface="Segoe UI"/>
              </a:rPr>
              <a:t>façon</a:t>
            </a:r>
            <a:r>
              <a:rPr lang="en-US" sz="1000" dirty="0">
                <a:latin typeface="Arial"/>
                <a:ea typeface="SimSun"/>
                <a:cs typeface="Segoe UI"/>
              </a:rPr>
              <a:t> de </a:t>
            </a:r>
            <a:r>
              <a:rPr lang="en-US" sz="1000" dirty="0" err="1">
                <a:latin typeface="Arial"/>
                <a:ea typeface="SimSun"/>
                <a:cs typeface="Segoe UI"/>
              </a:rPr>
              <a:t>l'utiliser</a:t>
            </a:r>
            <a:r>
              <a:rPr lang="en-US" sz="1000" dirty="0">
                <a:latin typeface="Arial"/>
                <a:ea typeface="SimSun"/>
                <a:cs typeface="Segoe UI"/>
              </a:rPr>
              <a:t> pour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puissent</a:t>
            </a:r>
            <a:r>
              <a:rPr lang="en-US" sz="1000" dirty="0">
                <a:latin typeface="Arial"/>
                <a:ea typeface="SimSun"/>
                <a:cs typeface="Segoe UI"/>
              </a:rPr>
              <a:t> </a:t>
            </a:r>
            <a:r>
              <a:rPr lang="en-US" sz="1000" dirty="0" err="1">
                <a:latin typeface="Arial"/>
                <a:ea typeface="SimSun"/>
                <a:cs typeface="Segoe UI"/>
              </a:rPr>
              <a:t>approfondir</a:t>
            </a:r>
            <a:r>
              <a:rPr lang="en-US" sz="1000" dirty="0">
                <a:latin typeface="Arial"/>
                <a:ea typeface="SimSun"/>
                <a:cs typeface="Segoe UI"/>
              </a:rPr>
              <a:t>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connaissances</a:t>
            </a:r>
            <a:r>
              <a:rPr lang="en-US" sz="1000" dirty="0">
                <a:latin typeface="Arial"/>
                <a:ea typeface="SimSun"/>
                <a:cs typeface="Segoe UI"/>
              </a:rPr>
              <a:t> et les </a:t>
            </a:r>
            <a:r>
              <a:rPr lang="en-US" sz="1000" dirty="0" err="1">
                <a:latin typeface="Arial"/>
                <a:ea typeface="SimSun"/>
                <a:cs typeface="Segoe UI"/>
              </a:rPr>
              <a:t>mettre</a:t>
            </a:r>
            <a:r>
              <a:rPr lang="en-US" sz="1000" dirty="0">
                <a:latin typeface="Arial"/>
                <a:ea typeface="SimSun"/>
                <a:cs typeface="Segoe UI"/>
              </a:rPr>
              <a:t> en </a:t>
            </a:r>
            <a:r>
              <a:rPr lang="en-US" sz="1000" dirty="0" err="1">
                <a:latin typeface="Arial"/>
                <a:ea typeface="SimSun"/>
                <a:cs typeface="Segoe UI"/>
              </a:rPr>
              <a:t>pratique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cadre de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fonction</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2646981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solidFill>
                  <a:srgbClr val="000000"/>
                </a:solidFill>
                <a:latin typeface="Arial"/>
                <a:ea typeface="SimSun"/>
                <a:cs typeface="Segoe UI"/>
              </a:rPr>
              <a:t>Décrivez </a:t>
            </a:r>
            <a:r>
              <a:rPr lang="en-US" sz="1000">
                <a:solidFill>
                  <a:srgbClr val="000000"/>
                </a:solidFill>
                <a:latin typeface="Arial"/>
                <a:ea typeface="SimSun"/>
                <a:cs typeface="Segoe UI"/>
              </a:rPr>
              <a:t>brièvement les thèmes abordés dans ce cours.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3326500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Donnez</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vue</a:t>
            </a:r>
            <a:r>
              <a:rPr lang="en-US" sz="1000" dirty="0">
                <a:latin typeface="Arial"/>
                <a:ea typeface="SimSun"/>
                <a:cs typeface="Segoe UI"/>
              </a:rPr>
              <a:t> </a:t>
            </a:r>
            <a:r>
              <a:rPr lang="en-US" sz="1000" dirty="0" err="1">
                <a:latin typeface="Arial"/>
                <a:ea typeface="SimSun"/>
                <a:cs typeface="Segoe UI"/>
              </a:rPr>
              <a:t>d'ensemble</a:t>
            </a:r>
            <a:r>
              <a:rPr lang="en-US" sz="1000" dirty="0">
                <a:latin typeface="Arial"/>
                <a:ea typeface="SimSun"/>
                <a:cs typeface="Segoe UI"/>
              </a:rPr>
              <a:t> des </a:t>
            </a:r>
            <a:r>
              <a:rPr lang="en-US" sz="1000" dirty="0" err="1">
                <a:latin typeface="Arial"/>
                <a:ea typeface="SimSun"/>
                <a:cs typeface="Segoe UI"/>
              </a:rPr>
              <a:t>deux</a:t>
            </a:r>
            <a:r>
              <a:rPr lang="en-US" sz="1000" dirty="0">
                <a:latin typeface="Arial"/>
                <a:ea typeface="SimSun"/>
                <a:cs typeface="Segoe UI"/>
              </a:rPr>
              <a:t> formats de table de partition </a:t>
            </a:r>
            <a:r>
              <a:rPr lang="en-US" sz="1000" dirty="0" err="1">
                <a:latin typeface="Arial"/>
                <a:ea typeface="SimSun"/>
                <a:cs typeface="Segoe UI"/>
              </a:rPr>
              <a:t>disponibles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Windows : </a:t>
            </a:r>
            <a:r>
              <a:rPr lang="en-US" sz="1000" dirty="0" err="1">
                <a:latin typeface="Arial"/>
                <a:ea typeface="SimSun"/>
                <a:cs typeface="Segoe UI"/>
              </a:rPr>
              <a:t>enregistrement</a:t>
            </a:r>
            <a:r>
              <a:rPr lang="en-US" sz="1000" dirty="0">
                <a:latin typeface="Arial"/>
                <a:ea typeface="SimSun"/>
                <a:cs typeface="Segoe UI"/>
              </a:rPr>
              <a:t> de </a:t>
            </a:r>
            <a:r>
              <a:rPr lang="en-US" sz="1000" dirty="0" err="1">
                <a:latin typeface="Arial"/>
                <a:ea typeface="SimSun"/>
                <a:cs typeface="Segoe UI"/>
              </a:rPr>
              <a:t>démarrage</a:t>
            </a:r>
            <a:r>
              <a:rPr lang="en-US" sz="1000" dirty="0">
                <a:latin typeface="Arial"/>
                <a:ea typeface="SimSun"/>
                <a:cs typeface="Segoe UI"/>
              </a:rPr>
              <a:t> principal (MBR) et table de partition GUID (GPT). </a:t>
            </a: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mode MBR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a:t>
            </a:r>
            <a:r>
              <a:rPr lang="en-US" sz="1000" dirty="0" err="1">
                <a:latin typeface="Arial"/>
                <a:ea typeface="SimSun"/>
                <a:cs typeface="Segoe UI"/>
              </a:rPr>
              <a:t>depuis</a:t>
            </a:r>
            <a:r>
              <a:rPr lang="en-US" sz="1000" dirty="0">
                <a:latin typeface="Arial"/>
                <a:ea typeface="SimSun"/>
                <a:cs typeface="Segoe UI"/>
              </a:rPr>
              <a:t> plus de 30 </a:t>
            </a:r>
            <a:r>
              <a:rPr lang="en-US" sz="1000" dirty="0" err="1">
                <a:latin typeface="Arial"/>
                <a:ea typeface="SimSun"/>
                <a:cs typeface="Segoe UI"/>
              </a:rPr>
              <a:t>ans</a:t>
            </a:r>
            <a:r>
              <a:rPr lang="en-US" sz="1000" dirty="0">
                <a:latin typeface="Arial"/>
                <a:ea typeface="SimSun"/>
                <a:cs typeface="Segoe UI"/>
              </a:rPr>
              <a:t> et </a:t>
            </a:r>
            <a:r>
              <a:rPr lang="en-US" sz="1000" dirty="0" err="1">
                <a:latin typeface="Arial"/>
                <a:ea typeface="SimSun"/>
                <a:cs typeface="Segoe UI"/>
              </a:rPr>
              <a:t>que</a:t>
            </a:r>
            <a:r>
              <a:rPr lang="en-US" sz="1000" dirty="0">
                <a:latin typeface="Arial"/>
                <a:ea typeface="SimSun"/>
                <a:cs typeface="Segoe UI"/>
              </a:rPr>
              <a:t> le mode GPT </a:t>
            </a:r>
            <a:r>
              <a:rPr lang="en-US" sz="1000" dirty="0" err="1">
                <a:latin typeface="Arial"/>
                <a:ea typeface="SimSun"/>
                <a:cs typeface="Segoe UI"/>
              </a:rPr>
              <a:t>est</a:t>
            </a:r>
            <a:r>
              <a:rPr lang="en-US" sz="1000" dirty="0">
                <a:latin typeface="Arial"/>
                <a:ea typeface="SimSun"/>
                <a:cs typeface="Segoe UI"/>
              </a:rPr>
              <a:t> la version </a:t>
            </a:r>
            <a:r>
              <a:rPr lang="en-US" sz="1000" dirty="0" err="1">
                <a:latin typeface="Arial"/>
                <a:ea typeface="SimSun"/>
                <a:cs typeface="Segoe UI"/>
              </a:rPr>
              <a:t>améliorée</a:t>
            </a:r>
            <a:r>
              <a:rPr lang="en-US" sz="1000" dirty="0">
                <a:latin typeface="Arial"/>
                <a:ea typeface="SimSun"/>
                <a:cs typeface="Segoe UI"/>
              </a:rPr>
              <a:t> de MBR, </a:t>
            </a:r>
            <a:r>
              <a:rPr lang="en-US" sz="1000" dirty="0" err="1">
                <a:latin typeface="Arial"/>
                <a:ea typeface="SimSun"/>
                <a:cs typeface="Segoe UI"/>
              </a:rPr>
              <a:t>conçue</a:t>
            </a:r>
            <a:r>
              <a:rPr lang="en-US" sz="1000" dirty="0">
                <a:latin typeface="Arial"/>
                <a:ea typeface="SimSun"/>
                <a:cs typeface="Segoe UI"/>
              </a:rPr>
              <a:t> </a:t>
            </a:r>
            <a:r>
              <a:rPr lang="en-US" sz="1000" dirty="0" smtClean="0">
                <a:latin typeface="Arial"/>
                <a:ea typeface="SimSun"/>
                <a:cs typeface="Segoe UI"/>
              </a:rPr>
              <a:t>pour les </a:t>
            </a:r>
            <a:r>
              <a:rPr lang="en-US" sz="1000" dirty="0" err="1">
                <a:latin typeface="Arial"/>
                <a:ea typeface="SimSun"/>
                <a:cs typeface="Segoe UI"/>
              </a:rPr>
              <a:t>disques</a:t>
            </a:r>
            <a:r>
              <a:rPr lang="en-US" sz="1000" dirty="0">
                <a:latin typeface="Arial"/>
                <a:ea typeface="SimSun"/>
                <a:cs typeface="Segoe UI"/>
              </a:rPr>
              <a:t> de plus </a:t>
            </a:r>
            <a:r>
              <a:rPr lang="en-US" sz="1000" dirty="0" err="1">
                <a:latin typeface="Arial"/>
                <a:ea typeface="SimSun"/>
                <a:cs typeface="Segoe UI"/>
              </a:rPr>
              <a:t>grande</a:t>
            </a:r>
            <a:r>
              <a:rPr lang="en-US" sz="1000" dirty="0">
                <a:latin typeface="Arial"/>
                <a:ea typeface="SimSun"/>
                <a:cs typeface="Segoe UI"/>
              </a:rPr>
              <a:t> </a:t>
            </a:r>
            <a:r>
              <a:rPr lang="en-US" sz="1000" dirty="0" err="1">
                <a:latin typeface="Arial"/>
                <a:ea typeface="SimSun"/>
                <a:cs typeface="Segoe UI"/>
              </a:rPr>
              <a:t>capacité</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1319356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Donnez une vue d'ensemble d'un disque de base et d'un disque dynamique.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2786108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Donnez</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vue</a:t>
            </a:r>
            <a:r>
              <a:rPr lang="en-US" sz="1000" dirty="0">
                <a:latin typeface="Arial"/>
                <a:ea typeface="SimSun"/>
                <a:cs typeface="Segoe UI"/>
              </a:rPr>
              <a:t> </a:t>
            </a:r>
            <a:r>
              <a:rPr lang="en-US" sz="1000" dirty="0" err="1">
                <a:latin typeface="Arial"/>
                <a:ea typeface="SimSun"/>
                <a:cs typeface="Segoe UI"/>
              </a:rPr>
              <a:t>d'ensemble</a:t>
            </a:r>
            <a:r>
              <a:rPr lang="en-US" sz="1000" dirty="0">
                <a:latin typeface="Arial"/>
                <a:ea typeface="SimSun"/>
                <a:cs typeface="Segoe UI"/>
              </a:rPr>
              <a:t> des </a:t>
            </a:r>
            <a:r>
              <a:rPr lang="en-US" sz="1000" dirty="0" err="1">
                <a:latin typeface="Arial"/>
                <a:ea typeface="SimSun"/>
                <a:cs typeface="Segoe UI"/>
              </a:rPr>
              <a:t>systèmes</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disponibles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systèmes</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Windows : </a:t>
            </a:r>
            <a:r>
              <a:rPr lang="en-US" sz="1000" dirty="0">
                <a:latin typeface="Arial"/>
                <a:ea typeface="SimSun"/>
                <a:cs typeface="Arial"/>
              </a:rPr>
              <a:t>table </a:t>
            </a:r>
            <a:r>
              <a:rPr lang="en-US" sz="1000" dirty="0" err="1">
                <a:latin typeface="Arial"/>
                <a:ea typeface="SimSun"/>
                <a:cs typeface="Arial"/>
              </a:rPr>
              <a:t>d'allocation</a:t>
            </a:r>
            <a:r>
              <a:rPr lang="en-US" sz="1000" dirty="0">
                <a:latin typeface="Arial"/>
                <a:ea typeface="SimSun"/>
                <a:cs typeface="Arial"/>
              </a:rPr>
              <a:t> des </a:t>
            </a:r>
            <a:r>
              <a:rPr lang="en-US" sz="1000" dirty="0" err="1">
                <a:latin typeface="Arial"/>
                <a:ea typeface="SimSun"/>
                <a:cs typeface="Arial"/>
              </a:rPr>
              <a:t>fichiers</a:t>
            </a:r>
            <a:r>
              <a:rPr lang="en-US" sz="1000" dirty="0">
                <a:latin typeface="Arial"/>
                <a:ea typeface="SimSun"/>
                <a:cs typeface="Arial"/>
              </a:rPr>
              <a:t> (</a:t>
            </a:r>
            <a:r>
              <a:rPr lang="en-US" sz="1000" dirty="0">
                <a:latin typeface="Arial"/>
                <a:ea typeface="SimSun"/>
                <a:cs typeface="Segoe UI"/>
              </a:rPr>
              <a:t>FAT),</a:t>
            </a:r>
            <a:r>
              <a:rPr lang="en-US" sz="1000" dirty="0">
                <a:latin typeface="Arial"/>
                <a:ea typeface="SimSun"/>
                <a:cs typeface="Arial"/>
              </a:rPr>
              <a:t> </a:t>
            </a:r>
            <a:r>
              <a:rPr lang="en-US" sz="1000" dirty="0" err="1">
                <a:latin typeface="Arial"/>
                <a:ea typeface="SimSun"/>
                <a:cs typeface="Arial"/>
              </a:rPr>
              <a:t>système</a:t>
            </a:r>
            <a:r>
              <a:rPr lang="en-US" sz="1000" dirty="0">
                <a:latin typeface="Arial"/>
                <a:ea typeface="SimSun"/>
                <a:cs typeface="Arial"/>
              </a:rPr>
              <a:t> de </a:t>
            </a:r>
            <a:r>
              <a:rPr lang="en-US" sz="1000" dirty="0" err="1">
                <a:latin typeface="Arial"/>
                <a:ea typeface="SimSun"/>
                <a:cs typeface="Arial"/>
              </a:rPr>
              <a:t>fichiers</a:t>
            </a:r>
            <a:r>
              <a:rPr lang="en-US" sz="1000" dirty="0">
                <a:latin typeface="Arial"/>
                <a:ea typeface="SimSun"/>
                <a:cs typeface="Segoe UI"/>
              </a:rPr>
              <a:t> NTFS et </a:t>
            </a:r>
            <a:r>
              <a:rPr lang="en-US" sz="1000" dirty="0" err="1">
                <a:latin typeface="Arial"/>
                <a:ea typeface="SimSun"/>
                <a:cs typeface="Arial"/>
              </a:rPr>
              <a:t>système</a:t>
            </a:r>
            <a:r>
              <a:rPr lang="en-US" sz="1000" dirty="0">
                <a:latin typeface="Arial"/>
                <a:ea typeface="SimSun"/>
                <a:cs typeface="Arial"/>
              </a:rPr>
              <a:t> </a:t>
            </a:r>
            <a:r>
              <a:rPr lang="en-US" sz="1000" dirty="0" err="1">
                <a:latin typeface="Arial"/>
                <a:ea typeface="SimSun"/>
                <a:cs typeface="Arial"/>
              </a:rPr>
              <a:t>ReFS</a:t>
            </a:r>
            <a:r>
              <a:rPr lang="en-US" sz="1000" dirty="0">
                <a:latin typeface="Arial"/>
                <a:ea typeface="SimSun"/>
                <a:cs typeface="Arial"/>
              </a:rPr>
              <a:t> (</a:t>
            </a:r>
            <a:r>
              <a:rPr lang="en-US" sz="1000" dirty="0">
                <a:latin typeface="Arial"/>
                <a:ea typeface="SimSun"/>
                <a:cs typeface="Segoe UI"/>
              </a:rPr>
              <a:t>Resilient File System). En </a:t>
            </a:r>
            <a:r>
              <a:rPr lang="en-US" sz="1000" dirty="0" err="1">
                <a:latin typeface="Arial"/>
                <a:ea typeface="SimSun"/>
                <a:cs typeface="Segoe UI"/>
              </a:rPr>
              <a:t>particulier</a:t>
            </a:r>
            <a:r>
              <a:rPr lang="en-US" sz="1000" dirty="0">
                <a:latin typeface="Arial"/>
                <a:ea typeface="SimSun"/>
                <a:cs typeface="Segoe UI"/>
              </a:rPr>
              <a:t>, </a:t>
            </a:r>
            <a:r>
              <a:rPr lang="en-US" sz="1000" dirty="0" err="1">
                <a:latin typeface="Arial"/>
                <a:ea typeface="SimSun"/>
                <a:cs typeface="Segoe UI"/>
              </a:rPr>
              <a:t>veillez</a:t>
            </a:r>
            <a:r>
              <a:rPr lang="en-US" sz="1000" dirty="0">
                <a:latin typeface="Arial"/>
                <a:ea typeface="SimSun"/>
                <a:cs typeface="Segoe UI"/>
              </a:rPr>
              <a:t> à </a:t>
            </a:r>
            <a:r>
              <a:rPr lang="en-US" sz="1000" dirty="0" err="1">
                <a:latin typeface="Arial"/>
                <a:ea typeface="SimSun"/>
                <a:cs typeface="Segoe UI"/>
              </a:rPr>
              <a:t>expliquer</a:t>
            </a:r>
            <a:r>
              <a:rPr lang="en-US" sz="1000" dirty="0">
                <a:latin typeface="Arial"/>
                <a:ea typeface="SimSun"/>
                <a:cs typeface="Segoe UI"/>
              </a:rPr>
              <a:t> </a:t>
            </a:r>
            <a:r>
              <a:rPr lang="en-US" sz="1000" dirty="0" err="1">
                <a:latin typeface="Arial"/>
                <a:ea typeface="SimSun"/>
                <a:cs typeface="Segoe UI"/>
              </a:rPr>
              <a:t>pourquoi</a:t>
            </a:r>
            <a:r>
              <a:rPr lang="en-US" sz="1000" dirty="0">
                <a:latin typeface="Arial"/>
                <a:ea typeface="SimSun"/>
                <a:cs typeface="Segoe UI"/>
              </a:rPr>
              <a:t> </a:t>
            </a:r>
            <a:r>
              <a:rPr lang="en-US" sz="1000" dirty="0" err="1">
                <a:latin typeface="Arial"/>
                <a:ea typeface="SimSun"/>
                <a:cs typeface="Segoe UI"/>
              </a:rPr>
              <a:t>ReFS</a:t>
            </a:r>
            <a:r>
              <a:rPr lang="en-US" sz="1000" dirty="0">
                <a:latin typeface="Arial"/>
                <a:ea typeface="SimSun"/>
                <a:cs typeface="Segoe UI"/>
              </a:rPr>
              <a:t> a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introduit</a:t>
            </a:r>
            <a:r>
              <a:rPr lang="en-US" sz="1000" dirty="0">
                <a:latin typeface="Arial"/>
                <a:ea typeface="SimSun"/>
                <a:cs typeface="Segoe UI"/>
              </a:rPr>
              <a:t> avec Windows Server</a:t>
            </a:r>
            <a:r>
              <a:rPr lang="en-US" sz="1000" baseline="30000" dirty="0">
                <a:latin typeface="Arial"/>
                <a:ea typeface="SimSun"/>
                <a:cs typeface="Segoe UI"/>
              </a:rPr>
              <a:t>®</a:t>
            </a:r>
            <a:r>
              <a:rPr lang="en-US" sz="1000" dirty="0">
                <a:latin typeface="Arial"/>
                <a:ea typeface="SimSun"/>
                <a:cs typeface="Segoe UI"/>
              </a:rPr>
              <a:t> 2012, </a:t>
            </a:r>
            <a:r>
              <a:rPr lang="en-US" sz="1000" dirty="0" err="1" smtClean="0">
                <a:latin typeface="Arial"/>
                <a:ea typeface="SimSun"/>
                <a:cs typeface="Segoe UI"/>
              </a:rPr>
              <a:t>afin</a:t>
            </a:r>
            <a:r>
              <a:rPr lang="en-US" sz="1000" dirty="0" smtClean="0">
                <a:latin typeface="Arial"/>
                <a:ea typeface="SimSun"/>
                <a:cs typeface="Segoe UI"/>
              </a:rPr>
              <a:t> </a:t>
            </a:r>
            <a:r>
              <a:rPr lang="en-US" sz="1000" dirty="0" err="1" smtClean="0">
                <a:latin typeface="Arial"/>
                <a:ea typeface="SimSun"/>
                <a:cs typeface="Segoe UI"/>
              </a:rPr>
              <a:t>que</a:t>
            </a:r>
            <a:r>
              <a:rPr lang="en-US" sz="1000" dirty="0" smtClean="0">
                <a:latin typeface="Arial"/>
                <a:ea typeface="SimSun"/>
                <a:cs typeface="Segoe UI"/>
              </a:rPr>
              <a:t> </a:t>
            </a:r>
            <a:r>
              <a:rPr lang="en-US" sz="1000" dirty="0">
                <a:latin typeface="Arial"/>
                <a:ea typeface="SimSun"/>
                <a:cs typeface="Segoe UI"/>
              </a:rPr>
              <a:t>la </a:t>
            </a:r>
            <a:r>
              <a:rPr lang="en-US" sz="1000" dirty="0" err="1">
                <a:latin typeface="Arial"/>
                <a:ea typeface="SimSun"/>
                <a:cs typeface="Segoe UI"/>
              </a:rPr>
              <a:t>vérification</a:t>
            </a:r>
            <a:r>
              <a:rPr lang="en-US" sz="1000" dirty="0">
                <a:latin typeface="Arial"/>
                <a:ea typeface="SimSun"/>
                <a:cs typeface="Segoe UI"/>
              </a:rPr>
              <a:t> et la correction </a:t>
            </a:r>
            <a:r>
              <a:rPr lang="en-US" sz="1000" dirty="0" err="1">
                <a:latin typeface="Arial"/>
                <a:ea typeface="SimSun"/>
                <a:cs typeface="Segoe UI"/>
              </a:rPr>
              <a:t>d'erreurs</a:t>
            </a:r>
            <a:r>
              <a:rPr lang="en-US" sz="1000" dirty="0">
                <a:latin typeface="Arial"/>
                <a:ea typeface="SimSun"/>
                <a:cs typeface="Segoe UI"/>
              </a:rPr>
              <a:t> </a:t>
            </a:r>
            <a:r>
              <a:rPr lang="en-US" sz="1000" dirty="0" err="1">
                <a:latin typeface="Arial"/>
                <a:ea typeface="SimSun"/>
                <a:cs typeface="Segoe UI"/>
              </a:rPr>
              <a:t>soient</a:t>
            </a:r>
            <a:r>
              <a:rPr lang="en-US" sz="1000" dirty="0">
                <a:latin typeface="Arial"/>
                <a:ea typeface="SimSun"/>
                <a:cs typeface="Segoe UI"/>
              </a:rPr>
              <a:t> </a:t>
            </a:r>
            <a:r>
              <a:rPr lang="en-US" sz="1000" dirty="0" err="1">
                <a:latin typeface="Arial"/>
                <a:ea typeface="SimSun"/>
                <a:cs typeface="Segoe UI"/>
              </a:rPr>
              <a:t>toujours</a:t>
            </a:r>
            <a:r>
              <a:rPr lang="en-US" sz="1000" dirty="0">
                <a:latin typeface="Arial"/>
                <a:ea typeface="SimSun"/>
                <a:cs typeface="Segoe UI"/>
              </a:rPr>
              <a:t> </a:t>
            </a:r>
            <a:r>
              <a:rPr lang="en-US" sz="1000" dirty="0" err="1">
                <a:latin typeface="Arial"/>
                <a:ea typeface="SimSun"/>
                <a:cs typeface="Segoe UI"/>
              </a:rPr>
              <a:t>possibles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volumes </a:t>
            </a:r>
            <a:r>
              <a:rPr lang="en-US" sz="1000" dirty="0" err="1">
                <a:latin typeface="Arial"/>
                <a:ea typeface="SimSun"/>
                <a:cs typeface="Segoe UI"/>
              </a:rPr>
              <a:t>très</a:t>
            </a:r>
            <a:r>
              <a:rPr lang="en-US" sz="1000" dirty="0">
                <a:latin typeface="Arial"/>
                <a:ea typeface="SimSun"/>
                <a:cs typeface="Segoe UI"/>
              </a:rPr>
              <a:t> </a:t>
            </a:r>
            <a:r>
              <a:rPr lang="en-US" sz="1000" dirty="0" err="1">
                <a:latin typeface="Arial"/>
                <a:ea typeface="SimSun"/>
                <a:cs typeface="Segoe UI"/>
              </a:rPr>
              <a:t>importants</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quel</a:t>
            </a:r>
            <a:r>
              <a:rPr lang="en-US" sz="1000" dirty="0">
                <a:latin typeface="Arial"/>
                <a:ea typeface="SimSun"/>
                <a:cs typeface="Segoe UI"/>
              </a:rPr>
              <a:t> </a:t>
            </a:r>
            <a:r>
              <a:rPr lang="en-US" sz="1000" dirty="0" err="1">
                <a:latin typeface="Arial"/>
                <a:ea typeface="SimSun"/>
                <a:cs typeface="Segoe UI"/>
              </a:rPr>
              <a:t>cas</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système</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ReFS</a:t>
            </a:r>
            <a:r>
              <a:rPr lang="en-US" sz="1000" dirty="0">
                <a:latin typeface="Arial"/>
                <a:ea typeface="SimSun"/>
                <a:cs typeface="Segoe UI"/>
              </a:rPr>
              <a:t> </a:t>
            </a:r>
            <a:r>
              <a:rPr lang="en-US" sz="1000" dirty="0" err="1">
                <a:latin typeface="Arial"/>
                <a:ea typeface="SimSun"/>
                <a:cs typeface="Segoe UI"/>
              </a:rPr>
              <a:t>constitue</a:t>
            </a:r>
            <a:r>
              <a:rPr lang="en-US" sz="1000" dirty="0">
                <a:latin typeface="Arial"/>
                <a:ea typeface="SimSun"/>
                <a:cs typeface="Segoe UI"/>
              </a:rPr>
              <a:t> </a:t>
            </a:r>
            <a:r>
              <a:rPr lang="en-US" sz="1000" dirty="0" err="1">
                <a:latin typeface="Arial"/>
                <a:ea typeface="SimSun"/>
                <a:cs typeface="Segoe UI"/>
              </a:rPr>
              <a:t>actuellement</a:t>
            </a:r>
            <a:r>
              <a:rPr lang="en-US" sz="1000" dirty="0">
                <a:latin typeface="Arial"/>
                <a:ea typeface="SimSun"/>
                <a:cs typeface="Segoe UI"/>
              </a:rPr>
              <a:t> la </a:t>
            </a:r>
            <a:r>
              <a:rPr lang="en-US" sz="1000" dirty="0" err="1">
                <a:latin typeface="Arial"/>
                <a:ea typeface="SimSun"/>
                <a:cs typeface="Segoe UI"/>
              </a:rPr>
              <a:t>meilleure</a:t>
            </a:r>
            <a:r>
              <a:rPr lang="en-US" sz="1000" dirty="0">
                <a:latin typeface="Arial"/>
                <a:ea typeface="SimSun"/>
                <a:cs typeface="Segoe UI"/>
              </a:rPr>
              <a:t> solution pour les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mesure</a:t>
            </a:r>
            <a:r>
              <a:rPr lang="en-US" sz="1000" dirty="0">
                <a:latin typeface="Arial"/>
                <a:ea typeface="SimSun"/>
                <a:cs typeface="Segoe UI"/>
              </a:rPr>
              <a:t> </a:t>
            </a:r>
            <a:r>
              <a:rPr lang="en-US" sz="1000" dirty="0" err="1">
                <a:latin typeface="Arial"/>
                <a:ea typeface="SimSun"/>
                <a:cs typeface="Segoe UI"/>
              </a:rPr>
              <a:t>où</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offre</a:t>
            </a:r>
            <a:r>
              <a:rPr lang="en-US" sz="1000" dirty="0">
                <a:latin typeface="Arial"/>
                <a:ea typeface="SimSun"/>
                <a:cs typeface="Segoe UI"/>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meilleure</a:t>
            </a:r>
            <a:r>
              <a:rPr lang="en-US" sz="1000" dirty="0">
                <a:latin typeface="Arial"/>
                <a:ea typeface="SimSun"/>
                <a:cs typeface="Arial"/>
              </a:rPr>
              <a:t> </a:t>
            </a:r>
            <a:r>
              <a:rPr lang="en-US" sz="1000" dirty="0" err="1">
                <a:latin typeface="Arial"/>
                <a:ea typeface="SimSun"/>
                <a:cs typeface="Arial"/>
              </a:rPr>
              <a:t>vérification</a:t>
            </a:r>
            <a:r>
              <a:rPr lang="en-US" sz="1000" dirty="0">
                <a:latin typeface="Arial"/>
                <a:ea typeface="SimSun"/>
                <a:cs typeface="Arial"/>
              </a:rPr>
              <a:t> des </a:t>
            </a:r>
            <a:r>
              <a:rPr lang="en-US" sz="1000" dirty="0" err="1">
                <a:latin typeface="Arial"/>
                <a:ea typeface="SimSun"/>
                <a:cs typeface="Arial"/>
              </a:rPr>
              <a:t>erreurs</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plus </a:t>
            </a:r>
            <a:r>
              <a:rPr lang="en-US" sz="1000" dirty="0" err="1">
                <a:latin typeface="Arial"/>
                <a:ea typeface="SimSun"/>
                <a:cs typeface="Arial"/>
              </a:rPr>
              <a:t>grande</a:t>
            </a:r>
            <a:r>
              <a:rPr lang="en-US" sz="1000" dirty="0">
                <a:latin typeface="Arial"/>
                <a:ea typeface="SimSun"/>
                <a:cs typeface="Arial"/>
              </a:rPr>
              <a:t> </a:t>
            </a:r>
            <a:r>
              <a:rPr lang="en-US" sz="1000" dirty="0" err="1">
                <a:latin typeface="Arial"/>
                <a:ea typeface="SimSun"/>
                <a:cs typeface="Arial"/>
              </a:rPr>
              <a:t>fiabilité</a:t>
            </a:r>
            <a:r>
              <a:rPr lang="en-US" sz="1000" dirty="0">
                <a:latin typeface="Arial"/>
                <a:ea typeface="SimSun"/>
                <a:cs typeface="Arial"/>
              </a:rPr>
              <a:t> et un </a:t>
            </a:r>
            <a:r>
              <a:rPr lang="en-US" sz="1000" dirty="0" err="1">
                <a:latin typeface="Arial"/>
                <a:ea typeface="SimSun"/>
                <a:cs typeface="Arial"/>
              </a:rPr>
              <a:t>endommagement</a:t>
            </a:r>
            <a:r>
              <a:rPr lang="en-US" sz="1000" dirty="0">
                <a:latin typeface="Arial"/>
                <a:ea typeface="SimSun"/>
                <a:cs typeface="Arial"/>
              </a:rPr>
              <a:t> minimal. Les </a:t>
            </a:r>
            <a:r>
              <a:rPr lang="en-US" sz="1000" dirty="0" err="1">
                <a:latin typeface="Arial"/>
                <a:ea typeface="SimSun"/>
                <a:cs typeface="Arial"/>
              </a:rPr>
              <a:t>utilisateurs</a:t>
            </a:r>
            <a:r>
              <a:rPr lang="en-US" sz="1000" dirty="0">
                <a:latin typeface="Arial"/>
                <a:ea typeface="SimSun"/>
                <a:cs typeface="Arial"/>
              </a:rPr>
              <a:t> </a:t>
            </a:r>
            <a:r>
              <a:rPr lang="en-US" sz="1000" dirty="0" smtClean="0">
                <a:latin typeface="Arial"/>
                <a:ea typeface="SimSun"/>
                <a:cs typeface="Arial"/>
              </a:rPr>
              <a:t>de Windows</a:t>
            </a:r>
            <a:r>
              <a:rPr lang="en-US" sz="1000" dirty="0">
                <a:latin typeface="Arial"/>
                <a:ea typeface="SimSun"/>
                <a:cs typeface="Arial"/>
              </a:rPr>
              <a:t> 8 </a:t>
            </a:r>
            <a:r>
              <a:rPr lang="en-US" sz="1000" dirty="0" err="1">
                <a:latin typeface="Arial"/>
                <a:ea typeface="SimSun"/>
                <a:cs typeface="Arial"/>
              </a:rPr>
              <a:t>doivent</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NTFS.</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Quel</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système</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fichiers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utilisez-vous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actuellement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serveur</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fichiers</a:t>
            </a:r>
            <a:r>
              <a:rPr lang="en-US" sz="1000" dirty="0">
                <a:solidFill>
                  <a:srgbClr val="000000"/>
                </a:solidFill>
                <a:latin typeface="Arial"/>
                <a:ea typeface="SimSun"/>
                <a:cs typeface="Segoe UI"/>
              </a:rPr>
              <a:t> ? </a:t>
            </a:r>
            <a:r>
              <a:rPr lang="en-US" sz="1000" dirty="0" err="1">
                <a:solidFill>
                  <a:srgbClr val="000000"/>
                </a:solidFill>
                <a:latin typeface="Arial"/>
                <a:ea typeface="SimSun"/>
                <a:cs typeface="Segoe UI"/>
              </a:rPr>
              <a:t>Continuerez-vous</a:t>
            </a:r>
            <a:r>
              <a:rPr lang="en-US" sz="1000" dirty="0">
                <a:solidFill>
                  <a:srgbClr val="000000"/>
                </a:solidFill>
                <a:latin typeface="Arial"/>
                <a:ea typeface="SimSun"/>
                <a:cs typeface="Segoe UI"/>
              </a:rPr>
              <a:t> </a:t>
            </a:r>
            <a:r>
              <a:rPr lang="en-US" sz="1000" dirty="0" smtClean="0">
                <a:solidFill>
                  <a:srgbClr val="000000"/>
                </a:solidFill>
                <a:latin typeface="Arial"/>
                <a:ea typeface="SimSun"/>
                <a:cs typeface="Segoe UI"/>
              </a:rPr>
              <a:t>à </a:t>
            </a:r>
            <a:r>
              <a:rPr lang="en-US" sz="1000" dirty="0" err="1" smtClean="0">
                <a:solidFill>
                  <a:srgbClr val="000000"/>
                </a:solidFill>
                <a:latin typeface="Arial"/>
                <a:ea typeface="SimSun"/>
                <a:cs typeface="Segoe UI"/>
              </a:rPr>
              <a:t>l'utiliser</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réponses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varier</a:t>
            </a:r>
            <a:r>
              <a:rPr lang="en-US" sz="1000" dirty="0">
                <a:latin typeface="Arial"/>
                <a:ea typeface="SimSun"/>
                <a:cs typeface="Segoe UI"/>
              </a:rPr>
              <a:t>. NTFS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réponse</a:t>
            </a:r>
            <a:r>
              <a:rPr lang="en-US" sz="1000" dirty="0">
                <a:latin typeface="Arial"/>
                <a:ea typeface="SimSun"/>
                <a:cs typeface="Segoe UI"/>
              </a:rPr>
              <a:t> courante, car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servir</a:t>
            </a:r>
            <a:r>
              <a:rPr lang="en-US" sz="1000" dirty="0">
                <a:latin typeface="Arial"/>
                <a:ea typeface="SimSun"/>
                <a:cs typeface="Segoe UI"/>
              </a:rPr>
              <a:t> de base à </a:t>
            </a:r>
            <a:r>
              <a:rPr lang="en-US" sz="1000" dirty="0" err="1">
                <a:latin typeface="Arial"/>
                <a:ea typeface="SimSun"/>
                <a:cs typeface="Segoe UI"/>
              </a:rPr>
              <a:t>n'importe</a:t>
            </a:r>
            <a:r>
              <a:rPr lang="en-US" sz="1000" dirty="0">
                <a:latin typeface="Arial"/>
                <a:ea typeface="SimSun"/>
                <a:cs typeface="Segoe UI"/>
              </a:rPr>
              <a:t> </a:t>
            </a:r>
            <a:r>
              <a:rPr lang="en-US" sz="1000" dirty="0" err="1">
                <a:latin typeface="Arial"/>
                <a:ea typeface="SimSun"/>
                <a:cs typeface="Segoe UI"/>
              </a:rPr>
              <a:t>quel</a:t>
            </a:r>
            <a:r>
              <a:rPr lang="en-US" sz="1000" dirty="0">
                <a:latin typeface="Arial"/>
                <a:ea typeface="SimSun"/>
                <a:cs typeface="Segoe UI"/>
              </a:rPr>
              <a:t> </a:t>
            </a:r>
            <a:r>
              <a:rPr lang="en-US" sz="1000" dirty="0" err="1">
                <a:latin typeface="Arial"/>
                <a:ea typeface="SimSun"/>
                <a:cs typeface="Segoe UI"/>
              </a:rPr>
              <a:t>système</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Windows Server.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FAT32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Arial"/>
              </a:rPr>
              <a:t>exFAT</a:t>
            </a:r>
            <a:r>
              <a:rPr lang="en-US" sz="1000" dirty="0">
                <a:latin typeface="Arial"/>
                <a:ea typeface="SimSun"/>
                <a:cs typeface="Arial"/>
              </a:rPr>
              <a:t> (</a:t>
            </a:r>
            <a:r>
              <a:rPr lang="en-US" sz="1000" dirty="0">
                <a:latin typeface="Arial"/>
                <a:ea typeface="SimSun"/>
                <a:cs typeface="Segoe UI"/>
              </a:rPr>
              <a:t>Extended FAT),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en </a:t>
            </a:r>
            <a:r>
              <a:rPr lang="en-US" sz="1000" dirty="0" err="1">
                <a:latin typeface="Arial"/>
                <a:ea typeface="SimSun"/>
                <a:cs typeface="Segoe UI"/>
              </a:rPr>
              <a:t>mesure</a:t>
            </a:r>
            <a:r>
              <a:rPr lang="en-US" sz="1000" dirty="0">
                <a:latin typeface="Arial"/>
                <a:ea typeface="SimSun"/>
                <a:cs typeface="Segoe UI"/>
              </a:rPr>
              <a:t> de </a:t>
            </a:r>
            <a:r>
              <a:rPr lang="en-US" sz="1000" dirty="0" err="1">
                <a:latin typeface="Arial"/>
                <a:ea typeface="SimSun"/>
                <a:cs typeface="Segoe UI"/>
              </a:rPr>
              <a:t>prendre</a:t>
            </a:r>
            <a:r>
              <a:rPr lang="en-US" sz="1000" dirty="0">
                <a:latin typeface="Arial"/>
                <a:ea typeface="SimSun"/>
                <a:cs typeface="Segoe UI"/>
              </a:rPr>
              <a:t> en charge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décision</a:t>
            </a:r>
            <a:r>
              <a:rPr lang="en-US" sz="1000" dirty="0">
                <a:latin typeface="Arial"/>
                <a:ea typeface="SimSun"/>
                <a:cs typeface="Segoe UI"/>
              </a:rPr>
              <a:t>, car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systèmes</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ne </a:t>
            </a:r>
            <a:r>
              <a:rPr lang="en-US" sz="1000" dirty="0" err="1">
                <a:latin typeface="Arial"/>
                <a:ea typeface="SimSun"/>
                <a:cs typeface="Segoe UI"/>
              </a:rPr>
              <a:t>prennent</a:t>
            </a:r>
            <a:r>
              <a:rPr lang="en-US" sz="1000" dirty="0">
                <a:latin typeface="Arial"/>
                <a:ea typeface="SimSun"/>
                <a:cs typeface="Segoe UI"/>
              </a:rPr>
              <a:t> pas en charge les </a:t>
            </a:r>
            <a:r>
              <a:rPr lang="en-US" sz="1000" dirty="0" err="1">
                <a:latin typeface="Arial"/>
                <a:ea typeface="SimSun"/>
                <a:cs typeface="Segoe UI"/>
              </a:rPr>
              <a:t>listes</a:t>
            </a:r>
            <a:r>
              <a:rPr lang="en-US" sz="1000" dirty="0">
                <a:latin typeface="Arial"/>
                <a:ea typeface="SimSun"/>
                <a:cs typeface="Segoe UI"/>
              </a:rPr>
              <a:t> de </a:t>
            </a:r>
            <a:r>
              <a:rPr lang="en-US" sz="1000" dirty="0" err="1">
                <a:latin typeface="Arial"/>
                <a:ea typeface="SimSun"/>
                <a:cs typeface="Segoe UI"/>
              </a:rPr>
              <a:t>contrôle</a:t>
            </a:r>
            <a:r>
              <a:rPr lang="en-US" sz="1000" dirty="0">
                <a:latin typeface="Arial"/>
                <a:ea typeface="SimSun"/>
                <a:cs typeface="Segoe UI"/>
              </a:rPr>
              <a:t> </a:t>
            </a:r>
            <a:r>
              <a:rPr lang="en-US" sz="1000" dirty="0" err="1">
                <a:latin typeface="Arial"/>
                <a:ea typeface="SimSun"/>
                <a:cs typeface="Segoe UI"/>
              </a:rPr>
              <a:t>d'accès</a:t>
            </a:r>
            <a:r>
              <a:rPr lang="en-US" sz="1000" dirty="0">
                <a:latin typeface="Arial"/>
                <a:ea typeface="SimSun"/>
                <a:cs typeface="Segoe UI"/>
              </a:rPr>
              <a:t> (ACL) de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fichiers</a:t>
            </a:r>
            <a:r>
              <a:rPr lang="en-US" sz="1000" dirty="0">
                <a:latin typeface="Arial"/>
                <a:ea typeface="SimSun"/>
                <a:cs typeface="Segoe UI"/>
              </a:rPr>
              <a:t> et les dossiers.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La </a:t>
            </a:r>
            <a:r>
              <a:rPr lang="en-US" sz="1000" dirty="0" err="1">
                <a:latin typeface="Arial"/>
                <a:ea typeface="SimSun"/>
                <a:cs typeface="Segoe UI"/>
              </a:rPr>
              <a:t>deuxième</a:t>
            </a:r>
            <a:r>
              <a:rPr lang="en-US" sz="1000" dirty="0">
                <a:latin typeface="Arial"/>
                <a:ea typeface="SimSun"/>
                <a:cs typeface="Segoe UI"/>
              </a:rPr>
              <a:t> </a:t>
            </a:r>
            <a:r>
              <a:rPr lang="en-US" sz="1000" dirty="0" err="1">
                <a:latin typeface="Arial"/>
                <a:ea typeface="SimSun"/>
                <a:cs typeface="Segoe UI"/>
              </a:rPr>
              <a:t>partie</a:t>
            </a:r>
            <a:r>
              <a:rPr lang="en-US" sz="1000" dirty="0">
                <a:latin typeface="Arial"/>
                <a:ea typeface="SimSun"/>
                <a:cs typeface="Segoe UI"/>
              </a:rPr>
              <a:t> de la question </a:t>
            </a:r>
            <a:r>
              <a:rPr lang="en-US" sz="1000" dirty="0" err="1">
                <a:latin typeface="Arial"/>
                <a:ea typeface="SimSun"/>
                <a:cs typeface="Segoe UI"/>
              </a:rPr>
              <a:t>traite</a:t>
            </a:r>
            <a:r>
              <a:rPr lang="en-US" sz="1000" dirty="0">
                <a:latin typeface="Arial"/>
                <a:ea typeface="SimSun"/>
                <a:cs typeface="Segoe UI"/>
              </a:rPr>
              <a:t> du passage au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ReFS</a:t>
            </a:r>
            <a:r>
              <a:rPr lang="en-US" sz="1000" dirty="0">
                <a:latin typeface="Arial"/>
                <a:ea typeface="SimSun"/>
                <a:cs typeface="Segoe UI"/>
              </a:rPr>
              <a:t> </a:t>
            </a:r>
            <a:r>
              <a:rPr lang="en-US" sz="1000" dirty="0" err="1">
                <a:latin typeface="Arial"/>
                <a:ea typeface="SimSun"/>
                <a:cs typeface="Segoe UI"/>
              </a:rPr>
              <a:t>lors</a:t>
            </a:r>
            <a:r>
              <a:rPr lang="en-US" sz="1000" dirty="0">
                <a:latin typeface="Arial"/>
                <a:ea typeface="SimSun"/>
                <a:cs typeface="Segoe UI"/>
              </a:rPr>
              <a:t> de la </a:t>
            </a:r>
            <a:r>
              <a:rPr lang="en-US" sz="1000" dirty="0" err="1">
                <a:latin typeface="Arial"/>
                <a:ea typeface="SimSun"/>
                <a:cs typeface="Segoe UI"/>
              </a:rPr>
              <a:t>mise</a:t>
            </a:r>
            <a:r>
              <a:rPr lang="en-US" sz="1000" dirty="0">
                <a:latin typeface="Arial"/>
                <a:ea typeface="SimSun"/>
                <a:cs typeface="Segoe UI"/>
              </a:rPr>
              <a:t> à </a:t>
            </a:r>
            <a:r>
              <a:rPr lang="en-US" sz="1000" dirty="0" err="1">
                <a:latin typeface="Arial"/>
                <a:ea typeface="SimSun"/>
                <a:cs typeface="Segoe UI"/>
              </a:rPr>
              <a:t>niveau</a:t>
            </a:r>
            <a:r>
              <a:rPr lang="en-US" sz="1000" dirty="0">
                <a:latin typeface="Arial"/>
                <a:ea typeface="SimSun"/>
                <a:cs typeface="Segoe UI"/>
              </a:rPr>
              <a:t> </a:t>
            </a:r>
            <a:r>
              <a:rPr lang="en-US" sz="1000" dirty="0" err="1">
                <a:latin typeface="Arial"/>
                <a:ea typeface="SimSun"/>
                <a:cs typeface="Segoe UI"/>
              </a:rPr>
              <a:t>vers</a:t>
            </a:r>
            <a:r>
              <a:rPr lang="en-US" sz="1000" dirty="0">
                <a:latin typeface="Arial"/>
                <a:ea typeface="SimSun"/>
                <a:cs typeface="Segoe UI"/>
              </a:rPr>
              <a:t> Windows Server 2012.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répondre</a:t>
            </a:r>
            <a:r>
              <a:rPr lang="en-US" sz="1000" dirty="0">
                <a:latin typeface="Arial"/>
                <a:ea typeface="SimSun"/>
                <a:cs typeface="Segoe UI"/>
              </a:rPr>
              <a:t> </a:t>
            </a:r>
            <a:r>
              <a:rPr lang="en-US" sz="1000" dirty="0" err="1">
                <a:latin typeface="Arial"/>
                <a:ea typeface="SimSun"/>
                <a:cs typeface="Segoe UI"/>
              </a:rPr>
              <a:t>oui</a:t>
            </a:r>
            <a:r>
              <a:rPr lang="en-US" sz="1000" dirty="0">
                <a:latin typeface="Arial"/>
                <a:ea typeface="SimSun"/>
                <a:cs typeface="Segoe UI"/>
              </a:rPr>
              <a:t> </a:t>
            </a:r>
            <a:r>
              <a:rPr lang="en-US" sz="1000" dirty="0" err="1">
                <a:latin typeface="Arial"/>
                <a:ea typeface="SimSun"/>
                <a:cs typeface="Segoe UI"/>
              </a:rPr>
              <a:t>parce</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s'agit</a:t>
            </a:r>
            <a:r>
              <a:rPr lang="en-US" sz="1000" dirty="0">
                <a:latin typeface="Arial"/>
                <a:ea typeface="SimSun"/>
                <a:cs typeface="Segoe UI"/>
              </a:rPr>
              <a:t> d'un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plus </a:t>
            </a:r>
            <a:r>
              <a:rPr lang="en-US" sz="1000" dirty="0" err="1">
                <a:latin typeface="Arial"/>
                <a:ea typeface="SimSun"/>
                <a:cs typeface="Segoe UI"/>
              </a:rPr>
              <a:t>fiable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répondre</a:t>
            </a:r>
            <a:r>
              <a:rPr lang="en-US" sz="1000" dirty="0">
                <a:latin typeface="Arial"/>
                <a:ea typeface="SimSun"/>
                <a:cs typeface="Segoe UI"/>
              </a:rPr>
              <a:t> non </a:t>
            </a:r>
            <a:r>
              <a:rPr lang="en-US" sz="1000" dirty="0" err="1">
                <a:latin typeface="Arial"/>
                <a:ea typeface="SimSun"/>
                <a:cs typeface="Segoe UI"/>
              </a:rPr>
              <a:t>parce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souhaitez</a:t>
            </a:r>
            <a:r>
              <a:rPr lang="en-US" sz="1000" dirty="0">
                <a:latin typeface="Arial"/>
                <a:ea typeface="SimSun"/>
                <a:cs typeface="Segoe UI"/>
              </a:rPr>
              <a:t> </a:t>
            </a:r>
            <a:r>
              <a:rPr lang="en-US" sz="1000" dirty="0" err="1">
                <a:latin typeface="Arial"/>
                <a:ea typeface="SimSun"/>
                <a:cs typeface="Segoe UI"/>
              </a:rPr>
              <a:t>attendre</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soit</a:t>
            </a:r>
            <a:r>
              <a:rPr lang="en-US" sz="1000" dirty="0">
                <a:latin typeface="Arial"/>
                <a:ea typeface="SimSun"/>
                <a:cs typeface="Segoe UI"/>
              </a:rPr>
              <a:t> plus </a:t>
            </a:r>
            <a:r>
              <a:rPr lang="en-US" sz="1000" dirty="0" err="1">
                <a:latin typeface="Arial"/>
                <a:ea typeface="SimSun"/>
                <a:cs typeface="Segoe UI"/>
              </a:rPr>
              <a:t>largement</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marché</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3205772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les </a:t>
            </a:r>
            <a:r>
              <a:rPr lang="en-US" sz="1000" dirty="0" err="1">
                <a:latin typeface="Arial"/>
                <a:ea typeface="SimSun"/>
                <a:cs typeface="Segoe UI"/>
              </a:rPr>
              <a:t>problèmes</a:t>
            </a:r>
            <a:r>
              <a:rPr lang="en-US" sz="1000" dirty="0">
                <a:latin typeface="Arial"/>
                <a:ea typeface="SimSun"/>
                <a:cs typeface="Segoe UI"/>
              </a:rPr>
              <a:t> qui </a:t>
            </a:r>
            <a:r>
              <a:rPr lang="en-US" sz="1000" dirty="0" err="1">
                <a:latin typeface="Arial"/>
                <a:ea typeface="SimSun"/>
                <a:cs typeface="Segoe UI"/>
              </a:rPr>
              <a:t>empêchent</a:t>
            </a:r>
            <a:r>
              <a:rPr lang="en-US" sz="1000" dirty="0">
                <a:latin typeface="Arial"/>
                <a:ea typeface="SimSun"/>
                <a:cs typeface="Segoe UI"/>
              </a:rPr>
              <a:t> les </a:t>
            </a:r>
            <a:r>
              <a:rPr lang="en-US" sz="1000" dirty="0" err="1">
                <a:latin typeface="Arial"/>
                <a:ea typeface="SimSun"/>
                <a:cs typeface="Segoe UI"/>
              </a:rPr>
              <a:t>systèmes</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NTFS de </a:t>
            </a:r>
            <a:r>
              <a:rPr lang="en-US" sz="1000" dirty="0" err="1">
                <a:latin typeface="Arial"/>
                <a:ea typeface="SimSun"/>
                <a:cs typeface="Segoe UI"/>
              </a:rPr>
              <a:t>gérer</a:t>
            </a:r>
            <a:r>
              <a:rPr lang="en-US" sz="1000" dirty="0">
                <a:latin typeface="Arial"/>
                <a:ea typeface="SimSun"/>
                <a:cs typeface="Segoe UI"/>
              </a:rPr>
              <a:t> les volumes </a:t>
            </a:r>
            <a:r>
              <a:rPr lang="en-US" sz="1000" dirty="0" smtClean="0">
                <a:latin typeface="Arial"/>
                <a:ea typeface="SimSun"/>
                <a:cs typeface="Segoe UI"/>
              </a:rPr>
              <a:t>de </a:t>
            </a:r>
            <a:r>
              <a:rPr lang="en-US" sz="1000" dirty="0" err="1" smtClean="0">
                <a:latin typeface="Arial"/>
                <a:ea typeface="SimSun"/>
                <a:cs typeface="Segoe UI"/>
              </a:rPr>
              <a:t>très</a:t>
            </a:r>
            <a:r>
              <a:rPr lang="en-US" sz="1000" dirty="0" smtClean="0">
                <a:latin typeface="Arial"/>
                <a:ea typeface="SimSun"/>
                <a:cs typeface="Segoe UI"/>
              </a:rPr>
              <a:t> </a:t>
            </a:r>
            <a:r>
              <a:rPr lang="en-US" sz="1000" dirty="0" err="1" smtClean="0">
                <a:latin typeface="Arial"/>
                <a:ea typeface="SimSun"/>
                <a:cs typeface="Segoe UI"/>
              </a:rPr>
              <a:t>grande</a:t>
            </a:r>
            <a:r>
              <a:rPr lang="en-US" sz="1000" dirty="0" smtClean="0">
                <a:latin typeface="Arial"/>
                <a:ea typeface="SimSun"/>
                <a:cs typeface="Segoe UI"/>
              </a:rPr>
              <a:t> </a:t>
            </a:r>
            <a:r>
              <a:rPr lang="en-US" sz="1000" dirty="0" err="1">
                <a:latin typeface="Arial"/>
                <a:ea typeface="SimSun"/>
                <a:cs typeface="Segoe UI"/>
              </a:rPr>
              <a:t>capacité</a:t>
            </a:r>
            <a:r>
              <a:rPr lang="en-US" sz="1000" dirty="0">
                <a:latin typeface="Arial"/>
                <a:ea typeface="SimSun"/>
                <a:cs typeface="Segoe UI"/>
              </a:rPr>
              <a:t> </a:t>
            </a:r>
            <a:r>
              <a:rPr lang="en-US" sz="1000" dirty="0" err="1">
                <a:latin typeface="Arial"/>
                <a:ea typeface="SimSun"/>
                <a:cs typeface="Segoe UI"/>
              </a:rPr>
              <a:t>lorsque</a:t>
            </a:r>
            <a:r>
              <a:rPr lang="en-US" sz="1000" dirty="0">
                <a:latin typeface="Arial"/>
                <a:ea typeface="SimSun"/>
                <a:cs typeface="Segoe UI"/>
              </a:rPr>
              <a:t> le </a:t>
            </a:r>
            <a:r>
              <a:rPr lang="en-US" sz="1000" dirty="0" err="1">
                <a:latin typeface="Arial"/>
                <a:ea typeface="SimSun"/>
                <a:cs typeface="Segoe UI"/>
              </a:rPr>
              <a:t>système</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n'offre</a:t>
            </a:r>
            <a:r>
              <a:rPr lang="en-US" sz="1000" dirty="0">
                <a:latin typeface="Arial"/>
                <a:ea typeface="SimSun"/>
                <a:cs typeface="Segoe UI"/>
              </a:rPr>
              <a:t> pas de </a:t>
            </a:r>
            <a:r>
              <a:rPr lang="en-US" sz="1000" dirty="0" err="1">
                <a:latin typeface="Arial"/>
                <a:ea typeface="SimSun"/>
                <a:cs typeface="Segoe UI"/>
              </a:rPr>
              <a:t>mécanismes</a:t>
            </a:r>
            <a:r>
              <a:rPr lang="en-US" sz="1000" dirty="0">
                <a:latin typeface="Arial"/>
                <a:ea typeface="SimSun"/>
                <a:cs typeface="Segoe UI"/>
              </a:rPr>
              <a:t> de </a:t>
            </a:r>
            <a:r>
              <a:rPr lang="en-US" sz="1000" dirty="0" err="1">
                <a:latin typeface="Arial"/>
                <a:ea typeface="SimSun"/>
                <a:cs typeface="Segoe UI"/>
              </a:rPr>
              <a:t>suivi</a:t>
            </a:r>
            <a:r>
              <a:rPr lang="en-US" sz="1000" dirty="0">
                <a:latin typeface="Arial"/>
                <a:ea typeface="SimSun"/>
                <a:cs typeface="Segoe UI"/>
              </a:rPr>
              <a:t> des </a:t>
            </a:r>
            <a:r>
              <a:rPr lang="en-US" sz="1000" dirty="0" err="1">
                <a:latin typeface="Arial"/>
                <a:ea typeface="SimSun"/>
                <a:cs typeface="Segoe UI"/>
              </a:rPr>
              <a:t>erreurs</a:t>
            </a:r>
            <a:r>
              <a:rPr lang="en-US" sz="1000" dirty="0">
                <a:latin typeface="Arial"/>
                <a:ea typeface="SimSun"/>
                <a:cs typeface="Segoe UI"/>
              </a:rPr>
              <a:t> </a:t>
            </a:r>
            <a:r>
              <a:rPr lang="en-US" sz="1000" dirty="0" smtClean="0">
                <a:latin typeface="Arial"/>
                <a:ea typeface="SimSun"/>
                <a:cs typeface="Segoe UI"/>
              </a:rPr>
              <a:t>et de </a:t>
            </a:r>
            <a:r>
              <a:rPr lang="en-US" sz="1000" dirty="0" err="1" smtClean="0">
                <a:latin typeface="Arial"/>
                <a:ea typeface="SimSun"/>
                <a:cs typeface="Segoe UI"/>
              </a:rPr>
              <a:t>réparation</a:t>
            </a:r>
            <a:r>
              <a:rPr lang="en-US" sz="1000" dirty="0" smtClean="0">
                <a:latin typeface="Arial"/>
                <a:ea typeface="SimSun"/>
                <a:cs typeface="Segoe UI"/>
              </a:rPr>
              <a:t> </a:t>
            </a:r>
            <a:r>
              <a:rPr lang="en-US" sz="1000" dirty="0" err="1">
                <a:latin typeface="Arial"/>
                <a:ea typeface="SimSun"/>
                <a:cs typeface="Segoe UI"/>
              </a:rPr>
              <a:t>automatique</a:t>
            </a:r>
            <a:r>
              <a:rPr lang="en-US" sz="1000" dirty="0">
                <a:latin typeface="Arial"/>
                <a:ea typeface="SimSun"/>
                <a:cs typeface="Segoe UI"/>
              </a:rPr>
              <a:t> </a:t>
            </a:r>
            <a:r>
              <a:rPr lang="en-US" sz="1000" dirty="0" err="1">
                <a:latin typeface="Arial"/>
                <a:ea typeface="SimSun"/>
                <a:cs typeface="Segoe UI"/>
              </a:rPr>
              <a:t>suffisants</a:t>
            </a:r>
            <a:r>
              <a:rPr lang="en-US" sz="1000" dirty="0">
                <a:latin typeface="Arial"/>
                <a:ea typeface="SimSun"/>
                <a:cs typeface="Segoe UI"/>
              </a:rPr>
              <a:t>, </a:t>
            </a:r>
            <a:r>
              <a:rPr lang="en-US" sz="1000" dirty="0" err="1">
                <a:latin typeface="Arial"/>
                <a:ea typeface="SimSun"/>
                <a:cs typeface="Segoe UI"/>
              </a:rPr>
              <a:t>particulièrement</a:t>
            </a:r>
            <a:r>
              <a:rPr lang="en-US" sz="1000" dirty="0">
                <a:latin typeface="Arial"/>
                <a:ea typeface="SimSun"/>
                <a:cs typeface="Segoe UI"/>
              </a:rPr>
              <a:t> pour les volumes de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téraoctets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smtClean="0">
                <a:latin typeface="Arial"/>
                <a:ea typeface="SimSun"/>
                <a:cs typeface="Segoe UI"/>
              </a:rPr>
              <a:t>Pour plus </a:t>
            </a:r>
            <a:r>
              <a:rPr lang="en-US" sz="1000" dirty="0" err="1" smtClean="0">
                <a:latin typeface="Arial"/>
                <a:ea typeface="SimSun"/>
                <a:cs typeface="Segoe UI"/>
              </a:rPr>
              <a:t>d'informations</a:t>
            </a:r>
            <a:r>
              <a:rPr lang="en-US" sz="1000" dirty="0" smtClean="0">
                <a:latin typeface="Arial"/>
                <a:ea typeface="SimSun"/>
                <a:cs typeface="Segoe UI"/>
              </a:rPr>
              <a:t> </a:t>
            </a:r>
            <a:r>
              <a:rPr lang="en-US" sz="1000" dirty="0" err="1" smtClean="0">
                <a:latin typeface="Arial"/>
                <a:ea typeface="SimSun"/>
                <a:cs typeface="Segoe UI"/>
              </a:rPr>
              <a:t>sur</a:t>
            </a:r>
            <a:r>
              <a:rPr lang="en-US" sz="1000" dirty="0" smtClean="0">
                <a:latin typeface="Arial"/>
                <a:ea typeface="SimSun"/>
                <a:cs typeface="Segoe UI"/>
              </a:rPr>
              <a:t> le </a:t>
            </a:r>
            <a:r>
              <a:rPr lang="en-US" sz="1000" dirty="0" err="1" smtClean="0">
                <a:latin typeface="Arial"/>
                <a:ea typeface="SimSun"/>
                <a:cs typeface="Segoe UI"/>
              </a:rPr>
              <a:t>système</a:t>
            </a:r>
            <a:r>
              <a:rPr lang="en-US" sz="1000" dirty="0" smtClean="0">
                <a:latin typeface="Arial"/>
                <a:ea typeface="SimSun"/>
                <a:cs typeface="Segoe UI"/>
              </a:rPr>
              <a:t> de </a:t>
            </a:r>
            <a:r>
              <a:rPr lang="en-US" sz="1000" dirty="0" err="1" smtClean="0">
                <a:latin typeface="Arial"/>
                <a:ea typeface="SimSun"/>
                <a:cs typeface="Segoe UI"/>
              </a:rPr>
              <a:t>fichiers</a:t>
            </a:r>
            <a:r>
              <a:rPr lang="en-US" sz="1000" dirty="0" smtClean="0">
                <a:latin typeface="Arial"/>
                <a:ea typeface="SimSun"/>
                <a:cs typeface="Segoe UI"/>
              </a:rPr>
              <a:t> </a:t>
            </a:r>
            <a:r>
              <a:rPr lang="en-US" sz="1000" dirty="0" err="1" smtClean="0">
                <a:latin typeface="Arial"/>
                <a:ea typeface="SimSun"/>
                <a:cs typeface="Segoe UI"/>
              </a:rPr>
              <a:t>ReFS</a:t>
            </a:r>
            <a:r>
              <a:rPr lang="en-US" sz="1000" dirty="0" smtClean="0">
                <a:latin typeface="Arial"/>
                <a:ea typeface="SimSun"/>
                <a:cs typeface="Segoe UI"/>
              </a:rPr>
              <a:t>, </a:t>
            </a:r>
            <a:r>
              <a:rPr lang="en-US" sz="1000" dirty="0" err="1" smtClean="0">
                <a:latin typeface="Arial"/>
                <a:ea typeface="SimSun"/>
                <a:cs typeface="Segoe UI"/>
              </a:rPr>
              <a:t>voir</a:t>
            </a:r>
            <a:r>
              <a:rPr lang="en-US" sz="1000" dirty="0" smtClean="0">
                <a:latin typeface="Arial"/>
                <a:ea typeface="SimSun"/>
                <a:cs typeface="Segoe UI"/>
              </a:rPr>
              <a:t> </a:t>
            </a:r>
            <a:r>
              <a:rPr lang="en-US" sz="1000" u="sng" dirty="0" smtClean="0">
                <a:latin typeface="Arial"/>
                <a:ea typeface="SimSun"/>
                <a:cs typeface="Segoe UI"/>
                <a:hlinkClick r:id="rId3"/>
              </a:rPr>
              <a:t>http://go.microsoft.com/fwlink/?linkID=270872</a:t>
            </a:r>
            <a:r>
              <a:rPr lang="en-US" sz="1000" dirty="0" smtClean="0">
                <a:latin typeface="Arial"/>
                <a:ea typeface="SimSun"/>
                <a:cs typeface="Arial"/>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791095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latin typeface="Arial"/>
                <a:ea typeface="SimSun"/>
                <a:cs typeface="Segoe UI"/>
              </a:rPr>
              <a:t>Dan</a:t>
            </a:r>
            <a:r>
              <a:rPr lang="en-US" sz="1000" smtClean="0">
                <a:solidFill>
                  <a:srgbClr val="000000"/>
                </a:solidFill>
                <a:latin typeface="Arial"/>
                <a:ea typeface="SimSun"/>
                <a:cs typeface="Segoe UI"/>
              </a:rPr>
              <a:t>s </a:t>
            </a:r>
            <a:r>
              <a:rPr lang="en-US" sz="1000" dirty="0">
                <a:solidFill>
                  <a:srgbClr val="000000"/>
                </a:solidFill>
                <a:latin typeface="Arial"/>
                <a:ea typeface="SimSun"/>
                <a:cs typeface="Segoe UI"/>
              </a:rPr>
              <a:t>le cadre de la </a:t>
            </a:r>
            <a:r>
              <a:rPr lang="en-US" sz="1000" dirty="0" err="1">
                <a:solidFill>
                  <a:srgbClr val="000000"/>
                </a:solidFill>
                <a:latin typeface="Arial"/>
                <a:ea typeface="SimSun"/>
                <a:cs typeface="Segoe UI"/>
              </a:rPr>
              <a:t>présentation</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cette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rubrique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montrez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éventuellement</a:t>
            </a:r>
            <a:r>
              <a:rPr lang="en-US" sz="1000" dirty="0">
                <a:solidFill>
                  <a:srgbClr val="000000"/>
                </a:solidFill>
                <a:latin typeface="Arial"/>
                <a:ea typeface="SimSun"/>
                <a:cs typeface="Segoe UI"/>
              </a:rPr>
              <a:t> comment </a:t>
            </a:r>
            <a:r>
              <a:rPr lang="en-US" sz="1000" dirty="0" err="1">
                <a:solidFill>
                  <a:srgbClr val="000000"/>
                </a:solidFill>
                <a:latin typeface="Arial"/>
                <a:ea typeface="SimSun"/>
                <a:cs typeface="Segoe UI"/>
              </a:rPr>
              <a:t>configurer</a:t>
            </a:r>
            <a:r>
              <a:rPr lang="en-US" sz="1000" dirty="0">
                <a:solidFill>
                  <a:srgbClr val="000000"/>
                </a:solidFill>
                <a:latin typeface="Arial"/>
                <a:ea typeface="SimSun"/>
                <a:cs typeface="Segoe UI"/>
              </a:rPr>
              <a:t> des liens et des points de montage de volume. Les </a:t>
            </a:r>
            <a:r>
              <a:rPr lang="en-US" sz="1000" dirty="0" err="1">
                <a:solidFill>
                  <a:srgbClr val="000000"/>
                </a:solidFill>
                <a:latin typeface="Arial"/>
                <a:ea typeface="SimSun"/>
                <a:cs typeface="Segoe UI"/>
              </a:rPr>
              <a:t>étapes</a:t>
            </a:r>
            <a:r>
              <a:rPr lang="en-US" sz="1000" dirty="0">
                <a:solidFill>
                  <a:srgbClr val="000000"/>
                </a:solidFill>
                <a:latin typeface="Arial"/>
                <a:ea typeface="SimSun"/>
                <a:cs typeface="Segoe UI"/>
              </a:rPr>
              <a:t> de la configuration des liens et des points de montage </a:t>
            </a:r>
            <a:r>
              <a:rPr lang="en-US" sz="1000" dirty="0" smtClean="0">
                <a:solidFill>
                  <a:srgbClr val="000000"/>
                </a:solidFill>
                <a:latin typeface="Arial"/>
                <a:ea typeface="SimSun"/>
                <a:cs typeface="Segoe UI"/>
              </a:rPr>
              <a:t>de volume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expliquées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la </a:t>
            </a:r>
            <a:r>
              <a:rPr lang="en-US" sz="1000" dirty="0" err="1">
                <a:solidFill>
                  <a:srgbClr val="000000"/>
                </a:solidFill>
                <a:latin typeface="Arial"/>
                <a:ea typeface="SimSun"/>
                <a:cs typeface="Segoe UI"/>
              </a:rPr>
              <a:t>démonstration</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suivante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mais</a:t>
            </a:r>
            <a:r>
              <a:rPr lang="en-US" sz="1000" dirty="0">
                <a:solidFill>
                  <a:srgbClr val="000000"/>
                </a:solidFill>
                <a:latin typeface="Arial"/>
                <a:ea typeface="SimSun"/>
                <a:cs typeface="Segoe UI"/>
              </a:rPr>
              <a:t>, pour les </a:t>
            </a:r>
            <a:r>
              <a:rPr lang="en-US" sz="1000" dirty="0" err="1">
                <a:solidFill>
                  <a:srgbClr val="000000"/>
                </a:solidFill>
                <a:latin typeface="Arial"/>
                <a:ea typeface="SimSun"/>
                <a:cs typeface="Segoe UI"/>
              </a:rPr>
              <a:t>stagiaires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il</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peut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s'avérer</a:t>
            </a:r>
            <a:r>
              <a:rPr lang="en-US" sz="1000" dirty="0">
                <a:solidFill>
                  <a:srgbClr val="000000"/>
                </a:solidFill>
                <a:latin typeface="Arial"/>
                <a:ea typeface="SimSun"/>
                <a:cs typeface="Segoe UI"/>
              </a:rPr>
              <a:t> </a:t>
            </a:r>
            <a:r>
              <a:rPr lang="en-US" sz="1000" dirty="0" smtClean="0">
                <a:solidFill>
                  <a:srgbClr val="000000"/>
                </a:solidFill>
                <a:latin typeface="Arial"/>
                <a:ea typeface="SimSun"/>
                <a:cs typeface="Segoe UI"/>
              </a:rPr>
              <a:t>plus facile </a:t>
            </a:r>
            <a:r>
              <a:rPr lang="en-US" sz="1000" dirty="0">
                <a:solidFill>
                  <a:srgbClr val="000000"/>
                </a:solidFill>
                <a:latin typeface="Arial"/>
                <a:ea typeface="SimSun"/>
                <a:cs typeface="Segoe UI"/>
              </a:rPr>
              <a:t>de </a:t>
            </a:r>
            <a:r>
              <a:rPr lang="en-US" sz="1000" dirty="0" err="1">
                <a:solidFill>
                  <a:srgbClr val="000000"/>
                </a:solidFill>
                <a:latin typeface="Arial"/>
                <a:ea typeface="SimSun"/>
                <a:cs typeface="Segoe UI"/>
              </a:rPr>
              <a:t>comprendre</a:t>
            </a:r>
            <a:r>
              <a:rPr lang="en-US" sz="1000" dirty="0">
                <a:solidFill>
                  <a:srgbClr val="000000"/>
                </a:solidFill>
                <a:latin typeface="Arial"/>
                <a:ea typeface="SimSun"/>
                <a:cs typeface="Segoe UI"/>
              </a:rPr>
              <a:t> le concept </a:t>
            </a:r>
            <a:r>
              <a:rPr lang="en-US" sz="1000" dirty="0" err="1">
                <a:solidFill>
                  <a:srgbClr val="000000"/>
                </a:solidFill>
                <a:latin typeface="Arial"/>
                <a:ea typeface="SimSun"/>
                <a:cs typeface="Segoe UI"/>
              </a:rPr>
              <a:t>si</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leur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montrez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cette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fonctionnalité</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maintenant</a:t>
            </a:r>
            <a:r>
              <a:rPr lang="en-US" sz="1000" dirty="0">
                <a:solidFill>
                  <a:srgbClr val="000000"/>
                </a:solidFill>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Utilisez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éventuellement</a:t>
            </a:r>
            <a:r>
              <a:rPr lang="en-US" sz="1000" dirty="0">
                <a:solidFill>
                  <a:srgbClr val="000000"/>
                </a:solidFill>
                <a:latin typeface="Arial"/>
                <a:ea typeface="SimSun"/>
                <a:cs typeface="Segoe UI"/>
              </a:rPr>
              <a:t> la </a:t>
            </a:r>
            <a:r>
              <a:rPr lang="en-US" sz="1000" dirty="0" err="1">
                <a:solidFill>
                  <a:srgbClr val="000000"/>
                </a:solidFill>
                <a:latin typeface="Arial"/>
                <a:ea typeface="SimSun"/>
                <a:cs typeface="Segoe UI"/>
              </a:rPr>
              <a:t>virtualisation</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serveur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exemple</a:t>
            </a:r>
            <a:r>
              <a:rPr lang="en-US" sz="1000" dirty="0">
                <a:solidFill>
                  <a:srgbClr val="000000"/>
                </a:solidFill>
                <a:latin typeface="Arial"/>
                <a:ea typeface="SimSun"/>
                <a:cs typeface="Segoe UI"/>
              </a:rPr>
              <a:t> de situation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laquelle</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stagiaires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susceptibles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d'utiliser</a:t>
            </a:r>
            <a:r>
              <a:rPr lang="en-US" sz="1000" dirty="0">
                <a:solidFill>
                  <a:srgbClr val="000000"/>
                </a:solidFill>
                <a:latin typeface="Arial"/>
                <a:ea typeface="SimSun"/>
                <a:cs typeface="Segoe UI"/>
              </a:rPr>
              <a:t> des points de montage de volume. </a:t>
            </a:r>
            <a:r>
              <a:rPr lang="en-US" sz="1000" dirty="0" err="1">
                <a:solidFill>
                  <a:srgbClr val="000000"/>
                </a:solidFill>
                <a:latin typeface="Arial"/>
                <a:ea typeface="SimSun"/>
                <a:cs typeface="Segoe UI"/>
              </a:rPr>
              <a:t>L'un</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moyens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d'obtenir</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meilleures</a:t>
            </a:r>
            <a:r>
              <a:rPr lang="en-US" sz="1000" dirty="0">
                <a:solidFill>
                  <a:srgbClr val="000000"/>
                </a:solidFill>
                <a:latin typeface="Arial"/>
                <a:ea typeface="SimSun"/>
                <a:cs typeface="Segoe UI"/>
              </a:rPr>
              <a:t> performances avec la </a:t>
            </a:r>
            <a:r>
              <a:rPr lang="en-US" sz="1000" dirty="0" err="1">
                <a:solidFill>
                  <a:srgbClr val="000000"/>
                </a:solidFill>
                <a:latin typeface="Arial"/>
                <a:ea typeface="SimSun"/>
                <a:cs typeface="Segoe UI"/>
              </a:rPr>
              <a:t>virtualisation</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serveur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consiste</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enregistrer</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fichiers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vhd</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requis</a:t>
            </a:r>
            <a:r>
              <a:rPr lang="en-US" sz="1000" dirty="0">
                <a:solidFill>
                  <a:srgbClr val="000000"/>
                </a:solidFill>
                <a:latin typeface="Arial"/>
                <a:ea typeface="SimSun"/>
                <a:cs typeface="Segoe UI"/>
              </a:rPr>
              <a:t> </a:t>
            </a:r>
            <a:r>
              <a:rPr lang="en-US" sz="1000" dirty="0" smtClean="0">
                <a:solidFill>
                  <a:srgbClr val="000000"/>
                </a:solidFill>
                <a:latin typeface="Arial"/>
                <a:ea typeface="SimSun"/>
                <a:cs typeface="Segoe UI"/>
              </a:rPr>
              <a:t>par </a:t>
            </a:r>
            <a:r>
              <a:rPr lang="en-US" sz="1000" dirty="0" err="1" smtClean="0">
                <a:solidFill>
                  <a:srgbClr val="000000"/>
                </a:solidFill>
                <a:latin typeface="Arial"/>
                <a:ea typeface="SimSun"/>
                <a:cs typeface="Segoe UI"/>
              </a:rPr>
              <a:t>plusieurs</a:t>
            </a:r>
            <a:r>
              <a:rPr lang="en-US" sz="1000" dirty="0" smtClean="0">
                <a:solidFill>
                  <a:srgbClr val="000000"/>
                </a:solidFill>
                <a:latin typeface="Arial"/>
                <a:ea typeface="SimSun"/>
                <a:cs typeface="Segoe UI"/>
              </a:rPr>
              <a:t> </a:t>
            </a:r>
            <a:r>
              <a:rPr lang="en-US" sz="1000" dirty="0" err="1">
                <a:solidFill>
                  <a:srgbClr val="000000"/>
                </a:solidFill>
                <a:latin typeface="Arial"/>
                <a:ea typeface="SimSun"/>
                <a:cs typeface="Segoe UI"/>
              </a:rPr>
              <a:t>ordinateurs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virtuels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différents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lecteurs</a:t>
            </a:r>
            <a:r>
              <a:rPr lang="en-US" sz="1000" dirty="0">
                <a:solidFill>
                  <a:srgbClr val="000000"/>
                </a:solidFill>
                <a:latin typeface="Arial"/>
                <a:ea typeface="SimSun"/>
                <a:cs typeface="Segoe UI"/>
              </a:rPr>
              <a:t>. Grâce à </a:t>
            </a:r>
            <a:r>
              <a:rPr lang="en-US" sz="1000" dirty="0" err="1">
                <a:solidFill>
                  <a:srgbClr val="000000"/>
                </a:solidFill>
                <a:latin typeface="Arial"/>
                <a:ea typeface="SimSun"/>
                <a:cs typeface="Segoe UI"/>
              </a:rPr>
              <a:t>l'utilisation</a:t>
            </a:r>
            <a:r>
              <a:rPr lang="en-US" sz="1000" dirty="0">
                <a:solidFill>
                  <a:srgbClr val="000000"/>
                </a:solidFill>
                <a:latin typeface="Arial"/>
                <a:ea typeface="SimSun"/>
                <a:cs typeface="Segoe UI"/>
              </a:rPr>
              <a:t> des points de montage de volume,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pouvez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enregistrer</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fichiers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vhd</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disques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durs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distincts</a:t>
            </a:r>
            <a:r>
              <a:rPr lang="en-US" sz="1000" dirty="0">
                <a:solidFill>
                  <a:srgbClr val="000000"/>
                </a:solidFill>
                <a:latin typeface="Arial"/>
                <a:ea typeface="SimSun"/>
                <a:cs typeface="Segoe UI"/>
              </a:rPr>
              <a:t> tout en </a:t>
            </a:r>
            <a:r>
              <a:rPr lang="en-US" sz="1000" dirty="0" err="1">
                <a:solidFill>
                  <a:srgbClr val="000000"/>
                </a:solidFill>
                <a:latin typeface="Arial"/>
                <a:ea typeface="SimSun"/>
                <a:cs typeface="Segoe UI"/>
              </a:rPr>
              <a:t>conservant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une</a:t>
            </a:r>
            <a:r>
              <a:rPr lang="en-US" sz="1000" dirty="0">
                <a:solidFill>
                  <a:srgbClr val="000000"/>
                </a:solidFill>
                <a:latin typeface="Arial"/>
                <a:ea typeface="SimSun"/>
                <a:cs typeface="Segoe UI"/>
              </a:rPr>
              <a:t> arborescence </a:t>
            </a:r>
            <a:r>
              <a:rPr lang="en-US" sz="1000" dirty="0" err="1">
                <a:solidFill>
                  <a:srgbClr val="000000"/>
                </a:solidFill>
                <a:latin typeface="Arial"/>
                <a:ea typeface="SimSun"/>
                <a:cs typeface="Segoe UI"/>
              </a:rPr>
              <a:t>cohérente</a:t>
            </a:r>
            <a:r>
              <a:rPr lang="en-US" sz="1000" dirty="0">
                <a:solidFill>
                  <a:srgbClr val="000000"/>
                </a:solidFill>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2488538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S'il</a:t>
            </a:r>
            <a:r>
              <a:rPr lang="en-US" sz="1000" dirty="0">
                <a:latin typeface="Arial"/>
                <a:ea typeface="SimSun"/>
                <a:cs typeface="Arial"/>
              </a:rPr>
              <a:t> y a lieu, </a:t>
            </a:r>
            <a:r>
              <a:rPr lang="en-US" sz="1000" dirty="0" err="1">
                <a:latin typeface="Arial"/>
                <a:ea typeface="SimSun"/>
                <a:cs typeface="Arial"/>
              </a:rPr>
              <a:t>démarrez</a:t>
            </a:r>
            <a:r>
              <a:rPr lang="en-US" sz="1000" dirty="0">
                <a:latin typeface="Arial"/>
                <a:ea typeface="SimSun"/>
                <a:cs typeface="Arial"/>
              </a:rPr>
              <a:t> </a:t>
            </a:r>
            <a:r>
              <a:rPr lang="en-US" sz="1000" b="1" dirty="0">
                <a:latin typeface="Arial"/>
                <a:ea typeface="SimSun"/>
                <a:cs typeface="Arial"/>
              </a:rPr>
              <a:t>22410B-LON-DC1 </a:t>
            </a:r>
            <a:r>
              <a:rPr lang="en-US" sz="1000" dirty="0">
                <a:latin typeface="Arial"/>
                <a:ea typeface="SimSun"/>
                <a:cs typeface="Arial"/>
              </a:rPr>
              <a:t>et </a:t>
            </a:r>
            <a:r>
              <a:rPr lang="en-US" sz="1000" b="1" dirty="0">
                <a:latin typeface="Arial"/>
                <a:ea typeface="SimSun"/>
                <a:cs typeface="Arial"/>
              </a:rPr>
              <a:t>22410B-LON-SVR1</a:t>
            </a:r>
            <a:r>
              <a:rPr lang="en-US" sz="1000" dirty="0">
                <a:latin typeface="Arial"/>
                <a:ea typeface="SimSun"/>
                <a:cs typeface="Arial"/>
              </a:rPr>
              <a:t>.</a:t>
            </a:r>
          </a:p>
          <a:p>
            <a:pPr>
              <a:lnSpc>
                <a:spcPct val="115000"/>
              </a:lnSpc>
              <a:spcBef>
                <a:spcPts val="900"/>
              </a:spcBef>
              <a:spcAft>
                <a:spcPts val="3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Créer</a:t>
            </a:r>
            <a:r>
              <a:rPr lang="en-US" sz="1000" b="1" dirty="0" smtClean="0">
                <a:effectLst/>
                <a:latin typeface="Arial"/>
                <a:ea typeface="SimSun"/>
                <a:cs typeface="Segoe UI"/>
              </a:rPr>
              <a:t> un point de montage</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Ouvrez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une</a:t>
            </a:r>
            <a:r>
              <a:rPr lang="en-US" sz="1000" dirty="0" smtClean="0">
                <a:effectLst/>
                <a:latin typeface="Arial"/>
                <a:ea typeface="Times New Roman"/>
                <a:cs typeface="Times New Roman"/>
              </a:rPr>
              <a:t> session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LON-SVR1 avec le nom </a:t>
            </a:r>
            <a:r>
              <a:rPr lang="en-US" sz="1000" dirty="0" err="1" smtClean="0">
                <a:effectLst/>
                <a:latin typeface="Arial"/>
                <a:ea typeface="Times New Roman"/>
                <a:cs typeface="Times New Roman"/>
              </a:rPr>
              <a:t>d'utilisateur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ADATUM\</a:t>
            </a:r>
            <a:r>
              <a:rPr lang="en-US" sz="1000" b="1" dirty="0" err="1" smtClean="0">
                <a:effectLst/>
                <a:latin typeface="Arial"/>
                <a:ea typeface="Times New Roman"/>
                <a:cs typeface="Times New Roman"/>
              </a:rPr>
              <a:t>Administrateur</a:t>
            </a:r>
            <a:r>
              <a:rPr lang="en-US" sz="1000" dirty="0" smtClean="0">
                <a:effectLst/>
                <a:latin typeface="Arial"/>
                <a:ea typeface="Times New Roman"/>
                <a:cs typeface="Times New Roman"/>
              </a:rPr>
              <a:t> et le mot de </a:t>
            </a:r>
            <a:r>
              <a:rPr lang="en-US" sz="1000" dirty="0" err="1" smtClean="0">
                <a:effectLst/>
                <a:latin typeface="Arial"/>
                <a:ea typeface="Times New Roman"/>
                <a:cs typeface="Times New Roman"/>
              </a:rPr>
              <a:t>passe</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Gestionnaire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le menu </a:t>
            </a:r>
            <a:r>
              <a:rPr lang="en-US" sz="1000" b="1" dirty="0" err="1" smtClean="0">
                <a:effectLst/>
                <a:latin typeface="Arial"/>
                <a:ea typeface="Times New Roman"/>
                <a:cs typeface="Times New Roman"/>
              </a:rPr>
              <a:t>Outils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Gestion</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l'ordinateur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console </a:t>
            </a:r>
            <a:r>
              <a:rPr lang="en-US" sz="1000" dirty="0" err="1" smtClean="0">
                <a:effectLst/>
                <a:latin typeface="Arial"/>
                <a:ea typeface="Times New Roman"/>
                <a:cs typeface="Segoe UI"/>
              </a:rPr>
              <a:t>Gestion</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l'ordinateur</a:t>
            </a:r>
            <a:r>
              <a:rPr lang="en-US" sz="1000" dirty="0" smtClean="0">
                <a:effectLst/>
                <a:latin typeface="Arial"/>
                <a:ea typeface="Times New Roman"/>
                <a:cs typeface="Segoe UI"/>
              </a:rPr>
              <a:t>, sous le </a:t>
            </a:r>
            <a:r>
              <a:rPr lang="en-US" sz="1000" dirty="0" err="1" smtClean="0">
                <a:effectLst/>
                <a:latin typeface="Arial"/>
                <a:ea typeface="Times New Roman"/>
                <a:cs typeface="Segoe UI"/>
              </a:rPr>
              <a:t>nœud</a:t>
            </a:r>
            <a:r>
              <a:rPr lang="en-US" sz="1000" dirty="0" smtClean="0">
                <a:effectLst/>
                <a:latin typeface="Arial"/>
                <a:ea typeface="Times New Roman"/>
                <a:cs typeface="Segoe UI"/>
              </a:rPr>
              <a:t> </a:t>
            </a:r>
            <a:r>
              <a:rPr lang="en-US" sz="1000" dirty="0" err="1" smtClean="0">
                <a:effectLst/>
                <a:latin typeface="Arial"/>
                <a:ea typeface="Times New Roman"/>
                <a:cs typeface="Times New Roman"/>
              </a:rPr>
              <a:t>Stockage</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Gestion</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disques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volet</a:t>
            </a:r>
            <a:r>
              <a:rPr lang="en-US" sz="1000" dirty="0" smtClean="0">
                <a:effectLst/>
                <a:latin typeface="Arial"/>
                <a:ea typeface="Times New Roman"/>
                <a:cs typeface="Segoe UI"/>
              </a:rPr>
              <a:t> </a:t>
            </a:r>
            <a:r>
              <a:rPr lang="en-US" sz="1000" dirty="0" err="1" smtClean="0">
                <a:effectLst/>
                <a:latin typeface="Arial"/>
                <a:ea typeface="Times New Roman"/>
                <a:cs typeface="Segoe UI"/>
              </a:rPr>
              <a:t>Disques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avec le </a:t>
            </a:r>
            <a:r>
              <a:rPr lang="en-US" sz="1000" dirty="0" err="1" smtClean="0">
                <a:effectLst/>
                <a:latin typeface="Arial"/>
                <a:ea typeface="Times New Roman"/>
                <a:cs typeface="Segoe UI"/>
              </a:rPr>
              <a:t>bouton</a:t>
            </a:r>
            <a:r>
              <a:rPr lang="en-US" sz="1000" dirty="0" smtClean="0">
                <a:effectLst/>
                <a:latin typeface="Arial"/>
                <a:ea typeface="Times New Roman"/>
                <a:cs typeface="Segoe UI"/>
              </a:rPr>
              <a:t> </a:t>
            </a:r>
            <a:r>
              <a:rPr lang="en-US" sz="1000" dirty="0" err="1" smtClean="0">
                <a:effectLst/>
                <a:latin typeface="Arial"/>
                <a:ea typeface="Times New Roman"/>
                <a:cs typeface="Segoe UI"/>
              </a:rPr>
              <a:t>droit</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Disque</a:t>
            </a:r>
            <a:r>
              <a:rPr lang="en-US" sz="1000" b="1" dirty="0" smtClean="0">
                <a:effectLst/>
                <a:latin typeface="Arial"/>
                <a:ea typeface="Times New Roman"/>
                <a:cs typeface="Times New Roman"/>
              </a:rPr>
              <a:t> 2</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En </a:t>
            </a:r>
            <a:r>
              <a:rPr lang="en-US" sz="1000" b="1" dirty="0" err="1" smtClean="0">
                <a:effectLst/>
                <a:latin typeface="Arial"/>
                <a:ea typeface="Times New Roman"/>
                <a:cs typeface="Times New Roman"/>
              </a:rPr>
              <a:t>ligne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avec le </a:t>
            </a:r>
            <a:r>
              <a:rPr lang="en-US" sz="1000" dirty="0" err="1" smtClean="0">
                <a:effectLst/>
                <a:latin typeface="Arial"/>
                <a:ea typeface="Times New Roman"/>
                <a:cs typeface="Segoe UI"/>
              </a:rPr>
              <a:t>bouton</a:t>
            </a:r>
            <a:r>
              <a:rPr lang="en-US" sz="1000" dirty="0" smtClean="0">
                <a:effectLst/>
                <a:latin typeface="Arial"/>
                <a:ea typeface="Times New Roman"/>
                <a:cs typeface="Segoe UI"/>
              </a:rPr>
              <a:t> </a:t>
            </a:r>
            <a:r>
              <a:rPr lang="en-US" sz="1000" dirty="0" err="1" smtClean="0">
                <a:effectLst/>
                <a:latin typeface="Arial"/>
                <a:ea typeface="Times New Roman"/>
                <a:cs typeface="Segoe UI"/>
              </a:rPr>
              <a:t>droit</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Disque</a:t>
            </a:r>
            <a:r>
              <a:rPr lang="en-US" sz="1000" b="1" dirty="0" smtClean="0">
                <a:effectLst/>
                <a:latin typeface="Arial"/>
                <a:ea typeface="Times New Roman"/>
                <a:cs typeface="Times New Roman"/>
              </a:rPr>
              <a:t> 2</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Initialiser</a:t>
            </a:r>
            <a:r>
              <a:rPr lang="en-US" sz="1000" b="1" dirty="0" smtClean="0">
                <a:effectLst/>
                <a:latin typeface="Arial"/>
                <a:ea typeface="Times New Roman"/>
                <a:cs typeface="Times New Roman"/>
              </a:rPr>
              <a:t> le </a:t>
            </a:r>
            <a:r>
              <a:rPr lang="en-US" sz="1000" b="1" dirty="0" err="1" smtClean="0">
                <a:effectLst/>
                <a:latin typeface="Arial"/>
                <a:ea typeface="Times New Roman"/>
                <a:cs typeface="Times New Roman"/>
              </a:rPr>
              <a:t>disque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boîte</a:t>
            </a:r>
            <a:r>
              <a:rPr lang="en-US" sz="1000" dirty="0" smtClean="0">
                <a:effectLst/>
                <a:latin typeface="Arial"/>
                <a:ea typeface="Times New Roman"/>
                <a:cs typeface="Segoe UI"/>
              </a:rPr>
              <a:t> de dialogue </a:t>
            </a:r>
            <a:r>
              <a:rPr lang="en-US" sz="1000" b="1" dirty="0" err="1" smtClean="0">
                <a:effectLst/>
                <a:latin typeface="Arial"/>
                <a:ea typeface="Times New Roman"/>
                <a:cs typeface="Times New Roman"/>
              </a:rPr>
              <a:t>Initialiser</a:t>
            </a:r>
            <a:r>
              <a:rPr lang="en-US" sz="1000" b="1" dirty="0" smtClean="0">
                <a:effectLst/>
                <a:latin typeface="Arial"/>
                <a:ea typeface="Times New Roman"/>
                <a:cs typeface="Times New Roman"/>
              </a:rPr>
              <a:t> le </a:t>
            </a:r>
            <a:r>
              <a:rPr lang="en-US" sz="1000" b="1" dirty="0" err="1" smtClean="0">
                <a:effectLst/>
                <a:latin typeface="Arial"/>
                <a:ea typeface="Times New Roman"/>
                <a:cs typeface="Times New Roman"/>
              </a:rPr>
              <a:t>disque</a:t>
            </a:r>
            <a:r>
              <a:rPr lang="en-US" sz="1000" dirty="0" smtClean="0">
                <a:effectLst/>
                <a:latin typeface="Arial"/>
                <a:ea typeface="Times New Roman"/>
                <a:cs typeface="Segoe UI"/>
              </a:rPr>
              <a:t>, </a:t>
            </a:r>
            <a:r>
              <a:rPr lang="en-US" sz="1000" dirty="0" err="1" smtClean="0">
                <a:effectLst/>
                <a:latin typeface="Arial"/>
                <a:ea typeface="Times New Roman"/>
                <a:cs typeface="Segoe UI"/>
              </a:rPr>
              <a:t>activez</a:t>
            </a:r>
            <a:r>
              <a:rPr lang="en-US" sz="1000" dirty="0" smtClean="0">
                <a:effectLst/>
                <a:latin typeface="Arial"/>
                <a:ea typeface="Times New Roman"/>
                <a:cs typeface="Segoe UI"/>
              </a:rPr>
              <a:t> la case à </a:t>
            </a:r>
            <a:r>
              <a:rPr lang="en-US" sz="1000" dirty="0" err="1" smtClean="0">
                <a:effectLst/>
                <a:latin typeface="Arial"/>
                <a:ea typeface="Times New Roman"/>
                <a:cs typeface="Segoe UI"/>
              </a:rPr>
              <a:t>cocher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Disque</a:t>
            </a:r>
            <a:r>
              <a:rPr lang="en-US" sz="1000" b="1" dirty="0" smtClean="0">
                <a:effectLst/>
                <a:latin typeface="Arial"/>
                <a:ea typeface="Times New Roman"/>
                <a:cs typeface="Times New Roman"/>
              </a:rPr>
              <a:t> 2</a:t>
            </a:r>
            <a:r>
              <a:rPr lang="en-US" sz="1000" dirty="0" smtClean="0">
                <a:effectLst/>
                <a:latin typeface="Arial"/>
                <a:ea typeface="Times New Roman"/>
                <a:cs typeface="Segoe UI"/>
              </a:rPr>
              <a:t>, </a:t>
            </a:r>
            <a:r>
              <a:rPr lang="en-US" sz="1000" dirty="0" err="1" smtClean="0">
                <a:effectLst/>
                <a:latin typeface="Arial"/>
                <a:ea typeface="Times New Roman"/>
                <a:cs typeface="Segoe UI"/>
              </a:rPr>
              <a:t>assurez-vous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les cases à </a:t>
            </a:r>
            <a:r>
              <a:rPr lang="en-US" sz="1000" dirty="0" err="1" smtClean="0">
                <a:effectLst/>
                <a:latin typeface="Arial"/>
                <a:ea typeface="Times New Roman"/>
                <a:cs typeface="Segoe UI"/>
              </a:rPr>
              <a:t>cocher</a:t>
            </a:r>
            <a:r>
              <a:rPr lang="en-US" sz="1000" dirty="0" smtClean="0">
                <a:effectLst/>
                <a:latin typeface="Arial"/>
                <a:ea typeface="Times New Roman"/>
                <a:cs typeface="Segoe UI"/>
              </a:rPr>
              <a:t> de </a:t>
            </a:r>
            <a:r>
              <a:rPr lang="en-US" sz="1000" dirty="0" err="1" smtClean="0">
                <a:effectLst/>
                <a:latin typeface="Arial"/>
                <a:ea typeface="Times New Roman"/>
                <a:cs typeface="Segoe UI"/>
              </a:rPr>
              <a:t>tous</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autres</a:t>
            </a:r>
            <a:r>
              <a:rPr lang="en-US" sz="1000" dirty="0" smtClean="0">
                <a:effectLst/>
                <a:latin typeface="Arial"/>
                <a:ea typeface="Times New Roman"/>
                <a:cs typeface="Segoe UI"/>
              </a:rPr>
              <a:t> </a:t>
            </a:r>
            <a:r>
              <a:rPr lang="en-US" sz="1000" dirty="0" err="1" smtClean="0">
                <a:effectLst/>
                <a:latin typeface="Arial"/>
                <a:ea typeface="Times New Roman"/>
                <a:cs typeface="Segoe UI"/>
              </a:rPr>
              <a:t>disques</a:t>
            </a:r>
            <a:r>
              <a:rPr lang="en-US" sz="1000" dirty="0" smtClean="0">
                <a:effectLst/>
                <a:latin typeface="Arial"/>
                <a:ea typeface="Times New Roman"/>
                <a:cs typeface="Segoe UI"/>
              </a:rPr>
              <a:t> </a:t>
            </a:r>
            <a:r>
              <a:rPr lang="en-US" sz="1000" dirty="0" err="1" smtClean="0">
                <a:effectLst/>
                <a:latin typeface="Arial"/>
                <a:ea typeface="Times New Roman"/>
                <a:cs typeface="Segoe UI"/>
              </a:rPr>
              <a:t>sont</a:t>
            </a:r>
            <a:r>
              <a:rPr lang="en-US" sz="1000" dirty="0" smtClean="0">
                <a:effectLst/>
                <a:latin typeface="Arial"/>
                <a:ea typeface="Times New Roman"/>
                <a:cs typeface="Segoe UI"/>
              </a:rPr>
              <a:t> </a:t>
            </a:r>
            <a:r>
              <a:rPr lang="en-US" sz="1000" dirty="0" err="1" smtClean="0">
                <a:effectLst/>
                <a:latin typeface="Arial"/>
                <a:ea typeface="Times New Roman"/>
                <a:cs typeface="Segoe UI"/>
              </a:rPr>
              <a:t>désactivées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Partition GPT (GUID Partition Table)</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console </a:t>
            </a:r>
            <a:r>
              <a:rPr lang="en-US" sz="1000" dirty="0" err="1" smtClean="0">
                <a:effectLst/>
                <a:latin typeface="Arial"/>
                <a:ea typeface="Times New Roman"/>
                <a:cs typeface="Segoe UI"/>
              </a:rPr>
              <a:t>Gestion</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l'ordinateur</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Gestion</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disques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avec le </a:t>
            </a:r>
            <a:r>
              <a:rPr lang="en-US" sz="1000" dirty="0" err="1" smtClean="0">
                <a:effectLst/>
                <a:latin typeface="Arial"/>
                <a:ea typeface="Times New Roman"/>
                <a:cs typeface="Segoe UI"/>
              </a:rPr>
              <a:t>bouton</a:t>
            </a:r>
            <a:r>
              <a:rPr lang="en-US" sz="1000" dirty="0" smtClean="0">
                <a:effectLst/>
                <a:latin typeface="Arial"/>
                <a:ea typeface="Times New Roman"/>
                <a:cs typeface="Segoe UI"/>
              </a:rPr>
              <a:t> </a:t>
            </a:r>
            <a:r>
              <a:rPr lang="en-US" sz="1000" dirty="0" err="1" smtClean="0">
                <a:effectLst/>
                <a:latin typeface="Arial"/>
                <a:ea typeface="Times New Roman"/>
                <a:cs typeface="Segoe UI"/>
              </a:rPr>
              <a:t>droit</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la zone noire à </a:t>
            </a:r>
            <a:r>
              <a:rPr lang="en-US" sz="1000" dirty="0" err="1" smtClean="0">
                <a:effectLst/>
                <a:latin typeface="Arial"/>
                <a:ea typeface="Times New Roman"/>
                <a:cs typeface="Segoe UI"/>
              </a:rPr>
              <a:t>droite</a:t>
            </a:r>
            <a:r>
              <a:rPr lang="en-US" sz="1000" dirty="0" smtClean="0">
                <a:effectLst/>
                <a:latin typeface="Arial"/>
                <a:ea typeface="Times New Roman"/>
                <a:cs typeface="Segoe UI"/>
              </a:rPr>
              <a:t> de Disk2,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Nouveau volume simple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l'Assistant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Création</a:t>
            </a:r>
            <a:r>
              <a:rPr lang="en-US" sz="1000" dirty="0" smtClean="0">
                <a:effectLst/>
                <a:latin typeface="Arial"/>
                <a:ea typeface="Times New Roman"/>
                <a:cs typeface="Segoe UI"/>
              </a:rPr>
              <a:t> d'un volume simple,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la page </a:t>
            </a:r>
            <a:r>
              <a:rPr lang="en-US" sz="1000" b="1" dirty="0" smtClean="0">
                <a:effectLst/>
                <a:latin typeface="Arial"/>
                <a:ea typeface="Times New Roman"/>
                <a:cs typeface="Times New Roman"/>
              </a:rPr>
              <a:t>Assistant </a:t>
            </a:r>
            <a:r>
              <a:rPr lang="en-US" sz="1000" b="1" dirty="0" err="1" smtClean="0">
                <a:effectLst/>
                <a:latin typeface="Arial"/>
                <a:ea typeface="Times New Roman"/>
                <a:cs typeface="Times New Roman"/>
              </a:rPr>
              <a:t>Création</a:t>
            </a:r>
            <a:r>
              <a:rPr lang="en-US" sz="1000" b="1" dirty="0" smtClean="0">
                <a:effectLst/>
                <a:latin typeface="Arial"/>
                <a:ea typeface="Times New Roman"/>
                <a:cs typeface="Times New Roman"/>
              </a:rPr>
              <a:t> d'un volume simple</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Sur la page </a:t>
            </a:r>
            <a:r>
              <a:rPr lang="en-US" sz="1000" b="1" dirty="0" err="1" smtClean="0">
                <a:effectLst/>
                <a:latin typeface="Arial"/>
                <a:ea typeface="Times New Roman"/>
                <a:cs typeface="Times New Roman"/>
              </a:rPr>
              <a:t>Spécifier</a:t>
            </a:r>
            <a:r>
              <a:rPr lang="en-US" sz="1000" b="1" dirty="0" smtClean="0">
                <a:effectLst/>
                <a:latin typeface="Arial"/>
                <a:ea typeface="Times New Roman"/>
                <a:cs typeface="Times New Roman"/>
              </a:rPr>
              <a:t> la </a:t>
            </a:r>
            <a:r>
              <a:rPr lang="en-US" sz="1000" b="1" dirty="0" err="1" smtClean="0">
                <a:effectLst/>
                <a:latin typeface="Arial"/>
                <a:ea typeface="Times New Roman"/>
                <a:cs typeface="Times New Roman"/>
              </a:rPr>
              <a:t>taille</a:t>
            </a:r>
            <a:r>
              <a:rPr lang="en-US" sz="1000" b="1" dirty="0" smtClean="0">
                <a:effectLst/>
                <a:latin typeface="Arial"/>
                <a:ea typeface="Times New Roman"/>
                <a:cs typeface="Times New Roman"/>
              </a:rPr>
              <a:t> du volume</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champ </a:t>
            </a:r>
            <a:r>
              <a:rPr lang="en-US" sz="1000" b="1" dirty="0" err="1" smtClean="0">
                <a:effectLst/>
                <a:latin typeface="Arial"/>
                <a:ea typeface="Times New Roman"/>
                <a:cs typeface="Times New Roman"/>
              </a:rPr>
              <a:t>Taille</a:t>
            </a:r>
            <a:r>
              <a:rPr lang="en-US" sz="1000" b="1" dirty="0" smtClean="0">
                <a:effectLst/>
                <a:latin typeface="Arial"/>
                <a:ea typeface="Times New Roman"/>
                <a:cs typeface="Times New Roman"/>
              </a:rPr>
              <a:t> du volume simple en Mo</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4000</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Sur la page </a:t>
            </a:r>
            <a:r>
              <a:rPr lang="en-US" sz="1000" b="1" dirty="0" err="1" smtClean="0">
                <a:effectLst/>
                <a:latin typeface="Arial"/>
                <a:ea typeface="Times New Roman"/>
                <a:cs typeface="Times New Roman"/>
              </a:rPr>
              <a:t>Ajouter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une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lettre</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lecteur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ou</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chemin</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d'accès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Ne pas </a:t>
            </a:r>
            <a:r>
              <a:rPr lang="en-US" sz="1000" b="1" dirty="0" err="1" smtClean="0">
                <a:effectLst/>
                <a:latin typeface="Arial"/>
                <a:ea typeface="Times New Roman"/>
                <a:cs typeface="Times New Roman"/>
              </a:rPr>
              <a:t>attribuer</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lettre</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lecteur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ni</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chemin</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d'accès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lecteur</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Sur la page </a:t>
            </a:r>
            <a:r>
              <a:rPr lang="en-US" sz="1000" b="1" dirty="0" err="1" smtClean="0">
                <a:effectLst/>
                <a:latin typeface="Arial"/>
                <a:ea typeface="Times New Roman"/>
                <a:cs typeface="Times New Roman"/>
              </a:rPr>
              <a:t>Formater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une</a:t>
            </a:r>
            <a:r>
              <a:rPr lang="en-US" sz="1000" b="1" dirty="0" smtClean="0">
                <a:effectLst/>
                <a:latin typeface="Arial"/>
                <a:ea typeface="Times New Roman"/>
                <a:cs typeface="Times New Roman"/>
              </a:rPr>
              <a:t> partition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liste</a:t>
            </a:r>
            <a:r>
              <a:rPr lang="en-US" sz="1000" dirty="0" smtClean="0">
                <a:effectLst/>
                <a:latin typeface="Arial"/>
                <a:ea typeface="Times New Roman"/>
                <a:cs typeface="Segoe UI"/>
              </a:rPr>
              <a:t> </a:t>
            </a:r>
            <a:r>
              <a:rPr lang="en-US" sz="1000" dirty="0" err="1" smtClean="0">
                <a:effectLst/>
                <a:latin typeface="Arial"/>
                <a:ea typeface="Times New Roman"/>
                <a:cs typeface="Segoe UI"/>
              </a:rPr>
              <a:t>déroulante</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Système</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fichiers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NTFS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zone de </a:t>
            </a:r>
            <a:r>
              <a:rPr lang="en-US" sz="1000" dirty="0" err="1" smtClean="0">
                <a:effectLst/>
                <a:latin typeface="Arial"/>
                <a:ea typeface="Times New Roman"/>
                <a:cs typeface="Segoe UI"/>
              </a:rPr>
              <a:t>texte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Nom de volume</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MountPoint</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Sur la page </a:t>
            </a:r>
            <a:r>
              <a:rPr lang="en-US" sz="1000" b="1" dirty="0" smtClean="0">
                <a:effectLst/>
                <a:latin typeface="Arial"/>
                <a:ea typeface="Times New Roman"/>
                <a:cs typeface="Times New Roman"/>
              </a:rPr>
              <a:t>Fin de </a:t>
            </a:r>
            <a:r>
              <a:rPr lang="en-US" sz="1000" b="1" dirty="0" err="1" smtClean="0">
                <a:effectLst/>
                <a:latin typeface="Arial"/>
                <a:ea typeface="Times New Roman"/>
                <a:cs typeface="Times New Roman"/>
              </a:rPr>
              <a:t>l'Assistant</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Création</a:t>
            </a:r>
            <a:r>
              <a:rPr lang="en-US" sz="1000" b="1" dirty="0" smtClean="0">
                <a:effectLst/>
                <a:latin typeface="Arial"/>
                <a:ea typeface="Times New Roman"/>
                <a:cs typeface="Times New Roman"/>
              </a:rPr>
              <a:t> d'un volume simple</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Terminer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xmlns="" val="2049503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err="1">
                <a:solidFill>
                  <a:prstClr val="black"/>
                </a:solidFill>
                <a:latin typeface="Arial"/>
                <a:ea typeface="Times New Roman"/>
                <a:cs typeface="Segoe UI"/>
              </a:rPr>
              <a:t>Attendez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le volume </a:t>
            </a:r>
            <a:r>
              <a:rPr lang="en-US" sz="1000" dirty="0" err="1">
                <a:solidFill>
                  <a:prstClr val="black"/>
                </a:solidFill>
                <a:latin typeface="Arial"/>
                <a:ea typeface="Times New Roman"/>
                <a:cs typeface="Segoe UI"/>
              </a:rPr>
              <a:t>soit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créé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MountPoint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Modifier la </a:t>
            </a:r>
            <a:r>
              <a:rPr lang="en-US" sz="1000" b="1" dirty="0" err="1">
                <a:solidFill>
                  <a:prstClr val="black"/>
                </a:solidFill>
                <a:latin typeface="Arial"/>
                <a:ea typeface="Times New Roman"/>
                <a:cs typeface="Times New Roman"/>
              </a:rPr>
              <a:t>lettre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lecteur</a:t>
            </a:r>
            <a:r>
              <a:rPr lang="en-US" sz="1000" b="1" dirty="0">
                <a:solidFill>
                  <a:prstClr val="black"/>
                </a:solidFill>
                <a:latin typeface="Arial"/>
                <a:ea typeface="Times New Roman"/>
                <a:cs typeface="Times New Roman"/>
              </a:rPr>
              <a:t> et le </a:t>
            </a:r>
            <a:r>
              <a:rPr lang="en-US" sz="1000" b="1" dirty="0" err="1">
                <a:solidFill>
                  <a:prstClr val="black"/>
                </a:solidFill>
                <a:latin typeface="Arial"/>
                <a:ea typeface="Times New Roman"/>
                <a:cs typeface="Times New Roman"/>
              </a:rPr>
              <a:t>chemin</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d'accès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a:solidFill>
                  <a:prstClr val="black"/>
                </a:solidFill>
                <a:latin typeface="Arial"/>
                <a:ea typeface="Times New Roman"/>
                <a:cs typeface="Times New Roman"/>
              </a:rPr>
              <a:t>Modifier la </a:t>
            </a:r>
            <a:r>
              <a:rPr lang="en-US" sz="1000" b="1" dirty="0" err="1">
                <a:solidFill>
                  <a:prstClr val="black"/>
                </a:solidFill>
                <a:latin typeface="Arial"/>
                <a:ea typeface="Times New Roman"/>
                <a:cs typeface="Times New Roman"/>
              </a:rPr>
              <a:t>lettre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lecteur</a:t>
            </a:r>
            <a:r>
              <a:rPr lang="en-US" sz="1000" b="1" dirty="0">
                <a:solidFill>
                  <a:prstClr val="black"/>
                </a:solidFill>
                <a:latin typeface="Arial"/>
                <a:ea typeface="Times New Roman"/>
                <a:cs typeface="Times New Roman"/>
              </a:rPr>
              <a:t> et les </a:t>
            </a:r>
            <a:r>
              <a:rPr lang="en-US" sz="1000" b="1" dirty="0" err="1">
                <a:solidFill>
                  <a:prstClr val="black"/>
                </a:solidFill>
                <a:latin typeface="Arial"/>
                <a:ea typeface="Times New Roman"/>
                <a:cs typeface="Times New Roman"/>
              </a:rPr>
              <a:t>chemins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d'accès</a:t>
            </a:r>
            <a:r>
              <a:rPr lang="en-US" sz="1000" b="1" dirty="0">
                <a:solidFill>
                  <a:prstClr val="black"/>
                </a:solidFill>
                <a:latin typeface="Arial"/>
                <a:ea typeface="Times New Roman"/>
                <a:cs typeface="Times New Roman"/>
              </a:rPr>
              <a:t> pour </a:t>
            </a:r>
            <a:r>
              <a:rPr lang="en-US" sz="1000" b="1" dirty="0" err="1">
                <a:solidFill>
                  <a:prstClr val="black"/>
                </a:solidFill>
                <a:latin typeface="Arial"/>
                <a:ea typeface="Times New Roman"/>
                <a:cs typeface="Times New Roman"/>
              </a:rPr>
              <a:t>MountPoint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Ajouter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Attribuer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une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lettre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lecteur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chemin</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d'accès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Monter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dans</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le dossier </a:t>
            </a:r>
            <a:r>
              <a:rPr lang="en-US" sz="1000" b="1" dirty="0">
                <a:solidFill>
                  <a:prstClr val="black"/>
                </a:solidFill>
                <a:latin typeface="Arial"/>
                <a:ea typeface="Times New Roman"/>
                <a:cs typeface="Times New Roman"/>
              </a:rPr>
              <a:t>NTFS vide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Parcourir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Parcourir</a:t>
            </a:r>
            <a:r>
              <a:rPr lang="en-US" sz="1000" dirty="0">
                <a:solidFill>
                  <a:prstClr val="black"/>
                </a:solidFill>
                <a:latin typeface="Arial"/>
                <a:ea typeface="Times New Roman"/>
                <a:cs typeface="Segoe UI"/>
              </a:rPr>
              <a:t> à la </a:t>
            </a:r>
            <a:r>
              <a:rPr lang="en-US" sz="1000" dirty="0" err="1">
                <a:solidFill>
                  <a:prstClr val="black"/>
                </a:solidFill>
                <a:latin typeface="Arial"/>
                <a:ea typeface="Times New Roman"/>
                <a:cs typeface="Segoe UI"/>
              </a:rPr>
              <a:t>recherche</a:t>
            </a:r>
            <a:r>
              <a:rPr lang="en-US" sz="1000" dirty="0">
                <a:solidFill>
                  <a:prstClr val="black"/>
                </a:solidFill>
                <a:latin typeface="Arial"/>
                <a:ea typeface="Times New Roman"/>
                <a:cs typeface="Segoe UI"/>
              </a:rPr>
              <a:t> d'un </a:t>
            </a:r>
            <a:r>
              <a:rPr lang="en-US" sz="1000" dirty="0" err="1">
                <a:solidFill>
                  <a:prstClr val="black"/>
                </a:solidFill>
                <a:latin typeface="Arial"/>
                <a:ea typeface="Times New Roman"/>
                <a:cs typeface="Segoe UI"/>
              </a:rPr>
              <a:t>disque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assurez-vous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est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sélectionné</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puis</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cliquez</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Nouveau dossier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zone </a:t>
            </a:r>
            <a:r>
              <a:rPr lang="en-US" sz="1000" b="1" dirty="0" err="1">
                <a:solidFill>
                  <a:prstClr val="black"/>
                </a:solidFill>
                <a:latin typeface="Arial"/>
                <a:ea typeface="Times New Roman"/>
                <a:cs typeface="Times New Roman"/>
              </a:rPr>
              <a:t>Parcourir</a:t>
            </a:r>
            <a:r>
              <a:rPr lang="en-US" sz="1000" b="1" dirty="0">
                <a:solidFill>
                  <a:prstClr val="black"/>
                </a:solidFill>
                <a:latin typeface="Arial"/>
                <a:ea typeface="Times New Roman"/>
                <a:cs typeface="Times New Roman"/>
              </a:rPr>
              <a:t> à la </a:t>
            </a:r>
            <a:r>
              <a:rPr lang="en-US" sz="1000" b="1" dirty="0" err="1">
                <a:solidFill>
                  <a:prstClr val="black"/>
                </a:solidFill>
                <a:latin typeface="Arial"/>
                <a:ea typeface="Times New Roman"/>
                <a:cs typeface="Times New Roman"/>
              </a:rPr>
              <a:t>recherche</a:t>
            </a:r>
            <a:r>
              <a:rPr lang="en-US" sz="1000" b="1" dirty="0">
                <a:solidFill>
                  <a:prstClr val="black"/>
                </a:solidFill>
                <a:latin typeface="Arial"/>
                <a:ea typeface="Times New Roman"/>
                <a:cs typeface="Times New Roman"/>
              </a:rPr>
              <a:t> d'un </a:t>
            </a:r>
            <a:r>
              <a:rPr lang="en-US" sz="1000" b="1" dirty="0" err="1">
                <a:solidFill>
                  <a:prstClr val="black"/>
                </a:solidFill>
                <a:latin typeface="Arial"/>
                <a:ea typeface="Times New Roman"/>
                <a:cs typeface="Times New Roman"/>
              </a:rPr>
              <a:t>disque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MountPointFolder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b="1" dirty="0" smtClean="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Ajouter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une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lettre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lecteur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ou</a:t>
            </a:r>
            <a:r>
              <a:rPr lang="en-US" sz="1000" dirty="0">
                <a:solidFill>
                  <a:prstClr val="black"/>
                </a:solidFill>
                <a:latin typeface="Arial"/>
                <a:ea typeface="Times New Roman"/>
                <a:cs typeface="Segoe UI"/>
              </a:rPr>
              <a:t> un </a:t>
            </a:r>
            <a:r>
              <a:rPr lang="en-US" sz="1000" dirty="0" err="1">
                <a:solidFill>
                  <a:prstClr val="black"/>
                </a:solidFill>
                <a:latin typeface="Arial"/>
                <a:ea typeface="Times New Roman"/>
                <a:cs typeface="Segoe UI"/>
              </a:rPr>
              <a:t>chemin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d'accès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3"/>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barre</a:t>
            </a:r>
            <a:r>
              <a:rPr lang="en-US" sz="1000" dirty="0">
                <a:solidFill>
                  <a:srgbClr val="000000"/>
                </a:solidFill>
                <a:latin typeface="Arial"/>
                <a:ea typeface="Times New Roman"/>
                <a:cs typeface="Segoe UI"/>
              </a:rPr>
              <a:t> des </a:t>
            </a:r>
            <a:r>
              <a:rPr lang="en-US" sz="1000" dirty="0" err="1">
                <a:solidFill>
                  <a:srgbClr val="000000"/>
                </a:solidFill>
                <a:latin typeface="Arial"/>
                <a:ea typeface="Times New Roman"/>
                <a:cs typeface="Segoe UI"/>
              </a:rPr>
              <a:t>tâches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l'icône</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l'Explorateur</a:t>
            </a:r>
            <a:r>
              <a:rPr lang="en-US" sz="1000" dirty="0">
                <a:solidFill>
                  <a:srgbClr val="000000"/>
                </a:solidFill>
                <a:latin typeface="Arial"/>
                <a:ea typeface="Times New Roman"/>
                <a:cs typeface="Segoe UI"/>
              </a:rPr>
              <a:t> Windows,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Disque</a:t>
            </a:r>
            <a:r>
              <a:rPr lang="en-US" sz="1000" b="1" dirty="0">
                <a:solidFill>
                  <a:prstClr val="black"/>
                </a:solidFill>
                <a:latin typeface="Arial"/>
                <a:ea typeface="Times New Roman"/>
                <a:cs typeface="Times New Roman"/>
              </a:rPr>
              <a:t> local (C:)</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Vous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devriez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maintenant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voir</a:t>
            </a:r>
            <a:r>
              <a:rPr lang="en-US" sz="1000" dirty="0">
                <a:solidFill>
                  <a:srgbClr val="000000"/>
                </a:solidFill>
                <a:latin typeface="Arial"/>
                <a:ea typeface="Times New Roman"/>
                <a:cs typeface="Segoe UI"/>
              </a:rPr>
              <a:t> le dossier </a:t>
            </a:r>
            <a:r>
              <a:rPr lang="en-US" sz="1000" dirty="0" err="1">
                <a:solidFill>
                  <a:srgbClr val="000000"/>
                </a:solidFill>
                <a:latin typeface="Arial"/>
                <a:ea typeface="Times New Roman"/>
                <a:cs typeface="Segoe UI"/>
              </a:rPr>
              <a:t>MountPoint</a:t>
            </a:r>
            <a:r>
              <a:rPr lang="en-US" sz="1000" dirty="0">
                <a:solidFill>
                  <a:srgbClr val="000000"/>
                </a:solidFill>
                <a:latin typeface="Arial"/>
                <a:ea typeface="Times New Roman"/>
                <a:cs typeface="Segoe UI"/>
              </a:rPr>
              <a:t> avec </a:t>
            </a:r>
            <a:r>
              <a:rPr lang="en-US" sz="1000" dirty="0" err="1">
                <a:solidFill>
                  <a:srgbClr val="000000"/>
                </a:solidFill>
                <a:latin typeface="Arial"/>
                <a:ea typeface="Times New Roman"/>
                <a:cs typeface="Segoe UI"/>
              </a:rPr>
              <a:t>une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taille</a:t>
            </a:r>
            <a:r>
              <a:rPr lang="en-US" sz="1000" dirty="0">
                <a:solidFill>
                  <a:srgbClr val="000000"/>
                </a:solidFill>
                <a:latin typeface="Arial"/>
                <a:ea typeface="Times New Roman"/>
                <a:cs typeface="Segoe UI"/>
              </a:rPr>
              <a:t> de 4 095 996 </a:t>
            </a:r>
            <a:r>
              <a:rPr lang="en-US" sz="1000" dirty="0" err="1">
                <a:solidFill>
                  <a:srgbClr val="000000"/>
                </a:solidFill>
                <a:latin typeface="Arial"/>
                <a:ea typeface="Times New Roman"/>
                <a:cs typeface="Segoe UI"/>
              </a:rPr>
              <a:t>Ko</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Signalez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l'icône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attribuée</a:t>
            </a:r>
            <a:r>
              <a:rPr lang="en-US" sz="1000" dirty="0">
                <a:solidFill>
                  <a:srgbClr val="000000"/>
                </a:solidFill>
                <a:latin typeface="Arial"/>
                <a:ea typeface="Times New Roman"/>
                <a:cs typeface="Segoe UI"/>
              </a:rPr>
              <a:t> au point de montage.</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Créer</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une</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jonction</a:t>
            </a:r>
            <a:r>
              <a:rPr lang="en-US" sz="1000" b="1" dirty="0">
                <a:solidFill>
                  <a:prstClr val="black"/>
                </a:solidFill>
                <a:latin typeface="Arial"/>
                <a:ea typeface="SimSun"/>
                <a:cs typeface="Segoe UI"/>
              </a:rPr>
              <a:t> de </a:t>
            </a:r>
            <a:r>
              <a:rPr lang="en-US" sz="1000" b="1" dirty="0" err="1">
                <a:solidFill>
                  <a:prstClr val="black"/>
                </a:solidFill>
                <a:latin typeface="Arial"/>
                <a:ea typeface="SimSun"/>
                <a:cs typeface="Segoe UI"/>
              </a:rPr>
              <a:t>répertoire</a:t>
            </a:r>
            <a:r>
              <a:rPr lang="en-US" sz="1000" b="1" dirty="0">
                <a:solidFill>
                  <a:prstClr val="black"/>
                </a:solidFill>
                <a:latin typeface="Arial"/>
                <a:ea typeface="SimSun"/>
                <a:cs typeface="Segoe UI"/>
              </a:rPr>
              <a:t> pour un dossier</a:t>
            </a:r>
          </a:p>
          <a:p>
            <a:pPr marL="342900" lvl="0" indent="-342900" fontAlgn="ctr">
              <a:lnSpc>
                <a:spcPct val="115000"/>
              </a:lnSpc>
              <a:spcAft>
                <a:spcPts val="995"/>
              </a:spcAft>
              <a:buFont typeface="+mj-lt"/>
              <a:buAutoNum type="arabicPeriod"/>
              <a:tabLst>
                <a:tab pos="457200" algn="l"/>
              </a:tabLst>
            </a:pPr>
            <a:r>
              <a:rPr lang="en-US" sz="1000" dirty="0" err="1">
                <a:solidFill>
                  <a:prstClr val="black"/>
                </a:solidFill>
                <a:latin typeface="Arial"/>
                <a:ea typeface="Times New Roman"/>
                <a:cs typeface="Times New Roman"/>
              </a:rPr>
              <a:t>Pointez</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souris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vers</a:t>
            </a:r>
            <a:r>
              <a:rPr lang="en-US" sz="1000" dirty="0">
                <a:solidFill>
                  <a:prstClr val="black"/>
                </a:solidFill>
                <a:latin typeface="Arial"/>
                <a:ea typeface="Times New Roman"/>
                <a:cs typeface="Times New Roman"/>
              </a:rPr>
              <a:t> le coin </a:t>
            </a:r>
            <a:r>
              <a:rPr lang="en-US" sz="1000" dirty="0" err="1">
                <a:solidFill>
                  <a:prstClr val="black"/>
                </a:solidFill>
                <a:latin typeface="Arial"/>
                <a:ea typeface="Times New Roman"/>
                <a:cs typeface="Times New Roman"/>
              </a:rPr>
              <a:t>inférieur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droit</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l'écran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lorsque</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barre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latérale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apparaît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sur</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l'icône</a:t>
            </a:r>
            <a:r>
              <a:rPr lang="en-US" sz="1000" dirty="0" smtClean="0">
                <a:solidFill>
                  <a:prstClr val="black"/>
                </a:solidFill>
                <a:latin typeface="Arial"/>
                <a:ea typeface="Times New Roman"/>
                <a:cs typeface="Times New Roman"/>
              </a:rPr>
              <a:t> </a:t>
            </a:r>
            <a:r>
              <a:rPr lang="en-US" sz="1000" b="1" dirty="0" err="1">
                <a:solidFill>
                  <a:prstClr val="black"/>
                </a:solidFill>
                <a:latin typeface="Arial"/>
                <a:ea typeface="SimSun"/>
                <a:cs typeface="Arial"/>
              </a:rPr>
              <a:t>Accueil</a:t>
            </a:r>
            <a:r>
              <a:rPr lang="en-US" sz="1000" dirty="0">
                <a:solidFill>
                  <a:prstClr val="black"/>
                </a:solidFill>
                <a:latin typeface="Arial"/>
                <a:ea typeface="Times New Roman"/>
                <a:cs typeface="Times New Roman"/>
              </a:rPr>
              <a:t>.</a:t>
            </a:r>
            <a:endParaRPr lang="en-US" sz="1000" dirty="0">
              <a:solidFill>
                <a:prstClr val="black"/>
              </a:solidFill>
              <a:latin typeface="Arial"/>
              <a:ea typeface="SimSun"/>
              <a:cs typeface="Arial"/>
            </a:endParaRPr>
          </a:p>
          <a:p>
            <a:pPr marL="342900" lvl="0" indent="-342900" fontAlgn="ctr">
              <a:lnSpc>
                <a:spcPct val="115000"/>
              </a:lnSpc>
              <a:spcAft>
                <a:spcPts val="995"/>
              </a:spcAft>
              <a:buFont typeface="+mj-lt"/>
              <a:buAutoNum type="arabicPeriod"/>
              <a:tabLst>
                <a:tab pos="457200" algn="l"/>
              </a:tabLst>
            </a:pP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la zone </a:t>
            </a:r>
            <a:r>
              <a:rPr lang="en-US" sz="1000" dirty="0" err="1">
                <a:solidFill>
                  <a:prstClr val="black"/>
                </a:solidFill>
                <a:latin typeface="Arial"/>
                <a:ea typeface="SimSun"/>
                <a:cs typeface="Arial"/>
              </a:rPr>
              <a:t>Démarrer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tapez</a:t>
            </a:r>
            <a:r>
              <a:rPr lang="en-US" sz="1000" dirty="0">
                <a:solidFill>
                  <a:prstClr val="black"/>
                </a:solidFill>
                <a:latin typeface="Arial"/>
                <a:ea typeface="SimSun"/>
                <a:cs typeface="Arial"/>
              </a:rPr>
              <a:t> </a:t>
            </a:r>
            <a:r>
              <a:rPr lang="en-US" sz="1000" b="1" dirty="0" err="1">
                <a:solidFill>
                  <a:prstClr val="black"/>
                </a:solidFill>
                <a:latin typeface="Arial"/>
                <a:ea typeface="SimSun"/>
                <a:cs typeface="Arial"/>
              </a:rPr>
              <a:t>cmd</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puis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appuyez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Entrée.</a:t>
            </a:r>
          </a:p>
          <a:p>
            <a:pPr marL="342900" lvl="0" indent="-342900" fontAlgn="ctr">
              <a:lnSpc>
                <a:spcPct val="115000"/>
              </a:lnSpc>
              <a:spcAft>
                <a:spcPts val="995"/>
              </a:spcAft>
              <a:buFont typeface="+mj-lt"/>
              <a:buAutoNum type="arabicPeriod"/>
              <a:tabLst>
                <a:tab pos="457200" algn="l"/>
              </a:tabLst>
            </a:pP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la </a:t>
            </a:r>
            <a:r>
              <a:rPr lang="en-US" sz="1000" dirty="0" err="1">
                <a:solidFill>
                  <a:prstClr val="black"/>
                </a:solidFill>
                <a:latin typeface="Arial"/>
                <a:ea typeface="SimSun"/>
                <a:cs typeface="Arial"/>
              </a:rPr>
              <a:t>fenêtre</a:t>
            </a:r>
            <a:r>
              <a:rPr lang="en-US" sz="1000" dirty="0">
                <a:solidFill>
                  <a:prstClr val="black"/>
                </a:solidFill>
                <a:latin typeface="Arial"/>
                <a:ea typeface="SimSun"/>
                <a:cs typeface="Arial"/>
              </a:rPr>
              <a:t> Invite de </a:t>
            </a:r>
            <a:r>
              <a:rPr lang="en-US" sz="1000" dirty="0" err="1">
                <a:solidFill>
                  <a:prstClr val="black"/>
                </a:solidFill>
                <a:latin typeface="Arial"/>
                <a:ea typeface="SimSun"/>
                <a:cs typeface="Arial"/>
              </a:rPr>
              <a:t>commandes</a:t>
            </a:r>
            <a:r>
              <a:rPr lang="en-US" sz="1000" dirty="0">
                <a:solidFill>
                  <a:prstClr val="black"/>
                </a:solidFill>
                <a:latin typeface="Arial"/>
                <a:ea typeface="SimSun"/>
                <a:cs typeface="Arial"/>
              </a:rPr>
              <a:t>, à </a:t>
            </a:r>
            <a:r>
              <a:rPr lang="en-US" sz="1000" dirty="0" err="1">
                <a:solidFill>
                  <a:prstClr val="black"/>
                </a:solidFill>
                <a:latin typeface="Arial"/>
                <a:ea typeface="SimSun"/>
                <a:cs typeface="Arial"/>
              </a:rPr>
              <a:t>l'invite</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commandes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tapez</a:t>
            </a:r>
            <a:r>
              <a:rPr lang="en-US" sz="1000" dirty="0">
                <a:solidFill>
                  <a:prstClr val="black"/>
                </a:solidFill>
                <a:latin typeface="Arial"/>
                <a:ea typeface="SimSun"/>
                <a:cs typeface="Arial"/>
              </a:rPr>
              <a:t> </a:t>
            </a:r>
            <a:r>
              <a:rPr lang="en-US" sz="1000" b="1" dirty="0">
                <a:solidFill>
                  <a:prstClr val="black"/>
                </a:solidFill>
                <a:latin typeface="Arial"/>
                <a:ea typeface="SimSun"/>
                <a:cs typeface="Arial"/>
              </a:rPr>
              <a:t>cd \</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puis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appuyez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Entrée.</a:t>
            </a:r>
          </a:p>
          <a:p>
            <a:pPr marL="342900" lvl="0" indent="-342900" fontAlgn="ctr">
              <a:lnSpc>
                <a:spcPct val="115000"/>
              </a:lnSpc>
              <a:spcAft>
                <a:spcPts val="995"/>
              </a:spcAft>
              <a:buFont typeface="+mj-lt"/>
              <a:buAutoNum type="arabicPeriod"/>
              <a:tabLst>
                <a:tab pos="457200" algn="l"/>
              </a:tabLst>
            </a:pPr>
            <a:r>
              <a:rPr lang="en-US" sz="1000" dirty="0" err="1">
                <a:solidFill>
                  <a:prstClr val="black"/>
                </a:solidFill>
                <a:latin typeface="Arial"/>
                <a:ea typeface="SimSun"/>
                <a:cs typeface="Arial"/>
              </a:rPr>
              <a:t>Tapez</a:t>
            </a:r>
            <a:r>
              <a:rPr lang="en-US" sz="1000" dirty="0">
                <a:solidFill>
                  <a:prstClr val="black"/>
                </a:solidFill>
                <a:latin typeface="Arial"/>
                <a:ea typeface="SimSun"/>
                <a:cs typeface="Arial"/>
              </a:rPr>
              <a:t> </a:t>
            </a:r>
            <a:r>
              <a:rPr lang="en-US" sz="1000" b="1" dirty="0">
                <a:solidFill>
                  <a:prstClr val="black"/>
                </a:solidFill>
                <a:latin typeface="Arial"/>
                <a:ea typeface="SimSun"/>
                <a:cs typeface="Arial"/>
              </a:rPr>
              <a:t>md </a:t>
            </a:r>
            <a:r>
              <a:rPr lang="en-US" sz="1000" b="1" dirty="0" err="1">
                <a:solidFill>
                  <a:prstClr val="black"/>
                </a:solidFill>
                <a:latin typeface="Arial"/>
                <a:ea typeface="SimSun"/>
                <a:cs typeface="Arial"/>
              </a:rPr>
              <a:t>CustomApp</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puis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appuyez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Entrée.</a:t>
            </a:r>
          </a:p>
          <a:p>
            <a:pPr marL="342900" lvl="0" indent="-342900" fontAlgn="ctr">
              <a:lnSpc>
                <a:spcPct val="115000"/>
              </a:lnSpc>
              <a:spcAft>
                <a:spcPts val="995"/>
              </a:spcAft>
              <a:buFont typeface="+mj-lt"/>
              <a:buAutoNum type="arabicPeriod"/>
              <a:tabLst>
                <a:tab pos="457200" algn="l"/>
              </a:tabLst>
            </a:pPr>
            <a:r>
              <a:rPr lang="en-US" sz="1000" dirty="0" err="1">
                <a:solidFill>
                  <a:prstClr val="black"/>
                </a:solidFill>
                <a:latin typeface="Arial"/>
                <a:ea typeface="SimSun"/>
                <a:cs typeface="Arial"/>
              </a:rPr>
              <a:t>Tapez</a:t>
            </a:r>
            <a:r>
              <a:rPr lang="en-US" sz="1000" dirty="0">
                <a:solidFill>
                  <a:prstClr val="black"/>
                </a:solidFill>
                <a:latin typeface="Arial"/>
                <a:ea typeface="SimSun"/>
                <a:cs typeface="Arial"/>
              </a:rPr>
              <a:t> </a:t>
            </a:r>
            <a:r>
              <a:rPr lang="en-US" sz="1000" b="1" dirty="0" err="1">
                <a:solidFill>
                  <a:prstClr val="black"/>
                </a:solidFill>
                <a:latin typeface="Arial"/>
                <a:ea typeface="SimSun"/>
                <a:cs typeface="Arial"/>
              </a:rPr>
              <a:t>copiez</a:t>
            </a:r>
            <a:r>
              <a:rPr lang="en-US" sz="1000" b="1" dirty="0">
                <a:solidFill>
                  <a:prstClr val="black"/>
                </a:solidFill>
                <a:latin typeface="Arial"/>
                <a:ea typeface="SimSun"/>
                <a:cs typeface="Arial"/>
              </a:rPr>
              <a:t> C:\windows\system32\notepad.exe C:\CustomApp</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puis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appuyez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Entrée.</a:t>
            </a:r>
          </a:p>
          <a:p>
            <a:pPr marL="342900" lvl="0" indent="-342900" fontAlgn="ctr">
              <a:lnSpc>
                <a:spcPct val="115000"/>
              </a:lnSpc>
              <a:spcAft>
                <a:spcPts val="995"/>
              </a:spcAft>
              <a:buFont typeface="+mj-lt"/>
              <a:buAutoNum type="arabicPeriod"/>
              <a:tabLst>
                <a:tab pos="457200" algn="l"/>
              </a:tabLst>
            </a:pPr>
            <a:r>
              <a:rPr lang="en-US" sz="1000" dirty="0" err="1">
                <a:solidFill>
                  <a:prstClr val="black"/>
                </a:solidFill>
                <a:latin typeface="Arial"/>
                <a:ea typeface="SimSun"/>
                <a:cs typeface="Arial"/>
              </a:rPr>
              <a:t>Tapez</a:t>
            </a:r>
            <a:r>
              <a:rPr lang="en-US" sz="1000" dirty="0">
                <a:solidFill>
                  <a:prstClr val="black"/>
                </a:solidFill>
                <a:latin typeface="Arial"/>
                <a:ea typeface="SimSun"/>
                <a:cs typeface="Arial"/>
              </a:rPr>
              <a:t> </a:t>
            </a:r>
            <a:r>
              <a:rPr lang="en-US" sz="1000" b="1" dirty="0" err="1">
                <a:solidFill>
                  <a:prstClr val="black"/>
                </a:solidFill>
                <a:latin typeface="Arial"/>
                <a:ea typeface="SimSun"/>
                <a:cs typeface="Arial"/>
              </a:rPr>
              <a:t>mklink</a:t>
            </a:r>
            <a:r>
              <a:rPr lang="en-US" sz="1000" b="1" dirty="0">
                <a:solidFill>
                  <a:prstClr val="black"/>
                </a:solidFill>
                <a:latin typeface="Arial"/>
                <a:ea typeface="SimSun"/>
                <a:cs typeface="Arial"/>
              </a:rPr>
              <a:t> /j </a:t>
            </a:r>
            <a:r>
              <a:rPr lang="en-US" sz="1000" b="1" dirty="0" err="1">
                <a:solidFill>
                  <a:prstClr val="black"/>
                </a:solidFill>
                <a:latin typeface="Arial"/>
                <a:ea typeface="SimSun"/>
                <a:cs typeface="Arial"/>
              </a:rPr>
              <a:t>AppLink</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CustomApp</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puis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appuyez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Entrée.</a:t>
            </a:r>
          </a:p>
          <a:p>
            <a:pPr marL="342900" indent="-342900" fontAlgn="ctr">
              <a:lnSpc>
                <a:spcPct val="115000"/>
              </a:lnSpc>
              <a:spcAft>
                <a:spcPts val="995"/>
              </a:spcAft>
              <a:buFont typeface="+mj-lt"/>
              <a:buAutoNum type="arabicPeriod"/>
              <a:tabLst>
                <a:tab pos="457200" algn="l"/>
              </a:tabLst>
            </a:pP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la </a:t>
            </a:r>
            <a:r>
              <a:rPr lang="en-US" sz="1000" dirty="0" err="1">
                <a:solidFill>
                  <a:prstClr val="black"/>
                </a:solidFill>
                <a:latin typeface="Arial"/>
                <a:ea typeface="SimSun"/>
                <a:cs typeface="Arial"/>
              </a:rPr>
              <a:t>fenêtre</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l'Explorateur</a:t>
            </a:r>
            <a:r>
              <a:rPr lang="en-US" sz="1000" dirty="0">
                <a:solidFill>
                  <a:prstClr val="black"/>
                </a:solidFill>
                <a:latin typeface="Arial"/>
                <a:ea typeface="SimSun"/>
                <a:cs typeface="Arial"/>
              </a:rPr>
              <a:t> Windows, double-</a:t>
            </a:r>
            <a:r>
              <a:rPr lang="en-US" sz="1000" dirty="0" err="1">
                <a:solidFill>
                  <a:prstClr val="black"/>
                </a:solidFill>
                <a:latin typeface="Arial"/>
                <a:ea typeface="SimSun"/>
                <a:cs typeface="Arial"/>
              </a:rPr>
              <a:t>cliquez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le dossier </a:t>
            </a:r>
            <a:r>
              <a:rPr lang="en-US" sz="1000" b="1" dirty="0" err="1">
                <a:solidFill>
                  <a:prstClr val="black"/>
                </a:solidFill>
                <a:latin typeface="Arial"/>
                <a:ea typeface="SimSun"/>
                <a:cs typeface="Arial"/>
              </a:rPr>
              <a:t>AppLink</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Remarquez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comme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il</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s'agit</a:t>
            </a:r>
            <a:r>
              <a:rPr lang="en-US" sz="1000" dirty="0">
                <a:solidFill>
                  <a:prstClr val="black"/>
                </a:solidFill>
                <a:latin typeface="Arial"/>
                <a:ea typeface="SimSun"/>
                <a:cs typeface="Arial"/>
              </a:rPr>
              <a:t> d'un lien, le </a:t>
            </a:r>
            <a:r>
              <a:rPr lang="en-US" sz="1000" dirty="0" err="1">
                <a:solidFill>
                  <a:prstClr val="black"/>
                </a:solidFill>
                <a:latin typeface="Arial"/>
                <a:ea typeface="SimSun"/>
                <a:cs typeface="Arial"/>
              </a:rPr>
              <a:t>chemin</a:t>
            </a:r>
            <a:r>
              <a:rPr lang="en-US" sz="1000" dirty="0">
                <a:solidFill>
                  <a:prstClr val="black"/>
                </a:solidFill>
                <a:latin typeface="Arial"/>
                <a:ea typeface="SimSun"/>
                <a:cs typeface="Arial"/>
              </a:rPr>
              <a:t> du </a:t>
            </a:r>
            <a:r>
              <a:rPr lang="en-US" sz="1000" dirty="0" err="1">
                <a:solidFill>
                  <a:prstClr val="black"/>
                </a:solidFill>
                <a:latin typeface="Arial"/>
                <a:ea typeface="SimSun"/>
                <a:cs typeface="Arial"/>
              </a:rPr>
              <a:t>répertoire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la </a:t>
            </a:r>
            <a:r>
              <a:rPr lang="en-US" sz="1000" dirty="0" err="1">
                <a:solidFill>
                  <a:prstClr val="black"/>
                </a:solidFill>
                <a:latin typeface="Arial"/>
                <a:ea typeface="SimSun"/>
                <a:cs typeface="Arial"/>
              </a:rPr>
              <a:t>barre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d'adresses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n'est</a:t>
            </a:r>
            <a:r>
              <a:rPr lang="en-US" sz="1000" dirty="0">
                <a:solidFill>
                  <a:prstClr val="black"/>
                </a:solidFill>
                <a:latin typeface="Arial"/>
                <a:ea typeface="SimSun"/>
                <a:cs typeface="Arial"/>
              </a:rPr>
              <a:t> pas </a:t>
            </a:r>
            <a:r>
              <a:rPr lang="en-US" sz="1000" dirty="0" err="1">
                <a:solidFill>
                  <a:prstClr val="black"/>
                </a:solidFill>
                <a:latin typeface="Arial"/>
                <a:ea typeface="SimSun"/>
                <a:cs typeface="Arial"/>
              </a:rPr>
              <a:t>mis</a:t>
            </a:r>
            <a:r>
              <a:rPr lang="en-US" sz="1000" dirty="0">
                <a:solidFill>
                  <a:prstClr val="black"/>
                </a:solidFill>
                <a:latin typeface="Arial"/>
                <a:ea typeface="SimSun"/>
                <a:cs typeface="Arial"/>
              </a:rPr>
              <a:t> à jour avec C:\CustomApp</a:t>
            </a:r>
            <a:r>
              <a:rPr lang="en-US" sz="1000" dirty="0" smtClean="0">
                <a:solidFill>
                  <a:prstClr val="black"/>
                </a:solidFill>
                <a:latin typeface="Arial"/>
                <a:ea typeface="SimSun"/>
                <a:cs typeface="Arial"/>
              </a:rPr>
              <a:t>. </a:t>
            </a:r>
            <a:endParaRPr lang="en-US" dirty="0"/>
          </a:p>
        </p:txBody>
      </p:sp>
      <p:sp>
        <p:nvSpPr>
          <p:cNvPr id="4" name="Slide Number Placeholder 3"/>
          <p:cNvSpPr>
            <a:spLocks noGrp="1"/>
          </p:cNvSpPr>
          <p:nvPr>
            <p:ph type="sldNum" sz="quarter" idx="10"/>
          </p:nvPr>
        </p:nvSpPr>
        <p:spPr/>
        <p:txBody>
          <a:bodyPr/>
          <a:lstStyle/>
          <a:p>
            <a:fld id="{ADF8E418-E7A4-4FD0-A54F-53300611CFAC}" type="slidenum">
              <a:rPr lang="en-US" smtClean="0"/>
              <a:pPr/>
              <a:t>17</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xmlns="" val="5886184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dirty="0" err="1" smtClean="0">
                <a:solidFill>
                  <a:prstClr val="black"/>
                </a:solidFill>
                <a:latin typeface="Arial"/>
                <a:ea typeface="SimSun"/>
                <a:cs typeface="Segoe UI"/>
              </a:rPr>
              <a:t>Créer</a:t>
            </a:r>
            <a:r>
              <a:rPr lang="en-US" sz="1000" b="1" dirty="0" smtClean="0">
                <a:solidFill>
                  <a:prstClr val="black"/>
                </a:solidFill>
                <a:latin typeface="Arial"/>
                <a:ea typeface="SimSun"/>
                <a:cs typeface="Segoe UI"/>
              </a:rPr>
              <a:t> </a:t>
            </a:r>
            <a:r>
              <a:rPr lang="en-US" sz="1000" b="1" dirty="0">
                <a:solidFill>
                  <a:prstClr val="black"/>
                </a:solidFill>
                <a:latin typeface="Arial"/>
                <a:ea typeface="SimSun"/>
                <a:cs typeface="Segoe UI"/>
              </a:rPr>
              <a:t>un lien physique pour un </a:t>
            </a:r>
            <a:r>
              <a:rPr lang="en-US" sz="1000" b="1" dirty="0" err="1">
                <a:solidFill>
                  <a:prstClr val="black"/>
                </a:solidFill>
                <a:latin typeface="Arial"/>
                <a:ea typeface="SimSun"/>
                <a:cs typeface="Segoe UI"/>
              </a:rPr>
              <a:t>fichier</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mklink</a:t>
            </a:r>
            <a:r>
              <a:rPr lang="en-US" sz="1000" b="1" dirty="0">
                <a:solidFill>
                  <a:prstClr val="black"/>
                </a:solidFill>
                <a:latin typeface="Arial"/>
                <a:ea typeface="Times New Roman"/>
                <a:cs typeface="Times New Roman"/>
              </a:rPr>
              <a:t> /h C:\AppLink\Notepad2.exe C:\AppLink\Notepad.exe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Basculez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vers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l'Explorateur</a:t>
            </a:r>
            <a:r>
              <a:rPr lang="en-US" sz="1000" dirty="0">
                <a:solidFill>
                  <a:prstClr val="black"/>
                </a:solidFill>
                <a:latin typeface="Arial"/>
                <a:ea typeface="Times New Roman"/>
                <a:cs typeface="Segoe UI"/>
              </a:rPr>
              <a:t> Windows et </a:t>
            </a:r>
            <a:r>
              <a:rPr lang="en-US" sz="1000" dirty="0" err="1">
                <a:solidFill>
                  <a:prstClr val="black"/>
                </a:solidFill>
                <a:latin typeface="Arial"/>
                <a:ea typeface="Times New Roman"/>
                <a:cs typeface="Segoe UI"/>
              </a:rPr>
              <a:t>lisez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fichiers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Remarquez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Notepad2.exe </a:t>
            </a:r>
            <a:r>
              <a:rPr lang="en-US" sz="1000" dirty="0" err="1">
                <a:solidFill>
                  <a:prstClr val="black"/>
                </a:solidFill>
                <a:latin typeface="Arial"/>
                <a:ea typeface="Times New Roman"/>
                <a:cs typeface="Segoe UI"/>
              </a:rPr>
              <a:t>s'affiche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exactement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comme</a:t>
            </a:r>
            <a:r>
              <a:rPr lang="en-US" sz="1000" dirty="0">
                <a:solidFill>
                  <a:prstClr val="black"/>
                </a:solidFill>
                <a:latin typeface="Arial"/>
                <a:ea typeface="Times New Roman"/>
                <a:cs typeface="Segoe UI"/>
              </a:rPr>
              <a:t> Notepad.exe. Les </a:t>
            </a:r>
            <a:r>
              <a:rPr lang="en-US" sz="1000" dirty="0" err="1">
                <a:solidFill>
                  <a:prstClr val="black"/>
                </a:solidFill>
                <a:latin typeface="Arial"/>
                <a:ea typeface="Times New Roman"/>
                <a:cs typeface="Segoe UI"/>
              </a:rPr>
              <a:t>deux</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noms</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fichier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pointent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vers</a:t>
            </a:r>
            <a:r>
              <a:rPr lang="en-US" sz="1000" dirty="0">
                <a:solidFill>
                  <a:prstClr val="black"/>
                </a:solidFill>
                <a:latin typeface="Arial"/>
                <a:ea typeface="Times New Roman"/>
                <a:cs typeface="Segoe UI"/>
              </a:rPr>
              <a:t> </a:t>
            </a:r>
            <a:r>
              <a:rPr lang="en-US" sz="1000" dirty="0" smtClean="0">
                <a:solidFill>
                  <a:prstClr val="black"/>
                </a:solidFill>
                <a:latin typeface="Arial"/>
                <a:ea typeface="Times New Roman"/>
                <a:cs typeface="Segoe UI"/>
              </a:rPr>
              <a:t>le </a:t>
            </a:r>
            <a:r>
              <a:rPr lang="en-US" sz="1000" dirty="0" err="1" smtClean="0">
                <a:solidFill>
                  <a:prstClr val="black"/>
                </a:solidFill>
                <a:latin typeface="Arial"/>
                <a:ea typeface="Times New Roman"/>
                <a:cs typeface="Segoe UI"/>
              </a:rPr>
              <a:t>même</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fichier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toutes</a:t>
            </a:r>
            <a:r>
              <a:rPr lang="en-US" sz="1000" dirty="0">
                <a:solidFill>
                  <a:prstClr val="black"/>
                </a:solidFill>
                <a:latin typeface="Arial"/>
                <a:ea typeface="Times New Roman"/>
                <a:cs typeface="Segoe UI"/>
              </a:rPr>
              <a:t> les </a:t>
            </a:r>
            <a:r>
              <a:rPr lang="en-US" sz="1000" dirty="0" err="1">
                <a:solidFill>
                  <a:prstClr val="black"/>
                </a:solidFill>
                <a:latin typeface="Arial"/>
                <a:ea typeface="Times New Roman"/>
                <a:cs typeface="Segoe UI"/>
              </a:rPr>
              <a:t>fenêtres</a:t>
            </a:r>
            <a:r>
              <a:rPr lang="en-US" sz="1000" dirty="0">
                <a:solidFill>
                  <a:prstClr val="black"/>
                </a:solidFill>
                <a:latin typeface="Arial"/>
                <a:ea typeface="Times New Roman"/>
                <a:cs typeface="Segoe UI"/>
              </a:rPr>
              <a:t>.</a:t>
            </a:r>
            <a:endParaRPr lang="en-US" dirty="0"/>
          </a:p>
        </p:txBody>
      </p:sp>
      <p:sp>
        <p:nvSpPr>
          <p:cNvPr id="4" name="Slide Number Placeholder 3"/>
          <p:cNvSpPr>
            <a:spLocks noGrp="1"/>
          </p:cNvSpPr>
          <p:nvPr>
            <p:ph type="sldNum" sz="quarter" idx="10"/>
          </p:nvPr>
        </p:nvSpPr>
        <p:spPr/>
        <p:txBody>
          <a:bodyPr/>
          <a:lstStyle/>
          <a:p>
            <a:fld id="{ADF8E418-E7A4-4FD0-A54F-53300611CFAC}" type="slidenum">
              <a:rPr lang="en-US" smtClean="0"/>
              <a:pPr/>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6961591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Dans cette rubrique, expliquez comment redimensionner des volumes. Commencez par expliquer brièvement dans quels cas il peut être nécessaire de redimensionner un disque. Par exemple, vous pouvez souhaiter étendre un disque si l'espace libre d'un volume est insuffisant. Indiquez qu'un autre moyen de créer de l'espace de fichier disponible dans votre système est de créer des points de montage sur d'autres volumes. </a:t>
            </a:r>
            <a:endParaRPr lang="en-US" sz="1000">
              <a:latin typeface="Arial"/>
              <a:ea typeface="SimSun"/>
              <a:cs typeface="Arial"/>
            </a:endParaRPr>
          </a:p>
          <a:p>
            <a:pPr>
              <a:lnSpc>
                <a:spcPct val="115000"/>
              </a:lnSpc>
              <a:spcAft>
                <a:spcPts val="1000"/>
              </a:spcAft>
            </a:pPr>
            <a:r>
              <a:rPr lang="en-US" sz="1000">
                <a:latin typeface="Arial"/>
                <a:ea typeface="SimSun"/>
                <a:cs typeface="Segoe UI"/>
              </a:rPr>
              <a:t>Indiquez également que le système ReFS peut uniquement être étendu, il ne peut pas être réduit.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837383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SimSun"/>
                <a:cs typeface="Segoe UI"/>
              </a:rPr>
              <a:t>Décrivez brièvement les leçons comprises dans ce module.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31900768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SimSun"/>
                <a:cs typeface="Segoe UI"/>
              </a:rPr>
              <a:t>Décrivez brièvement les thèmes abordés dans ce cours.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5659689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SimSun"/>
                <a:cs typeface="Arial"/>
              </a:rPr>
              <a:t>La </a:t>
            </a:r>
            <a:r>
              <a:rPr lang="en-US" sz="1000" dirty="0" err="1">
                <a:latin typeface="Arial"/>
                <a:ea typeface="SimSun"/>
                <a:cs typeface="Arial"/>
              </a:rPr>
              <a:t>fonctionnalité</a:t>
            </a:r>
            <a:r>
              <a:rPr lang="en-US" sz="1000" dirty="0">
                <a:latin typeface="Arial"/>
                <a:ea typeface="SimSun"/>
                <a:cs typeface="Arial"/>
              </a:rPr>
              <a:t> </a:t>
            </a:r>
            <a:r>
              <a:rPr lang="en-US" sz="1000" dirty="0" err="1">
                <a:latin typeface="Arial"/>
                <a:ea typeface="SimSun"/>
                <a:cs typeface="Arial"/>
              </a:rPr>
              <a:t>Espaces</a:t>
            </a:r>
            <a:r>
              <a:rPr lang="en-US" sz="1000" dirty="0">
                <a:latin typeface="Arial"/>
                <a:ea typeface="SimSun"/>
                <a:cs typeface="Arial"/>
              </a:rPr>
              <a:t> de </a:t>
            </a:r>
            <a:r>
              <a:rPr lang="en-US" sz="1000" dirty="0" err="1">
                <a:latin typeface="Arial"/>
                <a:ea typeface="SimSun"/>
                <a:cs typeface="Arial"/>
              </a:rPr>
              <a:t>stockage</a:t>
            </a:r>
            <a:r>
              <a:rPr lang="en-US" sz="1000" i="1" dirty="0">
                <a:latin typeface="Arial"/>
                <a:ea typeface="SimSun"/>
                <a:cs typeface="Arial"/>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généralement</a:t>
            </a:r>
            <a:r>
              <a:rPr lang="en-US" sz="1000" dirty="0">
                <a:latin typeface="Arial"/>
                <a:ea typeface="SimSun"/>
                <a:cs typeface="Segoe UI"/>
              </a:rPr>
              <a:t> mal comprise par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c'est</a:t>
            </a:r>
            <a:r>
              <a:rPr lang="en-US" sz="1000" dirty="0">
                <a:latin typeface="Arial"/>
                <a:ea typeface="SimSun"/>
                <a:cs typeface="Segoe UI"/>
              </a:rPr>
              <a:t> la raison pour </a:t>
            </a:r>
            <a:r>
              <a:rPr lang="en-US" sz="1000" dirty="0" err="1">
                <a:latin typeface="Arial"/>
                <a:ea typeface="SimSun"/>
                <a:cs typeface="Segoe UI"/>
              </a:rPr>
              <a:t>laquelle</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très</a:t>
            </a:r>
            <a:r>
              <a:rPr lang="en-US" sz="1000" dirty="0">
                <a:latin typeface="Arial"/>
                <a:ea typeface="SimSun"/>
                <a:cs typeface="Segoe UI"/>
              </a:rPr>
              <a:t> important de </a:t>
            </a:r>
            <a:r>
              <a:rPr lang="en-US" sz="1000" dirty="0" err="1">
                <a:latin typeface="Arial"/>
                <a:ea typeface="SimSun"/>
                <a:cs typeface="Segoe UI"/>
              </a:rPr>
              <a:t>définir</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fonctionnalité</a:t>
            </a:r>
            <a:r>
              <a:rPr lang="en-US" sz="1000" dirty="0">
                <a:latin typeface="Arial"/>
                <a:ea typeface="SimSun"/>
                <a:cs typeface="Segoe UI"/>
              </a:rPr>
              <a:t>. </a:t>
            </a:r>
            <a:r>
              <a:rPr lang="en-US" sz="1000" dirty="0" err="1">
                <a:latin typeface="Arial"/>
                <a:ea typeface="SimSun"/>
                <a:cs typeface="Segoe UI"/>
              </a:rPr>
              <a:t>Expliquez-leur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fonctionnalité</a:t>
            </a:r>
            <a:r>
              <a:rPr lang="en-US" sz="1000" dirty="0">
                <a:latin typeface="Arial"/>
                <a:ea typeface="SimSun"/>
                <a:cs typeface="Segoe UI"/>
              </a:rPr>
              <a:t> </a:t>
            </a:r>
            <a:r>
              <a:rPr lang="en-US" sz="1000" dirty="0" err="1">
                <a:latin typeface="Arial"/>
                <a:ea typeface="SimSun"/>
                <a:cs typeface="Segoe UI"/>
              </a:rPr>
              <a:t>regroupe</a:t>
            </a:r>
            <a:r>
              <a:rPr lang="en-US" sz="1000" dirty="0">
                <a:latin typeface="Arial"/>
                <a:ea typeface="SimSun"/>
                <a:cs typeface="Segoe UI"/>
              </a:rPr>
              <a:t> les </a:t>
            </a:r>
            <a:r>
              <a:rPr lang="en-US" sz="1000" dirty="0" err="1">
                <a:latin typeface="Arial"/>
                <a:ea typeface="SimSun"/>
                <a:cs typeface="Segoe UI"/>
              </a:rPr>
              <a:t>disques</a:t>
            </a:r>
            <a:r>
              <a:rPr lang="en-US" sz="1000" dirty="0">
                <a:latin typeface="Arial"/>
                <a:ea typeface="SimSun"/>
                <a:cs typeface="Segoe UI"/>
              </a:rPr>
              <a:t> physiques de </a:t>
            </a:r>
            <a:r>
              <a:rPr lang="en-US" sz="1000" dirty="0" err="1">
                <a:latin typeface="Arial"/>
                <a:ea typeface="SimSun"/>
                <a:cs typeface="Segoe UI"/>
              </a:rPr>
              <a:t>façon</a:t>
            </a:r>
            <a:r>
              <a:rPr lang="en-US" sz="1000" dirty="0">
                <a:latin typeface="Arial"/>
                <a:ea typeface="SimSun"/>
                <a:cs typeface="Segoe UI"/>
              </a:rPr>
              <a:t> à </a:t>
            </a:r>
            <a:r>
              <a:rPr lang="en-US" sz="1000" dirty="0" err="1">
                <a:latin typeface="Arial"/>
                <a:ea typeface="SimSun"/>
                <a:cs typeface="Segoe UI"/>
              </a:rPr>
              <a:t>réduire</a:t>
            </a:r>
            <a:r>
              <a:rPr lang="en-US" sz="1000" dirty="0">
                <a:latin typeface="Arial"/>
                <a:ea typeface="SimSun"/>
                <a:cs typeface="Segoe UI"/>
              </a:rPr>
              <a:t> les charges de travail </a:t>
            </a:r>
            <a:r>
              <a:rPr lang="en-US" sz="1000" dirty="0" err="1">
                <a:latin typeface="Arial"/>
                <a:ea typeface="SimSun"/>
                <a:cs typeface="Segoe UI"/>
              </a:rPr>
              <a:t>administratives</a:t>
            </a:r>
            <a:r>
              <a:rPr lang="en-US" sz="1000" dirty="0">
                <a:latin typeface="Arial"/>
                <a:ea typeface="SimSun"/>
                <a:cs typeface="Segoe UI"/>
              </a:rPr>
              <a:t>. Si </a:t>
            </a:r>
            <a:r>
              <a:rPr lang="en-US" sz="1000" err="1">
                <a:latin typeface="Arial"/>
                <a:ea typeface="SimSun"/>
                <a:cs typeface="Segoe UI"/>
              </a:rPr>
              <a:t>vous</a:t>
            </a:r>
            <a:r>
              <a:rPr lang="en-US" sz="1000">
                <a:latin typeface="Arial"/>
                <a:ea typeface="SimSun"/>
                <a:cs typeface="Segoe UI"/>
              </a:rPr>
              <a:t> </a:t>
            </a:r>
            <a:r>
              <a:rPr lang="en-US" sz="1000" smtClean="0">
                <a:latin typeface="Arial"/>
                <a:ea typeface="SimSun"/>
                <a:cs typeface="Segoe UI"/>
              </a:rPr>
              <a:t>le jugez</a:t>
            </a:r>
            <a:r>
              <a:rPr lang="en-US" sz="1000" dirty="0" smtClean="0">
                <a:latin typeface="Arial"/>
                <a:ea typeface="SimSun"/>
                <a:cs typeface="Segoe UI"/>
              </a:rPr>
              <a:t> </a:t>
            </a:r>
            <a:r>
              <a:rPr lang="en-US" sz="1000" dirty="0" err="1" smtClean="0">
                <a:latin typeface="Arial"/>
                <a:ea typeface="SimSun"/>
                <a:cs typeface="Segoe UI"/>
              </a:rPr>
              <a:t>nécessaire</a:t>
            </a:r>
            <a:r>
              <a:rPr lang="en-US" sz="1000" dirty="0">
                <a:latin typeface="Arial"/>
                <a:ea typeface="SimSun"/>
                <a:cs typeface="Segoe UI"/>
              </a:rPr>
              <a:t>, </a:t>
            </a:r>
            <a:r>
              <a:rPr lang="en-US" sz="1000" dirty="0" err="1">
                <a:latin typeface="Arial"/>
                <a:ea typeface="SimSun"/>
                <a:cs typeface="Segoe UI"/>
              </a:rPr>
              <a:t>faites</a:t>
            </a:r>
            <a:r>
              <a:rPr lang="en-US" sz="1000" dirty="0">
                <a:latin typeface="Arial"/>
                <a:ea typeface="SimSun"/>
                <a:cs typeface="Segoe UI"/>
              </a:rPr>
              <a:t>-en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Donnez</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vue</a:t>
            </a:r>
            <a:r>
              <a:rPr lang="en-US" sz="1000" dirty="0">
                <a:latin typeface="Arial"/>
                <a:ea typeface="SimSun"/>
                <a:cs typeface="Segoe UI"/>
              </a:rPr>
              <a:t> </a:t>
            </a:r>
            <a:r>
              <a:rPr lang="en-US" sz="1000" dirty="0" err="1">
                <a:latin typeface="Arial"/>
                <a:ea typeface="SimSun"/>
                <a:cs typeface="Segoe UI"/>
              </a:rPr>
              <a:t>d'ensemble</a:t>
            </a:r>
            <a:r>
              <a:rPr lang="en-US" sz="1000" dirty="0">
                <a:latin typeface="Arial"/>
                <a:ea typeface="SimSun"/>
                <a:cs typeface="Segoe UI"/>
              </a:rPr>
              <a:t> des </a:t>
            </a:r>
            <a:r>
              <a:rPr lang="en-US" sz="1000" dirty="0" err="1">
                <a:latin typeface="Arial"/>
                <a:ea typeface="SimSun"/>
                <a:cs typeface="Segoe UI"/>
              </a:rPr>
              <a:t>éléments</a:t>
            </a:r>
            <a:r>
              <a:rPr lang="en-US" sz="1000" dirty="0">
                <a:latin typeface="Arial"/>
                <a:ea typeface="SimSun"/>
                <a:cs typeface="Segoe UI"/>
              </a:rPr>
              <a:t> </a:t>
            </a:r>
            <a:r>
              <a:rPr lang="en-US" sz="1000" dirty="0" err="1">
                <a:latin typeface="Arial"/>
                <a:ea typeface="SimSun"/>
                <a:cs typeface="Segoe UI"/>
              </a:rPr>
              <a:t>requis</a:t>
            </a:r>
            <a:r>
              <a:rPr lang="en-US" sz="1000" dirty="0">
                <a:latin typeface="Arial"/>
                <a:ea typeface="SimSun"/>
                <a:cs typeface="Segoe UI"/>
              </a:rPr>
              <a:t> pour </a:t>
            </a:r>
            <a:r>
              <a:rPr lang="en-US" sz="1000" dirty="0" err="1">
                <a:latin typeface="Arial"/>
                <a:ea typeface="SimSun"/>
                <a:cs typeface="Segoe UI"/>
              </a:rPr>
              <a:t>créer</a:t>
            </a:r>
            <a:r>
              <a:rPr lang="en-US" sz="1000" dirty="0">
                <a:latin typeface="Arial"/>
                <a:ea typeface="SimSun"/>
                <a:cs typeface="Segoe UI"/>
              </a:rPr>
              <a:t> un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a:t>
            </a:r>
            <a:r>
              <a:rPr lang="en-US" sz="1000" dirty="0" err="1">
                <a:latin typeface="Arial"/>
                <a:ea typeface="SimSun"/>
                <a:cs typeface="Segoe UI"/>
              </a:rPr>
              <a:t>disponible</a:t>
            </a:r>
            <a:r>
              <a:rPr lang="en-US" sz="1000" dirty="0">
                <a:latin typeface="Arial"/>
                <a:ea typeface="SimSun"/>
                <a:cs typeface="Segoe UI"/>
              </a:rPr>
              <a:t> sous </a:t>
            </a:r>
            <a:r>
              <a:rPr lang="en-US" sz="1000" dirty="0" err="1">
                <a:latin typeface="Arial"/>
                <a:ea typeface="SimSun"/>
                <a:cs typeface="Segoe UI"/>
              </a:rPr>
              <a:t>forme</a:t>
            </a:r>
            <a:r>
              <a:rPr lang="en-US" sz="1000" dirty="0">
                <a:latin typeface="Arial"/>
                <a:ea typeface="SimSun"/>
                <a:cs typeface="Segoe UI"/>
              </a:rPr>
              <a:t> </a:t>
            </a:r>
            <a:r>
              <a:rPr lang="en-US" sz="1000" dirty="0" smtClean="0">
                <a:latin typeface="Arial"/>
                <a:ea typeface="SimSun"/>
                <a:cs typeface="Segoe UI"/>
              </a:rPr>
              <a:t>d'un volume</a:t>
            </a:r>
            <a:r>
              <a:rPr lang="en-US" sz="1000" dirty="0">
                <a:latin typeface="Arial"/>
                <a:ea typeface="SimSun"/>
                <a:cs typeface="Segoe UI"/>
              </a:rPr>
              <a:t> :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Disques</a:t>
            </a:r>
            <a:r>
              <a:rPr lang="en-US" sz="1000" dirty="0" smtClean="0">
                <a:effectLst/>
                <a:latin typeface="Arial"/>
                <a:ea typeface="Times New Roman"/>
                <a:cs typeface="Segoe UI"/>
              </a:rPr>
              <a:t> physiques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Pool de </a:t>
            </a:r>
            <a:r>
              <a:rPr lang="en-US" sz="1000" dirty="0" err="1" smtClean="0">
                <a:effectLst/>
                <a:latin typeface="Arial"/>
                <a:ea typeface="Times New Roman"/>
                <a:cs typeface="Segoe UI"/>
              </a:rPr>
              <a:t>stockage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Lecteurs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virtuels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Lecteurs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disque</a:t>
            </a:r>
            <a:endParaRPr lang="en-US" sz="1000" dirty="0" smtClean="0">
              <a:effectLst/>
              <a:latin typeface="Arial"/>
              <a:ea typeface="Times New Roman"/>
              <a:cs typeface="Times New Roman"/>
            </a:endParaRPr>
          </a:p>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lecteurs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 ne </a:t>
            </a:r>
            <a:r>
              <a:rPr lang="en-US" sz="1000" dirty="0" err="1">
                <a:latin typeface="Arial"/>
                <a:ea typeface="SimSun"/>
                <a:cs typeface="Segoe UI"/>
              </a:rPr>
              <a:t>sont</a:t>
            </a:r>
            <a:r>
              <a:rPr lang="en-US" sz="1000" dirty="0">
                <a:latin typeface="Arial"/>
                <a:ea typeface="SimSun"/>
                <a:cs typeface="Segoe UI"/>
              </a:rPr>
              <a:t> pas des </a:t>
            </a:r>
            <a:r>
              <a:rPr lang="en-US" sz="1000" dirty="0" err="1">
                <a:latin typeface="Arial"/>
                <a:ea typeface="SimSun"/>
                <a:cs typeface="Segoe UI"/>
              </a:rPr>
              <a:t>disques</a:t>
            </a:r>
            <a:r>
              <a:rPr lang="en-US" sz="1000" dirty="0">
                <a:latin typeface="Arial"/>
                <a:ea typeface="SimSun"/>
                <a:cs typeface="Segoe UI"/>
              </a:rPr>
              <a:t> </a:t>
            </a:r>
            <a:r>
              <a:rPr lang="en-US" sz="1000" dirty="0" err="1">
                <a:latin typeface="Arial"/>
                <a:ea typeface="SimSun"/>
                <a:cs typeface="Segoe UI"/>
              </a:rPr>
              <a:t>durs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 (VHD) et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considérés</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des </a:t>
            </a:r>
            <a:r>
              <a:rPr lang="en-US" sz="1000" dirty="0" err="1">
                <a:latin typeface="Arial"/>
                <a:ea typeface="SimSun"/>
                <a:cs typeface="Segoe UI"/>
              </a:rPr>
              <a:t>disques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Gestionnaire</a:t>
            </a:r>
            <a:r>
              <a:rPr lang="en-US" sz="1000" dirty="0">
                <a:latin typeface="Arial"/>
                <a:ea typeface="SimSun"/>
                <a:cs typeface="Segoe UI"/>
              </a:rPr>
              <a:t> de </a:t>
            </a:r>
            <a:r>
              <a:rPr lang="en-US" sz="1000" dirty="0" err="1">
                <a:latin typeface="Arial"/>
                <a:ea typeface="SimSun"/>
                <a:cs typeface="Segoe UI"/>
              </a:rPr>
              <a:t>disques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2829223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les </a:t>
            </a:r>
            <a:r>
              <a:rPr lang="en-US" sz="1000" dirty="0" err="1">
                <a:latin typeface="Arial"/>
                <a:ea typeface="SimSun"/>
                <a:cs typeface="Segoe UI"/>
              </a:rPr>
              <a:t>différentes</a:t>
            </a:r>
            <a:r>
              <a:rPr lang="en-US" sz="1000" dirty="0">
                <a:latin typeface="Arial"/>
                <a:ea typeface="SimSun"/>
                <a:cs typeface="Segoe UI"/>
              </a:rPr>
              <a:t> </a:t>
            </a:r>
            <a:r>
              <a:rPr lang="en-US" sz="1000" dirty="0" err="1">
                <a:latin typeface="Arial"/>
                <a:ea typeface="SimSun"/>
                <a:cs typeface="Segoe UI"/>
              </a:rPr>
              <a:t>fonctionnalités</a:t>
            </a:r>
            <a:r>
              <a:rPr lang="en-US" sz="1000" dirty="0">
                <a:latin typeface="Arial"/>
                <a:ea typeface="SimSun"/>
                <a:cs typeface="Segoe UI"/>
              </a:rPr>
              <a:t> de </a:t>
            </a:r>
            <a:r>
              <a:rPr lang="en-US" sz="1000" dirty="0" err="1">
                <a:latin typeface="Arial"/>
                <a:ea typeface="SimSun"/>
                <a:cs typeface="Segoe UI"/>
              </a:rPr>
              <a:t>redondance</a:t>
            </a:r>
            <a:r>
              <a:rPr lang="en-US" sz="1000" dirty="0">
                <a:latin typeface="Arial"/>
                <a:ea typeface="SimSun"/>
                <a:cs typeface="Segoe UI"/>
              </a:rPr>
              <a:t> de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et </a:t>
            </a:r>
            <a:r>
              <a:rPr lang="en-US" sz="1000" dirty="0" err="1">
                <a:latin typeface="Arial"/>
                <a:ea typeface="SimSun"/>
                <a:cs typeface="Segoe UI"/>
              </a:rPr>
              <a:t>leur</a:t>
            </a:r>
            <a:r>
              <a:rPr lang="en-US" sz="1000" dirty="0">
                <a:latin typeface="Arial"/>
                <a:ea typeface="SimSun"/>
                <a:cs typeface="Segoe UI"/>
              </a:rPr>
              <a:t> configuration. </a:t>
            </a:r>
            <a:r>
              <a:rPr lang="en-US" sz="1000" dirty="0" err="1">
                <a:latin typeface="Arial"/>
                <a:ea typeface="SimSun"/>
                <a:cs typeface="Segoe UI"/>
              </a:rPr>
              <a:t>Donnez</a:t>
            </a:r>
            <a:r>
              <a:rPr lang="en-US" sz="1000" dirty="0">
                <a:latin typeface="Arial"/>
                <a:ea typeface="SimSun"/>
                <a:cs typeface="Segoe UI"/>
              </a:rPr>
              <a:t> des </a:t>
            </a:r>
            <a:r>
              <a:rPr lang="en-US" sz="1000" dirty="0" err="1">
                <a:latin typeface="Arial"/>
                <a:ea typeface="SimSun"/>
                <a:cs typeface="Segoe UI"/>
              </a:rPr>
              <a:t>exemples</a:t>
            </a:r>
            <a:r>
              <a:rPr lang="en-US" sz="1000" dirty="0">
                <a:latin typeface="Arial"/>
                <a:ea typeface="SimSun"/>
                <a:cs typeface="Segoe UI"/>
              </a:rPr>
              <a:t> </a:t>
            </a:r>
            <a:r>
              <a:rPr lang="en-US" sz="1000" dirty="0" err="1">
                <a:latin typeface="Arial"/>
                <a:ea typeface="SimSun"/>
                <a:cs typeface="Segoe UI"/>
              </a:rPr>
              <a:t>d'utilisation</a:t>
            </a:r>
            <a:r>
              <a:rPr lang="en-US" sz="1000" dirty="0">
                <a:latin typeface="Arial"/>
                <a:ea typeface="SimSun"/>
                <a:cs typeface="Segoe UI"/>
              </a:rPr>
              <a:t> pour </a:t>
            </a:r>
            <a:r>
              <a:rPr lang="en-US" sz="1000" dirty="0" err="1">
                <a:latin typeface="Arial"/>
                <a:ea typeface="SimSun"/>
                <a:cs typeface="Segoe UI"/>
              </a:rPr>
              <a:t>chacune</a:t>
            </a:r>
            <a:r>
              <a:rPr lang="en-US" sz="1000" dirty="0">
                <a:latin typeface="Arial"/>
                <a:ea typeface="SimSun"/>
                <a:cs typeface="Segoe UI"/>
              </a:rPr>
              <a:t> </a:t>
            </a:r>
            <a:r>
              <a:rPr lang="en-US" sz="1000" dirty="0" err="1">
                <a:latin typeface="Arial"/>
                <a:ea typeface="SimSun"/>
                <a:cs typeface="Segoe UI"/>
              </a:rPr>
              <a:t>d'elles</a:t>
            </a:r>
            <a:r>
              <a:rPr lang="en-US" sz="1000" dirty="0">
                <a:latin typeface="Arial"/>
                <a:ea typeface="SimSun"/>
                <a:cs typeface="Segoe UI"/>
              </a:rPr>
              <a:t>. Par </a:t>
            </a:r>
            <a:r>
              <a:rPr lang="en-US" sz="1000" dirty="0" err="1">
                <a:latin typeface="Arial"/>
                <a:ea typeface="SimSun"/>
                <a:cs typeface="Segoe UI"/>
              </a:rPr>
              <a:t>exemple</a:t>
            </a:r>
            <a:r>
              <a:rPr lang="en-US" sz="1000" dirty="0">
                <a:latin typeface="Arial"/>
                <a:ea typeface="SimSun"/>
                <a:cs typeface="Segoe UI"/>
              </a:rPr>
              <a:t>, </a:t>
            </a:r>
            <a:r>
              <a:rPr lang="en-US" sz="1000" dirty="0" err="1">
                <a:latin typeface="Arial"/>
                <a:ea typeface="SimSun"/>
                <a:cs typeface="Segoe UI"/>
              </a:rPr>
              <a:t>imaginez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souhaitiez</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un volume de 10 </a:t>
            </a:r>
            <a:r>
              <a:rPr lang="en-US" sz="1000" dirty="0" err="1">
                <a:latin typeface="Arial"/>
                <a:ea typeface="SimSun"/>
                <a:cs typeface="Segoe UI"/>
              </a:rPr>
              <a:t>gigaoctets</a:t>
            </a:r>
            <a:r>
              <a:rPr lang="en-US" sz="1000" dirty="0">
                <a:latin typeface="Arial"/>
                <a:ea typeface="SimSun"/>
                <a:cs typeface="Segoe UI"/>
              </a:rPr>
              <a:t> (Go),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vos</a:t>
            </a:r>
            <a:r>
              <a:rPr lang="en-US" sz="1000" dirty="0">
                <a:latin typeface="Arial"/>
                <a:ea typeface="SimSun"/>
                <a:cs typeface="Segoe UI"/>
              </a:rPr>
              <a:t> </a:t>
            </a:r>
            <a:r>
              <a:rPr lang="en-US" sz="1000" dirty="0" err="1">
                <a:latin typeface="Arial"/>
                <a:ea typeface="SimSun"/>
                <a:cs typeface="Segoe UI"/>
              </a:rPr>
              <a:t>disques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pool de </a:t>
            </a:r>
            <a:r>
              <a:rPr lang="en-US" sz="1000" dirty="0" err="1">
                <a:latin typeface="Arial"/>
                <a:ea typeface="SimSun"/>
                <a:cs typeface="Segoe UI"/>
              </a:rPr>
              <a:t>stockage</a:t>
            </a:r>
            <a:r>
              <a:rPr lang="en-US" sz="1000" dirty="0">
                <a:latin typeface="Arial"/>
                <a:ea typeface="SimSun"/>
                <a:cs typeface="Segoe UI"/>
              </a:rPr>
              <a:t> </a:t>
            </a:r>
            <a:r>
              <a:rPr lang="en-US" sz="1000" dirty="0" err="1">
                <a:latin typeface="Arial"/>
                <a:ea typeface="SimSun"/>
                <a:cs typeface="Segoe UI"/>
              </a:rPr>
              <a:t>n'offrent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5 Go </a:t>
            </a:r>
            <a:r>
              <a:rPr lang="en-US" sz="1000" dirty="0" err="1">
                <a:latin typeface="Arial"/>
                <a:ea typeface="SimSun"/>
                <a:cs typeface="Segoe UI"/>
              </a:rPr>
              <a:t>d'espace</a:t>
            </a:r>
            <a:r>
              <a:rPr lang="en-US" sz="1000" dirty="0">
                <a:latin typeface="Arial"/>
                <a:ea typeface="SimSun"/>
                <a:cs typeface="Segoe UI"/>
              </a:rPr>
              <a:t> (</a:t>
            </a:r>
            <a:r>
              <a:rPr lang="en-US" sz="1000" dirty="0" err="1">
                <a:latin typeface="Arial"/>
                <a:ea typeface="SimSun"/>
                <a:cs typeface="Segoe UI"/>
              </a:rPr>
              <a:t>combiné</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configurerez</a:t>
            </a:r>
            <a:r>
              <a:rPr lang="en-US" sz="1000" dirty="0">
                <a:latin typeface="Arial"/>
                <a:ea typeface="SimSun"/>
                <a:cs typeface="Segoe UI"/>
              </a:rPr>
              <a:t> </a:t>
            </a:r>
            <a:r>
              <a:rPr lang="en-US" sz="1000" dirty="0" err="1">
                <a:latin typeface="Arial"/>
                <a:ea typeface="SimSun"/>
                <a:cs typeface="Segoe UI"/>
              </a:rPr>
              <a:t>alors</a:t>
            </a:r>
            <a:r>
              <a:rPr lang="en-US" sz="1000" dirty="0">
                <a:latin typeface="Arial"/>
                <a:ea typeface="SimSun"/>
                <a:cs typeface="Segoe UI"/>
              </a:rPr>
              <a:t> un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de </a:t>
            </a:r>
            <a:r>
              <a:rPr lang="en-US" sz="1000" dirty="0" err="1">
                <a:latin typeface="Arial"/>
                <a:ea typeface="SimSun"/>
                <a:cs typeface="Segoe UI"/>
              </a:rPr>
              <a:t>manière</a:t>
            </a:r>
            <a:r>
              <a:rPr lang="en-US" sz="1000" dirty="0">
                <a:latin typeface="Arial"/>
                <a:ea typeface="SimSun"/>
                <a:cs typeface="Segoe UI"/>
              </a:rPr>
              <a:t> à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soit</a:t>
            </a:r>
            <a:r>
              <a:rPr lang="en-US" sz="1000" dirty="0">
                <a:latin typeface="Arial"/>
                <a:ea typeface="SimSun"/>
                <a:cs typeface="Segoe UI"/>
              </a:rPr>
              <a:t> </a:t>
            </a:r>
            <a:r>
              <a:rPr lang="en-US" sz="1000" dirty="0" err="1">
                <a:latin typeface="Arial"/>
                <a:ea typeface="SimSun"/>
                <a:cs typeface="Segoe UI"/>
              </a:rPr>
              <a:t>alloué</a:t>
            </a:r>
            <a:r>
              <a:rPr lang="en-US" sz="1000" dirty="0">
                <a:latin typeface="Arial"/>
                <a:ea typeface="SimSun"/>
                <a:cs typeface="Segoe UI"/>
              </a:rPr>
              <a:t> </a:t>
            </a:r>
            <a:r>
              <a:rPr lang="en-US" sz="1000" dirty="0" err="1">
                <a:latin typeface="Arial"/>
                <a:ea typeface="SimSun"/>
                <a:cs typeface="Segoe UI"/>
              </a:rPr>
              <a:t>dynamiquement</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Quel</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le nom d'un </a:t>
            </a:r>
            <a:r>
              <a:rPr lang="en-US" sz="1000" dirty="0" err="1">
                <a:solidFill>
                  <a:srgbClr val="000000"/>
                </a:solidFill>
                <a:latin typeface="Arial"/>
                <a:ea typeface="SimSun"/>
                <a:cs typeface="Segoe UI"/>
              </a:rPr>
              <a:t>disque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virtuel</a:t>
            </a:r>
            <a:r>
              <a:rPr lang="en-US" sz="1000" dirty="0">
                <a:solidFill>
                  <a:srgbClr val="000000"/>
                </a:solidFill>
                <a:latin typeface="Arial"/>
                <a:ea typeface="SimSun"/>
                <a:cs typeface="Segoe UI"/>
              </a:rPr>
              <a:t> qui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plus grand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la </a:t>
            </a:r>
            <a:r>
              <a:rPr lang="en-US" sz="1000" dirty="0" err="1">
                <a:solidFill>
                  <a:srgbClr val="000000"/>
                </a:solidFill>
                <a:latin typeface="Arial"/>
                <a:ea typeface="SimSun"/>
                <a:cs typeface="Segoe UI"/>
              </a:rPr>
              <a:t>quantité</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d'espace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disque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disponible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a:t>
            </a:r>
            <a:r>
              <a:rPr lang="en-US" sz="1000" dirty="0" smtClean="0">
                <a:solidFill>
                  <a:srgbClr val="000000"/>
                </a:solidFill>
                <a:latin typeface="Arial"/>
                <a:ea typeface="SimSun"/>
                <a:cs typeface="Segoe UI"/>
              </a:rPr>
              <a:t>la </a:t>
            </a:r>
            <a:r>
              <a:rPr lang="en-US" sz="1000" dirty="0" err="1" smtClean="0">
                <a:solidFill>
                  <a:srgbClr val="000000"/>
                </a:solidFill>
                <a:latin typeface="Arial"/>
                <a:ea typeface="SimSun"/>
                <a:cs typeface="Segoe UI"/>
              </a:rPr>
              <a:t>partie</a:t>
            </a:r>
            <a:r>
              <a:rPr lang="en-US" sz="1000" dirty="0" smtClean="0">
                <a:solidFill>
                  <a:srgbClr val="000000"/>
                </a:solidFill>
                <a:latin typeface="Arial"/>
                <a:ea typeface="SimSun"/>
                <a:cs typeface="Segoe UI"/>
              </a:rPr>
              <a:t> </a:t>
            </a:r>
            <a:r>
              <a:rPr lang="en-US" sz="1000" dirty="0" err="1">
                <a:solidFill>
                  <a:srgbClr val="000000"/>
                </a:solidFill>
                <a:latin typeface="Arial"/>
                <a:ea typeface="SimSun"/>
                <a:cs typeface="Segoe UI"/>
              </a:rPr>
              <a:t>disques</a:t>
            </a:r>
            <a:r>
              <a:rPr lang="en-US" sz="1000" dirty="0">
                <a:solidFill>
                  <a:srgbClr val="000000"/>
                </a:solidFill>
                <a:latin typeface="Arial"/>
                <a:ea typeface="SimSun"/>
                <a:cs typeface="Segoe UI"/>
              </a:rPr>
              <a:t> physiques du pool de </a:t>
            </a:r>
            <a:r>
              <a:rPr lang="en-US" sz="1000" dirty="0" err="1">
                <a:solidFill>
                  <a:srgbClr val="000000"/>
                </a:solidFill>
                <a:latin typeface="Arial"/>
                <a:ea typeface="SimSun"/>
                <a:cs typeface="Segoe UI"/>
              </a:rPr>
              <a:t>stockage</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Ce</a:t>
            </a:r>
            <a:r>
              <a:rPr lang="en-US" sz="1000" dirty="0">
                <a:latin typeface="Arial"/>
                <a:ea typeface="SimSun"/>
                <a:cs typeface="Segoe UI"/>
              </a:rPr>
              <a:t> genre de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un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a:t>
            </a:r>
            <a:r>
              <a:rPr lang="en-US" sz="1000" dirty="0" err="1">
                <a:latin typeface="Arial"/>
                <a:ea typeface="SimSun"/>
                <a:cs typeface="Segoe UI"/>
              </a:rPr>
              <a:t>alloué</a:t>
            </a:r>
            <a:r>
              <a:rPr lang="en-US" sz="1000" dirty="0">
                <a:latin typeface="Arial"/>
                <a:ea typeface="SimSun"/>
                <a:cs typeface="Segoe UI"/>
              </a:rPr>
              <a:t> </a:t>
            </a:r>
            <a:r>
              <a:rPr lang="en-US" sz="1000" dirty="0" err="1">
                <a:latin typeface="Arial"/>
                <a:ea typeface="SimSun"/>
                <a:cs typeface="Segoe UI"/>
              </a:rPr>
              <a:t>dynamiquement</a:t>
            </a:r>
            <a:r>
              <a:rPr lang="en-US" sz="1000" dirty="0">
                <a:latin typeface="Arial"/>
                <a:ea typeface="SimSun"/>
                <a:cs typeface="Segoe UI"/>
              </a:rPr>
              <a:t>. Avec un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a:t>
            </a:r>
            <a:r>
              <a:rPr lang="en-US" sz="1000" dirty="0" err="1">
                <a:latin typeface="Arial"/>
                <a:ea typeface="SimSun"/>
                <a:cs typeface="Segoe UI"/>
              </a:rPr>
              <a:t>alloué</a:t>
            </a:r>
            <a:r>
              <a:rPr lang="en-US" sz="1000" dirty="0">
                <a:latin typeface="Arial"/>
                <a:ea typeface="SimSun"/>
                <a:cs typeface="Segoe UI"/>
              </a:rPr>
              <a:t> </a:t>
            </a:r>
            <a:r>
              <a:rPr lang="en-US" sz="1000" dirty="0" err="1">
                <a:latin typeface="Arial"/>
                <a:ea typeface="SimSun"/>
                <a:cs typeface="Segoe UI"/>
              </a:rPr>
              <a:t>dynamiquement</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l'espace</a:t>
            </a:r>
            <a:r>
              <a:rPr lang="en-US" sz="1000" dirty="0">
                <a:latin typeface="Arial"/>
                <a:ea typeface="SimSun"/>
                <a:cs typeface="Segoe UI"/>
              </a:rPr>
              <a:t> </a:t>
            </a:r>
            <a:r>
              <a:rPr lang="en-US" sz="1000" dirty="0" err="1">
                <a:latin typeface="Arial"/>
                <a:ea typeface="SimSun"/>
                <a:cs typeface="Segoe UI"/>
              </a:rPr>
              <a:t>disponible</a:t>
            </a:r>
            <a:r>
              <a:rPr lang="en-US" sz="1000" dirty="0">
                <a:latin typeface="Arial"/>
                <a:ea typeface="SimSun"/>
                <a:cs typeface="Segoe UI"/>
              </a:rPr>
              <a:t> </a:t>
            </a:r>
            <a:r>
              <a:rPr lang="en-US" sz="1000" dirty="0" err="1">
                <a:latin typeface="Arial"/>
                <a:ea typeface="SimSun"/>
                <a:cs typeface="Segoe UI"/>
              </a:rPr>
              <a:t>immédiatement</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ajouter</a:t>
            </a:r>
            <a:r>
              <a:rPr lang="en-US" sz="1000" dirty="0">
                <a:latin typeface="Arial"/>
                <a:ea typeface="SimSun"/>
                <a:cs typeface="Segoe UI"/>
              </a:rPr>
              <a:t> </a:t>
            </a:r>
            <a:r>
              <a:rPr lang="en-US" sz="1000" dirty="0" smtClean="0">
                <a:latin typeface="Arial"/>
                <a:ea typeface="SimSun"/>
                <a:cs typeface="Segoe UI"/>
              </a:rPr>
              <a:t>des </a:t>
            </a:r>
            <a:r>
              <a:rPr lang="en-US" sz="1000" dirty="0" err="1" smtClean="0">
                <a:latin typeface="Arial"/>
                <a:ea typeface="SimSun"/>
                <a:cs typeface="Segoe UI"/>
              </a:rPr>
              <a:t>disques</a:t>
            </a:r>
            <a:r>
              <a:rPr lang="en-US" sz="1000" dirty="0" smtClean="0">
                <a:latin typeface="Arial"/>
                <a:ea typeface="SimSun"/>
                <a:cs typeface="Segoe UI"/>
              </a:rPr>
              <a:t> </a:t>
            </a:r>
            <a:r>
              <a:rPr lang="en-US" sz="1000" dirty="0">
                <a:latin typeface="Arial"/>
                <a:ea typeface="SimSun"/>
                <a:cs typeface="Segoe UI"/>
              </a:rPr>
              <a:t>physiques </a:t>
            </a:r>
            <a:r>
              <a:rPr lang="en-US" sz="1000" dirty="0" err="1">
                <a:latin typeface="Arial"/>
                <a:ea typeface="SimSun"/>
                <a:cs typeface="Segoe UI"/>
              </a:rPr>
              <a:t>supplémentaires</a:t>
            </a:r>
            <a:r>
              <a:rPr lang="en-US" sz="1000" dirty="0">
                <a:latin typeface="Arial"/>
                <a:ea typeface="SimSun"/>
                <a:cs typeface="Segoe UI"/>
              </a:rPr>
              <a:t> au pool de </a:t>
            </a:r>
            <a:r>
              <a:rPr lang="en-US" sz="1000" dirty="0" err="1">
                <a:latin typeface="Arial"/>
                <a:ea typeface="SimSun"/>
                <a:cs typeface="Segoe UI"/>
              </a:rPr>
              <a:t>stockage</a:t>
            </a:r>
            <a:r>
              <a:rPr lang="en-US" sz="1000" dirty="0">
                <a:latin typeface="Arial"/>
                <a:ea typeface="SimSun"/>
                <a:cs typeface="Segoe UI"/>
              </a:rPr>
              <a:t> pour </a:t>
            </a:r>
            <a:r>
              <a:rPr lang="en-US" sz="1000" dirty="0" err="1">
                <a:latin typeface="Arial"/>
                <a:ea typeface="SimSun"/>
                <a:cs typeface="Segoe UI"/>
              </a:rPr>
              <a:t>fournir</a:t>
            </a:r>
            <a:r>
              <a:rPr lang="en-US" sz="1000" dirty="0">
                <a:latin typeface="Arial"/>
                <a:ea typeface="SimSun"/>
                <a:cs typeface="Segoe UI"/>
              </a:rPr>
              <a:t> </a:t>
            </a:r>
            <a:r>
              <a:rPr lang="en-US" sz="1000" dirty="0" err="1">
                <a:latin typeface="Arial"/>
                <a:ea typeface="SimSun"/>
                <a:cs typeface="Segoe UI"/>
              </a:rPr>
              <a:t>l'espace</a:t>
            </a:r>
            <a:r>
              <a:rPr lang="en-US" sz="1000" dirty="0">
                <a:latin typeface="Arial"/>
                <a:ea typeface="SimSun"/>
                <a:cs typeface="Segoe UI"/>
              </a:rPr>
              <a:t>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requis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900885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rubrique</a:t>
            </a:r>
            <a:r>
              <a:rPr lang="en-US" sz="1000" dirty="0">
                <a:latin typeface="Arial"/>
                <a:ea typeface="SimSun"/>
                <a:cs typeface="Segoe UI"/>
              </a:rPr>
              <a:t> </a:t>
            </a:r>
            <a:r>
              <a:rPr lang="en-US" sz="1000" dirty="0" err="1">
                <a:latin typeface="Arial"/>
                <a:ea typeface="SimSun"/>
                <a:cs typeface="Segoe UI"/>
              </a:rPr>
              <a:t>traite</a:t>
            </a:r>
            <a:r>
              <a:rPr lang="en-US" sz="1000" dirty="0">
                <a:latin typeface="Arial"/>
                <a:ea typeface="SimSun"/>
                <a:cs typeface="Segoe UI"/>
              </a:rPr>
              <a:t> des options de </a:t>
            </a:r>
            <a:r>
              <a:rPr lang="en-US" sz="1000" dirty="0" err="1">
                <a:latin typeface="Arial"/>
                <a:ea typeface="SimSun"/>
                <a:cs typeface="Segoe UI"/>
              </a:rPr>
              <a:t>gestion</a:t>
            </a:r>
            <a:r>
              <a:rPr lang="en-US" sz="1000" dirty="0">
                <a:latin typeface="Arial"/>
                <a:ea typeface="SimSun"/>
                <a:cs typeface="Segoe UI"/>
              </a:rPr>
              <a:t> </a:t>
            </a:r>
            <a:r>
              <a:rPr lang="en-US" sz="1000" dirty="0" err="1">
                <a:latin typeface="Arial"/>
                <a:ea typeface="SimSun"/>
                <a:cs typeface="Segoe UI"/>
              </a:rPr>
              <a:t>avancée</a:t>
            </a:r>
            <a:r>
              <a:rPr lang="en-US" sz="1000" dirty="0">
                <a:latin typeface="Arial"/>
                <a:ea typeface="SimSun"/>
                <a:cs typeface="Segoe UI"/>
              </a:rPr>
              <a:t> </a:t>
            </a:r>
            <a:r>
              <a:rPr lang="en-US" sz="1000" dirty="0" err="1">
                <a:latin typeface="Arial"/>
                <a:ea typeface="SimSun"/>
                <a:cs typeface="Segoe UI"/>
              </a:rPr>
              <a:t>disponibles</a:t>
            </a:r>
            <a:r>
              <a:rPr lang="en-US" sz="1000" dirty="0">
                <a:latin typeface="Arial"/>
                <a:ea typeface="SimSun"/>
                <a:cs typeface="Segoe UI"/>
              </a:rPr>
              <a:t> pour les pools de </a:t>
            </a:r>
            <a:r>
              <a:rPr lang="en-US" sz="1000" dirty="0" err="1">
                <a:latin typeface="Arial"/>
                <a:ea typeface="SimSun"/>
                <a:cs typeface="Segoe UI"/>
              </a:rPr>
              <a:t>stockage</a:t>
            </a:r>
            <a:r>
              <a:rPr lang="en-US" sz="1000" dirty="0">
                <a:latin typeface="Arial"/>
                <a:ea typeface="SimSun"/>
                <a:cs typeface="Segoe UI"/>
              </a:rPr>
              <a:t> et les </a:t>
            </a:r>
            <a:r>
              <a:rPr lang="en-US" sz="1000" dirty="0" err="1">
                <a:latin typeface="Arial"/>
                <a:ea typeface="SimSun"/>
                <a:cs typeface="Segoe UI"/>
              </a:rPr>
              <a:t>disques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commencer par signaler </a:t>
            </a:r>
            <a:r>
              <a:rPr lang="en-US" sz="1000" dirty="0" err="1">
                <a:latin typeface="Arial"/>
                <a:ea typeface="SimSun"/>
                <a:cs typeface="Segoe UI"/>
              </a:rPr>
              <a:t>que</a:t>
            </a:r>
            <a:r>
              <a:rPr lang="en-US" sz="1000" dirty="0">
                <a:latin typeface="Arial"/>
                <a:ea typeface="SimSun"/>
                <a:cs typeface="Segoe UI"/>
              </a:rPr>
              <a:t> les options les plus </a:t>
            </a:r>
            <a:r>
              <a:rPr lang="en-US" sz="1000" dirty="0" err="1">
                <a:latin typeface="Arial"/>
                <a:ea typeface="SimSun"/>
                <a:cs typeface="Segoe UI"/>
              </a:rPr>
              <a:t>courantes</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les options </a:t>
            </a:r>
            <a:r>
              <a:rPr lang="en-US" sz="1000" dirty="0" smtClean="0">
                <a:latin typeface="Arial"/>
                <a:ea typeface="SimSun"/>
                <a:cs typeface="Segoe UI"/>
              </a:rPr>
              <a:t>de </a:t>
            </a:r>
            <a:r>
              <a:rPr lang="en-US" sz="1000" dirty="0" err="1" smtClean="0">
                <a:latin typeface="Arial"/>
                <a:ea typeface="SimSun"/>
                <a:cs typeface="Segoe UI"/>
              </a:rPr>
              <a:t>création</a:t>
            </a:r>
            <a:r>
              <a:rPr lang="en-US" sz="1000" dirty="0" smtClean="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de suppression d'un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d'un pool de </a:t>
            </a:r>
            <a:r>
              <a:rPr lang="en-US" sz="1000" dirty="0" err="1">
                <a:latin typeface="Arial"/>
                <a:ea typeface="SimSun"/>
                <a:cs typeface="Segoe UI"/>
              </a:rPr>
              <a:t>stockage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disponibles</a:t>
            </a:r>
            <a:r>
              <a:rPr lang="en-US" sz="1000" dirty="0">
                <a:latin typeface="Arial"/>
                <a:ea typeface="SimSun"/>
                <a:cs typeface="Segoe UI"/>
              </a:rPr>
              <a:t> </a:t>
            </a:r>
            <a:r>
              <a:rPr lang="en-US" sz="1000" err="1">
                <a:latin typeface="Arial"/>
                <a:ea typeface="SimSun"/>
                <a:cs typeface="Segoe UI"/>
              </a:rPr>
              <a:t>dans</a:t>
            </a:r>
            <a:r>
              <a:rPr lang="en-US" sz="1000">
                <a:latin typeface="Arial"/>
                <a:ea typeface="SimSun"/>
                <a:cs typeface="Segoe UI"/>
              </a:rPr>
              <a:t> </a:t>
            </a:r>
            <a:r>
              <a:rPr lang="en-US" sz="1000" smtClean="0">
                <a:latin typeface="Arial"/>
                <a:ea typeface="SimSun"/>
                <a:cs typeface="Segoe UI"/>
              </a:rPr>
              <a:t>le Gestionnaire </a:t>
            </a:r>
            <a:r>
              <a:rPr lang="en-US" sz="1000" dirty="0">
                <a:latin typeface="Arial"/>
                <a:ea typeface="SimSun"/>
                <a:cs typeface="Segoe UI"/>
              </a:rPr>
              <a:t>de </a:t>
            </a:r>
            <a:r>
              <a:rPr lang="en-US" sz="1000" dirty="0" err="1">
                <a:latin typeface="Arial"/>
                <a:ea typeface="SimSun"/>
                <a:cs typeface="Segoe UI"/>
              </a:rPr>
              <a:t>serveur</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ensuite</a:t>
            </a:r>
            <a:r>
              <a:rPr lang="en-US" sz="1000" dirty="0">
                <a:latin typeface="Arial"/>
                <a:ea typeface="SimSun"/>
                <a:cs typeface="Segoe UI"/>
              </a:rPr>
              <a:t> comment </a:t>
            </a:r>
            <a:r>
              <a:rPr lang="en-US" sz="1000" dirty="0" err="1">
                <a:latin typeface="Arial"/>
                <a:ea typeface="SimSun"/>
                <a:cs typeface="Segoe UI"/>
              </a:rPr>
              <a:t>remplacer</a:t>
            </a:r>
            <a:r>
              <a:rPr lang="en-US" sz="1000" dirty="0">
                <a:latin typeface="Arial"/>
                <a:ea typeface="SimSun"/>
                <a:cs typeface="Segoe UI"/>
              </a:rPr>
              <a:t> un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défectueux</a:t>
            </a:r>
            <a:r>
              <a:rPr lang="en-US" sz="1000" dirty="0">
                <a:latin typeface="Arial"/>
                <a:ea typeface="SimSun"/>
                <a:cs typeface="Segoe UI"/>
              </a:rPr>
              <a:t> en </a:t>
            </a:r>
            <a:r>
              <a:rPr lang="en-US" sz="1000" dirty="0" err="1">
                <a:latin typeface="Arial"/>
                <a:ea typeface="SimSun"/>
                <a:cs typeface="Segoe UI"/>
              </a:rPr>
              <a:t>ajoutant</a:t>
            </a:r>
            <a:r>
              <a:rPr lang="en-US" sz="1000" dirty="0">
                <a:latin typeface="Arial"/>
                <a:ea typeface="SimSun"/>
                <a:cs typeface="Segoe UI"/>
              </a:rPr>
              <a:t> un nouveau </a:t>
            </a:r>
            <a:r>
              <a:rPr lang="en-US" sz="1000" dirty="0" err="1">
                <a:latin typeface="Arial"/>
                <a:ea typeface="SimSun"/>
                <a:cs typeface="Segoe UI"/>
              </a:rPr>
              <a:t>disque</a:t>
            </a:r>
            <a:r>
              <a:rPr lang="en-US" sz="1000" dirty="0">
                <a:latin typeface="Arial"/>
                <a:ea typeface="SimSun"/>
                <a:cs typeface="Segoe UI"/>
              </a:rPr>
              <a:t> au pool </a:t>
            </a:r>
            <a:r>
              <a:rPr lang="en-US" sz="1000" dirty="0" smtClean="0">
                <a:latin typeface="Arial"/>
                <a:ea typeface="SimSun"/>
                <a:cs typeface="Segoe UI"/>
              </a:rPr>
              <a:t>de </a:t>
            </a:r>
            <a:r>
              <a:rPr lang="en-US" sz="1000" dirty="0" err="1" smtClean="0">
                <a:latin typeface="Arial"/>
                <a:ea typeface="SimSun"/>
                <a:cs typeface="Segoe UI"/>
              </a:rPr>
              <a:t>stockage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Enfin</a:t>
            </a:r>
            <a:r>
              <a:rPr lang="en-US" sz="1000" dirty="0">
                <a:latin typeface="Arial"/>
                <a:ea typeface="SimSun"/>
                <a:cs typeface="Segoe UI"/>
              </a:rPr>
              <a:t>, </a:t>
            </a:r>
            <a:r>
              <a:rPr lang="en-US" sz="1000" dirty="0" err="1">
                <a:latin typeface="Arial"/>
                <a:ea typeface="SimSun"/>
                <a:cs typeface="Segoe UI"/>
              </a:rPr>
              <a:t>présentez</a:t>
            </a:r>
            <a:r>
              <a:rPr lang="en-US" sz="1000" dirty="0">
                <a:latin typeface="Arial"/>
                <a:ea typeface="SimSun"/>
                <a:cs typeface="Segoe UI"/>
              </a:rPr>
              <a:t> </a:t>
            </a:r>
            <a:r>
              <a:rPr lang="en-US" sz="1000" dirty="0" err="1">
                <a:latin typeface="Arial"/>
                <a:ea typeface="SimSun"/>
                <a:cs typeface="Segoe UI"/>
              </a:rPr>
              <a:t>certaines</a:t>
            </a:r>
            <a:r>
              <a:rPr lang="en-US" sz="1000" dirty="0">
                <a:latin typeface="Arial"/>
                <a:ea typeface="SimSun"/>
                <a:cs typeface="Segoe UI"/>
              </a:rPr>
              <a:t> des applets de </a:t>
            </a:r>
            <a:r>
              <a:rPr lang="en-US" sz="1000" dirty="0" err="1">
                <a:latin typeface="Arial"/>
                <a:ea typeface="SimSun"/>
                <a:cs typeface="Segoe UI"/>
              </a:rPr>
              <a:t>commande</a:t>
            </a:r>
            <a:r>
              <a:rPr lang="en-US" sz="1000" dirty="0">
                <a:latin typeface="Arial"/>
                <a:ea typeface="SimSun"/>
                <a:cs typeface="Segoe UI"/>
              </a:rPr>
              <a:t> </a:t>
            </a:r>
            <a:r>
              <a:rPr lang="en-US" sz="1000" dirty="0" err="1">
                <a:latin typeface="Arial"/>
                <a:ea typeface="SimSun"/>
                <a:cs typeface="Segoe UI"/>
              </a:rPr>
              <a:t>utiles</a:t>
            </a:r>
            <a:r>
              <a:rPr lang="en-US" sz="1000" dirty="0">
                <a:latin typeface="Arial"/>
                <a:ea typeface="SimSun"/>
                <a:cs typeface="Segoe UI"/>
              </a:rPr>
              <a:t> de Windows PowerShell</a:t>
            </a:r>
            <a:r>
              <a:rPr lang="en-US" sz="1000" baseline="30000" dirty="0">
                <a:latin typeface="Arial"/>
                <a:ea typeface="SimSun"/>
                <a:cs typeface="Segoe UI"/>
              </a:rPr>
              <a: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pour </a:t>
            </a:r>
            <a:r>
              <a:rPr lang="en-US" sz="1000" dirty="0" err="1">
                <a:latin typeface="Arial"/>
                <a:ea typeface="SimSun"/>
                <a:cs typeface="Segoe UI"/>
              </a:rPr>
              <a:t>gérer</a:t>
            </a:r>
            <a:r>
              <a:rPr lang="en-US" sz="1000" dirty="0">
                <a:latin typeface="Arial"/>
                <a:ea typeface="SimSun"/>
                <a:cs typeface="Segoe UI"/>
              </a:rPr>
              <a:t> les </a:t>
            </a:r>
            <a:r>
              <a:rPr lang="en-US" sz="1000" dirty="0" err="1">
                <a:latin typeface="Arial"/>
                <a:ea typeface="SimSun"/>
                <a:cs typeface="Segoe UI"/>
              </a:rPr>
              <a:t>disques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 et les pools de </a:t>
            </a:r>
            <a:r>
              <a:rPr lang="en-US" sz="1000" dirty="0" err="1">
                <a:latin typeface="Arial"/>
                <a:ea typeface="SimSun"/>
                <a:cs typeface="Segoe UI"/>
              </a:rPr>
              <a:t>stockage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2348761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S'il</a:t>
            </a:r>
            <a:r>
              <a:rPr lang="en-US" sz="1000" dirty="0">
                <a:latin typeface="Arial"/>
                <a:ea typeface="SimSun"/>
                <a:cs typeface="Arial"/>
              </a:rPr>
              <a:t> y a lieu, </a:t>
            </a:r>
            <a:r>
              <a:rPr lang="en-US" sz="1000" dirty="0" err="1">
                <a:latin typeface="Arial"/>
                <a:ea typeface="SimSun"/>
                <a:cs typeface="Arial"/>
              </a:rPr>
              <a:t>démarrez</a:t>
            </a:r>
            <a:r>
              <a:rPr lang="en-US" sz="1000" dirty="0">
                <a:latin typeface="Arial"/>
                <a:ea typeface="SimSun"/>
                <a:cs typeface="Arial"/>
              </a:rPr>
              <a:t> </a:t>
            </a:r>
            <a:r>
              <a:rPr lang="en-US" sz="1000" b="1" dirty="0">
                <a:latin typeface="Arial"/>
                <a:ea typeface="SimSun"/>
                <a:cs typeface="Arial"/>
              </a:rPr>
              <a:t>22410B-LON-DC1 </a:t>
            </a:r>
            <a:r>
              <a:rPr lang="en-US" sz="1000" dirty="0">
                <a:latin typeface="Arial"/>
                <a:ea typeface="SimSun"/>
                <a:cs typeface="Arial"/>
              </a:rPr>
              <a:t>et </a:t>
            </a:r>
            <a:r>
              <a:rPr lang="en-US" sz="1000" b="1" dirty="0">
                <a:latin typeface="Arial"/>
                <a:ea typeface="SimSun"/>
                <a:cs typeface="Arial"/>
              </a:rPr>
              <a:t>22410B-LON-SVR1</a:t>
            </a:r>
            <a:r>
              <a:rPr lang="en-US" sz="1000" dirty="0">
                <a:latin typeface="Arial"/>
                <a:ea typeface="SimSun"/>
                <a:cs typeface="Arial"/>
              </a:rPr>
              <a:t>. </a:t>
            </a:r>
          </a:p>
          <a:p>
            <a:pPr>
              <a:lnSpc>
                <a:spcPct val="115000"/>
              </a:lnSpc>
              <a:spcBef>
                <a:spcPts val="900"/>
              </a:spcBef>
              <a:spcAft>
                <a:spcPts val="3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Créer</a:t>
            </a:r>
            <a:r>
              <a:rPr lang="en-US" sz="1000" b="1" dirty="0" smtClean="0">
                <a:effectLst/>
                <a:latin typeface="Arial"/>
                <a:ea typeface="SimSun"/>
                <a:cs typeface="Segoe UI"/>
              </a:rPr>
              <a:t> un pool de </a:t>
            </a:r>
            <a:r>
              <a:rPr lang="en-US" sz="1000" b="1" dirty="0" err="1" smtClean="0">
                <a:effectLst/>
                <a:latin typeface="Arial"/>
                <a:ea typeface="SimSun"/>
                <a:cs typeface="Segoe UI"/>
              </a:rPr>
              <a:t>stockage</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Connectez-vous</a:t>
            </a:r>
            <a:r>
              <a:rPr lang="en-US" sz="1000" dirty="0" smtClean="0">
                <a:effectLst/>
                <a:latin typeface="Arial"/>
                <a:ea typeface="Times New Roman"/>
                <a:cs typeface="Times New Roman"/>
              </a:rPr>
              <a:t> en </a:t>
            </a:r>
            <a:r>
              <a:rPr lang="en-US" sz="1000" dirty="0" err="1" smtClean="0">
                <a:effectLst/>
                <a:latin typeface="Arial"/>
                <a:ea typeface="Times New Roman"/>
                <a:cs typeface="Times New Roman"/>
              </a:rPr>
              <a:t>tant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Adatum</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Administrateur</a:t>
            </a:r>
            <a:r>
              <a:rPr lang="en-US" sz="1000" dirty="0" smtClean="0">
                <a:effectLst/>
                <a:latin typeface="Arial"/>
                <a:ea typeface="Times New Roman"/>
                <a:cs typeface="Times New Roman"/>
              </a:rPr>
              <a:t> avec le mot de </a:t>
            </a:r>
            <a:r>
              <a:rPr lang="en-US" sz="1000" dirty="0" err="1" smtClean="0">
                <a:effectLst/>
                <a:latin typeface="Arial"/>
                <a:ea typeface="Times New Roman"/>
                <a:cs typeface="Times New Roman"/>
              </a:rPr>
              <a:t>passe</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Pa$$w0rd</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Segoe UI"/>
              </a:rPr>
              <a:t>Sur LON-SVR1,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l'icône</a:t>
            </a:r>
            <a:r>
              <a:rPr lang="en-US" sz="1000" dirty="0" smtClean="0">
                <a:solidFill>
                  <a:srgbClr val="000000"/>
                </a:solidFill>
                <a:effectLst/>
                <a:latin typeface="Arial"/>
                <a:ea typeface="Times New Roman"/>
                <a:cs typeface="Segoe UI"/>
              </a:rPr>
              <a:t> du </a:t>
            </a:r>
            <a:r>
              <a:rPr lang="en-US" sz="1000" dirty="0" err="1" smtClean="0">
                <a:solidFill>
                  <a:srgbClr val="000000"/>
                </a:solidFill>
                <a:effectLst/>
                <a:latin typeface="Arial"/>
                <a:ea typeface="Times New Roman"/>
                <a:cs typeface="Segoe UI"/>
              </a:rPr>
              <a:t>Gestionnaire</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serveur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la </a:t>
            </a:r>
            <a:r>
              <a:rPr lang="en-US" sz="1000" dirty="0" err="1" smtClean="0">
                <a:solidFill>
                  <a:srgbClr val="000000"/>
                </a:solidFill>
                <a:effectLst/>
                <a:latin typeface="Arial"/>
                <a:ea typeface="Times New Roman"/>
                <a:cs typeface="Segoe UI"/>
              </a:rPr>
              <a:t>barre</a:t>
            </a:r>
            <a:r>
              <a:rPr lang="en-US" sz="1000" dirty="0" smtClean="0">
                <a:solidFill>
                  <a:srgbClr val="000000"/>
                </a:solidFill>
                <a:effectLst/>
                <a:latin typeface="Arial"/>
                <a:ea typeface="Times New Roman"/>
                <a:cs typeface="Segoe UI"/>
              </a:rPr>
              <a:t> des </a:t>
            </a:r>
            <a:r>
              <a:rPr lang="en-US" sz="1000" dirty="0" err="1" smtClean="0">
                <a:solidFill>
                  <a:srgbClr val="000000"/>
                </a:solidFill>
                <a:effectLst/>
                <a:latin typeface="Arial"/>
                <a:ea typeface="Times New Roman"/>
                <a:cs typeface="Segoe UI"/>
              </a:rPr>
              <a:t>tâches</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le </a:t>
            </a:r>
            <a:r>
              <a:rPr lang="en-US" sz="1000" dirty="0" err="1" smtClean="0">
                <a:solidFill>
                  <a:srgbClr val="000000"/>
                </a:solidFill>
                <a:effectLst/>
                <a:latin typeface="Arial"/>
                <a:ea typeface="Times New Roman"/>
                <a:cs typeface="Segoe UI"/>
              </a:rPr>
              <a:t>Gestionnaire</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serveur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le </a:t>
            </a:r>
            <a:r>
              <a:rPr lang="en-US" sz="1000" dirty="0" err="1" smtClean="0">
                <a:solidFill>
                  <a:srgbClr val="000000"/>
                </a:solidFill>
                <a:effectLst/>
                <a:latin typeface="Arial"/>
                <a:ea typeface="Times New Roman"/>
                <a:cs typeface="Segoe UI"/>
              </a:rPr>
              <a:t>volet</a:t>
            </a:r>
            <a:r>
              <a:rPr lang="en-US" sz="1000" dirty="0" smtClean="0">
                <a:solidFill>
                  <a:srgbClr val="000000"/>
                </a:solidFill>
                <a:effectLst/>
                <a:latin typeface="Arial"/>
                <a:ea typeface="Times New Roman"/>
                <a:cs typeface="Segoe UI"/>
              </a:rPr>
              <a:t> gauche,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Service de </a:t>
            </a:r>
            <a:r>
              <a:rPr lang="en-US" sz="1000" b="1" dirty="0" err="1" smtClean="0">
                <a:effectLst/>
                <a:latin typeface="Arial"/>
                <a:ea typeface="Times New Roman"/>
                <a:cs typeface="Times New Roman"/>
              </a:rPr>
              <a:t>fichiers</a:t>
            </a:r>
            <a:r>
              <a:rPr lang="en-US" sz="1000" b="1" dirty="0" smtClean="0">
                <a:effectLst/>
                <a:latin typeface="Arial"/>
                <a:ea typeface="Times New Roman"/>
                <a:cs typeface="Times New Roman"/>
              </a:rPr>
              <a:t> et de </a:t>
            </a:r>
            <a:r>
              <a:rPr lang="en-US" sz="1000" b="1" dirty="0" err="1" smtClean="0">
                <a:effectLst/>
                <a:latin typeface="Arial"/>
                <a:ea typeface="Times New Roman"/>
                <a:cs typeface="Times New Roman"/>
              </a:rPr>
              <a:t>stockage</a:t>
            </a:r>
            <a:r>
              <a:rPr lang="en-US" sz="1000" dirty="0" smtClean="0">
                <a:solidFill>
                  <a:srgbClr val="000000"/>
                </a:solidFill>
                <a:effectLst/>
                <a:latin typeface="Arial"/>
                <a:ea typeface="Times New Roman"/>
                <a:cs typeface="Segoe UI"/>
              </a:rPr>
              <a:t>, et </a:t>
            </a: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le </a:t>
            </a:r>
            <a:r>
              <a:rPr lang="en-US" sz="1000" dirty="0" err="1" smtClean="0">
                <a:solidFill>
                  <a:srgbClr val="000000"/>
                </a:solidFill>
                <a:effectLst/>
                <a:latin typeface="Arial"/>
                <a:ea typeface="Times New Roman"/>
                <a:cs typeface="Segoe UI"/>
              </a:rPr>
              <a:t>volet</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Serveurs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Pools de </a:t>
            </a:r>
            <a:r>
              <a:rPr lang="en-US" sz="1000" b="1" dirty="0" err="1" smtClean="0">
                <a:effectLst/>
                <a:latin typeface="Arial"/>
                <a:ea typeface="Times New Roman"/>
                <a:cs typeface="Times New Roman"/>
              </a:rPr>
              <a:t>stockage</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le </a:t>
            </a:r>
            <a:r>
              <a:rPr lang="en-US" sz="1000" dirty="0" err="1" smtClean="0">
                <a:solidFill>
                  <a:srgbClr val="000000"/>
                </a:solidFill>
                <a:effectLst/>
                <a:latin typeface="Arial"/>
                <a:ea typeface="Times New Roman"/>
                <a:cs typeface="Segoe UI"/>
              </a:rPr>
              <a:t>volet</a:t>
            </a:r>
            <a:r>
              <a:rPr lang="en-US" sz="1000" dirty="0" smtClean="0">
                <a:solidFill>
                  <a:srgbClr val="000000"/>
                </a:solidFill>
                <a:effectLst/>
                <a:latin typeface="Arial"/>
                <a:ea typeface="Times New Roman"/>
                <a:cs typeface="Segoe UI"/>
              </a:rPr>
              <a:t> POOLS DE STOCKAGE,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TÂCHES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puis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la </a:t>
            </a:r>
            <a:r>
              <a:rPr lang="en-US" sz="1000" dirty="0" err="1" smtClean="0">
                <a:solidFill>
                  <a:srgbClr val="000000"/>
                </a:solidFill>
                <a:effectLst/>
                <a:latin typeface="Arial"/>
                <a:ea typeface="Times New Roman"/>
                <a:cs typeface="Segoe UI"/>
              </a:rPr>
              <a:t>liste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déroulante</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TÂCHES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Nouveau pool de </a:t>
            </a:r>
            <a:r>
              <a:rPr lang="en-US" sz="1000" b="1" dirty="0" err="1" smtClean="0">
                <a:effectLst/>
                <a:latin typeface="Arial"/>
                <a:ea typeface="Times New Roman"/>
                <a:cs typeface="Times New Roman"/>
              </a:rPr>
              <a:t>stockage</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l'Assistant</a:t>
            </a:r>
            <a:r>
              <a:rPr lang="en-US" sz="1000" dirty="0" smtClean="0">
                <a:solidFill>
                  <a:srgbClr val="000000"/>
                </a:solidFill>
                <a:effectLst/>
                <a:latin typeface="Arial"/>
                <a:ea typeface="Times New Roman"/>
                <a:cs typeface="Segoe UI"/>
              </a:rPr>
              <a:t> Nouveau pool de </a:t>
            </a:r>
            <a:r>
              <a:rPr lang="en-US" sz="1000" dirty="0" err="1" smtClean="0">
                <a:solidFill>
                  <a:srgbClr val="000000"/>
                </a:solidFill>
                <a:effectLst/>
                <a:latin typeface="Arial"/>
                <a:ea typeface="Times New Roman"/>
                <a:cs typeface="Segoe UI"/>
              </a:rPr>
              <a:t>stockage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la page </a:t>
            </a:r>
            <a:r>
              <a:rPr lang="en-US" sz="1000" b="1" dirty="0" smtClean="0">
                <a:effectLst/>
                <a:latin typeface="Arial"/>
                <a:ea typeface="Times New Roman"/>
                <a:cs typeface="Times New Roman"/>
              </a:rPr>
              <a:t>Avant de commencer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Segoe UI"/>
              </a:rPr>
              <a:t>Sur la page </a:t>
            </a:r>
            <a:r>
              <a:rPr lang="en-US" sz="1000" b="1" dirty="0" err="1" smtClean="0">
                <a:effectLst/>
                <a:latin typeface="Arial"/>
                <a:ea typeface="Times New Roman"/>
                <a:cs typeface="Times New Roman"/>
              </a:rPr>
              <a:t>Indiquer</a:t>
            </a:r>
            <a:r>
              <a:rPr lang="en-US" sz="1000" b="1" dirty="0" smtClean="0">
                <a:effectLst/>
                <a:latin typeface="Arial"/>
                <a:ea typeface="Times New Roman"/>
                <a:cs typeface="Times New Roman"/>
              </a:rPr>
              <a:t> un pool de </a:t>
            </a:r>
            <a:r>
              <a:rPr lang="en-US" sz="1000" b="1" dirty="0" err="1" smtClean="0">
                <a:effectLst/>
                <a:latin typeface="Arial"/>
                <a:ea typeface="Times New Roman"/>
                <a:cs typeface="Times New Roman"/>
              </a:rPr>
              <a:t>stockage</a:t>
            </a:r>
            <a:r>
              <a:rPr lang="en-US" sz="1000" b="1" dirty="0" smtClean="0">
                <a:effectLst/>
                <a:latin typeface="Arial"/>
                <a:ea typeface="Times New Roman"/>
                <a:cs typeface="Times New Roman"/>
              </a:rPr>
              <a:t> et son sous-</a:t>
            </a:r>
            <a:r>
              <a:rPr lang="en-US" sz="1000" b="1" dirty="0" err="1" smtClean="0">
                <a:effectLst/>
                <a:latin typeface="Arial"/>
                <a:ea typeface="Times New Roman"/>
                <a:cs typeface="Times New Roman"/>
              </a:rPr>
              <a:t>système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la zone </a:t>
            </a:r>
            <a:r>
              <a:rPr lang="en-US" sz="1000" b="1" dirty="0" smtClean="0">
                <a:effectLst/>
                <a:latin typeface="Arial"/>
                <a:ea typeface="Times New Roman"/>
                <a:cs typeface="Times New Roman"/>
              </a:rPr>
              <a:t>Nom</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tapez</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StoragePool1</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puis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Segoe UI"/>
              </a:rPr>
              <a:t>Sur la page </a:t>
            </a:r>
            <a:r>
              <a:rPr lang="en-US" sz="1000" b="1" dirty="0" err="1" smtClean="0">
                <a:effectLst/>
                <a:latin typeface="Arial"/>
                <a:ea typeface="Times New Roman"/>
                <a:cs typeface="Times New Roman"/>
              </a:rPr>
              <a:t>Sélectionner</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disques</a:t>
            </a:r>
            <a:r>
              <a:rPr lang="en-US" sz="1000" b="1" dirty="0" smtClean="0">
                <a:effectLst/>
                <a:latin typeface="Arial"/>
                <a:ea typeface="Times New Roman"/>
                <a:cs typeface="Times New Roman"/>
              </a:rPr>
              <a:t> physiques pour le pool de </a:t>
            </a:r>
            <a:r>
              <a:rPr lang="en-US" sz="1000" b="1" dirty="0" err="1" smtClean="0">
                <a:effectLst/>
                <a:latin typeface="Arial"/>
                <a:ea typeface="Times New Roman"/>
                <a:cs typeface="Times New Roman"/>
              </a:rPr>
              <a:t>stockage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tous</a:t>
            </a:r>
            <a:r>
              <a:rPr lang="en-US" sz="1000" dirty="0" smtClean="0">
                <a:solidFill>
                  <a:srgbClr val="000000"/>
                </a:solidFill>
                <a:effectLst/>
                <a:latin typeface="Arial"/>
                <a:ea typeface="Times New Roman"/>
                <a:cs typeface="Segoe UI"/>
              </a:rPr>
              <a:t> les </a:t>
            </a:r>
            <a:r>
              <a:rPr lang="en-US" sz="1000" dirty="0" err="1" smtClean="0">
                <a:solidFill>
                  <a:srgbClr val="000000"/>
                </a:solidFill>
                <a:effectLst/>
                <a:latin typeface="Arial"/>
                <a:ea typeface="Times New Roman"/>
                <a:cs typeface="Segoe UI"/>
              </a:rPr>
              <a:t>disques</a:t>
            </a:r>
            <a:r>
              <a:rPr lang="en-US" sz="1000" dirty="0" smtClean="0">
                <a:solidFill>
                  <a:srgbClr val="000000"/>
                </a:solidFill>
                <a:effectLst/>
                <a:latin typeface="Arial"/>
                <a:ea typeface="Times New Roman"/>
                <a:cs typeface="Segoe UI"/>
              </a:rPr>
              <a:t> physiques </a:t>
            </a:r>
            <a:r>
              <a:rPr lang="en-US" sz="1000" dirty="0" err="1" smtClean="0">
                <a:solidFill>
                  <a:srgbClr val="000000"/>
                </a:solidFill>
                <a:effectLst/>
                <a:latin typeface="Arial"/>
                <a:ea typeface="Times New Roman"/>
                <a:cs typeface="Segoe UI"/>
              </a:rPr>
              <a:t>disponibles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puis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Segoe UI"/>
              </a:rPr>
              <a:t>Sur la page </a:t>
            </a:r>
            <a:r>
              <a:rPr lang="en-US" sz="1000" b="1" dirty="0" smtClean="0">
                <a:effectLst/>
                <a:latin typeface="Arial"/>
                <a:ea typeface="Times New Roman"/>
                <a:cs typeface="Times New Roman"/>
              </a:rPr>
              <a:t>Confirmer les </a:t>
            </a:r>
            <a:r>
              <a:rPr lang="en-US" sz="1000" b="1" dirty="0" err="1" smtClean="0">
                <a:effectLst/>
                <a:latin typeface="Arial"/>
                <a:ea typeface="Times New Roman"/>
                <a:cs typeface="Times New Roman"/>
              </a:rPr>
              <a:t>sélections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Créer</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Segoe UI"/>
              </a:rPr>
              <a:t>Sur la page </a:t>
            </a:r>
            <a:r>
              <a:rPr lang="en-US" sz="1000" b="1" dirty="0" err="1" smtClean="0">
                <a:effectLst/>
                <a:latin typeface="Arial"/>
                <a:ea typeface="Times New Roman"/>
                <a:cs typeface="Times New Roman"/>
              </a:rPr>
              <a:t>Afficher</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résultats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attendez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que</a:t>
            </a:r>
            <a:r>
              <a:rPr lang="en-US" sz="1000" dirty="0" smtClean="0">
                <a:solidFill>
                  <a:srgbClr val="000000"/>
                </a:solidFill>
                <a:effectLst/>
                <a:latin typeface="Arial"/>
                <a:ea typeface="Times New Roman"/>
                <a:cs typeface="Segoe UI"/>
              </a:rPr>
              <a:t> la </a:t>
            </a:r>
            <a:r>
              <a:rPr lang="en-US" sz="1000" dirty="0" err="1" smtClean="0">
                <a:solidFill>
                  <a:srgbClr val="000000"/>
                </a:solidFill>
                <a:effectLst/>
                <a:latin typeface="Arial"/>
                <a:ea typeface="Times New Roman"/>
                <a:cs typeface="Segoe UI"/>
              </a:rPr>
              <a:t>création</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soit</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terminée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puis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Fermer</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err="1" smtClean="0">
                <a:effectLst/>
                <a:latin typeface="Arial"/>
                <a:ea typeface="SimSun"/>
                <a:cs typeface="Segoe UI"/>
              </a:rPr>
              <a:t>Créer</a:t>
            </a:r>
            <a:r>
              <a:rPr lang="en-US" sz="1000" b="1" dirty="0" smtClean="0">
                <a:effectLst/>
                <a:latin typeface="Arial"/>
                <a:ea typeface="SimSun"/>
                <a:cs typeface="Segoe UI"/>
              </a:rPr>
              <a:t> un </a:t>
            </a:r>
            <a:r>
              <a:rPr lang="en-US" sz="1000" b="1" dirty="0" err="1" smtClean="0">
                <a:effectLst/>
                <a:latin typeface="Arial"/>
                <a:ea typeface="SimSun"/>
                <a:cs typeface="Segoe UI"/>
              </a:rPr>
              <a:t>disque</a:t>
            </a:r>
            <a:r>
              <a:rPr lang="en-US" sz="1000" b="1" dirty="0" smtClean="0">
                <a:effectLst/>
                <a:latin typeface="Arial"/>
                <a:ea typeface="SimSun"/>
                <a:cs typeface="Segoe UI"/>
              </a:rPr>
              <a:t> </a:t>
            </a:r>
            <a:r>
              <a:rPr lang="en-US" sz="1000" b="1" dirty="0" err="1" smtClean="0">
                <a:effectLst/>
                <a:latin typeface="Arial"/>
                <a:ea typeface="SimSun"/>
                <a:cs typeface="Segoe UI"/>
              </a:rPr>
              <a:t>virtuel</a:t>
            </a:r>
            <a:r>
              <a:rPr lang="en-US" sz="1000" b="1" dirty="0" smtClean="0">
                <a:effectLst/>
                <a:latin typeface="Arial"/>
                <a:ea typeface="SimSun"/>
                <a:cs typeface="Segoe UI"/>
              </a:rPr>
              <a:t> et un volume</a:t>
            </a:r>
          </a:p>
          <a:p>
            <a:pPr marL="342900" marR="0" lvl="0" indent="-342900">
              <a:lnSpc>
                <a:spcPct val="115000"/>
              </a:lnSpc>
              <a:spcBef>
                <a:spcPts val="0"/>
              </a:spcBef>
              <a:spcAft>
                <a:spcPts val="995"/>
              </a:spcAft>
              <a:buFont typeface="+mj-lt"/>
              <a:buAutoNum type="arabicPeriod"/>
            </a:pPr>
            <a:r>
              <a:rPr lang="en-US" sz="1000" dirty="0" smtClean="0">
                <a:solidFill>
                  <a:srgbClr val="000000"/>
                </a:solidFill>
                <a:effectLst/>
                <a:latin typeface="Arial"/>
                <a:ea typeface="Times New Roman"/>
                <a:cs typeface="Segoe UI"/>
              </a:rPr>
              <a:t>Sous Pools de </a:t>
            </a:r>
            <a:r>
              <a:rPr lang="en-US" sz="1000" dirty="0" err="1" smtClean="0">
                <a:solidFill>
                  <a:srgbClr val="000000"/>
                </a:solidFill>
                <a:effectLst/>
                <a:latin typeface="Arial"/>
                <a:ea typeface="Times New Roman"/>
                <a:cs typeface="Segoe UI"/>
              </a:rPr>
              <a:t>stockage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StoragePool1</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le </a:t>
            </a:r>
            <a:r>
              <a:rPr lang="en-US" sz="1000" dirty="0" err="1" smtClean="0">
                <a:solidFill>
                  <a:srgbClr val="000000"/>
                </a:solidFill>
                <a:effectLst/>
                <a:latin typeface="Arial"/>
                <a:ea typeface="Times New Roman"/>
                <a:cs typeface="Segoe UI"/>
              </a:rPr>
              <a:t>volet</a:t>
            </a:r>
            <a:r>
              <a:rPr lang="en-US" sz="1000" dirty="0" smtClean="0">
                <a:solidFill>
                  <a:srgbClr val="000000"/>
                </a:solidFill>
                <a:effectLst/>
                <a:latin typeface="Arial"/>
                <a:ea typeface="Times New Roman"/>
                <a:cs typeface="Segoe UI"/>
              </a:rPr>
              <a:t> DISQUES VIRTUELS,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TÂCHES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puis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la </a:t>
            </a:r>
            <a:r>
              <a:rPr lang="en-US" sz="1000" dirty="0" err="1" smtClean="0">
                <a:solidFill>
                  <a:srgbClr val="000000"/>
                </a:solidFill>
                <a:effectLst/>
                <a:latin typeface="Arial"/>
                <a:ea typeface="Times New Roman"/>
                <a:cs typeface="Segoe UI"/>
              </a:rPr>
              <a:t>liste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déroulante</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TÂCHES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Nouveau </a:t>
            </a:r>
            <a:r>
              <a:rPr lang="en-US" sz="1000" b="1" dirty="0" err="1" smtClean="0">
                <a:effectLst/>
                <a:latin typeface="Arial"/>
                <a:ea typeface="Times New Roman"/>
                <a:cs typeface="Times New Roman"/>
              </a:rPr>
              <a:t>disque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virtuel</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indent="-342900">
              <a:lnSpc>
                <a:spcPct val="115000"/>
              </a:lnSpc>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l'Assistant</a:t>
            </a:r>
            <a:r>
              <a:rPr lang="en-US" sz="1000" dirty="0" smtClean="0">
                <a:solidFill>
                  <a:srgbClr val="000000"/>
                </a:solidFill>
                <a:effectLst/>
                <a:latin typeface="Arial"/>
                <a:ea typeface="Times New Roman"/>
                <a:cs typeface="Segoe UI"/>
              </a:rPr>
              <a:t> Nouveau </a:t>
            </a:r>
            <a:r>
              <a:rPr lang="en-US" sz="1000" dirty="0" err="1" smtClean="0">
                <a:solidFill>
                  <a:srgbClr val="000000"/>
                </a:solidFill>
                <a:effectLst/>
                <a:latin typeface="Arial"/>
                <a:ea typeface="Times New Roman"/>
                <a:cs typeface="Segoe UI"/>
              </a:rPr>
              <a:t>disque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dur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virtuel</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la page </a:t>
            </a:r>
            <a:r>
              <a:rPr lang="en-US" sz="1000" b="1" dirty="0" smtClean="0">
                <a:effectLst/>
                <a:latin typeface="Arial"/>
                <a:ea typeface="Times New Roman"/>
                <a:cs typeface="Times New Roman"/>
              </a:rPr>
              <a:t>Avant de commencer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solidFill>
                  <a:prstClr val="black"/>
                </a:solidFill>
                <a:latin typeface="Arial"/>
                <a:ea typeface="Times New Roman"/>
                <a:cs typeface="Times New Roman"/>
              </a:rPr>
              <a:t>Suivant</a:t>
            </a:r>
            <a:r>
              <a:rPr lang="en-US" sz="1000" dirty="0" smtClean="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xmlns="" val="2522181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smtClean="0">
                <a:solidFill>
                  <a:srgbClr val="000000"/>
                </a:solidFill>
                <a:latin typeface="Arial"/>
                <a:ea typeface="Times New Roman"/>
                <a:cs typeface="Segoe UI"/>
              </a:rPr>
              <a:t>Sur </a:t>
            </a:r>
            <a:r>
              <a:rPr lang="en-US" sz="1000" dirty="0">
                <a:solidFill>
                  <a:srgbClr val="000000"/>
                </a:solidFill>
                <a:latin typeface="Arial"/>
                <a:ea typeface="Times New Roman"/>
                <a:cs typeface="Segoe UI"/>
              </a:rPr>
              <a:t>la page </a:t>
            </a:r>
            <a:r>
              <a:rPr lang="en-US" sz="1000" b="1" dirty="0" err="1">
                <a:solidFill>
                  <a:prstClr val="black"/>
                </a:solidFill>
                <a:latin typeface="Arial"/>
                <a:ea typeface="Times New Roman"/>
                <a:cs typeface="Times New Roman"/>
              </a:rPr>
              <a:t>Sélectionner</a:t>
            </a:r>
            <a:r>
              <a:rPr lang="en-US" sz="1000" b="1" dirty="0">
                <a:solidFill>
                  <a:prstClr val="black"/>
                </a:solidFill>
                <a:latin typeface="Arial"/>
                <a:ea typeface="Times New Roman"/>
                <a:cs typeface="Times New Roman"/>
              </a:rPr>
              <a:t> le pool de </a:t>
            </a:r>
            <a:r>
              <a:rPr lang="en-US" sz="1000" b="1" dirty="0" err="1">
                <a:solidFill>
                  <a:prstClr val="black"/>
                </a:solidFill>
                <a:latin typeface="Arial"/>
                <a:ea typeface="Times New Roman"/>
                <a:cs typeface="Times New Roman"/>
              </a:rPr>
              <a:t>stockage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StoragePool1</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Sur la page </a:t>
            </a:r>
            <a:r>
              <a:rPr lang="en-US" sz="1000" b="1" dirty="0" err="1">
                <a:solidFill>
                  <a:prstClr val="black"/>
                </a:solidFill>
                <a:latin typeface="Arial"/>
                <a:ea typeface="Times New Roman"/>
                <a:cs typeface="Times New Roman"/>
              </a:rPr>
              <a:t>Spécifier</a:t>
            </a:r>
            <a:r>
              <a:rPr lang="en-US" sz="1000" b="1" dirty="0">
                <a:solidFill>
                  <a:prstClr val="black"/>
                </a:solidFill>
                <a:latin typeface="Arial"/>
                <a:ea typeface="Times New Roman"/>
                <a:cs typeface="Times New Roman"/>
              </a:rPr>
              <a:t> le nom du </a:t>
            </a:r>
            <a:r>
              <a:rPr lang="en-US" sz="1000" b="1" dirty="0" err="1">
                <a:solidFill>
                  <a:prstClr val="black"/>
                </a:solidFill>
                <a:latin typeface="Arial"/>
                <a:ea typeface="Times New Roman"/>
                <a:cs typeface="Times New Roman"/>
              </a:rPr>
              <a:t>disque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virtuel</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zone </a:t>
            </a:r>
            <a:r>
              <a:rPr lang="en-US" sz="1000" b="1" dirty="0">
                <a:solidFill>
                  <a:prstClr val="black"/>
                </a:solidFill>
                <a:latin typeface="Arial"/>
                <a:ea typeface="Times New Roman"/>
                <a:cs typeface="Times New Roman"/>
              </a:rPr>
              <a:t>Nom</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tapez</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vDisk</a:t>
            </a:r>
            <a:r>
              <a:rPr lang="en-US" sz="1000" b="1" dirty="0">
                <a:solidFill>
                  <a:prstClr val="black"/>
                </a:solidFill>
                <a:latin typeface="Arial"/>
                <a:ea typeface="Times New Roman"/>
                <a:cs typeface="Times New Roman"/>
              </a:rPr>
              <a:t> simple</a:t>
            </a:r>
            <a:r>
              <a:rPr lang="en-US" sz="1000" dirty="0">
                <a:solidFill>
                  <a:srgbClr val="000000"/>
                </a:solidFill>
                <a:latin typeface="Arial"/>
                <a:ea typeface="Times New Roman"/>
                <a:cs typeface="Segoe UI"/>
              </a:rPr>
              <a:t>, </a:t>
            </a:r>
            <a:r>
              <a:rPr lang="en-US" sz="1000" dirty="0" err="1" smtClean="0">
                <a:solidFill>
                  <a:srgbClr val="000000"/>
                </a:solidFill>
                <a:latin typeface="Arial"/>
                <a:ea typeface="Times New Roman"/>
                <a:cs typeface="Segoe UI"/>
              </a:rPr>
              <a:t>puis</a:t>
            </a:r>
            <a:r>
              <a:rPr lang="en-US" sz="1000" dirty="0" smtClean="0">
                <a:solidFill>
                  <a:srgbClr val="000000"/>
                </a:solidFill>
                <a:latin typeface="Arial"/>
                <a:ea typeface="Times New Roman"/>
                <a:cs typeface="Segoe UI"/>
              </a:rPr>
              <a:t> </a:t>
            </a:r>
            <a:r>
              <a:rPr lang="en-US" sz="1000" dirty="0" err="1" smtClean="0">
                <a:solidFill>
                  <a:srgbClr val="000000"/>
                </a:solidFill>
                <a:latin typeface="Arial"/>
                <a:ea typeface="Times New Roman"/>
                <a:cs typeface="Segoe UI"/>
              </a:rPr>
              <a:t>cliquez</a:t>
            </a:r>
            <a:r>
              <a:rPr lang="en-US" sz="1000" dirty="0" smtClean="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Sur la page </a:t>
            </a:r>
            <a:r>
              <a:rPr lang="en-US" sz="1000" b="1" dirty="0" err="1">
                <a:solidFill>
                  <a:prstClr val="black"/>
                </a:solidFill>
                <a:latin typeface="Arial"/>
                <a:ea typeface="Times New Roman"/>
                <a:cs typeface="Times New Roman"/>
              </a:rPr>
              <a:t>Sélectionner</a:t>
            </a:r>
            <a:r>
              <a:rPr lang="en-US" sz="1000" b="1" dirty="0">
                <a:solidFill>
                  <a:prstClr val="black"/>
                </a:solidFill>
                <a:latin typeface="Arial"/>
                <a:ea typeface="Times New Roman"/>
                <a:cs typeface="Times New Roman"/>
              </a:rPr>
              <a:t> la disposition de </a:t>
            </a:r>
            <a:r>
              <a:rPr lang="en-US" sz="1000" b="1" dirty="0" err="1">
                <a:solidFill>
                  <a:prstClr val="black"/>
                </a:solidFill>
                <a:latin typeface="Arial"/>
                <a:ea typeface="Times New Roman"/>
                <a:cs typeface="Times New Roman"/>
              </a:rPr>
              <a:t>stockage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liste</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Disposition</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sélectionnez</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Simple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Sur la page </a:t>
            </a:r>
            <a:r>
              <a:rPr lang="en-US" sz="1000" b="1" dirty="0" err="1">
                <a:solidFill>
                  <a:prstClr val="black"/>
                </a:solidFill>
                <a:latin typeface="Arial"/>
                <a:ea typeface="Times New Roman"/>
                <a:cs typeface="Times New Roman"/>
              </a:rPr>
              <a:t>Spécifer</a:t>
            </a:r>
            <a:r>
              <a:rPr lang="en-US" sz="1000" b="1" dirty="0">
                <a:solidFill>
                  <a:prstClr val="black"/>
                </a:solidFill>
                <a:latin typeface="Arial"/>
                <a:ea typeface="Times New Roman"/>
                <a:cs typeface="Times New Roman"/>
              </a:rPr>
              <a:t> le type </a:t>
            </a:r>
            <a:r>
              <a:rPr lang="en-US" sz="1000" b="1" dirty="0" err="1">
                <a:solidFill>
                  <a:prstClr val="black"/>
                </a:solidFill>
                <a:latin typeface="Arial"/>
                <a:ea typeface="Times New Roman"/>
                <a:cs typeface="Times New Roman"/>
              </a:rPr>
              <a:t>d'approvisionnement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Fin</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Vous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devez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indiquer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cette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opération</a:t>
            </a:r>
            <a:r>
              <a:rPr lang="en-US" sz="1000" dirty="0">
                <a:solidFill>
                  <a:srgbClr val="000000"/>
                </a:solidFill>
                <a:latin typeface="Arial"/>
                <a:ea typeface="Times New Roman"/>
                <a:cs typeface="Segoe UI"/>
              </a:rPr>
              <a:t> configure </a:t>
            </a:r>
            <a:r>
              <a:rPr lang="en-US" sz="1000" dirty="0" err="1">
                <a:solidFill>
                  <a:srgbClr val="000000"/>
                </a:solidFill>
                <a:latin typeface="Arial"/>
                <a:ea typeface="Times New Roman"/>
                <a:cs typeface="Segoe UI"/>
              </a:rPr>
              <a:t>l'allocation</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dynamique</a:t>
            </a:r>
            <a:r>
              <a:rPr lang="en-US" sz="1000" dirty="0">
                <a:solidFill>
                  <a:srgbClr val="000000"/>
                </a:solidFill>
                <a:latin typeface="Arial"/>
                <a:ea typeface="Times New Roman"/>
                <a:cs typeface="Segoe UI"/>
              </a:rPr>
              <a:t> pour </a:t>
            </a:r>
            <a:r>
              <a:rPr lang="en-US" sz="1000" dirty="0" err="1">
                <a:solidFill>
                  <a:srgbClr val="000000"/>
                </a:solidFill>
                <a:latin typeface="Arial"/>
                <a:ea typeface="Times New Roman"/>
                <a:cs typeface="Segoe UI"/>
              </a:rPr>
              <a:t>ce</a:t>
            </a:r>
            <a:r>
              <a:rPr lang="en-US" sz="1000" dirty="0">
                <a:solidFill>
                  <a:srgbClr val="000000"/>
                </a:solidFill>
                <a:latin typeface="Arial"/>
                <a:ea typeface="Times New Roman"/>
                <a:cs typeface="Segoe UI"/>
              </a:rPr>
              <a:t> volume.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Sur la page </a:t>
            </a:r>
            <a:r>
              <a:rPr lang="en-US" sz="1000" b="1" dirty="0" err="1">
                <a:solidFill>
                  <a:prstClr val="black"/>
                </a:solidFill>
                <a:latin typeface="Arial"/>
                <a:ea typeface="Times New Roman"/>
                <a:cs typeface="Times New Roman"/>
              </a:rPr>
              <a:t>Spécifier</a:t>
            </a:r>
            <a:r>
              <a:rPr lang="en-US" sz="1000" b="1" dirty="0">
                <a:solidFill>
                  <a:prstClr val="black"/>
                </a:solidFill>
                <a:latin typeface="Arial"/>
                <a:ea typeface="Times New Roman"/>
                <a:cs typeface="Times New Roman"/>
              </a:rPr>
              <a:t> la </a:t>
            </a:r>
            <a:r>
              <a:rPr lang="en-US" sz="1000" b="1" dirty="0" err="1">
                <a:solidFill>
                  <a:prstClr val="black"/>
                </a:solidFill>
                <a:latin typeface="Arial"/>
                <a:ea typeface="Times New Roman"/>
                <a:cs typeface="Times New Roman"/>
              </a:rPr>
              <a:t>taille</a:t>
            </a:r>
            <a:r>
              <a:rPr lang="en-US" sz="1000" b="1" dirty="0">
                <a:solidFill>
                  <a:prstClr val="black"/>
                </a:solidFill>
                <a:latin typeface="Arial"/>
                <a:ea typeface="Times New Roman"/>
                <a:cs typeface="Times New Roman"/>
              </a:rPr>
              <a:t> du </a:t>
            </a:r>
            <a:r>
              <a:rPr lang="en-US" sz="1000" b="1" dirty="0" err="1">
                <a:solidFill>
                  <a:prstClr val="black"/>
                </a:solidFill>
                <a:latin typeface="Arial"/>
                <a:ea typeface="Times New Roman"/>
                <a:cs typeface="Times New Roman"/>
              </a:rPr>
              <a:t>disque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virtuel</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zone </a:t>
            </a:r>
            <a:r>
              <a:rPr lang="en-US" sz="1000" b="1" dirty="0" err="1">
                <a:solidFill>
                  <a:prstClr val="black"/>
                </a:solidFill>
                <a:latin typeface="Arial"/>
                <a:ea typeface="Times New Roman"/>
                <a:cs typeface="Times New Roman"/>
              </a:rPr>
              <a:t>Taille</a:t>
            </a:r>
            <a:r>
              <a:rPr lang="en-US" sz="1000" b="1" dirty="0">
                <a:solidFill>
                  <a:prstClr val="black"/>
                </a:solidFill>
                <a:latin typeface="Arial"/>
                <a:ea typeface="Times New Roman"/>
                <a:cs typeface="Times New Roman"/>
              </a:rPr>
              <a:t> du </a:t>
            </a:r>
            <a:r>
              <a:rPr lang="en-US" sz="1000" b="1" dirty="0" err="1">
                <a:solidFill>
                  <a:prstClr val="black"/>
                </a:solidFill>
                <a:latin typeface="Arial"/>
                <a:ea typeface="Times New Roman"/>
                <a:cs typeface="Times New Roman"/>
              </a:rPr>
              <a:t>disque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virtuel</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tapez</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2</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Sur la page </a:t>
            </a:r>
            <a:r>
              <a:rPr lang="en-US" sz="1000" b="1" dirty="0">
                <a:solidFill>
                  <a:prstClr val="black"/>
                </a:solidFill>
                <a:latin typeface="Arial"/>
                <a:ea typeface="Times New Roman"/>
                <a:cs typeface="Times New Roman"/>
              </a:rPr>
              <a:t>Confirmer les </a:t>
            </a:r>
            <a:r>
              <a:rPr lang="en-US" sz="1000" b="1" dirty="0" err="1">
                <a:solidFill>
                  <a:prstClr val="black"/>
                </a:solidFill>
                <a:latin typeface="Arial"/>
                <a:ea typeface="Times New Roman"/>
                <a:cs typeface="Times New Roman"/>
              </a:rPr>
              <a:t>sélections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Créer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Sur la page </a:t>
            </a:r>
            <a:r>
              <a:rPr lang="en-US" sz="1000" b="1" dirty="0" err="1">
                <a:solidFill>
                  <a:prstClr val="black"/>
                </a:solidFill>
                <a:latin typeface="Arial"/>
                <a:ea typeface="Times New Roman"/>
                <a:cs typeface="Times New Roman"/>
              </a:rPr>
              <a:t>Afficher</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résultats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attendez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tâche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soit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terminée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Assurez-vous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la case </a:t>
            </a:r>
            <a:r>
              <a:rPr lang="en-US" sz="1000" dirty="0" smtClean="0">
                <a:solidFill>
                  <a:srgbClr val="000000"/>
                </a:solidFill>
                <a:latin typeface="Arial"/>
                <a:ea typeface="Times New Roman"/>
                <a:cs typeface="Segoe UI"/>
              </a:rPr>
              <a:t>à </a:t>
            </a:r>
            <a:r>
              <a:rPr lang="en-US" sz="1000" dirty="0" err="1" smtClean="0">
                <a:solidFill>
                  <a:srgbClr val="000000"/>
                </a:solidFill>
                <a:latin typeface="Arial"/>
                <a:ea typeface="Times New Roman"/>
                <a:cs typeface="Segoe UI"/>
              </a:rPr>
              <a:t>cocher</a:t>
            </a:r>
            <a:r>
              <a:rPr lang="en-US" sz="1000" dirty="0" smtClean="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Créer</a:t>
            </a:r>
            <a:r>
              <a:rPr lang="en-US" sz="1000" b="1" dirty="0">
                <a:solidFill>
                  <a:prstClr val="black"/>
                </a:solidFill>
                <a:latin typeface="Arial"/>
                <a:ea typeface="Times New Roman"/>
                <a:cs typeface="Times New Roman"/>
              </a:rPr>
              <a:t> un volume </a:t>
            </a:r>
            <a:r>
              <a:rPr lang="en-US" sz="1000" b="1" dirty="0" err="1">
                <a:solidFill>
                  <a:prstClr val="black"/>
                </a:solidFill>
                <a:latin typeface="Arial"/>
                <a:ea typeface="Times New Roman"/>
                <a:cs typeface="Times New Roman"/>
              </a:rPr>
              <a:t>lorsque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l'Assistant</a:t>
            </a:r>
            <a:r>
              <a:rPr lang="en-US" sz="1000" b="1" dirty="0">
                <a:solidFill>
                  <a:prstClr val="black"/>
                </a:solidFill>
                <a:latin typeface="Arial"/>
                <a:ea typeface="Times New Roman"/>
                <a:cs typeface="Times New Roman"/>
              </a:rPr>
              <a:t> se </a:t>
            </a:r>
            <a:r>
              <a:rPr lang="en-US" sz="1000" b="1" dirty="0" err="1">
                <a:solidFill>
                  <a:prstClr val="black"/>
                </a:solidFill>
                <a:latin typeface="Arial"/>
                <a:ea typeface="Times New Roman"/>
                <a:cs typeface="Times New Roman"/>
              </a:rPr>
              <a:t>ferme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est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activée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Fermer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l'Assistant</a:t>
            </a:r>
            <a:r>
              <a:rPr lang="en-US" sz="1000" dirty="0">
                <a:solidFill>
                  <a:srgbClr val="000000"/>
                </a:solidFill>
                <a:latin typeface="Arial"/>
                <a:ea typeface="Times New Roman"/>
                <a:cs typeface="Segoe UI"/>
              </a:rPr>
              <a:t> Nouveau volume,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la page </a:t>
            </a:r>
            <a:r>
              <a:rPr lang="en-US" sz="1000" b="1" dirty="0">
                <a:solidFill>
                  <a:prstClr val="black"/>
                </a:solidFill>
                <a:latin typeface="Arial"/>
                <a:ea typeface="Times New Roman"/>
                <a:cs typeface="Times New Roman"/>
              </a:rPr>
              <a:t>Avant de commencer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Sur la page </a:t>
            </a:r>
            <a:r>
              <a:rPr lang="en-US" sz="1000" b="1" dirty="0" err="1">
                <a:solidFill>
                  <a:prstClr val="black"/>
                </a:solidFill>
                <a:latin typeface="Arial"/>
                <a:ea typeface="Times New Roman"/>
                <a:cs typeface="Times New Roman"/>
              </a:rPr>
              <a:t>Sélectionner</a:t>
            </a:r>
            <a:r>
              <a:rPr lang="en-US" sz="1000" b="1" dirty="0">
                <a:solidFill>
                  <a:prstClr val="black"/>
                </a:solidFill>
                <a:latin typeface="Arial"/>
                <a:ea typeface="Times New Roman"/>
                <a:cs typeface="Times New Roman"/>
              </a:rPr>
              <a:t> le </a:t>
            </a:r>
            <a:r>
              <a:rPr lang="en-US" sz="1000" b="1" dirty="0" err="1">
                <a:solidFill>
                  <a:prstClr val="black"/>
                </a:solidFill>
                <a:latin typeface="Arial"/>
                <a:ea typeface="Times New Roman"/>
                <a:cs typeface="Times New Roman"/>
              </a:rPr>
              <a:t>serveur</a:t>
            </a:r>
            <a:r>
              <a:rPr lang="en-US" sz="1000" b="1" dirty="0">
                <a:solidFill>
                  <a:prstClr val="black"/>
                </a:solidFill>
                <a:latin typeface="Arial"/>
                <a:ea typeface="Times New Roman"/>
                <a:cs typeface="Times New Roman"/>
              </a:rPr>
              <a:t> et le </a:t>
            </a:r>
            <a:r>
              <a:rPr lang="en-US" sz="1000" b="1" dirty="0" err="1">
                <a:solidFill>
                  <a:prstClr val="black"/>
                </a:solidFill>
                <a:latin typeface="Arial"/>
                <a:ea typeface="Times New Roman"/>
                <a:cs typeface="Times New Roman"/>
              </a:rPr>
              <a:t>disque</a:t>
            </a:r>
            <a:r>
              <a:rPr lang="en-US" sz="1000" dirty="0">
                <a:solidFill>
                  <a:srgbClr val="000000"/>
                </a:solidFill>
                <a:latin typeface="Arial"/>
                <a:ea typeface="Times New Roman"/>
                <a:cs typeface="Segoe UI"/>
              </a:rPr>
              <a:t>, sous </a:t>
            </a:r>
            <a:r>
              <a:rPr lang="en-US" sz="1000" b="1" dirty="0" err="1">
                <a:solidFill>
                  <a:prstClr val="black"/>
                </a:solidFill>
                <a:latin typeface="Arial"/>
                <a:ea typeface="Times New Roman"/>
                <a:cs typeface="Times New Roman"/>
              </a:rPr>
              <a:t>Disque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disque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virtuel</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vDisk</a:t>
            </a:r>
            <a:r>
              <a:rPr lang="en-US" sz="1000" b="1" dirty="0">
                <a:solidFill>
                  <a:prstClr val="black"/>
                </a:solidFill>
                <a:latin typeface="Arial"/>
                <a:ea typeface="Times New Roman"/>
                <a:cs typeface="Times New Roman"/>
              </a:rPr>
              <a:t> simple </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Sur la page </a:t>
            </a:r>
            <a:r>
              <a:rPr lang="en-US" sz="1000" b="1" dirty="0" err="1">
                <a:solidFill>
                  <a:prstClr val="black"/>
                </a:solidFill>
                <a:latin typeface="Arial"/>
                <a:ea typeface="Times New Roman"/>
                <a:cs typeface="Times New Roman"/>
              </a:rPr>
              <a:t>Spécifier</a:t>
            </a:r>
            <a:r>
              <a:rPr lang="en-US" sz="1000" b="1" dirty="0">
                <a:solidFill>
                  <a:prstClr val="black"/>
                </a:solidFill>
                <a:latin typeface="Arial"/>
                <a:ea typeface="Times New Roman"/>
                <a:cs typeface="Times New Roman"/>
              </a:rPr>
              <a:t> la </a:t>
            </a:r>
            <a:r>
              <a:rPr lang="en-US" sz="1000" b="1" dirty="0" err="1">
                <a:solidFill>
                  <a:prstClr val="black"/>
                </a:solidFill>
                <a:latin typeface="Arial"/>
                <a:ea typeface="Times New Roman"/>
                <a:cs typeface="Times New Roman"/>
              </a:rPr>
              <a:t>taille</a:t>
            </a:r>
            <a:r>
              <a:rPr lang="en-US" sz="1000" b="1" dirty="0">
                <a:solidFill>
                  <a:prstClr val="black"/>
                </a:solidFill>
                <a:latin typeface="Arial"/>
                <a:ea typeface="Times New Roman"/>
                <a:cs typeface="Times New Roman"/>
              </a:rPr>
              <a:t> du volume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srgbClr val="000000"/>
                </a:solidFill>
                <a:latin typeface="Arial"/>
                <a:ea typeface="Times New Roman"/>
                <a:cs typeface="Segoe UI"/>
              </a:rPr>
              <a:t> pour confirmer la </a:t>
            </a:r>
            <a:r>
              <a:rPr lang="en-US" sz="1000" dirty="0" err="1">
                <a:solidFill>
                  <a:srgbClr val="000000"/>
                </a:solidFill>
                <a:latin typeface="Arial"/>
                <a:ea typeface="Times New Roman"/>
                <a:cs typeface="Segoe UI"/>
              </a:rPr>
              <a:t>sélection</a:t>
            </a:r>
            <a:r>
              <a:rPr lang="en-US" sz="1000" dirty="0">
                <a:solidFill>
                  <a:srgbClr val="000000"/>
                </a:solidFill>
                <a:latin typeface="Arial"/>
                <a:ea typeface="Times New Roman"/>
                <a:cs typeface="Segoe UI"/>
              </a:rPr>
              <a:t> par </a:t>
            </a:r>
            <a:r>
              <a:rPr lang="en-US" sz="1000" dirty="0" err="1">
                <a:solidFill>
                  <a:srgbClr val="000000"/>
                </a:solidFill>
                <a:latin typeface="Arial"/>
                <a:ea typeface="Times New Roman"/>
                <a:cs typeface="Segoe UI"/>
              </a:rPr>
              <a:t>défaut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Sur la page </a:t>
            </a:r>
            <a:r>
              <a:rPr lang="en-US" sz="1000" b="1" dirty="0">
                <a:solidFill>
                  <a:prstClr val="black"/>
                </a:solidFill>
                <a:latin typeface="Arial"/>
                <a:ea typeface="Times New Roman"/>
                <a:cs typeface="Times New Roman"/>
              </a:rPr>
              <a:t>Affecter à la </a:t>
            </a:r>
            <a:r>
              <a:rPr lang="en-US" sz="1000" b="1" dirty="0" err="1">
                <a:solidFill>
                  <a:prstClr val="black"/>
                </a:solidFill>
                <a:latin typeface="Arial"/>
                <a:ea typeface="Times New Roman"/>
                <a:cs typeface="Times New Roman"/>
              </a:rPr>
              <a:t>lettre</a:t>
            </a:r>
            <a:r>
              <a:rPr lang="en-US" sz="1000" b="1" dirty="0">
                <a:solidFill>
                  <a:prstClr val="black"/>
                </a:solidFill>
                <a:latin typeface="Arial"/>
                <a:ea typeface="Times New Roman"/>
                <a:cs typeface="Times New Roman"/>
              </a:rPr>
              <a:t> d'un </a:t>
            </a:r>
            <a:r>
              <a:rPr lang="en-US" sz="1000" b="1" dirty="0" err="1">
                <a:solidFill>
                  <a:prstClr val="black"/>
                </a:solidFill>
                <a:latin typeface="Arial"/>
                <a:ea typeface="Times New Roman"/>
                <a:cs typeface="Times New Roman"/>
              </a:rPr>
              <a:t>lecteur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à un dossier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srgbClr val="000000"/>
                </a:solidFill>
                <a:latin typeface="Arial"/>
                <a:ea typeface="Times New Roman"/>
                <a:cs typeface="Segoe UI"/>
              </a:rPr>
              <a:t> pour confirmer </a:t>
            </a:r>
            <a:r>
              <a:rPr lang="en-US" sz="1000" dirty="0" smtClean="0">
                <a:solidFill>
                  <a:srgbClr val="000000"/>
                </a:solidFill>
                <a:latin typeface="Arial"/>
                <a:ea typeface="Times New Roman"/>
                <a:cs typeface="Segoe UI"/>
              </a:rPr>
              <a:t>la </a:t>
            </a:r>
            <a:r>
              <a:rPr lang="en-US" sz="1000" dirty="0" err="1" smtClean="0">
                <a:solidFill>
                  <a:srgbClr val="000000"/>
                </a:solidFill>
                <a:latin typeface="Arial"/>
                <a:ea typeface="Times New Roman"/>
                <a:cs typeface="Segoe UI"/>
              </a:rPr>
              <a:t>sélection</a:t>
            </a:r>
            <a:r>
              <a:rPr lang="en-US" sz="1000" dirty="0" smtClean="0">
                <a:solidFill>
                  <a:srgbClr val="000000"/>
                </a:solidFill>
                <a:latin typeface="Arial"/>
                <a:ea typeface="Times New Roman"/>
                <a:cs typeface="Segoe UI"/>
              </a:rPr>
              <a:t> </a:t>
            </a:r>
            <a:r>
              <a:rPr lang="en-US" sz="1000" dirty="0">
                <a:solidFill>
                  <a:srgbClr val="000000"/>
                </a:solidFill>
                <a:latin typeface="Arial"/>
                <a:ea typeface="Times New Roman"/>
                <a:cs typeface="Segoe UI"/>
              </a:rPr>
              <a:t>par </a:t>
            </a:r>
            <a:r>
              <a:rPr lang="en-US" sz="1000" dirty="0" err="1">
                <a:solidFill>
                  <a:srgbClr val="000000"/>
                </a:solidFill>
                <a:latin typeface="Arial"/>
                <a:ea typeface="Times New Roman"/>
                <a:cs typeface="Segoe UI"/>
              </a:rPr>
              <a:t>défaut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srgbClr val="000000"/>
                </a:solidFill>
                <a:latin typeface="Arial"/>
                <a:ea typeface="Times New Roman"/>
                <a:cs typeface="Segoe UI"/>
              </a:rPr>
              <a:t>Sur la page </a:t>
            </a:r>
            <a:r>
              <a:rPr lang="en-US" sz="1000" b="1" dirty="0" err="1">
                <a:solidFill>
                  <a:prstClr val="black"/>
                </a:solidFill>
                <a:latin typeface="Arial"/>
                <a:ea typeface="Times New Roman"/>
                <a:cs typeface="Times New Roman"/>
              </a:rPr>
              <a:t>Sélectionner</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paramètres</a:t>
            </a:r>
            <a:r>
              <a:rPr lang="en-US" sz="1000" b="1" dirty="0">
                <a:solidFill>
                  <a:prstClr val="black"/>
                </a:solidFill>
                <a:latin typeface="Arial"/>
                <a:ea typeface="Times New Roman"/>
                <a:cs typeface="Times New Roman"/>
              </a:rPr>
              <a:t> du </a:t>
            </a:r>
            <a:r>
              <a:rPr lang="en-US" sz="1000" b="1" dirty="0" err="1">
                <a:solidFill>
                  <a:prstClr val="black"/>
                </a:solidFill>
                <a:latin typeface="Arial"/>
                <a:ea typeface="Times New Roman"/>
                <a:cs typeface="Times New Roman"/>
              </a:rPr>
              <a:t>système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fichiers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liste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déroulante</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Système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fichiers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sélectionnez</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ReFS</a:t>
            </a:r>
            <a:r>
              <a:rPr lang="en-US" sz="1000" dirty="0">
                <a:solidFill>
                  <a:srgbClr val="000000"/>
                </a:solidFill>
                <a:latin typeface="Arial"/>
                <a:ea typeface="Times New Roman"/>
                <a:cs typeface="Segoe UI"/>
              </a:rPr>
              <a:t>, et </a:t>
            </a: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zone </a:t>
            </a:r>
            <a:r>
              <a:rPr lang="en-US" sz="1000" b="1" dirty="0">
                <a:solidFill>
                  <a:prstClr val="black"/>
                </a:solidFill>
                <a:latin typeface="Arial"/>
                <a:ea typeface="Times New Roman"/>
                <a:cs typeface="Times New Roman"/>
              </a:rPr>
              <a:t>Nom de volume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tapez</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Volume </a:t>
            </a:r>
            <a:r>
              <a:rPr lang="en-US" sz="1000" b="1" dirty="0" smtClean="0">
                <a:solidFill>
                  <a:prstClr val="black"/>
                </a:solidFill>
                <a:latin typeface="Arial"/>
                <a:ea typeface="Times New Roman"/>
                <a:cs typeface="Times New Roman"/>
              </a:rPr>
              <a:t>simple</a:t>
            </a:r>
            <a:r>
              <a:rPr lang="en-US" sz="1000" dirty="0" smtClean="0">
                <a:solidFill>
                  <a:srgbClr val="000000"/>
                </a:solidFill>
                <a:latin typeface="Arial"/>
                <a:ea typeface="Times New Roman"/>
                <a:cs typeface="Segoe UI"/>
              </a:rPr>
              <a:t>, </a:t>
            </a:r>
            <a:r>
              <a:rPr lang="en-US" sz="1000" dirty="0" err="1" smtClean="0">
                <a:solidFill>
                  <a:srgbClr val="000000"/>
                </a:solidFill>
                <a:latin typeface="Arial"/>
                <a:ea typeface="Times New Roman"/>
                <a:cs typeface="Segoe UI"/>
              </a:rPr>
              <a:t>puis</a:t>
            </a:r>
            <a:r>
              <a:rPr lang="en-US" sz="1000" dirty="0" smtClean="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smtClean="0">
                <a:solidFill>
                  <a:srgbClr val="000000"/>
                </a:solidFill>
                <a:latin typeface="Arial"/>
                <a:ea typeface="Times New Roman"/>
                <a:cs typeface="Segoe UI"/>
              </a:rPr>
              <a:t>.</a:t>
            </a: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Sur la page </a:t>
            </a:r>
            <a:r>
              <a:rPr lang="en-US" sz="1000" b="1" dirty="0">
                <a:solidFill>
                  <a:prstClr val="black"/>
                </a:solidFill>
                <a:latin typeface="Arial"/>
                <a:ea typeface="Times New Roman"/>
                <a:cs typeface="Times New Roman"/>
              </a:rPr>
              <a:t>Confirmer les </a:t>
            </a:r>
            <a:r>
              <a:rPr lang="en-US" sz="1000" b="1" dirty="0" err="1">
                <a:solidFill>
                  <a:prstClr val="black"/>
                </a:solidFill>
                <a:latin typeface="Arial"/>
                <a:ea typeface="Times New Roman"/>
                <a:cs typeface="Times New Roman"/>
              </a:rPr>
              <a:t>sélections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Créer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6"/>
            </a:pPr>
            <a:r>
              <a:rPr lang="en-US" sz="1000" dirty="0">
                <a:solidFill>
                  <a:srgbClr val="000000"/>
                </a:solidFill>
                <a:latin typeface="Arial"/>
                <a:ea typeface="Times New Roman"/>
                <a:cs typeface="Segoe UI"/>
              </a:rPr>
              <a:t>Sur la page </a:t>
            </a:r>
            <a:r>
              <a:rPr lang="en-US" sz="1000" b="1" dirty="0" err="1">
                <a:solidFill>
                  <a:prstClr val="black"/>
                </a:solidFill>
                <a:latin typeface="Arial"/>
                <a:ea typeface="Times New Roman"/>
                <a:cs typeface="Times New Roman"/>
              </a:rPr>
              <a:t>Achèvement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attendez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tâche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soit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terminée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Fermer</a:t>
            </a:r>
            <a:r>
              <a:rPr lang="en-US" sz="1000" dirty="0" smtClean="0">
                <a:solidFill>
                  <a:srgbClr val="000000"/>
                </a:solidFill>
                <a:latin typeface="Arial"/>
                <a:ea typeface="Times New Roman"/>
                <a:cs typeface="Segoe UI"/>
              </a:rPr>
              <a:t>.</a:t>
            </a:r>
            <a:endParaRPr lang="en-US" sz="1000" dirty="0"/>
          </a:p>
        </p:txBody>
      </p:sp>
      <p:sp>
        <p:nvSpPr>
          <p:cNvPr id="4" name="Slide Number Placeholder 3"/>
          <p:cNvSpPr>
            <a:spLocks noGrp="1"/>
          </p:cNvSpPr>
          <p:nvPr>
            <p:ph type="sldNum" sz="quarter" idx="10"/>
          </p:nvPr>
        </p:nvSpPr>
        <p:spPr/>
        <p:txBody>
          <a:bodyPr/>
          <a:lstStyle/>
          <a:p>
            <a:fld id="{ADF8E418-E7A4-4FD0-A54F-53300611CFAC}" type="slidenum">
              <a:rPr lang="en-US" smtClean="0"/>
              <a:pPr/>
              <a:t>25</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18994871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SimSun"/>
                <a:cs typeface="Segoe UI"/>
              </a:rPr>
              <a:t>Avant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commencent</a:t>
            </a:r>
            <a:r>
              <a:rPr lang="en-US" sz="1000" dirty="0">
                <a:latin typeface="Arial"/>
                <a:ea typeface="SimSun"/>
                <a:cs typeface="Segoe UI"/>
              </a:rPr>
              <a:t> </a:t>
            </a:r>
            <a:r>
              <a:rPr lang="en-US" sz="1000" dirty="0" err="1">
                <a:latin typeface="Arial"/>
                <a:ea typeface="SimSun"/>
                <a:cs typeface="Segoe UI"/>
              </a:rPr>
              <a:t>l'atelier</a:t>
            </a:r>
            <a:r>
              <a:rPr lang="en-US" sz="1000" dirty="0">
                <a:latin typeface="Arial"/>
                <a:ea typeface="SimSun"/>
                <a:cs typeface="Segoe UI"/>
              </a:rPr>
              <a:t> </a:t>
            </a:r>
            <a:r>
              <a:rPr lang="en-US" sz="1000" dirty="0" err="1">
                <a:latin typeface="Arial"/>
                <a:ea typeface="SimSun"/>
                <a:cs typeface="Segoe UI"/>
              </a:rPr>
              <a:t>pratique</a:t>
            </a:r>
            <a:r>
              <a:rPr lang="en-US" sz="1000" dirty="0">
                <a:latin typeface="Arial"/>
                <a:ea typeface="SimSun"/>
                <a:cs typeface="Segoe UI"/>
              </a:rPr>
              <a:t>, </a:t>
            </a:r>
            <a:r>
              <a:rPr lang="en-US" sz="1000" dirty="0" err="1">
                <a:latin typeface="Arial"/>
                <a:ea typeface="SimSun"/>
                <a:cs typeface="Segoe UI"/>
              </a:rPr>
              <a:t>lisez</a:t>
            </a:r>
            <a:r>
              <a:rPr lang="en-US" sz="1000" dirty="0">
                <a:latin typeface="Arial"/>
                <a:ea typeface="SimSun"/>
                <a:cs typeface="Segoe UI"/>
              </a:rPr>
              <a:t> le </a:t>
            </a:r>
            <a:r>
              <a:rPr lang="en-US" sz="1000" dirty="0" err="1">
                <a:latin typeface="Arial"/>
                <a:ea typeface="SimSun"/>
                <a:cs typeface="Segoe UI"/>
              </a:rPr>
              <a:t>scénario</a:t>
            </a:r>
            <a:r>
              <a:rPr lang="en-US" sz="1000" dirty="0">
                <a:latin typeface="Arial"/>
                <a:ea typeface="SimSun"/>
                <a:cs typeface="Segoe UI"/>
              </a:rPr>
              <a:t> de </a:t>
            </a:r>
            <a:r>
              <a:rPr lang="en-US" sz="1000" dirty="0" err="1">
                <a:latin typeface="Arial"/>
                <a:ea typeface="SimSun"/>
                <a:cs typeface="Segoe UI"/>
              </a:rPr>
              <a:t>l'atelier</a:t>
            </a:r>
            <a:r>
              <a:rPr lang="en-US" sz="1000" dirty="0">
                <a:latin typeface="Arial"/>
                <a:ea typeface="SimSun"/>
                <a:cs typeface="Segoe UI"/>
              </a:rPr>
              <a:t> </a:t>
            </a:r>
            <a:r>
              <a:rPr lang="en-US" sz="1000" dirty="0" err="1">
                <a:latin typeface="Arial"/>
                <a:ea typeface="SimSun"/>
                <a:cs typeface="Segoe UI"/>
              </a:rPr>
              <a:t>pratique</a:t>
            </a:r>
            <a:r>
              <a:rPr lang="en-US" sz="1000" dirty="0">
                <a:latin typeface="Arial"/>
                <a:ea typeface="SimSun"/>
                <a:cs typeface="Segoe UI"/>
              </a:rPr>
              <a:t> et </a:t>
            </a:r>
            <a:r>
              <a:rPr lang="en-US" sz="1000" dirty="0" err="1">
                <a:latin typeface="Arial"/>
                <a:ea typeface="SimSun"/>
                <a:cs typeface="Segoe UI"/>
              </a:rPr>
              <a:t>affichez</a:t>
            </a:r>
            <a:r>
              <a:rPr lang="en-US" sz="1000" dirty="0">
                <a:latin typeface="Arial"/>
                <a:ea typeface="SimSun"/>
                <a:cs typeface="Segoe UI"/>
              </a:rPr>
              <a:t> </a:t>
            </a:r>
            <a:r>
              <a:rPr lang="en-US" sz="1000" dirty="0" smtClean="0">
                <a:latin typeface="Arial"/>
                <a:ea typeface="SimSun"/>
                <a:cs typeface="Segoe UI"/>
              </a:rPr>
              <a:t>la </a:t>
            </a:r>
            <a:r>
              <a:rPr lang="en-US" sz="1000" dirty="0" err="1" smtClean="0">
                <a:latin typeface="Arial"/>
                <a:ea typeface="SimSun"/>
                <a:cs typeface="Segoe UI"/>
              </a:rPr>
              <a:t>diapositive</a:t>
            </a:r>
            <a:r>
              <a:rPr lang="en-US" sz="1000" dirty="0" smtClean="0">
                <a:latin typeface="Arial"/>
                <a:ea typeface="SimSun"/>
                <a:cs typeface="Segoe UI"/>
              </a:rPr>
              <a:t> </a:t>
            </a:r>
            <a:r>
              <a:rPr lang="en-US" sz="1000" dirty="0" err="1">
                <a:latin typeface="Arial"/>
                <a:ea typeface="SimSun"/>
                <a:cs typeface="Segoe UI"/>
              </a:rPr>
              <a:t>suivante</a:t>
            </a:r>
            <a:r>
              <a:rPr lang="en-US" sz="1000" dirty="0">
                <a:latin typeface="Arial"/>
                <a:ea typeface="SimSun"/>
                <a:cs typeface="Segoe UI"/>
              </a:rPr>
              <a:t>. Avant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exercice</a:t>
            </a:r>
            <a:r>
              <a:rPr lang="en-US" sz="1000" dirty="0">
                <a:latin typeface="Arial"/>
                <a:ea typeface="SimSun"/>
                <a:cs typeface="Segoe UI"/>
              </a:rPr>
              <a:t>, </a:t>
            </a:r>
            <a:r>
              <a:rPr lang="en-US" sz="1000" dirty="0" err="1">
                <a:latin typeface="Arial"/>
                <a:ea typeface="SimSun"/>
                <a:cs typeface="Segoe UI"/>
              </a:rPr>
              <a:t>lisez</a:t>
            </a:r>
            <a:r>
              <a:rPr lang="en-US" sz="1000" dirty="0">
                <a:latin typeface="Arial"/>
                <a:ea typeface="SimSun"/>
                <a:cs typeface="Segoe UI"/>
              </a:rPr>
              <a:t> à la </a:t>
            </a:r>
            <a:r>
              <a:rPr lang="en-US" sz="1000" dirty="0" err="1">
                <a:latin typeface="Arial"/>
                <a:ea typeface="SimSun"/>
                <a:cs typeface="Segoe UI"/>
              </a:rPr>
              <a:t>classe</a:t>
            </a:r>
            <a:r>
              <a:rPr lang="en-US" sz="1000" dirty="0">
                <a:latin typeface="Arial"/>
                <a:ea typeface="SimSun"/>
                <a:cs typeface="Segoe UI"/>
              </a:rPr>
              <a:t> le </a:t>
            </a:r>
            <a:r>
              <a:rPr lang="en-US" sz="1000" dirty="0" err="1">
                <a:latin typeface="Arial"/>
                <a:ea typeface="SimSun"/>
                <a:cs typeface="Segoe UI"/>
              </a:rPr>
              <a:t>scénario</a:t>
            </a:r>
            <a:r>
              <a:rPr lang="en-US" sz="1000" dirty="0">
                <a:latin typeface="Arial"/>
                <a:ea typeface="SimSun"/>
                <a:cs typeface="Segoe UI"/>
              </a:rPr>
              <a:t> </a:t>
            </a:r>
            <a:r>
              <a:rPr lang="en-US" sz="1000" dirty="0" err="1">
                <a:latin typeface="Arial"/>
                <a:ea typeface="SimSun"/>
                <a:cs typeface="Segoe UI"/>
              </a:rPr>
              <a:t>associé</a:t>
            </a:r>
            <a:r>
              <a:rPr lang="en-US" sz="1000" dirty="0">
                <a:latin typeface="Arial"/>
                <a:ea typeface="SimSun"/>
                <a:cs typeface="Segoe UI"/>
              </a:rPr>
              <a:t> à </a:t>
            </a:r>
            <a:r>
              <a:rPr lang="en-US" sz="1000" dirty="0" err="1">
                <a:latin typeface="Arial"/>
                <a:ea typeface="SimSun"/>
                <a:cs typeface="Segoe UI"/>
              </a:rPr>
              <a:t>l'exercice</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scénarios</a:t>
            </a:r>
            <a:r>
              <a:rPr lang="en-US" sz="1000" dirty="0" smtClean="0">
                <a:latin typeface="Arial"/>
                <a:ea typeface="SimSun"/>
                <a:cs typeface="Segoe UI"/>
              </a:rPr>
              <a:t> </a:t>
            </a:r>
            <a:r>
              <a:rPr lang="en-US" sz="1000" dirty="0" err="1">
                <a:latin typeface="Arial"/>
                <a:ea typeface="SimSun"/>
                <a:cs typeface="Segoe UI"/>
              </a:rPr>
              <a:t>fournissent</a:t>
            </a:r>
            <a:r>
              <a:rPr lang="en-US" sz="1000" dirty="0">
                <a:latin typeface="Arial"/>
                <a:ea typeface="SimSun"/>
                <a:cs typeface="Segoe UI"/>
              </a:rPr>
              <a:t> le </a:t>
            </a:r>
            <a:r>
              <a:rPr lang="en-US" sz="1000" dirty="0" err="1">
                <a:latin typeface="Arial"/>
                <a:ea typeface="SimSun"/>
                <a:cs typeface="Segoe UI"/>
              </a:rPr>
              <a:t>contexte</a:t>
            </a:r>
            <a:r>
              <a:rPr lang="en-US" sz="1000" dirty="0">
                <a:latin typeface="Arial"/>
                <a:ea typeface="SimSun"/>
                <a:cs typeface="Segoe UI"/>
              </a:rPr>
              <a:t> de </a:t>
            </a:r>
            <a:r>
              <a:rPr lang="en-US" sz="1000" dirty="0" err="1">
                <a:latin typeface="Arial"/>
                <a:ea typeface="SimSun"/>
                <a:cs typeface="Segoe UI"/>
              </a:rPr>
              <a:t>l'atelier</a:t>
            </a:r>
            <a:r>
              <a:rPr lang="en-US" sz="1000" dirty="0">
                <a:latin typeface="Arial"/>
                <a:ea typeface="SimSun"/>
                <a:cs typeface="Segoe UI"/>
              </a:rPr>
              <a:t> </a:t>
            </a:r>
            <a:r>
              <a:rPr lang="en-US" sz="1000" dirty="0" err="1">
                <a:latin typeface="Arial"/>
                <a:ea typeface="SimSun"/>
                <a:cs typeface="Segoe UI"/>
              </a:rPr>
              <a:t>pratique</a:t>
            </a:r>
            <a:r>
              <a:rPr lang="en-US" sz="1000" dirty="0">
                <a:latin typeface="Arial"/>
                <a:ea typeface="SimSun"/>
                <a:cs typeface="Segoe UI"/>
              </a:rPr>
              <a:t> et des </a:t>
            </a:r>
            <a:r>
              <a:rPr lang="en-US" sz="1000" dirty="0" err="1">
                <a:latin typeface="Arial"/>
                <a:ea typeface="SimSun"/>
                <a:cs typeface="Segoe UI"/>
              </a:rPr>
              <a:t>exercices</a:t>
            </a:r>
            <a:r>
              <a:rPr lang="en-US" sz="1000" dirty="0">
                <a:latin typeface="Arial"/>
                <a:ea typeface="SimSun"/>
                <a:cs typeface="Segoe UI"/>
              </a:rPr>
              <a:t>, et </a:t>
            </a:r>
            <a:r>
              <a:rPr lang="en-US" sz="1000" dirty="0" err="1">
                <a:latin typeface="Arial"/>
                <a:ea typeface="SimSun"/>
                <a:cs typeface="Segoe UI"/>
              </a:rPr>
              <a:t>contribuent</a:t>
            </a:r>
            <a:r>
              <a:rPr lang="en-US" sz="1000" dirty="0">
                <a:latin typeface="Arial"/>
                <a:ea typeface="SimSun"/>
                <a:cs typeface="Segoe UI"/>
              </a:rPr>
              <a:t> à </a:t>
            </a:r>
            <a:r>
              <a:rPr lang="en-US" sz="1000" dirty="0" err="1">
                <a:latin typeface="Arial"/>
                <a:ea typeface="SimSun"/>
                <a:cs typeface="Segoe UI"/>
              </a:rPr>
              <a:t>faciliter</a:t>
            </a:r>
            <a:r>
              <a:rPr lang="en-US" sz="1000" dirty="0">
                <a:latin typeface="Arial"/>
                <a:ea typeface="SimSun"/>
                <a:cs typeface="Segoe UI"/>
              </a:rPr>
              <a:t> la discussion à la fin de </a:t>
            </a:r>
            <a:r>
              <a:rPr lang="en-US" sz="1000" dirty="0" err="1">
                <a:latin typeface="Arial"/>
                <a:ea typeface="SimSun"/>
                <a:cs typeface="Segoe UI"/>
              </a:rPr>
              <a:t>l'atelier</a:t>
            </a:r>
            <a:r>
              <a:rPr lang="en-US" sz="1000" dirty="0">
                <a:latin typeface="Arial"/>
                <a:ea typeface="SimSun"/>
                <a:cs typeface="Segoe UI"/>
              </a:rPr>
              <a:t> </a:t>
            </a:r>
            <a:r>
              <a:rPr lang="en-US" sz="1000" dirty="0" err="1">
                <a:latin typeface="Arial"/>
                <a:ea typeface="SimSun"/>
                <a:cs typeface="Segoe UI"/>
              </a:rPr>
              <a:t>pratique</a:t>
            </a:r>
            <a:r>
              <a:rPr lang="en-US" sz="1000" dirty="0">
                <a:latin typeface="Arial"/>
                <a:ea typeface="SimSun"/>
                <a:cs typeface="Segoe UI"/>
              </a:rPr>
              <a:t>. </a:t>
            </a:r>
            <a:r>
              <a:rPr lang="en-US" sz="1000" dirty="0" err="1">
                <a:latin typeface="Arial"/>
                <a:ea typeface="SimSun"/>
                <a:cs typeface="Segoe UI"/>
              </a:rPr>
              <a:t>Rappelez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a:t>
            </a:r>
            <a:r>
              <a:rPr lang="en-US" sz="1000" dirty="0" err="1">
                <a:latin typeface="Arial"/>
                <a:ea typeface="SimSun"/>
                <a:cs typeface="Segoe UI"/>
              </a:rPr>
              <a:t>répondre</a:t>
            </a:r>
            <a:r>
              <a:rPr lang="en-US" sz="1000" dirty="0">
                <a:latin typeface="Arial"/>
                <a:ea typeface="SimSun"/>
                <a:cs typeface="Segoe UI"/>
              </a:rPr>
              <a:t> aux questions </a:t>
            </a:r>
            <a:r>
              <a:rPr lang="en-US" sz="1000" dirty="0" smtClean="0">
                <a:latin typeface="Arial"/>
                <a:ea typeface="SimSun"/>
                <a:cs typeface="Segoe UI"/>
              </a:rPr>
              <a:t>de discussion </a:t>
            </a:r>
            <a:r>
              <a:rPr lang="en-US" sz="1000" dirty="0">
                <a:latin typeface="Arial"/>
                <a:ea typeface="SimSun"/>
                <a:cs typeface="Segoe UI"/>
              </a:rPr>
              <a:t>après le dernier </a:t>
            </a:r>
            <a:r>
              <a:rPr lang="en-US" sz="1000" dirty="0" err="1">
                <a:latin typeface="Arial"/>
                <a:ea typeface="SimSun"/>
                <a:cs typeface="Segoe UI"/>
              </a:rPr>
              <a:t>exercice</a:t>
            </a:r>
            <a:r>
              <a:rPr lang="en-US" sz="1000" dirty="0">
                <a:latin typeface="Arial"/>
                <a:ea typeface="SimSun"/>
                <a:cs typeface="Segoe UI"/>
              </a:rPr>
              <a:t> </a:t>
            </a:r>
            <a:r>
              <a:rPr lang="en-US" sz="1000" dirty="0" err="1">
                <a:latin typeface="Arial"/>
                <a:ea typeface="SimSun"/>
                <a:cs typeface="Segoe UI"/>
              </a:rPr>
              <a:t>d'atelier</a:t>
            </a:r>
            <a:r>
              <a:rPr lang="en-US" sz="1000" dirty="0">
                <a:latin typeface="Arial"/>
                <a:ea typeface="SimSun"/>
                <a:cs typeface="Segoe UI"/>
              </a:rPr>
              <a:t> </a:t>
            </a:r>
            <a:r>
              <a:rPr lang="en-US" sz="1000" dirty="0" err="1">
                <a:latin typeface="Arial"/>
                <a:ea typeface="SimSun"/>
                <a:cs typeface="Segoe UI"/>
              </a:rPr>
              <a:t>pratique</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1 : Installation et configuration d'un nouveau </a:t>
            </a:r>
            <a:r>
              <a:rPr lang="en-US" sz="1000" b="1" dirty="0" err="1">
                <a:solidFill>
                  <a:srgbClr val="000000"/>
                </a:solidFill>
                <a:latin typeface="Arial"/>
                <a:ea typeface="SimSun"/>
                <a:cs typeface="Segoe UI"/>
              </a:rPr>
              <a:t>disque</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Le </a:t>
            </a:r>
            <a:r>
              <a:rPr lang="en-US" sz="1000" dirty="0" err="1">
                <a:latin typeface="Arial"/>
                <a:ea typeface="SimSun"/>
                <a:cs typeface="Segoe UI"/>
              </a:rPr>
              <a:t>serveur</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de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succursale</a:t>
            </a:r>
            <a:r>
              <a:rPr lang="en-US" sz="1000" dirty="0">
                <a:latin typeface="Arial"/>
                <a:ea typeface="SimSun"/>
                <a:cs typeface="Segoe UI"/>
              </a:rPr>
              <a:t> ne dispose plus de </a:t>
            </a:r>
            <a:r>
              <a:rPr lang="en-US" sz="1000" dirty="0" err="1">
                <a:latin typeface="Arial"/>
                <a:ea typeface="SimSun"/>
                <a:cs typeface="Segoe UI"/>
              </a:rPr>
              <a:t>suffisamment</a:t>
            </a:r>
            <a:r>
              <a:rPr lang="en-US" sz="1000" dirty="0">
                <a:latin typeface="Arial"/>
                <a:ea typeface="SimSun"/>
                <a:cs typeface="Segoe UI"/>
              </a:rPr>
              <a:t> </a:t>
            </a:r>
            <a:r>
              <a:rPr lang="en-US" sz="1000" dirty="0" err="1">
                <a:latin typeface="Arial"/>
                <a:ea typeface="SimSun"/>
                <a:cs typeface="Segoe UI"/>
              </a:rPr>
              <a:t>d'espace</a:t>
            </a:r>
            <a:r>
              <a:rPr lang="en-US" sz="1000" dirty="0">
                <a:latin typeface="Arial"/>
                <a:ea typeface="SimSun"/>
                <a:cs typeface="Segoe UI"/>
              </a:rPr>
              <a:t>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ajouter</a:t>
            </a:r>
            <a:r>
              <a:rPr lang="en-US" sz="1000" dirty="0">
                <a:latin typeface="Arial"/>
                <a:ea typeface="SimSun"/>
                <a:cs typeface="Segoe UI"/>
              </a:rPr>
              <a:t> un nouveau </a:t>
            </a:r>
            <a:r>
              <a:rPr lang="en-US" sz="1000" dirty="0" err="1">
                <a:latin typeface="Arial"/>
                <a:ea typeface="SimSun"/>
                <a:cs typeface="Segoe UI"/>
              </a:rPr>
              <a:t>disque</a:t>
            </a:r>
            <a:r>
              <a:rPr lang="en-US" sz="1000" dirty="0">
                <a:latin typeface="Arial"/>
                <a:ea typeface="SimSun"/>
                <a:cs typeface="Segoe UI"/>
              </a:rPr>
              <a:t> au </a:t>
            </a:r>
            <a:r>
              <a:rPr lang="en-US" sz="1000" dirty="0" err="1">
                <a:latin typeface="Arial"/>
                <a:ea typeface="SimSun"/>
                <a:cs typeface="Segoe UI"/>
              </a:rPr>
              <a:t>serveur</a:t>
            </a:r>
            <a:r>
              <a:rPr lang="en-US" sz="1000" dirty="0">
                <a:latin typeface="Arial"/>
                <a:ea typeface="SimSun"/>
                <a:cs typeface="Segoe UI"/>
              </a:rPr>
              <a:t> et </a:t>
            </a:r>
            <a:r>
              <a:rPr lang="en-US" sz="1000" dirty="0" err="1">
                <a:latin typeface="Arial"/>
                <a:ea typeface="SimSun"/>
                <a:cs typeface="Segoe UI"/>
              </a:rPr>
              <a:t>créer</a:t>
            </a:r>
            <a:r>
              <a:rPr lang="en-US" sz="1000" dirty="0">
                <a:latin typeface="Arial"/>
                <a:ea typeface="SimSun"/>
                <a:cs typeface="Segoe UI"/>
              </a:rPr>
              <a:t> des volumes en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basant</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spécifications</a:t>
            </a:r>
            <a:r>
              <a:rPr lang="en-US" sz="1000" dirty="0">
                <a:latin typeface="Arial"/>
                <a:ea typeface="SimSun"/>
                <a:cs typeface="Segoe UI"/>
              </a:rPr>
              <a:t> </a:t>
            </a:r>
            <a:r>
              <a:rPr lang="en-US" sz="1000" dirty="0" err="1">
                <a:latin typeface="Arial"/>
                <a:ea typeface="SimSun"/>
                <a:cs typeface="Segoe UI"/>
              </a:rPr>
              <a:t>fournies</a:t>
            </a:r>
            <a:r>
              <a:rPr lang="en-US" sz="1000" dirty="0">
                <a:latin typeface="Arial"/>
                <a:ea typeface="SimSun"/>
                <a:cs typeface="Segoe UI"/>
              </a:rPr>
              <a:t> par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responsable</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2 : </a:t>
            </a:r>
            <a:r>
              <a:rPr lang="en-US" sz="1000" b="1" dirty="0" err="1">
                <a:solidFill>
                  <a:srgbClr val="000000"/>
                </a:solidFill>
                <a:latin typeface="Arial"/>
                <a:ea typeface="SimSun"/>
                <a:cs typeface="Segoe UI"/>
              </a:rPr>
              <a:t>Redimensionnement</a:t>
            </a:r>
            <a:r>
              <a:rPr lang="en-US" sz="1000" b="1" dirty="0">
                <a:solidFill>
                  <a:srgbClr val="000000"/>
                </a:solidFill>
                <a:latin typeface="Arial"/>
                <a:ea typeface="SimSun"/>
                <a:cs typeface="Segoe UI"/>
              </a:rPr>
              <a:t> des volumes</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Après </a:t>
            </a:r>
            <a:r>
              <a:rPr lang="en-US" sz="1000" dirty="0" err="1">
                <a:latin typeface="Arial"/>
                <a:ea typeface="SimSun"/>
                <a:cs typeface="Segoe UI"/>
              </a:rPr>
              <a:t>l'installation</a:t>
            </a:r>
            <a:r>
              <a:rPr lang="en-US" sz="1000" dirty="0">
                <a:latin typeface="Arial"/>
                <a:ea typeface="SimSun"/>
                <a:cs typeface="Segoe UI"/>
              </a:rPr>
              <a:t> du nouveau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responsable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contacte</a:t>
            </a:r>
            <a:r>
              <a:rPr lang="en-US" sz="1000" dirty="0">
                <a:latin typeface="Arial"/>
                <a:ea typeface="SimSun"/>
                <a:cs typeface="Segoe UI"/>
              </a:rPr>
              <a:t> pour signaler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informations</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a:t>
            </a:r>
            <a:r>
              <a:rPr lang="en-US" sz="1000" dirty="0" err="1">
                <a:latin typeface="Arial"/>
                <a:ea typeface="SimSun"/>
                <a:cs typeface="Segoe UI"/>
              </a:rPr>
              <a:t>données</a:t>
            </a:r>
            <a:r>
              <a:rPr lang="en-US" sz="1000" dirty="0">
                <a:latin typeface="Arial"/>
                <a:ea typeface="SimSun"/>
                <a:cs typeface="Segoe UI"/>
              </a:rPr>
              <a:t> </a:t>
            </a:r>
            <a:r>
              <a:rPr lang="en-US" sz="1000" dirty="0" err="1">
                <a:latin typeface="Arial"/>
                <a:ea typeface="SimSun"/>
                <a:cs typeface="Segoe UI"/>
              </a:rPr>
              <a:t>étaient</a:t>
            </a:r>
            <a:r>
              <a:rPr lang="en-US" sz="1000" dirty="0">
                <a:latin typeface="Arial"/>
                <a:ea typeface="SimSun"/>
                <a:cs typeface="Segoe UI"/>
              </a:rPr>
              <a:t> </a:t>
            </a:r>
            <a:r>
              <a:rPr lang="en-US" sz="1000" dirty="0" err="1">
                <a:latin typeface="Arial"/>
                <a:ea typeface="SimSun"/>
                <a:cs typeface="Segoe UI"/>
              </a:rPr>
              <a:t>incorrectes</a:t>
            </a:r>
            <a:r>
              <a:rPr lang="en-US" sz="1000" dirty="0">
                <a:latin typeface="Arial"/>
                <a:ea typeface="SimSun"/>
                <a:cs typeface="Segoe UI"/>
              </a:rPr>
              <a:t>. Il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maintenant</a:t>
            </a:r>
            <a:r>
              <a:rPr lang="en-US" sz="1000" dirty="0">
                <a:latin typeface="Arial"/>
                <a:ea typeface="SimSun"/>
                <a:cs typeface="Segoe UI"/>
              </a:rPr>
              <a:t> </a:t>
            </a:r>
            <a:r>
              <a:rPr lang="en-US" sz="1000" dirty="0" err="1">
                <a:latin typeface="Arial"/>
                <a:ea typeface="SimSun"/>
                <a:cs typeface="Segoe UI"/>
              </a:rPr>
              <a:t>nécessaire</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redimensionner</a:t>
            </a:r>
            <a:r>
              <a:rPr lang="en-US" sz="1000" dirty="0" smtClean="0">
                <a:latin typeface="Arial"/>
                <a:ea typeface="SimSun"/>
                <a:cs typeface="Segoe UI"/>
              </a:rPr>
              <a:t> </a:t>
            </a:r>
            <a:r>
              <a:rPr lang="en-US" sz="1000" dirty="0">
                <a:latin typeface="Arial"/>
                <a:ea typeface="SimSun"/>
                <a:cs typeface="Segoe UI"/>
              </a:rPr>
              <a:t>les volumes sans </a:t>
            </a:r>
            <a:r>
              <a:rPr lang="en-US" sz="1000" dirty="0" err="1">
                <a:latin typeface="Arial"/>
                <a:ea typeface="SimSun"/>
                <a:cs typeface="Segoe UI"/>
              </a:rPr>
              <a:t>perdre</a:t>
            </a:r>
            <a:r>
              <a:rPr lang="en-US" sz="1000" dirty="0">
                <a:latin typeface="Arial"/>
                <a:ea typeface="SimSun"/>
                <a:cs typeface="Segoe UI"/>
              </a:rPr>
              <a:t> de </a:t>
            </a:r>
            <a:r>
              <a:rPr lang="en-US" sz="1000" dirty="0" err="1">
                <a:latin typeface="Arial"/>
                <a:ea typeface="SimSun"/>
                <a:cs typeface="Segoe UI"/>
              </a:rPr>
              <a:t>données</a:t>
            </a:r>
            <a:r>
              <a:rPr lang="en-US" sz="1000" dirty="0" smtClean="0">
                <a:latin typeface="Arial"/>
                <a:ea typeface="SimSun"/>
                <a:cs typeface="Segoe UI"/>
              </a:rPr>
              <a:t>.</a:t>
            </a:r>
          </a:p>
          <a:p>
            <a:pPr>
              <a:lnSpc>
                <a:spcPct val="115000"/>
              </a:lnSpc>
            </a:pPr>
            <a:r>
              <a:rPr lang="en-US" sz="1000" b="1" dirty="0" err="1" smtClean="0">
                <a:latin typeface="Arial"/>
                <a:ea typeface="SimSun"/>
                <a:cs typeface="Segoe UI"/>
              </a:rPr>
              <a:t>Exercice</a:t>
            </a:r>
            <a:r>
              <a:rPr lang="en-US" sz="1000" b="1" dirty="0">
                <a:latin typeface="Arial"/>
                <a:ea typeface="SimSun"/>
                <a:cs typeface="Segoe UI"/>
              </a:rPr>
              <a:t> 3 : </a:t>
            </a:r>
            <a:r>
              <a:rPr lang="en-US" sz="1000" b="1" dirty="0">
                <a:solidFill>
                  <a:srgbClr val="000000"/>
                </a:solidFill>
                <a:latin typeface="Arial"/>
                <a:ea typeface="SimSun"/>
                <a:cs typeface="Segoe UI"/>
              </a:rPr>
              <a:t>Configuration d'un </a:t>
            </a:r>
            <a:r>
              <a:rPr lang="en-US" sz="1000" b="1" dirty="0" err="1">
                <a:solidFill>
                  <a:srgbClr val="000000"/>
                </a:solidFill>
                <a:latin typeface="Arial"/>
                <a:ea typeface="SimSun"/>
                <a:cs typeface="Segoe UI"/>
              </a:rPr>
              <a:t>espace</a:t>
            </a:r>
            <a:r>
              <a:rPr lang="en-US" sz="1000" b="1" dirty="0">
                <a:solidFill>
                  <a:srgbClr val="000000"/>
                </a:solidFill>
                <a:latin typeface="Arial"/>
                <a:ea typeface="SimSun"/>
                <a:cs typeface="Segoe UI"/>
              </a:rPr>
              <a:t> de </a:t>
            </a:r>
            <a:r>
              <a:rPr lang="en-US" sz="1000" b="1" dirty="0" err="1">
                <a:solidFill>
                  <a:srgbClr val="000000"/>
                </a:solidFill>
                <a:latin typeface="Arial"/>
                <a:ea typeface="SimSun"/>
                <a:cs typeface="Segoe UI"/>
              </a:rPr>
              <a:t>stockage</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redondant</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ne dispose pas </a:t>
            </a:r>
            <a:r>
              <a:rPr lang="en-US" sz="1000" dirty="0" err="1">
                <a:latin typeface="Arial"/>
                <a:ea typeface="SimSun"/>
                <a:cs typeface="Segoe UI"/>
              </a:rPr>
              <a:t>d'une</a:t>
            </a:r>
            <a:r>
              <a:rPr lang="en-US" sz="1000" dirty="0">
                <a:latin typeface="Arial"/>
                <a:ea typeface="SimSun"/>
                <a:cs typeface="Segoe UI"/>
              </a:rPr>
              <a:t> carte RAID </a:t>
            </a:r>
            <a:r>
              <a:rPr lang="en-US" sz="1000" dirty="0" err="1">
                <a:latin typeface="Arial"/>
                <a:ea typeface="SimSun"/>
                <a:cs typeface="Segoe UI"/>
              </a:rPr>
              <a:t>basée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matériel</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un </a:t>
            </a:r>
            <a:r>
              <a:rPr lang="en-US" sz="1000" dirty="0" err="1">
                <a:latin typeface="Arial"/>
                <a:ea typeface="SimSun"/>
                <a:cs typeface="Segoe UI"/>
              </a:rPr>
              <a:t>stockage</a:t>
            </a:r>
            <a:r>
              <a:rPr lang="en-US" sz="1000" dirty="0">
                <a:latin typeface="Arial"/>
                <a:ea typeface="SimSun"/>
                <a:cs typeface="Segoe UI"/>
              </a:rPr>
              <a:t> </a:t>
            </a:r>
            <a:r>
              <a:rPr lang="en-US" sz="1000" dirty="0" err="1">
                <a:latin typeface="Arial"/>
                <a:ea typeface="SimSun"/>
                <a:cs typeface="Segoe UI"/>
              </a:rPr>
              <a:t>redondant</a:t>
            </a:r>
            <a:r>
              <a:rPr lang="en-US" sz="1000" dirty="0">
                <a:latin typeface="Arial"/>
                <a:ea typeface="SimSun"/>
                <a:cs typeface="Segoe UI"/>
              </a:rPr>
              <a:t>. Pour </a:t>
            </a:r>
            <a:r>
              <a:rPr lang="en-US" sz="1000" dirty="0" err="1">
                <a:latin typeface="Arial"/>
                <a:ea typeface="SimSun"/>
                <a:cs typeface="Segoe UI"/>
              </a:rPr>
              <a:t>prendre</a:t>
            </a:r>
            <a:r>
              <a:rPr lang="en-US" sz="1000" dirty="0">
                <a:latin typeface="Arial"/>
                <a:ea typeface="SimSun"/>
                <a:cs typeface="Segoe UI"/>
              </a:rPr>
              <a:t> en charge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fonctionnalité</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un pool de </a:t>
            </a:r>
            <a:r>
              <a:rPr lang="en-US" sz="1000" dirty="0" err="1">
                <a:latin typeface="Arial"/>
                <a:ea typeface="SimSun"/>
                <a:cs typeface="Segoe UI"/>
              </a:rPr>
              <a:t>stockage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solidFill>
                  <a:srgbClr val="000000"/>
                </a:solidFill>
                <a:latin typeface="Arial"/>
                <a:ea typeface="SimSun"/>
                <a:cs typeface="Segoe UI"/>
              </a:rPr>
              <a:t>Après la </a:t>
            </a:r>
            <a:r>
              <a:rPr lang="en-US" sz="1000" dirty="0" err="1">
                <a:solidFill>
                  <a:srgbClr val="000000"/>
                </a:solidFill>
                <a:latin typeface="Arial"/>
                <a:ea typeface="SimSun"/>
                <a:cs typeface="Segoe UI"/>
              </a:rPr>
              <a:t>création</a:t>
            </a:r>
            <a:r>
              <a:rPr lang="en-US" sz="1000" dirty="0">
                <a:solidFill>
                  <a:srgbClr val="000000"/>
                </a:solidFill>
                <a:latin typeface="Arial"/>
                <a:ea typeface="SimSun"/>
                <a:cs typeface="Segoe UI"/>
              </a:rPr>
              <a:t> du pool de </a:t>
            </a:r>
            <a:r>
              <a:rPr lang="en-US" sz="1000" dirty="0" err="1">
                <a:solidFill>
                  <a:srgbClr val="000000"/>
                </a:solidFill>
                <a:latin typeface="Arial"/>
                <a:ea typeface="SimSun"/>
                <a:cs typeface="Segoe UI"/>
              </a:rPr>
              <a:t>stockage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également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créer</a:t>
            </a:r>
            <a:r>
              <a:rPr lang="en-US" sz="1000" dirty="0">
                <a:solidFill>
                  <a:srgbClr val="000000"/>
                </a:solidFill>
                <a:latin typeface="Arial"/>
                <a:ea typeface="SimSun"/>
                <a:cs typeface="Segoe UI"/>
              </a:rPr>
              <a:t> un </a:t>
            </a:r>
            <a:r>
              <a:rPr lang="en-US" sz="1000" dirty="0" err="1">
                <a:solidFill>
                  <a:srgbClr val="000000"/>
                </a:solidFill>
                <a:latin typeface="Arial"/>
                <a:ea typeface="SimSun"/>
                <a:cs typeface="Segoe UI"/>
              </a:rPr>
              <a:t>disque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virtuel</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redondant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il</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s'agit</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données</a:t>
            </a:r>
            <a:r>
              <a:rPr lang="en-US" sz="1000" dirty="0">
                <a:solidFill>
                  <a:srgbClr val="000000"/>
                </a:solidFill>
                <a:latin typeface="Arial"/>
                <a:ea typeface="SimSun"/>
                <a:cs typeface="Segoe UI"/>
              </a:rPr>
              <a:t> critiques, la </a:t>
            </a:r>
            <a:r>
              <a:rPr lang="en-US" sz="1000" dirty="0" err="1">
                <a:solidFill>
                  <a:srgbClr val="000000"/>
                </a:solidFill>
                <a:latin typeface="Arial"/>
                <a:ea typeface="SimSun"/>
                <a:cs typeface="Segoe UI"/>
              </a:rPr>
              <a:t>demande</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stockage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redondant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indique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utiliser</a:t>
            </a:r>
            <a:r>
              <a:rPr lang="en-US" sz="1000" dirty="0">
                <a:solidFill>
                  <a:srgbClr val="000000"/>
                </a:solidFill>
                <a:latin typeface="Arial"/>
                <a:ea typeface="SimSun"/>
                <a:cs typeface="Segoe UI"/>
              </a:rPr>
              <a:t> un volume en </a:t>
            </a:r>
            <a:r>
              <a:rPr lang="en-US" sz="1000" dirty="0" err="1">
                <a:solidFill>
                  <a:srgbClr val="000000"/>
                </a:solidFill>
                <a:latin typeface="Arial"/>
                <a:ea typeface="SimSun"/>
                <a:cs typeface="Segoe UI"/>
              </a:rPr>
              <a:t>miroir</a:t>
            </a:r>
            <a:r>
              <a:rPr lang="en-US" sz="1000" dirty="0">
                <a:solidFill>
                  <a:srgbClr val="000000"/>
                </a:solidFill>
                <a:latin typeface="Arial"/>
                <a:ea typeface="SimSun"/>
                <a:cs typeface="Segoe UI"/>
              </a:rPr>
              <a:t> triple. </a:t>
            </a:r>
            <a:r>
              <a:rPr lang="en-US" sz="1000" dirty="0" err="1">
                <a:solidFill>
                  <a:srgbClr val="000000"/>
                </a:solidFill>
                <a:latin typeface="Arial"/>
                <a:ea typeface="SimSun"/>
                <a:cs typeface="Segoe UI"/>
              </a:rPr>
              <a:t>Peu</a:t>
            </a:r>
            <a:r>
              <a:rPr lang="en-US" sz="1000" dirty="0">
                <a:solidFill>
                  <a:srgbClr val="000000"/>
                </a:solidFill>
                <a:latin typeface="Arial"/>
                <a:ea typeface="SimSun"/>
                <a:cs typeface="Segoe UI"/>
              </a:rPr>
              <a:t> de temps après la </a:t>
            </a:r>
            <a:r>
              <a:rPr lang="en-US" sz="1000" dirty="0" err="1">
                <a:solidFill>
                  <a:srgbClr val="000000"/>
                </a:solidFill>
                <a:latin typeface="Arial"/>
                <a:ea typeface="SimSun"/>
                <a:cs typeface="Segoe UI"/>
              </a:rPr>
              <a:t>mise</a:t>
            </a:r>
            <a:r>
              <a:rPr lang="en-US" sz="1000" dirty="0">
                <a:solidFill>
                  <a:srgbClr val="000000"/>
                </a:solidFill>
                <a:latin typeface="Arial"/>
                <a:ea typeface="SimSun"/>
                <a:cs typeface="Segoe UI"/>
              </a:rPr>
              <a:t> en service du volume, un </a:t>
            </a:r>
            <a:r>
              <a:rPr lang="en-US" sz="1000" dirty="0" err="1">
                <a:solidFill>
                  <a:srgbClr val="000000"/>
                </a:solidFill>
                <a:latin typeface="Arial"/>
                <a:ea typeface="SimSun"/>
                <a:cs typeface="Segoe UI"/>
              </a:rPr>
              <a:t>disque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tombé</a:t>
            </a:r>
            <a:r>
              <a:rPr lang="en-US" sz="1000" dirty="0">
                <a:solidFill>
                  <a:srgbClr val="000000"/>
                </a:solidFill>
                <a:latin typeface="Arial"/>
                <a:ea typeface="SimSun"/>
                <a:cs typeface="Segoe UI"/>
              </a:rPr>
              <a:t> en </a:t>
            </a:r>
            <a:r>
              <a:rPr lang="en-US" sz="1000" dirty="0" err="1">
                <a:solidFill>
                  <a:srgbClr val="000000"/>
                </a:solidFill>
                <a:latin typeface="Arial"/>
                <a:ea typeface="SimSun"/>
                <a:cs typeface="Segoe UI"/>
              </a:rPr>
              <a:t>panne</a:t>
            </a:r>
            <a:r>
              <a:rPr lang="en-US" sz="1000" dirty="0">
                <a:solidFill>
                  <a:srgbClr val="000000"/>
                </a:solidFill>
                <a:latin typeface="Arial"/>
                <a:ea typeface="SimSun"/>
                <a:cs typeface="Segoe UI"/>
              </a:rPr>
              <a:t> et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ajouter</a:t>
            </a:r>
            <a:r>
              <a:rPr lang="en-US" sz="1000" dirty="0">
                <a:solidFill>
                  <a:srgbClr val="000000"/>
                </a:solidFill>
                <a:latin typeface="Arial"/>
                <a:ea typeface="SimSun"/>
                <a:cs typeface="Segoe UI"/>
              </a:rPr>
              <a:t> un </a:t>
            </a:r>
            <a:r>
              <a:rPr lang="en-US" sz="1000" dirty="0" err="1">
                <a:solidFill>
                  <a:srgbClr val="000000"/>
                </a:solidFill>
                <a:latin typeface="Arial"/>
                <a:ea typeface="SimSun"/>
                <a:cs typeface="Segoe UI"/>
              </a:rPr>
              <a:t>autre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disque</a:t>
            </a:r>
            <a:r>
              <a:rPr lang="en-US" sz="1000" dirty="0">
                <a:solidFill>
                  <a:srgbClr val="000000"/>
                </a:solidFill>
                <a:latin typeface="Arial"/>
                <a:ea typeface="SimSun"/>
                <a:cs typeface="Segoe UI"/>
              </a:rPr>
              <a:t> au pool de </a:t>
            </a:r>
            <a:r>
              <a:rPr lang="en-US" sz="1000" dirty="0" err="1">
                <a:solidFill>
                  <a:srgbClr val="000000"/>
                </a:solidFill>
                <a:latin typeface="Arial"/>
                <a:ea typeface="SimSun"/>
                <a:cs typeface="Segoe UI"/>
              </a:rPr>
              <a:t>stockage</a:t>
            </a:r>
            <a:r>
              <a:rPr lang="en-US" sz="1000" dirty="0">
                <a:solidFill>
                  <a:srgbClr val="000000"/>
                </a:solidFill>
                <a:latin typeface="Arial"/>
                <a:ea typeface="SimSun"/>
                <a:cs typeface="Segoe UI"/>
              </a:rPr>
              <a:t> pour le </a:t>
            </a:r>
            <a:r>
              <a:rPr lang="en-US" sz="1000" dirty="0" err="1">
                <a:solidFill>
                  <a:srgbClr val="000000"/>
                </a:solidFill>
                <a:latin typeface="Arial"/>
                <a:ea typeface="SimSun"/>
                <a:cs typeface="Segoe UI"/>
              </a:rPr>
              <a:t>remplacer</a:t>
            </a:r>
            <a:r>
              <a:rPr lang="en-US" sz="1000" dirty="0">
                <a:solidFill>
                  <a:srgbClr val="000000"/>
                </a:solidFill>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3268955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ADF8E418-E7A4-4FD0-A54F-53300611CFAC}" type="slidenum">
              <a:rPr lang="en-US" smtClean="0"/>
              <a:pPr/>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2208903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le </a:t>
            </a:r>
            <a:r>
              <a:rPr lang="en-US" sz="1000" dirty="0" err="1">
                <a:latin typeface="Arial"/>
                <a:ea typeface="SimSun"/>
                <a:cs typeface="Segoe UI"/>
              </a:rPr>
              <a:t>nombre</a:t>
            </a:r>
            <a:r>
              <a:rPr lang="en-US" sz="1000" dirty="0">
                <a:latin typeface="Arial"/>
                <a:ea typeface="SimSun"/>
                <a:cs typeface="Segoe UI"/>
              </a:rPr>
              <a:t> minimal de </a:t>
            </a:r>
            <a:r>
              <a:rPr lang="en-US" sz="1000" dirty="0" err="1">
                <a:latin typeface="Arial"/>
                <a:ea typeface="SimSun"/>
                <a:cs typeface="Segoe UI"/>
              </a:rPr>
              <a:t>disques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ajouter</a:t>
            </a:r>
            <a:r>
              <a:rPr lang="en-US" sz="1000" dirty="0">
                <a:latin typeface="Arial"/>
                <a:ea typeface="SimSun"/>
                <a:cs typeface="Segoe UI"/>
              </a:rPr>
              <a:t> à un pool de </a:t>
            </a:r>
            <a:r>
              <a:rPr lang="en-US" sz="1000" dirty="0" err="1">
                <a:latin typeface="Arial"/>
                <a:ea typeface="SimSun"/>
                <a:cs typeface="Segoe UI"/>
              </a:rPr>
              <a:t>stockage</a:t>
            </a:r>
            <a:r>
              <a:rPr lang="en-US" sz="1000" dirty="0">
                <a:latin typeface="Arial"/>
                <a:ea typeface="SimSun"/>
                <a:cs typeface="Segoe UI"/>
              </a:rPr>
              <a:t> pour </a:t>
            </a:r>
            <a:r>
              <a:rPr lang="en-US" sz="1000" dirty="0" err="1">
                <a:latin typeface="Arial"/>
                <a:ea typeface="SimSun"/>
                <a:cs typeface="Segoe UI"/>
              </a:rPr>
              <a:t>créer</a:t>
            </a:r>
            <a:r>
              <a:rPr lang="en-US" sz="1000" dirty="0">
                <a:latin typeface="Arial"/>
                <a:ea typeface="SimSun"/>
                <a:cs typeface="Segoe UI"/>
              </a:rPr>
              <a:t> </a:t>
            </a:r>
            <a:r>
              <a:rPr lang="en-US" sz="1000" dirty="0" smtClean="0">
                <a:latin typeface="Arial"/>
                <a:ea typeface="SimSun"/>
                <a:cs typeface="Segoe UI"/>
              </a:rPr>
              <a:t>un </a:t>
            </a:r>
            <a:r>
              <a:rPr lang="en-US" sz="1000" dirty="0" err="1" smtClean="0">
                <a:latin typeface="Arial"/>
                <a:ea typeface="SimSun"/>
                <a:cs typeface="Segoe UI"/>
              </a:rPr>
              <a:t>disque</a:t>
            </a:r>
            <a:r>
              <a:rPr lang="en-US" sz="1000" dirty="0" smtClean="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en </a:t>
            </a:r>
            <a:r>
              <a:rPr lang="en-US" sz="1000" dirty="0" err="1">
                <a:latin typeface="Arial"/>
                <a:ea typeface="SimSun"/>
                <a:cs typeface="Segoe UI"/>
              </a:rPr>
              <a:t>miroir</a:t>
            </a:r>
            <a:r>
              <a:rPr lang="en-US" sz="1000" dirty="0">
                <a:latin typeface="Arial"/>
                <a:ea typeface="SimSun"/>
                <a:cs typeface="Segoe UI"/>
              </a:rPr>
              <a:t> triple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besoin</a:t>
            </a:r>
            <a:r>
              <a:rPr lang="en-US" sz="1000" dirty="0">
                <a:latin typeface="Arial"/>
                <a:ea typeface="SimSun"/>
                <a:cs typeface="Segoe UI"/>
              </a:rPr>
              <a:t> </a:t>
            </a:r>
            <a:r>
              <a:rPr lang="en-US" sz="1000" dirty="0" err="1">
                <a:latin typeface="Arial"/>
                <a:ea typeface="SimSun"/>
                <a:cs typeface="Segoe UI"/>
              </a:rPr>
              <a:t>d'au</a:t>
            </a:r>
            <a:r>
              <a:rPr lang="en-US" sz="1000" dirty="0">
                <a:latin typeface="Arial"/>
                <a:ea typeface="SimSun"/>
                <a:cs typeface="Segoe UI"/>
              </a:rPr>
              <a:t> </a:t>
            </a:r>
            <a:r>
              <a:rPr lang="en-US" sz="1000" dirty="0" err="1">
                <a:latin typeface="Arial"/>
                <a:ea typeface="SimSun"/>
                <a:cs typeface="Segoe UI"/>
              </a:rPr>
              <a:t>moins</a:t>
            </a:r>
            <a:r>
              <a:rPr lang="en-US" sz="1000" dirty="0">
                <a:latin typeface="Arial"/>
                <a:ea typeface="SimSun"/>
                <a:cs typeface="Segoe UI"/>
              </a:rPr>
              <a:t> </a:t>
            </a:r>
            <a:r>
              <a:rPr lang="en-US" sz="1000" dirty="0" err="1">
                <a:latin typeface="Arial"/>
                <a:ea typeface="SimSun"/>
                <a:cs typeface="Segoe UI"/>
              </a:rPr>
              <a:t>cinq</a:t>
            </a:r>
            <a:r>
              <a:rPr lang="en-US" sz="1000" dirty="0">
                <a:latin typeface="Arial"/>
                <a:ea typeface="SimSun"/>
                <a:cs typeface="Segoe UI"/>
              </a:rPr>
              <a:t> </a:t>
            </a:r>
            <a:r>
              <a:rPr lang="en-US" sz="1000" dirty="0" err="1">
                <a:latin typeface="Arial"/>
                <a:ea typeface="SimSun"/>
                <a:cs typeface="Segoe UI"/>
              </a:rPr>
              <a:t>disques</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n'avez</a:t>
            </a:r>
            <a:r>
              <a:rPr lang="en-US" sz="1000" dirty="0">
                <a:latin typeface="Arial"/>
                <a:ea typeface="SimSun"/>
                <a:cs typeface="Segoe UI"/>
              </a:rPr>
              <a:t> pas </a:t>
            </a:r>
            <a:r>
              <a:rPr lang="en-US" sz="1000" dirty="0" err="1">
                <a:latin typeface="Arial"/>
                <a:ea typeface="SimSun"/>
                <a:cs typeface="Segoe UI"/>
              </a:rPr>
              <a:t>cinq</a:t>
            </a:r>
            <a:r>
              <a:rPr lang="en-US" sz="1000" dirty="0">
                <a:latin typeface="Arial"/>
                <a:ea typeface="SimSun"/>
                <a:cs typeface="Segoe UI"/>
              </a:rPr>
              <a:t> </a:t>
            </a:r>
            <a:r>
              <a:rPr lang="en-US" sz="1000" dirty="0" err="1">
                <a:latin typeface="Arial"/>
                <a:ea typeface="SimSun"/>
                <a:cs typeface="Segoe UI"/>
              </a:rPr>
              <a:t>disques</a:t>
            </a:r>
            <a:r>
              <a:rPr lang="en-US" sz="1000" dirty="0">
                <a:latin typeface="Arial"/>
                <a:ea typeface="SimSun"/>
                <a:cs typeface="Segoe UI"/>
              </a:rPr>
              <a:t> </a:t>
            </a:r>
            <a:r>
              <a:rPr lang="en-US" sz="1000" dirty="0" err="1">
                <a:latin typeface="Arial"/>
                <a:ea typeface="SimSun"/>
                <a:cs typeface="Segoe UI"/>
              </a:rPr>
              <a:t>disponibles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pool </a:t>
            </a:r>
            <a:r>
              <a:rPr lang="en-US" sz="1000" dirty="0" smtClean="0">
                <a:latin typeface="Arial"/>
                <a:ea typeface="SimSun"/>
                <a:cs typeface="Segoe UI"/>
              </a:rPr>
              <a:t>de </a:t>
            </a:r>
            <a:r>
              <a:rPr lang="en-US" sz="1000" dirty="0" err="1" smtClean="0">
                <a:latin typeface="Arial"/>
                <a:ea typeface="SimSun"/>
                <a:cs typeface="Segoe UI"/>
              </a:rPr>
              <a:t>disques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ne </a:t>
            </a:r>
            <a:r>
              <a:rPr lang="en-US" sz="1000" dirty="0" err="1">
                <a:latin typeface="Arial"/>
                <a:ea typeface="SimSun"/>
                <a:cs typeface="Segoe UI"/>
              </a:rPr>
              <a:t>pourrez</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a:t>
            </a:r>
            <a:r>
              <a:rPr lang="en-US" sz="1000" dirty="0" err="1">
                <a:latin typeface="Arial"/>
                <a:ea typeface="SimSun"/>
                <a:cs typeface="Segoe UI"/>
              </a:rPr>
              <a:t>qu'un</a:t>
            </a:r>
            <a:r>
              <a:rPr lang="en-US" sz="1000" dirty="0">
                <a:latin typeface="Arial"/>
                <a:ea typeface="SimSun"/>
                <a:cs typeface="Segoe UI"/>
              </a:rPr>
              <a:t>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en </a:t>
            </a:r>
            <a:r>
              <a:rPr lang="en-US" sz="1000" dirty="0" err="1">
                <a:latin typeface="Arial"/>
                <a:ea typeface="SimSun"/>
                <a:cs typeface="Segoe UI"/>
              </a:rPr>
              <a:t>miroir</a:t>
            </a:r>
            <a:r>
              <a:rPr lang="en-US" sz="1000" dirty="0">
                <a:latin typeface="Arial"/>
                <a:ea typeface="SimSun"/>
                <a:cs typeface="Segoe UI"/>
              </a:rPr>
              <a:t> double.</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disposez</a:t>
            </a:r>
            <a:r>
              <a:rPr lang="en-US" sz="1000" dirty="0">
                <a:solidFill>
                  <a:srgbClr val="000000"/>
                </a:solidFill>
                <a:latin typeface="Arial"/>
                <a:ea typeface="SimSun"/>
                <a:cs typeface="Segoe UI"/>
              </a:rPr>
              <a:t> d'un </a:t>
            </a:r>
            <a:r>
              <a:rPr lang="en-US" sz="1000" dirty="0" err="1">
                <a:solidFill>
                  <a:srgbClr val="000000"/>
                </a:solidFill>
                <a:latin typeface="Arial"/>
                <a:ea typeface="SimSun"/>
                <a:cs typeface="Segoe UI"/>
              </a:rPr>
              <a:t>disque</a:t>
            </a:r>
            <a:r>
              <a:rPr lang="en-US" sz="1000" dirty="0">
                <a:solidFill>
                  <a:srgbClr val="000000"/>
                </a:solidFill>
                <a:latin typeface="Arial"/>
                <a:ea typeface="SimSun"/>
                <a:cs typeface="Segoe UI"/>
              </a:rPr>
              <a:t> USB, de </a:t>
            </a:r>
            <a:r>
              <a:rPr lang="en-US" sz="1000" dirty="0" err="1">
                <a:solidFill>
                  <a:srgbClr val="000000"/>
                </a:solidFill>
                <a:latin typeface="Arial"/>
                <a:ea typeface="SimSun"/>
                <a:cs typeface="Segoe UI"/>
              </a:rPr>
              <a:t>quatre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disques</a:t>
            </a:r>
            <a:r>
              <a:rPr lang="en-US" sz="1000" dirty="0">
                <a:solidFill>
                  <a:srgbClr val="000000"/>
                </a:solidFill>
                <a:latin typeface="Arial"/>
                <a:ea typeface="SimSun"/>
                <a:cs typeface="Segoe UI"/>
              </a:rPr>
              <a:t> SAS et d'un </a:t>
            </a:r>
            <a:r>
              <a:rPr lang="en-US" sz="1000" dirty="0" err="1">
                <a:solidFill>
                  <a:srgbClr val="000000"/>
                </a:solidFill>
                <a:latin typeface="Arial"/>
                <a:ea typeface="SimSun"/>
                <a:cs typeface="Segoe UI"/>
              </a:rPr>
              <a:t>disque</a:t>
            </a:r>
            <a:r>
              <a:rPr lang="en-US" sz="1000" dirty="0">
                <a:solidFill>
                  <a:srgbClr val="000000"/>
                </a:solidFill>
                <a:latin typeface="Arial"/>
                <a:ea typeface="SimSun"/>
                <a:cs typeface="Segoe UI"/>
              </a:rPr>
              <a:t> SATA qui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connectés</a:t>
            </a:r>
            <a:r>
              <a:rPr lang="en-US" sz="1000" dirty="0">
                <a:solidFill>
                  <a:srgbClr val="000000"/>
                </a:solidFill>
                <a:latin typeface="Arial"/>
                <a:ea typeface="SimSun"/>
                <a:cs typeface="Segoe UI"/>
              </a:rPr>
              <a:t> à un </a:t>
            </a:r>
            <a:r>
              <a:rPr lang="en-US" sz="1000" dirty="0" err="1">
                <a:solidFill>
                  <a:srgbClr val="000000"/>
                </a:solidFill>
                <a:latin typeface="Arial"/>
                <a:ea typeface="SimSun"/>
                <a:cs typeface="Segoe UI"/>
              </a:rPr>
              <a:t>serveur</a:t>
            </a:r>
            <a:r>
              <a:rPr lang="en-US" sz="1000" dirty="0">
                <a:solidFill>
                  <a:srgbClr val="000000"/>
                </a:solidFill>
                <a:latin typeface="Arial"/>
                <a:ea typeface="SimSun"/>
                <a:cs typeface="Segoe UI"/>
              </a:rPr>
              <a:t> Windows Server 2012.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souhaitez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fournir</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vos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utilisateurs</a:t>
            </a:r>
            <a:r>
              <a:rPr lang="en-US" sz="1000" dirty="0">
                <a:solidFill>
                  <a:srgbClr val="000000"/>
                </a:solidFill>
                <a:latin typeface="Arial"/>
                <a:ea typeface="SimSun"/>
                <a:cs typeface="Segoe UI"/>
              </a:rPr>
              <a:t> un </a:t>
            </a:r>
            <a:r>
              <a:rPr lang="en-US" sz="1000" dirty="0" err="1">
                <a:solidFill>
                  <a:srgbClr val="000000"/>
                </a:solidFill>
                <a:latin typeface="Arial"/>
                <a:ea typeface="SimSun"/>
                <a:cs typeface="Segoe UI"/>
              </a:rPr>
              <a:t>seul</a:t>
            </a:r>
            <a:r>
              <a:rPr lang="en-US" sz="1000" dirty="0">
                <a:solidFill>
                  <a:srgbClr val="000000"/>
                </a:solidFill>
                <a:latin typeface="Arial"/>
                <a:ea typeface="SimSun"/>
                <a:cs typeface="Segoe UI"/>
              </a:rPr>
              <a:t> volume </a:t>
            </a:r>
            <a:r>
              <a:rPr lang="en-US" sz="1000" dirty="0" err="1">
                <a:solidFill>
                  <a:srgbClr val="000000"/>
                </a:solidFill>
                <a:latin typeface="Arial"/>
                <a:ea typeface="SimSun"/>
                <a:cs typeface="Segoe UI"/>
              </a:rPr>
              <a:t>pouvant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être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utilisé</a:t>
            </a:r>
            <a:r>
              <a:rPr lang="en-US" sz="1000" dirty="0">
                <a:solidFill>
                  <a:srgbClr val="000000"/>
                </a:solidFill>
                <a:latin typeface="Arial"/>
                <a:ea typeface="SimSun"/>
                <a:cs typeface="Segoe UI"/>
              </a:rPr>
              <a:t> pour le </a:t>
            </a:r>
            <a:r>
              <a:rPr lang="en-US" sz="1000" dirty="0" err="1">
                <a:solidFill>
                  <a:srgbClr val="000000"/>
                </a:solidFill>
                <a:latin typeface="Arial"/>
                <a:ea typeface="SimSun"/>
                <a:cs typeface="Segoe UI"/>
              </a:rPr>
              <a:t>stockage</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fichiers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Qu'utiliseriez-vous</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Les </a:t>
            </a:r>
            <a:r>
              <a:rPr lang="en-US" sz="1000" dirty="0" err="1">
                <a:latin typeface="Arial"/>
                <a:ea typeface="SimSun"/>
                <a:cs typeface="Arial"/>
              </a:rPr>
              <a:t>réponses</a:t>
            </a:r>
            <a:r>
              <a:rPr lang="en-US" sz="1000" dirty="0">
                <a:latin typeface="Arial"/>
                <a:ea typeface="SimSun"/>
                <a:cs typeface="Arial"/>
              </a:rPr>
              <a:t> </a:t>
            </a:r>
            <a:r>
              <a:rPr lang="en-US" sz="1000" dirty="0" err="1">
                <a:latin typeface="Arial"/>
                <a:ea typeface="SimSun"/>
                <a:cs typeface="Arial"/>
              </a:rPr>
              <a:t>peuvent</a:t>
            </a:r>
            <a:r>
              <a:rPr lang="en-US" sz="1000" dirty="0">
                <a:latin typeface="Arial"/>
                <a:ea typeface="SimSun"/>
                <a:cs typeface="Arial"/>
              </a:rPr>
              <a:t> </a:t>
            </a:r>
            <a:r>
              <a:rPr lang="en-US" sz="1000" dirty="0" err="1">
                <a:latin typeface="Arial"/>
                <a:ea typeface="SimSun"/>
                <a:cs typeface="Arial"/>
              </a:rPr>
              <a:t>varier</a:t>
            </a:r>
            <a:r>
              <a:rPr lang="en-US" sz="1000" dirty="0">
                <a:latin typeface="Arial"/>
                <a:ea typeface="SimSun"/>
                <a:cs typeface="Arial"/>
              </a:rPr>
              <a:t>. </a:t>
            </a:r>
          </a:p>
          <a:p>
            <a:pPr>
              <a:lnSpc>
                <a:spcPct val="115000"/>
              </a:lnSpc>
              <a:spcAft>
                <a:spcPts val="1000"/>
              </a:spcAft>
            </a:pPr>
            <a:r>
              <a:rPr lang="en-US" sz="1000" dirty="0">
                <a:latin typeface="Arial"/>
                <a:ea typeface="SimSun"/>
                <a:cs typeface="Arial"/>
              </a:rPr>
              <a:t>La </a:t>
            </a:r>
            <a:r>
              <a:rPr lang="en-US" sz="1000" dirty="0" err="1">
                <a:latin typeface="Arial"/>
                <a:ea typeface="SimSun"/>
                <a:cs typeface="Arial"/>
              </a:rPr>
              <a:t>réponse</a:t>
            </a:r>
            <a:r>
              <a:rPr lang="en-US" sz="1000" dirty="0">
                <a:latin typeface="Arial"/>
                <a:ea typeface="SimSun"/>
                <a:cs typeface="Arial"/>
              </a:rPr>
              <a:t> la plus courante </a:t>
            </a:r>
            <a:r>
              <a:rPr lang="en-US" sz="1000" dirty="0" err="1">
                <a:latin typeface="Arial"/>
                <a:ea typeface="SimSun"/>
                <a:cs typeface="Arial"/>
              </a:rPr>
              <a:t>pourrait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de </a:t>
            </a:r>
            <a:r>
              <a:rPr lang="en-US" sz="1000" dirty="0" err="1">
                <a:latin typeface="Arial"/>
                <a:ea typeface="SimSun"/>
                <a:cs typeface="Arial"/>
              </a:rPr>
              <a:t>créer</a:t>
            </a:r>
            <a:r>
              <a:rPr lang="en-US" sz="1000" dirty="0">
                <a:latin typeface="Arial"/>
                <a:ea typeface="SimSun"/>
                <a:cs typeface="Arial"/>
              </a:rPr>
              <a:t> un pool de </a:t>
            </a:r>
            <a:r>
              <a:rPr lang="en-US" sz="1000" dirty="0" err="1">
                <a:latin typeface="Arial"/>
                <a:ea typeface="SimSun"/>
                <a:cs typeface="Arial"/>
              </a:rPr>
              <a:t>stockage</a:t>
            </a:r>
            <a:r>
              <a:rPr lang="en-US" sz="1000" dirty="0">
                <a:latin typeface="Arial"/>
                <a:ea typeface="SimSun"/>
                <a:cs typeface="Arial"/>
              </a:rPr>
              <a:t> à </a:t>
            </a:r>
            <a:r>
              <a:rPr lang="en-US" sz="1000" dirty="0" err="1">
                <a:latin typeface="Arial"/>
                <a:ea typeface="SimSun"/>
                <a:cs typeface="Arial"/>
              </a:rPr>
              <a:t>partir</a:t>
            </a:r>
            <a:r>
              <a:rPr lang="en-US" sz="1000" dirty="0">
                <a:latin typeface="Arial"/>
                <a:ea typeface="SimSun"/>
                <a:cs typeface="Arial"/>
              </a:rPr>
              <a:t> des </a:t>
            </a:r>
            <a:r>
              <a:rPr lang="en-US" sz="1000" dirty="0" err="1">
                <a:latin typeface="Arial"/>
                <a:ea typeface="SimSun"/>
                <a:cs typeface="Arial"/>
              </a:rPr>
              <a:t>disques</a:t>
            </a:r>
            <a:r>
              <a:rPr lang="en-US" sz="1000" dirty="0">
                <a:latin typeface="Arial"/>
                <a:ea typeface="SimSun"/>
                <a:cs typeface="Arial"/>
              </a:rPr>
              <a:t> </a:t>
            </a:r>
            <a:r>
              <a:rPr lang="en-US" sz="1000" dirty="0" err="1">
                <a:latin typeface="Arial"/>
                <a:ea typeface="SimSun"/>
                <a:cs typeface="Arial"/>
              </a:rPr>
              <a:t>existants</a:t>
            </a:r>
            <a:r>
              <a:rPr lang="en-US" sz="1000" dirty="0">
                <a:latin typeface="Arial"/>
                <a:ea typeface="SimSun"/>
                <a:cs typeface="Arial"/>
              </a:rPr>
              <a:t>, </a:t>
            </a:r>
            <a:r>
              <a:rPr lang="en-US" sz="1000" dirty="0" err="1" smtClean="0">
                <a:latin typeface="Arial"/>
                <a:ea typeface="SimSun"/>
                <a:cs typeface="Arial"/>
              </a:rPr>
              <a:t>puis</a:t>
            </a:r>
            <a:r>
              <a:rPr lang="en-US" sz="1000" dirty="0" smtClean="0">
                <a:latin typeface="Arial"/>
                <a:ea typeface="SimSun"/>
                <a:cs typeface="Arial"/>
              </a:rPr>
              <a:t> de </a:t>
            </a:r>
            <a:r>
              <a:rPr lang="en-US" sz="1000" dirty="0" err="1">
                <a:latin typeface="Arial"/>
                <a:ea typeface="SimSun"/>
                <a:cs typeface="Arial"/>
              </a:rPr>
              <a:t>créer</a:t>
            </a:r>
            <a:r>
              <a:rPr lang="en-US" sz="1000" dirty="0">
                <a:latin typeface="Arial"/>
                <a:ea typeface="SimSun"/>
                <a:cs typeface="Arial"/>
              </a:rPr>
              <a:t> un </a:t>
            </a:r>
            <a:r>
              <a:rPr lang="en-US" sz="1000" dirty="0" err="1">
                <a:latin typeface="Arial"/>
                <a:ea typeface="SimSun"/>
                <a:cs typeface="Arial"/>
              </a:rPr>
              <a:t>disque</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a:t>
            </a:r>
            <a:r>
              <a:rPr lang="en-US" sz="1000" dirty="0" err="1">
                <a:latin typeface="Arial"/>
                <a:ea typeface="SimSun"/>
                <a:cs typeface="Arial"/>
              </a:rPr>
              <a:t>réparti</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a:t>
            </a:r>
            <a:r>
              <a:rPr lang="en-US" sz="1000" dirty="0" err="1">
                <a:latin typeface="Arial"/>
                <a:ea typeface="SimSun"/>
                <a:cs typeface="Arial"/>
              </a:rPr>
              <a:t>tous</a:t>
            </a:r>
            <a:r>
              <a:rPr lang="en-US" sz="1000" dirty="0">
                <a:latin typeface="Arial"/>
                <a:ea typeface="SimSun"/>
                <a:cs typeface="Arial"/>
              </a:rPr>
              <a:t> les </a:t>
            </a:r>
            <a:r>
              <a:rPr lang="en-US" sz="1000" dirty="0" err="1">
                <a:latin typeface="Arial"/>
                <a:ea typeface="SimSun"/>
                <a:cs typeface="Arial"/>
              </a:rPr>
              <a:t>disques</a:t>
            </a:r>
            <a:r>
              <a:rPr lang="en-US" sz="1000" dirty="0">
                <a:latin typeface="Arial"/>
                <a:ea typeface="SimSun"/>
                <a:cs typeface="Arial"/>
              </a:rPr>
              <a:t> et </a:t>
            </a:r>
            <a:r>
              <a:rPr lang="en-US" sz="1000" dirty="0" err="1">
                <a:latin typeface="Arial"/>
                <a:ea typeface="SimSun"/>
                <a:cs typeface="Arial"/>
              </a:rPr>
              <a:t>doté</a:t>
            </a:r>
            <a:r>
              <a:rPr lang="en-US" sz="1000" dirty="0">
                <a:latin typeface="Arial"/>
                <a:ea typeface="SimSun"/>
                <a:cs typeface="Arial"/>
              </a:rPr>
              <a:t> de la plus </a:t>
            </a:r>
            <a:r>
              <a:rPr lang="en-US" sz="1000" dirty="0" err="1">
                <a:latin typeface="Arial"/>
                <a:ea typeface="SimSun"/>
                <a:cs typeface="Arial"/>
              </a:rPr>
              <a:t>grande</a:t>
            </a:r>
            <a:r>
              <a:rPr lang="en-US" sz="1000" dirty="0">
                <a:latin typeface="Arial"/>
                <a:ea typeface="SimSun"/>
                <a:cs typeface="Arial"/>
              </a:rPr>
              <a:t> </a:t>
            </a:r>
            <a:r>
              <a:rPr lang="en-US" sz="1000" dirty="0" err="1">
                <a:latin typeface="Arial"/>
                <a:ea typeface="SimSun"/>
                <a:cs typeface="Arial"/>
              </a:rPr>
              <a:t>capacité</a:t>
            </a:r>
            <a:r>
              <a:rPr lang="en-US" sz="1000" dirty="0">
                <a:latin typeface="Arial"/>
                <a:ea typeface="SimSun"/>
                <a:cs typeface="Arial"/>
              </a:rPr>
              <a:t> possible. </a:t>
            </a:r>
          </a:p>
          <a:p>
            <a:pPr>
              <a:lnSpc>
                <a:spcPct val="115000"/>
              </a:lnSpc>
              <a:spcAft>
                <a:spcPts val="1000"/>
              </a:spcAft>
            </a:pPr>
            <a:r>
              <a:rPr lang="en-US" sz="1000" dirty="0">
                <a:latin typeface="Arial"/>
                <a:ea typeface="SimSun"/>
                <a:cs typeface="Arial"/>
              </a:rPr>
              <a:t>Pour des raisons de </a:t>
            </a:r>
            <a:r>
              <a:rPr lang="en-US" sz="1000" dirty="0" err="1">
                <a:latin typeface="Arial"/>
                <a:ea typeface="SimSun"/>
                <a:cs typeface="Arial"/>
              </a:rPr>
              <a:t>fiabilité</a:t>
            </a:r>
            <a:r>
              <a:rPr lang="en-US" sz="1000" dirty="0">
                <a:latin typeface="Arial"/>
                <a:ea typeface="SimSun"/>
                <a:cs typeface="Arial"/>
              </a:rPr>
              <a:t>, les </a:t>
            </a:r>
            <a:r>
              <a:rPr lang="en-US" sz="1000" dirty="0" err="1">
                <a:latin typeface="Arial"/>
                <a:ea typeface="SimSun"/>
                <a:cs typeface="Arial"/>
              </a:rPr>
              <a:t>disques</a:t>
            </a:r>
            <a:r>
              <a:rPr lang="en-US" sz="1000" dirty="0">
                <a:latin typeface="Arial"/>
                <a:ea typeface="SimSun"/>
                <a:cs typeface="Arial"/>
              </a:rPr>
              <a:t> USB ne </a:t>
            </a:r>
            <a:r>
              <a:rPr lang="en-US" sz="1000" dirty="0" err="1">
                <a:latin typeface="Arial"/>
                <a:ea typeface="SimSun"/>
                <a:cs typeface="Arial"/>
              </a:rPr>
              <a:t>doivent</a:t>
            </a:r>
            <a:r>
              <a:rPr lang="en-US" sz="1000" dirty="0">
                <a:latin typeface="Arial"/>
                <a:ea typeface="SimSun"/>
                <a:cs typeface="Arial"/>
              </a:rPr>
              <a:t> pas </a:t>
            </a:r>
            <a:r>
              <a:rPr lang="en-US" sz="1000" dirty="0" err="1">
                <a:latin typeface="Arial"/>
                <a:ea typeface="SimSun"/>
                <a:cs typeface="Arial"/>
              </a:rPr>
              <a:t>être</a:t>
            </a:r>
            <a:r>
              <a:rPr lang="en-US" sz="1000" dirty="0">
                <a:latin typeface="Arial"/>
                <a:ea typeface="SimSun"/>
                <a:cs typeface="Arial"/>
              </a:rPr>
              <a:t> </a:t>
            </a:r>
            <a:r>
              <a:rPr lang="en-US" sz="1000" dirty="0" err="1">
                <a:latin typeface="Arial"/>
                <a:ea typeface="SimSun"/>
                <a:cs typeface="Arial"/>
              </a:rPr>
              <a:t>utilisés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un pool de </a:t>
            </a:r>
            <a:r>
              <a:rPr lang="en-US" sz="1000" dirty="0" err="1">
                <a:latin typeface="Arial"/>
                <a:ea typeface="SimSun"/>
                <a:cs typeface="Arial"/>
              </a:rPr>
              <a:t>stockage</a:t>
            </a:r>
            <a:r>
              <a:rPr lang="en-US" sz="1000" dirty="0">
                <a:latin typeface="Arial"/>
                <a:ea typeface="SimSun"/>
                <a:cs typeface="Arial"/>
              </a:rPr>
              <a:t>. </a:t>
            </a:r>
            <a:r>
              <a:rPr lang="en-US" sz="1000" dirty="0" err="1">
                <a:latin typeface="Arial"/>
                <a:ea typeface="SimSun"/>
                <a:cs typeface="Arial"/>
              </a:rPr>
              <a:t>Toutefois</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mixer les types de </a:t>
            </a:r>
            <a:r>
              <a:rPr lang="en-US" sz="1000" dirty="0" err="1">
                <a:latin typeface="Arial"/>
                <a:ea typeface="SimSun"/>
                <a:cs typeface="Arial"/>
              </a:rPr>
              <a:t>disque</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un pool de </a:t>
            </a:r>
            <a:r>
              <a:rPr lang="en-US" sz="1000" dirty="0" err="1">
                <a:latin typeface="Arial"/>
                <a:ea typeface="SimSun"/>
                <a:cs typeface="Arial"/>
              </a:rPr>
              <a:t>stockage</a:t>
            </a:r>
            <a:r>
              <a:rPr lang="en-US" sz="1000" dirty="0">
                <a:latin typeface="Arial"/>
                <a:ea typeface="SimSun"/>
                <a:cs typeface="Arial"/>
              </a:rPr>
              <a:t> et </a:t>
            </a:r>
            <a:r>
              <a:rPr lang="en-US" sz="1000" dirty="0" err="1">
                <a:latin typeface="Arial"/>
                <a:ea typeface="SimSun"/>
                <a:cs typeface="Arial"/>
              </a:rPr>
              <a:t>créer</a:t>
            </a:r>
            <a:r>
              <a:rPr lang="en-US" sz="1000" dirty="0">
                <a:latin typeface="Arial"/>
                <a:ea typeface="SimSun"/>
                <a:cs typeface="Arial"/>
              </a:rPr>
              <a:t> des </a:t>
            </a:r>
            <a:r>
              <a:rPr lang="en-US" sz="1000" dirty="0" err="1">
                <a:latin typeface="Arial"/>
                <a:ea typeface="SimSun"/>
                <a:cs typeface="Arial"/>
              </a:rPr>
              <a:t>disques</a:t>
            </a:r>
            <a:r>
              <a:rPr lang="en-US" sz="1000" dirty="0">
                <a:latin typeface="Arial"/>
                <a:ea typeface="SimSun"/>
                <a:cs typeface="Arial"/>
              </a:rPr>
              <a:t> </a:t>
            </a:r>
            <a:r>
              <a:rPr lang="en-US" sz="1000" dirty="0" err="1">
                <a:latin typeface="Arial"/>
                <a:ea typeface="SimSun"/>
                <a:cs typeface="Arial"/>
              </a:rPr>
              <a:t>hautement</a:t>
            </a:r>
            <a:r>
              <a:rPr lang="en-US" sz="1000" dirty="0">
                <a:latin typeface="Arial"/>
                <a:ea typeface="SimSun"/>
                <a:cs typeface="Arial"/>
              </a:rPr>
              <a:t> </a:t>
            </a:r>
            <a:r>
              <a:rPr lang="en-US" sz="1000" dirty="0" err="1">
                <a:latin typeface="Arial"/>
                <a:ea typeface="SimSun"/>
                <a:cs typeface="Arial"/>
              </a:rPr>
              <a:t>disponibles</a:t>
            </a:r>
            <a:r>
              <a:rPr lang="en-US" sz="1000" dirty="0">
                <a:latin typeface="Arial"/>
                <a:ea typeface="SimSun"/>
                <a:cs typeface="Arial"/>
              </a:rPr>
              <a:t> </a:t>
            </a:r>
            <a:r>
              <a:rPr lang="en-US" sz="1000" dirty="0" err="1">
                <a:latin typeface="Arial"/>
                <a:ea typeface="SimSun"/>
                <a:cs typeface="Arial"/>
              </a:rPr>
              <a:t>utilisant</a:t>
            </a:r>
            <a:r>
              <a:rPr lang="en-US" sz="1000" dirty="0">
                <a:latin typeface="Arial"/>
                <a:ea typeface="SimSun"/>
                <a:cs typeface="Arial"/>
              </a:rPr>
              <a:t> la </a:t>
            </a:r>
            <a:r>
              <a:rPr lang="en-US" sz="1000" dirty="0" err="1">
                <a:latin typeface="Arial"/>
                <a:ea typeface="SimSun"/>
                <a:cs typeface="Arial"/>
              </a:rPr>
              <a:t>mise</a:t>
            </a:r>
            <a:r>
              <a:rPr lang="en-US" sz="1000" dirty="0">
                <a:latin typeface="Arial"/>
                <a:ea typeface="SimSun"/>
                <a:cs typeface="Arial"/>
              </a:rPr>
              <a:t> en </a:t>
            </a:r>
            <a:r>
              <a:rPr lang="en-US" sz="1000" dirty="0" err="1">
                <a:latin typeface="Arial"/>
                <a:ea typeface="SimSun"/>
                <a:cs typeface="Arial"/>
              </a:rPr>
              <a:t>miroir</a:t>
            </a:r>
            <a:r>
              <a:rPr lang="en-US" sz="1000" dirty="0">
                <a:latin typeface="Arial"/>
                <a:ea typeface="SimSun"/>
                <a:cs typeface="Arial"/>
              </a:rPr>
              <a:t> double </a:t>
            </a:r>
            <a:r>
              <a:rPr lang="en-US" sz="1000" dirty="0" err="1">
                <a:latin typeface="Arial"/>
                <a:ea typeface="SimSun"/>
                <a:cs typeface="Arial"/>
              </a:rPr>
              <a:t>ou</a:t>
            </a:r>
            <a:r>
              <a:rPr lang="en-US" sz="1000" dirty="0">
                <a:latin typeface="Arial"/>
                <a:ea typeface="SimSun"/>
                <a:cs typeface="Arial"/>
              </a:rPr>
              <a:t> triple </a:t>
            </a:r>
            <a:r>
              <a:rPr lang="en-US" sz="1000" dirty="0" err="1">
                <a:latin typeface="Arial"/>
                <a:ea typeface="SimSun"/>
                <a:cs typeface="Arial"/>
              </a:rPr>
              <a:t>ou</a:t>
            </a:r>
            <a:r>
              <a:rPr lang="en-US" sz="1000" dirty="0">
                <a:latin typeface="Arial"/>
                <a:ea typeface="SimSun"/>
                <a:cs typeface="Arial"/>
              </a:rPr>
              <a:t> la </a:t>
            </a:r>
            <a:r>
              <a:rPr lang="en-US" sz="1000" dirty="0" err="1">
                <a:latin typeface="Arial"/>
                <a:ea typeface="SimSun"/>
                <a:cs typeface="Arial"/>
              </a:rPr>
              <a:t>parité</a:t>
            </a:r>
            <a:r>
              <a:rPr lang="en-US" sz="1000" dirty="0">
                <a:latin typeface="Arial"/>
                <a:ea typeface="SimSun"/>
                <a:cs typeface="Arial"/>
              </a:rPr>
              <a:t> pour les </a:t>
            </a:r>
            <a:r>
              <a:rPr lang="en-US" sz="1000" dirty="0" err="1">
                <a:latin typeface="Arial"/>
                <a:ea typeface="SimSun"/>
                <a:cs typeface="Arial"/>
              </a:rPr>
              <a:t>disques</a:t>
            </a:r>
            <a:r>
              <a:rPr lang="en-US" sz="1000" dirty="0">
                <a:latin typeface="Arial"/>
                <a:ea typeface="SimSun"/>
                <a:cs typeface="Arial"/>
              </a:rPr>
              <a:t> </a:t>
            </a:r>
            <a:r>
              <a:rPr lang="en-US" sz="1000" dirty="0" err="1">
                <a:latin typeface="Arial"/>
                <a:ea typeface="SimSun"/>
                <a:cs typeface="Arial"/>
              </a:rPr>
              <a:t>virtuels</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ADF8E418-E7A4-4FD0-A54F-53300611CFAC}" type="slidenum">
              <a:rPr lang="en-US" smtClean="0"/>
              <a:pPr/>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1905385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SimSun"/>
                <a:cs typeface="Arial"/>
              </a:rPr>
              <a:t>Questions de </a:t>
            </a:r>
            <a:r>
              <a:rPr lang="en-US" sz="1000" b="1" dirty="0" err="1">
                <a:latin typeface="Arial"/>
                <a:ea typeface="SimSun"/>
                <a:cs typeface="Arial"/>
              </a:rPr>
              <a:t>contrôle</a:t>
            </a:r>
            <a:r>
              <a:rPr lang="en-US" sz="1000" b="1" dirty="0">
                <a:latin typeface="Arial"/>
                <a:ea typeface="SimSun"/>
                <a:cs typeface="Arial"/>
              </a:rPr>
              <a:t> des </a:t>
            </a:r>
            <a:r>
              <a:rPr lang="en-US" sz="1000" b="1" dirty="0" err="1">
                <a:latin typeface="Arial"/>
                <a:ea typeface="SimSun"/>
                <a:cs typeface="Arial"/>
              </a:rPr>
              <a:t>acquis</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Votre</a:t>
            </a:r>
            <a:r>
              <a:rPr lang="en-US" sz="1000" dirty="0">
                <a:latin typeface="Arial"/>
                <a:ea typeface="SimSun"/>
                <a:cs typeface="Segoe UI"/>
              </a:rPr>
              <a:t> volume </a:t>
            </a:r>
            <a:r>
              <a:rPr lang="en-US" sz="1000" dirty="0" err="1">
                <a:latin typeface="Arial"/>
                <a:ea typeface="SimSun"/>
                <a:cs typeface="Segoe UI"/>
              </a:rPr>
              <a:t>actuel</a:t>
            </a:r>
            <a:r>
              <a:rPr lang="en-US" sz="1000" dirty="0">
                <a:latin typeface="Arial"/>
                <a:ea typeface="SimSun"/>
                <a:cs typeface="Segoe UI"/>
              </a:rPr>
              <a:t> </a:t>
            </a:r>
            <a:r>
              <a:rPr lang="en-US" sz="1000" dirty="0" err="1">
                <a:latin typeface="Arial"/>
                <a:ea typeface="SimSun"/>
                <a:cs typeface="Segoe UI"/>
              </a:rPr>
              <a:t>manque</a:t>
            </a:r>
            <a:r>
              <a:rPr lang="en-US" sz="1000" dirty="0">
                <a:latin typeface="Arial"/>
                <a:ea typeface="SimSun"/>
                <a:cs typeface="Segoe UI"/>
              </a:rPr>
              <a:t> </a:t>
            </a:r>
            <a:r>
              <a:rPr lang="en-US" sz="1000" dirty="0" err="1">
                <a:latin typeface="Arial"/>
                <a:ea typeface="SimSun"/>
                <a:cs typeface="Segoe UI"/>
              </a:rPr>
              <a:t>d'espace</a:t>
            </a:r>
            <a:r>
              <a:rPr lang="en-US" sz="1000" dirty="0">
                <a:latin typeface="Arial"/>
                <a:ea typeface="SimSun"/>
                <a:cs typeface="Segoe UI"/>
              </a:rPr>
              <a:t>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un </a:t>
            </a:r>
            <a:r>
              <a:rPr lang="en-US" sz="1000" dirty="0" err="1">
                <a:latin typeface="Arial"/>
                <a:ea typeface="SimSun"/>
                <a:cs typeface="Segoe UI"/>
              </a:rPr>
              <a:t>autre</a:t>
            </a:r>
            <a:r>
              <a:rPr lang="en-US" sz="1000" dirty="0">
                <a:latin typeface="Arial"/>
                <a:ea typeface="SimSun"/>
                <a:cs typeface="Segoe UI"/>
              </a:rPr>
              <a:t>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disponible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Quelles</a:t>
            </a:r>
            <a:r>
              <a:rPr lang="en-US" sz="1000" dirty="0">
                <a:latin typeface="Arial"/>
                <a:ea typeface="SimSun"/>
                <a:cs typeface="Segoe UI"/>
              </a:rPr>
              <a:t> actions </a:t>
            </a:r>
            <a:r>
              <a:rPr lang="en-US" sz="1000" dirty="0" err="1">
                <a:latin typeface="Arial"/>
                <a:ea typeface="SimSun"/>
                <a:cs typeface="Segoe UI"/>
              </a:rPr>
              <a:t>pouvez-vous</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Windows pour </a:t>
            </a:r>
            <a:r>
              <a:rPr lang="en-US" sz="1000" dirty="0" err="1">
                <a:latin typeface="Arial"/>
                <a:ea typeface="SimSun"/>
                <a:cs typeface="Segoe UI"/>
              </a:rPr>
              <a:t>vous</a:t>
            </a:r>
            <a:r>
              <a:rPr lang="en-US" sz="1000" dirty="0">
                <a:latin typeface="Arial"/>
                <a:ea typeface="SimSun"/>
                <a:cs typeface="Segoe UI"/>
              </a:rPr>
              <a:t> </a:t>
            </a:r>
            <a:r>
              <a:rPr lang="en-US" sz="1000" dirty="0" smtClean="0">
                <a:latin typeface="Arial"/>
                <a:ea typeface="SimSun"/>
                <a:cs typeface="Segoe UI"/>
              </a:rPr>
              <a:t>aider à </a:t>
            </a:r>
            <a:r>
              <a:rPr lang="en-US" sz="1000" dirty="0" err="1" smtClean="0">
                <a:latin typeface="Arial"/>
                <a:ea typeface="SimSun"/>
                <a:cs typeface="Segoe UI"/>
              </a:rPr>
              <a:t>ajouter</a:t>
            </a:r>
            <a:r>
              <a:rPr lang="en-US" sz="1000" dirty="0" smtClean="0">
                <a:latin typeface="Arial"/>
                <a:ea typeface="SimSun"/>
                <a:cs typeface="Segoe UI"/>
              </a:rPr>
              <a:t> </a:t>
            </a:r>
            <a:r>
              <a:rPr lang="en-US" sz="1000" dirty="0">
                <a:latin typeface="Arial"/>
                <a:ea typeface="SimSun"/>
                <a:cs typeface="Segoe UI"/>
              </a:rPr>
              <a:t>de </a:t>
            </a:r>
            <a:r>
              <a:rPr lang="en-US" sz="1000" dirty="0" err="1">
                <a:latin typeface="Arial"/>
                <a:ea typeface="SimSun"/>
                <a:cs typeface="Segoe UI"/>
              </a:rPr>
              <a:t>l'espace</a:t>
            </a:r>
            <a:r>
              <a:rPr lang="en-US" sz="1000" dirty="0">
                <a:latin typeface="Arial"/>
                <a:ea typeface="SimSun"/>
                <a:cs typeface="Segoe UI"/>
              </a:rPr>
              <a:t> </a:t>
            </a:r>
            <a:r>
              <a:rPr lang="en-US" sz="1000" dirty="0" err="1">
                <a:latin typeface="Arial"/>
                <a:ea typeface="SimSun"/>
                <a:cs typeface="Segoe UI"/>
              </a:rPr>
              <a:t>disque</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Vos</a:t>
            </a:r>
            <a:r>
              <a:rPr lang="en-US" sz="1000" dirty="0">
                <a:latin typeface="Arial"/>
                <a:ea typeface="SimSun"/>
                <a:cs typeface="Segoe UI"/>
              </a:rPr>
              <a:t> </a:t>
            </a:r>
            <a:r>
              <a:rPr lang="en-US" sz="1000" dirty="0" err="1">
                <a:latin typeface="Arial"/>
                <a:ea typeface="SimSun"/>
                <a:cs typeface="Segoe UI"/>
              </a:rPr>
              <a:t>réponses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inclure</a:t>
            </a:r>
            <a:r>
              <a:rPr lang="en-US" sz="1000" dirty="0">
                <a:latin typeface="Arial"/>
                <a:ea typeface="SimSun"/>
                <a:cs typeface="Segoe UI"/>
              </a:rPr>
              <a:t> la conversion du </a:t>
            </a:r>
            <a:r>
              <a:rPr lang="en-US" sz="1000" dirty="0" err="1">
                <a:latin typeface="Arial"/>
                <a:ea typeface="SimSun"/>
                <a:cs typeface="Segoe UI"/>
              </a:rPr>
              <a:t>disque</a:t>
            </a:r>
            <a:r>
              <a:rPr lang="en-US" sz="1000" dirty="0">
                <a:latin typeface="Arial"/>
                <a:ea typeface="SimSun"/>
                <a:cs typeface="Segoe UI"/>
              </a:rPr>
              <a:t> en un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dynamique</a:t>
            </a:r>
            <a:r>
              <a:rPr lang="en-US" sz="1000" dirty="0">
                <a:latin typeface="Arial"/>
                <a:ea typeface="SimSun"/>
                <a:cs typeface="Segoe UI"/>
              </a:rPr>
              <a:t> et </a:t>
            </a:r>
            <a:r>
              <a:rPr lang="en-US" sz="1000" dirty="0" err="1">
                <a:latin typeface="Arial"/>
                <a:ea typeface="SimSun"/>
                <a:cs typeface="Segoe UI"/>
              </a:rPr>
              <a:t>l'extension</a:t>
            </a:r>
            <a:r>
              <a:rPr lang="en-US" sz="1000" dirty="0">
                <a:latin typeface="Arial"/>
                <a:ea typeface="SimSun"/>
                <a:cs typeface="Segoe UI"/>
              </a:rPr>
              <a:t> du volume avec le </a:t>
            </a:r>
            <a:r>
              <a:rPr lang="en-US" sz="1000" dirty="0" err="1">
                <a:latin typeface="Arial"/>
                <a:ea typeface="SimSun"/>
                <a:cs typeface="Segoe UI"/>
              </a:rPr>
              <a:t>deuxième</a:t>
            </a:r>
            <a:r>
              <a:rPr lang="en-US" sz="1000" dirty="0">
                <a:latin typeface="Arial"/>
                <a:ea typeface="SimSun"/>
                <a:cs typeface="Segoe UI"/>
              </a:rPr>
              <a:t>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 </a:t>
            </a:r>
            <a:r>
              <a:rPr lang="en-US" sz="1000" dirty="0" err="1">
                <a:latin typeface="Arial"/>
                <a:ea typeface="SimSun"/>
                <a:cs typeface="Segoe UI"/>
              </a:rPr>
              <a:t>deuxième</a:t>
            </a:r>
            <a:r>
              <a:rPr lang="en-US" sz="1000" dirty="0">
                <a:latin typeface="Arial"/>
                <a:ea typeface="SimSun"/>
                <a:cs typeface="Segoe UI"/>
              </a:rPr>
              <a:t>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point de montage pour </a:t>
            </a:r>
            <a:r>
              <a:rPr lang="en-US" sz="1000" dirty="0" err="1">
                <a:latin typeface="Arial"/>
                <a:ea typeface="SimSun"/>
                <a:cs typeface="Segoe UI"/>
              </a:rPr>
              <a:t>déplacer</a:t>
            </a:r>
            <a:r>
              <a:rPr lang="en-US" sz="1000" dirty="0">
                <a:latin typeface="Arial"/>
                <a:ea typeface="SimSun"/>
                <a:cs typeface="Segoe UI"/>
              </a:rPr>
              <a:t> des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volumineux</a:t>
            </a:r>
            <a:r>
              <a:rPr lang="en-US" sz="1000" dirty="0">
                <a:latin typeface="Arial"/>
                <a:ea typeface="SimSun"/>
                <a:cs typeface="Segoe UI"/>
              </a:rPr>
              <a:t> et </a:t>
            </a:r>
            <a:r>
              <a:rPr lang="en-US" sz="1000" dirty="0" err="1">
                <a:latin typeface="Arial"/>
                <a:ea typeface="SimSun"/>
                <a:cs typeface="Segoe UI"/>
              </a:rPr>
              <a:t>réattribuer</a:t>
            </a:r>
            <a:r>
              <a:rPr lang="en-US" sz="1000" dirty="0">
                <a:latin typeface="Arial"/>
                <a:ea typeface="SimSun"/>
                <a:cs typeface="Segoe UI"/>
              </a:rPr>
              <a:t>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chemin</a:t>
            </a:r>
            <a:r>
              <a:rPr lang="en-US" sz="1000" dirty="0">
                <a:latin typeface="Arial"/>
                <a:ea typeface="SimSun"/>
                <a:cs typeface="Segoe UI"/>
              </a:rPr>
              <a:t> </a:t>
            </a:r>
            <a:r>
              <a:rPr lang="en-US" sz="1000" dirty="0" err="1">
                <a:latin typeface="Arial"/>
                <a:ea typeface="SimSun"/>
                <a:cs typeface="Segoe UI"/>
              </a:rPr>
              <a:t>d'accès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des liens pour </a:t>
            </a:r>
            <a:r>
              <a:rPr lang="en-US" sz="1000" dirty="0" err="1">
                <a:latin typeface="Arial"/>
                <a:ea typeface="SimSun"/>
                <a:cs typeface="Segoe UI"/>
              </a:rPr>
              <a:t>déplacer</a:t>
            </a:r>
            <a:r>
              <a:rPr lang="en-US" sz="1000" dirty="0">
                <a:latin typeface="Arial"/>
                <a:ea typeface="SimSun"/>
                <a:cs typeface="Segoe UI"/>
              </a:rPr>
              <a:t> les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volumineux</a:t>
            </a:r>
            <a:r>
              <a:rPr lang="en-US" sz="1000" dirty="0">
                <a:latin typeface="Arial"/>
                <a:ea typeface="SimSun"/>
                <a:cs typeface="Segoe UI"/>
              </a:rPr>
              <a:t> </a:t>
            </a:r>
            <a:r>
              <a:rPr lang="en-US" sz="1000" dirty="0" err="1">
                <a:latin typeface="Arial"/>
                <a:ea typeface="SimSun"/>
                <a:cs typeface="Segoe UI"/>
              </a:rPr>
              <a:t>vers</a:t>
            </a:r>
            <a:r>
              <a:rPr lang="en-US" sz="1000" dirty="0">
                <a:latin typeface="Arial"/>
                <a:ea typeface="SimSun"/>
                <a:cs typeface="Segoe UI"/>
              </a:rPr>
              <a:t> le nouveau volume, </a:t>
            </a:r>
            <a:r>
              <a:rPr lang="en-US" sz="1000" dirty="0" err="1">
                <a:latin typeface="Arial"/>
                <a:ea typeface="SimSun"/>
                <a:cs typeface="Segoe UI"/>
              </a:rPr>
              <a:t>puis</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un lien à </a:t>
            </a:r>
            <a:r>
              <a:rPr lang="en-US" sz="1000" dirty="0" err="1">
                <a:latin typeface="Arial"/>
                <a:ea typeface="SimSun"/>
                <a:cs typeface="Segoe UI"/>
              </a:rPr>
              <a:t>partir</a:t>
            </a:r>
            <a:r>
              <a:rPr lang="en-US" sz="1000" dirty="0">
                <a:latin typeface="Arial"/>
                <a:ea typeface="SimSun"/>
                <a:cs typeface="Segoe UI"/>
              </a:rPr>
              <a:t> de </a:t>
            </a:r>
            <a:r>
              <a:rPr lang="en-US" sz="1000" dirty="0" err="1">
                <a:latin typeface="Arial"/>
                <a:ea typeface="SimSun"/>
                <a:cs typeface="Segoe UI"/>
              </a:rPr>
              <a:t>leur</a:t>
            </a:r>
            <a:r>
              <a:rPr lang="en-US" sz="1000" dirty="0">
                <a:latin typeface="Arial"/>
                <a:ea typeface="SimSun"/>
                <a:cs typeface="Segoe UI"/>
              </a:rPr>
              <a:t> emplacement </a:t>
            </a:r>
            <a:r>
              <a:rPr lang="en-US" sz="1000" dirty="0" err="1">
                <a:latin typeface="Arial"/>
                <a:ea typeface="SimSun"/>
                <a:cs typeface="Segoe UI"/>
              </a:rPr>
              <a:t>d'origine</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a:t>
            </a:r>
            <a:r>
              <a:rPr lang="en-US" sz="1000" dirty="0" err="1">
                <a:latin typeface="Arial"/>
                <a:ea typeface="SimSun"/>
                <a:cs typeface="Segoe UI"/>
              </a:rPr>
              <a:t>deux</a:t>
            </a:r>
            <a:r>
              <a:rPr lang="en-US" sz="1000" dirty="0">
                <a:latin typeface="Arial"/>
                <a:ea typeface="SimSun"/>
                <a:cs typeface="Segoe UI"/>
              </a:rPr>
              <a:t> </a:t>
            </a:r>
            <a:r>
              <a:rPr lang="en-US" sz="1000" dirty="0" err="1">
                <a:latin typeface="Arial"/>
                <a:ea typeface="SimSun"/>
                <a:cs typeface="Segoe UI"/>
              </a:rPr>
              <a:t>différents</a:t>
            </a:r>
            <a:r>
              <a:rPr lang="en-US" sz="1000" dirty="0">
                <a:latin typeface="Arial"/>
                <a:ea typeface="SimSun"/>
                <a:cs typeface="Segoe UI"/>
              </a:rPr>
              <a:t> types de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l'outil</a:t>
            </a:r>
            <a:r>
              <a:rPr lang="en-US" sz="1000" dirty="0">
                <a:latin typeface="Arial"/>
                <a:ea typeface="SimSun"/>
                <a:cs typeface="Segoe UI"/>
              </a:rPr>
              <a:t> </a:t>
            </a:r>
            <a:r>
              <a:rPr lang="en-US" sz="1000" dirty="0" err="1">
                <a:latin typeface="Arial"/>
                <a:ea typeface="SimSun"/>
                <a:cs typeface="Segoe UI"/>
              </a:rPr>
              <a:t>Gestion</a:t>
            </a:r>
            <a:r>
              <a:rPr lang="en-US" sz="1000" dirty="0">
                <a:latin typeface="Arial"/>
                <a:ea typeface="SimSun"/>
                <a:cs typeface="Segoe UI"/>
              </a:rPr>
              <a:t> des </a:t>
            </a:r>
            <a:r>
              <a:rPr lang="en-US" sz="1000" dirty="0" err="1">
                <a:latin typeface="Arial"/>
                <a:ea typeface="SimSun"/>
                <a:cs typeface="Segoe UI"/>
              </a:rPr>
              <a:t>disques</a:t>
            </a:r>
            <a:r>
              <a:rPr lang="en-US" sz="1000" dirty="0">
                <a:latin typeface="Arial"/>
                <a:ea typeface="SimSun"/>
                <a:cs typeface="Segoe UI"/>
              </a:rPr>
              <a:t> ?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deux</a:t>
            </a:r>
            <a:r>
              <a:rPr lang="en-US" sz="1000" dirty="0">
                <a:latin typeface="Arial"/>
                <a:ea typeface="SimSun"/>
                <a:cs typeface="Segoe UI"/>
              </a:rPr>
              <a:t> </a:t>
            </a:r>
            <a:r>
              <a:rPr lang="en-US" sz="1000" dirty="0" err="1">
                <a:latin typeface="Arial"/>
                <a:ea typeface="SimSun"/>
                <a:cs typeface="Segoe UI"/>
              </a:rPr>
              <a:t>différents</a:t>
            </a:r>
            <a:r>
              <a:rPr lang="en-US" sz="1000" dirty="0">
                <a:latin typeface="Arial"/>
                <a:ea typeface="SimSun"/>
                <a:cs typeface="Segoe UI"/>
              </a:rPr>
              <a:t> types de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a:t>
            </a:r>
            <a:r>
              <a:rPr lang="en-US" sz="1000" dirty="0" err="1">
                <a:latin typeface="Arial"/>
                <a:ea typeface="SimSun"/>
                <a:cs typeface="Segoe UI"/>
              </a:rPr>
              <a:t>disques</a:t>
            </a:r>
            <a:r>
              <a:rPr lang="en-US" sz="1000" dirty="0">
                <a:latin typeface="Arial"/>
                <a:ea typeface="SimSun"/>
                <a:cs typeface="Segoe UI"/>
              </a:rPr>
              <a:t> de base et les </a:t>
            </a:r>
            <a:r>
              <a:rPr lang="en-US" sz="1000" dirty="0" err="1">
                <a:latin typeface="Arial"/>
                <a:ea typeface="SimSun"/>
                <a:cs typeface="Segoe UI"/>
              </a:rPr>
              <a:t>disques</a:t>
            </a:r>
            <a:r>
              <a:rPr lang="en-US" sz="1000" dirty="0">
                <a:latin typeface="Arial"/>
                <a:ea typeface="SimSun"/>
                <a:cs typeface="Segoe UI"/>
              </a:rPr>
              <a:t> </a:t>
            </a:r>
            <a:r>
              <a:rPr lang="en-US" sz="1000" dirty="0" err="1">
                <a:latin typeface="Arial"/>
                <a:ea typeface="SimSun"/>
                <a:cs typeface="Segoe UI"/>
              </a:rPr>
              <a:t>dynamiques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Quelles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a:t>
            </a:r>
            <a:r>
              <a:rPr lang="en-US" sz="1000" dirty="0" err="1">
                <a:latin typeface="Arial"/>
                <a:ea typeface="SimSun"/>
                <a:cs typeface="Segoe UI"/>
              </a:rPr>
              <a:t>implémentations</a:t>
            </a:r>
            <a:r>
              <a:rPr lang="en-US" sz="1000" dirty="0">
                <a:latin typeface="Arial"/>
                <a:ea typeface="SimSun"/>
                <a:cs typeface="Segoe UI"/>
              </a:rPr>
              <a:t> de </a:t>
            </a:r>
            <a:r>
              <a:rPr lang="en-US" sz="1000" dirty="0" err="1">
                <a:latin typeface="Arial"/>
                <a:ea typeface="SimSun"/>
                <a:cs typeface="Segoe UI"/>
              </a:rPr>
              <a:t>système</a:t>
            </a:r>
            <a:r>
              <a:rPr lang="en-US" sz="1000" dirty="0">
                <a:latin typeface="Arial"/>
                <a:ea typeface="SimSun"/>
                <a:cs typeface="Segoe UI"/>
              </a:rPr>
              <a:t> RAID les plus </a:t>
            </a:r>
            <a:r>
              <a:rPr lang="en-US" sz="1000" dirty="0" err="1">
                <a:latin typeface="Arial"/>
                <a:ea typeface="SimSun"/>
                <a:cs typeface="Segoe UI"/>
              </a:rPr>
              <a:t>importantes</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a:t>
            </a:r>
            <a:r>
              <a:rPr lang="en-US" sz="1000" dirty="0" err="1">
                <a:latin typeface="Arial"/>
                <a:ea typeface="SimSun"/>
                <a:cs typeface="Segoe UI"/>
              </a:rPr>
              <a:t>implémentations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RAID 1 : </a:t>
            </a:r>
            <a:r>
              <a:rPr lang="en-US" sz="1000" dirty="0" err="1" smtClean="0">
                <a:effectLst/>
                <a:latin typeface="Arial"/>
                <a:ea typeface="Times New Roman"/>
                <a:cs typeface="Segoe UI"/>
              </a:rPr>
              <a:t>agrégat</a:t>
            </a:r>
            <a:r>
              <a:rPr lang="en-US" sz="1000" dirty="0" smtClean="0">
                <a:effectLst/>
                <a:latin typeface="Arial"/>
                <a:ea typeface="Times New Roman"/>
                <a:cs typeface="Segoe UI"/>
              </a:rPr>
              <a:t> </a:t>
            </a:r>
            <a:r>
              <a:rPr lang="en-US" sz="1000" dirty="0" err="1" smtClean="0">
                <a:effectLst/>
                <a:latin typeface="Arial"/>
                <a:ea typeface="Times New Roman"/>
                <a:cs typeface="Segoe UI"/>
              </a:rPr>
              <a:t>mis</a:t>
            </a:r>
            <a:r>
              <a:rPr lang="en-US" sz="1000" dirty="0" smtClean="0">
                <a:effectLst/>
                <a:latin typeface="Arial"/>
                <a:ea typeface="Times New Roman"/>
                <a:cs typeface="Segoe UI"/>
              </a:rPr>
              <a:t> en </a:t>
            </a:r>
            <a:r>
              <a:rPr lang="en-US" sz="1000" dirty="0" err="1" smtClean="0">
                <a:effectLst/>
                <a:latin typeface="Arial"/>
                <a:ea typeface="Times New Roman"/>
                <a:cs typeface="Segoe UI"/>
              </a:rPr>
              <a:t>miroir</a:t>
            </a:r>
            <a:r>
              <a:rPr lang="en-US" sz="1000" dirty="0" smtClean="0">
                <a:effectLst/>
                <a:latin typeface="Arial"/>
                <a:ea typeface="Times New Roman"/>
                <a:cs typeface="Segoe UI"/>
              </a:rPr>
              <a:t> sans </a:t>
            </a:r>
            <a:r>
              <a:rPr lang="en-US" sz="1000" dirty="0" err="1" smtClean="0">
                <a:effectLst/>
                <a:latin typeface="Arial"/>
                <a:ea typeface="Times New Roman"/>
                <a:cs typeface="Segoe UI"/>
              </a:rPr>
              <a:t>parité</a:t>
            </a:r>
            <a:r>
              <a:rPr lang="en-US" sz="1000" dirty="0" smtClean="0">
                <a:effectLst/>
                <a:latin typeface="Arial"/>
                <a:ea typeface="Times New Roman"/>
                <a:cs typeface="Segoe UI"/>
              </a:rPr>
              <a:t> </a:t>
            </a:r>
            <a:r>
              <a:rPr lang="en-US" sz="1000" dirty="0" err="1" smtClean="0">
                <a:effectLst/>
                <a:latin typeface="Arial"/>
                <a:ea typeface="Times New Roman"/>
                <a:cs typeface="Segoe UI"/>
              </a:rPr>
              <a:t>ou</a:t>
            </a:r>
            <a:r>
              <a:rPr lang="en-US" sz="1000" dirty="0" smtClean="0">
                <a:effectLst/>
                <a:latin typeface="Arial"/>
                <a:ea typeface="Times New Roman"/>
                <a:cs typeface="Segoe UI"/>
              </a:rPr>
              <a:t> </a:t>
            </a:r>
            <a:r>
              <a:rPr lang="en-US" sz="1000" dirty="0" err="1" smtClean="0">
                <a:effectLst/>
                <a:latin typeface="Arial"/>
                <a:ea typeface="Times New Roman"/>
                <a:cs typeface="Segoe UI"/>
              </a:rPr>
              <a:t>agrégation</a:t>
            </a:r>
            <a:r>
              <a:rPr lang="en-US" sz="1000" dirty="0" smtClean="0">
                <a:effectLst/>
                <a:latin typeface="Arial"/>
                <a:ea typeface="Times New Roman"/>
                <a:cs typeface="Segoe UI"/>
              </a:rPr>
              <a:t> par </a:t>
            </a:r>
            <a:r>
              <a:rPr lang="en-US" sz="1000" dirty="0" err="1" smtClean="0">
                <a:effectLst/>
                <a:latin typeface="Arial"/>
                <a:ea typeface="Times New Roman"/>
                <a:cs typeface="Segoe UI"/>
              </a:rPr>
              <a:t>bandes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RAID 5 : </a:t>
            </a:r>
            <a:r>
              <a:rPr lang="en-US" sz="1000" dirty="0" err="1" smtClean="0">
                <a:effectLst/>
                <a:latin typeface="Arial"/>
                <a:ea typeface="Times New Roman"/>
                <a:cs typeface="Segoe UI"/>
              </a:rPr>
              <a:t>agrégat</a:t>
            </a:r>
            <a:r>
              <a:rPr lang="en-US" sz="1000" dirty="0" smtClean="0">
                <a:effectLst/>
                <a:latin typeface="Arial"/>
                <a:ea typeface="Times New Roman"/>
                <a:cs typeface="Segoe UI"/>
              </a:rPr>
              <a:t> par </a:t>
            </a:r>
            <a:r>
              <a:rPr lang="en-US" sz="1000" dirty="0" err="1" smtClean="0">
                <a:effectLst/>
                <a:latin typeface="Arial"/>
                <a:ea typeface="Times New Roman"/>
                <a:cs typeface="Segoe UI"/>
              </a:rPr>
              <a:t>bandes</a:t>
            </a:r>
            <a:r>
              <a:rPr lang="en-US" sz="1000" dirty="0" smtClean="0">
                <a:effectLst/>
                <a:latin typeface="Arial"/>
                <a:ea typeface="Times New Roman"/>
                <a:cs typeface="Segoe UI"/>
              </a:rPr>
              <a:t> avec </a:t>
            </a:r>
            <a:r>
              <a:rPr lang="en-US" sz="1000" dirty="0" err="1" smtClean="0">
                <a:effectLst/>
                <a:latin typeface="Arial"/>
                <a:ea typeface="Times New Roman"/>
                <a:cs typeface="Segoe UI"/>
              </a:rPr>
              <a:t>parité</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RAID 6 : </a:t>
            </a:r>
            <a:r>
              <a:rPr lang="en-US" sz="1000" dirty="0" err="1" smtClean="0">
                <a:effectLst/>
                <a:latin typeface="Arial"/>
                <a:ea typeface="Times New Roman"/>
                <a:cs typeface="Segoe UI"/>
              </a:rPr>
              <a:t>agrégat</a:t>
            </a:r>
            <a:r>
              <a:rPr lang="en-US" sz="1000" dirty="0" smtClean="0">
                <a:effectLst/>
                <a:latin typeface="Arial"/>
                <a:ea typeface="Times New Roman"/>
                <a:cs typeface="Segoe UI"/>
              </a:rPr>
              <a:t> par </a:t>
            </a:r>
            <a:r>
              <a:rPr lang="en-US" sz="1000" dirty="0" err="1" smtClean="0">
                <a:effectLst/>
                <a:latin typeface="Arial"/>
                <a:ea typeface="Times New Roman"/>
                <a:cs typeface="Segoe UI"/>
              </a:rPr>
              <a:t>bandes</a:t>
            </a:r>
            <a:r>
              <a:rPr lang="en-US" sz="1000" dirty="0" smtClean="0">
                <a:effectLst/>
                <a:latin typeface="Arial"/>
                <a:ea typeface="Times New Roman"/>
                <a:cs typeface="Segoe UI"/>
              </a:rPr>
              <a:t> avec double </a:t>
            </a:r>
            <a:r>
              <a:rPr lang="en-US" sz="1000" dirty="0" err="1" smtClean="0">
                <a:effectLst/>
                <a:latin typeface="Arial"/>
                <a:ea typeface="Times New Roman"/>
                <a:cs typeface="Segoe UI"/>
              </a:rPr>
              <a:t>parité</a:t>
            </a:r>
            <a:r>
              <a:rPr lang="en-US" sz="1000" dirty="0" smtClean="0">
                <a:effectLst/>
                <a:latin typeface="Arial"/>
                <a:ea typeface="Times New Roman"/>
                <a:cs typeface="Segoe UI"/>
              </a:rPr>
              <a:t> </a:t>
            </a:r>
            <a:r>
              <a:rPr lang="en-US" sz="1000" dirty="0" err="1" smtClean="0">
                <a:effectLst/>
                <a:latin typeface="Arial"/>
                <a:ea typeface="Times New Roman"/>
                <a:cs typeface="Segoe UI"/>
              </a:rPr>
              <a:t>distribuée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RAID 1+0 : </a:t>
            </a:r>
            <a:r>
              <a:rPr lang="en-US" sz="1000" dirty="0" err="1" smtClean="0">
                <a:effectLst/>
                <a:latin typeface="Arial"/>
                <a:ea typeface="Times New Roman"/>
                <a:cs typeface="Segoe UI"/>
              </a:rPr>
              <a:t>lecteurs</a:t>
            </a:r>
            <a:r>
              <a:rPr lang="en-US" sz="1000" dirty="0" smtClean="0">
                <a:effectLst/>
                <a:latin typeface="Arial"/>
                <a:ea typeface="Times New Roman"/>
                <a:cs typeface="Segoe UI"/>
              </a:rPr>
              <a:t> en </a:t>
            </a:r>
            <a:r>
              <a:rPr lang="en-US" sz="1000" dirty="0" err="1" smtClean="0">
                <a:effectLst/>
                <a:latin typeface="Arial"/>
                <a:ea typeface="Times New Roman"/>
                <a:cs typeface="Segoe UI"/>
              </a:rPr>
              <a:t>miroir</a:t>
            </a:r>
            <a:r>
              <a:rPr lang="en-US" sz="1000" dirty="0" smtClean="0">
                <a:effectLst/>
                <a:latin typeface="Arial"/>
                <a:ea typeface="Times New Roman"/>
                <a:cs typeface="Segoe UI"/>
              </a:rPr>
              <a:t> </a:t>
            </a:r>
            <a:r>
              <a:rPr lang="en-US" sz="1000" dirty="0" err="1" smtClean="0">
                <a:effectLst/>
                <a:latin typeface="Arial"/>
                <a:ea typeface="Times New Roman"/>
                <a:cs typeface="Segoe UI"/>
              </a:rPr>
              <a:t>configurés</a:t>
            </a:r>
            <a:r>
              <a:rPr lang="en-US" sz="1000" dirty="0" smtClean="0">
                <a:effectLst/>
                <a:latin typeface="Arial"/>
                <a:ea typeface="Times New Roman"/>
                <a:cs typeface="Segoe UI"/>
              </a:rPr>
              <a:t> en </a:t>
            </a:r>
            <a:r>
              <a:rPr lang="en-US" sz="1000" dirty="0" err="1" smtClean="0">
                <a:effectLst/>
                <a:latin typeface="Arial"/>
                <a:ea typeface="Times New Roman"/>
                <a:cs typeface="Segoe UI"/>
              </a:rPr>
              <a:t>tant</a:t>
            </a:r>
            <a:r>
              <a:rPr lang="en-US" sz="1000" dirty="0" smtClean="0">
                <a:effectLst/>
                <a:latin typeface="Arial"/>
                <a:ea typeface="Times New Roman"/>
                <a:cs typeface="Segoe UI"/>
              </a:rPr>
              <a:t> </a:t>
            </a:r>
            <a:r>
              <a:rPr lang="en-US" sz="1000" dirty="0" err="1" smtClean="0">
                <a:effectLst/>
                <a:latin typeface="Arial"/>
                <a:ea typeface="Times New Roman"/>
                <a:cs typeface="Segoe UI"/>
              </a:rPr>
              <a:t>qu'agrégat</a:t>
            </a:r>
            <a:r>
              <a:rPr lang="en-US" sz="1000" dirty="0" smtClean="0">
                <a:effectLst/>
                <a:latin typeface="Arial"/>
                <a:ea typeface="Times New Roman"/>
                <a:cs typeface="Segoe UI"/>
              </a:rPr>
              <a:t> par </a:t>
            </a:r>
            <a:r>
              <a:rPr lang="en-US" sz="1000" dirty="0" err="1" smtClean="0">
                <a:effectLst/>
                <a:latin typeface="Arial"/>
                <a:ea typeface="Times New Roman"/>
                <a:cs typeface="Segoe UI"/>
              </a:rPr>
              <a:t>bandes</a:t>
            </a:r>
            <a:endParaRPr lang="en-US" sz="1000" dirty="0" smtClean="0">
              <a:effectLst/>
              <a:latin typeface="Arial"/>
              <a:ea typeface="Times New Roman"/>
              <a:cs typeface="Times New Roman"/>
            </a:endParaRPr>
          </a:p>
          <a:p>
            <a:pPr>
              <a:lnSpc>
                <a:spcPct val="115000"/>
              </a:lnSpc>
              <a:spcAft>
                <a:spcPts val="1000"/>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xmlns="" val="3475014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solidFill>
                  <a:srgbClr val="000000"/>
                </a:solidFill>
                <a:latin typeface="Arial"/>
                <a:ea typeface="SimSun"/>
                <a:cs typeface="Segoe UI"/>
              </a:rPr>
              <a:t>Décrivez brièvement les thèmes abordés dans ce cours.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4129029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b="1" dirty="0">
                <a:solidFill>
                  <a:prstClr val="black"/>
                </a:solidFill>
                <a:latin typeface="Arial"/>
                <a:ea typeface="SimSun"/>
                <a:cs typeface="Arial"/>
              </a:rPr>
              <a:t>Question</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connectez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cinq</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disques</a:t>
            </a:r>
            <a:r>
              <a:rPr lang="en-US" sz="1000" dirty="0">
                <a:solidFill>
                  <a:prstClr val="black"/>
                </a:solidFill>
                <a:latin typeface="Arial"/>
                <a:ea typeface="SimSun"/>
                <a:cs typeface="Segoe UI"/>
              </a:rPr>
              <a:t> de 2 To à </a:t>
            </a:r>
            <a:r>
              <a:rPr lang="en-US" sz="1000" dirty="0" err="1">
                <a:solidFill>
                  <a:prstClr val="black"/>
                </a:solidFill>
                <a:latin typeface="Arial"/>
                <a:ea typeface="SimSun"/>
                <a:cs typeface="Segoe UI"/>
              </a:rPr>
              <a:t>votre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ordinateur</a:t>
            </a:r>
            <a:r>
              <a:rPr lang="en-US" sz="1000" dirty="0">
                <a:solidFill>
                  <a:prstClr val="black"/>
                </a:solidFill>
                <a:latin typeface="Arial"/>
                <a:ea typeface="SimSun"/>
                <a:cs typeface="Segoe UI"/>
              </a:rPr>
              <a:t> Windows Server 2012.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souhaitez</a:t>
            </a:r>
            <a:r>
              <a:rPr lang="en-US" sz="1000" dirty="0">
                <a:solidFill>
                  <a:prstClr val="black"/>
                </a:solidFill>
                <a:latin typeface="Arial"/>
                <a:ea typeface="SimSun"/>
                <a:cs typeface="Segoe UI"/>
              </a:rPr>
              <a:t> les </a:t>
            </a:r>
            <a:r>
              <a:rPr lang="en-US" sz="1000" dirty="0" err="1">
                <a:solidFill>
                  <a:prstClr val="black"/>
                </a:solidFill>
                <a:latin typeface="Arial"/>
                <a:ea typeface="SimSun"/>
                <a:cs typeface="Segoe UI"/>
              </a:rPr>
              <a:t>gérer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presque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automatiquement</a:t>
            </a:r>
            <a:r>
              <a:rPr lang="en-US" sz="1000" dirty="0">
                <a:solidFill>
                  <a:prstClr val="black"/>
                </a:solidFill>
                <a:latin typeface="Arial"/>
                <a:ea typeface="SimSun"/>
                <a:cs typeface="Segoe UI"/>
              </a:rPr>
              <a:t> et, an </a:t>
            </a:r>
            <a:r>
              <a:rPr lang="en-US" sz="1000" dirty="0" err="1">
                <a:solidFill>
                  <a:prstClr val="black"/>
                </a:solidFill>
                <a:latin typeface="Arial"/>
                <a:ea typeface="SimSun"/>
                <a:cs typeface="Segoe UI"/>
              </a:rPr>
              <a:t>cas</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défaillance</a:t>
            </a:r>
            <a:r>
              <a:rPr lang="en-US" sz="1000" dirty="0">
                <a:solidFill>
                  <a:prstClr val="black"/>
                </a:solidFill>
                <a:latin typeface="Arial"/>
                <a:ea typeface="SimSun"/>
                <a:cs typeface="Segoe UI"/>
              </a:rPr>
              <a:t> d'un </a:t>
            </a:r>
            <a:r>
              <a:rPr lang="en-US" sz="1000" dirty="0" err="1">
                <a:solidFill>
                  <a:prstClr val="black"/>
                </a:solidFill>
                <a:latin typeface="Arial"/>
                <a:ea typeface="SimSun"/>
                <a:cs typeface="Segoe UI"/>
              </a:rPr>
              <a:t>disque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souhaitez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assurer </a:t>
            </a:r>
            <a:r>
              <a:rPr lang="en-US" sz="1000" dirty="0" err="1">
                <a:solidFill>
                  <a:prstClr val="black"/>
                </a:solidFill>
                <a:latin typeface="Arial"/>
                <a:ea typeface="SimSun"/>
                <a:cs typeface="Segoe UI"/>
              </a:rPr>
              <a:t>que</a:t>
            </a:r>
            <a:r>
              <a:rPr lang="en-US" sz="1000" dirty="0">
                <a:solidFill>
                  <a:prstClr val="black"/>
                </a:solidFill>
                <a:latin typeface="Arial"/>
                <a:ea typeface="SimSun"/>
                <a:cs typeface="Segoe UI"/>
              </a:rPr>
              <a:t> les </a:t>
            </a:r>
            <a:r>
              <a:rPr lang="en-US" sz="1000" dirty="0" err="1">
                <a:solidFill>
                  <a:prstClr val="black"/>
                </a:solidFill>
                <a:latin typeface="Arial"/>
                <a:ea typeface="SimSun"/>
                <a:cs typeface="Segoe UI"/>
              </a:rPr>
              <a:t>données</a:t>
            </a:r>
            <a:r>
              <a:rPr lang="en-US" sz="1000" dirty="0">
                <a:solidFill>
                  <a:prstClr val="black"/>
                </a:solidFill>
                <a:latin typeface="Arial"/>
                <a:ea typeface="SimSun"/>
                <a:cs typeface="Segoe UI"/>
              </a:rPr>
              <a:t> ne </a:t>
            </a:r>
            <a:r>
              <a:rPr lang="en-US" sz="1000" dirty="0" err="1">
                <a:solidFill>
                  <a:prstClr val="black"/>
                </a:solidFill>
                <a:latin typeface="Arial"/>
                <a:ea typeface="SimSun"/>
                <a:cs typeface="Segoe UI"/>
              </a:rPr>
              <a:t>seront</a:t>
            </a:r>
            <a:r>
              <a:rPr lang="en-US" sz="1000" dirty="0">
                <a:solidFill>
                  <a:prstClr val="black"/>
                </a:solidFill>
                <a:latin typeface="Arial"/>
                <a:ea typeface="SimSun"/>
                <a:cs typeface="Segoe UI"/>
              </a:rPr>
              <a:t> pas </a:t>
            </a:r>
            <a:r>
              <a:rPr lang="en-US" sz="1000" dirty="0" err="1">
                <a:solidFill>
                  <a:prstClr val="black"/>
                </a:solidFill>
                <a:latin typeface="Arial"/>
                <a:ea typeface="SimSun"/>
                <a:cs typeface="Segoe UI"/>
              </a:rPr>
              <a:t>perdues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Quelle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fonctionnalité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pouvez-vous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implémenter</a:t>
            </a:r>
            <a:r>
              <a:rPr lang="en-US" sz="1000" dirty="0">
                <a:solidFill>
                  <a:prstClr val="black"/>
                </a:solidFill>
                <a:latin typeface="Arial"/>
                <a:ea typeface="SimSun"/>
                <a:cs typeface="Segoe UI"/>
              </a:rPr>
              <a:t> pour y </a:t>
            </a:r>
            <a:r>
              <a:rPr lang="en-US" sz="1000" dirty="0" err="1">
                <a:solidFill>
                  <a:prstClr val="black"/>
                </a:solidFill>
                <a:latin typeface="Arial"/>
                <a:ea typeface="SimSun"/>
                <a:cs typeface="Segoe UI"/>
              </a:rPr>
              <a:t>parvenir</a:t>
            </a:r>
            <a:r>
              <a:rPr lang="en-US" sz="1000" dirty="0">
                <a:solidFill>
                  <a:prstClr val="black"/>
                </a:solidFill>
                <a:latin typeface="Arial"/>
                <a:ea typeface="SimSun"/>
                <a:cs typeface="Segoe UI"/>
              </a:rPr>
              <a:t> ?</a:t>
            </a:r>
            <a:endParaRPr lang="en-US" sz="1000" dirty="0">
              <a:solidFill>
                <a:prstClr val="black"/>
              </a:solidFill>
              <a:latin typeface="Arial"/>
              <a:ea typeface="SimSun"/>
              <a:cs typeface="Arial"/>
            </a:endParaRPr>
          </a:p>
          <a:p>
            <a:pPr lvl="0">
              <a:lnSpc>
                <a:spcPct val="115000"/>
              </a:lnSpc>
            </a:pPr>
            <a:r>
              <a:rPr lang="en-US" sz="1000" b="1" dirty="0" err="1">
                <a:solidFill>
                  <a:prstClr val="black"/>
                </a:solidFill>
                <a:latin typeface="Arial"/>
                <a:ea typeface="SimSun"/>
                <a:cs typeface="Arial"/>
              </a:rPr>
              <a:t>Réponse</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pouvez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implémenter</a:t>
            </a:r>
            <a:r>
              <a:rPr lang="en-US" sz="1000" dirty="0">
                <a:solidFill>
                  <a:prstClr val="black"/>
                </a:solidFill>
                <a:latin typeface="Arial"/>
                <a:ea typeface="SimSun"/>
                <a:cs typeface="Segoe UI"/>
              </a:rPr>
              <a:t> la </a:t>
            </a:r>
            <a:r>
              <a:rPr lang="en-US" sz="1000" dirty="0" err="1">
                <a:solidFill>
                  <a:prstClr val="black"/>
                </a:solidFill>
                <a:latin typeface="Arial"/>
                <a:ea typeface="SimSun"/>
                <a:cs typeface="Segoe UI"/>
              </a:rPr>
              <a:t>fonctionnalité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Espaces</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stockage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créer</a:t>
            </a:r>
            <a:r>
              <a:rPr lang="en-US" sz="1000" dirty="0">
                <a:solidFill>
                  <a:prstClr val="black"/>
                </a:solidFill>
                <a:latin typeface="Arial"/>
                <a:ea typeface="SimSun"/>
                <a:cs typeface="Segoe UI"/>
              </a:rPr>
              <a:t> un pool de </a:t>
            </a:r>
            <a:r>
              <a:rPr lang="en-US" sz="1000" dirty="0" err="1">
                <a:solidFill>
                  <a:prstClr val="black"/>
                </a:solidFill>
                <a:latin typeface="Arial"/>
                <a:ea typeface="SimSun"/>
                <a:cs typeface="Segoe UI"/>
              </a:rPr>
              <a:t>stockage</a:t>
            </a:r>
            <a:r>
              <a:rPr lang="en-US" sz="1000" dirty="0">
                <a:solidFill>
                  <a:prstClr val="black"/>
                </a:solidFill>
                <a:latin typeface="Arial"/>
                <a:ea typeface="SimSun"/>
                <a:cs typeface="Segoe UI"/>
              </a:rPr>
              <a:t> avec les </a:t>
            </a:r>
            <a:r>
              <a:rPr lang="en-US" sz="1000" dirty="0" err="1" smtClean="0">
                <a:solidFill>
                  <a:prstClr val="black"/>
                </a:solidFill>
                <a:latin typeface="Arial"/>
                <a:ea typeface="SimSun"/>
                <a:cs typeface="Segoe UI"/>
              </a:rPr>
              <a:t>cinq</a:t>
            </a:r>
            <a:r>
              <a:rPr lang="en-US" sz="1000" dirty="0" smtClean="0">
                <a:solidFill>
                  <a:prstClr val="black"/>
                </a:solidFill>
                <a:latin typeface="Arial"/>
                <a:ea typeface="SimSun"/>
                <a:cs typeface="Segoe UI"/>
              </a:rPr>
              <a:t> </a:t>
            </a:r>
            <a:r>
              <a:rPr lang="en-US" sz="1000" dirty="0" err="1" smtClean="0">
                <a:solidFill>
                  <a:prstClr val="black"/>
                </a:solidFill>
                <a:latin typeface="Arial"/>
                <a:ea typeface="SimSun"/>
                <a:cs typeface="Segoe UI"/>
              </a:rPr>
              <a:t>disques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puis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créer</a:t>
            </a:r>
            <a:r>
              <a:rPr lang="en-US" sz="1000" dirty="0">
                <a:solidFill>
                  <a:prstClr val="black"/>
                </a:solidFill>
                <a:latin typeface="Arial"/>
                <a:ea typeface="SimSun"/>
                <a:cs typeface="Segoe UI"/>
              </a:rPr>
              <a:t> un </a:t>
            </a:r>
            <a:r>
              <a:rPr lang="en-US" sz="1000" dirty="0" err="1">
                <a:solidFill>
                  <a:prstClr val="black"/>
                </a:solidFill>
                <a:latin typeface="Arial"/>
                <a:ea typeface="SimSun"/>
                <a:cs typeface="Segoe UI"/>
              </a:rPr>
              <a:t>disque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virtuel</a:t>
            </a:r>
            <a:r>
              <a:rPr lang="en-US" sz="1000" dirty="0">
                <a:solidFill>
                  <a:prstClr val="black"/>
                </a:solidFill>
                <a:latin typeface="Arial"/>
                <a:ea typeface="SimSun"/>
                <a:cs typeface="Segoe UI"/>
              </a:rPr>
              <a:t> avec la </a:t>
            </a:r>
            <a:r>
              <a:rPr lang="en-US" sz="1000" dirty="0" err="1">
                <a:solidFill>
                  <a:prstClr val="black"/>
                </a:solidFill>
                <a:latin typeface="Arial"/>
                <a:ea typeface="SimSun"/>
                <a:cs typeface="Segoe UI"/>
              </a:rPr>
              <a:t>parité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ou</a:t>
            </a:r>
            <a:r>
              <a:rPr lang="en-US" sz="1000" dirty="0">
                <a:solidFill>
                  <a:prstClr val="black"/>
                </a:solidFill>
                <a:latin typeface="Arial"/>
                <a:ea typeface="SimSun"/>
                <a:cs typeface="Segoe UI"/>
              </a:rPr>
              <a:t> la </a:t>
            </a:r>
            <a:r>
              <a:rPr lang="en-US" sz="1000" dirty="0" err="1">
                <a:solidFill>
                  <a:prstClr val="black"/>
                </a:solidFill>
                <a:latin typeface="Arial"/>
                <a:ea typeface="SimSun"/>
                <a:cs typeface="Segoe UI"/>
              </a:rPr>
              <a:t>mise</a:t>
            </a:r>
            <a:r>
              <a:rPr lang="en-US" sz="1000" dirty="0">
                <a:solidFill>
                  <a:prstClr val="black"/>
                </a:solidFill>
                <a:latin typeface="Arial"/>
                <a:ea typeface="SimSun"/>
                <a:cs typeface="Segoe UI"/>
              </a:rPr>
              <a:t> en </a:t>
            </a:r>
            <a:r>
              <a:rPr lang="en-US" sz="1000" dirty="0" err="1">
                <a:solidFill>
                  <a:prstClr val="black"/>
                </a:solidFill>
                <a:latin typeface="Arial"/>
                <a:ea typeface="SimSun"/>
                <a:cs typeface="Segoe UI"/>
              </a:rPr>
              <a:t>miroir</a:t>
            </a:r>
            <a:r>
              <a:rPr lang="en-US" sz="1000" dirty="0">
                <a:solidFill>
                  <a:prstClr val="black"/>
                </a:solidFill>
                <a:latin typeface="Arial"/>
                <a:ea typeface="SimSun"/>
                <a:cs typeface="Segoe UI"/>
              </a:rPr>
              <a:t> pour le </a:t>
            </a:r>
            <a:r>
              <a:rPr lang="en-US" sz="1000" dirty="0" err="1">
                <a:solidFill>
                  <a:prstClr val="black"/>
                </a:solidFill>
                <a:latin typeface="Arial"/>
                <a:ea typeface="SimSun"/>
                <a:cs typeface="Segoe UI"/>
              </a:rPr>
              <a:t>rendre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hautement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disponible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pouvez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également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créer</a:t>
            </a:r>
            <a:r>
              <a:rPr lang="en-US" sz="1000" dirty="0">
                <a:solidFill>
                  <a:prstClr val="black"/>
                </a:solidFill>
                <a:latin typeface="Arial"/>
                <a:ea typeface="SimSun"/>
                <a:cs typeface="Segoe UI"/>
              </a:rPr>
              <a:t> un volume RAID-5 </a:t>
            </a:r>
            <a:r>
              <a:rPr lang="en-US" sz="1000" dirty="0" err="1">
                <a:solidFill>
                  <a:prstClr val="black"/>
                </a:solidFill>
                <a:latin typeface="Arial"/>
                <a:ea typeface="SimSun"/>
                <a:cs typeface="Segoe UI"/>
              </a:rPr>
              <a:t>dans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l'outil</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Gestion</a:t>
            </a:r>
            <a:r>
              <a:rPr lang="en-US" sz="1000" dirty="0">
                <a:solidFill>
                  <a:prstClr val="black"/>
                </a:solidFill>
                <a:latin typeface="Arial"/>
                <a:ea typeface="SimSun"/>
                <a:cs typeface="Segoe UI"/>
              </a:rPr>
              <a:t> des </a:t>
            </a:r>
            <a:r>
              <a:rPr lang="en-US" sz="1000" dirty="0" err="1">
                <a:solidFill>
                  <a:prstClr val="black"/>
                </a:solidFill>
                <a:latin typeface="Arial"/>
                <a:ea typeface="SimSun"/>
                <a:cs typeface="Segoe UI"/>
              </a:rPr>
              <a:t>disques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mais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cela</a:t>
            </a:r>
            <a:r>
              <a:rPr lang="en-US" sz="1000" dirty="0">
                <a:solidFill>
                  <a:prstClr val="black"/>
                </a:solidFill>
                <a:latin typeface="Arial"/>
                <a:ea typeface="SimSun"/>
                <a:cs typeface="Segoe UI"/>
              </a:rPr>
              <a:t> </a:t>
            </a:r>
            <a:r>
              <a:rPr lang="en-US" sz="1000" dirty="0" smtClean="0">
                <a:solidFill>
                  <a:prstClr val="black"/>
                </a:solidFill>
                <a:latin typeface="Arial"/>
                <a:ea typeface="SimSun"/>
                <a:cs typeface="Segoe UI"/>
              </a:rPr>
              <a:t>ne </a:t>
            </a:r>
            <a:r>
              <a:rPr lang="en-US" sz="1000" dirty="0" err="1" smtClean="0">
                <a:solidFill>
                  <a:prstClr val="black"/>
                </a:solidFill>
                <a:latin typeface="Arial"/>
                <a:ea typeface="SimSun"/>
                <a:cs typeface="Segoe UI"/>
              </a:rPr>
              <a:t>permettra</a:t>
            </a:r>
            <a:r>
              <a:rPr lang="en-US" sz="1000" dirty="0" smtClean="0">
                <a:solidFill>
                  <a:prstClr val="black"/>
                </a:solidFill>
                <a:latin typeface="Arial"/>
                <a:ea typeface="SimSun"/>
                <a:cs typeface="Segoe UI"/>
              </a:rPr>
              <a:t> </a:t>
            </a:r>
            <a:r>
              <a:rPr lang="en-US" sz="1000" dirty="0">
                <a:solidFill>
                  <a:prstClr val="black"/>
                </a:solidFill>
                <a:latin typeface="Arial"/>
                <a:ea typeface="SimSun"/>
                <a:cs typeface="Segoe UI"/>
              </a:rPr>
              <a:t>pas de </a:t>
            </a:r>
            <a:r>
              <a:rPr lang="en-US" sz="1000" dirty="0" err="1">
                <a:solidFill>
                  <a:prstClr val="black"/>
                </a:solidFill>
                <a:latin typeface="Arial"/>
                <a:ea typeface="SimSun"/>
                <a:cs typeface="Segoe UI"/>
              </a:rPr>
              <a:t>gérer</a:t>
            </a:r>
            <a:r>
              <a:rPr lang="en-US" sz="1000" dirty="0">
                <a:solidFill>
                  <a:prstClr val="black"/>
                </a:solidFill>
                <a:latin typeface="Arial"/>
                <a:ea typeface="SimSun"/>
                <a:cs typeface="Segoe UI"/>
              </a:rPr>
              <a:t> les </a:t>
            </a:r>
            <a:r>
              <a:rPr lang="en-US" sz="1000" dirty="0" err="1">
                <a:solidFill>
                  <a:prstClr val="black"/>
                </a:solidFill>
                <a:latin typeface="Arial"/>
                <a:ea typeface="SimSun"/>
                <a:cs typeface="Segoe UI"/>
              </a:rPr>
              <a:t>disques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automatiquement</a:t>
            </a:r>
            <a:r>
              <a:rPr lang="en-US" sz="1000" dirty="0">
                <a:solidFill>
                  <a:prstClr val="black"/>
                </a:solidFill>
                <a:latin typeface="Arial"/>
                <a:ea typeface="SimSun"/>
                <a:cs typeface="Segoe UI"/>
              </a:rPr>
              <a:t>.</a:t>
            </a:r>
            <a:endParaRPr lang="en-US" sz="1000" dirty="0">
              <a:solidFill>
                <a:prstClr val="black"/>
              </a:solidFill>
              <a:latin typeface="Arial"/>
              <a:ea typeface="SimSun"/>
              <a:cs typeface="Arial"/>
            </a:endParaRPr>
          </a:p>
          <a:p>
            <a:pPr lvl="0">
              <a:lnSpc>
                <a:spcPct val="115000"/>
              </a:lnSpc>
              <a:spcAft>
                <a:spcPts val="1000"/>
              </a:spcAft>
            </a:pPr>
            <a:r>
              <a:rPr lang="en-US" sz="1000" b="1" dirty="0" err="1">
                <a:solidFill>
                  <a:prstClr val="black"/>
                </a:solidFill>
                <a:latin typeface="Arial"/>
                <a:ea typeface="SimSun"/>
                <a:cs typeface="Arial"/>
              </a:rPr>
              <a:t>Outils</a:t>
            </a:r>
            <a:endParaRPr lang="en-US" sz="1000" dirty="0">
              <a:solidFill>
                <a:prstClr val="black"/>
              </a:solidFill>
              <a:latin typeface="Arial"/>
              <a:ea typeface="SimSun"/>
              <a:cs typeface="Arial"/>
            </a:endParaRPr>
          </a:p>
          <a:p>
            <a:pPr lvl="0">
              <a:lnSpc>
                <a:spcPct val="115000"/>
              </a:lnSpc>
            </a:pPr>
            <a:endParaRPr lang="en-US" sz="1000" dirty="0">
              <a:solidFill>
                <a:prstClr val="black"/>
              </a:solidFill>
              <a:latin typeface="Arial"/>
              <a:ea typeface="SimSun"/>
              <a:cs typeface="Arial"/>
            </a:endParaRPr>
          </a:p>
          <a:p>
            <a:pPr lvl="0">
              <a:lnSpc>
                <a:spcPct val="115000"/>
              </a:lnSpc>
            </a:pPr>
            <a:endParaRPr lang="en-US" sz="1000" dirty="0">
              <a:solidFill>
                <a:prstClr val="black"/>
              </a:solidFill>
              <a:latin typeface="Arial"/>
              <a:ea typeface="SimSun"/>
              <a:cs typeface="Arial"/>
            </a:endParaRPr>
          </a:p>
          <a:p>
            <a:pPr lvl="0">
              <a:lnSpc>
                <a:spcPct val="115000"/>
              </a:lnSpc>
            </a:pPr>
            <a:endParaRPr lang="en-US" sz="1000" dirty="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30</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xmlns="" val="1468586306"/>
              </p:ext>
            </p:extLst>
          </p:nvPr>
        </p:nvGraphicFramePr>
        <p:xfrm>
          <a:off x="381000" y="4267200"/>
          <a:ext cx="5934075" cy="3185160"/>
        </p:xfrm>
        <a:graphic>
          <a:graphicData uri="http://schemas.openxmlformats.org/drawingml/2006/table">
            <a:tbl>
              <a:tblPr firstRow="1" firstCol="1" bandRow="1">
                <a:tableStyleId>{5940675A-B579-460E-94D1-54222C63F5DA}</a:tableStyleId>
              </a:tblPr>
              <a:tblGrid>
                <a:gridCol w="1447800"/>
                <a:gridCol w="2508250"/>
                <a:gridCol w="1978025"/>
              </a:tblGrid>
              <a:tr h="381000">
                <a:tc>
                  <a:txBody>
                    <a:bodyPr/>
                    <a:lstStyle/>
                    <a:p>
                      <a:pPr marL="0" marR="0">
                        <a:lnSpc>
                          <a:spcPct val="115000"/>
                        </a:lnSpc>
                        <a:spcBef>
                          <a:spcPts val="0"/>
                        </a:spcBef>
                        <a:spcAft>
                          <a:spcPts val="0"/>
                        </a:spcAft>
                      </a:pPr>
                      <a:r>
                        <a:rPr lang="en-US" sz="1000" b="1" smtClean="0">
                          <a:effectLst/>
                          <a:latin typeface="Arial" pitchFamily="34" charset="0"/>
                          <a:cs typeface="Arial" pitchFamily="34" charset="0"/>
                        </a:rPr>
                        <a:t>Outil</a:t>
                      </a:r>
                      <a:endParaRPr lang="en-CA" sz="1000" b="1" dirty="0">
                        <a:effectLst/>
                        <a:latin typeface="Arial" pitchFamily="34" charset="0"/>
                        <a:ea typeface="Times New Roman"/>
                        <a:cs typeface="Arial" pitchFamily="34" charset="0"/>
                      </a:endParaRPr>
                    </a:p>
                  </a:txBody>
                  <a:tcPr marL="68580" marR="68580" marT="0" marB="0" anchor="ctr"/>
                </a:tc>
                <a:tc>
                  <a:txBody>
                    <a:bodyPr/>
                    <a:lstStyle/>
                    <a:p>
                      <a:pPr marL="0" marR="0">
                        <a:lnSpc>
                          <a:spcPct val="115000"/>
                        </a:lnSpc>
                        <a:spcBef>
                          <a:spcPts val="0"/>
                        </a:spcBef>
                        <a:spcAft>
                          <a:spcPts val="0"/>
                        </a:spcAft>
                      </a:pPr>
                      <a:r>
                        <a:rPr lang="en-US" sz="1000" b="1" smtClean="0">
                          <a:effectLst/>
                          <a:latin typeface="Arial" pitchFamily="34" charset="0"/>
                          <a:cs typeface="Arial" pitchFamily="34" charset="0"/>
                        </a:rPr>
                        <a:t>Utilisation</a:t>
                      </a:r>
                      <a:endParaRPr lang="en-CA" sz="1000" b="1" dirty="0">
                        <a:effectLst/>
                        <a:latin typeface="Arial" pitchFamily="34" charset="0"/>
                        <a:ea typeface="Times New Roman"/>
                        <a:cs typeface="Arial" pitchFamily="34" charset="0"/>
                      </a:endParaRPr>
                    </a:p>
                  </a:txBody>
                  <a:tcPr marL="68580" marR="68580" marT="0" marB="0" anchor="ctr"/>
                </a:tc>
                <a:tc>
                  <a:txBody>
                    <a:bodyPr/>
                    <a:lstStyle/>
                    <a:p>
                      <a:pPr marL="0" marR="0">
                        <a:lnSpc>
                          <a:spcPct val="115000"/>
                        </a:lnSpc>
                        <a:spcBef>
                          <a:spcPts val="0"/>
                        </a:spcBef>
                        <a:spcAft>
                          <a:spcPts val="0"/>
                        </a:spcAft>
                      </a:pPr>
                      <a:r>
                        <a:rPr lang="en-US" sz="1000" b="1" smtClean="0">
                          <a:effectLst/>
                          <a:latin typeface="Arial" pitchFamily="34" charset="0"/>
                          <a:cs typeface="Arial" pitchFamily="34" charset="0"/>
                        </a:rPr>
                        <a:t>Emplacement</a:t>
                      </a:r>
                      <a:endParaRPr lang="en-CA" sz="1000" b="1" dirty="0">
                        <a:effectLst/>
                        <a:latin typeface="Arial" pitchFamily="34" charset="0"/>
                        <a:ea typeface="Times New Roman"/>
                        <a:cs typeface="Arial" pitchFamily="34" charset="0"/>
                      </a:endParaRPr>
                    </a:p>
                  </a:txBody>
                  <a:tcPr marL="68580" marR="68580" marT="0" marB="0" anchor="ctr"/>
                </a:tc>
              </a:tr>
              <a:tr h="0">
                <a:tc>
                  <a:txBody>
                    <a:bodyPr/>
                    <a:lstStyle/>
                    <a:p>
                      <a:pPr lvl="0">
                        <a:lnSpc>
                          <a:spcPct val="115000"/>
                        </a:lnSpc>
                      </a:pPr>
                      <a:r>
                        <a:rPr lang="en-US" sz="1000" b="1" smtClean="0">
                          <a:solidFill>
                            <a:prstClr val="black"/>
                          </a:solidFill>
                          <a:latin typeface="Arial"/>
                          <a:ea typeface="SimSun"/>
                          <a:cs typeface="Arial"/>
                        </a:rPr>
                        <a:t>Gestion des disques</a:t>
                      </a:r>
                      <a:endParaRPr lang="en-US" sz="1000" b="1" dirty="0">
                        <a:solidFill>
                          <a:prstClr val="black"/>
                        </a:solidFill>
                        <a:latin typeface="Arial"/>
                        <a:ea typeface="SimSun"/>
                        <a:cs typeface="Arial"/>
                      </a:endParaRPr>
                    </a:p>
                  </a:txBody>
                  <a:tcPr marL="68580" marR="68580" marT="0" marB="0"/>
                </a:tc>
                <a:tc>
                  <a:txBody>
                    <a:bodyPr/>
                    <a:lstStyle/>
                    <a:p>
                      <a:pPr marL="342900" lvl="0" indent="-342900">
                        <a:lnSpc>
                          <a:spcPct val="115000"/>
                        </a:lnSpc>
                        <a:spcAft>
                          <a:spcPts val="0"/>
                        </a:spcAft>
                        <a:buFont typeface="Symbol"/>
                        <a:buChar char=""/>
                      </a:pPr>
                      <a:r>
                        <a:rPr lang="en-US" sz="1000" smtClean="0">
                          <a:solidFill>
                            <a:srgbClr val="000000"/>
                          </a:solidFill>
                          <a:latin typeface="Arial"/>
                          <a:ea typeface="Times New Roman"/>
                          <a:cs typeface="Segoe UI"/>
                        </a:rPr>
                        <a:t>Initialiser des disques</a:t>
                      </a:r>
                    </a:p>
                    <a:p>
                      <a:pPr marL="342900" lvl="0" indent="-342900">
                        <a:lnSpc>
                          <a:spcPct val="115000"/>
                        </a:lnSpc>
                        <a:spcAft>
                          <a:spcPts val="0"/>
                        </a:spcAft>
                        <a:buFont typeface="Symbol"/>
                        <a:buChar char=""/>
                      </a:pPr>
                      <a:r>
                        <a:rPr lang="en-US" sz="1000" smtClean="0">
                          <a:solidFill>
                            <a:srgbClr val="000000"/>
                          </a:solidFill>
                          <a:latin typeface="Arial"/>
                          <a:ea typeface="Times New Roman"/>
                          <a:cs typeface="Segoe UI"/>
                        </a:rPr>
                        <a:t>Créer et modifier des volumes</a:t>
                      </a:r>
                      <a:endParaRPr lang="en-US" sz="1000" dirty="0">
                        <a:solidFill>
                          <a:prstClr val="black"/>
                        </a:solidFill>
                        <a:latin typeface="Arial"/>
                        <a:ea typeface="Times New Roman"/>
                        <a:cs typeface="Times New Roman"/>
                      </a:endParaRPr>
                    </a:p>
                  </a:txBody>
                  <a:tcPr marL="68580" marR="68580" marT="0" marB="0"/>
                </a:tc>
                <a:tc>
                  <a:txBody>
                    <a:bodyPr/>
                    <a:lstStyle/>
                    <a:p>
                      <a:pPr lvl="0">
                        <a:lnSpc>
                          <a:spcPct val="115000"/>
                        </a:lnSpc>
                        <a:spcAft>
                          <a:spcPts val="995"/>
                        </a:spcAft>
                      </a:pPr>
                      <a:r>
                        <a:rPr lang="en-US" sz="1000" smtClean="0">
                          <a:solidFill>
                            <a:srgbClr val="000000"/>
                          </a:solidFill>
                          <a:latin typeface="Arial"/>
                          <a:ea typeface="SimSun"/>
                          <a:cs typeface="Segoe UI"/>
                        </a:rPr>
                        <a:t>Dans le menu Outils du Gestionnaire de serveur (dans la console Gestion de l'ordinateur)</a:t>
                      </a:r>
                      <a:endParaRPr lang="en-US" sz="1000" dirty="0">
                        <a:solidFill>
                          <a:prstClr val="black"/>
                        </a:solidFill>
                        <a:latin typeface="Arial"/>
                        <a:ea typeface="SimSun"/>
                        <a:cs typeface="Arial"/>
                      </a:endParaRPr>
                    </a:p>
                  </a:txBody>
                  <a:tcPr marL="68580" marR="68580" marT="0" marB="0"/>
                </a:tc>
              </a:tr>
              <a:tr h="0">
                <a:tc>
                  <a:txBody>
                    <a:bodyPr/>
                    <a:lstStyle/>
                    <a:p>
                      <a:pPr lvl="0">
                        <a:lnSpc>
                          <a:spcPct val="115000"/>
                        </a:lnSpc>
                        <a:spcAft>
                          <a:spcPts val="995"/>
                        </a:spcAft>
                      </a:pPr>
                      <a:r>
                        <a:rPr lang="en-US" sz="1000" b="1" smtClean="0">
                          <a:solidFill>
                            <a:prstClr val="black"/>
                          </a:solidFill>
                          <a:latin typeface="Arial"/>
                          <a:ea typeface="SimSun"/>
                          <a:cs typeface="Arial"/>
                        </a:rPr>
                        <a:t>Diskpart.exe</a:t>
                      </a:r>
                      <a:endParaRPr lang="en-US" sz="1000" b="1" dirty="0">
                        <a:solidFill>
                          <a:prstClr val="black"/>
                        </a:solidFill>
                        <a:latin typeface="Arial"/>
                        <a:ea typeface="SimSun"/>
                        <a:cs typeface="Arial"/>
                      </a:endParaRPr>
                    </a:p>
                  </a:txBody>
                  <a:tcPr marL="68580" marR="68580" marT="0" marB="0"/>
                </a:tc>
                <a:tc>
                  <a:txBody>
                    <a:bodyPr/>
                    <a:lstStyle/>
                    <a:p>
                      <a:pPr marL="342900" lvl="0" indent="-342900">
                        <a:lnSpc>
                          <a:spcPct val="115000"/>
                        </a:lnSpc>
                        <a:spcAft>
                          <a:spcPts val="0"/>
                        </a:spcAft>
                        <a:buFont typeface="Symbol"/>
                        <a:buChar char=""/>
                      </a:pPr>
                      <a:r>
                        <a:rPr lang="en-US" sz="1000" smtClean="0">
                          <a:solidFill>
                            <a:srgbClr val="000000"/>
                          </a:solidFill>
                          <a:latin typeface="Arial"/>
                          <a:ea typeface="Times New Roman"/>
                          <a:cs typeface="Segoe UI"/>
                        </a:rPr>
                        <a:t>Initialiser des disques</a:t>
                      </a:r>
                      <a:endParaRPr lang="en-US" sz="1000" smtClean="0">
                        <a:solidFill>
                          <a:prstClr val="black"/>
                        </a:solidFill>
                        <a:latin typeface="Arial"/>
                        <a:ea typeface="Times New Roman"/>
                        <a:cs typeface="Times New Roman"/>
                      </a:endParaRPr>
                    </a:p>
                    <a:p>
                      <a:pPr marL="342900" lvl="0" indent="-342900">
                        <a:lnSpc>
                          <a:spcPct val="115000"/>
                        </a:lnSpc>
                        <a:spcAft>
                          <a:spcPts val="0"/>
                        </a:spcAft>
                        <a:buFont typeface="Symbol"/>
                        <a:buChar char=""/>
                      </a:pPr>
                      <a:r>
                        <a:rPr lang="en-US" sz="1000" smtClean="0">
                          <a:solidFill>
                            <a:srgbClr val="000000"/>
                          </a:solidFill>
                          <a:latin typeface="Arial"/>
                          <a:ea typeface="Times New Roman"/>
                          <a:cs typeface="Segoe UI"/>
                        </a:rPr>
                        <a:t>Créer et modifier des volumes à partir d'une invite de commandes</a:t>
                      </a:r>
                      <a:endParaRPr lang="en-US" sz="1000" dirty="0">
                        <a:solidFill>
                          <a:prstClr val="black"/>
                        </a:solidFill>
                        <a:latin typeface="Arial"/>
                        <a:ea typeface="Times New Roman"/>
                        <a:cs typeface="Times New Roman"/>
                      </a:endParaRPr>
                    </a:p>
                  </a:txBody>
                  <a:tcPr marL="68580" marR="68580" marT="0" marB="0"/>
                </a:tc>
                <a:tc>
                  <a:txBody>
                    <a:bodyPr/>
                    <a:lstStyle/>
                    <a:p>
                      <a:pPr lvl="0">
                        <a:lnSpc>
                          <a:spcPct val="115000"/>
                        </a:lnSpc>
                        <a:spcAft>
                          <a:spcPts val="995"/>
                        </a:spcAft>
                      </a:pPr>
                      <a:r>
                        <a:rPr lang="en-US" sz="1000" smtClean="0">
                          <a:solidFill>
                            <a:srgbClr val="000000"/>
                          </a:solidFill>
                          <a:latin typeface="Arial"/>
                          <a:ea typeface="SimSun"/>
                          <a:cs typeface="Segoe UI"/>
                        </a:rPr>
                        <a:t>Invite de commandes</a:t>
                      </a:r>
                      <a:endParaRPr lang="en-US" sz="1000" dirty="0">
                        <a:solidFill>
                          <a:prstClr val="black"/>
                        </a:solidFill>
                        <a:latin typeface="Arial"/>
                        <a:ea typeface="SimSun"/>
                        <a:cs typeface="Arial"/>
                      </a:endParaRPr>
                    </a:p>
                  </a:txBody>
                  <a:tcPr marL="68580" marR="68580" marT="0" marB="0"/>
                </a:tc>
              </a:tr>
              <a:tr h="0">
                <a:tc>
                  <a:txBody>
                    <a:bodyPr/>
                    <a:lstStyle/>
                    <a:p>
                      <a:pPr lvl="0">
                        <a:lnSpc>
                          <a:spcPct val="115000"/>
                        </a:lnSpc>
                        <a:spcAft>
                          <a:spcPts val="995"/>
                        </a:spcAft>
                      </a:pPr>
                      <a:r>
                        <a:rPr lang="en-US" sz="1000" b="1" smtClean="0">
                          <a:solidFill>
                            <a:prstClr val="black"/>
                          </a:solidFill>
                          <a:latin typeface="Arial"/>
                          <a:ea typeface="SimSun"/>
                          <a:cs typeface="Arial"/>
                        </a:rPr>
                        <a:t>Mklink.exe</a:t>
                      </a:r>
                      <a:endParaRPr lang="en-US" sz="1000" b="1" dirty="0">
                        <a:solidFill>
                          <a:prstClr val="black"/>
                        </a:solidFill>
                        <a:latin typeface="Arial"/>
                        <a:ea typeface="SimSun"/>
                        <a:cs typeface="Arial"/>
                      </a:endParaRPr>
                    </a:p>
                  </a:txBody>
                  <a:tcPr marL="68580" marR="68580" marT="0" marB="0"/>
                </a:tc>
                <a:tc>
                  <a:txBody>
                    <a:bodyPr/>
                    <a:lstStyle/>
                    <a:p>
                      <a:pPr marL="342900" lvl="0" indent="-342900">
                        <a:lnSpc>
                          <a:spcPct val="115000"/>
                        </a:lnSpc>
                        <a:spcAft>
                          <a:spcPts val="0"/>
                        </a:spcAft>
                        <a:buFont typeface="Symbol"/>
                        <a:buChar char=""/>
                      </a:pPr>
                      <a:r>
                        <a:rPr lang="en-US" sz="1000" smtClean="0">
                          <a:solidFill>
                            <a:srgbClr val="000000"/>
                          </a:solidFill>
                          <a:latin typeface="Arial"/>
                          <a:ea typeface="Times New Roman"/>
                          <a:cs typeface="Segoe UI"/>
                        </a:rPr>
                        <a:t>Créer un lien symbolique vers un fichier ou un dossier</a:t>
                      </a:r>
                      <a:endParaRPr lang="en-US" sz="1000" dirty="0">
                        <a:solidFill>
                          <a:prstClr val="black"/>
                        </a:solidFill>
                        <a:latin typeface="Arial"/>
                        <a:ea typeface="Times New Roman"/>
                        <a:cs typeface="Times New Roman"/>
                      </a:endParaRPr>
                    </a:p>
                  </a:txBody>
                  <a:tcPr marL="68580" marR="68580" marT="0" marB="0"/>
                </a:tc>
                <a:tc>
                  <a:txBody>
                    <a:bodyPr/>
                    <a:lstStyle/>
                    <a:p>
                      <a:pPr lvl="0">
                        <a:lnSpc>
                          <a:spcPct val="115000"/>
                        </a:lnSpc>
                        <a:spcAft>
                          <a:spcPts val="995"/>
                        </a:spcAft>
                      </a:pPr>
                      <a:r>
                        <a:rPr lang="en-US" sz="1000" smtClean="0">
                          <a:solidFill>
                            <a:srgbClr val="000000"/>
                          </a:solidFill>
                          <a:latin typeface="Arial"/>
                          <a:ea typeface="SimSun"/>
                          <a:cs typeface="Segoe UI"/>
                        </a:rPr>
                        <a:t>Invite de commandes</a:t>
                      </a:r>
                      <a:endParaRPr lang="en-US" sz="1000">
                        <a:solidFill>
                          <a:prstClr val="black"/>
                        </a:solidFill>
                        <a:latin typeface="Arial"/>
                        <a:ea typeface="SimSun"/>
                        <a:cs typeface="Arial"/>
                      </a:endParaRPr>
                    </a:p>
                  </a:txBody>
                  <a:tcPr marL="68580" marR="68580" marT="0" marB="0"/>
                </a:tc>
              </a:tr>
              <a:tr h="0">
                <a:tc>
                  <a:txBody>
                    <a:bodyPr/>
                    <a:lstStyle/>
                    <a:p>
                      <a:pPr lvl="0">
                        <a:lnSpc>
                          <a:spcPct val="115000"/>
                        </a:lnSpc>
                        <a:spcAft>
                          <a:spcPts val="995"/>
                        </a:spcAft>
                      </a:pPr>
                      <a:r>
                        <a:rPr lang="en-US" sz="1000" b="1" smtClean="0">
                          <a:solidFill>
                            <a:prstClr val="black"/>
                          </a:solidFill>
                          <a:latin typeface="Arial"/>
                          <a:ea typeface="SimSun"/>
                          <a:cs typeface="Arial"/>
                        </a:rPr>
                        <a:t>Chkdsk.exe</a:t>
                      </a:r>
                      <a:endParaRPr lang="en-US" sz="1000" b="1">
                        <a:solidFill>
                          <a:prstClr val="black"/>
                        </a:solidFill>
                        <a:latin typeface="Arial"/>
                        <a:ea typeface="SimSun"/>
                        <a:cs typeface="Arial"/>
                      </a:endParaRPr>
                    </a:p>
                  </a:txBody>
                  <a:tcPr marL="68580" marR="68580" marT="0" marB="0"/>
                </a:tc>
                <a:tc>
                  <a:txBody>
                    <a:bodyPr/>
                    <a:lstStyle/>
                    <a:p>
                      <a:pPr marL="342900" lvl="0" indent="-342900">
                        <a:lnSpc>
                          <a:spcPct val="115000"/>
                        </a:lnSpc>
                        <a:spcAft>
                          <a:spcPts val="0"/>
                        </a:spcAft>
                        <a:buFont typeface="Symbol"/>
                        <a:buChar char=""/>
                      </a:pPr>
                      <a:r>
                        <a:rPr lang="en-US" sz="1000" smtClean="0">
                          <a:solidFill>
                            <a:srgbClr val="000000"/>
                          </a:solidFill>
                          <a:latin typeface="Arial"/>
                          <a:ea typeface="Times New Roman"/>
                          <a:cs typeface="Segoe UI"/>
                        </a:rPr>
                        <a:t>Vérifier un disque pour un volume au format NTFS</a:t>
                      </a:r>
                      <a:endParaRPr lang="en-US" sz="1000" smtClean="0">
                        <a:solidFill>
                          <a:prstClr val="black"/>
                        </a:solidFill>
                        <a:latin typeface="Arial"/>
                        <a:ea typeface="Times New Roman"/>
                        <a:cs typeface="Times New Roman"/>
                      </a:endParaRPr>
                    </a:p>
                    <a:p>
                      <a:pPr marL="342900" lvl="0" indent="-342900">
                        <a:lnSpc>
                          <a:spcPct val="115000"/>
                        </a:lnSpc>
                        <a:spcAft>
                          <a:spcPts val="0"/>
                        </a:spcAft>
                        <a:buFont typeface="Symbol"/>
                        <a:buChar char=""/>
                      </a:pPr>
                      <a:r>
                        <a:rPr lang="en-US" sz="1000" smtClean="0">
                          <a:solidFill>
                            <a:srgbClr val="000000"/>
                          </a:solidFill>
                          <a:latin typeface="Arial"/>
                          <a:ea typeface="Times New Roman"/>
                          <a:cs typeface="Segoe UI"/>
                        </a:rPr>
                        <a:t>Ne peut pas être utilisé pour des disques virtuels ou ReFS</a:t>
                      </a:r>
                      <a:endParaRPr lang="en-US" sz="1000">
                        <a:solidFill>
                          <a:prstClr val="black"/>
                        </a:solidFill>
                        <a:latin typeface="Arial"/>
                        <a:ea typeface="Times New Roman"/>
                        <a:cs typeface="Times New Roman"/>
                      </a:endParaRPr>
                    </a:p>
                  </a:txBody>
                  <a:tcPr marL="68580" marR="68580" marT="0" marB="0"/>
                </a:tc>
                <a:tc>
                  <a:txBody>
                    <a:bodyPr/>
                    <a:lstStyle/>
                    <a:p>
                      <a:pPr lvl="0">
                        <a:lnSpc>
                          <a:spcPct val="115000"/>
                        </a:lnSpc>
                        <a:spcAft>
                          <a:spcPts val="995"/>
                        </a:spcAft>
                      </a:pPr>
                      <a:r>
                        <a:rPr lang="en-US" sz="1000" smtClean="0">
                          <a:solidFill>
                            <a:srgbClr val="000000"/>
                          </a:solidFill>
                          <a:latin typeface="Arial"/>
                          <a:ea typeface="SimSun"/>
                          <a:cs typeface="Segoe UI"/>
                        </a:rPr>
                        <a:t>Invite de commandes</a:t>
                      </a:r>
                      <a:endParaRPr lang="en-US" sz="1000">
                        <a:solidFill>
                          <a:prstClr val="black"/>
                        </a:solidFill>
                        <a:latin typeface="Arial"/>
                        <a:ea typeface="SimSun"/>
                        <a:cs typeface="Arial"/>
                      </a:endParaRPr>
                    </a:p>
                  </a:txBody>
                  <a:tcPr marL="68580" marR="68580" marT="0" marB="0"/>
                </a:tc>
              </a:tr>
              <a:tr h="0">
                <a:tc>
                  <a:txBody>
                    <a:bodyPr/>
                    <a:lstStyle/>
                    <a:p>
                      <a:pPr lvl="0">
                        <a:lnSpc>
                          <a:spcPct val="115000"/>
                        </a:lnSpc>
                        <a:spcAft>
                          <a:spcPts val="995"/>
                        </a:spcAft>
                      </a:pPr>
                      <a:r>
                        <a:rPr lang="en-US" sz="1000" b="1" smtClean="0">
                          <a:solidFill>
                            <a:prstClr val="black"/>
                          </a:solidFill>
                          <a:latin typeface="Arial"/>
                          <a:ea typeface="SimSun"/>
                          <a:cs typeface="Arial"/>
                        </a:rPr>
                        <a:t>Defrag.exe</a:t>
                      </a:r>
                      <a:endParaRPr lang="en-US" sz="1000" b="1">
                        <a:solidFill>
                          <a:prstClr val="black"/>
                        </a:solidFill>
                        <a:latin typeface="Arial"/>
                        <a:ea typeface="SimSun"/>
                        <a:cs typeface="Arial"/>
                      </a:endParaRPr>
                    </a:p>
                  </a:txBody>
                  <a:tcPr marL="68580" marR="68580" marT="0" marB="0"/>
                </a:tc>
                <a:tc>
                  <a:txBody>
                    <a:bodyPr/>
                    <a:lstStyle/>
                    <a:p>
                      <a:pPr marL="342900" lvl="0" indent="-342900">
                        <a:lnSpc>
                          <a:spcPct val="115000"/>
                        </a:lnSpc>
                        <a:spcAft>
                          <a:spcPts val="0"/>
                        </a:spcAft>
                        <a:buFont typeface="Symbol"/>
                        <a:buChar char=""/>
                      </a:pPr>
                      <a:r>
                        <a:rPr lang="en-US" sz="1000" smtClean="0">
                          <a:solidFill>
                            <a:srgbClr val="000000"/>
                          </a:solidFill>
                          <a:latin typeface="Arial"/>
                          <a:ea typeface="Times New Roman"/>
                          <a:cs typeface="Segoe UI"/>
                        </a:rPr>
                        <a:t>Outil de défragmentation de disque pour les volumes au format NTFS </a:t>
                      </a:r>
                      <a:endParaRPr lang="en-US" sz="1000" smtClean="0">
                        <a:solidFill>
                          <a:prstClr val="black"/>
                        </a:solidFill>
                        <a:latin typeface="Arial"/>
                        <a:ea typeface="Times New Roman"/>
                        <a:cs typeface="Times New Roman"/>
                      </a:endParaRPr>
                    </a:p>
                    <a:p>
                      <a:pPr marL="342900" lvl="0" indent="-342900">
                        <a:lnSpc>
                          <a:spcPct val="115000"/>
                        </a:lnSpc>
                        <a:spcAft>
                          <a:spcPts val="0"/>
                        </a:spcAft>
                        <a:buFont typeface="Symbol"/>
                        <a:buChar char=""/>
                      </a:pPr>
                      <a:r>
                        <a:rPr lang="en-US" sz="1000" smtClean="0">
                          <a:solidFill>
                            <a:srgbClr val="000000"/>
                          </a:solidFill>
                          <a:latin typeface="Arial"/>
                          <a:ea typeface="Times New Roman"/>
                          <a:cs typeface="Segoe UI"/>
                        </a:rPr>
                        <a:t>Ne peut pas être utilisé pour des disques virtuels ou ReFS</a:t>
                      </a:r>
                      <a:endParaRPr lang="en-US" sz="1000">
                        <a:solidFill>
                          <a:prstClr val="black"/>
                        </a:solidFill>
                        <a:latin typeface="Arial"/>
                        <a:ea typeface="Times New Roman"/>
                        <a:cs typeface="Times New Roman"/>
                      </a:endParaRPr>
                    </a:p>
                  </a:txBody>
                  <a:tcPr marL="68580" marR="68580" marT="0" marB="0"/>
                </a:tc>
                <a:tc>
                  <a:txBody>
                    <a:bodyPr/>
                    <a:lstStyle/>
                    <a:p>
                      <a:pPr lvl="0">
                        <a:lnSpc>
                          <a:spcPct val="115000"/>
                        </a:lnSpc>
                      </a:pPr>
                      <a:r>
                        <a:rPr lang="en-US" sz="1000" dirty="0" smtClean="0">
                          <a:solidFill>
                            <a:srgbClr val="000000"/>
                          </a:solidFill>
                          <a:latin typeface="Arial"/>
                          <a:ea typeface="SimSun"/>
                          <a:cs typeface="Segoe UI"/>
                        </a:rPr>
                        <a:t>Invite de </a:t>
                      </a:r>
                      <a:r>
                        <a:rPr lang="en-US" sz="1000" dirty="0" err="1" smtClean="0">
                          <a:solidFill>
                            <a:srgbClr val="000000"/>
                          </a:solidFill>
                          <a:latin typeface="Arial"/>
                          <a:ea typeface="SimSun"/>
                          <a:cs typeface="Segoe UI"/>
                        </a:rPr>
                        <a:t>commandes</a:t>
                      </a:r>
                      <a:endParaRPr lang="en-US" sz="1000" dirty="0">
                        <a:solidFill>
                          <a:srgbClr val="000000"/>
                        </a:solidFill>
                        <a:latin typeface="Arial"/>
                        <a:ea typeface="SimSun"/>
                        <a:cs typeface="Segoe UI"/>
                      </a:endParaRPr>
                    </a:p>
                  </a:txBody>
                  <a:tcPr marL="68580" marR="68580" marT="0" marB="0"/>
                </a:tc>
              </a:tr>
            </a:tbl>
          </a:graphicData>
        </a:graphic>
      </p:graphicFrame>
      <p:sp>
        <p:nvSpPr>
          <p:cNvPr id="9"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xmlns="" val="399664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Bef>
                <a:spcPts val="900"/>
              </a:spcBef>
              <a:spcAft>
                <a:spcPts val="300"/>
              </a:spcAft>
            </a:pPr>
            <a:r>
              <a:rPr lang="en-US" sz="1000" b="1" smtClean="0">
                <a:solidFill>
                  <a:prstClr val="black"/>
                </a:solidFill>
                <a:latin typeface="Arial"/>
                <a:ea typeface="SimSun"/>
                <a:cs typeface="Arial"/>
              </a:rPr>
              <a:t>Méthode </a:t>
            </a:r>
            <a:r>
              <a:rPr lang="en-US" sz="1000" b="1" err="1">
                <a:solidFill>
                  <a:prstClr val="black"/>
                </a:solidFill>
                <a:latin typeface="Arial"/>
                <a:ea typeface="SimSun"/>
                <a:cs typeface="Arial"/>
              </a:rPr>
              <a:t>conseillée</a:t>
            </a:r>
            <a:r>
              <a:rPr lang="en-US" sz="1000" b="1">
                <a:solidFill>
                  <a:prstClr val="black"/>
                </a:solidFill>
                <a:latin typeface="Arial"/>
                <a:ea typeface="SimSun"/>
                <a:cs typeface="Arial"/>
              </a:rPr>
              <a:t> </a:t>
            </a:r>
          </a:p>
          <a:p>
            <a:pPr lvl="0">
              <a:lnSpc>
                <a:spcPct val="115000"/>
              </a:lnSpc>
              <a:spcAft>
                <a:spcPts val="1000"/>
              </a:spcAft>
            </a:pPr>
            <a:r>
              <a:rPr lang="en-US" sz="1000" smtClean="0">
                <a:solidFill>
                  <a:prstClr val="black"/>
                </a:solidFill>
                <a:latin typeface="Arial"/>
                <a:ea typeface="SimSun"/>
                <a:cs typeface="Segoe UI"/>
              </a:rPr>
              <a:t>Voici </a:t>
            </a:r>
            <a:r>
              <a:rPr lang="en-US" sz="1000" dirty="0">
                <a:solidFill>
                  <a:prstClr val="black"/>
                </a:solidFill>
                <a:latin typeface="Arial"/>
                <a:ea typeface="SimSun"/>
                <a:cs typeface="Segoe UI"/>
              </a:rPr>
              <a:t>les </a:t>
            </a:r>
            <a:r>
              <a:rPr lang="en-US" sz="1000" dirty="0" err="1">
                <a:solidFill>
                  <a:prstClr val="black"/>
                </a:solidFill>
                <a:latin typeface="Arial"/>
                <a:ea typeface="SimSun"/>
                <a:cs typeface="Segoe UI"/>
              </a:rPr>
              <a:t>meilleures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pratiques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recommandées</a:t>
            </a:r>
            <a:r>
              <a:rPr lang="en-US" sz="1000" dirty="0">
                <a:solidFill>
                  <a:prstClr val="black"/>
                </a:solidFill>
                <a:latin typeface="Arial"/>
                <a:ea typeface="SimSun"/>
                <a:cs typeface="Segoe UI"/>
              </a:rPr>
              <a:t> : </a:t>
            </a:r>
            <a:endParaRPr lang="en-US" sz="1000" dirty="0">
              <a:solidFill>
                <a:prstClr val="black"/>
              </a:solidFill>
              <a:latin typeface="Arial"/>
              <a:ea typeface="SimSun"/>
              <a:cs typeface="Arial"/>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Si </a:t>
            </a:r>
            <a:r>
              <a:rPr lang="en-US" sz="1000" dirty="0" err="1">
                <a:solidFill>
                  <a:prstClr val="black"/>
                </a:solidFill>
                <a:latin typeface="Arial"/>
                <a:ea typeface="Times New Roman"/>
                <a:cs typeface="Times New Roman"/>
              </a:rPr>
              <a:t>vous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souhaitez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réduire</a:t>
            </a:r>
            <a:r>
              <a:rPr lang="en-US" sz="1000" dirty="0">
                <a:solidFill>
                  <a:prstClr val="black"/>
                </a:solidFill>
                <a:latin typeface="Arial"/>
                <a:ea typeface="Times New Roman"/>
                <a:cs typeface="Times New Roman"/>
              </a:rPr>
              <a:t> un volume, </a:t>
            </a:r>
            <a:r>
              <a:rPr lang="en-US" sz="1000" dirty="0" err="1">
                <a:solidFill>
                  <a:prstClr val="black"/>
                </a:solidFill>
                <a:latin typeface="Arial"/>
                <a:ea typeface="Times New Roman"/>
                <a:cs typeface="Times New Roman"/>
              </a:rPr>
              <a:t>commencez</a:t>
            </a:r>
            <a:r>
              <a:rPr lang="en-US" sz="1000" dirty="0">
                <a:solidFill>
                  <a:prstClr val="black"/>
                </a:solidFill>
                <a:latin typeface="Arial"/>
                <a:ea typeface="Times New Roman"/>
                <a:cs typeface="Times New Roman"/>
              </a:rPr>
              <a:t> par le </a:t>
            </a:r>
            <a:r>
              <a:rPr lang="en-US" sz="1000" dirty="0" err="1">
                <a:solidFill>
                  <a:prstClr val="black"/>
                </a:solidFill>
                <a:latin typeface="Arial"/>
                <a:ea typeface="Times New Roman"/>
                <a:cs typeface="Times New Roman"/>
              </a:rPr>
              <a:t>défragmenter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afin</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pouvoir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récupérer</a:t>
            </a:r>
            <a:r>
              <a:rPr lang="en-US" sz="1000" dirty="0">
                <a:solidFill>
                  <a:prstClr val="black"/>
                </a:solidFill>
                <a:latin typeface="Arial"/>
                <a:ea typeface="Times New Roman"/>
                <a:cs typeface="Times New Roman"/>
              </a:rPr>
              <a:t> plus </a:t>
            </a:r>
            <a:r>
              <a:rPr lang="en-US" sz="1000" dirty="0" err="1">
                <a:solidFill>
                  <a:prstClr val="black"/>
                </a:solidFill>
                <a:latin typeface="Arial"/>
                <a:ea typeface="Times New Roman"/>
                <a:cs typeface="Times New Roman"/>
              </a:rPr>
              <a:t>d'espace</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ce</a:t>
            </a:r>
            <a:r>
              <a:rPr lang="en-US" sz="1000" dirty="0">
                <a:solidFill>
                  <a:prstClr val="black"/>
                </a:solidFill>
                <a:latin typeface="Arial"/>
                <a:ea typeface="Times New Roman"/>
                <a:cs typeface="Times New Roman"/>
              </a:rPr>
              <a:t> volume. </a:t>
            </a: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Segoe UI"/>
              </a:rPr>
              <a:t>Utilisez</a:t>
            </a:r>
            <a:r>
              <a:rPr lang="en-US" sz="1000" dirty="0">
                <a:solidFill>
                  <a:prstClr val="black"/>
                </a:solidFill>
                <a:latin typeface="Arial"/>
                <a:ea typeface="Times New Roman"/>
                <a:cs typeface="Segoe UI"/>
              </a:rPr>
              <a:t> le format de table de partition GPT pour des </a:t>
            </a:r>
            <a:r>
              <a:rPr lang="en-US" sz="1000" dirty="0" err="1">
                <a:solidFill>
                  <a:prstClr val="black"/>
                </a:solidFill>
                <a:latin typeface="Arial"/>
                <a:ea typeface="Times New Roman"/>
                <a:cs typeface="Segoe UI"/>
              </a:rPr>
              <a:t>disques</a:t>
            </a:r>
            <a:r>
              <a:rPr lang="en-US" sz="1000" dirty="0">
                <a:solidFill>
                  <a:prstClr val="black"/>
                </a:solidFill>
                <a:latin typeface="Arial"/>
                <a:ea typeface="Times New Roman"/>
                <a:cs typeface="Segoe UI"/>
              </a:rPr>
              <a:t> de plus de 2 </a:t>
            </a:r>
            <a:r>
              <a:rPr lang="en-US" sz="1000" dirty="0">
                <a:solidFill>
                  <a:srgbClr val="000000"/>
                </a:solidFill>
                <a:latin typeface="Arial"/>
                <a:ea typeface="Times New Roman"/>
                <a:cs typeface="Segoe UI"/>
              </a:rPr>
              <a:t>To</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Segoe UI"/>
              </a:rPr>
              <a:t>Pour les volumes </a:t>
            </a:r>
            <a:r>
              <a:rPr lang="en-US" sz="1000" dirty="0" err="1">
                <a:solidFill>
                  <a:prstClr val="black"/>
                </a:solidFill>
                <a:latin typeface="Arial"/>
                <a:ea typeface="Times New Roman"/>
                <a:cs typeface="Segoe UI"/>
              </a:rPr>
              <a:t>très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importants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utilisez</a:t>
            </a:r>
            <a:r>
              <a:rPr lang="en-US" sz="1000" dirty="0">
                <a:solidFill>
                  <a:prstClr val="black"/>
                </a:solidFill>
                <a:latin typeface="Arial"/>
                <a:ea typeface="Times New Roman"/>
                <a:cs typeface="Segoe UI"/>
              </a:rPr>
              <a:t> le format </a:t>
            </a:r>
            <a:r>
              <a:rPr lang="en-US" sz="1000" dirty="0" err="1">
                <a:solidFill>
                  <a:prstClr val="black"/>
                </a:solidFill>
                <a:latin typeface="Arial"/>
                <a:ea typeface="Times New Roman"/>
                <a:cs typeface="Segoe UI"/>
              </a:rPr>
              <a:t>ReFS.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Segoe UI"/>
              </a:rPr>
              <a:t>N'utilisez</a:t>
            </a:r>
            <a:r>
              <a:rPr lang="en-US" sz="1000" dirty="0">
                <a:solidFill>
                  <a:prstClr val="black"/>
                </a:solidFill>
                <a:latin typeface="Arial"/>
                <a:ea typeface="Times New Roman"/>
                <a:cs typeface="Segoe UI"/>
              </a:rPr>
              <a:t> pas FAT </a:t>
            </a:r>
            <a:r>
              <a:rPr lang="en-US" sz="1000" dirty="0" err="1">
                <a:solidFill>
                  <a:prstClr val="black"/>
                </a:solidFill>
                <a:latin typeface="Arial"/>
                <a:ea typeface="Times New Roman"/>
                <a:cs typeface="Segoe UI"/>
              </a:rPr>
              <a:t>ou</a:t>
            </a:r>
            <a:r>
              <a:rPr lang="en-US" sz="1000" dirty="0">
                <a:solidFill>
                  <a:prstClr val="black"/>
                </a:solidFill>
                <a:latin typeface="Arial"/>
                <a:ea typeface="Times New Roman"/>
                <a:cs typeface="Segoe UI"/>
              </a:rPr>
              <a:t> FAT32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les </a:t>
            </a:r>
            <a:r>
              <a:rPr lang="en-US" sz="1000" dirty="0" err="1">
                <a:solidFill>
                  <a:prstClr val="black"/>
                </a:solidFill>
                <a:latin typeface="Arial"/>
                <a:ea typeface="Times New Roman"/>
                <a:cs typeface="Segoe UI"/>
              </a:rPr>
              <a:t>disques</a:t>
            </a:r>
            <a:r>
              <a:rPr lang="en-US" sz="1000" dirty="0">
                <a:solidFill>
                  <a:prstClr val="black"/>
                </a:solidFill>
                <a:latin typeface="Arial"/>
                <a:ea typeface="Times New Roman"/>
                <a:cs typeface="Segoe UI"/>
              </a:rPr>
              <a:t> du </a:t>
            </a:r>
            <a:r>
              <a:rPr lang="en-US" sz="1000" dirty="0" err="1">
                <a:solidFill>
                  <a:prstClr val="black"/>
                </a:solidFill>
                <a:latin typeface="Arial"/>
                <a:ea typeface="Times New Roman"/>
                <a:cs typeface="Segoe UI"/>
              </a:rPr>
              <a:t>système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d'exploitation</a:t>
            </a:r>
            <a:r>
              <a:rPr lang="en-US" sz="1000" dirty="0">
                <a:solidFill>
                  <a:prstClr val="black"/>
                </a:solidFill>
                <a:latin typeface="Arial"/>
                <a:ea typeface="Times New Roman"/>
                <a:cs typeface="Segoe UI"/>
              </a:rPr>
              <a:t> Windows Server.</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Segoe UI"/>
              </a:rPr>
              <a:t>Utilisez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fonctionnalité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Espaces</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stockage</a:t>
            </a:r>
            <a:r>
              <a:rPr lang="en-US" sz="1000" dirty="0">
                <a:solidFill>
                  <a:prstClr val="black"/>
                </a:solidFill>
                <a:latin typeface="Arial"/>
                <a:ea typeface="Times New Roman"/>
                <a:cs typeface="Segoe UI"/>
              </a:rPr>
              <a:t> pour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système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d'exploitation</a:t>
            </a:r>
            <a:r>
              <a:rPr lang="en-US" sz="1000" dirty="0">
                <a:solidFill>
                  <a:prstClr val="black"/>
                </a:solidFill>
                <a:latin typeface="Arial"/>
                <a:ea typeface="Times New Roman"/>
                <a:cs typeface="Segoe UI"/>
              </a:rPr>
              <a:t> Windows </a:t>
            </a:r>
            <a:r>
              <a:rPr lang="en-US" sz="1000" dirty="0" err="1" smtClean="0">
                <a:solidFill>
                  <a:prstClr val="black"/>
                </a:solidFill>
                <a:latin typeface="Arial"/>
                <a:ea typeface="Times New Roman"/>
                <a:cs typeface="Segoe UI"/>
              </a:rPr>
              <a:t>gère</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vos</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disques</a:t>
            </a:r>
            <a:r>
              <a:rPr lang="en-US" sz="1000" dirty="0">
                <a:solidFill>
                  <a:prstClr val="black"/>
                </a:solidFill>
                <a:latin typeface="Arial"/>
                <a:ea typeface="Times New Roman"/>
                <a:cs typeface="Segoe UI"/>
              </a:rPr>
              <a:t>.</a:t>
            </a:r>
            <a:endParaRPr lang="en-US" dirty="0"/>
          </a:p>
        </p:txBody>
      </p:sp>
      <p:sp>
        <p:nvSpPr>
          <p:cNvPr id="4" name="Slide Number Placeholder 3"/>
          <p:cNvSpPr>
            <a:spLocks noGrp="1"/>
          </p:cNvSpPr>
          <p:nvPr>
            <p:ph type="sldNum" sz="quarter" idx="10"/>
          </p:nvPr>
        </p:nvSpPr>
        <p:spPr/>
        <p:txBody>
          <a:bodyPr/>
          <a:lstStyle/>
          <a:p>
            <a:fld id="{ADF8E418-E7A4-4FD0-A54F-53300611CFAC}" type="slidenum">
              <a:rPr lang="en-US" smtClean="0"/>
              <a:pPr/>
              <a:t>31</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3485118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Donnez</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vue</a:t>
            </a:r>
            <a:r>
              <a:rPr lang="en-US" sz="1000" dirty="0">
                <a:latin typeface="Arial"/>
                <a:ea typeface="SimSun"/>
                <a:cs typeface="Segoe UI"/>
              </a:rPr>
              <a:t> </a:t>
            </a:r>
            <a:r>
              <a:rPr lang="en-US" sz="1000" dirty="0" err="1">
                <a:latin typeface="Arial"/>
                <a:ea typeface="SimSun"/>
                <a:cs typeface="Segoe UI"/>
              </a:rPr>
              <a:t>d'ensemble</a:t>
            </a:r>
            <a:r>
              <a:rPr lang="en-US" sz="1000" dirty="0">
                <a:latin typeface="Arial"/>
                <a:ea typeface="SimSun"/>
                <a:cs typeface="Segoe UI"/>
              </a:rPr>
              <a:t> des types de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constituant</a:t>
            </a:r>
            <a:r>
              <a:rPr lang="en-US" sz="1000" dirty="0">
                <a:latin typeface="Arial"/>
                <a:ea typeface="SimSun"/>
                <a:cs typeface="Segoe UI"/>
              </a:rPr>
              <a:t> les options de </a:t>
            </a:r>
            <a:r>
              <a:rPr lang="en-US" sz="1000" dirty="0" err="1">
                <a:latin typeface="Arial"/>
                <a:ea typeface="SimSun"/>
                <a:cs typeface="Segoe UI"/>
              </a:rPr>
              <a:t>stockage</a:t>
            </a:r>
            <a:r>
              <a:rPr lang="en-US" sz="1000" dirty="0">
                <a:latin typeface="Arial"/>
                <a:ea typeface="SimSun"/>
                <a:cs typeface="Segoe UI"/>
              </a:rPr>
              <a:t> </a:t>
            </a:r>
            <a:r>
              <a:rPr lang="en-US" sz="1000" dirty="0" err="1">
                <a:latin typeface="Arial"/>
                <a:ea typeface="SimSun"/>
                <a:cs typeface="Segoe UI"/>
              </a:rPr>
              <a:t>disponibles</a:t>
            </a:r>
            <a:r>
              <a:rPr lang="en-US" sz="1000" dirty="0">
                <a:latin typeface="Arial"/>
                <a:ea typeface="SimSun"/>
                <a:cs typeface="Segoe UI"/>
              </a:rPr>
              <a:t>. </a:t>
            </a: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contiennent</a:t>
            </a:r>
            <a:r>
              <a:rPr lang="en-US" sz="1000" dirty="0">
                <a:latin typeface="Arial"/>
                <a:ea typeface="SimSun"/>
                <a:cs typeface="Segoe UI"/>
              </a:rPr>
              <a:t> </a:t>
            </a:r>
            <a:r>
              <a:rPr lang="en-US" sz="1000" dirty="0" err="1">
                <a:latin typeface="Arial"/>
                <a:ea typeface="SimSun"/>
                <a:cs typeface="Segoe UI"/>
              </a:rPr>
              <a:t>normalement</a:t>
            </a:r>
            <a:r>
              <a:rPr lang="en-US" sz="1000" dirty="0">
                <a:latin typeface="Arial"/>
                <a:ea typeface="SimSun"/>
                <a:cs typeface="Segoe UI"/>
              </a:rPr>
              <a:t> des </a:t>
            </a:r>
            <a:r>
              <a:rPr lang="en-US" sz="1000" dirty="0" err="1">
                <a:latin typeface="Arial"/>
                <a:ea typeface="SimSun"/>
                <a:cs typeface="Segoe UI"/>
              </a:rPr>
              <a:t>disques</a:t>
            </a:r>
            <a:r>
              <a:rPr lang="en-US" sz="1000" dirty="0">
                <a:latin typeface="Arial"/>
                <a:ea typeface="SimSun"/>
                <a:cs typeface="Segoe UI"/>
              </a:rPr>
              <a:t> SCSI en raison de </a:t>
            </a:r>
            <a:r>
              <a:rPr lang="en-US" sz="1000" dirty="0" err="1">
                <a:latin typeface="Arial"/>
                <a:ea typeface="SimSun"/>
                <a:cs typeface="Segoe UI"/>
              </a:rPr>
              <a:t>leur</a:t>
            </a:r>
            <a:r>
              <a:rPr lang="en-US" sz="1000" dirty="0">
                <a:latin typeface="Arial"/>
                <a:ea typeface="SimSun"/>
                <a:cs typeface="Segoe UI"/>
              </a:rPr>
              <a:t> plus </a:t>
            </a:r>
            <a:r>
              <a:rPr lang="en-US" sz="1000" dirty="0" err="1">
                <a:latin typeface="Arial"/>
                <a:ea typeface="SimSun"/>
                <a:cs typeface="Segoe UI"/>
              </a:rPr>
              <a:t>grande</a:t>
            </a:r>
            <a:r>
              <a:rPr lang="en-US" sz="1000" dirty="0">
                <a:latin typeface="Arial"/>
                <a:ea typeface="SimSun"/>
                <a:cs typeface="Segoe UI"/>
              </a:rPr>
              <a:t> </a:t>
            </a:r>
            <a:r>
              <a:rPr lang="en-US" sz="1000" dirty="0" err="1">
                <a:latin typeface="Arial"/>
                <a:ea typeface="SimSun"/>
                <a:cs typeface="Segoe UI"/>
              </a:rPr>
              <a:t>fiabilité</a:t>
            </a:r>
            <a:r>
              <a:rPr lang="en-US" sz="1000" dirty="0">
                <a:latin typeface="Arial"/>
                <a:ea typeface="SimSun"/>
                <a:cs typeface="Segoe UI"/>
              </a:rPr>
              <a:t>. Les </a:t>
            </a:r>
            <a:r>
              <a:rPr lang="en-US" sz="1000" dirty="0" err="1">
                <a:latin typeface="Arial"/>
                <a:ea typeface="SimSun"/>
                <a:cs typeface="Segoe UI"/>
              </a:rPr>
              <a:t>disques</a:t>
            </a:r>
            <a:r>
              <a:rPr lang="en-US" sz="1000" dirty="0">
                <a:latin typeface="Arial"/>
                <a:ea typeface="SimSun"/>
                <a:cs typeface="Segoe UI"/>
              </a:rPr>
              <a:t> SATA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peu</a:t>
            </a:r>
            <a:r>
              <a:rPr lang="en-US" sz="1000" dirty="0">
                <a:latin typeface="Arial"/>
                <a:ea typeface="SimSun"/>
                <a:cs typeface="Segoe UI"/>
              </a:rPr>
              <a:t> </a:t>
            </a:r>
            <a:r>
              <a:rPr lang="en-US" sz="1000" dirty="0" err="1">
                <a:latin typeface="Arial"/>
                <a:ea typeface="SimSun"/>
                <a:cs typeface="Segoe UI"/>
              </a:rPr>
              <a:t>coûteux</a:t>
            </a:r>
            <a:r>
              <a:rPr lang="en-US" sz="1000" dirty="0">
                <a:latin typeface="Arial"/>
                <a:ea typeface="SimSun"/>
                <a:cs typeface="Segoe UI"/>
              </a:rPr>
              <a:t> et </a:t>
            </a:r>
            <a:r>
              <a:rPr lang="en-US" sz="1000" dirty="0" err="1">
                <a:latin typeface="Arial"/>
                <a:ea typeface="SimSun"/>
                <a:cs typeface="Segoe UI"/>
              </a:rPr>
              <a:t>fournissent</a:t>
            </a:r>
            <a:r>
              <a:rPr lang="en-US" sz="1000" dirty="0">
                <a:latin typeface="Arial"/>
                <a:ea typeface="SimSun"/>
                <a:cs typeface="Segoe UI"/>
              </a:rPr>
              <a:t> un </a:t>
            </a:r>
            <a:r>
              <a:rPr lang="en-US" sz="1000" dirty="0" err="1">
                <a:latin typeface="Arial"/>
                <a:ea typeface="SimSun"/>
                <a:cs typeface="Segoe UI"/>
              </a:rPr>
              <a:t>stockage</a:t>
            </a:r>
            <a:r>
              <a:rPr lang="en-US" sz="1000" dirty="0">
                <a:latin typeface="Arial"/>
                <a:ea typeface="SimSun"/>
                <a:cs typeface="Segoe UI"/>
              </a:rPr>
              <a:t> de masse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ne </a:t>
            </a:r>
            <a:r>
              <a:rPr lang="en-US" sz="1000" dirty="0" err="1">
                <a:latin typeface="Arial"/>
                <a:ea typeface="SimSun"/>
                <a:cs typeface="Segoe UI"/>
              </a:rPr>
              <a:t>sont</a:t>
            </a:r>
            <a:r>
              <a:rPr lang="en-US" sz="1000" dirty="0">
                <a:latin typeface="Arial"/>
                <a:ea typeface="SimSun"/>
                <a:cs typeface="Segoe UI"/>
              </a:rPr>
              <a:t> pas </a:t>
            </a:r>
            <a:r>
              <a:rPr lang="en-US" sz="1000" dirty="0" err="1">
                <a:latin typeface="Arial"/>
                <a:ea typeface="SimSun"/>
                <a:cs typeface="Segoe UI"/>
              </a:rPr>
              <a:t>conçus</a:t>
            </a:r>
            <a:r>
              <a:rPr lang="en-US" sz="1000" dirty="0">
                <a:latin typeface="Arial"/>
                <a:ea typeface="SimSun"/>
                <a:cs typeface="Segoe UI"/>
              </a:rPr>
              <a:t> pour des </a:t>
            </a:r>
            <a:r>
              <a:rPr lang="en-US" sz="1000" dirty="0" err="1">
                <a:latin typeface="Arial"/>
                <a:ea typeface="SimSun"/>
                <a:cs typeface="Segoe UI"/>
              </a:rPr>
              <a:t>opérations</a:t>
            </a:r>
            <a:r>
              <a:rPr lang="en-US" sz="1000" dirty="0">
                <a:latin typeface="Arial"/>
                <a:ea typeface="SimSun"/>
                <a:cs typeface="Segoe UI"/>
              </a:rPr>
              <a:t> de </a:t>
            </a:r>
            <a:r>
              <a:rPr lang="en-US" sz="1000" dirty="0" err="1">
                <a:latin typeface="Arial"/>
                <a:ea typeface="SimSun"/>
                <a:cs typeface="Segoe UI"/>
              </a:rPr>
              <a:t>serveur</a:t>
            </a:r>
            <a:r>
              <a:rPr lang="en-US" sz="1000" dirty="0">
                <a:latin typeface="Arial"/>
                <a:ea typeface="SimSun"/>
                <a:cs typeface="Segoe UI"/>
              </a:rPr>
              <a:t> 24 </a:t>
            </a:r>
            <a:r>
              <a:rPr lang="en-US" sz="1000" dirty="0" err="1">
                <a:latin typeface="Arial"/>
                <a:ea typeface="SimSun"/>
                <a:cs typeface="Segoe UI"/>
              </a:rPr>
              <a:t>heures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24, 7 </a:t>
            </a:r>
            <a:r>
              <a:rPr lang="en-US" sz="1000" dirty="0" err="1">
                <a:latin typeface="Arial"/>
                <a:ea typeface="SimSun"/>
                <a:cs typeface="Segoe UI"/>
              </a:rPr>
              <a:t>jours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7. </a:t>
            </a:r>
            <a:r>
              <a:rPr lang="en-US" sz="1000" dirty="0" err="1">
                <a:latin typeface="Arial"/>
                <a:ea typeface="SimSun"/>
                <a:cs typeface="Segoe UI"/>
              </a:rPr>
              <a:t>Enfin</a:t>
            </a:r>
            <a:r>
              <a:rPr lang="en-US" sz="1000" dirty="0">
                <a:latin typeface="Arial"/>
                <a:ea typeface="SimSun"/>
                <a:cs typeface="Segoe UI"/>
              </a:rPr>
              <a:t>, </a:t>
            </a:r>
            <a:r>
              <a:rPr lang="en-US" sz="1000" dirty="0" err="1">
                <a:latin typeface="Arial"/>
                <a:ea typeface="SimSun"/>
                <a:cs typeface="Segoe UI"/>
              </a:rPr>
              <a:t>présentez</a:t>
            </a:r>
            <a:r>
              <a:rPr lang="en-US" sz="1000" dirty="0">
                <a:latin typeface="Arial"/>
                <a:ea typeface="SimSun"/>
                <a:cs typeface="Segoe UI"/>
              </a:rPr>
              <a:t> le </a:t>
            </a:r>
            <a:r>
              <a:rPr lang="en-US" sz="1000" dirty="0" err="1">
                <a:latin typeface="Arial"/>
                <a:ea typeface="SimSun"/>
                <a:cs typeface="Segoe UI"/>
              </a:rPr>
              <a:t>rôle</a:t>
            </a:r>
            <a:r>
              <a:rPr lang="en-US" sz="1000" dirty="0">
                <a:latin typeface="Arial"/>
                <a:ea typeface="SimSun"/>
                <a:cs typeface="Segoe UI"/>
              </a:rPr>
              <a:t> des </a:t>
            </a:r>
            <a:r>
              <a:rPr lang="en-US" sz="1000" dirty="0" err="1">
                <a:latin typeface="Arial"/>
                <a:ea typeface="SimSun"/>
                <a:cs typeface="Segoe UI"/>
              </a:rPr>
              <a:t>disques</a:t>
            </a:r>
            <a:r>
              <a:rPr lang="en-US" sz="1000" dirty="0">
                <a:latin typeface="Arial"/>
                <a:ea typeface="SimSun"/>
                <a:cs typeface="Segoe UI"/>
              </a:rPr>
              <a:t> SSD, </a:t>
            </a:r>
            <a:r>
              <a:rPr lang="en-US" sz="1000" dirty="0" smtClean="0">
                <a:latin typeface="Arial"/>
                <a:ea typeface="SimSun"/>
                <a:cs typeface="Segoe UI"/>
              </a:rPr>
              <a:t>qui </a:t>
            </a:r>
            <a:r>
              <a:rPr lang="en-US" sz="1000" dirty="0" err="1" smtClean="0">
                <a:latin typeface="Arial"/>
                <a:ea typeface="SimSun"/>
                <a:cs typeface="Segoe UI"/>
              </a:rPr>
              <a:t>sont</a:t>
            </a:r>
            <a:r>
              <a:rPr lang="en-US" sz="1000" dirty="0" smtClean="0">
                <a:latin typeface="Arial"/>
                <a:ea typeface="SimSun"/>
                <a:cs typeface="Segoe UI"/>
              </a:rPr>
              <a:t> </a:t>
            </a:r>
            <a:r>
              <a:rPr lang="en-US" sz="1000" dirty="0">
                <a:latin typeface="Arial"/>
                <a:ea typeface="SimSun"/>
                <a:cs typeface="Segoe UI"/>
              </a:rPr>
              <a:t>à </a:t>
            </a:r>
            <a:r>
              <a:rPr lang="en-US" sz="1000" dirty="0" err="1">
                <a:latin typeface="Arial"/>
                <a:ea typeface="SimSun"/>
                <a:cs typeface="Segoe UI"/>
              </a:rPr>
              <a:t>même</a:t>
            </a:r>
            <a:r>
              <a:rPr lang="en-US" sz="1000" dirty="0">
                <a:latin typeface="Arial"/>
                <a:ea typeface="SimSun"/>
                <a:cs typeface="Segoe UI"/>
              </a:rPr>
              <a:t> d'être </a:t>
            </a:r>
            <a:r>
              <a:rPr lang="en-US" sz="1000" dirty="0" err="1">
                <a:latin typeface="Arial"/>
                <a:ea typeface="SimSun"/>
                <a:cs typeface="Segoe UI"/>
              </a:rPr>
              <a:t>extrêmement</a:t>
            </a:r>
            <a:r>
              <a:rPr lang="en-US" sz="1000" dirty="0">
                <a:latin typeface="Arial"/>
                <a:ea typeface="SimSun"/>
                <a:cs typeface="Segoe UI"/>
              </a:rPr>
              <a:t> </a:t>
            </a:r>
            <a:r>
              <a:rPr lang="en-US" sz="1000" dirty="0" err="1">
                <a:latin typeface="Arial"/>
                <a:ea typeface="SimSun"/>
                <a:cs typeface="Segoe UI"/>
              </a:rPr>
              <a:t>performants</a:t>
            </a:r>
            <a:r>
              <a:rPr lang="en-US" sz="1000" dirty="0">
                <a:latin typeface="Arial"/>
                <a:ea typeface="SimSun"/>
                <a:cs typeface="Segoe UI"/>
              </a:rPr>
              <a:t> en </a:t>
            </a:r>
            <a:r>
              <a:rPr lang="en-US" sz="1000" dirty="0" err="1">
                <a:latin typeface="Arial"/>
                <a:ea typeface="SimSun"/>
                <a:cs typeface="Segoe UI"/>
              </a:rPr>
              <a:t>termes</a:t>
            </a:r>
            <a:r>
              <a:rPr lang="en-US" sz="1000" dirty="0">
                <a:latin typeface="Arial"/>
                <a:ea typeface="SimSun"/>
                <a:cs typeface="Segoe UI"/>
              </a:rPr>
              <a:t> de </a:t>
            </a:r>
            <a:r>
              <a:rPr lang="en-US" sz="1000" dirty="0" err="1">
                <a:latin typeface="Arial"/>
                <a:ea typeface="SimSun"/>
                <a:cs typeface="Segoe UI"/>
              </a:rPr>
              <a:t>rapidité</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qui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très</a:t>
            </a:r>
            <a:r>
              <a:rPr lang="en-US" sz="1000" dirty="0">
                <a:latin typeface="Arial"/>
                <a:ea typeface="SimSun"/>
                <a:cs typeface="Segoe UI"/>
              </a:rPr>
              <a:t> </a:t>
            </a:r>
            <a:r>
              <a:rPr lang="en-US" sz="1000" dirty="0" err="1">
                <a:latin typeface="Arial"/>
                <a:ea typeface="SimSun"/>
                <a:cs typeface="Segoe UI"/>
              </a:rPr>
              <a:t>coûteux</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Demandez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sociétés</a:t>
            </a:r>
            <a:r>
              <a:rPr lang="en-US" sz="1000" dirty="0">
                <a:latin typeface="Arial"/>
                <a:ea typeface="SimSun"/>
                <a:cs typeface="Segoe UI"/>
              </a:rPr>
              <a:t> </a:t>
            </a:r>
            <a:r>
              <a:rPr lang="en-US" sz="1000" dirty="0" err="1">
                <a:latin typeface="Arial"/>
                <a:ea typeface="SimSun"/>
                <a:cs typeface="Segoe UI"/>
              </a:rPr>
              <a:t>utilisent</a:t>
            </a:r>
            <a:r>
              <a:rPr lang="en-US" sz="1000" dirty="0">
                <a:latin typeface="Arial"/>
                <a:ea typeface="SimSun"/>
                <a:cs typeface="Segoe UI"/>
              </a:rPr>
              <a:t>, et </a:t>
            </a:r>
            <a:r>
              <a:rPr lang="en-US" sz="1000" dirty="0" err="1">
                <a:latin typeface="Arial"/>
                <a:ea typeface="SimSun"/>
                <a:cs typeface="Segoe UI"/>
              </a:rPr>
              <a:t>pourquoi</a:t>
            </a:r>
            <a:r>
              <a:rPr lang="en-US" sz="1000" dirty="0">
                <a:latin typeface="Arial"/>
                <a:ea typeface="SimSun"/>
                <a:cs typeface="Segoe UI"/>
              </a:rPr>
              <a:t>, </a:t>
            </a:r>
            <a:r>
              <a:rPr lang="en-US" sz="1000" dirty="0" err="1">
                <a:latin typeface="Arial"/>
                <a:ea typeface="SimSun"/>
                <a:cs typeface="Segoe UI"/>
              </a:rPr>
              <a:t>d'après</a:t>
            </a:r>
            <a:r>
              <a:rPr lang="en-US" sz="1000" dirty="0">
                <a:latin typeface="Arial"/>
                <a:ea typeface="SimSun"/>
                <a:cs typeface="Segoe UI"/>
              </a:rPr>
              <a:t> </a:t>
            </a:r>
            <a:r>
              <a:rPr lang="en-US" sz="1000" dirty="0" err="1">
                <a:latin typeface="Arial"/>
                <a:ea typeface="SimSun"/>
                <a:cs typeface="Segoe UI"/>
              </a:rPr>
              <a:t>eux</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type de </a:t>
            </a:r>
            <a:r>
              <a:rPr lang="en-US" sz="1000" dirty="0" err="1">
                <a:latin typeface="Arial"/>
                <a:ea typeface="SimSun"/>
                <a:cs typeface="Segoe UI"/>
              </a:rPr>
              <a:t>stockage</a:t>
            </a:r>
            <a:r>
              <a:rPr lang="en-US" sz="1000" dirty="0">
                <a:latin typeface="Arial"/>
                <a:ea typeface="SimSun"/>
                <a:cs typeface="Segoe UI"/>
              </a:rPr>
              <a:t> </a:t>
            </a:r>
            <a:r>
              <a:rPr lang="en-US" sz="1000" dirty="0" smtClean="0">
                <a:latin typeface="Arial"/>
                <a:ea typeface="SimSun"/>
                <a:cs typeface="Segoe UI"/>
              </a:rPr>
              <a:t>a </a:t>
            </a:r>
            <a:r>
              <a:rPr lang="en-US" sz="1000" dirty="0" err="1" smtClean="0">
                <a:latin typeface="Arial"/>
                <a:ea typeface="SimSun"/>
                <a:cs typeface="Segoe UI"/>
              </a:rPr>
              <a:t>été</a:t>
            </a:r>
            <a:r>
              <a:rPr lang="en-US" sz="1000" dirty="0" smtClean="0">
                <a:latin typeface="Arial"/>
                <a:ea typeface="SimSun"/>
                <a:cs typeface="Segoe UI"/>
              </a:rPr>
              <a:t> </a:t>
            </a:r>
            <a:r>
              <a:rPr lang="en-US" sz="1000" dirty="0" err="1">
                <a:latin typeface="Arial"/>
                <a:ea typeface="SimSun"/>
                <a:cs typeface="Segoe UI"/>
              </a:rPr>
              <a:t>choisi</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4034384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a:t>
            </a:r>
            <a:r>
              <a:rPr lang="en-US" sz="1000" dirty="0" err="1">
                <a:latin typeface="Arial"/>
                <a:ea typeface="SimSun"/>
                <a:cs typeface="Segoe UI"/>
              </a:rPr>
              <a:t>stockage</a:t>
            </a:r>
            <a:r>
              <a:rPr lang="en-US" sz="1000" dirty="0">
                <a:latin typeface="Arial"/>
                <a:ea typeface="SimSun"/>
                <a:cs typeface="Segoe UI"/>
              </a:rPr>
              <a:t> DAS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probablement</a:t>
            </a:r>
            <a:r>
              <a:rPr lang="en-US" sz="1000" dirty="0">
                <a:latin typeface="Arial"/>
                <a:ea typeface="SimSun"/>
                <a:cs typeface="Segoe UI"/>
              </a:rPr>
              <a:t> le </a:t>
            </a:r>
            <a:r>
              <a:rPr lang="en-US" sz="1000" dirty="0" err="1">
                <a:latin typeface="Arial"/>
                <a:ea typeface="SimSun"/>
                <a:cs typeface="Segoe UI"/>
              </a:rPr>
              <a:t>stockage</a:t>
            </a:r>
            <a:r>
              <a:rPr lang="en-US" sz="1000" dirty="0">
                <a:latin typeface="Arial"/>
                <a:ea typeface="SimSun"/>
                <a:cs typeface="Segoe UI"/>
              </a:rPr>
              <a:t> le plus courant </a:t>
            </a:r>
            <a:r>
              <a:rPr lang="en-US" sz="1000" dirty="0" err="1">
                <a:latin typeface="Arial"/>
                <a:ea typeface="SimSun"/>
                <a:cs typeface="Segoe UI"/>
              </a:rPr>
              <a:t>aujourd'hui</a:t>
            </a:r>
            <a:r>
              <a:rPr lang="en-US" sz="1000" dirty="0">
                <a:latin typeface="Arial"/>
                <a:ea typeface="SimSun"/>
                <a:cs typeface="Segoe UI"/>
              </a:rPr>
              <a:t>. </a:t>
            </a:r>
            <a:r>
              <a:rPr lang="en-US" sz="1000" dirty="0" err="1">
                <a:latin typeface="Arial"/>
                <a:ea typeface="SimSun"/>
                <a:cs typeface="Segoe UI"/>
              </a:rPr>
              <a:t>Assurez-vous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savent</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facile à installer et à </a:t>
            </a:r>
            <a:r>
              <a:rPr lang="en-US" sz="1000" dirty="0" err="1">
                <a:latin typeface="Arial"/>
                <a:ea typeface="SimSun"/>
                <a:cs typeface="Segoe UI"/>
              </a:rPr>
              <a:t>configurer</a:t>
            </a:r>
            <a:r>
              <a:rPr lang="en-US" sz="1000" dirty="0">
                <a:latin typeface="Arial"/>
                <a:ea typeface="SimSun"/>
                <a:cs typeface="Segoe UI"/>
              </a:rPr>
              <a:t> ; </a:t>
            </a:r>
            <a:r>
              <a:rPr lang="en-US" sz="1000" dirty="0" err="1">
                <a:latin typeface="Arial"/>
                <a:ea typeface="SimSun"/>
                <a:cs typeface="Segoe UI"/>
              </a:rPr>
              <a:t>toutefois</a:t>
            </a:r>
            <a:r>
              <a:rPr lang="en-US" sz="1000" dirty="0">
                <a:latin typeface="Arial"/>
                <a:ea typeface="SimSun"/>
                <a:cs typeface="Segoe UI"/>
              </a:rPr>
              <a:t>, la </a:t>
            </a:r>
            <a:r>
              <a:rPr lang="en-US" sz="1000" dirty="0" err="1">
                <a:latin typeface="Arial"/>
                <a:ea typeface="SimSun"/>
                <a:cs typeface="Segoe UI"/>
              </a:rPr>
              <a:t>gestion</a:t>
            </a:r>
            <a:r>
              <a:rPr lang="en-US" sz="1000" dirty="0">
                <a:latin typeface="Arial"/>
                <a:ea typeface="SimSun"/>
                <a:cs typeface="Segoe UI"/>
              </a:rPr>
              <a:t> d'un important </a:t>
            </a:r>
            <a:r>
              <a:rPr lang="en-US" sz="1000" dirty="0" err="1">
                <a:latin typeface="Arial"/>
                <a:ea typeface="SimSun"/>
                <a:cs typeface="Segoe UI"/>
              </a:rPr>
              <a:t>déploiement</a:t>
            </a:r>
            <a:r>
              <a:rPr lang="en-US" sz="1000" dirty="0">
                <a:latin typeface="Arial"/>
                <a:ea typeface="SimSun"/>
                <a:cs typeface="Segoe UI"/>
              </a:rPr>
              <a:t> de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utilisant</a:t>
            </a:r>
            <a:r>
              <a:rPr lang="en-US" sz="1000" dirty="0">
                <a:latin typeface="Arial"/>
                <a:ea typeface="SimSun"/>
                <a:cs typeface="Segoe UI"/>
              </a:rPr>
              <a:t> </a:t>
            </a:r>
            <a:r>
              <a:rPr lang="en-US" sz="1000" dirty="0" err="1">
                <a:latin typeface="Arial"/>
                <a:ea typeface="SimSun"/>
                <a:cs typeface="Segoe UI"/>
              </a:rPr>
              <a:t>tous</a:t>
            </a:r>
            <a:r>
              <a:rPr lang="en-US" sz="1000" dirty="0">
                <a:latin typeface="Arial"/>
                <a:ea typeface="SimSun"/>
                <a:cs typeface="Segoe UI"/>
              </a:rPr>
              <a:t> un </a:t>
            </a:r>
            <a:r>
              <a:rPr lang="en-US" sz="1000" dirty="0" err="1">
                <a:latin typeface="Arial"/>
                <a:ea typeface="SimSun"/>
                <a:cs typeface="Segoe UI"/>
              </a:rPr>
              <a:t>système</a:t>
            </a:r>
            <a:r>
              <a:rPr lang="en-US" sz="1000" dirty="0">
                <a:latin typeface="Arial"/>
                <a:ea typeface="SimSun"/>
                <a:cs typeface="Segoe UI"/>
              </a:rPr>
              <a:t> DAS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complexe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mesure</a:t>
            </a:r>
            <a:r>
              <a:rPr lang="en-US" sz="1000" dirty="0">
                <a:latin typeface="Arial"/>
                <a:ea typeface="SimSun"/>
                <a:cs typeface="Segoe UI"/>
              </a:rPr>
              <a:t> </a:t>
            </a:r>
            <a:r>
              <a:rPr lang="en-US" sz="1000" dirty="0" err="1">
                <a:latin typeface="Arial"/>
                <a:ea typeface="SimSun"/>
                <a:cs typeface="Segoe UI"/>
              </a:rPr>
              <a:t>où</a:t>
            </a:r>
            <a:r>
              <a:rPr lang="en-US" sz="1000" dirty="0">
                <a:latin typeface="Arial"/>
                <a:ea typeface="SimSun"/>
                <a:cs typeface="Segoe UI"/>
              </a:rPr>
              <a:t> les </a:t>
            </a:r>
            <a:r>
              <a:rPr lang="en-US" sz="1000" dirty="0" err="1">
                <a:latin typeface="Arial"/>
                <a:ea typeface="SimSun"/>
                <a:cs typeface="Segoe UI"/>
              </a:rPr>
              <a:t>données</a:t>
            </a:r>
            <a:r>
              <a:rPr lang="en-US" sz="1000" dirty="0">
                <a:latin typeface="Arial"/>
                <a:ea typeface="SimSun"/>
                <a:cs typeface="Segoe UI"/>
              </a:rPr>
              <a:t> se </a:t>
            </a:r>
            <a:r>
              <a:rPr lang="en-US" sz="1000" dirty="0" err="1">
                <a:latin typeface="Arial"/>
                <a:ea typeface="SimSun"/>
                <a:cs typeface="Segoe UI"/>
              </a:rPr>
              <a:t>trouvent</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de </a:t>
            </a:r>
            <a:r>
              <a:rPr lang="en-US" sz="1000" dirty="0" err="1">
                <a:latin typeface="Arial"/>
                <a:ea typeface="SimSun"/>
                <a:cs typeface="Segoe UI"/>
              </a:rPr>
              <a:t>nombreux</a:t>
            </a:r>
            <a:r>
              <a:rPr lang="en-US" sz="1000" dirty="0">
                <a:latin typeface="Arial"/>
                <a:ea typeface="SimSun"/>
                <a:cs typeface="Segoe UI"/>
              </a:rPr>
              <a:t> emplacements </a:t>
            </a:r>
            <a:r>
              <a:rPr lang="en-US" sz="1000" dirty="0" err="1">
                <a:latin typeface="Arial"/>
                <a:ea typeface="SimSun"/>
                <a:cs typeface="Segoe UI"/>
              </a:rPr>
              <a:t>différents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 </a:t>
            </a:r>
            <a:r>
              <a:rPr lang="en-US" sz="1000" dirty="0" err="1">
                <a:latin typeface="Arial"/>
                <a:ea typeface="SimSun"/>
                <a:cs typeface="Segoe UI"/>
              </a:rPr>
              <a:t>stockage</a:t>
            </a:r>
            <a:r>
              <a:rPr lang="en-US" sz="1000" dirty="0">
                <a:latin typeface="Arial"/>
                <a:ea typeface="SimSun"/>
                <a:cs typeface="Segoe UI"/>
              </a:rPr>
              <a:t> DAS avec </a:t>
            </a:r>
            <a:r>
              <a:rPr lang="en-US" sz="1000" dirty="0" err="1">
                <a:latin typeface="Arial"/>
                <a:ea typeface="SimSun"/>
                <a:cs typeface="Segoe UI"/>
              </a:rPr>
              <a:t>d'autres</a:t>
            </a:r>
            <a:r>
              <a:rPr lang="en-US" sz="1000" dirty="0">
                <a:latin typeface="Arial"/>
                <a:ea typeface="SimSun"/>
                <a:cs typeface="Segoe UI"/>
              </a:rPr>
              <a:t> types de </a:t>
            </a:r>
            <a:r>
              <a:rPr lang="en-US" sz="1000" dirty="0" err="1">
                <a:latin typeface="Arial"/>
                <a:ea typeface="SimSun"/>
                <a:cs typeface="Segoe UI"/>
              </a:rPr>
              <a:t>stockage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de </a:t>
            </a:r>
            <a:r>
              <a:rPr lang="en-US" sz="1000" dirty="0" err="1">
                <a:latin typeface="Arial"/>
                <a:ea typeface="SimSun"/>
                <a:cs typeface="Segoe UI"/>
              </a:rPr>
              <a:t>nombreux</a:t>
            </a:r>
            <a:r>
              <a:rPr lang="en-US" sz="1000" dirty="0">
                <a:latin typeface="Arial"/>
                <a:ea typeface="SimSun"/>
                <a:cs typeface="Segoe UI"/>
              </a:rPr>
              <a:t> </a:t>
            </a:r>
            <a:r>
              <a:rPr lang="en-US" sz="1000" dirty="0" err="1">
                <a:latin typeface="Arial"/>
                <a:ea typeface="SimSun"/>
                <a:cs typeface="Segoe UI"/>
              </a:rPr>
              <a:t>cas</a:t>
            </a:r>
            <a:r>
              <a:rPr lang="en-US" sz="1000" dirty="0">
                <a:latin typeface="Arial"/>
                <a:ea typeface="SimSun"/>
                <a:cs typeface="Segoe UI"/>
              </a:rPr>
              <a:t>, les </a:t>
            </a:r>
            <a:r>
              <a:rPr lang="en-US" sz="1000" dirty="0" err="1">
                <a:latin typeface="Arial"/>
                <a:ea typeface="SimSun"/>
                <a:cs typeface="Segoe UI"/>
              </a:rPr>
              <a:t>serveurs</a:t>
            </a:r>
            <a:r>
              <a:rPr lang="en-US" sz="1000" dirty="0">
                <a:latin typeface="Arial"/>
                <a:ea typeface="SimSun"/>
                <a:cs typeface="Segoe UI"/>
              </a:rPr>
              <a:t> </a:t>
            </a:r>
            <a:r>
              <a:rPr lang="en-US" sz="1000" dirty="0" err="1">
                <a:latin typeface="Arial"/>
                <a:ea typeface="SimSun"/>
                <a:cs typeface="Segoe UI"/>
              </a:rPr>
              <a:t>utilisent</a:t>
            </a:r>
            <a:r>
              <a:rPr lang="en-US" sz="1000" dirty="0">
                <a:latin typeface="Arial"/>
                <a:ea typeface="SimSun"/>
                <a:cs typeface="Segoe UI"/>
              </a:rPr>
              <a:t> un </a:t>
            </a:r>
            <a:r>
              <a:rPr lang="en-US" sz="1000" dirty="0" err="1">
                <a:latin typeface="Arial"/>
                <a:ea typeface="SimSun"/>
                <a:cs typeface="Segoe UI"/>
              </a:rPr>
              <a:t>stockage</a:t>
            </a:r>
            <a:r>
              <a:rPr lang="en-US" sz="1000" dirty="0">
                <a:latin typeface="Arial"/>
                <a:ea typeface="SimSun"/>
                <a:cs typeface="Segoe UI"/>
              </a:rPr>
              <a:t> DAS pour les </a:t>
            </a:r>
            <a:r>
              <a:rPr lang="en-US" sz="1000" dirty="0" err="1">
                <a:latin typeface="Arial"/>
                <a:ea typeface="SimSun"/>
                <a:cs typeface="Segoe UI"/>
              </a:rPr>
              <a:t>lecteurs</a:t>
            </a:r>
            <a:r>
              <a:rPr lang="en-US" sz="1000" dirty="0">
                <a:latin typeface="Arial"/>
                <a:ea typeface="SimSun"/>
                <a:cs typeface="Segoe UI"/>
              </a:rPr>
              <a:t>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utilisés</a:t>
            </a:r>
            <a:r>
              <a:rPr lang="en-US" sz="1000" dirty="0">
                <a:latin typeface="Arial"/>
                <a:ea typeface="SimSun"/>
                <a:cs typeface="Segoe UI"/>
              </a:rPr>
              <a:t> pour </a:t>
            </a:r>
            <a:r>
              <a:rPr lang="en-US" sz="1000" dirty="0" err="1">
                <a:latin typeface="Arial"/>
                <a:ea typeface="SimSun"/>
                <a:cs typeface="Segoe UI"/>
              </a:rPr>
              <a:t>démarrer</a:t>
            </a:r>
            <a:r>
              <a:rPr lang="en-US" sz="1000" dirty="0">
                <a:latin typeface="Arial"/>
                <a:ea typeface="SimSun"/>
                <a:cs typeface="Segoe UI"/>
              </a:rPr>
              <a:t> </a:t>
            </a: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puis</a:t>
            </a:r>
            <a:r>
              <a:rPr lang="en-US" sz="1000" dirty="0">
                <a:latin typeface="Arial"/>
                <a:ea typeface="SimSun"/>
                <a:cs typeface="Segoe UI"/>
              </a:rPr>
              <a:t> </a:t>
            </a:r>
            <a:r>
              <a:rPr lang="en-US" sz="1000" dirty="0" err="1">
                <a:latin typeface="Arial"/>
                <a:ea typeface="SimSun"/>
                <a:cs typeface="Segoe UI"/>
              </a:rPr>
              <a:t>utilisent</a:t>
            </a:r>
            <a:r>
              <a:rPr lang="en-US" sz="1000" dirty="0">
                <a:latin typeface="Arial"/>
                <a:ea typeface="SimSun"/>
                <a:cs typeface="Segoe UI"/>
              </a:rPr>
              <a:t> un </a:t>
            </a:r>
            <a:r>
              <a:rPr lang="en-US" sz="1000" dirty="0" err="1">
                <a:latin typeface="Arial"/>
                <a:ea typeface="SimSun"/>
                <a:cs typeface="Segoe UI"/>
              </a:rPr>
              <a:t>périphérique</a:t>
            </a:r>
            <a:r>
              <a:rPr lang="en-US" sz="1000" dirty="0">
                <a:latin typeface="Arial"/>
                <a:ea typeface="SimSun"/>
                <a:cs typeface="Segoe UI"/>
              </a:rPr>
              <a:t> de </a:t>
            </a:r>
            <a:r>
              <a:rPr lang="en-US" sz="1000" dirty="0" err="1">
                <a:latin typeface="Arial"/>
                <a:ea typeface="SimSun"/>
                <a:cs typeface="Segoe UI"/>
              </a:rPr>
              <a:t>stockage</a:t>
            </a:r>
            <a:r>
              <a:rPr lang="en-US" sz="1000" dirty="0">
                <a:latin typeface="Arial"/>
                <a:ea typeface="SimSun"/>
                <a:cs typeface="Segoe UI"/>
              </a:rPr>
              <a:t> NAS (Network Attached Storage) </a:t>
            </a:r>
            <a:r>
              <a:rPr lang="en-US" sz="1000" dirty="0" err="1">
                <a:latin typeface="Arial"/>
                <a:ea typeface="SimSun"/>
                <a:cs typeface="Segoe UI"/>
              </a:rPr>
              <a:t>ou</a:t>
            </a:r>
            <a:r>
              <a:rPr lang="en-US" sz="1000" dirty="0">
                <a:latin typeface="Arial"/>
                <a:ea typeface="SimSun"/>
                <a:cs typeface="Segoe UI"/>
              </a:rPr>
              <a:t> un </a:t>
            </a:r>
            <a:r>
              <a:rPr lang="en-US" sz="1000" dirty="0" err="1">
                <a:latin typeface="Arial"/>
                <a:ea typeface="SimSun"/>
                <a:cs typeface="Segoe UI"/>
              </a:rPr>
              <a:t>réseau</a:t>
            </a:r>
            <a:r>
              <a:rPr lang="en-US" sz="1000" dirty="0">
                <a:latin typeface="Arial"/>
                <a:ea typeface="SimSun"/>
                <a:cs typeface="Segoe UI"/>
              </a:rPr>
              <a:t> </a:t>
            </a:r>
            <a:r>
              <a:rPr lang="en-US" sz="1000" dirty="0" smtClean="0">
                <a:latin typeface="Arial"/>
                <a:ea typeface="SimSun"/>
                <a:cs typeface="Segoe UI"/>
              </a:rPr>
              <a:t>de zone </a:t>
            </a:r>
            <a:r>
              <a:rPr lang="en-US" sz="1000" dirty="0">
                <a:latin typeface="Arial"/>
                <a:ea typeface="SimSun"/>
                <a:cs typeface="Segoe UI"/>
              </a:rPr>
              <a:t>de </a:t>
            </a:r>
            <a:r>
              <a:rPr lang="en-US" sz="1000" dirty="0" err="1">
                <a:latin typeface="Arial"/>
                <a:ea typeface="SimSun"/>
                <a:cs typeface="Segoe UI"/>
              </a:rPr>
              <a:t>stockage</a:t>
            </a:r>
            <a:r>
              <a:rPr lang="en-US" sz="1000" dirty="0">
                <a:latin typeface="Arial"/>
                <a:ea typeface="SimSun"/>
                <a:cs typeface="Segoe UI"/>
              </a:rPr>
              <a:t> (NAS, Storage Area Network) pour stocker les </a:t>
            </a:r>
            <a:r>
              <a:rPr lang="en-US" sz="1000" dirty="0" err="1">
                <a:latin typeface="Arial"/>
                <a:ea typeface="SimSun"/>
                <a:cs typeface="Segoe UI"/>
              </a:rPr>
              <a:t>données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165090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solidFill>
                  <a:srgbClr val="000000"/>
                </a:solidFill>
                <a:latin typeface="Arial"/>
                <a:ea typeface="SimSun"/>
                <a:cs typeface="Segoe UI"/>
              </a:rPr>
              <a:t>L'un</a:t>
            </a:r>
            <a:r>
              <a:rPr lang="en-US" sz="1000" dirty="0">
                <a:solidFill>
                  <a:srgbClr val="000000"/>
                </a:solidFill>
                <a:latin typeface="Arial"/>
                <a:ea typeface="SimSun"/>
                <a:cs typeface="Segoe UI"/>
              </a:rPr>
              <a:t> des points </a:t>
            </a:r>
            <a:r>
              <a:rPr lang="en-US" sz="1000" dirty="0" err="1">
                <a:solidFill>
                  <a:srgbClr val="000000"/>
                </a:solidFill>
                <a:latin typeface="Arial"/>
                <a:ea typeface="SimSun"/>
                <a:cs typeface="Segoe UI"/>
              </a:rPr>
              <a:t>clé</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relever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stockage</a:t>
            </a:r>
            <a:r>
              <a:rPr lang="en-US" sz="1000" dirty="0">
                <a:solidFill>
                  <a:srgbClr val="000000"/>
                </a:solidFill>
                <a:latin typeface="Arial"/>
                <a:ea typeface="SimSun"/>
                <a:cs typeface="Segoe UI"/>
              </a:rPr>
              <a:t> NAS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habituellement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géré</a:t>
            </a:r>
            <a:r>
              <a:rPr lang="en-US" sz="1000" dirty="0">
                <a:solidFill>
                  <a:srgbClr val="000000"/>
                </a:solidFill>
                <a:latin typeface="Arial"/>
                <a:ea typeface="SimSun"/>
                <a:cs typeface="Segoe UI"/>
              </a:rPr>
              <a:t> par les </a:t>
            </a:r>
            <a:r>
              <a:rPr lang="en-US" sz="1000" dirty="0" err="1">
                <a:solidFill>
                  <a:srgbClr val="000000"/>
                </a:solidFill>
                <a:latin typeface="Arial"/>
                <a:ea typeface="SimSun"/>
                <a:cs typeface="Segoe UI"/>
              </a:rPr>
              <a:t>logiciels</a:t>
            </a:r>
            <a:r>
              <a:rPr lang="en-US" sz="1000" dirty="0">
                <a:solidFill>
                  <a:srgbClr val="000000"/>
                </a:solidFill>
                <a:latin typeface="Arial"/>
                <a:ea typeface="SimSun"/>
                <a:cs typeface="Segoe UI"/>
              </a:rPr>
              <a:t> et </a:t>
            </a:r>
            <a:r>
              <a:rPr lang="en-US" sz="1000" dirty="0" err="1">
                <a:solidFill>
                  <a:srgbClr val="000000"/>
                </a:solidFill>
                <a:latin typeface="Arial"/>
                <a:ea typeface="SimSun"/>
                <a:cs typeface="Segoe UI"/>
              </a:rPr>
              <a:t>qu'un</a:t>
            </a:r>
            <a:r>
              <a:rPr lang="en-US" sz="1000" dirty="0">
                <a:solidFill>
                  <a:srgbClr val="000000"/>
                </a:solidFill>
                <a:latin typeface="Arial"/>
                <a:ea typeface="SimSun"/>
                <a:cs typeface="Segoe UI"/>
              </a:rPr>
              <a:t> temps de </a:t>
            </a:r>
            <a:r>
              <a:rPr lang="en-US" sz="1000" dirty="0" err="1">
                <a:solidFill>
                  <a:srgbClr val="000000"/>
                </a:solidFill>
                <a:latin typeface="Arial"/>
                <a:ea typeface="SimSun"/>
                <a:cs typeface="Segoe UI"/>
              </a:rPr>
              <a:t>latence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lui</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associé</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stockage</a:t>
            </a:r>
            <a:r>
              <a:rPr lang="en-US" sz="1000" dirty="0">
                <a:solidFill>
                  <a:srgbClr val="000000"/>
                </a:solidFill>
                <a:latin typeface="Arial"/>
                <a:ea typeface="SimSun"/>
                <a:cs typeface="Segoe UI"/>
              </a:rPr>
              <a:t> NAS </a:t>
            </a:r>
            <a:r>
              <a:rPr lang="en-US" sz="1000" dirty="0" err="1">
                <a:solidFill>
                  <a:srgbClr val="000000"/>
                </a:solidFill>
                <a:latin typeface="Arial"/>
                <a:ea typeface="SimSun"/>
                <a:cs typeface="Segoe UI"/>
              </a:rPr>
              <a:t>peut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être</a:t>
            </a:r>
            <a:r>
              <a:rPr lang="en-US" sz="1000" dirty="0">
                <a:solidFill>
                  <a:srgbClr val="000000"/>
                </a:solidFill>
                <a:latin typeface="Arial"/>
                <a:ea typeface="SimSun"/>
                <a:cs typeface="Segoe UI"/>
              </a:rPr>
              <a:t> un </a:t>
            </a:r>
            <a:r>
              <a:rPr lang="en-US" sz="1000" dirty="0" err="1">
                <a:solidFill>
                  <a:srgbClr val="000000"/>
                </a:solidFill>
                <a:latin typeface="Arial"/>
                <a:ea typeface="SimSun"/>
                <a:cs typeface="Segoe UI"/>
              </a:rPr>
              <a:t>serveur</a:t>
            </a:r>
            <a:r>
              <a:rPr lang="en-US" sz="1000" dirty="0">
                <a:solidFill>
                  <a:srgbClr val="000000"/>
                </a:solidFill>
                <a:latin typeface="Arial"/>
                <a:ea typeface="SimSun"/>
                <a:cs typeface="Segoe UI"/>
              </a:rPr>
              <a:t> Windows</a:t>
            </a:r>
            <a:r>
              <a:rPr lang="en-US" sz="1000" baseline="30000" dirty="0">
                <a:solidFill>
                  <a:srgbClr val="000000"/>
                </a:solidFill>
                <a:latin typeface="Arial"/>
                <a:ea typeface="SimSun"/>
                <a:cs typeface="Segoe UI"/>
              </a:rPr>
              <a:t>®</a:t>
            </a:r>
            <a:r>
              <a:rPr lang="en-US" sz="1000" dirty="0">
                <a:solidFill>
                  <a:srgbClr val="000000"/>
                </a:solidFill>
                <a:latin typeface="Arial"/>
                <a:ea typeface="SimSun"/>
                <a:cs typeface="Segoe UI"/>
              </a:rPr>
              <a:t> Storage Server </a:t>
            </a:r>
            <a:r>
              <a:rPr lang="en-US" sz="1000" dirty="0" err="1" smtClean="0">
                <a:solidFill>
                  <a:srgbClr val="000000"/>
                </a:solidFill>
                <a:latin typeface="Arial"/>
                <a:ea typeface="SimSun"/>
                <a:cs typeface="Segoe UI"/>
              </a:rPr>
              <a:t>ou</a:t>
            </a:r>
            <a:r>
              <a:rPr lang="en-US" sz="1000" dirty="0" smtClean="0">
                <a:solidFill>
                  <a:srgbClr val="000000"/>
                </a:solidFill>
                <a:latin typeface="Arial"/>
                <a:ea typeface="SimSun"/>
                <a:cs typeface="Segoe UI"/>
              </a:rPr>
              <a:t> un </a:t>
            </a:r>
            <a:r>
              <a:rPr lang="en-US" sz="1000" dirty="0" err="1" smtClean="0">
                <a:solidFill>
                  <a:srgbClr val="000000"/>
                </a:solidFill>
                <a:latin typeface="Arial"/>
                <a:ea typeface="SimSun"/>
                <a:cs typeface="Segoe UI"/>
              </a:rPr>
              <a:t>logiciel</a:t>
            </a:r>
            <a:r>
              <a:rPr lang="en-US" sz="1000" dirty="0" smtClean="0">
                <a:solidFill>
                  <a:srgbClr val="000000"/>
                </a:solidFill>
                <a:latin typeface="Arial"/>
                <a:ea typeface="SimSun"/>
                <a:cs typeface="Segoe UI"/>
              </a:rPr>
              <a:t> </a:t>
            </a:r>
            <a:r>
              <a:rPr lang="en-US" sz="1000" dirty="0">
                <a:solidFill>
                  <a:srgbClr val="000000"/>
                </a:solidFill>
                <a:latin typeface="Arial"/>
                <a:ea typeface="SimSun"/>
                <a:cs typeface="Segoe UI"/>
              </a:rPr>
              <a:t>de clustering, </a:t>
            </a:r>
            <a:r>
              <a:rPr lang="en-US" sz="1000" dirty="0" err="1">
                <a:solidFill>
                  <a:srgbClr val="000000"/>
                </a:solidFill>
                <a:latin typeface="Arial"/>
                <a:ea typeface="SimSun"/>
                <a:cs typeface="Segoe UI"/>
              </a:rPr>
              <a:t>mais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il</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s'agit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essentiellement</a:t>
            </a:r>
            <a:r>
              <a:rPr lang="en-US" sz="1000" dirty="0">
                <a:solidFill>
                  <a:srgbClr val="000000"/>
                </a:solidFill>
                <a:latin typeface="Arial"/>
                <a:ea typeface="SimSun"/>
                <a:cs typeface="Segoe UI"/>
              </a:rPr>
              <a:t> d'un </a:t>
            </a:r>
            <a:r>
              <a:rPr lang="en-US" sz="1000" dirty="0" err="1">
                <a:solidFill>
                  <a:srgbClr val="000000"/>
                </a:solidFill>
                <a:latin typeface="Arial"/>
                <a:ea typeface="SimSun"/>
                <a:cs typeface="Segoe UI"/>
              </a:rPr>
              <a:t>serveur</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fichiers</a:t>
            </a:r>
            <a:r>
              <a:rPr lang="en-US" sz="1000" dirty="0">
                <a:solidFill>
                  <a:srgbClr val="000000"/>
                </a:solidFill>
                <a:latin typeface="Arial"/>
                <a:ea typeface="SimSun"/>
                <a:cs typeface="Segoe UI"/>
              </a:rPr>
              <a:t> sans </a:t>
            </a:r>
            <a:r>
              <a:rPr lang="en-US" sz="1000" dirty="0" err="1">
                <a:solidFill>
                  <a:srgbClr val="000000"/>
                </a:solidFill>
                <a:latin typeface="Arial"/>
                <a:ea typeface="SimSun"/>
                <a:cs typeface="Segoe UI"/>
              </a:rPr>
              <a:t>aucune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autre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fonctionnalité</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rôle</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Essayez</a:t>
            </a:r>
            <a:r>
              <a:rPr lang="en-US" sz="1000" dirty="0">
                <a:latin typeface="Arial"/>
                <a:ea typeface="SimSun"/>
                <a:cs typeface="Segoe UI"/>
              </a:rPr>
              <a:t> de </a:t>
            </a:r>
            <a:r>
              <a:rPr lang="en-US" sz="1000" dirty="0" err="1">
                <a:latin typeface="Arial"/>
                <a:ea typeface="SimSun"/>
                <a:cs typeface="Segoe UI"/>
              </a:rPr>
              <a:t>dessiner</a:t>
            </a:r>
            <a:r>
              <a:rPr lang="en-US" sz="1000" dirty="0">
                <a:latin typeface="Arial"/>
                <a:ea typeface="SimSun"/>
                <a:cs typeface="Segoe UI"/>
              </a:rPr>
              <a:t> un </a:t>
            </a:r>
            <a:r>
              <a:rPr lang="en-US" sz="1000" dirty="0" err="1">
                <a:latin typeface="Arial"/>
                <a:ea typeface="SimSun"/>
                <a:cs typeface="Segoe UI"/>
              </a:rPr>
              <a:t>schéma</a:t>
            </a:r>
            <a:r>
              <a:rPr lang="en-US" sz="1000" dirty="0">
                <a:latin typeface="Arial"/>
                <a:ea typeface="SimSun"/>
                <a:cs typeface="Segoe UI"/>
              </a:rPr>
              <a:t> de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doté</a:t>
            </a:r>
            <a:r>
              <a:rPr lang="en-US" sz="1000" dirty="0">
                <a:latin typeface="Arial"/>
                <a:ea typeface="SimSun"/>
                <a:cs typeface="Segoe UI"/>
              </a:rPr>
              <a:t> d'un </a:t>
            </a:r>
            <a:r>
              <a:rPr lang="en-US" sz="1000" dirty="0" err="1">
                <a:latin typeface="Arial"/>
                <a:ea typeface="SimSun"/>
                <a:cs typeface="Segoe UI"/>
              </a:rPr>
              <a:t>stockage</a:t>
            </a:r>
            <a:r>
              <a:rPr lang="en-US" sz="1000" dirty="0">
                <a:latin typeface="Arial"/>
                <a:ea typeface="SimSun"/>
                <a:cs typeface="Segoe UI"/>
              </a:rPr>
              <a:t> DAS, </a:t>
            </a:r>
            <a:r>
              <a:rPr lang="en-US" sz="1000" dirty="0" err="1">
                <a:latin typeface="Arial"/>
                <a:ea typeface="SimSun"/>
                <a:cs typeface="Segoe UI"/>
              </a:rPr>
              <a:t>comprenant</a:t>
            </a:r>
            <a:r>
              <a:rPr lang="en-US" sz="1000" dirty="0">
                <a:latin typeface="Arial"/>
                <a:ea typeface="SimSun"/>
                <a:cs typeface="Segoe UI"/>
              </a:rPr>
              <a:t> à la </a:t>
            </a:r>
            <a:r>
              <a:rPr lang="en-US" sz="1000" dirty="0" err="1">
                <a:latin typeface="Arial"/>
                <a:ea typeface="SimSun"/>
                <a:cs typeface="Segoe UI"/>
              </a:rPr>
              <a:t>fois</a:t>
            </a:r>
            <a:r>
              <a:rPr lang="en-US" sz="1000" dirty="0">
                <a:latin typeface="Arial"/>
                <a:ea typeface="SimSun"/>
                <a:cs typeface="Segoe UI"/>
              </a:rPr>
              <a:t> les </a:t>
            </a:r>
            <a:r>
              <a:rPr lang="en-US" sz="1000" dirty="0" err="1">
                <a:latin typeface="Arial"/>
                <a:ea typeface="SimSun"/>
                <a:cs typeface="Segoe UI"/>
              </a:rPr>
              <a:t>disques</a:t>
            </a:r>
            <a:r>
              <a:rPr lang="en-US" sz="1000" dirty="0">
                <a:latin typeface="Arial"/>
                <a:ea typeface="SimSun"/>
                <a:cs typeface="Segoe UI"/>
              </a:rPr>
              <a:t> internes et un </a:t>
            </a:r>
            <a:r>
              <a:rPr lang="en-US" sz="1000" dirty="0" err="1">
                <a:latin typeface="Arial"/>
                <a:ea typeface="SimSun"/>
                <a:cs typeface="Segoe UI"/>
              </a:rPr>
              <a:t>boîtier</a:t>
            </a:r>
            <a:r>
              <a:rPr lang="en-US" sz="1000" dirty="0">
                <a:latin typeface="Arial"/>
                <a:ea typeface="SimSun"/>
                <a:cs typeface="Segoe UI"/>
              </a:rPr>
              <a:t> de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directement</a:t>
            </a:r>
            <a:r>
              <a:rPr lang="en-US" sz="1000" dirty="0">
                <a:latin typeface="Arial"/>
                <a:ea typeface="SimSun"/>
                <a:cs typeface="Segoe UI"/>
              </a:rPr>
              <a:t> </a:t>
            </a:r>
            <a:r>
              <a:rPr lang="en-US" sz="1000" dirty="0" err="1">
                <a:latin typeface="Arial"/>
                <a:ea typeface="SimSun"/>
                <a:cs typeface="Segoe UI"/>
              </a:rPr>
              <a:t>connecté</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schéma</a:t>
            </a:r>
            <a:r>
              <a:rPr lang="en-US" sz="1000" dirty="0">
                <a:latin typeface="Arial"/>
                <a:ea typeface="SimSun"/>
                <a:cs typeface="Segoe UI"/>
              </a:rPr>
              <a:t> pour comparer le </a:t>
            </a:r>
            <a:r>
              <a:rPr lang="en-US" sz="1000" err="1">
                <a:latin typeface="Arial"/>
                <a:ea typeface="SimSun"/>
                <a:cs typeface="Segoe UI"/>
              </a:rPr>
              <a:t>stockage</a:t>
            </a:r>
            <a:r>
              <a:rPr lang="en-US" sz="1000">
                <a:latin typeface="Arial"/>
                <a:ea typeface="SimSun"/>
                <a:cs typeface="Segoe UI"/>
              </a:rPr>
              <a:t> </a:t>
            </a:r>
            <a:r>
              <a:rPr lang="en-US" sz="1000" smtClean="0">
                <a:latin typeface="Arial"/>
                <a:ea typeface="SimSun"/>
                <a:cs typeface="Segoe UI"/>
              </a:rPr>
              <a:t>DAS avec </a:t>
            </a:r>
            <a:r>
              <a:rPr lang="en-US" sz="1000" dirty="0">
                <a:latin typeface="Arial"/>
                <a:ea typeface="SimSun"/>
                <a:cs typeface="Segoe UI"/>
              </a:rPr>
              <a:t>les </a:t>
            </a:r>
            <a:r>
              <a:rPr lang="en-US" sz="1000" dirty="0" err="1">
                <a:latin typeface="Arial"/>
                <a:ea typeface="SimSun"/>
                <a:cs typeface="Segoe UI"/>
              </a:rPr>
              <a:t>stockages</a:t>
            </a:r>
            <a:r>
              <a:rPr lang="en-US" sz="1000" dirty="0">
                <a:latin typeface="Arial"/>
                <a:ea typeface="SimSun"/>
                <a:cs typeface="Segoe UI"/>
              </a:rPr>
              <a:t> NAS et SAN.</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1130263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a:t>
            </a:r>
            <a:r>
              <a:rPr lang="en-US" sz="1000" dirty="0" err="1">
                <a:solidFill>
                  <a:srgbClr val="000000"/>
                </a:solidFill>
                <a:latin typeface="Arial"/>
                <a:ea typeface="SimSun"/>
                <a:cs typeface="Segoe UI"/>
              </a:rPr>
              <a:t>omparé</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d'autres</a:t>
            </a:r>
            <a:r>
              <a:rPr lang="en-US" sz="1000" dirty="0">
                <a:solidFill>
                  <a:srgbClr val="000000"/>
                </a:solidFill>
                <a:latin typeface="Arial"/>
                <a:ea typeface="SimSun"/>
                <a:cs typeface="Segoe UI"/>
              </a:rPr>
              <a:t> types de </a:t>
            </a:r>
            <a:r>
              <a:rPr lang="en-US" sz="1000" dirty="0" err="1">
                <a:solidFill>
                  <a:srgbClr val="000000"/>
                </a:solidFill>
                <a:latin typeface="Arial"/>
                <a:ea typeface="SimSun"/>
                <a:cs typeface="Segoe UI"/>
              </a:rPr>
              <a:t>stockage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tels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a:t>
            </a:r>
            <a:r>
              <a:rPr lang="en-US" sz="1000" dirty="0">
                <a:solidFill>
                  <a:srgbClr val="000000"/>
                </a:solidFill>
                <a:latin typeface="Arial"/>
                <a:ea typeface="SimSun"/>
                <a:cs typeface="Segoe UI"/>
              </a:rPr>
              <a:t> NAS, les solutions SAN </a:t>
            </a:r>
            <a:r>
              <a:rPr lang="en-US" sz="1000" dirty="0" err="1" smtClean="0">
                <a:solidFill>
                  <a:srgbClr val="000000"/>
                </a:solidFill>
                <a:latin typeface="Arial"/>
                <a:ea typeface="SimSun"/>
                <a:cs typeface="Segoe UI"/>
              </a:rPr>
              <a:t>sont</a:t>
            </a:r>
            <a:r>
              <a:rPr lang="en-US" sz="1000" dirty="0" smtClean="0">
                <a:solidFill>
                  <a:srgbClr val="000000"/>
                </a:solidFill>
                <a:latin typeface="Arial"/>
                <a:ea typeface="SimSun"/>
                <a:cs typeface="Segoe UI"/>
              </a:rPr>
              <a:t> les </a:t>
            </a:r>
            <a:r>
              <a:rPr lang="en-US" sz="1000" dirty="0">
                <a:solidFill>
                  <a:srgbClr val="000000"/>
                </a:solidFill>
                <a:latin typeface="Arial"/>
                <a:ea typeface="SimSun"/>
                <a:cs typeface="Segoe UI"/>
              </a:rPr>
              <a:t>plus </a:t>
            </a:r>
            <a:r>
              <a:rPr lang="en-US" sz="1000" dirty="0" err="1">
                <a:solidFill>
                  <a:srgbClr val="000000"/>
                </a:solidFill>
                <a:latin typeface="Arial"/>
                <a:ea typeface="SimSun"/>
                <a:cs typeface="Segoe UI"/>
              </a:rPr>
              <a:t>flexibles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mais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qu'elles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également</a:t>
            </a:r>
            <a:r>
              <a:rPr lang="en-US" sz="1000" dirty="0">
                <a:solidFill>
                  <a:srgbClr val="000000"/>
                </a:solidFill>
                <a:latin typeface="Arial"/>
                <a:ea typeface="SimSun"/>
                <a:cs typeface="Segoe UI"/>
              </a:rPr>
              <a:t> les plus </a:t>
            </a:r>
            <a:r>
              <a:rPr lang="en-US" sz="1000" dirty="0" err="1">
                <a:solidFill>
                  <a:srgbClr val="000000"/>
                </a:solidFill>
                <a:latin typeface="Arial"/>
                <a:ea typeface="SimSun"/>
                <a:cs typeface="Segoe UI"/>
              </a:rPr>
              <a:t>coûteuses</a:t>
            </a:r>
            <a:r>
              <a:rPr lang="en-US" sz="1000" dirty="0">
                <a:solidFill>
                  <a:srgbClr val="000000"/>
                </a:solidFill>
                <a:latin typeface="Arial"/>
                <a:ea typeface="SimSun"/>
                <a:cs typeface="Segoe UI"/>
              </a:rPr>
              <a:t> à </a:t>
            </a:r>
            <a:r>
              <a:rPr lang="en-US" sz="1000" dirty="0" err="1">
                <a:solidFill>
                  <a:srgbClr val="000000"/>
                </a:solidFill>
                <a:latin typeface="Arial"/>
                <a:ea typeface="SimSun"/>
                <a:cs typeface="Segoe UI"/>
              </a:rPr>
              <a:t>implémenter</a:t>
            </a:r>
            <a:r>
              <a:rPr lang="en-US" sz="1000" dirty="0">
                <a:solidFill>
                  <a:srgbClr val="000000"/>
                </a:solidFill>
                <a:latin typeface="Arial"/>
                <a:ea typeface="SimSun"/>
                <a:cs typeface="Segoe UI"/>
              </a:rPr>
              <a:t>. De plus, après </a:t>
            </a:r>
            <a:r>
              <a:rPr lang="en-US" sz="1000" dirty="0" err="1">
                <a:solidFill>
                  <a:srgbClr val="000000"/>
                </a:solidFill>
                <a:latin typeface="Arial"/>
                <a:ea typeface="SimSun"/>
                <a:cs typeface="Segoe UI"/>
              </a:rPr>
              <a:t>implémentation</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ces</a:t>
            </a:r>
            <a:r>
              <a:rPr lang="en-US" sz="1000" dirty="0">
                <a:solidFill>
                  <a:srgbClr val="000000"/>
                </a:solidFill>
                <a:latin typeface="Arial"/>
                <a:ea typeface="SimSun"/>
                <a:cs typeface="Segoe UI"/>
              </a:rPr>
              <a:t> solutions </a:t>
            </a:r>
            <a:r>
              <a:rPr lang="en-US" sz="1000" dirty="0" err="1">
                <a:solidFill>
                  <a:srgbClr val="000000"/>
                </a:solidFill>
                <a:latin typeface="Arial"/>
                <a:ea typeface="SimSun"/>
                <a:cs typeface="Segoe UI"/>
              </a:rPr>
              <a:t>nécessitent</a:t>
            </a:r>
            <a:r>
              <a:rPr lang="en-US" sz="1000" dirty="0">
                <a:solidFill>
                  <a:srgbClr val="000000"/>
                </a:solidFill>
                <a:latin typeface="Arial"/>
                <a:ea typeface="SimSun"/>
                <a:cs typeface="Segoe UI"/>
              </a:rPr>
              <a:t> d'être </a:t>
            </a:r>
            <a:r>
              <a:rPr lang="en-US" sz="1000" dirty="0" err="1">
                <a:solidFill>
                  <a:srgbClr val="000000"/>
                </a:solidFill>
                <a:latin typeface="Arial"/>
                <a:ea typeface="SimSun"/>
                <a:cs typeface="Segoe UI"/>
              </a:rPr>
              <a:t>exécutées</a:t>
            </a:r>
            <a:r>
              <a:rPr lang="en-US" sz="1000" dirty="0">
                <a:solidFill>
                  <a:srgbClr val="000000"/>
                </a:solidFill>
                <a:latin typeface="Arial"/>
                <a:ea typeface="SimSun"/>
                <a:cs typeface="Segoe UI"/>
              </a:rPr>
              <a:t> et </a:t>
            </a:r>
            <a:r>
              <a:rPr lang="en-US" sz="1000" dirty="0" err="1">
                <a:solidFill>
                  <a:srgbClr val="000000"/>
                </a:solidFill>
                <a:latin typeface="Arial"/>
                <a:ea typeface="SimSun"/>
                <a:cs typeface="Segoe UI"/>
              </a:rPr>
              <a:t>gérées</a:t>
            </a:r>
            <a:r>
              <a:rPr lang="en-US" sz="1000" dirty="0">
                <a:solidFill>
                  <a:srgbClr val="000000"/>
                </a:solidFill>
                <a:latin typeface="Arial"/>
                <a:ea typeface="SimSun"/>
                <a:cs typeface="Segoe UI"/>
              </a:rPr>
              <a:t> par des </a:t>
            </a:r>
            <a:r>
              <a:rPr lang="en-US" sz="1000" dirty="0" err="1">
                <a:solidFill>
                  <a:srgbClr val="000000"/>
                </a:solidFill>
                <a:latin typeface="Arial"/>
                <a:ea typeface="SimSun"/>
                <a:cs typeface="Segoe UI"/>
              </a:rPr>
              <a:t>personnes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disposant</a:t>
            </a:r>
            <a:r>
              <a:rPr lang="en-US" sz="1000" dirty="0">
                <a:solidFill>
                  <a:srgbClr val="000000"/>
                </a:solidFill>
                <a:latin typeface="Arial"/>
                <a:ea typeface="SimSun"/>
                <a:cs typeface="Segoe UI"/>
              </a:rPr>
              <a:t> </a:t>
            </a:r>
            <a:r>
              <a:rPr lang="en-US" sz="1000" dirty="0" smtClean="0">
                <a:solidFill>
                  <a:srgbClr val="000000"/>
                </a:solidFill>
                <a:latin typeface="Arial"/>
                <a:ea typeface="SimSun"/>
                <a:cs typeface="Segoe UI"/>
              </a:rPr>
              <a:t>de </a:t>
            </a:r>
            <a:r>
              <a:rPr lang="en-US" sz="1000" dirty="0" err="1" smtClean="0">
                <a:solidFill>
                  <a:srgbClr val="000000"/>
                </a:solidFill>
                <a:latin typeface="Arial"/>
                <a:ea typeface="SimSun"/>
                <a:cs typeface="Segoe UI"/>
              </a:rPr>
              <a:t>compétences</a:t>
            </a:r>
            <a:r>
              <a:rPr lang="en-US" sz="1000" dirty="0" smtClean="0">
                <a:solidFill>
                  <a:srgbClr val="000000"/>
                </a:solidFill>
                <a:latin typeface="Arial"/>
                <a:ea typeface="SimSun"/>
                <a:cs typeface="Segoe UI"/>
              </a:rPr>
              <a:t> </a:t>
            </a:r>
            <a:r>
              <a:rPr lang="en-US" sz="1000" dirty="0" err="1">
                <a:solidFill>
                  <a:srgbClr val="000000"/>
                </a:solidFill>
                <a:latin typeface="Arial"/>
                <a:ea typeface="SimSun"/>
                <a:cs typeface="Segoe UI"/>
              </a:rPr>
              <a:t>spécifiques</a:t>
            </a:r>
            <a:r>
              <a:rPr lang="en-US" sz="1000" dirty="0">
                <a:solidFill>
                  <a:srgbClr val="000000"/>
                </a:solidFill>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Utilisez</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schéma</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sur</a:t>
            </a:r>
            <a:r>
              <a:rPr lang="en-US" sz="1000" dirty="0">
                <a:solidFill>
                  <a:srgbClr val="000000"/>
                </a:solidFill>
                <a:latin typeface="Arial"/>
                <a:ea typeface="SimSun"/>
                <a:cs typeface="Segoe UI"/>
              </a:rPr>
              <a:t> la </a:t>
            </a:r>
            <a:r>
              <a:rPr lang="en-US" sz="1000" dirty="0" err="1">
                <a:solidFill>
                  <a:srgbClr val="000000"/>
                </a:solidFill>
                <a:latin typeface="Arial"/>
                <a:ea typeface="SimSun"/>
                <a:cs typeface="Segoe UI"/>
              </a:rPr>
              <a:t>diapositive</a:t>
            </a:r>
            <a:r>
              <a:rPr lang="en-US" sz="1000" dirty="0">
                <a:solidFill>
                  <a:srgbClr val="000000"/>
                </a:solidFill>
                <a:latin typeface="Arial"/>
                <a:ea typeface="SimSun"/>
                <a:cs typeface="Segoe UI"/>
              </a:rPr>
              <a:t> pour </a:t>
            </a:r>
            <a:r>
              <a:rPr lang="en-US" sz="1000" dirty="0" err="1">
                <a:solidFill>
                  <a:srgbClr val="000000"/>
                </a:solidFill>
                <a:latin typeface="Arial"/>
                <a:ea typeface="SimSun"/>
                <a:cs typeface="Segoe UI"/>
              </a:rPr>
              <a:t>expliquer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l'implémentation</a:t>
            </a:r>
            <a:r>
              <a:rPr lang="en-US" sz="1000" dirty="0">
                <a:solidFill>
                  <a:srgbClr val="000000"/>
                </a:solidFill>
                <a:latin typeface="Arial"/>
                <a:ea typeface="SimSun"/>
                <a:cs typeface="Segoe UI"/>
              </a:rPr>
              <a:t> d'un </a:t>
            </a:r>
            <a:r>
              <a:rPr lang="en-US" sz="1000" dirty="0" err="1">
                <a:solidFill>
                  <a:srgbClr val="000000"/>
                </a:solidFill>
                <a:latin typeface="Arial"/>
                <a:ea typeface="SimSun"/>
                <a:cs typeface="Segoe UI"/>
              </a:rPr>
              <a:t>réseau</a:t>
            </a:r>
            <a:r>
              <a:rPr lang="en-US" sz="1000" dirty="0">
                <a:solidFill>
                  <a:srgbClr val="000000"/>
                </a:solidFill>
                <a:latin typeface="Arial"/>
                <a:ea typeface="SimSun"/>
                <a:cs typeface="Segoe UI"/>
              </a:rPr>
              <a:t> SAN. </a:t>
            </a:r>
            <a:r>
              <a:rPr lang="en-US" sz="1000" dirty="0" err="1">
                <a:solidFill>
                  <a:srgbClr val="000000"/>
                </a:solidFill>
                <a:latin typeface="Arial"/>
                <a:ea typeface="SimSun"/>
                <a:cs typeface="Segoe UI"/>
              </a:rPr>
              <a:t>Commencez</a:t>
            </a:r>
            <a:r>
              <a:rPr lang="en-US" sz="1000" dirty="0">
                <a:solidFill>
                  <a:srgbClr val="000000"/>
                </a:solidFill>
                <a:latin typeface="Arial"/>
                <a:ea typeface="SimSun"/>
                <a:cs typeface="Segoe UI"/>
              </a:rPr>
              <a:t> </a:t>
            </a:r>
            <a:r>
              <a:rPr lang="en-US" sz="1000" dirty="0" smtClean="0">
                <a:solidFill>
                  <a:srgbClr val="000000"/>
                </a:solidFill>
                <a:latin typeface="Arial"/>
                <a:ea typeface="SimSun"/>
                <a:cs typeface="Segoe UI"/>
              </a:rPr>
              <a:t>par </a:t>
            </a:r>
            <a:r>
              <a:rPr lang="en-US" sz="1000" dirty="0" err="1" smtClean="0">
                <a:solidFill>
                  <a:srgbClr val="000000"/>
                </a:solidFill>
                <a:latin typeface="Arial"/>
                <a:ea typeface="SimSun"/>
                <a:cs typeface="Segoe UI"/>
              </a:rPr>
              <a:t>montrer</a:t>
            </a:r>
            <a:r>
              <a:rPr lang="en-US" sz="1000" dirty="0" smtClean="0">
                <a:solidFill>
                  <a:srgbClr val="000000"/>
                </a:solidFill>
                <a:latin typeface="Arial"/>
                <a:ea typeface="SimSun"/>
                <a:cs typeface="Segoe UI"/>
              </a:rPr>
              <a:t> </a:t>
            </a:r>
            <a:r>
              <a:rPr lang="en-US" sz="1000" dirty="0">
                <a:solidFill>
                  <a:srgbClr val="000000"/>
                </a:solidFill>
                <a:latin typeface="Arial"/>
                <a:ea typeface="SimSun"/>
                <a:cs typeface="Segoe UI"/>
              </a:rPr>
              <a:t>un </a:t>
            </a:r>
            <a:r>
              <a:rPr lang="en-US" sz="1000" dirty="0" err="1">
                <a:solidFill>
                  <a:srgbClr val="000000"/>
                </a:solidFill>
                <a:latin typeface="Arial"/>
                <a:ea typeface="SimSun"/>
                <a:cs typeface="Segoe UI"/>
              </a:rPr>
              <a:t>déploiement</a:t>
            </a:r>
            <a:r>
              <a:rPr lang="en-US" sz="1000" dirty="0">
                <a:solidFill>
                  <a:srgbClr val="000000"/>
                </a:solidFill>
                <a:latin typeface="Arial"/>
                <a:ea typeface="SimSun"/>
                <a:cs typeface="Segoe UI"/>
              </a:rPr>
              <a:t> simple de SAN avec un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deux</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serveurs</a:t>
            </a:r>
            <a:r>
              <a:rPr lang="en-US" sz="1000" dirty="0">
                <a:solidFill>
                  <a:srgbClr val="000000"/>
                </a:solidFill>
                <a:latin typeface="Arial"/>
                <a:ea typeface="SimSun"/>
                <a:cs typeface="Segoe UI"/>
              </a:rPr>
              <a:t>, un </a:t>
            </a:r>
            <a:r>
              <a:rPr lang="en-US" sz="1000" dirty="0" err="1">
                <a:solidFill>
                  <a:srgbClr val="000000"/>
                </a:solidFill>
                <a:latin typeface="Arial"/>
                <a:ea typeface="SimSun"/>
                <a:cs typeface="Segoe UI"/>
              </a:rPr>
              <a:t>seul</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commutateur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réseau</a:t>
            </a:r>
            <a:r>
              <a:rPr lang="en-US" sz="1000" dirty="0">
                <a:solidFill>
                  <a:srgbClr val="000000"/>
                </a:solidFill>
                <a:latin typeface="Arial"/>
                <a:ea typeface="SimSun"/>
                <a:cs typeface="Segoe UI"/>
              </a:rPr>
              <a:t>, </a:t>
            </a:r>
            <a:r>
              <a:rPr lang="en-US" sz="1000" dirty="0" smtClean="0">
                <a:solidFill>
                  <a:srgbClr val="000000"/>
                </a:solidFill>
                <a:latin typeface="Arial"/>
                <a:ea typeface="SimSun"/>
                <a:cs typeface="Segoe UI"/>
              </a:rPr>
              <a:t>et un </a:t>
            </a:r>
            <a:r>
              <a:rPr lang="en-US" sz="1000" dirty="0" err="1" smtClean="0">
                <a:solidFill>
                  <a:srgbClr val="000000"/>
                </a:solidFill>
                <a:latin typeface="Arial"/>
                <a:ea typeface="SimSun"/>
                <a:cs typeface="Segoe UI"/>
              </a:rPr>
              <a:t>dispositif</a:t>
            </a:r>
            <a:r>
              <a:rPr lang="en-US" sz="1000" dirty="0" smtClean="0">
                <a:solidFill>
                  <a:srgbClr val="000000"/>
                </a:solidFill>
                <a:latin typeface="Arial"/>
                <a:ea typeface="SimSun"/>
                <a:cs typeface="Segoe UI"/>
              </a:rPr>
              <a:t> </a:t>
            </a:r>
            <a:r>
              <a:rPr lang="en-US" sz="1000" dirty="0">
                <a:solidFill>
                  <a:srgbClr val="000000"/>
                </a:solidFill>
                <a:latin typeface="Arial"/>
                <a:ea typeface="SimSun"/>
                <a:cs typeface="Segoe UI"/>
              </a:rPr>
              <a:t>de </a:t>
            </a:r>
            <a:r>
              <a:rPr lang="en-US" sz="1000" dirty="0" err="1">
                <a:solidFill>
                  <a:srgbClr val="000000"/>
                </a:solidFill>
                <a:latin typeface="Arial"/>
                <a:ea typeface="SimSun"/>
                <a:cs typeface="Segoe UI"/>
              </a:rPr>
              <a:t>stockage</a:t>
            </a:r>
            <a:r>
              <a:rPr lang="en-US" sz="1000" dirty="0">
                <a:solidFill>
                  <a:srgbClr val="000000"/>
                </a:solidFill>
                <a:latin typeface="Arial"/>
                <a:ea typeface="SimSun"/>
                <a:cs typeface="Segoe UI"/>
              </a:rPr>
              <a:t> unique. </a:t>
            </a:r>
            <a:r>
              <a:rPr lang="en-US" sz="1000" dirty="0" err="1">
                <a:solidFill>
                  <a:srgbClr val="000000"/>
                </a:solidFill>
                <a:latin typeface="Arial"/>
                <a:ea typeface="SimSun"/>
                <a:cs typeface="Segoe UI"/>
              </a:rPr>
              <a:t>Approfondissez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ensuite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vos</a:t>
            </a:r>
            <a:r>
              <a:rPr lang="en-US" sz="1000" dirty="0">
                <a:solidFill>
                  <a:srgbClr val="000000"/>
                </a:solidFill>
                <a:latin typeface="Arial"/>
                <a:ea typeface="SimSun"/>
                <a:cs typeface="Segoe UI"/>
              </a:rPr>
              <a:t> explications et </a:t>
            </a:r>
            <a:r>
              <a:rPr lang="en-US" sz="1000" dirty="0" err="1">
                <a:solidFill>
                  <a:srgbClr val="000000"/>
                </a:solidFill>
                <a:latin typeface="Arial"/>
                <a:ea typeface="SimSun"/>
                <a:cs typeface="Segoe UI"/>
              </a:rPr>
              <a:t>décrivez</a:t>
            </a:r>
            <a:r>
              <a:rPr lang="en-US" sz="1000" dirty="0">
                <a:solidFill>
                  <a:srgbClr val="000000"/>
                </a:solidFill>
                <a:latin typeface="Arial"/>
                <a:ea typeface="SimSun"/>
                <a:cs typeface="Segoe UI"/>
              </a:rPr>
              <a:t> comment </a:t>
            </a:r>
            <a:r>
              <a:rPr lang="en-US" sz="1000" dirty="0" err="1" smtClean="0">
                <a:solidFill>
                  <a:srgbClr val="000000"/>
                </a:solidFill>
                <a:latin typeface="Arial"/>
                <a:ea typeface="SimSun"/>
                <a:cs typeface="Segoe UI"/>
              </a:rPr>
              <a:t>vous</a:t>
            </a:r>
            <a:r>
              <a:rPr lang="en-US" sz="1000" dirty="0" smtClean="0">
                <a:solidFill>
                  <a:srgbClr val="000000"/>
                </a:solidFill>
                <a:latin typeface="Arial"/>
                <a:ea typeface="SimSun"/>
                <a:cs typeface="Segoe UI"/>
              </a:rPr>
              <a:t> </a:t>
            </a:r>
            <a:r>
              <a:rPr lang="en-US" sz="1000" dirty="0" err="1" smtClean="0">
                <a:solidFill>
                  <a:srgbClr val="000000"/>
                </a:solidFill>
                <a:latin typeface="Arial"/>
                <a:ea typeface="SimSun"/>
                <a:cs typeface="Segoe UI"/>
              </a:rPr>
              <a:t>pouvez</a:t>
            </a:r>
            <a:r>
              <a:rPr lang="en-US" sz="1000" dirty="0" smtClean="0">
                <a:solidFill>
                  <a:srgbClr val="000000"/>
                </a:solidFill>
                <a:latin typeface="Arial"/>
                <a:ea typeface="SimSun"/>
                <a:cs typeface="Segoe UI"/>
              </a:rPr>
              <a:t> </a:t>
            </a:r>
            <a:r>
              <a:rPr lang="en-US" sz="1000" dirty="0">
                <a:solidFill>
                  <a:srgbClr val="000000"/>
                </a:solidFill>
                <a:latin typeface="Arial"/>
                <a:ea typeface="SimSun"/>
                <a:cs typeface="Segoe UI"/>
              </a:rPr>
              <a:t>augmenter la </a:t>
            </a:r>
            <a:r>
              <a:rPr lang="en-US" sz="1000" dirty="0" err="1">
                <a:solidFill>
                  <a:srgbClr val="000000"/>
                </a:solidFill>
                <a:latin typeface="Arial"/>
                <a:ea typeface="SimSun"/>
                <a:cs typeface="Segoe UI"/>
              </a:rPr>
              <a:t>redondance</a:t>
            </a:r>
            <a:r>
              <a:rPr lang="en-US" sz="1000" dirty="0">
                <a:solidFill>
                  <a:srgbClr val="000000"/>
                </a:solidFill>
                <a:latin typeface="Arial"/>
                <a:ea typeface="SimSun"/>
                <a:cs typeface="Segoe UI"/>
              </a:rPr>
              <a:t>, les performances et la </a:t>
            </a:r>
            <a:r>
              <a:rPr lang="en-US" sz="1000" dirty="0" err="1">
                <a:solidFill>
                  <a:srgbClr val="000000"/>
                </a:solidFill>
                <a:latin typeface="Arial"/>
                <a:ea typeface="SimSun"/>
                <a:cs typeface="Segoe UI"/>
              </a:rPr>
              <a:t>capacité</a:t>
            </a:r>
            <a:r>
              <a:rPr lang="en-US" sz="1000" dirty="0">
                <a:solidFill>
                  <a:srgbClr val="000000"/>
                </a:solidFill>
                <a:latin typeface="Arial"/>
                <a:ea typeface="SimSun"/>
                <a:cs typeface="Segoe UI"/>
              </a:rPr>
              <a:t> en </a:t>
            </a:r>
            <a:r>
              <a:rPr lang="en-US" sz="1000" dirty="0" err="1">
                <a:solidFill>
                  <a:srgbClr val="000000"/>
                </a:solidFill>
                <a:latin typeface="Arial"/>
                <a:ea typeface="SimSun"/>
                <a:cs typeface="Segoe UI"/>
              </a:rPr>
              <a:t>ajoutant</a:t>
            </a:r>
            <a:r>
              <a:rPr lang="en-US" sz="1000" dirty="0">
                <a:solidFill>
                  <a:srgbClr val="000000"/>
                </a:solidFill>
                <a:latin typeface="Arial"/>
                <a:ea typeface="SimSun"/>
                <a:cs typeface="Segoe UI"/>
              </a:rPr>
              <a:t> plus de </a:t>
            </a:r>
            <a:r>
              <a:rPr lang="en-US" sz="1000" dirty="0" err="1" smtClean="0">
                <a:solidFill>
                  <a:srgbClr val="000000"/>
                </a:solidFill>
                <a:latin typeface="Arial"/>
                <a:ea typeface="SimSun"/>
                <a:cs typeface="Segoe UI"/>
              </a:rPr>
              <a:t>connexions</a:t>
            </a:r>
            <a:r>
              <a:rPr lang="en-US" sz="1000" dirty="0" smtClean="0">
                <a:solidFill>
                  <a:srgbClr val="000000"/>
                </a:solidFill>
                <a:latin typeface="Arial"/>
                <a:ea typeface="SimSun"/>
                <a:cs typeface="Segoe UI"/>
              </a:rPr>
              <a:t> </a:t>
            </a:r>
            <a:r>
              <a:rPr lang="en-US" sz="1000" dirty="0" err="1" smtClean="0">
                <a:solidFill>
                  <a:srgbClr val="000000"/>
                </a:solidFill>
                <a:latin typeface="Arial"/>
                <a:ea typeface="SimSun"/>
                <a:cs typeface="Segoe UI"/>
              </a:rPr>
              <a:t>réseau</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chemins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d'accès</a:t>
            </a:r>
            <a:r>
              <a:rPr lang="en-US" sz="1000" dirty="0">
                <a:solidFill>
                  <a:srgbClr val="000000"/>
                </a:solidFill>
                <a:latin typeface="Arial"/>
                <a:ea typeface="SimSun"/>
                <a:cs typeface="Segoe UI"/>
              </a:rPr>
              <a:t> et de </a:t>
            </a:r>
            <a:r>
              <a:rPr lang="en-US" sz="1000" dirty="0" err="1">
                <a:solidFill>
                  <a:srgbClr val="000000"/>
                </a:solidFill>
                <a:latin typeface="Arial"/>
                <a:ea typeface="SimSun"/>
                <a:cs typeface="Segoe UI"/>
              </a:rPr>
              <a:t>dispositifs</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stockage</a:t>
            </a:r>
            <a:r>
              <a:rPr lang="en-US" sz="1000" dirty="0">
                <a:solidFill>
                  <a:srgbClr val="000000"/>
                </a:solidFill>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2911398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la </a:t>
            </a:r>
            <a:r>
              <a:rPr lang="en-US" sz="1000" dirty="0" err="1">
                <a:latin typeface="Arial"/>
                <a:ea typeface="SimSun"/>
                <a:cs typeface="Segoe UI"/>
              </a:rPr>
              <a:t>technologie</a:t>
            </a:r>
            <a:r>
              <a:rPr lang="en-US" sz="1000" dirty="0">
                <a:latin typeface="Arial"/>
                <a:ea typeface="SimSun"/>
                <a:cs typeface="Segoe UI"/>
              </a:rPr>
              <a:t> RAID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importante</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souhaitez</a:t>
            </a:r>
            <a:r>
              <a:rPr lang="en-US" sz="1000" dirty="0">
                <a:latin typeface="Arial"/>
                <a:ea typeface="SimSun"/>
                <a:cs typeface="Segoe UI"/>
              </a:rPr>
              <a:t> </a:t>
            </a:r>
            <a:r>
              <a:rPr lang="en-US" sz="1000" dirty="0" err="1">
                <a:latin typeface="Arial"/>
                <a:ea typeface="SimSun"/>
                <a:cs typeface="Segoe UI"/>
              </a:rPr>
              <a:t>permettre</a:t>
            </a:r>
            <a:r>
              <a:rPr lang="en-US" sz="1000" dirty="0">
                <a:latin typeface="Arial"/>
                <a:ea typeface="SimSun"/>
                <a:cs typeface="Segoe UI"/>
              </a:rPr>
              <a:t> un </a:t>
            </a:r>
            <a:r>
              <a:rPr lang="en-US" sz="1000" dirty="0" err="1">
                <a:latin typeface="Arial"/>
                <a:ea typeface="SimSun"/>
                <a:cs typeface="Segoe UI"/>
              </a:rPr>
              <a:t>basculement</a:t>
            </a:r>
            <a:r>
              <a:rPr lang="en-US" sz="1000" dirty="0">
                <a:latin typeface="Arial"/>
                <a:ea typeface="SimSun"/>
                <a:cs typeface="Segoe UI"/>
              </a:rPr>
              <a:t> en </a:t>
            </a:r>
            <a:r>
              <a:rPr lang="en-US" sz="1000" dirty="0" err="1">
                <a:latin typeface="Arial"/>
                <a:ea typeface="SimSun"/>
                <a:cs typeface="Segoe UI"/>
              </a:rPr>
              <a:t>cas</a:t>
            </a:r>
            <a:r>
              <a:rPr lang="en-US" sz="1000" dirty="0">
                <a:latin typeface="Arial"/>
                <a:ea typeface="SimSun"/>
                <a:cs typeface="Segoe UI"/>
              </a:rPr>
              <a:t> de </a:t>
            </a:r>
            <a:r>
              <a:rPr lang="en-US" sz="1000" dirty="0" err="1">
                <a:latin typeface="Arial"/>
                <a:ea typeface="SimSun"/>
                <a:cs typeface="Segoe UI"/>
              </a:rPr>
              <a:t>défaillance</a:t>
            </a:r>
            <a:r>
              <a:rPr lang="en-US" sz="1000" dirty="0">
                <a:latin typeface="Arial"/>
                <a:ea typeface="SimSun"/>
                <a:cs typeface="Segoe UI"/>
              </a:rPr>
              <a:t> des </a:t>
            </a:r>
            <a:r>
              <a:rPr lang="en-US" sz="1000" dirty="0" err="1">
                <a:latin typeface="Arial"/>
                <a:ea typeface="SimSun"/>
                <a:cs typeface="Segoe UI"/>
              </a:rPr>
              <a:t>disques</a:t>
            </a:r>
            <a:r>
              <a:rPr lang="en-US" sz="1000" dirty="0">
                <a:latin typeface="Arial"/>
                <a:ea typeface="SimSun"/>
                <a:cs typeface="Segoe UI"/>
              </a:rPr>
              <a:t> </a:t>
            </a:r>
            <a:r>
              <a:rPr lang="en-US" sz="1000" dirty="0" err="1">
                <a:latin typeface="Arial"/>
                <a:ea typeface="SimSun"/>
                <a:cs typeface="Segoe UI"/>
              </a:rPr>
              <a:t>durs</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les </a:t>
            </a:r>
            <a:r>
              <a:rPr lang="en-US" sz="1000" dirty="0" err="1">
                <a:latin typeface="Arial"/>
                <a:ea typeface="SimSun"/>
                <a:cs typeface="Segoe UI"/>
              </a:rPr>
              <a:t>avantages</a:t>
            </a:r>
            <a:r>
              <a:rPr lang="en-US" sz="1000" dirty="0">
                <a:latin typeface="Arial"/>
                <a:ea typeface="SimSun"/>
                <a:cs typeface="Segoe UI"/>
              </a:rPr>
              <a:t> de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technologie</a:t>
            </a:r>
            <a:r>
              <a:rPr lang="en-US" sz="1000" dirty="0">
                <a:latin typeface="Arial"/>
                <a:ea typeface="SimSun"/>
                <a:cs typeface="Segoe UI"/>
              </a:rPr>
              <a:t> </a:t>
            </a:r>
            <a:r>
              <a:rPr lang="en-US" sz="1000" dirty="0" smtClean="0">
                <a:latin typeface="Arial"/>
                <a:ea typeface="SimSun"/>
                <a:cs typeface="Segoe UI"/>
              </a:rPr>
              <a:t>et </a:t>
            </a:r>
            <a:r>
              <a:rPr lang="en-US" sz="1000" dirty="0" err="1" smtClean="0">
                <a:latin typeface="Arial"/>
                <a:ea typeface="SimSun"/>
                <a:cs typeface="Segoe UI"/>
              </a:rPr>
              <a:t>indiquez</a:t>
            </a:r>
            <a:r>
              <a:rPr lang="en-US" sz="1000" dirty="0" smtClean="0">
                <a:latin typeface="Arial"/>
                <a:ea typeface="SimSun"/>
                <a:cs typeface="Segoe UI"/>
              </a:rPr>
              <a:t> </a:t>
            </a:r>
            <a:r>
              <a:rPr lang="en-US" sz="1000" dirty="0" err="1">
                <a:latin typeface="Arial"/>
                <a:ea typeface="SimSun"/>
                <a:cs typeface="Segoe UI"/>
              </a:rPr>
              <a:t>qu'elle</a:t>
            </a:r>
            <a:r>
              <a:rPr lang="en-US" sz="1000" dirty="0">
                <a:latin typeface="Arial"/>
                <a:ea typeface="SimSun"/>
                <a:cs typeface="Segoe UI"/>
              </a:rPr>
              <a:t> repose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informations</a:t>
            </a:r>
            <a:r>
              <a:rPr lang="en-US" sz="1000" dirty="0">
                <a:latin typeface="Arial"/>
                <a:ea typeface="SimSun"/>
                <a:cs typeface="Segoe UI"/>
              </a:rPr>
              <a:t> de </a:t>
            </a:r>
            <a:r>
              <a:rPr lang="en-US" sz="1000" dirty="0" err="1">
                <a:latin typeface="Arial"/>
                <a:ea typeface="SimSun"/>
                <a:cs typeface="Segoe UI"/>
              </a:rPr>
              <a:t>mise</a:t>
            </a:r>
            <a:r>
              <a:rPr lang="en-US" sz="1000" dirty="0">
                <a:latin typeface="Arial"/>
                <a:ea typeface="SimSun"/>
                <a:cs typeface="Segoe UI"/>
              </a:rPr>
              <a:t> en </a:t>
            </a:r>
            <a:r>
              <a:rPr lang="en-US" sz="1000" dirty="0" err="1">
                <a:latin typeface="Arial"/>
                <a:ea typeface="SimSun"/>
                <a:cs typeface="Segoe UI"/>
              </a:rPr>
              <a:t>miroir</a:t>
            </a:r>
            <a:r>
              <a:rPr lang="en-US" sz="1000" dirty="0">
                <a:latin typeface="Arial"/>
                <a:ea typeface="SimSun"/>
                <a:cs typeface="Segoe UI"/>
              </a:rPr>
              <a:t> et de </a:t>
            </a:r>
            <a:r>
              <a:rPr lang="en-US" sz="1000" dirty="0" err="1">
                <a:latin typeface="Arial"/>
                <a:ea typeface="SimSun"/>
                <a:cs typeface="Segoe UI"/>
              </a:rPr>
              <a:t>parité</a:t>
            </a:r>
            <a:r>
              <a:rPr lang="en-US" sz="1000" dirty="0">
                <a:latin typeface="Arial"/>
                <a:ea typeface="SimSun"/>
                <a:cs typeface="Segoe UI"/>
              </a:rPr>
              <a:t> pour </a:t>
            </a:r>
            <a:r>
              <a:rPr lang="en-US" sz="1000" dirty="0" err="1">
                <a:latin typeface="Arial"/>
                <a:ea typeface="SimSun"/>
                <a:cs typeface="Segoe UI"/>
              </a:rPr>
              <a:t>permettre</a:t>
            </a:r>
            <a:r>
              <a:rPr lang="en-US" sz="1000" dirty="0">
                <a:latin typeface="Arial"/>
                <a:ea typeface="SimSun"/>
                <a:cs typeface="Segoe UI"/>
              </a:rPr>
              <a:t> la </a:t>
            </a:r>
            <a:r>
              <a:rPr lang="en-US" sz="1000" dirty="0" err="1">
                <a:latin typeface="Arial"/>
                <a:ea typeface="SimSun"/>
                <a:cs typeface="Segoe UI"/>
              </a:rPr>
              <a:t>tolérance</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pannes</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existe</a:t>
            </a:r>
            <a:r>
              <a:rPr lang="en-US" sz="1000" dirty="0">
                <a:latin typeface="Arial"/>
                <a:ea typeface="SimSun"/>
                <a:cs typeface="Segoe UI"/>
              </a:rPr>
              <a:t> </a:t>
            </a:r>
            <a:r>
              <a:rPr lang="en-US" sz="1000" dirty="0" err="1">
                <a:latin typeface="Arial"/>
                <a:ea typeface="SimSun"/>
                <a:cs typeface="Segoe UI"/>
              </a:rPr>
              <a:t>différents</a:t>
            </a:r>
            <a:r>
              <a:rPr lang="en-US" sz="1000" dirty="0">
                <a:latin typeface="Arial"/>
                <a:ea typeface="SimSun"/>
                <a:cs typeface="Segoe UI"/>
              </a:rPr>
              <a:t> </a:t>
            </a:r>
            <a:r>
              <a:rPr lang="en-US" sz="1000" dirty="0" err="1">
                <a:latin typeface="Arial"/>
                <a:ea typeface="SimSun"/>
                <a:cs typeface="Segoe UI"/>
              </a:rPr>
              <a:t>niveaux</a:t>
            </a:r>
            <a:r>
              <a:rPr lang="en-US" sz="1000" dirty="0">
                <a:latin typeface="Arial"/>
                <a:ea typeface="SimSun"/>
                <a:cs typeface="Segoe UI"/>
              </a:rPr>
              <a:t> de RAID.</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ADF8E418-E7A4-4FD0-A54F-53300611CFAC}" type="slidenum">
              <a:rPr lang="en-US" smtClean="0"/>
              <a:pPr/>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22410B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Tree>
    <p:extLst>
      <p:ext uri="{BB962C8B-B14F-4D97-AF65-F5344CB8AC3E}">
        <p14:creationId xmlns:p14="http://schemas.microsoft.com/office/powerpoint/2010/main" xmlns="" val="971193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5"/>
          <p:cNvSpPr>
            <a:spLocks noGrp="1"/>
          </p:cNvSpPr>
          <p:nvPr>
            <p:ph type="sldNum" sz="quarter" idx="5"/>
          </p:nvPr>
        </p:nvSpPr>
        <p:spPr/>
        <p:txBody>
          <a:bodyPr/>
          <a:lstStyle/>
          <a:p>
            <a:fld id="{193A0042-92F0-482F-91DE-2698BF2AB56F}" type="slidenum">
              <a:rPr lang="en-US" smtClean="0"/>
              <a:pPr/>
              <a:t>9</a:t>
            </a:fld>
            <a:endParaRPr lang="en-US"/>
          </a:p>
        </p:txBody>
      </p:sp>
      <p:sp>
        <p:nvSpPr>
          <p:cNvPr id="16" name="Notes Placeholder 15"/>
          <p:cNvSpPr>
            <a:spLocks noGrp="1"/>
          </p:cNvSpPr>
          <p:nvPr>
            <p:ph type="body" idx="1"/>
          </p:nvPr>
        </p:nvSpPr>
        <p:spPr>
          <a:xfrm>
            <a:off x="309600" y="2095200"/>
            <a:ext cx="6152400" cy="6602400"/>
          </a:xfrm>
        </p:spPr>
        <p:txBody>
          <a:bodyPr/>
          <a:lstStyle/>
          <a:p>
            <a:pPr>
              <a:lnSpc>
                <a:spcPct val="115000"/>
              </a:lnSpc>
              <a:spcAft>
                <a:spcPts val="1000"/>
              </a:spcAft>
            </a:pPr>
            <a:r>
              <a:rPr lang="en-US" sz="1000" dirty="0" err="1" smtClean="0">
                <a:latin typeface="Arial"/>
                <a:ea typeface="SimSun"/>
                <a:cs typeface="Arial"/>
              </a:rPr>
              <a:t>Cette</a:t>
            </a:r>
            <a:r>
              <a:rPr lang="en-US" sz="1000" dirty="0" smtClean="0">
                <a:latin typeface="Arial"/>
                <a:ea typeface="SimSun"/>
                <a:cs typeface="Arial"/>
              </a:rPr>
              <a:t> </a:t>
            </a:r>
            <a:r>
              <a:rPr lang="en-US" sz="1000" dirty="0" err="1" smtClean="0">
                <a:latin typeface="Arial"/>
                <a:ea typeface="SimSun"/>
                <a:cs typeface="Arial"/>
              </a:rPr>
              <a:t>diapositive</a:t>
            </a:r>
            <a:r>
              <a:rPr lang="en-US" sz="1000" dirty="0" smtClean="0">
                <a:latin typeface="Arial"/>
                <a:ea typeface="SimSun"/>
                <a:cs typeface="Arial"/>
              </a:rPr>
              <a:t> </a:t>
            </a:r>
            <a:r>
              <a:rPr lang="en-US" sz="1000" dirty="0" err="1" smtClean="0">
                <a:latin typeface="Arial"/>
                <a:ea typeface="SimSun"/>
                <a:cs typeface="Arial"/>
              </a:rPr>
              <a:t>animée</a:t>
            </a:r>
            <a:r>
              <a:rPr lang="en-US" sz="1000" dirty="0" smtClean="0">
                <a:latin typeface="Arial"/>
                <a:ea typeface="SimSun"/>
                <a:cs typeface="Arial"/>
              </a:rPr>
              <a:t> </a:t>
            </a:r>
            <a:r>
              <a:rPr lang="en-US" sz="1000" dirty="0" err="1" smtClean="0">
                <a:latin typeface="Arial"/>
                <a:ea typeface="SimSun"/>
                <a:cs typeface="Arial"/>
              </a:rPr>
              <a:t>contient</a:t>
            </a:r>
            <a:r>
              <a:rPr lang="en-US" sz="1000" dirty="0" smtClean="0">
                <a:latin typeface="Arial"/>
                <a:ea typeface="SimSun"/>
                <a:cs typeface="Arial"/>
              </a:rPr>
              <a:t> </a:t>
            </a:r>
            <a:r>
              <a:rPr lang="en-US" sz="1000" dirty="0" err="1" smtClean="0">
                <a:latin typeface="Arial"/>
                <a:ea typeface="SimSun"/>
                <a:cs typeface="Arial"/>
              </a:rPr>
              <a:t>plusieurs</a:t>
            </a:r>
            <a:r>
              <a:rPr lang="en-US" sz="1000" dirty="0" smtClean="0">
                <a:latin typeface="Arial"/>
                <a:ea typeface="SimSun"/>
                <a:cs typeface="Arial"/>
              </a:rPr>
              <a:t> versions </a:t>
            </a:r>
            <a:r>
              <a:rPr lang="en-US" sz="1000" dirty="0" err="1" smtClean="0">
                <a:latin typeface="Arial"/>
                <a:ea typeface="SimSun"/>
                <a:cs typeface="Arial"/>
              </a:rPr>
              <a:t>montrant</a:t>
            </a:r>
            <a:r>
              <a:rPr lang="en-US" sz="1000" dirty="0" smtClean="0">
                <a:latin typeface="Arial"/>
                <a:ea typeface="SimSun"/>
                <a:cs typeface="Arial"/>
              </a:rPr>
              <a:t> les </a:t>
            </a:r>
            <a:r>
              <a:rPr lang="en-US" sz="1000" dirty="0" err="1" smtClean="0">
                <a:latin typeface="Arial"/>
                <a:ea typeface="SimSun"/>
                <a:cs typeface="Arial"/>
              </a:rPr>
              <a:t>différents</a:t>
            </a:r>
            <a:r>
              <a:rPr lang="en-US" sz="1000" dirty="0" smtClean="0">
                <a:latin typeface="Arial"/>
                <a:ea typeface="SimSun"/>
                <a:cs typeface="Arial"/>
              </a:rPr>
              <a:t> </a:t>
            </a:r>
            <a:r>
              <a:rPr lang="en-US" sz="1000" dirty="0" err="1" smtClean="0">
                <a:latin typeface="Arial"/>
                <a:ea typeface="SimSun"/>
                <a:cs typeface="Arial"/>
              </a:rPr>
              <a:t>niveaux</a:t>
            </a:r>
            <a:r>
              <a:rPr lang="en-US" sz="1000" dirty="0" smtClean="0">
                <a:latin typeface="Arial"/>
                <a:ea typeface="SimSun"/>
                <a:cs typeface="Arial"/>
              </a:rPr>
              <a:t> RAID. </a:t>
            </a:r>
            <a:r>
              <a:rPr lang="en-US" sz="1000" dirty="0" err="1" smtClean="0">
                <a:latin typeface="Arial"/>
                <a:ea typeface="SimSun"/>
                <a:cs typeface="Arial"/>
              </a:rPr>
              <a:t>Vous</a:t>
            </a:r>
            <a:r>
              <a:rPr lang="en-US" sz="1000" dirty="0" smtClean="0">
                <a:latin typeface="Arial"/>
                <a:ea typeface="SimSun"/>
                <a:cs typeface="Arial"/>
              </a:rPr>
              <a:t> </a:t>
            </a:r>
            <a:r>
              <a:rPr lang="en-US" sz="1000" dirty="0" err="1" smtClean="0">
                <a:latin typeface="Arial"/>
                <a:ea typeface="SimSun"/>
                <a:cs typeface="Arial"/>
              </a:rPr>
              <a:t>devrez</a:t>
            </a:r>
            <a:r>
              <a:rPr lang="en-US" sz="1000" dirty="0" smtClean="0">
                <a:latin typeface="Arial"/>
                <a:ea typeface="SimSun"/>
                <a:cs typeface="Arial"/>
              </a:rPr>
              <a:t> </a:t>
            </a:r>
            <a:r>
              <a:rPr lang="en-US" sz="1000" dirty="0" err="1" smtClean="0">
                <a:latin typeface="Arial"/>
                <a:ea typeface="SimSun"/>
                <a:cs typeface="Arial"/>
              </a:rPr>
              <a:t>cliquer</a:t>
            </a:r>
            <a:r>
              <a:rPr lang="en-US" sz="1000" dirty="0" smtClean="0">
                <a:latin typeface="Arial"/>
                <a:ea typeface="SimSun"/>
                <a:cs typeface="Arial"/>
              </a:rPr>
              <a:t> </a:t>
            </a:r>
            <a:r>
              <a:rPr lang="en-US" sz="1000" dirty="0" err="1" smtClean="0">
                <a:latin typeface="Arial"/>
                <a:ea typeface="SimSun"/>
                <a:cs typeface="Arial"/>
              </a:rPr>
              <a:t>quatre</a:t>
            </a:r>
            <a:r>
              <a:rPr lang="en-US" sz="1000" dirty="0" smtClean="0">
                <a:latin typeface="Arial"/>
                <a:ea typeface="SimSun"/>
                <a:cs typeface="Arial"/>
              </a:rPr>
              <a:t> </a:t>
            </a:r>
            <a:r>
              <a:rPr lang="en-US" sz="1000" dirty="0" err="1" smtClean="0">
                <a:latin typeface="Arial"/>
                <a:ea typeface="SimSun"/>
                <a:cs typeface="Arial"/>
              </a:rPr>
              <a:t>fois</a:t>
            </a:r>
            <a:r>
              <a:rPr lang="en-US" sz="1000" dirty="0" smtClean="0">
                <a:latin typeface="Arial"/>
                <a:ea typeface="SimSun"/>
                <a:cs typeface="Arial"/>
              </a:rPr>
              <a:t> de </a:t>
            </a:r>
            <a:r>
              <a:rPr lang="en-US" sz="1000" dirty="0" err="1" smtClean="0">
                <a:latin typeface="Arial"/>
                <a:ea typeface="SimSun"/>
                <a:cs typeface="Arial"/>
              </a:rPr>
              <a:t>manière</a:t>
            </a:r>
            <a:r>
              <a:rPr lang="en-US" sz="1000" dirty="0" smtClean="0">
                <a:latin typeface="Arial"/>
                <a:ea typeface="SimSun"/>
                <a:cs typeface="Arial"/>
              </a:rPr>
              <a:t> à </a:t>
            </a:r>
            <a:r>
              <a:rPr lang="en-US" sz="1000" dirty="0" err="1" smtClean="0">
                <a:latin typeface="Arial"/>
                <a:ea typeface="SimSun"/>
                <a:cs typeface="Arial"/>
              </a:rPr>
              <a:t>montrer</a:t>
            </a:r>
            <a:r>
              <a:rPr lang="en-US" sz="1000" dirty="0" smtClean="0">
                <a:latin typeface="Arial"/>
                <a:ea typeface="SimSun"/>
                <a:cs typeface="Arial"/>
              </a:rPr>
              <a:t> </a:t>
            </a:r>
            <a:r>
              <a:rPr lang="en-US" sz="1000" dirty="0" err="1" smtClean="0">
                <a:latin typeface="Arial"/>
                <a:ea typeface="SimSun"/>
                <a:cs typeface="Arial"/>
              </a:rPr>
              <a:t>chacun</a:t>
            </a:r>
            <a:r>
              <a:rPr lang="en-US" sz="1000" dirty="0" smtClean="0">
                <a:latin typeface="Arial"/>
                <a:ea typeface="SimSun"/>
                <a:cs typeface="Arial"/>
              </a:rPr>
              <a:t> des </a:t>
            </a:r>
            <a:r>
              <a:rPr lang="en-US" sz="1000" dirty="0" err="1" smtClean="0">
                <a:latin typeface="Arial"/>
                <a:ea typeface="SimSun"/>
                <a:cs typeface="Arial"/>
              </a:rPr>
              <a:t>cinq</a:t>
            </a:r>
            <a:r>
              <a:rPr lang="en-US" sz="1000" dirty="0" smtClean="0">
                <a:latin typeface="Arial"/>
                <a:ea typeface="SimSun"/>
                <a:cs typeface="Arial"/>
              </a:rPr>
              <a:t> </a:t>
            </a:r>
            <a:r>
              <a:rPr lang="en-US" sz="1000" dirty="0" err="1" smtClean="0">
                <a:latin typeface="Arial"/>
                <a:ea typeface="SimSun"/>
                <a:cs typeface="Arial"/>
              </a:rPr>
              <a:t>niveaux</a:t>
            </a:r>
            <a:r>
              <a:rPr lang="en-US" sz="1000" dirty="0" smtClean="0">
                <a:latin typeface="Arial"/>
                <a:ea typeface="SimSun"/>
                <a:cs typeface="Arial"/>
              </a:rPr>
              <a:t> RAID </a:t>
            </a:r>
            <a:r>
              <a:rPr lang="en-US" sz="1000" dirty="0" err="1" smtClean="0">
                <a:latin typeface="Arial"/>
                <a:ea typeface="SimSun"/>
                <a:cs typeface="Arial"/>
              </a:rPr>
              <a:t>représentés</a:t>
            </a:r>
            <a:r>
              <a:rPr lang="en-US" sz="1000" dirty="0" smtClean="0">
                <a:latin typeface="Arial"/>
                <a:ea typeface="SimSun"/>
                <a:cs typeface="Arial"/>
              </a:rPr>
              <a:t> </a:t>
            </a:r>
            <a:r>
              <a:rPr lang="en-US" sz="1000" dirty="0" err="1" smtClean="0">
                <a:latin typeface="Arial"/>
                <a:ea typeface="SimSun"/>
                <a:cs typeface="Arial"/>
              </a:rPr>
              <a:t>sur</a:t>
            </a:r>
            <a:r>
              <a:rPr lang="en-US" sz="1000" dirty="0" smtClean="0">
                <a:latin typeface="Arial"/>
                <a:ea typeface="SimSun"/>
                <a:cs typeface="Arial"/>
              </a:rPr>
              <a:t> la </a:t>
            </a:r>
            <a:r>
              <a:rPr lang="en-US" sz="1000" dirty="0" err="1" smtClean="0">
                <a:latin typeface="Arial"/>
                <a:ea typeface="SimSun"/>
                <a:cs typeface="Arial"/>
              </a:rPr>
              <a:t>diapositive</a:t>
            </a:r>
            <a:r>
              <a:rPr lang="en-US" sz="1000" dirty="0" smtClean="0">
                <a:latin typeface="Arial"/>
                <a:ea typeface="SimSun"/>
                <a:cs typeface="Arial"/>
              </a:rPr>
              <a:t>, qui </a:t>
            </a:r>
            <a:r>
              <a:rPr lang="en-US" sz="1000" dirty="0" err="1" smtClean="0">
                <a:latin typeface="Arial"/>
                <a:ea typeface="SimSun"/>
                <a:cs typeface="Arial"/>
              </a:rPr>
              <a:t>sont</a:t>
            </a:r>
            <a:r>
              <a:rPr lang="en-US" sz="1000" dirty="0" smtClean="0">
                <a:latin typeface="Arial"/>
                <a:ea typeface="SimSun"/>
                <a:cs typeface="Arial"/>
              </a:rPr>
              <a:t> (par </a:t>
            </a:r>
            <a:r>
              <a:rPr lang="en-US" sz="1000" dirty="0" err="1" smtClean="0">
                <a:latin typeface="Arial"/>
                <a:ea typeface="SimSun"/>
                <a:cs typeface="Arial"/>
              </a:rPr>
              <a:t>ordre</a:t>
            </a:r>
            <a:r>
              <a:rPr lang="en-US" sz="1000" dirty="0" smtClean="0">
                <a:latin typeface="Arial"/>
                <a:ea typeface="SimSun"/>
                <a:cs typeface="Arial"/>
              </a:rPr>
              <a:t>) :</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RAID 0 (première </a:t>
            </a:r>
            <a:r>
              <a:rPr lang="en-US" sz="1000" dirty="0" err="1" smtClean="0">
                <a:effectLst/>
                <a:latin typeface="Arial"/>
                <a:ea typeface="Times New Roman"/>
                <a:cs typeface="Times New Roman"/>
              </a:rPr>
              <a:t>diapositive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aucun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clic</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nécessaire</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RAID 1 </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RAID 5</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RAID 6</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RAID 1 + 0 (</a:t>
            </a:r>
            <a:r>
              <a:rPr lang="en-US" sz="1000" dirty="0" err="1" smtClean="0">
                <a:effectLst/>
                <a:latin typeface="Arial"/>
                <a:ea typeface="Times New Roman"/>
                <a:cs typeface="Times New Roman"/>
              </a:rPr>
              <a:t>ou</a:t>
            </a:r>
            <a:r>
              <a:rPr lang="en-US" sz="1000" dirty="0" smtClean="0">
                <a:effectLst/>
                <a:latin typeface="Arial"/>
                <a:ea typeface="Times New Roman"/>
                <a:cs typeface="Times New Roman"/>
              </a:rPr>
              <a:t> 10)</a:t>
            </a:r>
          </a:p>
          <a:p>
            <a:pPr>
              <a:lnSpc>
                <a:spcPct val="115000"/>
              </a:lnSpc>
              <a:spcAft>
                <a:spcPts val="1000"/>
              </a:spcAft>
            </a:pPr>
            <a:r>
              <a:rPr lang="en-US" sz="1000" dirty="0" err="1" smtClean="0">
                <a:latin typeface="Arial"/>
                <a:ea typeface="SimSun"/>
                <a:cs typeface="Arial"/>
              </a:rPr>
              <a:t>Assurez-vous</a:t>
            </a:r>
            <a:r>
              <a:rPr lang="en-US" sz="1000" dirty="0" smtClean="0">
                <a:latin typeface="Arial"/>
                <a:ea typeface="SimSun"/>
                <a:cs typeface="Arial"/>
              </a:rPr>
              <a:t> de passer </a:t>
            </a:r>
            <a:r>
              <a:rPr lang="en-US" sz="1000" dirty="0" err="1" smtClean="0">
                <a:latin typeface="Arial"/>
                <a:ea typeface="SimSun"/>
                <a:cs typeface="Arial"/>
              </a:rPr>
              <a:t>suffisamment</a:t>
            </a:r>
            <a:r>
              <a:rPr lang="en-US" sz="1000" dirty="0" smtClean="0">
                <a:latin typeface="Arial"/>
                <a:ea typeface="SimSun"/>
                <a:cs typeface="Arial"/>
              </a:rPr>
              <a:t> de temps </a:t>
            </a:r>
            <a:r>
              <a:rPr lang="en-US" sz="1000" dirty="0" err="1" smtClean="0">
                <a:latin typeface="Arial"/>
                <a:ea typeface="SimSun"/>
                <a:cs typeface="Arial"/>
              </a:rPr>
              <a:t>sur</a:t>
            </a:r>
            <a:r>
              <a:rPr lang="en-US" sz="1000" dirty="0" smtClean="0">
                <a:latin typeface="Arial"/>
                <a:ea typeface="SimSun"/>
                <a:cs typeface="Arial"/>
              </a:rPr>
              <a:t> les versions </a:t>
            </a:r>
            <a:r>
              <a:rPr lang="en-US" sz="1000" dirty="0" err="1" smtClean="0">
                <a:latin typeface="Arial"/>
                <a:ea typeface="SimSun"/>
                <a:cs typeface="Arial"/>
              </a:rPr>
              <a:t>afin</a:t>
            </a:r>
            <a:r>
              <a:rPr lang="en-US" sz="1000" dirty="0" smtClean="0">
                <a:latin typeface="Arial"/>
                <a:ea typeface="SimSun"/>
                <a:cs typeface="Arial"/>
              </a:rPr>
              <a:t> </a:t>
            </a:r>
            <a:r>
              <a:rPr lang="en-US" sz="1000" dirty="0" err="1" smtClean="0">
                <a:latin typeface="Arial"/>
                <a:ea typeface="SimSun"/>
                <a:cs typeface="Arial"/>
              </a:rPr>
              <a:t>que</a:t>
            </a:r>
            <a:r>
              <a:rPr lang="en-US" sz="1000" dirty="0" smtClean="0">
                <a:latin typeface="Arial"/>
                <a:ea typeface="SimSun"/>
                <a:cs typeface="Arial"/>
              </a:rPr>
              <a:t> les </a:t>
            </a:r>
            <a:r>
              <a:rPr lang="en-US" sz="1000" dirty="0" err="1" smtClean="0">
                <a:latin typeface="Arial"/>
                <a:ea typeface="SimSun"/>
                <a:cs typeface="Arial"/>
              </a:rPr>
              <a:t>stagiaires</a:t>
            </a:r>
            <a:r>
              <a:rPr lang="en-US" sz="1000" dirty="0" smtClean="0">
                <a:latin typeface="Arial"/>
                <a:ea typeface="SimSun"/>
                <a:cs typeface="Arial"/>
              </a:rPr>
              <a:t> </a:t>
            </a:r>
            <a:r>
              <a:rPr lang="en-US" sz="1000" dirty="0" err="1" smtClean="0">
                <a:latin typeface="Arial"/>
                <a:ea typeface="SimSun"/>
                <a:cs typeface="Arial"/>
              </a:rPr>
              <a:t>comprennent</a:t>
            </a:r>
            <a:r>
              <a:rPr lang="en-US" sz="1000" dirty="0" smtClean="0">
                <a:latin typeface="Arial"/>
                <a:ea typeface="SimSun"/>
                <a:cs typeface="Arial"/>
              </a:rPr>
              <a:t> les </a:t>
            </a:r>
            <a:r>
              <a:rPr lang="en-US" sz="1000" dirty="0" err="1" smtClean="0">
                <a:latin typeface="Arial"/>
                <a:ea typeface="SimSun"/>
                <a:cs typeface="Arial"/>
              </a:rPr>
              <a:t>différences</a:t>
            </a:r>
            <a:r>
              <a:rPr lang="en-US" sz="1000" dirty="0" smtClean="0">
                <a:latin typeface="Arial"/>
                <a:ea typeface="SimSun"/>
                <a:cs typeface="Arial"/>
              </a:rPr>
              <a:t> entre </a:t>
            </a:r>
            <a:r>
              <a:rPr lang="en-US" sz="1000" dirty="0" err="1" smtClean="0">
                <a:latin typeface="Arial"/>
                <a:ea typeface="SimSun"/>
                <a:cs typeface="Arial"/>
              </a:rPr>
              <a:t>chaque</a:t>
            </a:r>
            <a:r>
              <a:rPr lang="en-US" sz="1000" dirty="0" smtClean="0">
                <a:latin typeface="Arial"/>
                <a:ea typeface="SimSun"/>
                <a:cs typeface="Arial"/>
              </a:rPr>
              <a:t> </a:t>
            </a:r>
            <a:r>
              <a:rPr lang="en-US" sz="1000" dirty="0" err="1" smtClean="0">
                <a:latin typeface="Arial"/>
                <a:ea typeface="SimSun"/>
                <a:cs typeface="Arial"/>
              </a:rPr>
              <a:t>niveau</a:t>
            </a:r>
            <a:r>
              <a:rPr lang="en-US" sz="1000" dirty="0" smtClean="0">
                <a:latin typeface="Arial"/>
                <a:ea typeface="SimSun"/>
                <a:cs typeface="Arial"/>
              </a:rPr>
              <a:t> RAID. </a:t>
            </a:r>
            <a:r>
              <a:rPr lang="en-US" sz="1000" dirty="0" err="1" smtClean="0">
                <a:latin typeface="Arial"/>
                <a:ea typeface="SimSun"/>
                <a:cs typeface="Arial"/>
              </a:rPr>
              <a:t>Établissez</a:t>
            </a:r>
            <a:r>
              <a:rPr lang="en-US" sz="1000" dirty="0" smtClean="0">
                <a:latin typeface="Arial"/>
                <a:ea typeface="SimSun"/>
                <a:cs typeface="Arial"/>
              </a:rPr>
              <a:t> un rapport entre </a:t>
            </a:r>
            <a:r>
              <a:rPr lang="en-US" sz="1000" dirty="0" err="1" smtClean="0">
                <a:latin typeface="Arial"/>
                <a:ea typeface="SimSun"/>
                <a:cs typeface="Arial"/>
              </a:rPr>
              <a:t>chaque</a:t>
            </a:r>
            <a:r>
              <a:rPr lang="en-US" sz="1000" dirty="0" smtClean="0">
                <a:latin typeface="Arial"/>
                <a:ea typeface="SimSun"/>
                <a:cs typeface="Arial"/>
              </a:rPr>
              <a:t> </a:t>
            </a:r>
            <a:r>
              <a:rPr lang="en-US" sz="1000" dirty="0" err="1" smtClean="0">
                <a:latin typeface="Arial"/>
                <a:ea typeface="SimSun"/>
                <a:cs typeface="Arial"/>
              </a:rPr>
              <a:t>niveau</a:t>
            </a:r>
            <a:r>
              <a:rPr lang="en-US" sz="1000" dirty="0" smtClean="0">
                <a:latin typeface="Arial"/>
                <a:ea typeface="SimSun"/>
                <a:cs typeface="Arial"/>
              </a:rPr>
              <a:t> RAID de la </a:t>
            </a:r>
            <a:r>
              <a:rPr lang="en-US" sz="1000" dirty="0" err="1" smtClean="0">
                <a:latin typeface="Arial"/>
                <a:ea typeface="SimSun"/>
                <a:cs typeface="Arial"/>
              </a:rPr>
              <a:t>diapositive</a:t>
            </a:r>
            <a:r>
              <a:rPr lang="en-US" sz="1000" dirty="0" smtClean="0">
                <a:latin typeface="Arial"/>
                <a:ea typeface="SimSun"/>
                <a:cs typeface="Arial"/>
              </a:rPr>
              <a:t> et la table RAID </a:t>
            </a:r>
            <a:r>
              <a:rPr lang="en-US" sz="1000" dirty="0" err="1" smtClean="0">
                <a:latin typeface="Arial"/>
                <a:ea typeface="SimSun"/>
                <a:cs typeface="Arial"/>
              </a:rPr>
              <a:t>dans</a:t>
            </a:r>
            <a:r>
              <a:rPr lang="en-US" sz="1000" dirty="0" smtClean="0">
                <a:latin typeface="Arial"/>
                <a:ea typeface="SimSun"/>
                <a:cs typeface="Arial"/>
              </a:rPr>
              <a:t> le </a:t>
            </a:r>
            <a:r>
              <a:rPr lang="en-US" sz="1000" dirty="0" err="1" smtClean="0">
                <a:latin typeface="Arial"/>
                <a:ea typeface="SimSun"/>
                <a:cs typeface="Arial"/>
              </a:rPr>
              <a:t>manuel</a:t>
            </a:r>
            <a:r>
              <a:rPr lang="en-US" sz="1000" dirty="0" smtClean="0">
                <a:latin typeface="Arial"/>
                <a:ea typeface="SimSun"/>
                <a:cs typeface="Arial"/>
              </a:rPr>
              <a:t> du </a:t>
            </a:r>
            <a:r>
              <a:rPr lang="en-US" sz="1000" dirty="0" err="1" smtClean="0">
                <a:latin typeface="Arial"/>
                <a:ea typeface="SimSun"/>
                <a:cs typeface="Arial"/>
              </a:rPr>
              <a:t>stagiaire</a:t>
            </a:r>
            <a:r>
              <a:rPr lang="en-US" sz="1000" dirty="0" smtClean="0">
                <a:latin typeface="Arial"/>
                <a:ea typeface="SimSun"/>
                <a:cs typeface="Arial"/>
              </a:rPr>
              <a:t>. </a:t>
            </a:r>
          </a:p>
          <a:p>
            <a:pPr>
              <a:lnSpc>
                <a:spcPct val="115000"/>
              </a:lnSpc>
              <a:spcAft>
                <a:spcPts val="1000"/>
              </a:spcAft>
            </a:pPr>
            <a:r>
              <a:rPr lang="en-US" sz="1000" dirty="0" err="1" smtClean="0">
                <a:latin typeface="Arial"/>
                <a:ea typeface="SimSun"/>
                <a:cs typeface="Arial"/>
              </a:rPr>
              <a:t>Mettez</a:t>
            </a:r>
            <a:r>
              <a:rPr lang="en-US" sz="1000" dirty="0" smtClean="0">
                <a:latin typeface="Arial"/>
                <a:ea typeface="SimSun"/>
                <a:cs typeface="Arial"/>
              </a:rPr>
              <a:t> </a:t>
            </a:r>
            <a:r>
              <a:rPr lang="en-US" sz="1000" dirty="0" err="1" smtClean="0">
                <a:latin typeface="Arial"/>
                <a:ea typeface="SimSun"/>
                <a:cs typeface="Arial"/>
              </a:rPr>
              <a:t>l'accent</a:t>
            </a:r>
            <a:r>
              <a:rPr lang="en-US" sz="1000" dirty="0" smtClean="0">
                <a:latin typeface="Arial"/>
                <a:ea typeface="SimSun"/>
                <a:cs typeface="Arial"/>
              </a:rPr>
              <a:t> </a:t>
            </a:r>
            <a:r>
              <a:rPr lang="en-US" sz="1000" dirty="0" err="1" smtClean="0">
                <a:latin typeface="Arial"/>
                <a:ea typeface="SimSun"/>
                <a:cs typeface="Arial"/>
              </a:rPr>
              <a:t>sur</a:t>
            </a:r>
            <a:r>
              <a:rPr lang="en-US" sz="1000" dirty="0" smtClean="0">
                <a:latin typeface="Arial"/>
                <a:ea typeface="SimSun"/>
                <a:cs typeface="Arial"/>
              </a:rPr>
              <a:t> les concepts de performance, de </a:t>
            </a:r>
            <a:r>
              <a:rPr lang="en-US" sz="1000" dirty="0" err="1" smtClean="0">
                <a:latin typeface="Arial"/>
                <a:ea typeface="SimSun"/>
                <a:cs typeface="Arial"/>
              </a:rPr>
              <a:t>redondance</a:t>
            </a:r>
            <a:r>
              <a:rPr lang="en-US" sz="1000" dirty="0" smtClean="0">
                <a:latin typeface="Arial"/>
                <a:ea typeface="SimSun"/>
                <a:cs typeface="Arial"/>
              </a:rPr>
              <a:t> et </a:t>
            </a:r>
            <a:r>
              <a:rPr lang="en-US" sz="1000" dirty="0" err="1" smtClean="0">
                <a:latin typeface="Arial"/>
                <a:ea typeface="SimSun"/>
                <a:cs typeface="Arial"/>
              </a:rPr>
              <a:t>d'utilisation</a:t>
            </a:r>
            <a:r>
              <a:rPr lang="en-US" sz="1000" dirty="0" smtClean="0">
                <a:latin typeface="Arial"/>
                <a:ea typeface="SimSun"/>
                <a:cs typeface="Arial"/>
              </a:rPr>
              <a:t> du </a:t>
            </a:r>
            <a:r>
              <a:rPr lang="en-US" sz="1000" dirty="0" err="1" smtClean="0">
                <a:latin typeface="Arial"/>
                <a:ea typeface="SimSun"/>
                <a:cs typeface="Arial"/>
              </a:rPr>
              <a:t>stockage</a:t>
            </a:r>
            <a:r>
              <a:rPr lang="en-US" sz="1000" dirty="0" smtClean="0">
                <a:latin typeface="Arial"/>
                <a:ea typeface="SimSun"/>
                <a:cs typeface="Arial"/>
              </a:rPr>
              <a:t> </a:t>
            </a:r>
            <a:r>
              <a:rPr lang="en-US" sz="1000" dirty="0" err="1" smtClean="0">
                <a:latin typeface="Arial"/>
                <a:ea typeface="SimSun"/>
                <a:cs typeface="Arial"/>
              </a:rPr>
              <a:t>lorsque</a:t>
            </a:r>
            <a:r>
              <a:rPr lang="en-US" sz="1000" dirty="0" smtClean="0">
                <a:latin typeface="Arial"/>
                <a:ea typeface="SimSun"/>
                <a:cs typeface="Arial"/>
              </a:rPr>
              <a:t> </a:t>
            </a:r>
            <a:r>
              <a:rPr lang="en-US" sz="1000" dirty="0" err="1" smtClean="0">
                <a:latin typeface="Arial"/>
                <a:ea typeface="SimSun"/>
                <a:cs typeface="Arial"/>
              </a:rPr>
              <a:t>vous</a:t>
            </a:r>
            <a:r>
              <a:rPr lang="en-US" sz="1000" dirty="0" smtClean="0">
                <a:latin typeface="Arial"/>
                <a:ea typeface="SimSun"/>
                <a:cs typeface="Arial"/>
              </a:rPr>
              <a:t> </a:t>
            </a:r>
            <a:r>
              <a:rPr lang="en-US" sz="1000" dirty="0" err="1" smtClean="0">
                <a:latin typeface="Arial"/>
                <a:ea typeface="SimSun"/>
                <a:cs typeface="Arial"/>
              </a:rPr>
              <a:t>présentez</a:t>
            </a:r>
            <a:r>
              <a:rPr lang="en-US" sz="1000" dirty="0" smtClean="0">
                <a:latin typeface="Arial"/>
                <a:ea typeface="SimSun"/>
                <a:cs typeface="Arial"/>
              </a:rPr>
              <a:t> </a:t>
            </a:r>
            <a:r>
              <a:rPr lang="en-US" sz="1000" dirty="0" err="1" smtClean="0">
                <a:latin typeface="Arial"/>
                <a:ea typeface="SimSun"/>
                <a:cs typeface="Arial"/>
              </a:rPr>
              <a:t>chaque</a:t>
            </a:r>
            <a:r>
              <a:rPr lang="en-US" sz="1000" dirty="0" smtClean="0">
                <a:latin typeface="Arial"/>
                <a:ea typeface="SimSun"/>
                <a:cs typeface="Arial"/>
              </a:rPr>
              <a:t> type de RAID. Les </a:t>
            </a:r>
            <a:r>
              <a:rPr lang="en-US" sz="1000" dirty="0" err="1" smtClean="0">
                <a:latin typeface="Arial"/>
                <a:ea typeface="SimSun"/>
                <a:cs typeface="Arial"/>
              </a:rPr>
              <a:t>stagiaires</a:t>
            </a:r>
            <a:r>
              <a:rPr lang="en-US" sz="1000" dirty="0" smtClean="0">
                <a:latin typeface="Arial"/>
                <a:ea typeface="SimSun"/>
                <a:cs typeface="Arial"/>
              </a:rPr>
              <a:t> </a:t>
            </a:r>
            <a:r>
              <a:rPr lang="en-US" sz="1000" dirty="0" err="1" smtClean="0">
                <a:latin typeface="Arial"/>
                <a:ea typeface="SimSun"/>
                <a:cs typeface="Arial"/>
              </a:rPr>
              <a:t>doivent</a:t>
            </a:r>
            <a:r>
              <a:rPr lang="en-US" sz="1000" dirty="0" smtClean="0">
                <a:latin typeface="Arial"/>
                <a:ea typeface="SimSun"/>
                <a:cs typeface="Arial"/>
              </a:rPr>
              <a:t> </a:t>
            </a:r>
            <a:r>
              <a:rPr lang="en-US" sz="1000" dirty="0" err="1" smtClean="0">
                <a:latin typeface="Arial"/>
                <a:ea typeface="SimSun"/>
                <a:cs typeface="Arial"/>
              </a:rPr>
              <a:t>constater</a:t>
            </a:r>
            <a:r>
              <a:rPr lang="en-US" sz="1000" dirty="0" smtClean="0">
                <a:latin typeface="Arial"/>
                <a:ea typeface="SimSun"/>
                <a:cs typeface="Arial"/>
              </a:rPr>
              <a:t> </a:t>
            </a:r>
            <a:r>
              <a:rPr lang="en-US" sz="1000" dirty="0" err="1" smtClean="0">
                <a:latin typeface="Arial"/>
                <a:ea typeface="SimSun"/>
                <a:cs typeface="Arial"/>
              </a:rPr>
              <a:t>que</a:t>
            </a:r>
            <a:r>
              <a:rPr lang="en-US" sz="1000" dirty="0" smtClean="0">
                <a:latin typeface="Arial"/>
                <a:ea typeface="SimSun"/>
                <a:cs typeface="Arial"/>
              </a:rPr>
              <a:t> les </a:t>
            </a:r>
            <a:r>
              <a:rPr lang="en-US" sz="1000" dirty="0" err="1" smtClean="0">
                <a:latin typeface="Arial"/>
                <a:ea typeface="SimSun"/>
                <a:cs typeface="Arial"/>
              </a:rPr>
              <a:t>différents</a:t>
            </a:r>
            <a:r>
              <a:rPr lang="en-US" sz="1000" dirty="0" smtClean="0">
                <a:latin typeface="Arial"/>
                <a:ea typeface="SimSun"/>
                <a:cs typeface="Arial"/>
              </a:rPr>
              <a:t> </a:t>
            </a:r>
            <a:r>
              <a:rPr lang="en-US" sz="1000" dirty="0" err="1" smtClean="0">
                <a:latin typeface="Arial"/>
                <a:ea typeface="SimSun"/>
                <a:cs typeface="Arial"/>
              </a:rPr>
              <a:t>niveaux</a:t>
            </a:r>
            <a:r>
              <a:rPr lang="en-US" sz="1000" dirty="0" smtClean="0">
                <a:latin typeface="Arial"/>
                <a:ea typeface="SimSun"/>
                <a:cs typeface="Arial"/>
              </a:rPr>
              <a:t> de RAID </a:t>
            </a:r>
            <a:r>
              <a:rPr lang="en-US" sz="1000" dirty="0" err="1" smtClean="0">
                <a:latin typeface="Arial"/>
                <a:ea typeface="SimSun"/>
                <a:cs typeface="Arial"/>
              </a:rPr>
              <a:t>proposent</a:t>
            </a:r>
            <a:r>
              <a:rPr lang="en-US" sz="1000" dirty="0" smtClean="0">
                <a:latin typeface="Arial"/>
                <a:ea typeface="SimSun"/>
                <a:cs typeface="Arial"/>
              </a:rPr>
              <a:t> </a:t>
            </a:r>
            <a:r>
              <a:rPr lang="en-US" sz="1000" dirty="0" err="1" smtClean="0">
                <a:latin typeface="Arial"/>
                <a:ea typeface="SimSun"/>
                <a:cs typeface="Arial"/>
              </a:rPr>
              <a:t>plusieurs</a:t>
            </a:r>
            <a:r>
              <a:rPr lang="en-US" sz="1000" dirty="0" smtClean="0">
                <a:latin typeface="Arial"/>
                <a:ea typeface="SimSun"/>
                <a:cs typeface="Arial"/>
              </a:rPr>
              <a:t> options pour </a:t>
            </a:r>
            <a:r>
              <a:rPr lang="en-US" sz="1000" dirty="0" err="1" smtClean="0">
                <a:latin typeface="Arial"/>
                <a:ea typeface="SimSun"/>
                <a:cs typeface="Arial"/>
              </a:rPr>
              <a:t>traiter</a:t>
            </a:r>
            <a:r>
              <a:rPr lang="en-US" sz="1000" dirty="0" smtClean="0">
                <a:latin typeface="Arial"/>
                <a:ea typeface="SimSun"/>
                <a:cs typeface="Arial"/>
              </a:rPr>
              <a:t> les </a:t>
            </a:r>
            <a:r>
              <a:rPr lang="en-US" sz="1000" dirty="0" err="1" smtClean="0">
                <a:latin typeface="Arial"/>
                <a:ea typeface="SimSun"/>
                <a:cs typeface="Arial"/>
              </a:rPr>
              <a:t>trois</a:t>
            </a:r>
            <a:r>
              <a:rPr lang="en-US" sz="1000" dirty="0" smtClean="0">
                <a:latin typeface="Arial"/>
                <a:ea typeface="SimSun"/>
                <a:cs typeface="Arial"/>
              </a:rPr>
              <a:t> </a:t>
            </a:r>
            <a:r>
              <a:rPr lang="en-US" sz="1000" dirty="0" err="1" smtClean="0">
                <a:latin typeface="Arial"/>
                <a:ea typeface="SimSun"/>
                <a:cs typeface="Arial"/>
              </a:rPr>
              <a:t>principales</a:t>
            </a:r>
            <a:r>
              <a:rPr lang="en-US" sz="1000" dirty="0" smtClean="0">
                <a:latin typeface="Arial"/>
                <a:ea typeface="SimSun"/>
                <a:cs typeface="Arial"/>
              </a:rPr>
              <a:t> </a:t>
            </a:r>
            <a:r>
              <a:rPr lang="en-US" sz="1000" dirty="0" err="1" smtClean="0">
                <a:latin typeface="Arial"/>
                <a:ea typeface="SimSun"/>
                <a:cs typeface="Arial"/>
              </a:rPr>
              <a:t>considérations</a:t>
            </a:r>
            <a:r>
              <a:rPr lang="en-US" sz="1000" dirty="0" smtClean="0">
                <a:latin typeface="Arial"/>
                <a:ea typeface="SimSun"/>
                <a:cs typeface="Arial"/>
              </a:rPr>
              <a:t>. </a:t>
            </a:r>
          </a:p>
          <a:p>
            <a:pPr>
              <a:lnSpc>
                <a:spcPct val="115000"/>
              </a:lnSpc>
              <a:spcAft>
                <a:spcPts val="1000"/>
              </a:spcAft>
            </a:pPr>
            <a:r>
              <a:rPr lang="en-US" sz="1000" dirty="0" err="1" smtClean="0">
                <a:latin typeface="Arial"/>
                <a:ea typeface="SimSun"/>
                <a:cs typeface="Arial"/>
              </a:rPr>
              <a:t>Indiquez</a:t>
            </a:r>
            <a:r>
              <a:rPr lang="en-US" sz="1000" dirty="0" smtClean="0">
                <a:latin typeface="Arial"/>
                <a:ea typeface="SimSun"/>
                <a:cs typeface="Arial"/>
              </a:rPr>
              <a:t> </a:t>
            </a:r>
            <a:r>
              <a:rPr lang="en-US" sz="1000" dirty="0" err="1" smtClean="0">
                <a:latin typeface="Arial"/>
                <a:ea typeface="SimSun"/>
                <a:cs typeface="Arial"/>
              </a:rPr>
              <a:t>que</a:t>
            </a:r>
            <a:r>
              <a:rPr lang="en-US" sz="1000" dirty="0" smtClean="0">
                <a:latin typeface="Arial"/>
                <a:ea typeface="SimSun"/>
                <a:cs typeface="Arial"/>
              </a:rPr>
              <a:t> les types les plus courants </a:t>
            </a:r>
            <a:r>
              <a:rPr lang="en-US" sz="1000" dirty="0" err="1" smtClean="0">
                <a:latin typeface="Arial"/>
                <a:ea typeface="SimSun"/>
                <a:cs typeface="Arial"/>
              </a:rPr>
              <a:t>sont</a:t>
            </a:r>
            <a:r>
              <a:rPr lang="en-US" sz="1000" dirty="0" smtClean="0">
                <a:latin typeface="Arial"/>
                <a:ea typeface="SimSun"/>
                <a:cs typeface="Arial"/>
              </a:rPr>
              <a:t> RAID 1, RAID 5 et RAID 1+0. </a:t>
            </a:r>
          </a:p>
          <a:p>
            <a:pPr>
              <a:lnSpc>
                <a:spcPct val="115000"/>
              </a:lnSpc>
            </a:pPr>
            <a:r>
              <a:rPr lang="en-US" sz="1000" b="1" dirty="0" smtClean="0">
                <a:latin typeface="Arial"/>
                <a:ea typeface="SimSun"/>
                <a:cs typeface="Arial"/>
              </a:rPr>
              <a:t>Question</a:t>
            </a:r>
            <a:endParaRPr lang="en-US" sz="1000" dirty="0" smtClean="0">
              <a:latin typeface="Arial"/>
              <a:ea typeface="SimSun"/>
              <a:cs typeface="Arial"/>
            </a:endParaRPr>
          </a:p>
          <a:p>
            <a:pPr>
              <a:lnSpc>
                <a:spcPct val="115000"/>
              </a:lnSpc>
              <a:spcAft>
                <a:spcPts val="1000"/>
              </a:spcAft>
            </a:pPr>
            <a:r>
              <a:rPr lang="en-US" sz="1000" dirty="0" err="1" smtClean="0">
                <a:latin typeface="Arial"/>
                <a:ea typeface="SimSun"/>
                <a:cs typeface="Segoe UI"/>
              </a:rPr>
              <a:t>Tous</a:t>
            </a:r>
            <a:r>
              <a:rPr lang="en-US" sz="1000" dirty="0" smtClean="0">
                <a:latin typeface="Arial"/>
                <a:ea typeface="SimSun"/>
                <a:cs typeface="Segoe UI"/>
              </a:rPr>
              <a:t> les </a:t>
            </a:r>
            <a:r>
              <a:rPr lang="en-US" sz="1000" dirty="0" err="1" smtClean="0">
                <a:latin typeface="Arial"/>
                <a:ea typeface="SimSun"/>
                <a:cs typeface="Segoe UI"/>
              </a:rPr>
              <a:t>disques</a:t>
            </a:r>
            <a:r>
              <a:rPr lang="en-US" sz="1000" dirty="0" smtClean="0">
                <a:latin typeface="Arial"/>
                <a:ea typeface="SimSun"/>
                <a:cs typeface="Segoe UI"/>
              </a:rPr>
              <a:t> </a:t>
            </a:r>
            <a:r>
              <a:rPr lang="en-US" sz="1000" dirty="0" err="1" smtClean="0">
                <a:latin typeface="Arial"/>
                <a:ea typeface="SimSun"/>
                <a:cs typeface="Segoe UI"/>
              </a:rPr>
              <a:t>doivent-ils</a:t>
            </a:r>
            <a:r>
              <a:rPr lang="en-US" sz="1000" dirty="0" smtClean="0">
                <a:latin typeface="Arial"/>
                <a:ea typeface="SimSun"/>
                <a:cs typeface="Segoe UI"/>
              </a:rPr>
              <a:t> </a:t>
            </a:r>
            <a:r>
              <a:rPr lang="en-US" sz="1000" dirty="0" err="1" smtClean="0">
                <a:latin typeface="Arial"/>
                <a:ea typeface="SimSun"/>
                <a:cs typeface="Segoe UI"/>
              </a:rPr>
              <a:t>être</a:t>
            </a:r>
            <a:r>
              <a:rPr lang="en-US" sz="1000" dirty="0" smtClean="0">
                <a:latin typeface="Arial"/>
                <a:ea typeface="SimSun"/>
                <a:cs typeface="Segoe UI"/>
              </a:rPr>
              <a:t> </a:t>
            </a:r>
            <a:r>
              <a:rPr lang="en-US" sz="1000" dirty="0" err="1" smtClean="0">
                <a:latin typeface="Arial"/>
                <a:ea typeface="SimSun"/>
                <a:cs typeface="Segoe UI"/>
              </a:rPr>
              <a:t>configurés</a:t>
            </a:r>
            <a:r>
              <a:rPr lang="en-US" sz="1000" dirty="0" smtClean="0">
                <a:latin typeface="Arial"/>
                <a:ea typeface="SimSun"/>
                <a:cs typeface="Segoe UI"/>
              </a:rPr>
              <a:t> avec la </a:t>
            </a:r>
            <a:r>
              <a:rPr lang="en-US" sz="1000" dirty="0" err="1" smtClean="0">
                <a:latin typeface="Arial"/>
                <a:ea typeface="SimSun"/>
                <a:cs typeface="Segoe UI"/>
              </a:rPr>
              <a:t>même</a:t>
            </a:r>
            <a:r>
              <a:rPr lang="en-US" sz="1000" dirty="0" smtClean="0">
                <a:latin typeface="Arial"/>
                <a:ea typeface="SimSun"/>
                <a:cs typeface="Segoe UI"/>
              </a:rPr>
              <a:t> </a:t>
            </a:r>
            <a:r>
              <a:rPr lang="en-US" sz="1000" dirty="0" err="1" smtClean="0">
                <a:latin typeface="Arial"/>
                <a:ea typeface="SimSun"/>
                <a:cs typeface="Segoe UI"/>
              </a:rPr>
              <a:t>quantité</a:t>
            </a:r>
            <a:r>
              <a:rPr lang="en-US" sz="1000" dirty="0" smtClean="0">
                <a:latin typeface="Arial"/>
                <a:ea typeface="SimSun"/>
                <a:cs typeface="Segoe UI"/>
              </a:rPr>
              <a:t> de </a:t>
            </a:r>
            <a:r>
              <a:rPr lang="en-US" sz="1000" dirty="0" err="1" smtClean="0">
                <a:latin typeface="Arial"/>
                <a:ea typeface="SimSun"/>
                <a:cs typeface="Segoe UI"/>
              </a:rPr>
              <a:t>tolérance</a:t>
            </a:r>
            <a:r>
              <a:rPr lang="en-US" sz="1000" dirty="0" smtClean="0">
                <a:latin typeface="Arial"/>
                <a:ea typeface="SimSun"/>
                <a:cs typeface="Segoe UI"/>
              </a:rPr>
              <a:t> de </a:t>
            </a:r>
            <a:r>
              <a:rPr lang="en-US" sz="1000" dirty="0" err="1" smtClean="0">
                <a:latin typeface="Arial"/>
                <a:ea typeface="SimSun"/>
                <a:cs typeface="Segoe UI"/>
              </a:rPr>
              <a:t>pannes</a:t>
            </a:r>
            <a:r>
              <a:rPr lang="en-US" sz="1000" dirty="0" smtClean="0">
                <a:latin typeface="Arial"/>
                <a:ea typeface="SimSun"/>
                <a:cs typeface="Segoe UI"/>
              </a:rPr>
              <a:t> ?</a:t>
            </a:r>
            <a:endParaRPr lang="en-US" sz="1000" dirty="0" smtClean="0">
              <a:latin typeface="Arial"/>
              <a:ea typeface="SimSun"/>
              <a:cs typeface="Arial"/>
            </a:endParaRPr>
          </a:p>
          <a:p>
            <a:pPr>
              <a:lnSpc>
                <a:spcPct val="115000"/>
              </a:lnSpc>
            </a:pPr>
            <a:r>
              <a:rPr lang="en-US" sz="1000" b="1" dirty="0" err="1" smtClean="0">
                <a:latin typeface="Arial"/>
                <a:ea typeface="SimSun"/>
                <a:cs typeface="Arial"/>
              </a:rPr>
              <a:t>Réponse</a:t>
            </a:r>
            <a:endParaRPr lang="en-US" sz="1000" dirty="0" smtClean="0">
              <a:latin typeface="Arial"/>
              <a:ea typeface="SimSun"/>
              <a:cs typeface="Arial"/>
            </a:endParaRPr>
          </a:p>
          <a:p>
            <a:pPr>
              <a:lnSpc>
                <a:spcPct val="115000"/>
              </a:lnSpc>
              <a:spcAft>
                <a:spcPts val="1000"/>
              </a:spcAft>
            </a:pPr>
            <a:r>
              <a:rPr lang="en-US" sz="1000" dirty="0" smtClean="0">
                <a:latin typeface="Arial"/>
                <a:ea typeface="SimSun"/>
                <a:cs typeface="Segoe UI"/>
              </a:rPr>
              <a:t>Non, </a:t>
            </a:r>
            <a:r>
              <a:rPr lang="en-US" sz="1000" dirty="0" err="1" smtClean="0">
                <a:latin typeface="Arial"/>
                <a:ea typeface="SimSun"/>
                <a:cs typeface="Segoe UI"/>
              </a:rPr>
              <a:t>tous</a:t>
            </a:r>
            <a:r>
              <a:rPr lang="en-US" sz="1000" dirty="0" smtClean="0">
                <a:latin typeface="Arial"/>
                <a:ea typeface="SimSun"/>
                <a:cs typeface="Segoe UI"/>
              </a:rPr>
              <a:t> les </a:t>
            </a:r>
            <a:r>
              <a:rPr lang="en-US" sz="1000" dirty="0" err="1" smtClean="0">
                <a:latin typeface="Arial"/>
                <a:ea typeface="SimSun"/>
                <a:cs typeface="Segoe UI"/>
              </a:rPr>
              <a:t>disques</a:t>
            </a:r>
            <a:r>
              <a:rPr lang="en-US" sz="1000" dirty="0" smtClean="0">
                <a:latin typeface="Arial"/>
                <a:ea typeface="SimSun"/>
                <a:cs typeface="Segoe UI"/>
              </a:rPr>
              <a:t> </a:t>
            </a:r>
            <a:r>
              <a:rPr lang="en-US" sz="1000" dirty="0" err="1" smtClean="0">
                <a:latin typeface="Arial"/>
                <a:ea typeface="SimSun"/>
                <a:cs typeface="Segoe UI"/>
              </a:rPr>
              <a:t>n'ont</a:t>
            </a:r>
            <a:r>
              <a:rPr lang="en-US" sz="1000" dirty="0" smtClean="0">
                <a:latin typeface="Arial"/>
                <a:ea typeface="SimSun"/>
                <a:cs typeface="Segoe UI"/>
              </a:rPr>
              <a:t> pas </a:t>
            </a:r>
            <a:r>
              <a:rPr lang="en-US" sz="1000" dirty="0" err="1" smtClean="0">
                <a:latin typeface="Arial"/>
                <a:ea typeface="SimSun"/>
                <a:cs typeface="Segoe UI"/>
              </a:rPr>
              <a:t>besoin</a:t>
            </a:r>
            <a:r>
              <a:rPr lang="en-US" sz="1000" dirty="0" smtClean="0">
                <a:latin typeface="Arial"/>
                <a:ea typeface="SimSun"/>
                <a:cs typeface="Segoe UI"/>
              </a:rPr>
              <a:t> de la </a:t>
            </a:r>
            <a:r>
              <a:rPr lang="en-US" sz="1000" dirty="0" err="1" smtClean="0">
                <a:latin typeface="Arial"/>
                <a:ea typeface="SimSun"/>
                <a:cs typeface="Segoe UI"/>
              </a:rPr>
              <a:t>même</a:t>
            </a:r>
            <a:r>
              <a:rPr lang="en-US" sz="1000" dirty="0" smtClean="0">
                <a:latin typeface="Arial"/>
                <a:ea typeface="SimSun"/>
                <a:cs typeface="Segoe UI"/>
              </a:rPr>
              <a:t> </a:t>
            </a:r>
            <a:r>
              <a:rPr lang="en-US" sz="1000" dirty="0" err="1" smtClean="0">
                <a:latin typeface="Arial"/>
                <a:ea typeface="SimSun"/>
                <a:cs typeface="Segoe UI"/>
              </a:rPr>
              <a:t>tolérance</a:t>
            </a:r>
            <a:r>
              <a:rPr lang="en-US" sz="1000" dirty="0" smtClean="0">
                <a:latin typeface="Arial"/>
                <a:ea typeface="SimSun"/>
                <a:cs typeface="Segoe UI"/>
              </a:rPr>
              <a:t>. Il </a:t>
            </a:r>
            <a:r>
              <a:rPr lang="en-US" sz="1000" dirty="0" err="1" smtClean="0">
                <a:latin typeface="Arial"/>
                <a:ea typeface="SimSun"/>
                <a:cs typeface="Segoe UI"/>
              </a:rPr>
              <a:t>est</a:t>
            </a:r>
            <a:r>
              <a:rPr lang="en-US" sz="1000" dirty="0" smtClean="0">
                <a:latin typeface="Arial"/>
                <a:ea typeface="SimSun"/>
                <a:cs typeface="Segoe UI"/>
              </a:rPr>
              <a:t> courant </a:t>
            </a:r>
            <a:r>
              <a:rPr lang="en-US" sz="1000" dirty="0" err="1" smtClean="0">
                <a:latin typeface="Arial"/>
                <a:ea typeface="SimSun"/>
                <a:cs typeface="Segoe UI"/>
              </a:rPr>
              <a:t>d'utiliser</a:t>
            </a:r>
            <a:r>
              <a:rPr lang="en-US" sz="1000" dirty="0" smtClean="0">
                <a:latin typeface="Arial"/>
                <a:ea typeface="SimSun"/>
                <a:cs typeface="Segoe UI"/>
              </a:rPr>
              <a:t> le </a:t>
            </a:r>
            <a:r>
              <a:rPr lang="en-US" sz="1000" dirty="0" err="1" smtClean="0">
                <a:latin typeface="Arial"/>
                <a:ea typeface="SimSun"/>
                <a:cs typeface="Segoe UI"/>
              </a:rPr>
              <a:t>niveau</a:t>
            </a:r>
            <a:r>
              <a:rPr lang="en-US" sz="1000" dirty="0" smtClean="0">
                <a:latin typeface="Arial"/>
                <a:ea typeface="SimSun"/>
                <a:cs typeface="Segoe UI"/>
              </a:rPr>
              <a:t> RAID 1 pour le volume </a:t>
            </a:r>
            <a:r>
              <a:rPr lang="en-US" sz="1000" dirty="0" err="1" smtClean="0">
                <a:latin typeface="Arial"/>
                <a:ea typeface="SimSun"/>
                <a:cs typeface="Segoe UI"/>
              </a:rPr>
              <a:t>hébergeant</a:t>
            </a:r>
            <a:r>
              <a:rPr lang="en-US" sz="1000" dirty="0" smtClean="0">
                <a:latin typeface="Arial"/>
                <a:ea typeface="SimSun"/>
                <a:cs typeface="Segoe UI"/>
              </a:rPr>
              <a:t> le </a:t>
            </a:r>
            <a:r>
              <a:rPr lang="en-US" sz="1000" dirty="0" err="1" smtClean="0">
                <a:latin typeface="Arial"/>
                <a:ea typeface="SimSun"/>
                <a:cs typeface="Segoe UI"/>
              </a:rPr>
              <a:t>système</a:t>
            </a:r>
            <a:r>
              <a:rPr lang="en-US" sz="1000" dirty="0" smtClean="0">
                <a:latin typeface="Arial"/>
                <a:ea typeface="SimSun"/>
                <a:cs typeface="Segoe UI"/>
              </a:rPr>
              <a:t> </a:t>
            </a:r>
            <a:r>
              <a:rPr lang="en-US" sz="1000" dirty="0" err="1" smtClean="0">
                <a:latin typeface="Arial"/>
                <a:ea typeface="SimSun"/>
                <a:cs typeface="Segoe UI"/>
              </a:rPr>
              <a:t>d'exploitation</a:t>
            </a:r>
            <a:r>
              <a:rPr lang="en-US" sz="1000" dirty="0" smtClean="0">
                <a:latin typeface="Arial"/>
                <a:ea typeface="SimSun"/>
                <a:cs typeface="Segoe UI"/>
              </a:rPr>
              <a:t> et le </a:t>
            </a:r>
            <a:r>
              <a:rPr lang="en-US" sz="1000" dirty="0" err="1" smtClean="0">
                <a:latin typeface="Arial"/>
                <a:ea typeface="SimSun"/>
                <a:cs typeface="Segoe UI"/>
              </a:rPr>
              <a:t>niveau</a:t>
            </a:r>
            <a:r>
              <a:rPr lang="en-US" sz="1000" dirty="0" smtClean="0">
                <a:latin typeface="Arial"/>
                <a:ea typeface="SimSun"/>
                <a:cs typeface="Segoe UI"/>
              </a:rPr>
              <a:t> RAID 5 pour les volumes de </a:t>
            </a:r>
            <a:r>
              <a:rPr lang="en-US" sz="1000" dirty="0" err="1" smtClean="0">
                <a:latin typeface="Arial"/>
                <a:ea typeface="SimSun"/>
                <a:cs typeface="Segoe UI"/>
              </a:rPr>
              <a:t>données</a:t>
            </a:r>
            <a:r>
              <a:rPr lang="en-US" sz="1000" dirty="0" smtClean="0">
                <a:latin typeface="Arial"/>
                <a:ea typeface="SimSun"/>
                <a:cs typeface="Segoe UI"/>
              </a:rPr>
              <a:t>. </a:t>
            </a:r>
            <a:endParaRPr lang="en-US" sz="1000" dirty="0">
              <a:latin typeface="Arial"/>
              <a:ea typeface="SimSun"/>
              <a:cs typeface="Arial"/>
            </a:endParaRPr>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22410B</a:t>
            </a:r>
            <a:endParaRPr lang="en-US" sz="1200" b="1" dirty="0">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9 : Implémentation d'un système de stockage local</a:t>
            </a:r>
            <a:endParaRPr lang="en-US" sz="1200" b="1" dirty="0">
              <a:solidFill>
                <a:srgbClr val="336699"/>
              </a:solidFill>
              <a:latin typeface="Arial"/>
            </a:endParaRPr>
          </a:p>
        </p:txBody>
      </p:sp>
      <p:sp>
        <p:nvSpPr>
          <p:cNvPr id="10" name="Slide Image Placeholder 1"/>
          <p:cNvSpPr>
            <a:spLocks noGrp="1" noRot="1" noChangeAspect="1"/>
          </p:cNvSpPr>
          <p:nvPr>
            <p:ph type="sldImg" idx="2"/>
          </p:nvPr>
        </p:nvSpPr>
        <p:spPr>
          <a:xfrm>
            <a:off x="4325938" y="73025"/>
            <a:ext cx="2466975" cy="1851025"/>
          </a:xfrm>
        </p:spPr>
      </p:sp>
    </p:spTree>
    <p:extLst>
      <p:ext uri="{BB962C8B-B14F-4D97-AF65-F5344CB8AC3E}">
        <p14:creationId xmlns:p14="http://schemas.microsoft.com/office/powerpoint/2010/main" xmlns="" val="37823573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xmlns="">
                  <a14:imgLayer r:embed="rId3">
                    <a14:imgEffect>
                      <a14:saturation sat="400000"/>
                    </a14:imgEffect>
                  </a14:imgLayer>
                </a14:imgProps>
              </a:ext>
              <a:ext uri="{28A0092B-C50C-407E-A947-70E740481C1C}">
                <a14:useLocalDpi xmlns:a14="http://schemas.microsoft.com/office/drawing/2010/main" xmlns=""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xmlns=""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2574207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dirty="0" smtClean="0"/>
              <a:t>Module 9</a:t>
            </a:r>
            <a:endParaRPr lang="en-US" sz="2600" dirty="0"/>
          </a:p>
        </p:txBody>
      </p:sp>
      <p:sp>
        <p:nvSpPr>
          <p:cNvPr id="3" name="Subtitle 2"/>
          <p:cNvSpPr>
            <a:spLocks noGrp="1"/>
          </p:cNvSpPr>
          <p:nvPr>
            <p:ph type="subTitle" sz="quarter" idx="1"/>
          </p:nvPr>
        </p:nvSpPr>
        <p:spPr/>
        <p:txBody>
          <a:bodyPr/>
          <a:lstStyle/>
          <a:p>
            <a:r>
              <a:rPr lang="fr-FR" dirty="0" smtClean="0"/>
              <a:t>Implémentation d'un système de stockage local
</a:t>
            </a:r>
            <a:endParaRPr lang="en-US" dirty="0"/>
          </a:p>
        </p:txBody>
      </p:sp>
    </p:spTree>
    <p:extLst>
      <p:ext uri="{BB962C8B-B14F-4D97-AF65-F5344CB8AC3E}">
        <p14:creationId xmlns:p14="http://schemas.microsoft.com/office/powerpoint/2010/main" xmlns="" val="3856640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 2 : Gestion des disques et des volumes</a:t>
            </a:r>
            <a:endParaRPr lang="en-US" dirty="0"/>
          </a:p>
        </p:txBody>
      </p:sp>
      <p:sp>
        <p:nvSpPr>
          <p:cNvPr id="3" name="Text Placeholder 2"/>
          <p:cNvSpPr>
            <a:spLocks noGrp="1"/>
          </p:cNvSpPr>
          <p:nvPr>
            <p:ph type="body" idx="1"/>
          </p:nvPr>
        </p:nvSpPr>
        <p:spPr/>
        <p:txBody>
          <a:bodyPr/>
          <a:lstStyle/>
          <a:p>
            <a:r>
              <a:rPr lang="fr-FR" dirty="0" smtClean="0"/>
              <a:t>Sélection d'un format de table de partition
Sélection d'un type de disque
Choix d'un système de fichiers
Qu'est-ce que le système de fichiers </a:t>
            </a:r>
            <a:r>
              <a:rPr lang="fr-FR" dirty="0" err="1" smtClean="0"/>
              <a:t>ReFS</a:t>
            </a:r>
            <a:r>
              <a:rPr lang="fr-FR" dirty="0" smtClean="0"/>
              <a:t> ?
Que sont les points de montage et les liens ?
Démonstration : Création de points de montage et de liens
Extension et réduction de volumes</a:t>
            </a:r>
            <a:endParaRPr lang="en-US" dirty="0"/>
          </a:p>
        </p:txBody>
      </p:sp>
    </p:spTree>
    <p:extLst>
      <p:ext uri="{BB962C8B-B14F-4D97-AF65-F5344CB8AC3E}">
        <p14:creationId xmlns:p14="http://schemas.microsoft.com/office/powerpoint/2010/main" xmlns="" val="750334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Sélection d'un format de table de partition</a:t>
            </a:r>
            <a:endParaRPr lang="en-US"/>
          </a:p>
        </p:txBody>
      </p:sp>
      <p:sp>
        <p:nvSpPr>
          <p:cNvPr id="4" name="Rounded Rectangle 3"/>
          <p:cNvSpPr>
            <a:spLocks noChangeArrowheads="1"/>
          </p:cNvSpPr>
          <p:nvPr/>
        </p:nvSpPr>
        <p:spPr bwMode="auto">
          <a:xfrm>
            <a:off x="328746" y="3185163"/>
            <a:ext cx="8316912" cy="453266"/>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dirty="0" smtClean="0">
                <a:latin typeface="Segoe UI" pitchFamily="34" charset="0"/>
                <a:ea typeface="Segoe UI" pitchFamily="34" charset="0"/>
                <a:cs typeface="Segoe UI" pitchFamily="34" charset="0"/>
              </a:rPr>
              <a:t>GPT</a:t>
            </a:r>
          </a:p>
          <a:p>
            <a:pPr algn="l"/>
            <a:endParaRPr lang="en-US" sz="24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535406" y="3533508"/>
            <a:ext cx="8327740" cy="1440876"/>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lgn="l" eaLnBrk="1" hangingPunct="1">
              <a:spcBef>
                <a:spcPct val="30000"/>
              </a:spcBef>
              <a:buClr>
                <a:srgbClr val="006699"/>
              </a:buClr>
              <a:buSzPct val="90000"/>
              <a:buFontTx/>
              <a:buChar char="•"/>
            </a:pPr>
            <a:r>
              <a:rPr lang="en-US" sz="2400" b="0" dirty="0" smtClean="0">
                <a:latin typeface="Segoe UI" pitchFamily="34" charset="0"/>
                <a:ea typeface="Segoe UI" pitchFamily="34" charset="0"/>
                <a:cs typeface="Segoe UI" pitchFamily="34" charset="0"/>
              </a:rPr>
              <a:t>GPT est le successeur du format de table de partition MBR </a:t>
            </a:r>
          </a:p>
          <a:p>
            <a:pPr marL="285750" indent="-285750" algn="l" eaLnBrk="1" hangingPunct="1">
              <a:spcBef>
                <a:spcPct val="30000"/>
              </a:spcBef>
              <a:buClr>
                <a:srgbClr val="006699"/>
              </a:buClr>
              <a:buSzPct val="90000"/>
              <a:buFontTx/>
              <a:buChar char="•"/>
            </a:pPr>
            <a:r>
              <a:rPr lang="en-US" sz="2400" b="0" dirty="0" smtClean="0">
                <a:latin typeface="Segoe UI" pitchFamily="34" charset="0"/>
                <a:ea typeface="Segoe UI" pitchFamily="34" charset="0"/>
                <a:cs typeface="Segoe UI" pitchFamily="34" charset="0"/>
              </a:rPr>
              <a:t>Prend en charge un maximum de 128 partitions par lecteur</a:t>
            </a:r>
          </a:p>
          <a:p>
            <a:pPr marL="285750" indent="-285750" algn="l" eaLnBrk="1" hangingPunct="1">
              <a:spcBef>
                <a:spcPct val="30000"/>
              </a:spcBef>
              <a:buClr>
                <a:srgbClr val="006699"/>
              </a:buClr>
              <a:buSzPct val="90000"/>
              <a:buFontTx/>
              <a:buChar char="•"/>
            </a:pPr>
            <a:r>
              <a:rPr lang="en-US" sz="2400" b="0" dirty="0" smtClean="0">
                <a:latin typeface="Segoe UI" pitchFamily="34" charset="0"/>
                <a:ea typeface="Segoe UI" pitchFamily="34" charset="0"/>
                <a:cs typeface="Segoe UI" pitchFamily="34" charset="0"/>
              </a:rPr>
              <a:t>Peut partitionner un disque jusqu'à 18 To</a:t>
            </a:r>
          </a:p>
        </p:txBody>
      </p:sp>
      <p:sp>
        <p:nvSpPr>
          <p:cNvPr id="6" name="Rounded Rectangle 5"/>
          <p:cNvSpPr>
            <a:spLocks noChangeArrowheads="1"/>
          </p:cNvSpPr>
          <p:nvPr/>
        </p:nvSpPr>
        <p:spPr bwMode="auto">
          <a:xfrm>
            <a:off x="328746" y="905691"/>
            <a:ext cx="8316912" cy="454497"/>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400" dirty="0" smtClean="0">
                <a:latin typeface="Segoe UI" pitchFamily="34" charset="0"/>
                <a:ea typeface="Segoe UI" pitchFamily="34" charset="0"/>
                <a:cs typeface="Segoe UI" pitchFamily="34" charset="0"/>
              </a:rPr>
              <a:t>MBR</a:t>
            </a:r>
          </a:p>
          <a:p>
            <a:pPr algn="l"/>
            <a:endParaRPr lang="en-US" sz="2400" b="0" dirty="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535406" y="1254036"/>
            <a:ext cx="8204854" cy="1704253"/>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lgn="l" eaLnBrk="1" hangingPunct="1">
              <a:spcBef>
                <a:spcPct val="30000"/>
              </a:spcBef>
              <a:buClr>
                <a:srgbClr val="006699"/>
              </a:buClr>
              <a:buSzPct val="90000"/>
              <a:buFontTx/>
              <a:buChar char="•"/>
            </a:pPr>
            <a:r>
              <a:rPr lang="en-US" sz="2400" b="0" dirty="0">
                <a:latin typeface="Segoe UI" pitchFamily="34" charset="0"/>
                <a:ea typeface="Segoe UI" pitchFamily="34" charset="0"/>
                <a:cs typeface="Segoe UI" pitchFamily="34" charset="0"/>
              </a:rPr>
              <a:t>Format de table de partition standard depuis le début </a:t>
            </a:r>
            <a:r>
              <a:rPr lang="en-US" sz="2400" b="0" dirty="0" smtClean="0">
                <a:latin typeface="Segoe UI" pitchFamily="34" charset="0"/>
                <a:ea typeface="Segoe UI" pitchFamily="34" charset="0"/>
                <a:cs typeface="Segoe UI" pitchFamily="34" charset="0"/>
              </a:rPr>
              <a:t/>
            </a:r>
            <a:br>
              <a:rPr lang="en-US" sz="2400" b="0" dirty="0" smtClean="0">
                <a:latin typeface="Segoe UI" pitchFamily="34" charset="0"/>
                <a:ea typeface="Segoe UI" pitchFamily="34" charset="0"/>
                <a:cs typeface="Segoe UI" pitchFamily="34" charset="0"/>
              </a:rPr>
            </a:br>
            <a:r>
              <a:rPr lang="en-US" sz="2400" b="0" dirty="0" smtClean="0">
                <a:latin typeface="Segoe UI" pitchFamily="34" charset="0"/>
                <a:ea typeface="Segoe UI" pitchFamily="34" charset="0"/>
                <a:cs typeface="Segoe UI" pitchFamily="34" charset="0"/>
              </a:rPr>
              <a:t>des </a:t>
            </a:r>
            <a:r>
              <a:rPr lang="en-US" sz="2400" b="0" dirty="0">
                <a:latin typeface="Segoe UI" pitchFamily="34" charset="0"/>
                <a:ea typeface="Segoe UI" pitchFamily="34" charset="0"/>
                <a:cs typeface="Segoe UI" pitchFamily="34" charset="0"/>
              </a:rPr>
              <a:t>années 80</a:t>
            </a:r>
          </a:p>
          <a:p>
            <a:pPr marL="285750" indent="-285750" algn="l" eaLnBrk="1" hangingPunct="1">
              <a:spcBef>
                <a:spcPct val="30000"/>
              </a:spcBef>
              <a:buClr>
                <a:srgbClr val="006699"/>
              </a:buClr>
              <a:buSzPct val="90000"/>
              <a:buFontTx/>
              <a:buChar char="•"/>
            </a:pPr>
            <a:r>
              <a:rPr lang="en-US" sz="2400" b="0" dirty="0">
                <a:latin typeface="Segoe UI" pitchFamily="34" charset="0"/>
                <a:ea typeface="Segoe UI" pitchFamily="34" charset="0"/>
                <a:cs typeface="Segoe UI" pitchFamily="34" charset="0"/>
              </a:rPr>
              <a:t>Prend en charge au maximum 4 partitions par lecteur</a:t>
            </a:r>
          </a:p>
          <a:p>
            <a:pPr marL="285750" indent="-285750" algn="l" eaLnBrk="1" hangingPunct="1">
              <a:spcBef>
                <a:spcPct val="30000"/>
              </a:spcBef>
              <a:buClr>
                <a:srgbClr val="006699"/>
              </a:buClr>
              <a:buSzPct val="90000"/>
              <a:buFontTx/>
              <a:buChar char="•"/>
            </a:pPr>
            <a:r>
              <a:rPr lang="en-US" sz="2400" b="0" dirty="0">
                <a:latin typeface="Segoe UI" pitchFamily="34" charset="0"/>
                <a:ea typeface="Segoe UI" pitchFamily="34" charset="0"/>
                <a:cs typeface="Segoe UI" pitchFamily="34" charset="0"/>
              </a:rPr>
              <a:t>Peut partitionner un disque jusqu'à 2 To</a:t>
            </a:r>
          </a:p>
        </p:txBody>
      </p:sp>
      <p:sp>
        <p:nvSpPr>
          <p:cNvPr id="8" name="AutoShape 8"/>
          <p:cNvSpPr>
            <a:spLocks noChangeArrowheads="1"/>
          </p:cNvSpPr>
          <p:nvPr/>
        </p:nvSpPr>
        <p:spPr bwMode="auto">
          <a:xfrm>
            <a:off x="328746" y="5188128"/>
            <a:ext cx="8329626" cy="990600"/>
          </a:xfrm>
          <a:prstGeom prst="roundRect">
            <a:avLst>
              <a:gd name="adj" fmla="val 166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buClr>
                <a:srgbClr val="0070C0"/>
              </a:buClr>
              <a:buFont typeface="Wingdings" pitchFamily="2" charset="2"/>
              <a:buChar char="ü"/>
            </a:pPr>
            <a:r>
              <a:rPr lang="en-US" sz="2000" dirty="0" smtClean="0">
                <a:latin typeface="Segoe UI" pitchFamily="34" charset="0"/>
                <a:ea typeface="Segoe UI" pitchFamily="34" charset="0"/>
                <a:cs typeface="Segoe UI" pitchFamily="34" charset="0"/>
              </a:rPr>
              <a:t>Utilise MBR pour les disques dont la </a:t>
            </a:r>
            <a:r>
              <a:rPr lang="en-US" sz="2000" dirty="0" err="1" smtClean="0">
                <a:latin typeface="Segoe UI" pitchFamily="34" charset="0"/>
                <a:ea typeface="Segoe UI" pitchFamily="34" charset="0"/>
                <a:cs typeface="Segoe UI" pitchFamily="34" charset="0"/>
              </a:rPr>
              <a:t>taille</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est</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inférieure</a:t>
            </a:r>
            <a:r>
              <a:rPr lang="en-US" sz="2000" dirty="0" smtClean="0">
                <a:latin typeface="Segoe UI" pitchFamily="34" charset="0"/>
                <a:ea typeface="Segoe UI" pitchFamily="34" charset="0"/>
                <a:cs typeface="Segoe UI" pitchFamily="34" charset="0"/>
              </a:rPr>
              <a:t> à 2 To</a:t>
            </a:r>
          </a:p>
          <a:p>
            <a:pPr marL="342900" indent="-342900">
              <a:buClr>
                <a:srgbClr val="0070C0"/>
              </a:buClr>
              <a:buFont typeface="Wingdings" pitchFamily="2" charset="2"/>
              <a:buChar char="ü"/>
            </a:pPr>
            <a:r>
              <a:rPr lang="en-US" sz="2000" dirty="0" smtClean="0">
                <a:latin typeface="Segoe UI" pitchFamily="34" charset="0"/>
                <a:ea typeface="Segoe UI" pitchFamily="34" charset="0"/>
                <a:cs typeface="Segoe UI" pitchFamily="34" charset="0"/>
              </a:rPr>
              <a:t>Utilise GPT pour les disques dont la </a:t>
            </a:r>
            <a:r>
              <a:rPr lang="en-US" sz="2000" dirty="0" err="1" smtClean="0">
                <a:latin typeface="Segoe UI" pitchFamily="34" charset="0"/>
                <a:ea typeface="Segoe UI" pitchFamily="34" charset="0"/>
                <a:cs typeface="Segoe UI" pitchFamily="34" charset="0"/>
              </a:rPr>
              <a:t>taille</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est</a:t>
            </a:r>
            <a:r>
              <a:rPr lang="en-US" sz="2000" dirty="0" smtClean="0">
                <a:latin typeface="Segoe UI" pitchFamily="34" charset="0"/>
                <a:ea typeface="Segoe UI" pitchFamily="34" charset="0"/>
                <a:cs typeface="Segoe UI" pitchFamily="34" charset="0"/>
              </a:rPr>
              <a:t> </a:t>
            </a:r>
            <a:r>
              <a:rPr lang="en-US" sz="2000" dirty="0" err="1" smtClean="0">
                <a:latin typeface="Segoe UI" pitchFamily="34" charset="0"/>
                <a:ea typeface="Segoe UI" pitchFamily="34" charset="0"/>
                <a:cs typeface="Segoe UI" pitchFamily="34" charset="0"/>
              </a:rPr>
              <a:t>supérieure</a:t>
            </a:r>
            <a:r>
              <a:rPr lang="en-US" sz="2000" dirty="0" smtClean="0">
                <a:latin typeface="Segoe UI" pitchFamily="34" charset="0"/>
                <a:ea typeface="Segoe UI" pitchFamily="34" charset="0"/>
                <a:cs typeface="Segoe UI" pitchFamily="34" charset="0"/>
              </a:rPr>
              <a:t> à 2 To</a:t>
            </a:r>
          </a:p>
        </p:txBody>
      </p:sp>
    </p:spTree>
    <p:extLst>
      <p:ext uri="{BB962C8B-B14F-4D97-AF65-F5344CB8AC3E}">
        <p14:creationId xmlns:p14="http://schemas.microsoft.com/office/powerpoint/2010/main" xmlns="" val="3336974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Sélection d'un type de disque</a:t>
            </a:r>
            <a:endParaRPr lang="en-US"/>
          </a:p>
        </p:txBody>
      </p:sp>
      <p:sp>
        <p:nvSpPr>
          <p:cNvPr id="4" name="Rounded Rectangle 3"/>
          <p:cNvSpPr>
            <a:spLocks noChangeArrowheads="1"/>
          </p:cNvSpPr>
          <p:nvPr/>
        </p:nvSpPr>
        <p:spPr bwMode="auto">
          <a:xfrm>
            <a:off x="431583" y="838200"/>
            <a:ext cx="8255217" cy="579120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ts val="300"/>
              </a:spcBef>
              <a:spcAft>
                <a:spcPts val="300"/>
              </a:spcAft>
            </a:pPr>
            <a:r>
              <a:rPr lang="en-US" sz="2400" dirty="0">
                <a:latin typeface="Segoe UI" pitchFamily="34" charset="0"/>
                <a:ea typeface="Segoe UI" pitchFamily="34" charset="0"/>
                <a:cs typeface="Segoe UI" pitchFamily="34" charset="0"/>
              </a:rPr>
              <a:t>Les disques de base </a:t>
            </a:r>
            <a:r>
              <a:rPr lang="en-US" sz="2400" dirty="0" err="1" smtClean="0">
                <a:latin typeface="Segoe UI" pitchFamily="34" charset="0"/>
                <a:ea typeface="Segoe UI" pitchFamily="34" charset="0"/>
                <a:cs typeface="Segoe UI" pitchFamily="34" charset="0"/>
              </a:rPr>
              <a:t>sont</a:t>
            </a:r>
            <a:endParaRPr lang="en-US" sz="2400" dirty="0">
              <a:latin typeface="Segoe UI" pitchFamily="34" charset="0"/>
              <a:ea typeface="Segoe UI" pitchFamily="34" charset="0"/>
              <a:cs typeface="Segoe UI" pitchFamily="34" charset="0"/>
            </a:endParaRPr>
          </a:p>
          <a:p>
            <a:pPr marL="228600" lvl="1" indent="-228600">
              <a:spcBef>
                <a:spcPts val="300"/>
              </a:spcBef>
              <a:spcAft>
                <a:spcPts val="300"/>
              </a:spcAft>
              <a:buClr>
                <a:srgbClr val="006699"/>
              </a:buClr>
              <a:buFontTx/>
              <a:buChar char="•"/>
            </a:pPr>
            <a:r>
              <a:rPr lang="en-US" sz="2400" b="0" dirty="0" smtClean="0">
                <a:latin typeface="Segoe UI" pitchFamily="34" charset="0"/>
                <a:ea typeface="Segoe UI" pitchFamily="34" charset="0"/>
                <a:cs typeface="Segoe UI" pitchFamily="34" charset="0"/>
              </a:rPr>
              <a:t>Des disques initialisés pour le stockage de base</a:t>
            </a:r>
          </a:p>
          <a:p>
            <a:pPr marL="228600" lvl="1" indent="-228600">
              <a:spcBef>
                <a:spcPts val="300"/>
              </a:spcBef>
              <a:spcAft>
                <a:spcPts val="300"/>
              </a:spcAft>
              <a:buClr>
                <a:srgbClr val="006699"/>
              </a:buClr>
              <a:buFontTx/>
              <a:buChar char="•"/>
            </a:pPr>
            <a:r>
              <a:rPr lang="en-US" sz="2400" b="0" dirty="0" smtClean="0">
                <a:latin typeface="Segoe UI" pitchFamily="34" charset="0"/>
                <a:ea typeface="Segoe UI" pitchFamily="34" charset="0"/>
                <a:cs typeface="Segoe UI" pitchFamily="34" charset="0"/>
              </a:rPr>
              <a:t>Le système de stockage par défaut pour le système d'exploitation Windows</a:t>
            </a:r>
            <a:endParaRPr lang="en-US" sz="2400" b="0" dirty="0">
              <a:latin typeface="Segoe UI" pitchFamily="34" charset="0"/>
              <a:ea typeface="Segoe UI" pitchFamily="34" charset="0"/>
              <a:cs typeface="Segoe UI" pitchFamily="34" charset="0"/>
            </a:endParaRPr>
          </a:p>
          <a:p>
            <a:pPr>
              <a:spcBef>
                <a:spcPts val="1200"/>
              </a:spcBef>
              <a:spcAft>
                <a:spcPts val="300"/>
              </a:spcAft>
            </a:pPr>
            <a:r>
              <a:rPr lang="en-US" sz="2400" dirty="0" smtClean="0">
                <a:latin typeface="Segoe UI" pitchFamily="34" charset="0"/>
                <a:ea typeface="Segoe UI" pitchFamily="34" charset="0"/>
                <a:cs typeface="Segoe UI" pitchFamily="34" charset="0"/>
              </a:rPr>
              <a:t>Les disques </a:t>
            </a:r>
            <a:r>
              <a:rPr lang="en-US" sz="2400" dirty="0" err="1" smtClean="0">
                <a:latin typeface="Segoe UI" pitchFamily="34" charset="0"/>
                <a:ea typeface="Segoe UI" pitchFamily="34" charset="0"/>
                <a:cs typeface="Segoe UI" pitchFamily="34" charset="0"/>
              </a:rPr>
              <a:t>dynamiques</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peuvent</a:t>
            </a:r>
            <a:endParaRPr lang="en-US" sz="2400" dirty="0">
              <a:latin typeface="Segoe UI" pitchFamily="34" charset="0"/>
              <a:ea typeface="Segoe UI" pitchFamily="34" charset="0"/>
              <a:cs typeface="Segoe UI" pitchFamily="34" charset="0"/>
            </a:endParaRPr>
          </a:p>
          <a:p>
            <a:pPr marL="228600" indent="-228600">
              <a:spcBef>
                <a:spcPts val="300"/>
              </a:spcBef>
              <a:spcAft>
                <a:spcPts val="300"/>
              </a:spcAft>
              <a:buClr>
                <a:srgbClr val="006699"/>
              </a:buClr>
              <a:buFontTx/>
              <a:buChar char="•"/>
            </a:pPr>
            <a:r>
              <a:rPr lang="en-US" sz="2400" b="0" dirty="0" smtClean="0">
                <a:latin typeface="Segoe UI" pitchFamily="34" charset="0"/>
                <a:ea typeface="Segoe UI" pitchFamily="34" charset="0"/>
                <a:cs typeface="Segoe UI" pitchFamily="34" charset="0"/>
              </a:rPr>
              <a:t>Être modifiés sans redémarrage de Windows</a:t>
            </a:r>
          </a:p>
          <a:p>
            <a:pPr marL="228600" indent="-228600">
              <a:spcBef>
                <a:spcPts val="300"/>
              </a:spcBef>
              <a:spcAft>
                <a:spcPts val="300"/>
              </a:spcAft>
              <a:buClr>
                <a:srgbClr val="006699"/>
              </a:buClr>
              <a:buFontTx/>
              <a:buChar char="•"/>
            </a:pPr>
            <a:r>
              <a:rPr lang="en-US" sz="2400" b="0" dirty="0">
                <a:latin typeface="Segoe UI" pitchFamily="34" charset="0"/>
                <a:ea typeface="Segoe UI" pitchFamily="34" charset="0"/>
                <a:cs typeface="Segoe UI" pitchFamily="34" charset="0"/>
              </a:rPr>
              <a:t>Proposer plusieurs options pour la configuration </a:t>
            </a:r>
            <a:r>
              <a:rPr lang="en-US" sz="2400" b="0" dirty="0" smtClean="0">
                <a:latin typeface="Segoe UI" pitchFamily="34" charset="0"/>
                <a:ea typeface="Segoe UI" pitchFamily="34" charset="0"/>
                <a:cs typeface="Segoe UI" pitchFamily="34" charset="0"/>
              </a:rPr>
              <a:t>des volumes</a:t>
            </a:r>
            <a:endParaRPr lang="en-US" sz="2400" b="0" dirty="0">
              <a:latin typeface="Segoe UI" pitchFamily="34" charset="0"/>
              <a:ea typeface="Segoe UI" pitchFamily="34" charset="0"/>
              <a:cs typeface="Segoe UI" pitchFamily="34" charset="0"/>
            </a:endParaRPr>
          </a:p>
          <a:p>
            <a:pPr>
              <a:spcBef>
                <a:spcPts val="1200"/>
              </a:spcBef>
              <a:spcAft>
                <a:spcPts val="300"/>
              </a:spcAft>
            </a:pPr>
            <a:r>
              <a:rPr lang="en-US" sz="2400" dirty="0" smtClean="0">
                <a:latin typeface="Segoe UI" pitchFamily="34" charset="0"/>
                <a:ea typeface="Segoe UI" pitchFamily="34" charset="0"/>
                <a:cs typeface="Segoe UI" pitchFamily="34" charset="0"/>
              </a:rPr>
              <a:t>Un volume de </a:t>
            </a:r>
            <a:r>
              <a:rPr lang="en-US" sz="2400" dirty="0" err="1" smtClean="0">
                <a:latin typeface="Segoe UI" pitchFamily="34" charset="0"/>
                <a:ea typeface="Segoe UI" pitchFamily="34" charset="0"/>
                <a:cs typeface="Segoe UI" pitchFamily="34" charset="0"/>
              </a:rPr>
              <a:t>disque</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nécessite</a:t>
            </a:r>
            <a:endParaRPr lang="en-US" sz="2400" dirty="0" smtClean="0">
              <a:latin typeface="Segoe UI" pitchFamily="34" charset="0"/>
              <a:ea typeface="Segoe UI" pitchFamily="34" charset="0"/>
              <a:cs typeface="Segoe UI" pitchFamily="34" charset="0"/>
            </a:endParaRPr>
          </a:p>
          <a:p>
            <a:pPr marL="228600" lvl="1" indent="-228600">
              <a:spcBef>
                <a:spcPts val="300"/>
              </a:spcBef>
              <a:spcAft>
                <a:spcPts val="300"/>
              </a:spcAft>
              <a:buClr>
                <a:srgbClr val="006699"/>
              </a:buClr>
              <a:buFontTx/>
              <a:buChar char="•"/>
            </a:pPr>
            <a:r>
              <a:rPr lang="en-US" sz="2400" b="0" dirty="0" smtClean="0">
                <a:latin typeface="Segoe UI" pitchFamily="34" charset="0"/>
                <a:ea typeface="Segoe UI" pitchFamily="34" charset="0"/>
                <a:cs typeface="Segoe UI" pitchFamily="34" charset="0"/>
              </a:rPr>
              <a:t>Un volume système pour les fichiers spécifiques au matériel qui sont nécessaires au démarrage du serveur</a:t>
            </a:r>
          </a:p>
          <a:p>
            <a:pPr marL="228600" lvl="1" indent="-228600">
              <a:spcBef>
                <a:spcPts val="300"/>
              </a:spcBef>
              <a:spcAft>
                <a:spcPts val="300"/>
              </a:spcAft>
              <a:buClr>
                <a:srgbClr val="006699"/>
              </a:buClr>
              <a:buFontTx/>
              <a:buChar char="•"/>
            </a:pPr>
            <a:r>
              <a:rPr lang="en-US" sz="2400" b="0" dirty="0">
                <a:latin typeface="Segoe UI" pitchFamily="34" charset="0"/>
                <a:ea typeface="Segoe UI" pitchFamily="34" charset="0"/>
                <a:cs typeface="Segoe UI" pitchFamily="34" charset="0"/>
              </a:rPr>
              <a:t>Un volume de démarrage pour les fichiers du système d'exploitation Windows</a:t>
            </a:r>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732159" y="3118756"/>
            <a:ext cx="8095317" cy="986116"/>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endParaRPr lang="en-US" sz="25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2026093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Choix d'un système de fichiers</a:t>
            </a:r>
            <a:endParaRPr lang="en-US"/>
          </a:p>
        </p:txBody>
      </p:sp>
      <p:sp>
        <p:nvSpPr>
          <p:cNvPr id="4" name="Rounded Rectangle 3"/>
          <p:cNvSpPr>
            <a:spLocks noChangeArrowheads="1"/>
          </p:cNvSpPr>
          <p:nvPr/>
        </p:nvSpPr>
        <p:spPr bwMode="auto">
          <a:xfrm>
            <a:off x="506560" y="1515052"/>
            <a:ext cx="8199438" cy="5114348"/>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ts val="0"/>
              </a:spcBef>
              <a:spcAft>
                <a:spcPts val="0"/>
              </a:spcAft>
              <a:buClr>
                <a:srgbClr val="8DACD0"/>
              </a:buClr>
              <a:buSzPct val="70000"/>
              <a:buFont typeface="Wingdings" pitchFamily="2" charset="2"/>
              <a:buNone/>
            </a:pPr>
            <a:r>
              <a:rPr lang="en-US" sz="2200" dirty="0">
                <a:latin typeface="Segoe UI" pitchFamily="34" charset="0"/>
                <a:ea typeface="Segoe UI" pitchFamily="34" charset="0"/>
                <a:cs typeface="Segoe UI" pitchFamily="34" charset="0"/>
              </a:rPr>
              <a:t>Caractéristiques du </a:t>
            </a:r>
            <a:r>
              <a:rPr lang="en-US" sz="2200" dirty="0" err="1">
                <a:latin typeface="Segoe UI" pitchFamily="34" charset="0"/>
                <a:ea typeface="Segoe UI" pitchFamily="34" charset="0"/>
                <a:cs typeface="Segoe UI" pitchFamily="34" charset="0"/>
              </a:rPr>
              <a:t>système</a:t>
            </a:r>
            <a:r>
              <a:rPr lang="en-US" sz="2200" dirty="0">
                <a:latin typeface="Segoe UI" pitchFamily="34" charset="0"/>
                <a:ea typeface="Segoe UI" pitchFamily="34" charset="0"/>
                <a:cs typeface="Segoe UI" pitchFamily="34" charset="0"/>
              </a:rPr>
              <a:t> </a:t>
            </a:r>
            <a:r>
              <a:rPr lang="en-US" sz="2200" dirty="0" smtClean="0">
                <a:latin typeface="Segoe UI" pitchFamily="34" charset="0"/>
                <a:ea typeface="Segoe UI" pitchFamily="34" charset="0"/>
                <a:cs typeface="Segoe UI" pitchFamily="34" charset="0"/>
              </a:rPr>
              <a:t>FAT</a:t>
            </a:r>
            <a:endParaRPr lang="en-US" sz="2200" dirty="0">
              <a:latin typeface="Segoe UI" pitchFamily="34" charset="0"/>
              <a:ea typeface="Segoe UI" pitchFamily="34" charset="0"/>
              <a:cs typeface="Segoe UI" pitchFamily="34" charset="0"/>
            </a:endParaRPr>
          </a:p>
          <a:p>
            <a:pPr marL="228600" indent="-228600" eaLnBrk="0" hangingPunct="0">
              <a:spcBef>
                <a:spcPts val="0"/>
              </a:spcBef>
              <a:spcAft>
                <a:spcPts val="0"/>
              </a:spcAft>
              <a:buClr>
                <a:srgbClr val="006699"/>
              </a:buClr>
              <a:buFontTx/>
              <a:buChar char="•"/>
            </a:pPr>
            <a:r>
              <a:rPr lang="en-US" sz="2200" b="0" dirty="0">
                <a:latin typeface="Segoe UI" pitchFamily="34" charset="0"/>
                <a:ea typeface="Segoe UI" pitchFamily="34" charset="0"/>
                <a:cs typeface="Segoe UI" pitchFamily="34" charset="0"/>
              </a:rPr>
              <a:t>Système de fichiers de base</a:t>
            </a:r>
          </a:p>
          <a:p>
            <a:pPr marL="228600" indent="-228600" eaLnBrk="0" hangingPunct="0">
              <a:spcBef>
                <a:spcPts val="0"/>
              </a:spcBef>
              <a:spcAft>
                <a:spcPts val="0"/>
              </a:spcAft>
              <a:buClr>
                <a:srgbClr val="006699"/>
              </a:buClr>
              <a:buFontTx/>
              <a:buChar char="•"/>
            </a:pPr>
            <a:r>
              <a:rPr lang="en-GB" sz="2200" b="0" dirty="0">
                <a:latin typeface="Segoe UI" pitchFamily="34" charset="0"/>
                <a:ea typeface="Segoe UI" pitchFamily="34" charset="0"/>
                <a:cs typeface="Segoe UI" pitchFamily="34" charset="0"/>
              </a:rPr>
              <a:t>Limitations de taille de partition</a:t>
            </a:r>
          </a:p>
          <a:p>
            <a:pPr marL="228600" indent="-228600" eaLnBrk="0" hangingPunct="0">
              <a:spcBef>
                <a:spcPts val="0"/>
              </a:spcBef>
              <a:spcAft>
                <a:spcPts val="0"/>
              </a:spcAft>
              <a:buClr>
                <a:srgbClr val="006699"/>
              </a:buClr>
              <a:buFontTx/>
              <a:buChar char="•"/>
            </a:pPr>
            <a:r>
              <a:rPr lang="en-GB" sz="2200" b="0" dirty="0">
                <a:latin typeface="Segoe UI" pitchFamily="34" charset="0"/>
                <a:ea typeface="Segoe UI" pitchFamily="34" charset="0"/>
                <a:cs typeface="Segoe UI" pitchFamily="34" charset="0"/>
              </a:rPr>
              <a:t>FAT32 pour les disques de plus grande taille</a:t>
            </a:r>
          </a:p>
          <a:p>
            <a:pPr marL="228600" indent="-228600" eaLnBrk="0" hangingPunct="0">
              <a:spcBef>
                <a:spcPts val="0"/>
              </a:spcBef>
              <a:spcAft>
                <a:spcPts val="600"/>
              </a:spcAft>
              <a:buClr>
                <a:srgbClr val="006699"/>
              </a:buClr>
              <a:buFontTx/>
              <a:buChar char="•"/>
            </a:pPr>
            <a:r>
              <a:rPr lang="en-US" sz="2200" b="0" dirty="0" err="1" smtClean="0">
                <a:latin typeface="Segoe UI" pitchFamily="34" charset="0"/>
                <a:ea typeface="Segoe UI" pitchFamily="34" charset="0"/>
                <a:cs typeface="Segoe UI" pitchFamily="34" charset="0"/>
              </a:rPr>
              <a:t>exFAT développé pour les lecteurs flash USB</a:t>
            </a:r>
          </a:p>
          <a:p>
            <a:pPr eaLnBrk="0" hangingPunct="0">
              <a:lnSpc>
                <a:spcPct val="90000"/>
              </a:lnSpc>
              <a:spcBef>
                <a:spcPts val="600"/>
              </a:spcBef>
              <a:spcAft>
                <a:spcPts val="0"/>
              </a:spcAft>
              <a:buClr>
                <a:srgbClr val="8DACD0"/>
              </a:buClr>
              <a:buSzPct val="70000"/>
            </a:pPr>
            <a:r>
              <a:rPr lang="en-GB" sz="2200" dirty="0" smtClean="0">
                <a:latin typeface="Segoe UI" pitchFamily="34" charset="0"/>
                <a:ea typeface="Segoe UI" pitchFamily="34" charset="0"/>
                <a:cs typeface="Segoe UI" pitchFamily="34" charset="0"/>
              </a:rPr>
              <a:t>Caractéristiques du </a:t>
            </a:r>
            <a:r>
              <a:rPr lang="en-GB" sz="2200" dirty="0" err="1" smtClean="0">
                <a:latin typeface="Segoe UI" pitchFamily="34" charset="0"/>
                <a:ea typeface="Segoe UI" pitchFamily="34" charset="0"/>
                <a:cs typeface="Segoe UI" pitchFamily="34" charset="0"/>
              </a:rPr>
              <a:t>système</a:t>
            </a:r>
            <a:r>
              <a:rPr lang="en-GB" sz="2200" dirty="0" smtClean="0">
                <a:latin typeface="Segoe UI" pitchFamily="34" charset="0"/>
                <a:ea typeface="Segoe UI" pitchFamily="34" charset="0"/>
                <a:cs typeface="Segoe UI" pitchFamily="34" charset="0"/>
              </a:rPr>
              <a:t> NTFS</a:t>
            </a:r>
            <a:endParaRPr lang="en-US" sz="2200" dirty="0" smtClean="0">
              <a:latin typeface="Segoe UI" pitchFamily="34" charset="0"/>
              <a:ea typeface="Segoe UI" pitchFamily="34" charset="0"/>
              <a:cs typeface="Segoe UI" pitchFamily="34" charset="0"/>
            </a:endParaRPr>
          </a:p>
          <a:p>
            <a:pPr marL="228600" indent="-228600" eaLnBrk="0" hangingPunct="0">
              <a:spcBef>
                <a:spcPts val="0"/>
              </a:spcBef>
              <a:spcAft>
                <a:spcPts val="0"/>
              </a:spcAft>
              <a:buClr>
                <a:srgbClr val="006699"/>
              </a:buClr>
              <a:buFontTx/>
              <a:buChar char="•"/>
            </a:pPr>
            <a:r>
              <a:rPr lang="en-US" sz="2200" b="0" dirty="0">
                <a:latin typeface="Segoe UI" pitchFamily="34" charset="0"/>
                <a:ea typeface="Segoe UI" pitchFamily="34" charset="0"/>
                <a:cs typeface="Segoe UI" pitchFamily="34" charset="0"/>
              </a:rPr>
              <a:t>Métadonnées</a:t>
            </a:r>
          </a:p>
          <a:p>
            <a:pPr marL="228600" indent="-228600" eaLnBrk="0" hangingPunct="0">
              <a:spcBef>
                <a:spcPts val="0"/>
              </a:spcBef>
              <a:spcAft>
                <a:spcPts val="0"/>
              </a:spcAft>
              <a:buClr>
                <a:srgbClr val="006699"/>
              </a:buClr>
              <a:buFontTx/>
              <a:buChar char="•"/>
            </a:pPr>
            <a:r>
              <a:rPr lang="en-US" sz="2200" b="0" dirty="0">
                <a:latin typeface="Segoe UI" pitchFamily="34" charset="0"/>
                <a:ea typeface="Segoe UI" pitchFamily="34" charset="0"/>
                <a:cs typeface="Segoe UI" pitchFamily="34" charset="0"/>
              </a:rPr>
              <a:t>Audit et journalisation</a:t>
            </a:r>
          </a:p>
          <a:p>
            <a:pPr marL="228600" indent="-228600" eaLnBrk="0" hangingPunct="0">
              <a:spcBef>
                <a:spcPts val="0"/>
              </a:spcBef>
              <a:spcAft>
                <a:spcPts val="600"/>
              </a:spcAft>
              <a:buClr>
                <a:srgbClr val="006699"/>
              </a:buClr>
              <a:buFontTx/>
              <a:buChar char="•"/>
            </a:pPr>
            <a:r>
              <a:rPr lang="en-US" sz="2200" b="0" dirty="0">
                <a:latin typeface="Segoe UI" pitchFamily="34" charset="0"/>
                <a:ea typeface="Segoe UI" pitchFamily="34" charset="0"/>
                <a:cs typeface="Segoe UI" pitchFamily="34" charset="0"/>
              </a:rPr>
              <a:t>Sécurité (listes de contrôle d'accès et chiffrement)</a:t>
            </a:r>
          </a:p>
          <a:p>
            <a:pPr eaLnBrk="0" hangingPunct="0">
              <a:lnSpc>
                <a:spcPct val="90000"/>
              </a:lnSpc>
              <a:spcBef>
                <a:spcPts val="600"/>
              </a:spcBef>
              <a:spcAft>
                <a:spcPts val="0"/>
              </a:spcAft>
              <a:buClr>
                <a:srgbClr val="8DACD0"/>
              </a:buClr>
              <a:buSzPct val="70000"/>
            </a:pPr>
            <a:r>
              <a:rPr lang="en-GB" sz="2200" dirty="0" err="1" smtClean="0">
                <a:latin typeface="Segoe UI" pitchFamily="34" charset="0"/>
                <a:ea typeface="Segoe UI" pitchFamily="34" charset="0"/>
                <a:cs typeface="Segoe UI" pitchFamily="34" charset="0"/>
              </a:rPr>
              <a:t>Caractéristiques</a:t>
            </a:r>
            <a:r>
              <a:rPr lang="en-GB" sz="2200" dirty="0" smtClean="0">
                <a:latin typeface="Segoe UI" pitchFamily="34" charset="0"/>
                <a:ea typeface="Segoe UI" pitchFamily="34" charset="0"/>
                <a:cs typeface="Segoe UI" pitchFamily="34" charset="0"/>
              </a:rPr>
              <a:t> du </a:t>
            </a:r>
            <a:r>
              <a:rPr lang="en-GB" sz="2200" dirty="0" err="1" smtClean="0">
                <a:latin typeface="Segoe UI" pitchFamily="34" charset="0"/>
                <a:ea typeface="Segoe UI" pitchFamily="34" charset="0"/>
                <a:cs typeface="Segoe UI" pitchFamily="34" charset="0"/>
              </a:rPr>
              <a:t>système</a:t>
            </a:r>
            <a:r>
              <a:rPr lang="en-GB" sz="2200" dirty="0" smtClean="0">
                <a:latin typeface="Segoe UI" pitchFamily="34" charset="0"/>
                <a:ea typeface="Segoe UI" pitchFamily="34" charset="0"/>
                <a:cs typeface="Segoe UI" pitchFamily="34" charset="0"/>
              </a:rPr>
              <a:t> </a:t>
            </a:r>
            <a:r>
              <a:rPr lang="en-GB" sz="2200" dirty="0" err="1" smtClean="0">
                <a:latin typeface="Segoe UI" pitchFamily="34" charset="0"/>
                <a:ea typeface="Segoe UI" pitchFamily="34" charset="0"/>
                <a:cs typeface="Segoe UI" pitchFamily="34" charset="0"/>
              </a:rPr>
              <a:t>ReFS</a:t>
            </a:r>
            <a:endParaRPr lang="en-CA" sz="2200" dirty="0">
              <a:latin typeface="Segoe UI" pitchFamily="34" charset="0"/>
              <a:ea typeface="Segoe UI" pitchFamily="34" charset="0"/>
              <a:cs typeface="Segoe UI" pitchFamily="34" charset="0"/>
            </a:endParaRPr>
          </a:p>
          <a:p>
            <a:pPr marL="228600" indent="-228600" eaLnBrk="0" hangingPunct="0">
              <a:spcBef>
                <a:spcPts val="0"/>
              </a:spcBef>
              <a:spcAft>
                <a:spcPts val="0"/>
              </a:spcAft>
              <a:buClr>
                <a:srgbClr val="006699"/>
              </a:buClr>
              <a:buFontTx/>
              <a:buChar char="•"/>
            </a:pPr>
            <a:r>
              <a:rPr lang="en-US" sz="2200" b="0" dirty="0">
                <a:latin typeface="Segoe UI" pitchFamily="34" charset="0"/>
                <a:ea typeface="Segoe UI" pitchFamily="34" charset="0"/>
                <a:cs typeface="Segoe UI" pitchFamily="34" charset="0"/>
              </a:rPr>
              <a:t>Prise en charge de la compatibilité descendante pour NTFS</a:t>
            </a:r>
          </a:p>
          <a:p>
            <a:pPr marL="228600" indent="-228600" eaLnBrk="0" hangingPunct="0">
              <a:spcBef>
                <a:spcPts val="0"/>
              </a:spcBef>
              <a:spcAft>
                <a:spcPts val="0"/>
              </a:spcAft>
              <a:buClr>
                <a:srgbClr val="006699"/>
              </a:buClr>
              <a:buFontTx/>
              <a:buChar char="•"/>
            </a:pPr>
            <a:r>
              <a:rPr lang="en-US" sz="2200" b="0" dirty="0">
                <a:latin typeface="Segoe UI" pitchFamily="34" charset="0"/>
                <a:ea typeface="Segoe UI" pitchFamily="34" charset="0"/>
                <a:cs typeface="Segoe UI" pitchFamily="34" charset="0"/>
              </a:rPr>
              <a:t>Vérification des données et correction d'erreurs améliorées</a:t>
            </a:r>
          </a:p>
          <a:p>
            <a:pPr marL="228600" indent="-228600" eaLnBrk="0" hangingPunct="0">
              <a:spcBef>
                <a:spcPts val="0"/>
              </a:spcBef>
              <a:spcAft>
                <a:spcPts val="600"/>
              </a:spcAft>
              <a:buClr>
                <a:srgbClr val="006699"/>
              </a:buClr>
              <a:buFontTx/>
              <a:buChar char="•"/>
            </a:pPr>
            <a:r>
              <a:rPr lang="en-US" sz="2200" b="0" dirty="0">
                <a:latin typeface="Segoe UI" pitchFamily="34" charset="0"/>
                <a:ea typeface="Segoe UI" pitchFamily="34" charset="0"/>
                <a:cs typeface="Segoe UI" pitchFamily="34" charset="0"/>
              </a:rPr>
              <a:t>Prise en charge de fichiers, répertoires, volumes, etc, de plus grande taille</a:t>
            </a:r>
            <a:endParaRPr lang="en-CA" sz="2200" dirty="0">
              <a:latin typeface="Segoe UI" pitchFamily="34" charset="0"/>
              <a:ea typeface="Segoe UI" pitchFamily="34" charset="0"/>
              <a:cs typeface="Segoe UI" pitchFamily="34" charset="0"/>
            </a:endParaRPr>
          </a:p>
        </p:txBody>
      </p:sp>
      <p:sp>
        <p:nvSpPr>
          <p:cNvPr id="5" name="Text Box 22"/>
          <p:cNvSpPr txBox="1">
            <a:spLocks noChangeArrowheads="1"/>
          </p:cNvSpPr>
          <p:nvPr/>
        </p:nvSpPr>
        <p:spPr bwMode="auto">
          <a:xfrm>
            <a:off x="252260" y="914400"/>
            <a:ext cx="8798944" cy="620135"/>
          </a:xfrm>
          <a:prstGeom prst="rect">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lnSpc>
                <a:spcPct val="90000"/>
              </a:lnSpc>
            </a:pPr>
            <a:r>
              <a:rPr lang="en-US" sz="2200" dirty="0">
                <a:latin typeface="Segoe UI" pitchFamily="34" charset="0"/>
                <a:ea typeface="Segoe UI" pitchFamily="34" charset="0"/>
                <a:cs typeface="Segoe UI" pitchFamily="34" charset="0"/>
              </a:rPr>
              <a:t>Lors de la sélection d'un système de fichiers, tenez </a:t>
            </a:r>
            <a:r>
              <a:rPr lang="en-US" sz="2200" dirty="0" err="1">
                <a:latin typeface="Segoe UI" pitchFamily="34" charset="0"/>
                <a:ea typeface="Segoe UI" pitchFamily="34" charset="0"/>
                <a:cs typeface="Segoe UI" pitchFamily="34" charset="0"/>
              </a:rPr>
              <a:t>compte</a:t>
            </a:r>
            <a:r>
              <a:rPr lang="en-US" sz="2200" dirty="0">
                <a:latin typeface="Segoe UI" pitchFamily="34" charset="0"/>
                <a:ea typeface="Segoe UI" pitchFamily="34" charset="0"/>
                <a:cs typeface="Segoe UI" pitchFamily="34" charset="0"/>
              </a:rPr>
              <a:t> </a:t>
            </a:r>
            <a:r>
              <a:rPr lang="en-US" sz="2200" dirty="0" smtClean="0">
                <a:latin typeface="Segoe UI" pitchFamily="34" charset="0"/>
                <a:ea typeface="Segoe UI" pitchFamily="34" charset="0"/>
                <a:cs typeface="Segoe UI" pitchFamily="34" charset="0"/>
              </a:rPr>
              <a:t>des </a:t>
            </a:r>
            <a:r>
              <a:rPr lang="en-US" sz="2200" dirty="0" err="1" smtClean="0">
                <a:latin typeface="Segoe UI" pitchFamily="34" charset="0"/>
                <a:ea typeface="Segoe UI" pitchFamily="34" charset="0"/>
                <a:cs typeface="Segoe UI" pitchFamily="34" charset="0"/>
              </a:rPr>
              <a:t>différences</a:t>
            </a:r>
            <a:r>
              <a:rPr lang="en-US" sz="2200" dirty="0" smtClean="0">
                <a:latin typeface="Segoe UI" pitchFamily="34" charset="0"/>
                <a:ea typeface="Segoe UI" pitchFamily="34" charset="0"/>
                <a:cs typeface="Segoe UI" pitchFamily="34" charset="0"/>
              </a:rPr>
              <a:t> </a:t>
            </a:r>
            <a:r>
              <a:rPr lang="en-US" sz="2200" dirty="0">
                <a:latin typeface="Segoe UI" pitchFamily="34" charset="0"/>
                <a:ea typeface="Segoe UI" pitchFamily="34" charset="0"/>
                <a:cs typeface="Segoe UI" pitchFamily="34" charset="0"/>
              </a:rPr>
              <a:t>entre FAT, NTFS et ReFS</a:t>
            </a:r>
          </a:p>
        </p:txBody>
      </p:sp>
    </p:spTree>
    <p:extLst>
      <p:ext uri="{BB962C8B-B14F-4D97-AF65-F5344CB8AC3E}">
        <p14:creationId xmlns:p14="http://schemas.microsoft.com/office/powerpoint/2010/main" xmlns="" val="635669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d20b8225-a927-4568-9c53-fe4b24b2c5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 système de fichiers ReFS ?</a:t>
            </a:r>
            <a:endParaRPr lang="en-US"/>
          </a:p>
        </p:txBody>
      </p:sp>
      <p:sp>
        <p:nvSpPr>
          <p:cNvPr id="4" name="AutoShape 4"/>
          <p:cNvSpPr>
            <a:spLocks noChangeArrowheads="1"/>
          </p:cNvSpPr>
          <p:nvPr/>
        </p:nvSpPr>
        <p:spPr bwMode="auto">
          <a:xfrm>
            <a:off x="191589" y="793365"/>
            <a:ext cx="8732519" cy="1018108"/>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400" dirty="0" smtClean="0">
                <a:latin typeface="Segoe UI" pitchFamily="34" charset="0"/>
                <a:ea typeface="Segoe UI" pitchFamily="34" charset="0"/>
                <a:cs typeface="Segoe UI" pitchFamily="34" charset="0"/>
              </a:rPr>
              <a:t>ReFS est un nouveau système de fichiers </a:t>
            </a:r>
            <a:r>
              <a:rPr lang="en-US" sz="2400" dirty="0" err="1" smtClean="0">
                <a:latin typeface="Segoe UI" pitchFamily="34" charset="0"/>
                <a:ea typeface="Segoe UI" pitchFamily="34" charset="0"/>
                <a:cs typeface="Segoe UI" pitchFamily="34" charset="0"/>
              </a:rPr>
              <a:t>intégré</a:t>
            </a:r>
            <a:r>
              <a:rPr lang="en-US" sz="2400" dirty="0" smtClean="0">
                <a:latin typeface="Segoe UI" pitchFamily="34" charset="0"/>
                <a:ea typeface="Segoe UI" pitchFamily="34" charset="0"/>
                <a:cs typeface="Segoe UI" pitchFamily="34" charset="0"/>
              </a:rPr>
              <a:t> à</a:t>
            </a:r>
            <a:r>
              <a:rPr lang="en-US" sz="2400" smtClean="0">
                <a:latin typeface="Segoe UI" pitchFamily="34" charset="0"/>
                <a:ea typeface="Segoe UI" pitchFamily="34" charset="0"/>
                <a:cs typeface="Segoe UI" pitchFamily="34" charset="0"/>
              </a:rPr>
              <a:t> Windows Server</a:t>
            </a:r>
            <a:r>
              <a:rPr lang="en-US" sz="2400" dirty="0" smtClean="0">
                <a:latin typeface="Segoe UI" pitchFamily="34" charset="0"/>
                <a:ea typeface="Segoe UI" pitchFamily="34" charset="0"/>
                <a:cs typeface="Segoe UI" pitchFamily="34" charset="0"/>
              </a:rPr>
              <a:t> 2012. Il présente les </a:t>
            </a:r>
            <a:r>
              <a:rPr lang="en-US" sz="2400" dirty="0" err="1" smtClean="0">
                <a:latin typeface="Segoe UI" pitchFamily="34" charset="0"/>
                <a:ea typeface="Segoe UI" pitchFamily="34" charset="0"/>
                <a:cs typeface="Segoe UI" pitchFamily="34" charset="0"/>
              </a:rPr>
              <a:t>avantages</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suivants</a:t>
            </a:r>
            <a:endParaRPr lang="en-US" sz="2400" dirty="0" smtClean="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489948" y="1663431"/>
            <a:ext cx="8226034" cy="475200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endParaRPr lang="en-US" sz="2400" i="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758499" y="2126735"/>
            <a:ext cx="7665652" cy="4140000"/>
          </a:xfrm>
          <a:prstGeom prst="roundRect">
            <a:avLst>
              <a:gd name="adj" fmla="val 4167"/>
            </a:avLst>
          </a:prstGeom>
          <a:noFill/>
          <a:ln w="9525" algn="ctr">
            <a:noFill/>
            <a:round/>
            <a:headEnd/>
            <a:tailEnd/>
          </a:ln>
          <a:effectLst/>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40000"/>
              </a:spcBef>
              <a:buClrTx/>
              <a:buSzTx/>
              <a:buFontTx/>
              <a:buNone/>
            </a:pPr>
            <a:endParaRPr lang="en-US" sz="2000" b="1" i="0" dirty="0">
              <a:latin typeface="Segoe UI" pitchFamily="34" charset="0"/>
              <a:ea typeface="Segoe UI" pitchFamily="34" charset="0"/>
              <a:cs typeface="Segoe UI" pitchFamily="34" charset="0"/>
            </a:endParaRPr>
          </a:p>
        </p:txBody>
      </p:sp>
      <p:sp>
        <p:nvSpPr>
          <p:cNvPr id="7" name="Content Placeholder 2"/>
          <p:cNvSpPr txBox="1">
            <a:spLocks/>
          </p:cNvSpPr>
          <p:nvPr/>
        </p:nvSpPr>
        <p:spPr bwMode="auto">
          <a:xfrm>
            <a:off x="191589" y="1806259"/>
            <a:ext cx="8524394" cy="480354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800100" lvl="1" indent="-342900">
              <a:lnSpc>
                <a:spcPct val="100000"/>
              </a:lnSpc>
              <a:spcBef>
                <a:spcPts val="0"/>
              </a:spcBef>
              <a:spcAft>
                <a:spcPts val="300"/>
              </a:spcAft>
              <a:buClr>
                <a:srgbClr val="0070C0"/>
              </a:buClr>
              <a:buFont typeface="Arial" pitchFamily="34" charset="0"/>
              <a:buChar char="•"/>
            </a:pPr>
            <a:r>
              <a:rPr lang="en-US" sz="2400" b="0" dirty="0" smtClean="0">
                <a:latin typeface="Segoe UI" pitchFamily="34" charset="0"/>
                <a:ea typeface="Segoe UI" pitchFamily="34" charset="0"/>
                <a:cs typeface="Segoe UI" pitchFamily="34" charset="0"/>
              </a:rPr>
              <a:t>Intégrité des métadonnées avec sommes de </a:t>
            </a:r>
            <a:r>
              <a:rPr lang="en-US" sz="2400" b="0" dirty="0" err="1">
                <a:latin typeface="Segoe UI" pitchFamily="34" charset="0"/>
                <a:ea typeface="Segoe UI" pitchFamily="34" charset="0"/>
                <a:cs typeface="Segoe UI" pitchFamily="34" charset="0"/>
              </a:rPr>
              <a:t>contrôle</a:t>
            </a:r>
            <a:endParaRPr lang="en-US" sz="2400" b="0" dirty="0">
              <a:latin typeface="Segoe UI" pitchFamily="34" charset="0"/>
              <a:ea typeface="Segoe UI" pitchFamily="34" charset="0"/>
              <a:cs typeface="Segoe UI" pitchFamily="34" charset="0"/>
            </a:endParaRPr>
          </a:p>
          <a:p>
            <a:pPr marL="800100" lvl="1" indent="-342900">
              <a:lnSpc>
                <a:spcPct val="100000"/>
              </a:lnSpc>
              <a:spcBef>
                <a:spcPts val="0"/>
              </a:spcBef>
              <a:spcAft>
                <a:spcPts val="300"/>
              </a:spcAft>
              <a:buClr>
                <a:srgbClr val="0070C0"/>
              </a:buClr>
              <a:buFont typeface="Arial" pitchFamily="34" charset="0"/>
              <a:buChar char="•"/>
            </a:pPr>
            <a:r>
              <a:rPr lang="en-US" sz="2400" b="0" dirty="0" smtClean="0">
                <a:latin typeface="Segoe UI" pitchFamily="34" charset="0"/>
                <a:ea typeface="Segoe UI" pitchFamily="34" charset="0"/>
                <a:cs typeface="Segoe UI" pitchFamily="34" charset="0"/>
              </a:rPr>
              <a:t>Flux d'intégrité avec intégrité des </a:t>
            </a:r>
            <a:r>
              <a:rPr lang="en-US" sz="2400" b="0" dirty="0" err="1" smtClean="0">
                <a:latin typeface="Segoe UI" pitchFamily="34" charset="0"/>
                <a:ea typeface="Segoe UI" pitchFamily="34" charset="0"/>
                <a:cs typeface="Segoe UI" pitchFamily="34" charset="0"/>
              </a:rPr>
              <a:t>données</a:t>
            </a:r>
            <a:r>
              <a:rPr lang="en-US" sz="2400" b="0" dirty="0" smtClean="0">
                <a:latin typeface="Segoe UI" pitchFamily="34" charset="0"/>
                <a:ea typeface="Segoe UI" pitchFamily="34" charset="0"/>
                <a:cs typeface="Segoe UI" pitchFamily="34" charset="0"/>
              </a:rPr>
              <a:t> </a:t>
            </a:r>
            <a:r>
              <a:rPr lang="en-US" sz="2400" b="0" dirty="0" err="1">
                <a:latin typeface="Segoe UI" pitchFamily="34" charset="0"/>
                <a:ea typeface="Segoe UI" pitchFamily="34" charset="0"/>
                <a:cs typeface="Segoe UI" pitchFamily="34" charset="0"/>
              </a:rPr>
              <a:t>utilisateur</a:t>
            </a:r>
            <a:endParaRPr lang="en-US" sz="2400" b="0" dirty="0">
              <a:latin typeface="Segoe UI" pitchFamily="34" charset="0"/>
              <a:ea typeface="Segoe UI" pitchFamily="34" charset="0"/>
              <a:cs typeface="Segoe UI" pitchFamily="34" charset="0"/>
            </a:endParaRPr>
          </a:p>
          <a:p>
            <a:pPr marL="800100" lvl="1" indent="-342900">
              <a:lnSpc>
                <a:spcPct val="100000"/>
              </a:lnSpc>
              <a:spcBef>
                <a:spcPts val="0"/>
              </a:spcBef>
              <a:spcAft>
                <a:spcPts val="300"/>
              </a:spcAft>
              <a:buClr>
                <a:srgbClr val="0070C0"/>
              </a:buClr>
              <a:buFont typeface="Arial" pitchFamily="34" charset="0"/>
              <a:buChar char="•"/>
            </a:pPr>
            <a:r>
              <a:rPr lang="en-US" sz="2400" b="0" dirty="0" err="1" smtClean="0">
                <a:latin typeface="Segoe UI" pitchFamily="34" charset="0"/>
                <a:ea typeface="Segoe UI" pitchFamily="34" charset="0"/>
                <a:cs typeface="Segoe UI" pitchFamily="34" charset="0"/>
              </a:rPr>
              <a:t>Modèle</a:t>
            </a:r>
            <a:r>
              <a:rPr lang="en-US" sz="2400" b="0" dirty="0" smtClean="0">
                <a:latin typeface="Segoe UI" pitchFamily="34" charset="0"/>
                <a:ea typeface="Segoe UI" pitchFamily="34" charset="0"/>
                <a:cs typeface="Segoe UI" pitchFamily="34" charset="0"/>
              </a:rPr>
              <a:t> transactionnel d'allocation à </a:t>
            </a:r>
            <a:r>
              <a:rPr lang="en-US" sz="2400" b="0" dirty="0" err="1">
                <a:latin typeface="Segoe UI" pitchFamily="34" charset="0"/>
                <a:ea typeface="Segoe UI" pitchFamily="34" charset="0"/>
                <a:cs typeface="Segoe UI" pitchFamily="34" charset="0"/>
              </a:rPr>
              <a:t>l'écriture</a:t>
            </a:r>
            <a:endParaRPr lang="en-US" sz="2400" b="0" dirty="0">
              <a:latin typeface="Segoe UI" pitchFamily="34" charset="0"/>
              <a:ea typeface="Segoe UI" pitchFamily="34" charset="0"/>
              <a:cs typeface="Segoe UI" pitchFamily="34" charset="0"/>
            </a:endParaRPr>
          </a:p>
          <a:p>
            <a:pPr marL="800100" lvl="1" indent="-342900">
              <a:lnSpc>
                <a:spcPct val="100000"/>
              </a:lnSpc>
              <a:spcBef>
                <a:spcPts val="0"/>
              </a:spcBef>
              <a:spcAft>
                <a:spcPts val="300"/>
              </a:spcAft>
              <a:buClr>
                <a:srgbClr val="0070C0"/>
              </a:buClr>
              <a:buFont typeface="Arial" pitchFamily="34" charset="0"/>
              <a:buChar char="•"/>
            </a:pPr>
            <a:r>
              <a:rPr lang="en-US" sz="2400" b="0" dirty="0" err="1" smtClean="0">
                <a:latin typeface="Segoe UI" pitchFamily="34" charset="0"/>
                <a:ea typeface="Segoe UI" pitchFamily="34" charset="0"/>
                <a:cs typeface="Segoe UI" pitchFamily="34" charset="0"/>
              </a:rPr>
              <a:t>Tailles</a:t>
            </a:r>
            <a:r>
              <a:rPr lang="en-US" sz="2400" b="0" dirty="0" smtClean="0">
                <a:latin typeface="Segoe UI" pitchFamily="34" charset="0"/>
                <a:ea typeface="Segoe UI" pitchFamily="34" charset="0"/>
                <a:cs typeface="Segoe UI" pitchFamily="34" charset="0"/>
              </a:rPr>
              <a:t> importantes de volumes, fichier et </a:t>
            </a:r>
            <a:r>
              <a:rPr lang="en-US" sz="2400" b="0" dirty="0" err="1" smtClean="0">
                <a:latin typeface="Segoe UI" pitchFamily="34" charset="0"/>
                <a:ea typeface="Segoe UI" pitchFamily="34" charset="0"/>
                <a:cs typeface="Segoe UI" pitchFamily="34" charset="0"/>
              </a:rPr>
              <a:t>répertoire</a:t>
            </a:r>
            <a:r>
              <a:rPr lang="en-US" sz="2400" b="0" dirty="0" smtClean="0">
                <a:latin typeface="Segoe UI" pitchFamily="34" charset="0"/>
                <a:ea typeface="Segoe UI" pitchFamily="34" charset="0"/>
                <a:cs typeface="Segoe UI" pitchFamily="34" charset="0"/>
              </a:rPr>
              <a:t> </a:t>
            </a:r>
            <a:br>
              <a:rPr lang="en-US" sz="2400" b="0" dirty="0" smtClean="0">
                <a:latin typeface="Segoe UI" pitchFamily="34" charset="0"/>
                <a:ea typeface="Segoe UI" pitchFamily="34" charset="0"/>
                <a:cs typeface="Segoe UI" pitchFamily="34" charset="0"/>
              </a:rPr>
            </a:br>
            <a:r>
              <a:rPr lang="en-US" sz="2400" b="0" dirty="0" smtClean="0">
                <a:latin typeface="Segoe UI" pitchFamily="34" charset="0"/>
                <a:ea typeface="Segoe UI" pitchFamily="34" charset="0"/>
                <a:cs typeface="Segoe UI" pitchFamily="34" charset="0"/>
              </a:rPr>
              <a:t>(2^78 avec une taille de cluster de 16 </a:t>
            </a:r>
            <a:r>
              <a:rPr lang="en-US" sz="2400" b="0" dirty="0" err="1" smtClean="0">
                <a:latin typeface="Segoe UI" pitchFamily="34" charset="0"/>
                <a:ea typeface="Segoe UI" pitchFamily="34" charset="0"/>
                <a:cs typeface="Segoe UI" pitchFamily="34" charset="0"/>
              </a:rPr>
              <a:t>Ko</a:t>
            </a:r>
            <a:r>
              <a:rPr lang="en-US" sz="2400" b="0" dirty="0">
                <a:latin typeface="Segoe UI" pitchFamily="34" charset="0"/>
                <a:ea typeface="Segoe UI" pitchFamily="34" charset="0"/>
                <a:cs typeface="Segoe UI" pitchFamily="34" charset="0"/>
              </a:rPr>
              <a:t>)</a:t>
            </a:r>
          </a:p>
          <a:p>
            <a:pPr marL="800100" lvl="1" indent="-342900">
              <a:lnSpc>
                <a:spcPct val="100000"/>
              </a:lnSpc>
              <a:spcBef>
                <a:spcPts val="0"/>
              </a:spcBef>
              <a:spcAft>
                <a:spcPts val="300"/>
              </a:spcAft>
              <a:buClr>
                <a:srgbClr val="0070C0"/>
              </a:buClr>
              <a:buFont typeface="Arial" pitchFamily="34" charset="0"/>
              <a:buChar char="•"/>
            </a:pPr>
            <a:r>
              <a:rPr lang="en-US" sz="2400" b="0" dirty="0" smtClean="0">
                <a:latin typeface="Segoe UI" pitchFamily="34" charset="0"/>
                <a:ea typeface="Segoe UI" pitchFamily="34" charset="0"/>
                <a:cs typeface="Segoe UI" pitchFamily="34" charset="0"/>
              </a:rPr>
              <a:t>Pool de stockage et </a:t>
            </a:r>
            <a:r>
              <a:rPr lang="en-US" sz="2400" b="0" dirty="0" err="1">
                <a:latin typeface="Segoe UI" pitchFamily="34" charset="0"/>
                <a:ea typeface="Segoe UI" pitchFamily="34" charset="0"/>
                <a:cs typeface="Segoe UI" pitchFamily="34" charset="0"/>
              </a:rPr>
              <a:t>virtualisation</a:t>
            </a:r>
            <a:endParaRPr lang="en-US" sz="2400" b="0" dirty="0">
              <a:latin typeface="Segoe UI" pitchFamily="34" charset="0"/>
              <a:ea typeface="Segoe UI" pitchFamily="34" charset="0"/>
              <a:cs typeface="Segoe UI" pitchFamily="34" charset="0"/>
            </a:endParaRPr>
          </a:p>
          <a:p>
            <a:pPr marL="800100" lvl="1" indent="-342900">
              <a:lnSpc>
                <a:spcPct val="100000"/>
              </a:lnSpc>
              <a:spcBef>
                <a:spcPts val="0"/>
              </a:spcBef>
              <a:spcAft>
                <a:spcPts val="300"/>
              </a:spcAft>
              <a:buClr>
                <a:srgbClr val="0070C0"/>
              </a:buClr>
              <a:buFont typeface="Arial" pitchFamily="34" charset="0"/>
              <a:buChar char="•"/>
            </a:pPr>
            <a:r>
              <a:rPr lang="en-US" sz="2400" b="0" dirty="0" err="1" smtClean="0">
                <a:latin typeface="Segoe UI" pitchFamily="34" charset="0"/>
                <a:ea typeface="Segoe UI" pitchFamily="34" charset="0"/>
                <a:cs typeface="Segoe UI" pitchFamily="34" charset="0"/>
              </a:rPr>
              <a:t>Répartition</a:t>
            </a:r>
            <a:r>
              <a:rPr lang="en-US" sz="2400" b="0" dirty="0" smtClean="0">
                <a:latin typeface="Segoe UI" pitchFamily="34" charset="0"/>
                <a:ea typeface="Segoe UI" pitchFamily="34" charset="0"/>
                <a:cs typeface="Segoe UI" pitchFamily="34" charset="0"/>
              </a:rPr>
              <a:t> des données pour performances et </a:t>
            </a:r>
            <a:r>
              <a:rPr lang="en-US" sz="2400" b="0" dirty="0" err="1" smtClean="0">
                <a:latin typeface="Segoe UI" pitchFamily="34" charset="0"/>
                <a:ea typeface="Segoe UI" pitchFamily="34" charset="0"/>
                <a:cs typeface="Segoe UI" pitchFamily="34" charset="0"/>
              </a:rPr>
              <a:t>redondance</a:t>
            </a:r>
            <a:endParaRPr lang="en-US" sz="2400" b="0" dirty="0">
              <a:latin typeface="Segoe UI" pitchFamily="34" charset="0"/>
              <a:ea typeface="Segoe UI" pitchFamily="34" charset="0"/>
              <a:cs typeface="Segoe UI" pitchFamily="34" charset="0"/>
            </a:endParaRPr>
          </a:p>
          <a:p>
            <a:pPr marL="800100" lvl="1" indent="-342900">
              <a:lnSpc>
                <a:spcPct val="100000"/>
              </a:lnSpc>
              <a:spcBef>
                <a:spcPts val="0"/>
              </a:spcBef>
              <a:spcAft>
                <a:spcPts val="300"/>
              </a:spcAft>
              <a:buClr>
                <a:srgbClr val="0070C0"/>
              </a:buClr>
              <a:buFont typeface="Arial" pitchFamily="34" charset="0"/>
              <a:buChar char="•"/>
            </a:pPr>
            <a:r>
              <a:rPr lang="en-US" sz="2400" b="0" dirty="0" err="1">
                <a:latin typeface="Segoe UI" pitchFamily="34" charset="0"/>
                <a:ea typeface="Segoe UI" pitchFamily="34" charset="0"/>
                <a:cs typeface="Segoe UI" pitchFamily="34" charset="0"/>
              </a:rPr>
              <a:t>Nettoyage</a:t>
            </a:r>
            <a:r>
              <a:rPr lang="en-US" sz="2400" b="0" dirty="0">
                <a:latin typeface="Segoe UI" pitchFamily="34" charset="0"/>
                <a:ea typeface="Segoe UI" pitchFamily="34" charset="0"/>
                <a:cs typeface="Segoe UI" pitchFamily="34" charset="0"/>
              </a:rPr>
              <a:t> des </a:t>
            </a:r>
            <a:r>
              <a:rPr lang="en-US" sz="2400" b="0" dirty="0" err="1">
                <a:latin typeface="Segoe UI" pitchFamily="34" charset="0"/>
                <a:ea typeface="Segoe UI" pitchFamily="34" charset="0"/>
                <a:cs typeface="Segoe UI" pitchFamily="34" charset="0"/>
              </a:rPr>
              <a:t>disques</a:t>
            </a:r>
            <a:r>
              <a:rPr lang="en-US" sz="2400" b="0" dirty="0">
                <a:latin typeface="Segoe UI" pitchFamily="34" charset="0"/>
                <a:ea typeface="Segoe UI" pitchFamily="34" charset="0"/>
                <a:cs typeface="Segoe UI" pitchFamily="34" charset="0"/>
              </a:rPr>
              <a:t> pour les </a:t>
            </a:r>
            <a:r>
              <a:rPr lang="en-US" sz="2400" b="0" dirty="0" err="1">
                <a:latin typeface="Segoe UI" pitchFamily="34" charset="0"/>
                <a:ea typeface="Segoe UI" pitchFamily="34" charset="0"/>
                <a:cs typeface="Segoe UI" pitchFamily="34" charset="0"/>
              </a:rPr>
              <a:t>protéger</a:t>
            </a:r>
            <a:r>
              <a:rPr lang="en-US" sz="2400" b="0" dirty="0">
                <a:latin typeface="Segoe UI" pitchFamily="34" charset="0"/>
                <a:ea typeface="Segoe UI" pitchFamily="34" charset="0"/>
                <a:cs typeface="Segoe UI" pitchFamily="34" charset="0"/>
              </a:rPr>
              <a:t> </a:t>
            </a:r>
            <a:r>
              <a:rPr lang="en-US" sz="2400" b="0" dirty="0" err="1">
                <a:latin typeface="Segoe UI" pitchFamily="34" charset="0"/>
                <a:ea typeface="Segoe UI" pitchFamily="34" charset="0"/>
                <a:cs typeface="Segoe UI" pitchFamily="34" charset="0"/>
              </a:rPr>
              <a:t>contre</a:t>
            </a:r>
            <a:r>
              <a:rPr lang="en-US" sz="2400" b="0" dirty="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les </a:t>
            </a:r>
            <a:r>
              <a:rPr lang="en-US" sz="2400" b="0" dirty="0" err="1" smtClean="0">
                <a:latin typeface="Segoe UI" pitchFamily="34" charset="0"/>
                <a:ea typeface="Segoe UI" pitchFamily="34" charset="0"/>
                <a:cs typeface="Segoe UI" pitchFamily="34" charset="0"/>
              </a:rPr>
              <a:t>erreurs</a:t>
            </a:r>
            <a:r>
              <a:rPr lang="en-US" sz="2400" b="0" dirty="0" smtClean="0">
                <a:latin typeface="Segoe UI" pitchFamily="34" charset="0"/>
                <a:ea typeface="Segoe UI" pitchFamily="34" charset="0"/>
                <a:cs typeface="Segoe UI" pitchFamily="34" charset="0"/>
              </a:rPr>
              <a:t> </a:t>
            </a:r>
            <a:r>
              <a:rPr lang="en-US" sz="2400" b="0" dirty="0">
                <a:latin typeface="Segoe UI" pitchFamily="34" charset="0"/>
                <a:ea typeface="Segoe UI" pitchFamily="34" charset="0"/>
                <a:cs typeface="Segoe UI" pitchFamily="34" charset="0"/>
              </a:rPr>
              <a:t>de </a:t>
            </a:r>
            <a:r>
              <a:rPr lang="en-US" sz="2400" b="0" dirty="0" err="1">
                <a:latin typeface="Segoe UI" pitchFamily="34" charset="0"/>
                <a:ea typeface="Segoe UI" pitchFamily="34" charset="0"/>
                <a:cs typeface="Segoe UI" pitchFamily="34" charset="0"/>
              </a:rPr>
              <a:t>disque</a:t>
            </a:r>
            <a:r>
              <a:rPr lang="en-US" sz="2400" b="0" dirty="0">
                <a:latin typeface="Segoe UI" pitchFamily="34" charset="0"/>
                <a:ea typeface="Segoe UI" pitchFamily="34" charset="0"/>
                <a:cs typeface="Segoe UI" pitchFamily="34" charset="0"/>
              </a:rPr>
              <a:t> </a:t>
            </a:r>
            <a:r>
              <a:rPr lang="en-US" sz="2400" b="0" dirty="0" err="1">
                <a:latin typeface="Segoe UI" pitchFamily="34" charset="0"/>
                <a:ea typeface="Segoe UI" pitchFamily="34" charset="0"/>
                <a:cs typeface="Segoe UI" pitchFamily="34" charset="0"/>
              </a:rPr>
              <a:t>latentes</a:t>
            </a:r>
            <a:endParaRPr lang="en-US" sz="2400" b="0" dirty="0">
              <a:latin typeface="Segoe UI" pitchFamily="34" charset="0"/>
              <a:ea typeface="Segoe UI" pitchFamily="34" charset="0"/>
              <a:cs typeface="Segoe UI" pitchFamily="34" charset="0"/>
            </a:endParaRPr>
          </a:p>
          <a:p>
            <a:pPr marL="800100" lvl="1" indent="-342900">
              <a:lnSpc>
                <a:spcPct val="100000"/>
              </a:lnSpc>
              <a:spcBef>
                <a:spcPts val="0"/>
              </a:spcBef>
              <a:spcAft>
                <a:spcPts val="300"/>
              </a:spcAft>
              <a:buClr>
                <a:srgbClr val="0070C0"/>
              </a:buClr>
              <a:buFont typeface="Arial" pitchFamily="34" charset="0"/>
              <a:buChar char="•"/>
            </a:pPr>
            <a:r>
              <a:rPr lang="en-US" sz="2400" b="0" dirty="0" err="1" smtClean="0">
                <a:latin typeface="Segoe UI" pitchFamily="34" charset="0"/>
                <a:ea typeface="Segoe UI" pitchFamily="34" charset="0"/>
                <a:cs typeface="Segoe UI" pitchFamily="34" charset="0"/>
              </a:rPr>
              <a:t>Résilience</a:t>
            </a:r>
            <a:r>
              <a:rPr lang="en-US" sz="2400" b="0" dirty="0" smtClean="0">
                <a:latin typeface="Segoe UI" pitchFamily="34" charset="0"/>
                <a:ea typeface="Segoe UI" pitchFamily="34" charset="0"/>
                <a:cs typeface="Segoe UI" pitchFamily="34" charset="0"/>
              </a:rPr>
              <a:t> aux dommages avec </a:t>
            </a:r>
            <a:r>
              <a:rPr lang="de-DE" sz="2400" b="0" dirty="0" smtClean="0">
                <a:latin typeface="Segoe UI" pitchFamily="34" charset="0"/>
                <a:ea typeface="Segoe UI" pitchFamily="34" charset="0"/>
                <a:cs typeface="Segoe UI" pitchFamily="34" charset="0"/>
              </a:rPr>
              <a:t>récupération</a:t>
            </a:r>
            <a:endParaRPr lang="en-US" sz="2400" b="0" dirty="0">
              <a:latin typeface="Segoe UI" pitchFamily="34" charset="0"/>
              <a:ea typeface="Segoe UI" pitchFamily="34" charset="0"/>
              <a:cs typeface="Segoe UI" pitchFamily="34" charset="0"/>
            </a:endParaRPr>
          </a:p>
          <a:p>
            <a:pPr marL="800100" lvl="1" indent="-342900">
              <a:lnSpc>
                <a:spcPct val="100000"/>
              </a:lnSpc>
              <a:spcBef>
                <a:spcPts val="0"/>
              </a:spcBef>
              <a:spcAft>
                <a:spcPts val="300"/>
              </a:spcAft>
              <a:buClr>
                <a:srgbClr val="0070C0"/>
              </a:buClr>
              <a:buFont typeface="Arial" pitchFamily="34" charset="0"/>
              <a:buChar char="•"/>
            </a:pPr>
            <a:r>
              <a:rPr lang="en-US" sz="2400" b="0" dirty="0" smtClean="0">
                <a:latin typeface="Segoe UI" pitchFamily="34" charset="0"/>
                <a:ea typeface="Segoe UI" pitchFamily="34" charset="0"/>
                <a:cs typeface="Segoe UI" pitchFamily="34" charset="0"/>
              </a:rPr>
              <a:t>Pools de stockage partagés sur les </a:t>
            </a:r>
            <a:r>
              <a:rPr lang="en-US" sz="2400" b="0" dirty="0" err="1" smtClean="0">
                <a:latin typeface="Segoe UI" pitchFamily="34" charset="0"/>
                <a:ea typeface="Segoe UI" pitchFamily="34" charset="0"/>
                <a:cs typeface="Segoe UI" pitchFamily="34" charset="0"/>
              </a:rPr>
              <a:t>ordinateurs</a:t>
            </a: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234695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98c17a53-570d-4bd5-bd13-f65df29fa6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points de montage et les liens ?</a:t>
            </a:r>
            <a:endParaRPr lang="en-US"/>
          </a:p>
        </p:txBody>
      </p:sp>
      <p:sp>
        <p:nvSpPr>
          <p:cNvPr id="4" name="Rounded Rectangle 3"/>
          <p:cNvSpPr>
            <a:spLocks noChangeArrowheads="1"/>
          </p:cNvSpPr>
          <p:nvPr/>
        </p:nvSpPr>
        <p:spPr bwMode="auto">
          <a:xfrm>
            <a:off x="395923" y="2265910"/>
            <a:ext cx="8199437" cy="457415"/>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40000"/>
              </a:spcBef>
              <a:buClr>
                <a:srgbClr val="8DACD0"/>
              </a:buClr>
              <a:buSzPct val="70000"/>
              <a:buFont typeface="Wingdings" pitchFamily="2" charset="2"/>
              <a:buNone/>
            </a:pPr>
            <a:endParaRPr lang="en-US" sz="20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175846" y="834829"/>
            <a:ext cx="8721969" cy="5683279"/>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spcBef>
                <a:spcPts val="500"/>
              </a:spcBef>
              <a:spcAft>
                <a:spcPts val="500"/>
              </a:spcAft>
              <a:buClr>
                <a:srgbClr val="0070C0"/>
              </a:buClr>
              <a:buSzPct val="120000"/>
            </a:pPr>
            <a:r>
              <a:rPr lang="en-US" sz="2000" kern="0" dirty="0">
                <a:solidFill>
                  <a:sysClr val="windowText" lastClr="000000"/>
                </a:solidFill>
                <a:latin typeface="Segoe UI" pitchFamily="34" charset="0"/>
                <a:ea typeface="Segoe UI" pitchFamily="34" charset="0"/>
                <a:cs typeface="Segoe UI" pitchFamily="34" charset="0"/>
              </a:rPr>
              <a:t>Un point de montage est une référence à un emplacement sur un disque qui permet au système d'exploitation Windows </a:t>
            </a:r>
            <a:r>
              <a:rPr lang="en-US" sz="2000" kern="0" dirty="0" err="1">
                <a:solidFill>
                  <a:sysClr val="windowText" lastClr="000000"/>
                </a:solidFill>
                <a:latin typeface="Segoe UI" pitchFamily="34" charset="0"/>
                <a:ea typeface="Segoe UI" pitchFamily="34" charset="0"/>
                <a:cs typeface="Segoe UI" pitchFamily="34" charset="0"/>
              </a:rPr>
              <a:t>d'accéder</a:t>
            </a:r>
            <a:r>
              <a:rPr lang="en-US" sz="2000" kern="0" dirty="0">
                <a:solidFill>
                  <a:sysClr val="windowText" lastClr="000000"/>
                </a:solidFill>
                <a:latin typeface="Segoe UI" pitchFamily="34" charset="0"/>
                <a:ea typeface="Segoe UI" pitchFamily="34" charset="0"/>
                <a:cs typeface="Segoe UI" pitchFamily="34" charset="0"/>
              </a:rPr>
              <a:t> </a:t>
            </a:r>
            <a:r>
              <a:rPr lang="en-US" sz="2000" kern="0" dirty="0" smtClean="0">
                <a:solidFill>
                  <a:sysClr val="windowText" lastClr="000000"/>
                </a:solidFill>
                <a:latin typeface="Segoe UI" pitchFamily="34" charset="0"/>
                <a:ea typeface="Segoe UI" pitchFamily="34" charset="0"/>
                <a:cs typeface="Segoe UI" pitchFamily="34" charset="0"/>
              </a:rPr>
              <a:t>aux </a:t>
            </a:r>
            <a:r>
              <a:rPr lang="en-US" sz="2000" kern="0" dirty="0" err="1" smtClean="0">
                <a:solidFill>
                  <a:sysClr val="windowText" lastClr="000000"/>
                </a:solidFill>
                <a:latin typeface="Segoe UI" pitchFamily="34" charset="0"/>
                <a:ea typeface="Segoe UI" pitchFamily="34" charset="0"/>
                <a:cs typeface="Segoe UI" pitchFamily="34" charset="0"/>
              </a:rPr>
              <a:t>ressources</a:t>
            </a:r>
            <a:r>
              <a:rPr lang="en-US" sz="2000" kern="0" dirty="0" smtClean="0">
                <a:solidFill>
                  <a:sysClr val="windowText" lastClr="000000"/>
                </a:solidFill>
                <a:latin typeface="Segoe UI" pitchFamily="34" charset="0"/>
                <a:ea typeface="Segoe UI" pitchFamily="34" charset="0"/>
                <a:cs typeface="Segoe UI" pitchFamily="34" charset="0"/>
              </a:rPr>
              <a:t> </a:t>
            </a:r>
            <a:r>
              <a:rPr lang="en-US" sz="2000" kern="0" dirty="0">
                <a:solidFill>
                  <a:sysClr val="windowText" lastClr="000000"/>
                </a:solidFill>
                <a:latin typeface="Segoe UI" pitchFamily="34" charset="0"/>
                <a:ea typeface="Segoe UI" pitchFamily="34" charset="0"/>
                <a:cs typeface="Segoe UI" pitchFamily="34" charset="0"/>
              </a:rPr>
              <a:t>du disque</a:t>
            </a:r>
          </a:p>
          <a:p>
            <a:pPr marL="342900" indent="-342900" eaLnBrk="0" hangingPunct="0">
              <a:spcBef>
                <a:spcPts val="500"/>
              </a:spcBef>
              <a:spcAft>
                <a:spcPts val="500"/>
              </a:spcAft>
              <a:buClr>
                <a:srgbClr val="0070C0"/>
              </a:buClr>
              <a:buSzPct val="120000"/>
              <a:buFont typeface="Arial" pitchFamily="34" charset="0"/>
              <a:buChar char="•"/>
            </a:pPr>
            <a:r>
              <a:rPr lang="en-GB" sz="2000" kern="0" dirty="0">
                <a:solidFill>
                  <a:sysClr val="windowText" lastClr="000000"/>
                </a:solidFill>
                <a:latin typeface="Segoe UI" pitchFamily="34" charset="0"/>
                <a:ea typeface="Segoe UI" pitchFamily="34" charset="0"/>
                <a:cs typeface="Segoe UI" pitchFamily="34" charset="0"/>
              </a:rPr>
              <a:t>Utilisez des points de montage de </a:t>
            </a:r>
            <a:r>
              <a:rPr lang="en-GB" sz="2000" kern="0" dirty="0" smtClean="0">
                <a:solidFill>
                  <a:sysClr val="windowText" lastClr="000000"/>
                </a:solidFill>
                <a:latin typeface="Segoe UI" pitchFamily="34" charset="0"/>
                <a:ea typeface="Segoe UI" pitchFamily="34" charset="0"/>
                <a:cs typeface="Segoe UI" pitchFamily="34" charset="0"/>
              </a:rPr>
              <a:t>volume</a:t>
            </a:r>
            <a:endParaRPr lang="en-US" sz="2000" kern="0" dirty="0">
              <a:solidFill>
                <a:sysClr val="windowText" lastClr="000000"/>
              </a:solidFill>
              <a:latin typeface="Segoe UI" pitchFamily="34" charset="0"/>
              <a:ea typeface="Segoe UI" pitchFamily="34" charset="0"/>
              <a:cs typeface="Segoe UI" pitchFamily="34" charset="0"/>
            </a:endParaRPr>
          </a:p>
          <a:p>
            <a:pPr marL="685800" lvl="1" indent="-228600" eaLnBrk="0" hangingPunct="0">
              <a:spcBef>
                <a:spcPts val="500"/>
              </a:spcBef>
              <a:spcAft>
                <a:spcPts val="500"/>
              </a:spcAft>
              <a:buClr>
                <a:srgbClr val="006699"/>
              </a:buClr>
              <a:buSzPct val="100000"/>
              <a:buFontTx/>
              <a:buChar char="•"/>
            </a:pPr>
            <a:r>
              <a:rPr lang="en-US" sz="1900" b="0" dirty="0" smtClean="0">
                <a:latin typeface="Segoe UI" pitchFamily="34" charset="0"/>
                <a:ea typeface="Segoe UI" pitchFamily="34" charset="0"/>
                <a:cs typeface="Segoe UI" pitchFamily="34" charset="0"/>
              </a:rPr>
              <a:t>Pour monter des volumes ou des disques en tant que dossiers au lieu d'utiliser des lettres de lecteur </a:t>
            </a:r>
          </a:p>
          <a:p>
            <a:pPr marL="685800" lvl="1" indent="-228600" eaLnBrk="0" hangingPunct="0">
              <a:spcBef>
                <a:spcPts val="500"/>
              </a:spcBef>
              <a:spcAft>
                <a:spcPts val="500"/>
              </a:spcAft>
              <a:buClr>
                <a:srgbClr val="006699"/>
              </a:buClr>
              <a:buSzPct val="100000"/>
              <a:buFontTx/>
              <a:buChar char="•"/>
            </a:pPr>
            <a:r>
              <a:rPr lang="en-US" sz="1900" b="0" dirty="0">
                <a:latin typeface="Segoe UI" pitchFamily="34" charset="0"/>
                <a:ea typeface="Segoe UI" pitchFamily="34" charset="0"/>
                <a:cs typeface="Segoe UI" pitchFamily="34" charset="0"/>
              </a:rPr>
              <a:t>Lorsqu'aucune lettre de lecteur n'est disponible pour la </a:t>
            </a:r>
            <a:r>
              <a:rPr lang="en-US" sz="1900" b="0" dirty="0" err="1">
                <a:latin typeface="Segoe UI" pitchFamily="34" charset="0"/>
                <a:ea typeface="Segoe UI" pitchFamily="34" charset="0"/>
                <a:cs typeface="Segoe UI" pitchFamily="34" charset="0"/>
              </a:rPr>
              <a:t>création</a:t>
            </a:r>
            <a:r>
              <a:rPr lang="en-US" sz="1900" b="0" dirty="0">
                <a:latin typeface="Segoe UI" pitchFamily="34" charset="0"/>
                <a:ea typeface="Segoe UI" pitchFamily="34" charset="0"/>
                <a:cs typeface="Segoe UI" pitchFamily="34" charset="0"/>
              </a:rPr>
              <a:t> </a:t>
            </a:r>
            <a:r>
              <a:rPr lang="en-US" sz="1900" b="0" dirty="0" smtClean="0">
                <a:latin typeface="Segoe UI" pitchFamily="34" charset="0"/>
                <a:ea typeface="Segoe UI" pitchFamily="34" charset="0"/>
                <a:cs typeface="Segoe UI" pitchFamily="34" charset="0"/>
              </a:rPr>
              <a:t>de nouveaux </a:t>
            </a:r>
            <a:r>
              <a:rPr lang="en-US" sz="1900" b="0" dirty="0">
                <a:latin typeface="Segoe UI" pitchFamily="34" charset="0"/>
                <a:ea typeface="Segoe UI" pitchFamily="34" charset="0"/>
                <a:cs typeface="Segoe UI" pitchFamily="34" charset="0"/>
              </a:rPr>
              <a:t>volumes</a:t>
            </a:r>
          </a:p>
          <a:p>
            <a:pPr marL="685800" lvl="1" indent="-228600" eaLnBrk="0" hangingPunct="0">
              <a:spcBef>
                <a:spcPts val="500"/>
              </a:spcBef>
              <a:spcAft>
                <a:spcPts val="500"/>
              </a:spcAft>
              <a:buClr>
                <a:srgbClr val="006699"/>
              </a:buClr>
              <a:buSzPct val="100000"/>
              <a:buFontTx/>
              <a:buChar char="•"/>
            </a:pPr>
            <a:r>
              <a:rPr lang="en-US" sz="1900" b="0" dirty="0" smtClean="0">
                <a:latin typeface="Segoe UI" pitchFamily="34" charset="0"/>
                <a:ea typeface="Segoe UI" pitchFamily="34" charset="0"/>
                <a:cs typeface="Segoe UI" pitchFamily="34" charset="0"/>
              </a:rPr>
              <a:t>Pour ajouter de l'espace disque sans modifier la structure de dossiers</a:t>
            </a:r>
          </a:p>
          <a:p>
            <a:pPr eaLnBrk="0" hangingPunct="0">
              <a:spcBef>
                <a:spcPts val="2000"/>
              </a:spcBef>
              <a:spcAft>
                <a:spcPts val="500"/>
              </a:spcAft>
              <a:buClr>
                <a:srgbClr val="0070C0"/>
              </a:buClr>
              <a:buSzPct val="120000"/>
            </a:pPr>
            <a:r>
              <a:rPr lang="en-US" sz="2000" kern="0" dirty="0">
                <a:solidFill>
                  <a:sysClr val="windowText" lastClr="000000"/>
                </a:solidFill>
                <a:latin typeface="Segoe UI" pitchFamily="34" charset="0"/>
                <a:ea typeface="Segoe UI" pitchFamily="34" charset="0"/>
                <a:cs typeface="Segoe UI" pitchFamily="34" charset="0"/>
              </a:rPr>
              <a:t>Un fichier de liaison contient une référence à un autre </a:t>
            </a:r>
            <a:r>
              <a:rPr lang="en-US" sz="2000" kern="0" dirty="0" err="1">
                <a:solidFill>
                  <a:sysClr val="windowText" lastClr="000000"/>
                </a:solidFill>
                <a:latin typeface="Segoe UI" pitchFamily="34" charset="0"/>
                <a:ea typeface="Segoe UI" pitchFamily="34" charset="0"/>
                <a:cs typeface="Segoe UI" pitchFamily="34" charset="0"/>
              </a:rPr>
              <a:t>fichier</a:t>
            </a:r>
            <a:r>
              <a:rPr lang="en-US" sz="2000" kern="0" dirty="0">
                <a:solidFill>
                  <a:sysClr val="windowText" lastClr="000000"/>
                </a:solidFill>
                <a:latin typeface="Segoe UI" pitchFamily="34" charset="0"/>
                <a:ea typeface="Segoe UI" pitchFamily="34" charset="0"/>
                <a:cs typeface="Segoe UI" pitchFamily="34" charset="0"/>
              </a:rPr>
              <a:t> </a:t>
            </a:r>
            <a:r>
              <a:rPr lang="en-US" sz="2000" kern="0" dirty="0" err="1" smtClean="0">
                <a:solidFill>
                  <a:sysClr val="windowText" lastClr="000000"/>
                </a:solidFill>
                <a:latin typeface="Segoe UI" pitchFamily="34" charset="0"/>
                <a:ea typeface="Segoe UI" pitchFamily="34" charset="0"/>
                <a:cs typeface="Segoe UI" pitchFamily="34" charset="0"/>
              </a:rPr>
              <a:t>ou</a:t>
            </a:r>
            <a:r>
              <a:rPr lang="en-US" sz="2000" kern="0" dirty="0" smtClean="0">
                <a:solidFill>
                  <a:sysClr val="windowText" lastClr="000000"/>
                </a:solidFill>
                <a:latin typeface="Segoe UI" pitchFamily="34" charset="0"/>
                <a:ea typeface="Segoe UI" pitchFamily="34" charset="0"/>
                <a:cs typeface="Segoe UI" pitchFamily="34" charset="0"/>
              </a:rPr>
              <a:t> </a:t>
            </a:r>
            <a:r>
              <a:rPr lang="en-US" sz="2000" kern="0" dirty="0" err="1" smtClean="0">
                <a:solidFill>
                  <a:sysClr val="windowText" lastClr="000000"/>
                </a:solidFill>
                <a:latin typeface="Segoe UI" pitchFamily="34" charset="0"/>
                <a:ea typeface="Segoe UI" pitchFamily="34" charset="0"/>
                <a:cs typeface="Segoe UI" pitchFamily="34" charset="0"/>
              </a:rPr>
              <a:t>répertoire</a:t>
            </a:r>
            <a:endParaRPr lang="en-US" sz="2000" kern="0" dirty="0">
              <a:solidFill>
                <a:sysClr val="windowText" lastClr="000000"/>
              </a:solidFill>
              <a:latin typeface="Segoe UI" pitchFamily="34" charset="0"/>
              <a:ea typeface="Segoe UI" pitchFamily="34" charset="0"/>
              <a:cs typeface="Segoe UI" pitchFamily="34" charset="0"/>
            </a:endParaRPr>
          </a:p>
          <a:p>
            <a:pPr marL="342900" indent="-342900" eaLnBrk="0" hangingPunct="0">
              <a:spcBef>
                <a:spcPts val="500"/>
              </a:spcBef>
              <a:spcAft>
                <a:spcPts val="500"/>
              </a:spcAft>
              <a:buClr>
                <a:srgbClr val="0070C0"/>
              </a:buClr>
              <a:buSzPct val="120000"/>
              <a:buFont typeface="Arial" pitchFamily="34" charset="0"/>
              <a:buChar char="•"/>
            </a:pPr>
            <a:r>
              <a:rPr lang="en-US" sz="2000" kern="0" dirty="0">
                <a:solidFill>
                  <a:sysClr val="windowText" lastClr="000000"/>
                </a:solidFill>
                <a:latin typeface="Segoe UI" pitchFamily="34" charset="0"/>
                <a:ea typeface="Segoe UI" pitchFamily="34" charset="0"/>
                <a:cs typeface="Segoe UI" pitchFamily="34" charset="0"/>
              </a:rPr>
              <a:t>Options de </a:t>
            </a:r>
            <a:r>
              <a:rPr lang="en-US" sz="2000" kern="0" dirty="0" smtClean="0">
                <a:solidFill>
                  <a:sysClr val="windowText" lastClr="000000"/>
                </a:solidFill>
                <a:latin typeface="Segoe UI" pitchFamily="34" charset="0"/>
                <a:ea typeface="Segoe UI" pitchFamily="34" charset="0"/>
                <a:cs typeface="Segoe UI" pitchFamily="34" charset="0"/>
              </a:rPr>
              <a:t>liaison</a:t>
            </a:r>
            <a:endParaRPr lang="en-US" sz="2000" kern="0" dirty="0">
              <a:solidFill>
                <a:sysClr val="windowText" lastClr="000000"/>
              </a:solidFill>
              <a:latin typeface="Segoe UI" pitchFamily="34" charset="0"/>
              <a:ea typeface="Segoe UI" pitchFamily="34" charset="0"/>
              <a:cs typeface="Segoe UI" pitchFamily="34" charset="0"/>
            </a:endParaRPr>
          </a:p>
          <a:p>
            <a:pPr marL="685800" lvl="2" indent="-228600" eaLnBrk="0" hangingPunct="0">
              <a:spcBef>
                <a:spcPts val="500"/>
              </a:spcBef>
              <a:spcAft>
                <a:spcPts val="500"/>
              </a:spcAft>
              <a:buClr>
                <a:srgbClr val="006699"/>
              </a:buClr>
              <a:buSzPct val="100000"/>
              <a:buFontTx/>
              <a:buChar char="•"/>
            </a:pPr>
            <a:r>
              <a:rPr lang="en-US" sz="1900" b="0" dirty="0">
                <a:latin typeface="Segoe UI" pitchFamily="34" charset="0"/>
                <a:ea typeface="Segoe UI" pitchFamily="34" charset="0"/>
                <a:cs typeface="Segoe UI" pitchFamily="34" charset="0"/>
              </a:rPr>
              <a:t>Lien de fichier symbolique (ou lien logiciel)</a:t>
            </a:r>
          </a:p>
          <a:p>
            <a:pPr marL="685800" lvl="1" indent="-228600" eaLnBrk="0" hangingPunct="0">
              <a:spcBef>
                <a:spcPts val="500"/>
              </a:spcBef>
              <a:spcAft>
                <a:spcPts val="500"/>
              </a:spcAft>
              <a:buClr>
                <a:srgbClr val="006699"/>
              </a:buClr>
              <a:buSzPct val="100000"/>
              <a:buFontTx/>
              <a:buChar char="•"/>
            </a:pPr>
            <a:r>
              <a:rPr lang="en-US" sz="1900" b="0" dirty="0">
                <a:latin typeface="Segoe UI" pitchFamily="34" charset="0"/>
                <a:ea typeface="Segoe UI" pitchFamily="34" charset="0"/>
                <a:cs typeface="Segoe UI" pitchFamily="34" charset="0"/>
              </a:rPr>
              <a:t>Lien de répertoire symbolique (ou jonctions de répertoire)</a:t>
            </a:r>
            <a:endParaRPr lang="en-CA" sz="19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41305519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1f89ddec-1453-40bb-959a-77f8384d72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Démonstration : Création de points de montage et de liens</a:t>
            </a:r>
            <a:endParaRPr lang="en-US" sz="26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Dans cette démonstration, vous allez </a:t>
            </a:r>
            <a:r>
              <a:rPr lang="en-US" dirty="0" err="1" smtClean="0"/>
              <a:t>apprendre</a:t>
            </a:r>
            <a:r>
              <a:rPr lang="en-US" dirty="0" smtClean="0"/>
              <a:t> à</a:t>
            </a:r>
          </a:p>
          <a:p>
            <a:pPr marL="347662" indent="-342900"/>
            <a:r>
              <a:rPr lang="en-GB" sz="2400" dirty="0" smtClean="0"/>
              <a:t>Créer un point de montage</a:t>
            </a:r>
          </a:p>
          <a:p>
            <a:pPr marL="347662" indent="-342900"/>
            <a:r>
              <a:rPr lang="en-US" sz="2400" dirty="0" smtClean="0"/>
              <a:t>Créer une jonction de répertoire pour un dossier</a:t>
            </a:r>
            <a:endParaRPr lang="en-GB" sz="2400" dirty="0" smtClean="0"/>
          </a:p>
          <a:p>
            <a:pPr marL="347662" indent="-342900"/>
            <a:r>
              <a:rPr lang="en-GB" sz="2400" dirty="0" smtClean="0"/>
              <a:t>Créer un lien physique pour un fichier</a:t>
            </a:r>
            <a:endParaRPr lang="en-US" sz="2400" dirty="0"/>
          </a:p>
        </p:txBody>
      </p:sp>
    </p:spTree>
    <p:extLst>
      <p:ext uri="{BB962C8B-B14F-4D97-AF65-F5344CB8AC3E}">
        <p14:creationId xmlns:p14="http://schemas.microsoft.com/office/powerpoint/2010/main" xmlns="" val="9050494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6322331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20767873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9f097ea2-7d9b-4b33-a6c6-5f7618e176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Extension et réduction de volumes</a:t>
            </a:r>
            <a:endParaRPr lang="en-US"/>
          </a:p>
        </p:txBody>
      </p:sp>
      <p:sp>
        <p:nvSpPr>
          <p:cNvPr id="4" name="AutoShape 3"/>
          <p:cNvSpPr>
            <a:spLocks noChangeArrowheads="1"/>
          </p:cNvSpPr>
          <p:nvPr/>
        </p:nvSpPr>
        <p:spPr bwMode="auto">
          <a:xfrm>
            <a:off x="358923" y="2208766"/>
            <a:ext cx="8099277" cy="4344434"/>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spcAft>
                <a:spcPts val="1800"/>
              </a:spcAft>
              <a:buClr>
                <a:srgbClr val="0070C0"/>
              </a:buClr>
              <a:buSzPct val="120000"/>
              <a:buFont typeface="Arial" pitchFamily="34" charset="0"/>
              <a:buChar char="•"/>
            </a:pPr>
            <a:r>
              <a:rPr lang="en-US" sz="2200" kern="0" dirty="0" smtClean="0">
                <a:solidFill>
                  <a:sysClr val="windowText" lastClr="000000"/>
                </a:solidFill>
                <a:latin typeface="Segoe UI" pitchFamily="34" charset="0"/>
                <a:ea typeface="Segoe UI" pitchFamily="34" charset="0"/>
                <a:cs typeface="Segoe UI" pitchFamily="34" charset="0"/>
              </a:rPr>
              <a:t>Lorsque vous souhaitez redimensionner un disque, </a:t>
            </a:r>
            <a:r>
              <a:rPr lang="en-US" sz="2200" kern="0" dirty="0" err="1" smtClean="0">
                <a:solidFill>
                  <a:sysClr val="windowText" lastClr="000000"/>
                </a:solidFill>
                <a:latin typeface="Segoe UI" pitchFamily="34" charset="0"/>
                <a:ea typeface="Segoe UI" pitchFamily="34" charset="0"/>
                <a:cs typeface="Segoe UI" pitchFamily="34" charset="0"/>
              </a:rPr>
              <a:t>tenez</a:t>
            </a:r>
            <a:r>
              <a:rPr lang="en-US" sz="2200" kern="0" dirty="0" smtClean="0">
                <a:solidFill>
                  <a:sysClr val="windowText" lastClr="000000"/>
                </a:solidFill>
                <a:latin typeface="Segoe UI" pitchFamily="34" charset="0"/>
                <a:ea typeface="Segoe UI" pitchFamily="34" charset="0"/>
                <a:cs typeface="Segoe UI" pitchFamily="34" charset="0"/>
              </a:rPr>
              <a:t> </a:t>
            </a:r>
            <a:r>
              <a:rPr lang="en-US" sz="2200" kern="0" dirty="0" err="1" smtClean="0">
                <a:solidFill>
                  <a:sysClr val="windowText" lastClr="000000"/>
                </a:solidFill>
                <a:latin typeface="Segoe UI" pitchFamily="34" charset="0"/>
                <a:ea typeface="Segoe UI" pitchFamily="34" charset="0"/>
                <a:cs typeface="Segoe UI" pitchFamily="34" charset="0"/>
              </a:rPr>
              <a:t>compte</a:t>
            </a:r>
            <a:r>
              <a:rPr lang="en-US" sz="2200" kern="0" dirty="0" smtClean="0">
                <a:solidFill>
                  <a:sysClr val="windowText" lastClr="000000"/>
                </a:solidFill>
                <a:latin typeface="Segoe UI" pitchFamily="34" charset="0"/>
                <a:ea typeface="Segoe UI" pitchFamily="34" charset="0"/>
                <a:cs typeface="Segoe UI" pitchFamily="34" charset="0"/>
              </a:rPr>
              <a:t> des </a:t>
            </a:r>
            <a:r>
              <a:rPr lang="en-US" sz="2200" kern="0" dirty="0" err="1" smtClean="0">
                <a:solidFill>
                  <a:sysClr val="windowText" lastClr="000000"/>
                </a:solidFill>
                <a:latin typeface="Segoe UI" pitchFamily="34" charset="0"/>
                <a:ea typeface="Segoe UI" pitchFamily="34" charset="0"/>
                <a:cs typeface="Segoe UI" pitchFamily="34" charset="0"/>
              </a:rPr>
              <a:t>éléments</a:t>
            </a:r>
            <a:r>
              <a:rPr lang="en-US" sz="2200" kern="0" dirty="0" smtClean="0">
                <a:solidFill>
                  <a:sysClr val="windowText" lastClr="000000"/>
                </a:solidFill>
                <a:latin typeface="Segoe UI" pitchFamily="34" charset="0"/>
                <a:ea typeface="Segoe UI" pitchFamily="34" charset="0"/>
                <a:cs typeface="Segoe UI" pitchFamily="34" charset="0"/>
              </a:rPr>
              <a:t> </a:t>
            </a:r>
            <a:r>
              <a:rPr lang="en-US" sz="2200" kern="0" dirty="0" err="1" smtClean="0">
                <a:solidFill>
                  <a:sysClr val="windowText" lastClr="000000"/>
                </a:solidFill>
                <a:latin typeface="Segoe UI" pitchFamily="34" charset="0"/>
                <a:ea typeface="Segoe UI" pitchFamily="34" charset="0"/>
                <a:cs typeface="Segoe UI" pitchFamily="34" charset="0"/>
              </a:rPr>
              <a:t>suivants</a:t>
            </a:r>
            <a:endParaRPr lang="en-US" sz="2200" kern="0" dirty="0" smtClean="0">
              <a:solidFill>
                <a:sysClr val="windowText" lastClr="000000"/>
              </a:solidFill>
              <a:latin typeface="Segoe UI" pitchFamily="34" charset="0"/>
              <a:ea typeface="Segoe UI" pitchFamily="34" charset="0"/>
              <a:cs typeface="Segoe UI" pitchFamily="34" charset="0"/>
            </a:endParaRPr>
          </a:p>
          <a:p>
            <a:pPr marL="800100" lvl="2" indent="-342900" eaLnBrk="0" hangingPunct="0">
              <a:lnSpc>
                <a:spcPct val="90000"/>
              </a:lnSpc>
              <a:spcBef>
                <a:spcPct val="40000"/>
              </a:spcBef>
              <a:buClr>
                <a:srgbClr val="006699"/>
              </a:buClr>
              <a:buFont typeface="Arial" pitchFamily="34" charset="0"/>
              <a:buChar char="•"/>
            </a:pPr>
            <a:r>
              <a:rPr lang="en-US" altLang="zh-TW" sz="2200" b="0" dirty="0">
                <a:solidFill>
                  <a:srgbClr val="000000"/>
                </a:solidFill>
                <a:latin typeface="Segoe UI" pitchFamily="34" charset="0"/>
                <a:ea typeface="Segoe UI" pitchFamily="34" charset="0"/>
                <a:cs typeface="Segoe UI" pitchFamily="34" charset="0"/>
              </a:rPr>
              <a:t>Vous pouvez étendre ou réduire les volumes NTFS</a:t>
            </a:r>
          </a:p>
          <a:p>
            <a:pPr marL="800100" lvl="2" indent="-342900" eaLnBrk="0" hangingPunct="0">
              <a:lnSpc>
                <a:spcPct val="90000"/>
              </a:lnSpc>
              <a:spcBef>
                <a:spcPct val="40000"/>
              </a:spcBef>
              <a:buClr>
                <a:srgbClr val="006699"/>
              </a:buClr>
              <a:buFont typeface="Arial" pitchFamily="34" charset="0"/>
              <a:buChar char="•"/>
            </a:pPr>
            <a:r>
              <a:rPr lang="en-US" altLang="zh-TW" sz="2200" b="0" dirty="0" err="1">
                <a:solidFill>
                  <a:srgbClr val="000000"/>
                </a:solidFill>
                <a:latin typeface="Segoe UI" pitchFamily="34" charset="0"/>
                <a:ea typeface="Segoe UI" pitchFamily="34" charset="0"/>
                <a:cs typeface="Segoe UI" pitchFamily="34" charset="0"/>
              </a:rPr>
              <a:t>Les volumes ReFS peuvent uniquement être étendus</a:t>
            </a:r>
          </a:p>
          <a:p>
            <a:pPr marL="800100" lvl="2" indent="-342900" eaLnBrk="0" hangingPunct="0">
              <a:lnSpc>
                <a:spcPct val="90000"/>
              </a:lnSpc>
              <a:spcBef>
                <a:spcPct val="40000"/>
              </a:spcBef>
              <a:buClr>
                <a:srgbClr val="006699"/>
              </a:buClr>
              <a:buFont typeface="Arial" pitchFamily="34" charset="0"/>
              <a:buChar char="•"/>
            </a:pPr>
            <a:r>
              <a:rPr lang="en-US" altLang="zh-TW" sz="2200" b="0" dirty="0">
                <a:solidFill>
                  <a:srgbClr val="000000"/>
                </a:solidFill>
                <a:latin typeface="Segoe UI" pitchFamily="34" charset="0"/>
                <a:ea typeface="Segoe UI" pitchFamily="34" charset="0"/>
                <a:cs typeface="Segoe UI" pitchFamily="34" charset="0"/>
              </a:rPr>
              <a:t>FAT/FAT32/exFAT ne peut pas être redimensionné</a:t>
            </a:r>
          </a:p>
          <a:p>
            <a:pPr marL="800100" lvl="2" indent="-342900" eaLnBrk="0" hangingPunct="0">
              <a:lnSpc>
                <a:spcPct val="90000"/>
              </a:lnSpc>
              <a:spcBef>
                <a:spcPct val="40000"/>
              </a:spcBef>
              <a:buClr>
                <a:srgbClr val="006699"/>
              </a:buClr>
              <a:buFont typeface="Arial" pitchFamily="34" charset="0"/>
              <a:buChar char="•"/>
            </a:pPr>
            <a:r>
              <a:rPr lang="en-US" altLang="zh-TW" sz="2200" b="0" smtClean="0">
                <a:solidFill>
                  <a:srgbClr val="000000"/>
                </a:solidFill>
                <a:latin typeface="Segoe UI" pitchFamily="34" charset="0"/>
                <a:ea typeface="Segoe UI" pitchFamily="34" charset="0"/>
                <a:cs typeface="Segoe UI" pitchFamily="34" charset="0"/>
              </a:rPr>
              <a:t>Vous</a:t>
            </a:r>
            <a:r>
              <a:rPr lang="en-US" altLang="zh-TW" sz="2200" b="0" dirty="0" smtClean="0">
                <a:solidFill>
                  <a:srgbClr val="000000"/>
                </a:solidFill>
                <a:latin typeface="Segoe UI" pitchFamily="34" charset="0"/>
                <a:ea typeface="Segoe UI" pitchFamily="34" charset="0"/>
                <a:cs typeface="Segoe UI" pitchFamily="34" charset="0"/>
              </a:rPr>
              <a:t> </a:t>
            </a:r>
            <a:r>
              <a:rPr lang="en-US" altLang="zh-TW" sz="2200" b="0" dirty="0">
                <a:solidFill>
                  <a:srgbClr val="000000"/>
                </a:solidFill>
                <a:latin typeface="Segoe UI" pitchFamily="34" charset="0"/>
                <a:ea typeface="Segoe UI" pitchFamily="34" charset="0"/>
                <a:cs typeface="Segoe UI" pitchFamily="34" charset="0"/>
              </a:rPr>
              <a:t>pouvez réduire un volume seulement jusqu'aux fichiers qui ne peuvent pas être déplacés</a:t>
            </a:r>
          </a:p>
          <a:p>
            <a:pPr marL="800100" lvl="2" indent="-342900" eaLnBrk="0" hangingPunct="0">
              <a:lnSpc>
                <a:spcPct val="90000"/>
              </a:lnSpc>
              <a:spcBef>
                <a:spcPct val="40000"/>
              </a:spcBef>
              <a:buClr>
                <a:srgbClr val="006699"/>
              </a:buClr>
              <a:buFont typeface="Arial" pitchFamily="34" charset="0"/>
              <a:buChar char="•"/>
            </a:pPr>
            <a:r>
              <a:rPr lang="en-US" altLang="zh-TW" sz="2200" b="0" dirty="0">
                <a:solidFill>
                  <a:srgbClr val="000000"/>
                </a:solidFill>
                <a:latin typeface="Segoe UI" pitchFamily="34" charset="0"/>
                <a:ea typeface="Segoe UI" pitchFamily="34" charset="0"/>
                <a:cs typeface="Segoe UI" pitchFamily="34" charset="0"/>
              </a:rPr>
              <a:t>Les clusters défectueux sur un disque vous empêcheront de réduire un volume</a:t>
            </a:r>
          </a:p>
          <a:p>
            <a:pPr marL="342900" indent="-342900">
              <a:spcAft>
                <a:spcPts val="1800"/>
              </a:spcAft>
              <a:buClr>
                <a:srgbClr val="0070C0"/>
              </a:buClr>
              <a:buSzPct val="120000"/>
              <a:buFont typeface="Arial" pitchFamily="34" charset="0"/>
              <a:buChar char="•"/>
            </a:pPr>
            <a:endParaRPr kumimoji="0" lang="en-US" sz="2200" i="0" u="none" strike="noStrike" kern="0" cap="none" spc="0" normalizeH="0" baseline="0" noProof="0" dirty="0">
              <a:ln>
                <a:noFill/>
              </a:ln>
              <a:solidFill>
                <a:sysClr val="windowText" lastClr="000000"/>
              </a:solidFill>
              <a:effectLst/>
              <a:uLnTx/>
              <a:uFillTx/>
              <a:latin typeface="Segoe UI" pitchFamily="34" charset="0"/>
              <a:ea typeface="Segoe UI" pitchFamily="34" charset="0"/>
              <a:cs typeface="Segoe UI" pitchFamily="34" charset="0"/>
            </a:endParaRPr>
          </a:p>
        </p:txBody>
      </p:sp>
      <p:sp>
        <p:nvSpPr>
          <p:cNvPr id="5" name="AutoShape 3"/>
          <p:cNvSpPr>
            <a:spLocks noChangeArrowheads="1"/>
          </p:cNvSpPr>
          <p:nvPr/>
        </p:nvSpPr>
        <p:spPr bwMode="auto">
          <a:xfrm>
            <a:off x="358923" y="949999"/>
            <a:ext cx="8251678" cy="1061681"/>
          </a:xfrm>
          <a:prstGeom prst="roundRect">
            <a:avLst>
              <a:gd name="adj" fmla="val 1211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lvl="0" indent="-342900">
              <a:spcAft>
                <a:spcPts val="1800"/>
              </a:spcAft>
              <a:buClr>
                <a:srgbClr val="0070C0"/>
              </a:buClr>
              <a:buSzPct val="120000"/>
              <a:buFont typeface="Arial" pitchFamily="34" charset="0"/>
              <a:buChar char="•"/>
            </a:pPr>
            <a:r>
              <a:rPr kumimoji="0" lang="en-US" sz="2200" i="0" u="none" strike="noStrike" kern="0" cap="none" spc="0" normalizeH="0" baseline="0" noProof="0" dirty="0" smtClean="0">
                <a:ln>
                  <a:noFill/>
                </a:ln>
                <a:solidFill>
                  <a:sysClr val="windowText" lastClr="000000"/>
                </a:solidFill>
                <a:effectLst/>
                <a:uLnTx/>
                <a:uFillTx/>
                <a:latin typeface="Segoe UI" pitchFamily="34" charset="0"/>
                <a:ea typeface="Segoe UI" pitchFamily="34" charset="0"/>
                <a:cs typeface="Segoe UI" pitchFamily="34" charset="0"/>
              </a:rPr>
              <a:t>Vous pouvez redimensionner les volumes NTFS du </a:t>
            </a:r>
            <a:r>
              <a:rPr kumimoji="0" lang="en-US" sz="2200" i="0" u="none" strike="noStrike" kern="0" cap="none" spc="0" normalizeH="0" baseline="0" noProof="0" dirty="0" err="1" smtClean="0">
                <a:ln>
                  <a:noFill/>
                </a:ln>
                <a:solidFill>
                  <a:sysClr val="windowText" lastClr="000000"/>
                </a:solidFill>
                <a:effectLst/>
                <a:uLnTx/>
                <a:uFillTx/>
                <a:latin typeface="Segoe UI" pitchFamily="34" charset="0"/>
                <a:ea typeface="Segoe UI" pitchFamily="34" charset="0"/>
                <a:cs typeface="Segoe UI" pitchFamily="34" charset="0"/>
              </a:rPr>
              <a:t>système</a:t>
            </a:r>
            <a:r>
              <a:rPr kumimoji="0" lang="en-US" sz="2200" i="0" u="none" strike="noStrike" kern="0" cap="none" spc="0" normalizeH="0" baseline="0" noProof="0" dirty="0" smtClean="0">
                <a:ln>
                  <a:noFill/>
                </a:ln>
                <a:solidFill>
                  <a:sysClr val="windowText" lastClr="000000"/>
                </a:solidFill>
                <a:effectLst/>
                <a:uLnTx/>
                <a:uFillTx/>
                <a:latin typeface="Segoe UI" pitchFamily="34" charset="0"/>
                <a:ea typeface="Segoe UI" pitchFamily="34" charset="0"/>
                <a:cs typeface="Segoe UI" pitchFamily="34" charset="0"/>
              </a:rPr>
              <a:t> d'exploitation Windows, en </a:t>
            </a:r>
            <a:r>
              <a:rPr kumimoji="0" lang="en-US" sz="2200" i="0" u="none" strike="noStrike" kern="0" cap="none" spc="0" normalizeH="0" baseline="0" noProof="0" dirty="0" err="1" smtClean="0">
                <a:ln>
                  <a:noFill/>
                </a:ln>
                <a:solidFill>
                  <a:sysClr val="windowText" lastClr="000000"/>
                </a:solidFill>
                <a:effectLst/>
                <a:uLnTx/>
                <a:uFillTx/>
                <a:latin typeface="Segoe UI" pitchFamily="34" charset="0"/>
                <a:ea typeface="Segoe UI" pitchFamily="34" charset="0"/>
                <a:cs typeface="Segoe UI" pitchFamily="34" charset="0"/>
              </a:rPr>
              <a:t>commençant</a:t>
            </a:r>
            <a:r>
              <a:rPr kumimoji="0" lang="en-US" sz="2200" i="0" u="none" strike="noStrike" kern="0" cap="none" spc="0" normalizeH="0" baseline="0" noProof="0" dirty="0" smtClean="0">
                <a:ln>
                  <a:noFill/>
                </a:ln>
                <a:solidFill>
                  <a:sysClr val="windowText" lastClr="000000"/>
                </a:solidFill>
                <a:effectLst/>
                <a:uLnTx/>
                <a:uFillTx/>
                <a:latin typeface="Segoe UI" pitchFamily="34" charset="0"/>
                <a:ea typeface="Segoe UI" pitchFamily="34" charset="0"/>
                <a:cs typeface="Segoe UI" pitchFamily="34" charset="0"/>
              </a:rPr>
              <a:t> par Windows Vista et Windows Server</a:t>
            </a:r>
            <a:r>
              <a:rPr kumimoji="0" lang="en-US" sz="2200" i="0" u="none" strike="noStrike" kern="0" cap="none" spc="0" normalizeH="0" baseline="0" noProof="0" smtClean="0">
                <a:ln>
                  <a:noFill/>
                </a:ln>
                <a:solidFill>
                  <a:sysClr val="windowText" lastClr="000000"/>
                </a:solidFill>
                <a:effectLst/>
                <a:uLnTx/>
                <a:uFillTx/>
                <a:latin typeface="Segoe UI" pitchFamily="34" charset="0"/>
                <a:ea typeface="Segoe UI" pitchFamily="34" charset="0"/>
                <a:cs typeface="Segoe UI" pitchFamily="34" charset="0"/>
              </a:rPr>
              <a:t> 2008</a:t>
            </a:r>
            <a:endParaRPr kumimoji="0" lang="en-US" sz="2200" i="0" u="none" strike="noStrike" kern="0" cap="none" spc="0" normalizeH="0" baseline="0" noProof="0" dirty="0">
              <a:ln>
                <a:noFill/>
              </a:ln>
              <a:solidFill>
                <a:sysClr val="windowText" lastClr="000000"/>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34164061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smtClean="0"/>
              <a:t>Vue d'ensemble du stockage
Gestion des disques et des volumes
Implémentation d'espaces de stockage</a:t>
            </a:r>
            <a:endParaRPr lang="en-US"/>
          </a:p>
        </p:txBody>
      </p:sp>
    </p:spTree>
    <p:extLst>
      <p:ext uri="{BB962C8B-B14F-4D97-AF65-F5344CB8AC3E}">
        <p14:creationId xmlns:p14="http://schemas.microsoft.com/office/powerpoint/2010/main" xmlns="" val="15055272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 3 : Implémentation d'espaces de stockage</a:t>
            </a:r>
            <a:endParaRPr lang="en-US" dirty="0"/>
          </a:p>
        </p:txBody>
      </p:sp>
      <p:sp>
        <p:nvSpPr>
          <p:cNvPr id="3" name="Text Placeholder 2"/>
          <p:cNvSpPr>
            <a:spLocks noGrp="1"/>
          </p:cNvSpPr>
          <p:nvPr>
            <p:ph type="body" idx="1"/>
          </p:nvPr>
        </p:nvSpPr>
        <p:spPr/>
        <p:txBody>
          <a:bodyPr/>
          <a:lstStyle/>
          <a:p>
            <a:r>
              <a:rPr lang="fr-FR" dirty="0" smtClean="0"/>
              <a:t>Qu'est-ce que la fonctionnalité Espaces de stockage ?
Options de configuration des disques virtuels
Options de gestion avancée pour les espaces de stockage
Démonstration : Configuration d'espaces de stockage</a:t>
            </a:r>
            <a:endParaRPr lang="en-US" dirty="0"/>
          </a:p>
        </p:txBody>
      </p:sp>
    </p:spTree>
    <p:extLst>
      <p:ext uri="{BB962C8B-B14F-4D97-AF65-F5344CB8AC3E}">
        <p14:creationId xmlns:p14="http://schemas.microsoft.com/office/powerpoint/2010/main" xmlns="" val="13652165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Qu'est-ce que la fonctionnalité Espaces de stockage ?</a:t>
            </a:r>
            <a:endParaRPr lang="en-US" sz="2400" dirty="0"/>
          </a:p>
        </p:txBody>
      </p:sp>
      <p:sp>
        <p:nvSpPr>
          <p:cNvPr id="4" name="Rounded Rectangle 3"/>
          <p:cNvSpPr>
            <a:spLocks noChangeArrowheads="1"/>
          </p:cNvSpPr>
          <p:nvPr/>
        </p:nvSpPr>
        <p:spPr bwMode="auto">
          <a:xfrm>
            <a:off x="425642" y="2206069"/>
            <a:ext cx="6305898" cy="2784869"/>
          </a:xfrm>
          <a:prstGeom prst="roundRect">
            <a:avLst>
              <a:gd name="adj" fmla="val 4167"/>
            </a:avLst>
          </a:prstGeom>
          <a:no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FontTx/>
              <a:buNone/>
            </a:pPr>
            <a:r>
              <a:rPr lang="en-US" sz="2200" b="0" dirty="0">
                <a:latin typeface="Segoe UI" pitchFamily="34" charset="0"/>
                <a:ea typeface="Segoe UI" pitchFamily="34" charset="0"/>
                <a:cs typeface="Segoe UI" pitchFamily="34" charset="0"/>
              </a:rPr>
              <a:t>Pour créer un disque virtuel, vous </a:t>
            </a:r>
            <a:r>
              <a:rPr lang="en-US" sz="2200" b="0" dirty="0" err="1">
                <a:latin typeface="Segoe UI" pitchFamily="34" charset="0"/>
                <a:ea typeface="Segoe UI" pitchFamily="34" charset="0"/>
                <a:cs typeface="Segoe UI" pitchFamily="34" charset="0"/>
              </a:rPr>
              <a:t>avez</a:t>
            </a:r>
            <a:r>
              <a:rPr lang="en-US" sz="2200" b="0" dirty="0">
                <a:latin typeface="Segoe UI" pitchFamily="34" charset="0"/>
                <a:ea typeface="Segoe UI" pitchFamily="34" charset="0"/>
                <a:cs typeface="Segoe UI" pitchFamily="34" charset="0"/>
              </a:rPr>
              <a:t> </a:t>
            </a:r>
            <a:r>
              <a:rPr lang="en-US" sz="2200" b="0" dirty="0" err="1" smtClean="0">
                <a:latin typeface="Segoe UI" pitchFamily="34" charset="0"/>
                <a:ea typeface="Segoe UI" pitchFamily="34" charset="0"/>
                <a:cs typeface="Segoe UI" pitchFamily="34" charset="0"/>
              </a:rPr>
              <a:t>besoin</a:t>
            </a:r>
            <a:r>
              <a:rPr lang="en-US" sz="2200" b="0" dirty="0" smtClean="0">
                <a:latin typeface="Segoe UI" pitchFamily="34" charset="0"/>
                <a:ea typeface="Segoe UI" pitchFamily="34" charset="0"/>
                <a:cs typeface="Segoe UI" pitchFamily="34" charset="0"/>
              </a:rPr>
              <a:t> des </a:t>
            </a:r>
            <a:r>
              <a:rPr lang="en-US" sz="2200" b="0" dirty="0" err="1">
                <a:latin typeface="Segoe UI" pitchFamily="34" charset="0"/>
                <a:ea typeface="Segoe UI" pitchFamily="34" charset="0"/>
                <a:cs typeface="Segoe UI" pitchFamily="34" charset="0"/>
              </a:rPr>
              <a:t>éléments</a:t>
            </a:r>
            <a:r>
              <a:rPr lang="en-US" sz="2200" b="0" dirty="0">
                <a:latin typeface="Segoe UI" pitchFamily="34" charset="0"/>
                <a:ea typeface="Segoe UI" pitchFamily="34" charset="0"/>
                <a:cs typeface="Segoe UI" pitchFamily="34" charset="0"/>
              </a:rPr>
              <a:t> </a:t>
            </a:r>
            <a:r>
              <a:rPr lang="en-US" sz="2200" b="0" dirty="0" err="1" smtClean="0">
                <a:latin typeface="Segoe UI" pitchFamily="34" charset="0"/>
                <a:ea typeface="Segoe UI" pitchFamily="34" charset="0"/>
                <a:cs typeface="Segoe UI" pitchFamily="34" charset="0"/>
              </a:rPr>
              <a:t>suivants</a:t>
            </a:r>
            <a:endParaRPr lang="en-US" sz="22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513522" y="3040680"/>
            <a:ext cx="5963478" cy="2249775"/>
          </a:xfrm>
          <a:prstGeom prst="roundRect">
            <a:avLst>
              <a:gd name="adj" fmla="val 4167"/>
            </a:avLst>
          </a:prstGeom>
          <a:noFill/>
          <a:ln w="9525" algn="ctr">
            <a:noFill/>
            <a:round/>
            <a:headEnd/>
            <a:tailEnd/>
          </a:ln>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spcBef>
                <a:spcPts val="600"/>
              </a:spcBef>
              <a:buClr>
                <a:srgbClr val="0070C0"/>
              </a:buClr>
              <a:buSzPct val="120000"/>
              <a:buFont typeface="Arial" pitchFamily="34" charset="0"/>
              <a:buChar char="•"/>
            </a:pPr>
            <a:r>
              <a:rPr lang="en-US" sz="2200" b="0" dirty="0">
                <a:latin typeface="Segoe UI" pitchFamily="34" charset="0"/>
                <a:ea typeface="Segoe UI" pitchFamily="34" charset="0"/>
                <a:cs typeface="Segoe UI" pitchFamily="34" charset="0"/>
              </a:rPr>
              <a:t>Un ou plusieurs disques physiques</a:t>
            </a:r>
          </a:p>
          <a:p>
            <a:pPr marL="342900" indent="-342900">
              <a:spcBef>
                <a:spcPts val="600"/>
              </a:spcBef>
              <a:buClr>
                <a:srgbClr val="0070C0"/>
              </a:buClr>
              <a:buSzPct val="120000"/>
              <a:buFont typeface="Arial" pitchFamily="34" charset="0"/>
              <a:buChar char="•"/>
            </a:pPr>
            <a:r>
              <a:rPr lang="en-US" sz="2200" b="0" dirty="0">
                <a:latin typeface="Segoe UI" pitchFamily="34" charset="0"/>
                <a:ea typeface="Segoe UI" pitchFamily="34" charset="0"/>
                <a:cs typeface="Segoe UI" pitchFamily="34" charset="0"/>
              </a:rPr>
              <a:t>Pool de stockage qui inclut les disques</a:t>
            </a:r>
          </a:p>
          <a:p>
            <a:pPr marL="342900" indent="-342900">
              <a:spcBef>
                <a:spcPts val="600"/>
              </a:spcBef>
              <a:buClr>
                <a:srgbClr val="0070C0"/>
              </a:buClr>
              <a:buSzPct val="120000"/>
              <a:buFont typeface="Arial" pitchFamily="34" charset="0"/>
              <a:buChar char="•"/>
            </a:pPr>
            <a:r>
              <a:rPr lang="en-US" sz="2200" b="0" dirty="0">
                <a:latin typeface="Segoe UI" pitchFamily="34" charset="0"/>
                <a:ea typeface="Segoe UI" pitchFamily="34" charset="0"/>
                <a:cs typeface="Segoe UI" pitchFamily="34" charset="0"/>
              </a:rPr>
              <a:t>Lecteurs virtuels qui sont créés </a:t>
            </a:r>
            <a:r>
              <a:rPr lang="en-US" sz="2200" b="0">
                <a:latin typeface="Segoe UI" pitchFamily="34" charset="0"/>
                <a:ea typeface="Segoe UI" pitchFamily="34" charset="0"/>
                <a:cs typeface="Segoe UI" pitchFamily="34" charset="0"/>
              </a:rPr>
              <a:t>avec </a:t>
            </a:r>
            <a:r>
              <a:rPr lang="en-US" sz="2200" b="0" smtClean="0">
                <a:latin typeface="Segoe UI" pitchFamily="34" charset="0"/>
                <a:ea typeface="Segoe UI" pitchFamily="34" charset="0"/>
                <a:cs typeface="Segoe UI" pitchFamily="34" charset="0"/>
              </a:rPr>
              <a:t>les disques </a:t>
            </a:r>
            <a:r>
              <a:rPr lang="en-US" sz="2200" b="0" dirty="0">
                <a:latin typeface="Segoe UI" pitchFamily="34" charset="0"/>
                <a:ea typeface="Segoe UI" pitchFamily="34" charset="0"/>
                <a:cs typeface="Segoe UI" pitchFamily="34" charset="0"/>
              </a:rPr>
              <a:t>à partir du pool de stockage</a:t>
            </a:r>
          </a:p>
          <a:p>
            <a:pPr marL="342900" indent="-342900">
              <a:spcBef>
                <a:spcPts val="600"/>
              </a:spcBef>
              <a:buClr>
                <a:srgbClr val="0070C0"/>
              </a:buClr>
              <a:buSzPct val="120000"/>
              <a:buFont typeface="Arial" pitchFamily="34" charset="0"/>
              <a:buChar char="•"/>
            </a:pPr>
            <a:r>
              <a:rPr lang="en-US" sz="2200" b="0" dirty="0" smtClean="0">
                <a:latin typeface="Segoe UI" pitchFamily="34" charset="0"/>
                <a:ea typeface="Segoe UI" pitchFamily="34" charset="0"/>
                <a:cs typeface="Segoe UI" pitchFamily="34" charset="0"/>
              </a:rPr>
              <a:t>Lecteurs de disque qui sont basés </a:t>
            </a:r>
            <a:r>
              <a:rPr lang="en-US" sz="2200" b="0" dirty="0" err="1" smtClean="0">
                <a:latin typeface="Segoe UI" pitchFamily="34" charset="0"/>
                <a:ea typeface="Segoe UI" pitchFamily="34" charset="0"/>
                <a:cs typeface="Segoe UI" pitchFamily="34" charset="0"/>
              </a:rPr>
              <a:t>sur</a:t>
            </a:r>
            <a:r>
              <a:rPr lang="en-US" sz="2200" b="0" dirty="0" smtClean="0">
                <a:latin typeface="Segoe UI" pitchFamily="34" charset="0"/>
                <a:ea typeface="Segoe UI" pitchFamily="34" charset="0"/>
                <a:cs typeface="Segoe UI" pitchFamily="34" charset="0"/>
              </a:rPr>
              <a:t> des </a:t>
            </a:r>
            <a:r>
              <a:rPr lang="en-US" sz="2200" b="0" dirty="0" err="1" smtClean="0">
                <a:latin typeface="Segoe UI" pitchFamily="34" charset="0"/>
                <a:ea typeface="Segoe UI" pitchFamily="34" charset="0"/>
                <a:cs typeface="Segoe UI" pitchFamily="34" charset="0"/>
              </a:rPr>
              <a:t>lecteurs</a:t>
            </a:r>
            <a:r>
              <a:rPr lang="en-US" sz="2200" b="0" dirty="0" smtClean="0">
                <a:latin typeface="Segoe UI" pitchFamily="34" charset="0"/>
                <a:ea typeface="Segoe UI" pitchFamily="34" charset="0"/>
                <a:cs typeface="Segoe UI" pitchFamily="34" charset="0"/>
              </a:rPr>
              <a:t> virtuels</a:t>
            </a:r>
            <a:endParaRPr lang="en-US" sz="2200" b="0" dirty="0">
              <a:latin typeface="Segoe UI" pitchFamily="34" charset="0"/>
              <a:ea typeface="Segoe UI" pitchFamily="34" charset="0"/>
              <a:cs typeface="Segoe UI" pitchFamily="34" charset="0"/>
            </a:endParaRPr>
          </a:p>
        </p:txBody>
      </p:sp>
      <p:sp>
        <p:nvSpPr>
          <p:cNvPr id="6" name="AutoShape 4"/>
          <p:cNvSpPr>
            <a:spLocks noChangeArrowheads="1"/>
          </p:cNvSpPr>
          <p:nvPr/>
        </p:nvSpPr>
        <p:spPr bwMode="auto">
          <a:xfrm>
            <a:off x="369920" y="1049478"/>
            <a:ext cx="8497888" cy="944211"/>
          </a:xfrm>
          <a:prstGeom prst="roundRect">
            <a:avLst>
              <a:gd name="adj" fmla="val 4167"/>
            </a:avLst>
          </a:prstGeom>
          <a:noFill/>
          <a:ln w="9525" algn="ctr">
            <a:noFill/>
            <a:round/>
            <a:headEnd/>
            <a:tailEnd/>
          </a:ln>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200" dirty="0" smtClean="0">
                <a:latin typeface="Segoe UI" pitchFamily="34" charset="0"/>
                <a:ea typeface="Segoe UI" pitchFamily="34" charset="0"/>
                <a:cs typeface="Segoe UI" pitchFamily="34" charset="0"/>
              </a:rPr>
              <a:t>Utilisez les espaces de stockage pour ajouter des disques physiques de tout type et de toute taille à un pool de stockage, puis créez des disques virtuels hautement disponibles à partir du pool de stockage</a:t>
            </a:r>
          </a:p>
        </p:txBody>
      </p:sp>
      <p:sp>
        <p:nvSpPr>
          <p:cNvPr id="7" name="Rounded Rectangle 6"/>
          <p:cNvSpPr>
            <a:spLocks noChangeArrowheads="1"/>
          </p:cNvSpPr>
          <p:nvPr/>
        </p:nvSpPr>
        <p:spPr bwMode="auto">
          <a:xfrm>
            <a:off x="435325" y="5527286"/>
            <a:ext cx="8172450" cy="721114"/>
          </a:xfrm>
          <a:prstGeom prst="roundRect">
            <a:avLst>
              <a:gd name="adj" fmla="val 4167"/>
            </a:avLst>
          </a:prstGeom>
          <a:noFill/>
          <a:ln w="9525" algn="ctr">
            <a:noFill/>
            <a:round/>
            <a:headEnd/>
            <a:tailEnd/>
          </a:ln>
        </p:spPr>
        <p:txBody>
          <a:bodyPr wrap="squar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US" sz="2200" b="0" dirty="0" smtClean="0">
                <a:latin typeface="Segoe UI" pitchFamily="34" charset="0"/>
                <a:ea typeface="Segoe UI" pitchFamily="34" charset="0"/>
                <a:cs typeface="Segoe UI" pitchFamily="34" charset="0"/>
              </a:rPr>
              <a:t>Les lecteurs virtuels ne sont pas des disques durs virtuels (VHD) ; ils doivent être considérés comme un lecteur </a:t>
            </a:r>
            <a:r>
              <a:rPr lang="en-US" sz="2200" b="0" dirty="0" err="1" smtClean="0">
                <a:latin typeface="Segoe UI" pitchFamily="34" charset="0"/>
                <a:ea typeface="Segoe UI" pitchFamily="34" charset="0"/>
                <a:cs typeface="Segoe UI" pitchFamily="34" charset="0"/>
              </a:rPr>
              <a:t>dans</a:t>
            </a:r>
            <a:r>
              <a:rPr lang="en-US" sz="2200" b="0" dirty="0" smtClean="0">
                <a:latin typeface="Segoe UI" pitchFamily="34" charset="0"/>
                <a:ea typeface="Segoe UI" pitchFamily="34" charset="0"/>
                <a:cs typeface="Segoe UI" pitchFamily="34" charset="0"/>
              </a:rPr>
              <a:t> le </a:t>
            </a:r>
            <a:r>
              <a:rPr lang="en-US" sz="2200" b="0" dirty="0" err="1" smtClean="0">
                <a:latin typeface="Segoe UI" pitchFamily="34" charset="0"/>
                <a:ea typeface="Segoe UI" pitchFamily="34" charset="0"/>
                <a:cs typeface="Segoe UI" pitchFamily="34" charset="0"/>
              </a:rPr>
              <a:t>Gestionnaire</a:t>
            </a:r>
            <a:r>
              <a:rPr lang="en-US" sz="2200" b="0" dirty="0" smtClean="0">
                <a:latin typeface="Segoe UI" pitchFamily="34" charset="0"/>
                <a:ea typeface="Segoe UI" pitchFamily="34" charset="0"/>
                <a:cs typeface="Segoe UI" pitchFamily="34" charset="0"/>
              </a:rPr>
              <a:t> de disques</a:t>
            </a:r>
            <a:endParaRPr lang="en-US" sz="2200" b="0" dirty="0">
              <a:latin typeface="Segoe UI" pitchFamily="34" charset="0"/>
              <a:ea typeface="Segoe UI" pitchFamily="34" charset="0"/>
              <a:cs typeface="Segoe UI" pitchFamily="34" charset="0"/>
            </a:endParaRPr>
          </a:p>
        </p:txBody>
      </p:sp>
      <p:grpSp>
        <p:nvGrpSpPr>
          <p:cNvPr id="8" name="Group 7"/>
          <p:cNvGrpSpPr/>
          <p:nvPr/>
        </p:nvGrpSpPr>
        <p:grpSpPr>
          <a:xfrm>
            <a:off x="6768384" y="1987462"/>
            <a:ext cx="2009484" cy="2965538"/>
            <a:chOff x="6858324" y="2206069"/>
            <a:chExt cx="2009484" cy="2965538"/>
          </a:xfrm>
        </p:grpSpPr>
        <p:sp>
          <p:nvSpPr>
            <p:cNvPr id="9" name="TextBox 8"/>
            <p:cNvSpPr txBox="1"/>
            <p:nvPr/>
          </p:nvSpPr>
          <p:spPr>
            <a:xfrm>
              <a:off x="6882560" y="4606756"/>
              <a:ext cx="1947969" cy="338554"/>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smtClean="0">
                  <a:latin typeface="Segoe UI" pitchFamily="34" charset="0"/>
                  <a:ea typeface="Segoe UI" pitchFamily="34" charset="0"/>
                  <a:cs typeface="Segoe UI" pitchFamily="34" charset="0"/>
                </a:rPr>
                <a:t>Disques physiques</a:t>
              </a:r>
              <a:endParaRPr lang="en-IN" sz="1600" dirty="0">
                <a:latin typeface="Segoe UI" pitchFamily="34" charset="0"/>
                <a:ea typeface="Segoe UI" pitchFamily="34" charset="0"/>
                <a:cs typeface="Segoe UI" pitchFamily="34" charset="0"/>
              </a:endParaRPr>
            </a:p>
          </p:txBody>
        </p:sp>
        <p:sp>
          <p:nvSpPr>
            <p:cNvPr id="10" name="TextBox 9"/>
            <p:cNvSpPr txBox="1"/>
            <p:nvPr/>
          </p:nvSpPr>
          <p:spPr>
            <a:xfrm>
              <a:off x="6894415" y="3870154"/>
              <a:ext cx="1924258"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smtClean="0">
                  <a:latin typeface="Segoe UI" pitchFamily="34" charset="0"/>
                  <a:ea typeface="Segoe UI" pitchFamily="34" charset="0"/>
                  <a:cs typeface="Segoe UI" pitchFamily="34" charset="0"/>
                </a:rPr>
                <a:t>Pool de stockage</a:t>
              </a:r>
              <a:endParaRPr lang="en-IN" sz="1600" dirty="0">
                <a:latin typeface="Segoe UI" pitchFamily="34" charset="0"/>
                <a:ea typeface="Segoe UI" pitchFamily="34" charset="0"/>
                <a:cs typeface="Segoe UI" pitchFamily="34" charset="0"/>
              </a:endParaRPr>
            </a:p>
          </p:txBody>
        </p:sp>
        <p:sp>
          <p:nvSpPr>
            <p:cNvPr id="11" name="TextBox 10"/>
            <p:cNvSpPr txBox="1"/>
            <p:nvPr/>
          </p:nvSpPr>
          <p:spPr>
            <a:xfrm>
              <a:off x="6909525" y="3133555"/>
              <a:ext cx="1894038"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smtClean="0">
                  <a:latin typeface="Segoe UI" pitchFamily="34" charset="0"/>
                  <a:ea typeface="Segoe UI" pitchFamily="34" charset="0"/>
                  <a:cs typeface="Segoe UI" pitchFamily="34" charset="0"/>
                </a:rPr>
                <a:t>Disque virtuel</a:t>
              </a:r>
              <a:endParaRPr lang="en-IN" sz="1600" dirty="0">
                <a:latin typeface="Segoe UI" pitchFamily="34" charset="0"/>
                <a:ea typeface="Segoe UI" pitchFamily="34" charset="0"/>
                <a:cs typeface="Segoe UI" pitchFamily="34" charset="0"/>
              </a:endParaRPr>
            </a:p>
          </p:txBody>
        </p:sp>
        <p:sp>
          <p:nvSpPr>
            <p:cNvPr id="12" name="TextBox 11"/>
            <p:cNvSpPr txBox="1"/>
            <p:nvPr/>
          </p:nvSpPr>
          <p:spPr>
            <a:xfrm>
              <a:off x="6909525" y="2396956"/>
              <a:ext cx="1894038"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dirty="0" smtClean="0">
                  <a:latin typeface="Segoe UI" pitchFamily="34" charset="0"/>
                  <a:ea typeface="Segoe UI" pitchFamily="34" charset="0"/>
                  <a:cs typeface="Segoe UI" pitchFamily="34" charset="0"/>
                </a:rPr>
                <a:t>Lecteur de disque</a:t>
              </a:r>
              <a:endParaRPr lang="en-IN" sz="1600" dirty="0">
                <a:latin typeface="Segoe UI" pitchFamily="34" charset="0"/>
                <a:ea typeface="Segoe UI" pitchFamily="34" charset="0"/>
                <a:cs typeface="Segoe UI" pitchFamily="34" charset="0"/>
              </a:endParaRPr>
            </a:p>
          </p:txBody>
        </p:sp>
        <p:cxnSp>
          <p:nvCxnSpPr>
            <p:cNvPr id="13" name="Straight Arrow Connector 12"/>
            <p:cNvCxnSpPr/>
            <p:nvPr/>
          </p:nvCxnSpPr>
          <p:spPr bwMode="auto">
            <a:xfrm flipH="1" flipV="1">
              <a:off x="7850898" y="2692330"/>
              <a:ext cx="11293" cy="484405"/>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sp>
          <p:nvSpPr>
            <p:cNvPr id="14" name="Rounded Rectangle 13"/>
            <p:cNvSpPr/>
            <p:nvPr/>
          </p:nvSpPr>
          <p:spPr bwMode="auto">
            <a:xfrm>
              <a:off x="6858324" y="2218426"/>
              <a:ext cx="1996440" cy="2796702"/>
            </a:xfrm>
            <a:prstGeom prst="roundRect">
              <a:avLst/>
            </a:prstGeom>
            <a:noFill/>
            <a:ln w="12700"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2400"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p:txBody>
        </p:sp>
        <p:cxnSp>
          <p:nvCxnSpPr>
            <p:cNvPr id="15" name="Straight Arrow Connector 14"/>
            <p:cNvCxnSpPr/>
            <p:nvPr/>
          </p:nvCxnSpPr>
          <p:spPr bwMode="auto">
            <a:xfrm flipH="1" flipV="1">
              <a:off x="7850898" y="3428929"/>
              <a:ext cx="11293" cy="484405"/>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cxnSp>
          <p:nvCxnSpPr>
            <p:cNvPr id="16" name="Straight Arrow Connector 15"/>
            <p:cNvCxnSpPr/>
            <p:nvPr/>
          </p:nvCxnSpPr>
          <p:spPr bwMode="auto">
            <a:xfrm flipH="1" flipV="1">
              <a:off x="7850898" y="4165528"/>
              <a:ext cx="11293" cy="484405"/>
            </a:xfrm>
            <a:prstGeom prst="straightConnector1">
              <a:avLst/>
            </a:prstGeom>
            <a:gradFill rotWithShape="1">
              <a:gsLst>
                <a:gs pos="0">
                  <a:srgbClr val="E4CD9A"/>
                </a:gs>
                <a:gs pos="100000">
                  <a:srgbClr val="EEEFD7"/>
                </a:gs>
              </a:gsLst>
              <a:lin ang="2700000" scaled="1"/>
            </a:gradFill>
            <a:ln w="38100" cap="flat" cmpd="sng" algn="ctr">
              <a:solidFill>
                <a:srgbClr val="FF0000"/>
              </a:solidFill>
              <a:prstDash val="solid"/>
              <a:round/>
              <a:headEnd type="none" w="med" len="med"/>
              <a:tailEnd type="arrow"/>
            </a:ln>
            <a:effectLst/>
          </p:spPr>
        </p:cxnSp>
        <p:sp>
          <p:nvSpPr>
            <p:cNvPr id="17" name="Rectangle 16"/>
            <p:cNvSpPr/>
            <p:nvPr/>
          </p:nvSpPr>
          <p:spPr bwMode="auto">
            <a:xfrm>
              <a:off x="6858324" y="2206069"/>
              <a:ext cx="2009484" cy="2965538"/>
            </a:xfrm>
            <a:prstGeom prst="rect">
              <a:avLst/>
            </a:prstGeom>
            <a:noFill/>
            <a:ln w="9525" cap="flat" cmpd="sng" algn="ctr">
              <a:solidFill>
                <a:schemeClr val="accent2">
                  <a:lumMod val="7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grpSp>
    </p:spTree>
    <p:extLst>
      <p:ext uri="{BB962C8B-B14F-4D97-AF65-F5344CB8AC3E}">
        <p14:creationId xmlns:p14="http://schemas.microsoft.com/office/powerpoint/2010/main" xmlns="" val="1998901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Options de configuration des disques virtuels</a:t>
            </a:r>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xmlns="" val="3974646301"/>
              </p:ext>
            </p:extLst>
          </p:nvPr>
        </p:nvGraphicFramePr>
        <p:xfrm>
          <a:off x="653661" y="1633928"/>
          <a:ext cx="7751762" cy="4185269"/>
        </p:xfrm>
        <a:graphic>
          <a:graphicData uri="http://schemas.openxmlformats.org/drawingml/2006/table">
            <a:tbl>
              <a:tblPr firstRow="1" bandRow="1">
                <a:tableStyleId>{912C8C85-51F0-491E-9774-3900AFEF0FD7}</a:tableStyleId>
              </a:tblPr>
              <a:tblGrid>
                <a:gridCol w="3153842"/>
                <a:gridCol w="4597920"/>
              </a:tblGrid>
              <a:tr h="521626">
                <a:tc>
                  <a:txBody>
                    <a:bodyPr/>
                    <a:lstStyle/>
                    <a:p>
                      <a:r>
                        <a:rPr lang="de-DE" sz="2400" dirty="0" smtClean="0">
                          <a:latin typeface="Segoe UI" pitchFamily="34" charset="0"/>
                          <a:ea typeface="Segoe UI" pitchFamily="34" charset="0"/>
                          <a:cs typeface="Segoe UI" pitchFamily="34" charset="0"/>
                        </a:rPr>
                        <a:t>Fonctionnalité</a:t>
                      </a:r>
                      <a:endParaRPr lang="de-DE" sz="2400" dirty="0">
                        <a:solidFill>
                          <a:schemeClr val="tx1"/>
                        </a:solidFill>
                        <a:latin typeface="Segoe UI" pitchFamily="34" charset="0"/>
                        <a:ea typeface="Segoe UI" pitchFamily="34" charset="0"/>
                        <a:cs typeface="Segoe UI" pitchFamily="34" charset="0"/>
                      </a:endParaRPr>
                    </a:p>
                  </a:txBody>
                  <a:tcPr>
                    <a:solidFill>
                      <a:schemeClr val="accent6">
                        <a:lumMod val="75000"/>
                      </a:schemeClr>
                    </a:solidFill>
                  </a:tcPr>
                </a:tc>
                <a:tc>
                  <a:txBody>
                    <a:bodyPr/>
                    <a:lstStyle/>
                    <a:p>
                      <a:r>
                        <a:rPr lang="de-DE" sz="2400" dirty="0" smtClean="0">
                          <a:latin typeface="Segoe UI" pitchFamily="34" charset="0"/>
                          <a:ea typeface="Segoe UI" pitchFamily="34" charset="0"/>
                          <a:cs typeface="Segoe UI" pitchFamily="34" charset="0"/>
                        </a:rPr>
                        <a:t>Options</a:t>
                      </a:r>
                      <a:endParaRPr lang="de-DE" sz="2400" dirty="0">
                        <a:solidFill>
                          <a:schemeClr val="tx1"/>
                        </a:solidFill>
                        <a:latin typeface="Segoe UI" pitchFamily="34" charset="0"/>
                        <a:ea typeface="Segoe UI" pitchFamily="34" charset="0"/>
                        <a:cs typeface="Segoe UI" pitchFamily="34" charset="0"/>
                      </a:endParaRPr>
                    </a:p>
                  </a:txBody>
                  <a:tcPr>
                    <a:solidFill>
                      <a:schemeClr val="accent6">
                        <a:lumMod val="75000"/>
                      </a:schemeClr>
                    </a:solidFill>
                  </a:tcPr>
                </a:tc>
              </a:tr>
              <a:tr h="1286203">
                <a:tc>
                  <a:txBody>
                    <a:bodyPr/>
                    <a:lstStyle/>
                    <a:p>
                      <a:r>
                        <a:rPr lang="de-DE" sz="2400" dirty="0" smtClean="0">
                          <a:latin typeface="Segoe UI" pitchFamily="34" charset="0"/>
                          <a:ea typeface="Segoe UI" pitchFamily="34" charset="0"/>
                          <a:cs typeface="Segoe UI" pitchFamily="34" charset="0"/>
                        </a:rPr>
                        <a:t>Disposition du</a:t>
                      </a:r>
                      <a:r>
                        <a:rPr lang="de-DE" sz="2400" baseline="0" dirty="0" smtClean="0">
                          <a:latin typeface="Segoe UI" pitchFamily="34" charset="0"/>
                          <a:ea typeface="Segoe UI" pitchFamily="34" charset="0"/>
                          <a:cs typeface="Segoe UI" pitchFamily="34" charset="0"/>
                        </a:rPr>
                        <a:t> stockage</a:t>
                      </a:r>
                      <a:endParaRPr lang="de-DE" sz="2400" b="1" dirty="0">
                        <a:latin typeface="Segoe UI" pitchFamily="34" charset="0"/>
                        <a:ea typeface="Segoe UI" pitchFamily="34" charset="0"/>
                        <a:cs typeface="Segoe UI" pitchFamily="34" charset="0"/>
                      </a:endParaRPr>
                    </a:p>
                  </a:txBody>
                  <a:tcPr/>
                </a:tc>
                <a:tc>
                  <a:txBody>
                    <a:bodyPr/>
                    <a:lstStyle/>
                    <a:p>
                      <a:pPr marL="285750" indent="-285750">
                        <a:lnSpc>
                          <a:spcPct val="100000"/>
                        </a:lnSpc>
                        <a:buFont typeface="Arial" pitchFamily="34" charset="0"/>
                        <a:buChar char="•"/>
                      </a:pPr>
                      <a:r>
                        <a:rPr lang="de-DE" sz="2400" dirty="0" smtClean="0">
                          <a:latin typeface="Segoe UI" pitchFamily="34" charset="0"/>
                          <a:ea typeface="Segoe UI" pitchFamily="34" charset="0"/>
                          <a:cs typeface="Segoe UI" pitchFamily="34" charset="0"/>
                        </a:rPr>
                        <a:t>Simple</a:t>
                      </a:r>
                    </a:p>
                    <a:p>
                      <a:pPr marL="285750" indent="-285750">
                        <a:lnSpc>
                          <a:spcPct val="100000"/>
                        </a:lnSpc>
                        <a:buFont typeface="Arial" pitchFamily="34" charset="0"/>
                        <a:buChar char="•"/>
                      </a:pPr>
                      <a:r>
                        <a:rPr lang="de-DE" sz="2400" dirty="0" smtClean="0">
                          <a:latin typeface="Segoe UI" pitchFamily="34" charset="0"/>
                          <a:ea typeface="Segoe UI" pitchFamily="34" charset="0"/>
                          <a:cs typeface="Segoe UI" pitchFamily="34" charset="0"/>
                        </a:rPr>
                        <a:t>Miroir bidirectionnels ou tridirectionnel</a:t>
                      </a:r>
                    </a:p>
                    <a:p>
                      <a:pPr marL="285750" indent="-285750">
                        <a:lnSpc>
                          <a:spcPct val="100000"/>
                        </a:lnSpc>
                        <a:buFont typeface="Arial" pitchFamily="34" charset="0"/>
                        <a:buChar char="•"/>
                      </a:pPr>
                      <a:r>
                        <a:rPr lang="de-DE" sz="2400" dirty="0" err="1" smtClean="0">
                          <a:latin typeface="Segoe UI" pitchFamily="34" charset="0"/>
                          <a:ea typeface="Segoe UI" pitchFamily="34" charset="0"/>
                          <a:cs typeface="Segoe UI" pitchFamily="34" charset="0"/>
                        </a:rPr>
                        <a:t>Parité</a:t>
                      </a:r>
                      <a:endParaRPr lang="de-DE" sz="2400" dirty="0" smtClean="0">
                        <a:latin typeface="Segoe UI" pitchFamily="34" charset="0"/>
                        <a:ea typeface="Segoe UI" pitchFamily="34" charset="0"/>
                        <a:cs typeface="Segoe UI" pitchFamily="34" charset="0"/>
                      </a:endParaRPr>
                    </a:p>
                  </a:txBody>
                  <a:tcPr/>
                </a:tc>
              </a:tr>
              <a:tr h="521626">
                <a:tc>
                  <a:txBody>
                    <a:bodyPr/>
                    <a:lstStyle/>
                    <a:p>
                      <a:r>
                        <a:rPr lang="de-DE" sz="2400" dirty="0" smtClean="0">
                          <a:latin typeface="Segoe UI" pitchFamily="34" charset="0"/>
                          <a:ea typeface="Segoe UI" pitchFamily="34" charset="0"/>
                          <a:cs typeface="Segoe UI" pitchFamily="34" charset="0"/>
                        </a:rPr>
                        <a:t>Taille des secteurs de disque</a:t>
                      </a:r>
                      <a:endParaRPr lang="de-DE" sz="2400" b="1" dirty="0">
                        <a:latin typeface="Segoe UI" pitchFamily="34" charset="0"/>
                        <a:ea typeface="Segoe UI" pitchFamily="34" charset="0"/>
                        <a:cs typeface="Segoe UI" pitchFamily="34" charset="0"/>
                      </a:endParaRPr>
                    </a:p>
                  </a:txBody>
                  <a:tcPr/>
                </a:tc>
                <a:tc>
                  <a:txBody>
                    <a:bodyPr/>
                    <a:lstStyle/>
                    <a:p>
                      <a:pPr marL="285750" indent="-285750">
                        <a:lnSpc>
                          <a:spcPct val="100000"/>
                        </a:lnSpc>
                        <a:buFont typeface="Arial" pitchFamily="34" charset="0"/>
                        <a:buChar char="•"/>
                      </a:pPr>
                      <a:r>
                        <a:rPr lang="de-DE" sz="2400" dirty="0" smtClean="0">
                          <a:latin typeface="Segoe UI" pitchFamily="34" charset="0"/>
                          <a:ea typeface="Segoe UI" pitchFamily="34" charset="0"/>
                          <a:cs typeface="Segoe UI" pitchFamily="34" charset="0"/>
                        </a:rPr>
                        <a:t>512 ou</a:t>
                      </a:r>
                      <a:r>
                        <a:rPr lang="de-DE" sz="2400" baseline="0" dirty="0" smtClean="0">
                          <a:latin typeface="Segoe UI" pitchFamily="34" charset="0"/>
                          <a:ea typeface="Segoe UI" pitchFamily="34" charset="0"/>
                          <a:cs typeface="Segoe UI" pitchFamily="34" charset="0"/>
                        </a:rPr>
                        <a:t> 512e</a:t>
                      </a:r>
                      <a:endParaRPr lang="de-DE" sz="2400" dirty="0">
                        <a:latin typeface="Segoe UI" pitchFamily="34" charset="0"/>
                        <a:ea typeface="Segoe UI" pitchFamily="34" charset="0"/>
                        <a:cs typeface="Segoe UI" pitchFamily="34" charset="0"/>
                      </a:endParaRPr>
                    </a:p>
                  </a:txBody>
                  <a:tcPr/>
                </a:tc>
              </a:tr>
              <a:tr h="1286203">
                <a:tc>
                  <a:txBody>
                    <a:bodyPr/>
                    <a:lstStyle/>
                    <a:p>
                      <a:r>
                        <a:rPr lang="en-US" sz="2400" kern="1200" dirty="0" smtClean="0">
                          <a:effectLst/>
                          <a:latin typeface="Segoe UI" pitchFamily="34" charset="0"/>
                          <a:ea typeface="Segoe UI" pitchFamily="34" charset="0"/>
                          <a:cs typeface="Segoe UI" pitchFamily="34" charset="0"/>
                        </a:rPr>
                        <a:t>Allocation de lecteurs</a:t>
                      </a:r>
                      <a:endParaRPr lang="de-DE" sz="2400" b="1" dirty="0">
                        <a:latin typeface="Segoe UI" pitchFamily="34" charset="0"/>
                        <a:ea typeface="Segoe UI" pitchFamily="34" charset="0"/>
                        <a:cs typeface="Segoe UI" pitchFamily="34" charset="0"/>
                      </a:endParaRPr>
                    </a:p>
                  </a:txBody>
                  <a:tcPr/>
                </a:tc>
                <a:tc>
                  <a:txBody>
                    <a:bodyPr/>
                    <a:lstStyle/>
                    <a:p>
                      <a:pPr marL="285750" indent="-285750">
                        <a:lnSpc>
                          <a:spcPct val="100000"/>
                        </a:lnSpc>
                        <a:buFont typeface="Arial" pitchFamily="34" charset="0"/>
                        <a:buChar char="•"/>
                      </a:pPr>
                      <a:r>
                        <a:rPr lang="de-DE" sz="2400" dirty="0" smtClean="0">
                          <a:latin typeface="Segoe UI" pitchFamily="34" charset="0"/>
                          <a:ea typeface="Segoe UI" pitchFamily="34" charset="0"/>
                          <a:cs typeface="Segoe UI" pitchFamily="34" charset="0"/>
                        </a:rPr>
                        <a:t>Magasin de données</a:t>
                      </a:r>
                    </a:p>
                    <a:p>
                      <a:pPr marL="285750" indent="-285750">
                        <a:lnSpc>
                          <a:spcPct val="100000"/>
                        </a:lnSpc>
                        <a:buFont typeface="Arial" pitchFamily="34" charset="0"/>
                        <a:buChar char="•"/>
                      </a:pPr>
                      <a:r>
                        <a:rPr lang="de-DE" sz="2400" dirty="0" smtClean="0">
                          <a:latin typeface="Segoe UI" pitchFamily="34" charset="0"/>
                          <a:ea typeface="Segoe UI" pitchFamily="34" charset="0"/>
                          <a:cs typeface="Segoe UI" pitchFamily="34" charset="0"/>
                        </a:rPr>
                        <a:t>Manuel</a:t>
                      </a:r>
                    </a:p>
                    <a:p>
                      <a:pPr marL="285750" indent="-285750">
                        <a:lnSpc>
                          <a:spcPct val="100000"/>
                        </a:lnSpc>
                        <a:buFont typeface="Arial" pitchFamily="34" charset="0"/>
                        <a:buChar char="•"/>
                      </a:pPr>
                      <a:r>
                        <a:rPr lang="de-DE" sz="2400" dirty="0" smtClean="0">
                          <a:latin typeface="Segoe UI" pitchFamily="34" charset="0"/>
                          <a:ea typeface="Segoe UI" pitchFamily="34" charset="0"/>
                          <a:cs typeface="Segoe UI" pitchFamily="34" charset="0"/>
                        </a:rPr>
                        <a:t>Échange à chaud</a:t>
                      </a:r>
                    </a:p>
                  </a:txBody>
                  <a:tcPr/>
                </a:tc>
              </a:tr>
            </a:tbl>
          </a:graphicData>
        </a:graphic>
      </p:graphicFrame>
    </p:spTree>
    <p:extLst>
      <p:ext uri="{BB962C8B-B14F-4D97-AF65-F5344CB8AC3E}">
        <p14:creationId xmlns:p14="http://schemas.microsoft.com/office/powerpoint/2010/main" xmlns="" val="3763951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66fff608-9d2a-4698-9ba7-7b77427c9fe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Options de gestion avancée pour les espaces de stockage</a:t>
            </a:r>
            <a:endParaRPr lang="en-US" sz="2400" dirty="0"/>
          </a:p>
        </p:txBody>
      </p:sp>
      <p:sp>
        <p:nvSpPr>
          <p:cNvPr id="4" name="Content Placeholder 2"/>
          <p:cNvSpPr txBox="1">
            <a:spLocks/>
          </p:cNvSpPr>
          <p:nvPr/>
        </p:nvSpPr>
        <p:spPr bwMode="auto">
          <a:xfrm>
            <a:off x="440882" y="900863"/>
            <a:ext cx="8315935" cy="23104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100000"/>
              </a:lnSpc>
              <a:spcBef>
                <a:spcPts val="0"/>
              </a:spcBef>
              <a:spcAft>
                <a:spcPts val="800"/>
              </a:spcAft>
              <a:buClr>
                <a:srgbClr val="0070C0"/>
              </a:buClr>
              <a:buFont typeface="Arial" pitchFamily="34" charset="0"/>
              <a:buChar char="•"/>
            </a:pPr>
            <a:r>
              <a:rPr lang="en-US" sz="2200" b="0" dirty="0" smtClean="0">
                <a:latin typeface="Segoe UI" pitchFamily="34" charset="0"/>
                <a:ea typeface="Segoe UI" pitchFamily="34" charset="0"/>
                <a:cs typeface="Segoe UI" pitchFamily="34" charset="0"/>
              </a:rPr>
              <a:t>La gestion de base pour les espaces de stockage est disponible dans le Gestionnaire </a:t>
            </a:r>
            <a:r>
              <a:rPr lang="en-US" sz="2200" b="0" smtClean="0">
                <a:latin typeface="Segoe UI" pitchFamily="34" charset="0"/>
                <a:ea typeface="Segoe UI" pitchFamily="34" charset="0"/>
                <a:cs typeface="Segoe UI" pitchFamily="34" charset="0"/>
              </a:rPr>
              <a:t>de </a:t>
            </a:r>
            <a:r>
              <a:rPr lang="en-US" sz="2200" b="0">
                <a:latin typeface="Segoe UI" pitchFamily="34" charset="0"/>
                <a:ea typeface="Segoe UI" pitchFamily="34" charset="0"/>
                <a:cs typeface="Segoe UI" pitchFamily="34" charset="0"/>
              </a:rPr>
              <a:t>serveurs</a:t>
            </a:r>
          </a:p>
          <a:p>
            <a:pPr marL="342900" indent="-342900">
              <a:lnSpc>
                <a:spcPct val="100000"/>
              </a:lnSpc>
              <a:spcBef>
                <a:spcPts val="0"/>
              </a:spcBef>
              <a:spcAft>
                <a:spcPts val="800"/>
              </a:spcAft>
              <a:buClr>
                <a:srgbClr val="0070C0"/>
              </a:buClr>
              <a:buFont typeface="Arial" pitchFamily="34" charset="0"/>
              <a:buChar char="•"/>
            </a:pPr>
            <a:r>
              <a:rPr lang="en-US" sz="2200" b="0" smtClean="0">
                <a:latin typeface="Segoe UI" pitchFamily="34" charset="0"/>
                <a:ea typeface="Segoe UI" pitchFamily="34" charset="0"/>
                <a:cs typeface="Segoe UI" pitchFamily="34" charset="0"/>
              </a:rPr>
              <a:t>En </a:t>
            </a:r>
            <a:r>
              <a:rPr lang="en-US" sz="2200" b="0" dirty="0" smtClean="0">
                <a:latin typeface="Segoe UI" pitchFamily="34" charset="0"/>
                <a:ea typeface="Segoe UI" pitchFamily="34" charset="0"/>
                <a:cs typeface="Segoe UI" pitchFamily="34" charset="0"/>
              </a:rPr>
              <a:t>cas de défaillance </a:t>
            </a:r>
            <a:r>
              <a:rPr lang="en-US" sz="2200" b="0" smtClean="0">
                <a:latin typeface="Segoe UI" pitchFamily="34" charset="0"/>
                <a:ea typeface="Segoe UI" pitchFamily="34" charset="0"/>
                <a:cs typeface="Segoe UI" pitchFamily="34" charset="0"/>
              </a:rPr>
              <a:t>du </a:t>
            </a:r>
            <a:r>
              <a:rPr lang="en-US" sz="2200" b="0">
                <a:latin typeface="Segoe UI" pitchFamily="34" charset="0"/>
                <a:ea typeface="Segoe UI" pitchFamily="34" charset="0"/>
                <a:cs typeface="Segoe UI" pitchFamily="34" charset="0"/>
              </a:rPr>
              <a:t>disque</a:t>
            </a:r>
          </a:p>
          <a:p>
            <a:pPr marL="627063" lvl="1" indent="-342900">
              <a:lnSpc>
                <a:spcPct val="100000"/>
              </a:lnSpc>
              <a:spcBef>
                <a:spcPts val="0"/>
              </a:spcBef>
              <a:spcAft>
                <a:spcPts val="0"/>
              </a:spcAft>
              <a:buClr>
                <a:srgbClr val="0070C0"/>
              </a:buClr>
              <a:buFont typeface="Arial" pitchFamily="34" charset="0"/>
              <a:buChar char="•"/>
            </a:pPr>
            <a:r>
              <a:rPr lang="en-US" sz="2200" b="0" smtClean="0">
                <a:latin typeface="Segoe UI" pitchFamily="34" charset="0"/>
                <a:ea typeface="Segoe UI" pitchFamily="34" charset="0"/>
                <a:cs typeface="Segoe UI" pitchFamily="34" charset="0"/>
              </a:rPr>
              <a:t>N'utilisez </a:t>
            </a:r>
            <a:r>
              <a:rPr lang="en-US" sz="2200" b="0" dirty="0" smtClean="0">
                <a:latin typeface="Segoe UI" pitchFamily="34" charset="0"/>
                <a:ea typeface="Segoe UI" pitchFamily="34" charset="0"/>
                <a:cs typeface="Segoe UI" pitchFamily="34" charset="0"/>
              </a:rPr>
              <a:t>pas chkdsk ou l'analyse </a:t>
            </a:r>
            <a:r>
              <a:rPr lang="en-US" sz="2200" b="0" smtClean="0">
                <a:latin typeface="Segoe UI" pitchFamily="34" charset="0"/>
                <a:ea typeface="Segoe UI" pitchFamily="34" charset="0"/>
                <a:cs typeface="Segoe UI" pitchFamily="34" charset="0"/>
              </a:rPr>
              <a:t>de </a:t>
            </a:r>
            <a:r>
              <a:rPr lang="en-US" sz="2200" b="0">
                <a:latin typeface="Segoe UI" pitchFamily="34" charset="0"/>
                <a:ea typeface="Segoe UI" pitchFamily="34" charset="0"/>
                <a:cs typeface="Segoe UI" pitchFamily="34" charset="0"/>
              </a:rPr>
              <a:t>disque </a:t>
            </a:r>
          </a:p>
          <a:p>
            <a:pPr marL="627063" lvl="1" indent="-342900">
              <a:lnSpc>
                <a:spcPct val="100000"/>
              </a:lnSpc>
              <a:spcBef>
                <a:spcPts val="0"/>
              </a:spcBef>
              <a:spcAft>
                <a:spcPts val="600"/>
              </a:spcAft>
              <a:buClr>
                <a:srgbClr val="0070C0"/>
              </a:buClr>
              <a:buFont typeface="Arial" pitchFamily="34" charset="0"/>
              <a:buChar char="•"/>
            </a:pPr>
            <a:r>
              <a:rPr lang="en-US" sz="2200" b="0">
                <a:latin typeface="Segoe UI" pitchFamily="34" charset="0"/>
                <a:ea typeface="Segoe UI" pitchFamily="34" charset="0"/>
                <a:cs typeface="Segoe UI" pitchFamily="34" charset="0"/>
              </a:rPr>
              <a:t>Remplacez le lecteur par un nouveau </a:t>
            </a:r>
          </a:p>
          <a:p>
            <a:pPr marL="342900" indent="-342900">
              <a:lnSpc>
                <a:spcPct val="100000"/>
              </a:lnSpc>
              <a:spcBef>
                <a:spcPts val="0"/>
              </a:spcBef>
              <a:spcAft>
                <a:spcPts val="800"/>
              </a:spcAft>
              <a:buClr>
                <a:srgbClr val="0070C0"/>
              </a:buClr>
              <a:buFont typeface="Arial" pitchFamily="34" charset="0"/>
              <a:buChar char="•"/>
            </a:pPr>
            <a:r>
              <a:rPr lang="en-US" sz="2200" b="0" smtClean="0">
                <a:latin typeface="Segoe UI" pitchFamily="34" charset="0"/>
                <a:ea typeface="Segoe UI" pitchFamily="34" charset="0"/>
                <a:cs typeface="Segoe UI" pitchFamily="34" charset="0"/>
              </a:rPr>
              <a:t>La </a:t>
            </a:r>
            <a:r>
              <a:rPr lang="en-US" sz="2200" b="0" dirty="0" smtClean="0">
                <a:latin typeface="Segoe UI" pitchFamily="34" charset="0"/>
                <a:ea typeface="Segoe UI" pitchFamily="34" charset="0"/>
                <a:cs typeface="Segoe UI" pitchFamily="34" charset="0"/>
              </a:rPr>
              <a:t>gestion avancée a besoin de </a:t>
            </a:r>
            <a:r>
              <a:rPr lang="en-US" sz="2200" b="0" smtClean="0">
                <a:latin typeface="Segoe UI" pitchFamily="34" charset="0"/>
                <a:ea typeface="Segoe UI" pitchFamily="34" charset="0"/>
                <a:cs typeface="Segoe UI" pitchFamily="34" charset="0"/>
              </a:rPr>
              <a:t>Windows PowerShell</a:t>
            </a:r>
            <a:endParaRPr lang="en-US" sz="2200" b="0" dirty="0">
              <a:latin typeface="Segoe UI" pitchFamily="34" charset="0"/>
              <a:ea typeface="Segoe UI" pitchFamily="34" charset="0"/>
              <a:cs typeface="Segoe U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541516553"/>
              </p:ext>
            </p:extLst>
          </p:nvPr>
        </p:nvGraphicFramePr>
        <p:xfrm>
          <a:off x="435281" y="3376746"/>
          <a:ext cx="8327136" cy="3005328"/>
        </p:xfrm>
        <a:graphic>
          <a:graphicData uri="http://schemas.openxmlformats.org/drawingml/2006/table">
            <a:tbl>
              <a:tblPr firstRow="1" bandRow="1">
                <a:tableStyleId>{912C8C85-51F0-491E-9774-3900AFEF0FD7}</a:tableStyleId>
              </a:tblPr>
              <a:tblGrid>
                <a:gridCol w="4834824"/>
                <a:gridCol w="3492312"/>
              </a:tblGrid>
              <a:tr h="370840">
                <a:tc>
                  <a:txBody>
                    <a:bodyPr/>
                    <a:lstStyle/>
                    <a:p>
                      <a:pPr>
                        <a:lnSpc>
                          <a:spcPct val="115000"/>
                        </a:lnSpc>
                        <a:spcAft>
                          <a:spcPts val="0"/>
                        </a:spcAft>
                      </a:pPr>
                      <a:r>
                        <a:rPr lang="en-US" sz="1800" dirty="0" smtClean="0">
                          <a:effectLst/>
                          <a:latin typeface="Segoe UI" pitchFamily="34" charset="0"/>
                          <a:ea typeface="Segoe UI" pitchFamily="34" charset="0"/>
                          <a:cs typeface="Segoe UI" pitchFamily="34" charset="0"/>
                        </a:rPr>
                        <a:t>Applet de </a:t>
                      </a:r>
                      <a:r>
                        <a:rPr lang="en-US" sz="1800" dirty="0" err="1" smtClean="0">
                          <a:effectLst/>
                          <a:latin typeface="Segoe UI" pitchFamily="34" charset="0"/>
                          <a:ea typeface="Segoe UI" pitchFamily="34" charset="0"/>
                          <a:cs typeface="Segoe UI" pitchFamily="34" charset="0"/>
                        </a:rPr>
                        <a:t>commande</a:t>
                      </a:r>
                      <a:r>
                        <a:rPr lang="en-US" sz="1800" dirty="0" smtClean="0">
                          <a:effectLst/>
                          <a:latin typeface="Segoe UI" pitchFamily="34" charset="0"/>
                          <a:ea typeface="Segoe UI" pitchFamily="34" charset="0"/>
                          <a:cs typeface="Segoe UI" pitchFamily="34" charset="0"/>
                        </a:rPr>
                        <a:t> Windows PowerShell</a:t>
                      </a:r>
                      <a:endParaRPr lang="de-DE" sz="1800" dirty="0">
                        <a:solidFill>
                          <a:schemeClr val="tx1"/>
                        </a:solidFill>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effectLst/>
                          <a:latin typeface="Segoe UI" pitchFamily="34" charset="0"/>
                          <a:ea typeface="Segoe UI" pitchFamily="34" charset="0"/>
                          <a:cs typeface="Segoe UI" pitchFamily="34" charset="0"/>
                        </a:rPr>
                        <a:t>Description</a:t>
                      </a:r>
                      <a:endParaRPr lang="de-DE" sz="1800" dirty="0">
                        <a:solidFill>
                          <a:schemeClr val="tx1"/>
                        </a:solidFill>
                        <a:effectLst/>
                        <a:latin typeface="Segoe UI" pitchFamily="34" charset="0"/>
                        <a:ea typeface="Segoe UI" pitchFamily="34" charset="0"/>
                        <a:cs typeface="Segoe UI" pitchFamily="34" charset="0"/>
                      </a:endParaRPr>
                    </a:p>
                  </a:txBody>
                  <a:tcPr marL="68580" marR="68580" marT="0" marB="0"/>
                </a:tc>
              </a:tr>
              <a:tr h="370840">
                <a:tc>
                  <a:txBody>
                    <a:bodyPr/>
                    <a:lstStyle/>
                    <a:p>
                      <a:pPr>
                        <a:lnSpc>
                          <a:spcPct val="115000"/>
                        </a:lnSpc>
                        <a:spcAft>
                          <a:spcPts val="0"/>
                        </a:spcAft>
                      </a:pPr>
                      <a:r>
                        <a:rPr lang="en-US" sz="1800" dirty="0">
                          <a:effectLst/>
                          <a:latin typeface="Segoe UI" pitchFamily="34" charset="0"/>
                          <a:ea typeface="Segoe UI" pitchFamily="34" charset="0"/>
                          <a:cs typeface="Segoe UI" pitchFamily="34" charset="0"/>
                        </a:rPr>
                        <a:t>Get-StoragePool </a:t>
                      </a:r>
                      <a:endParaRPr lang="de-DE" sz="18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effectLst/>
                          <a:latin typeface="Segoe UI" pitchFamily="34" charset="0"/>
                          <a:ea typeface="Segoe UI" pitchFamily="34" charset="0"/>
                          <a:cs typeface="Segoe UI" pitchFamily="34" charset="0"/>
                        </a:rPr>
                        <a:t>Liste des pools de stockage</a:t>
                      </a:r>
                      <a:endParaRPr lang="de-DE" sz="1800" dirty="0">
                        <a:effectLst/>
                        <a:latin typeface="Segoe UI" pitchFamily="34" charset="0"/>
                        <a:ea typeface="Segoe UI" pitchFamily="34" charset="0"/>
                        <a:cs typeface="Segoe UI" pitchFamily="34" charset="0"/>
                      </a:endParaRPr>
                    </a:p>
                  </a:txBody>
                  <a:tcPr marL="68580" marR="68580" marT="0" marB="0"/>
                </a:tc>
              </a:tr>
              <a:tr h="370840">
                <a:tc>
                  <a:txBody>
                    <a:bodyPr/>
                    <a:lstStyle/>
                    <a:p>
                      <a:pPr>
                        <a:lnSpc>
                          <a:spcPct val="115000"/>
                        </a:lnSpc>
                        <a:spcAft>
                          <a:spcPts val="0"/>
                        </a:spcAft>
                      </a:pPr>
                      <a:r>
                        <a:rPr lang="en-US" sz="1800" dirty="0">
                          <a:effectLst/>
                          <a:latin typeface="Segoe UI" pitchFamily="34" charset="0"/>
                          <a:ea typeface="Segoe UI" pitchFamily="34" charset="0"/>
                          <a:cs typeface="Segoe UI" pitchFamily="34" charset="0"/>
                        </a:rPr>
                        <a:t>Repair-VirtualDisk</a:t>
                      </a:r>
                      <a:endParaRPr lang="de-DE" sz="18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effectLst/>
                          <a:latin typeface="Segoe UI" pitchFamily="34" charset="0"/>
                          <a:ea typeface="Segoe UI" pitchFamily="34" charset="0"/>
                          <a:cs typeface="Segoe UI" pitchFamily="34" charset="0"/>
                        </a:rPr>
                        <a:t>Réparation d'un disque virtuel</a:t>
                      </a:r>
                      <a:endParaRPr lang="de-DE" sz="1800" dirty="0">
                        <a:effectLst/>
                        <a:latin typeface="Segoe UI" pitchFamily="34" charset="0"/>
                        <a:ea typeface="Segoe UI" pitchFamily="34" charset="0"/>
                        <a:cs typeface="Segoe UI" pitchFamily="34" charset="0"/>
                      </a:endParaRPr>
                    </a:p>
                  </a:txBody>
                  <a:tcPr marL="68580" marR="68580" marT="0" marB="0"/>
                </a:tc>
              </a:tr>
              <a:tr h="370840">
                <a:tc>
                  <a:txBody>
                    <a:bodyPr/>
                    <a:lstStyle/>
                    <a:p>
                      <a:pPr>
                        <a:lnSpc>
                          <a:spcPct val="115000"/>
                        </a:lnSpc>
                        <a:spcAft>
                          <a:spcPts val="0"/>
                        </a:spcAft>
                      </a:pPr>
                      <a:r>
                        <a:rPr lang="en-US" sz="1800" dirty="0" smtClean="0">
                          <a:effectLst/>
                          <a:latin typeface="Segoe UI" pitchFamily="34" charset="0"/>
                          <a:ea typeface="Segoe UI" pitchFamily="34" charset="0"/>
                          <a:cs typeface="Segoe UI" pitchFamily="34" charset="0"/>
                        </a:rPr>
                        <a:t>Get-PhysicalDisk |</a:t>
                      </a:r>
                      <a:r>
                        <a:rPr sz="1800">
                          <a:latin typeface="Segoe UI"/>
                          <a:ea typeface="Segoe UI"/>
                          <a:cs typeface="Segoe UI"/>
                        </a:rPr>
                        <a:t/>
                      </a:r>
                      <a:br>
                        <a:rPr sz="1800">
                          <a:latin typeface="Segoe UI"/>
                          <a:ea typeface="Segoe UI"/>
                          <a:cs typeface="Segoe UI"/>
                        </a:rPr>
                      </a:br>
                      <a:r>
                        <a:rPr lang="en-US" sz="1800" dirty="0" smtClean="0">
                          <a:effectLst/>
                          <a:latin typeface="Segoe UI" pitchFamily="34" charset="0"/>
                          <a:ea typeface="Segoe UI" pitchFamily="34" charset="0"/>
                          <a:cs typeface="Segoe UI" pitchFamily="34" charset="0"/>
                        </a:rPr>
                        <a:t>Where{$_.HealthStatus -ne “Healthy”}</a:t>
                      </a:r>
                      <a:endParaRPr lang="de-DE" sz="18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effectLst/>
                          <a:latin typeface="Segoe UI" pitchFamily="34" charset="0"/>
                          <a:ea typeface="Segoe UI" pitchFamily="34" charset="0"/>
                          <a:cs typeface="Segoe UI" pitchFamily="34" charset="0"/>
                        </a:rPr>
                        <a:t>Liste des disques physiques défectueux</a:t>
                      </a:r>
                      <a:endParaRPr lang="de-DE" sz="1800" dirty="0">
                        <a:effectLst/>
                        <a:latin typeface="Segoe UI" pitchFamily="34" charset="0"/>
                        <a:ea typeface="Segoe UI" pitchFamily="34" charset="0"/>
                        <a:cs typeface="Segoe UI" pitchFamily="34" charset="0"/>
                      </a:endParaRPr>
                    </a:p>
                  </a:txBody>
                  <a:tcPr marL="68580" marR="68580" marT="0" marB="0"/>
                </a:tc>
              </a:tr>
              <a:tr h="370840">
                <a:tc>
                  <a:txBody>
                    <a:bodyPr/>
                    <a:lstStyle/>
                    <a:p>
                      <a:pPr>
                        <a:lnSpc>
                          <a:spcPct val="115000"/>
                        </a:lnSpc>
                        <a:spcAft>
                          <a:spcPts val="0"/>
                        </a:spcAft>
                      </a:pPr>
                      <a:r>
                        <a:rPr lang="en-US" sz="1800">
                          <a:effectLst/>
                          <a:latin typeface="Segoe UI" pitchFamily="34" charset="0"/>
                          <a:ea typeface="Segoe UI" pitchFamily="34" charset="0"/>
                          <a:cs typeface="Segoe UI" pitchFamily="34" charset="0"/>
                        </a:rPr>
                        <a:t>Reset-PhysicalDisk</a:t>
                      </a:r>
                      <a:endParaRPr lang="de-DE" sz="180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effectLst/>
                          <a:latin typeface="Segoe UI" pitchFamily="34" charset="0"/>
                          <a:ea typeface="Segoe UI" pitchFamily="34" charset="0"/>
                          <a:cs typeface="Segoe UI" pitchFamily="34" charset="0"/>
                        </a:rPr>
                        <a:t>Retrait d'un disque physique d'un pool de stockage</a:t>
                      </a:r>
                      <a:endParaRPr lang="de-DE" sz="1800" dirty="0">
                        <a:effectLst/>
                        <a:latin typeface="Segoe UI" pitchFamily="34" charset="0"/>
                        <a:ea typeface="Segoe UI" pitchFamily="34" charset="0"/>
                        <a:cs typeface="Segoe UI" pitchFamily="34" charset="0"/>
                      </a:endParaRPr>
                    </a:p>
                  </a:txBody>
                  <a:tcPr marL="68580" marR="68580" marT="0" marB="0"/>
                </a:tc>
              </a:tr>
              <a:tr h="370840">
                <a:tc>
                  <a:txBody>
                    <a:bodyPr/>
                    <a:lstStyle/>
                    <a:p>
                      <a:pPr>
                        <a:lnSpc>
                          <a:spcPct val="115000"/>
                        </a:lnSpc>
                        <a:spcAft>
                          <a:spcPts val="0"/>
                        </a:spcAft>
                      </a:pPr>
                      <a:r>
                        <a:rPr lang="en-US" sz="1800" dirty="0" smtClean="0">
                          <a:effectLst/>
                          <a:latin typeface="Segoe UI" pitchFamily="34" charset="0"/>
                          <a:ea typeface="Segoe UI" pitchFamily="34" charset="0"/>
                          <a:cs typeface="Segoe UI" pitchFamily="34" charset="0"/>
                        </a:rPr>
                        <a:t>Get-VirtualDisk |</a:t>
                      </a:r>
                      <a:r>
                        <a:rPr sz="1800">
                          <a:latin typeface="Segoe UI"/>
                          <a:ea typeface="Segoe UI"/>
                          <a:cs typeface="Segoe UI"/>
                        </a:rPr>
                        <a:t/>
                      </a:r>
                      <a:br>
                        <a:rPr sz="1800">
                          <a:latin typeface="Segoe UI"/>
                          <a:ea typeface="Segoe UI"/>
                          <a:cs typeface="Segoe UI"/>
                        </a:rPr>
                      </a:br>
                      <a:r>
                        <a:rPr lang="en-US" sz="1800" dirty="0" smtClean="0">
                          <a:effectLst/>
                          <a:latin typeface="Segoe UI" pitchFamily="34" charset="0"/>
                          <a:ea typeface="Segoe UI" pitchFamily="34" charset="0"/>
                          <a:cs typeface="Segoe UI" pitchFamily="34" charset="0"/>
                        </a:rPr>
                        <a:t>Get-PhysicalDisk</a:t>
                      </a:r>
                      <a:endParaRPr lang="de-DE" sz="1800" dirty="0">
                        <a:effectLst/>
                        <a:latin typeface="Segoe UI" pitchFamily="34" charset="0"/>
                        <a:ea typeface="Segoe UI" pitchFamily="34" charset="0"/>
                        <a:cs typeface="Segoe UI" pitchFamily="34" charset="0"/>
                      </a:endParaRPr>
                    </a:p>
                  </a:txBody>
                  <a:tcPr marL="68580" marR="68580" marT="0" marB="0"/>
                </a:tc>
                <a:tc>
                  <a:txBody>
                    <a:bodyPr/>
                    <a:lstStyle/>
                    <a:p>
                      <a:pPr>
                        <a:lnSpc>
                          <a:spcPct val="115000"/>
                        </a:lnSpc>
                        <a:spcAft>
                          <a:spcPts val="0"/>
                        </a:spcAft>
                      </a:pPr>
                      <a:r>
                        <a:rPr lang="en-US" sz="1800" dirty="0">
                          <a:effectLst/>
                          <a:latin typeface="Segoe UI" pitchFamily="34" charset="0"/>
                          <a:ea typeface="Segoe UI" pitchFamily="34" charset="0"/>
                          <a:cs typeface="Segoe UI" pitchFamily="34" charset="0"/>
                        </a:rPr>
                        <a:t>Liste des disques physiques utilisés pour un disque virtuel</a:t>
                      </a:r>
                      <a:endParaRPr lang="de-DE" sz="1800" dirty="0">
                        <a:effectLst/>
                        <a:latin typeface="Segoe UI" pitchFamily="34" charset="0"/>
                        <a:ea typeface="Segoe UI" pitchFamily="34" charset="0"/>
                        <a:cs typeface="Segoe UI" pitchFamily="34" charset="0"/>
                      </a:endParaRPr>
                    </a:p>
                  </a:txBody>
                  <a:tcPr marL="68580" marR="68580" marT="0" marB="0"/>
                </a:tc>
              </a:tr>
            </a:tbl>
          </a:graphicData>
        </a:graphic>
      </p:graphicFrame>
    </p:spTree>
    <p:extLst>
      <p:ext uri="{BB962C8B-B14F-4D97-AF65-F5344CB8AC3E}">
        <p14:creationId xmlns:p14="http://schemas.microsoft.com/office/powerpoint/2010/main" xmlns="" val="23665465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797bbc52-d0fe-400d-8b70-cf8b88846dc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Démonstration : Configuration d'espaces de stockage</a:t>
            </a:r>
            <a:endParaRPr lang="en-US" sz="24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3200" dirty="0"/>
              <a:t>Dans cette démonstration, vous allez </a:t>
            </a:r>
            <a:r>
              <a:rPr lang="en-US" sz="3200" dirty="0" err="1"/>
              <a:t>apprendre</a:t>
            </a:r>
            <a:r>
              <a:rPr lang="en-US" sz="3200" dirty="0"/>
              <a:t> </a:t>
            </a:r>
            <a:r>
              <a:rPr lang="en-US" sz="3200" dirty="0" smtClean="0"/>
              <a:t>à</a:t>
            </a:r>
            <a:endParaRPr lang="en-US" sz="3200" dirty="0"/>
          </a:p>
          <a:p>
            <a:r>
              <a:rPr lang="en-US" dirty="0" smtClean="0"/>
              <a:t>Créer un pool de stockage</a:t>
            </a:r>
          </a:p>
          <a:p>
            <a:r>
              <a:rPr lang="en-US" dirty="0" smtClean="0"/>
              <a:t>Créer un disque virtuel et un volume</a:t>
            </a:r>
            <a:endParaRPr lang="en-US" dirty="0"/>
          </a:p>
        </p:txBody>
      </p:sp>
    </p:spTree>
    <p:extLst>
      <p:ext uri="{BB962C8B-B14F-4D97-AF65-F5344CB8AC3E}">
        <p14:creationId xmlns:p14="http://schemas.microsoft.com/office/powerpoint/2010/main" xmlns="" val="23224852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37913766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Atelier pratique : Implémentation d'un système de stockage local</a:t>
            </a:r>
            <a:endParaRPr lang="en-US" sz="2400" dirty="0"/>
          </a:p>
        </p:txBody>
      </p:sp>
      <p:sp>
        <p:nvSpPr>
          <p:cNvPr id="3" name="Text Placeholder 2"/>
          <p:cNvSpPr>
            <a:spLocks noGrp="1"/>
          </p:cNvSpPr>
          <p:nvPr>
            <p:ph type="body" idx="1"/>
          </p:nvPr>
        </p:nvSpPr>
        <p:spPr>
          <a:xfrm>
            <a:off x="458788" y="1021215"/>
            <a:ext cx="7923212" cy="5147356"/>
          </a:xfrm>
        </p:spPr>
        <p:txBody>
          <a:bodyPr/>
          <a:lstStyle/>
          <a:p>
            <a:r>
              <a:rPr lang="fr-FR" dirty="0" smtClean="0"/>
              <a:t>Exercice 1 : Installation et </a:t>
            </a:r>
            <a:r>
              <a:rPr lang="fr-FR" smtClean="0"/>
              <a:t>configuration d'un nouveau </a:t>
            </a:r>
            <a:r>
              <a:rPr lang="fr-FR" dirty="0" smtClean="0"/>
              <a:t>disque
Exercice 2 : Redimensionnement des volumes
Exercice 3 : Configuration d'un </a:t>
            </a:r>
            <a:r>
              <a:rPr lang="fr-FR" smtClean="0"/>
              <a:t>espace de stockage </a:t>
            </a:r>
            <a:r>
              <a:rPr lang="fr-FR" dirty="0" smtClean="0"/>
              <a:t>redondant</a:t>
            </a:r>
            <a:endParaRPr lang="en-US" dirty="0"/>
          </a:p>
        </p:txBody>
      </p:sp>
      <p:sp>
        <p:nvSpPr>
          <p:cNvPr id="4" name="TextBox 3"/>
          <p:cNvSpPr txBox="1"/>
          <p:nvPr/>
        </p:nvSpPr>
        <p:spPr>
          <a:xfrm>
            <a:off x="458788" y="3581400"/>
            <a:ext cx="5461175" cy="492443"/>
          </a:xfrm>
          <a:prstGeom prst="rect">
            <a:avLst/>
          </a:prstGeom>
          <a:noFill/>
        </p:spPr>
        <p:txBody>
          <a:bodyPr vert="horz" wrap="none" rtlCol="0">
            <a:spAutoFit/>
          </a:bodyPr>
          <a:lstStyle/>
          <a:p>
            <a:r>
              <a:rPr lang="en-US" sz="2600" smtClean="0">
                <a:latin typeface="Segoe UI"/>
              </a:rPr>
              <a:t>Informations d'ouverture de session</a:t>
            </a:r>
            <a:endParaRPr lang="en-US" sz="2600">
              <a:latin typeface="Segoe UI"/>
            </a:endParaRPr>
          </a:p>
        </p:txBody>
      </p:sp>
      <p:sp>
        <p:nvSpPr>
          <p:cNvPr id="5" name="TextBox 4"/>
          <p:cNvSpPr txBox="1"/>
          <p:nvPr/>
        </p:nvSpPr>
        <p:spPr>
          <a:xfrm>
            <a:off x="458788" y="4135398"/>
            <a:ext cx="8304212" cy="1692771"/>
          </a:xfrm>
          <a:prstGeom prst="rect">
            <a:avLst/>
          </a:prstGeom>
          <a:noFill/>
        </p:spPr>
        <p:txBody>
          <a:bodyPr vert="horz" wrap="square" rtlCol="0">
            <a:spAutoFit/>
          </a:bodyPr>
          <a:lstStyle/>
          <a:p>
            <a:pPr>
              <a:tabLst>
                <a:tab pos="3584575" algn="l"/>
              </a:tabLst>
            </a:pPr>
            <a:r>
              <a:rPr lang="en-US" sz="2600" b="0" i="0" u="none" strike="noStrike" baseline="0" dirty="0" err="1" smtClean="0">
                <a:latin typeface="Segoe UI"/>
                <a:ea typeface="SimSun"/>
                <a:cs typeface="Cordia New"/>
              </a:rPr>
              <a:t>Ordinateurs</a:t>
            </a:r>
            <a:r>
              <a:rPr lang="en-US" sz="2600" b="0" i="0" u="none" strike="noStrike" baseline="0" dirty="0" smtClean="0">
                <a:latin typeface="Segoe UI"/>
                <a:ea typeface="SimSun"/>
                <a:cs typeface="Cordia New"/>
              </a:rPr>
              <a:t> </a:t>
            </a:r>
            <a:r>
              <a:rPr lang="en-US" sz="2600" b="0" i="0" u="none" strike="noStrike" baseline="0" dirty="0" err="1" smtClean="0">
                <a:latin typeface="Segoe UI"/>
                <a:ea typeface="SimSun"/>
                <a:cs typeface="Cordia New"/>
              </a:rPr>
              <a:t>virtuels</a:t>
            </a:r>
            <a:r>
              <a:rPr lang="en-US" sz="2600" b="0" i="0" u="none" strike="noStrike" baseline="0" dirty="0" smtClean="0">
                <a:latin typeface="Segoe UI"/>
                <a:ea typeface="SimSun"/>
                <a:cs typeface="Cordia New"/>
              </a:rPr>
              <a:t>	22410B-LON-DC1</a:t>
            </a:r>
          </a:p>
          <a:p>
            <a:pPr>
              <a:tabLst>
                <a:tab pos="3584575" algn="l"/>
              </a:tabLst>
            </a:pPr>
            <a:r>
              <a:rPr lang="en-US" sz="2600" dirty="0">
                <a:latin typeface="Segoe UI"/>
                <a:ea typeface="SimSun"/>
                <a:cs typeface="Cordia New"/>
              </a:rPr>
              <a:t>	</a:t>
            </a:r>
            <a:r>
              <a:rPr lang="en-US" sz="2600" b="0" i="0" u="none" strike="noStrike" baseline="0" dirty="0" smtClean="0">
                <a:latin typeface="Segoe UI"/>
                <a:ea typeface="SimSun"/>
                <a:cs typeface="Cordia New"/>
              </a:rPr>
              <a:t>22410B-LON-SVR1</a:t>
            </a:r>
          </a:p>
          <a:p>
            <a:pPr>
              <a:tabLst>
                <a:tab pos="3584575" algn="l"/>
              </a:tabLst>
            </a:pPr>
            <a:r>
              <a:rPr lang="en-US" sz="2600" b="0" i="0" u="none" strike="noStrike" baseline="0" dirty="0" smtClean="0">
                <a:latin typeface="Segoe UI"/>
                <a:ea typeface="SimSun"/>
                <a:cs typeface="Cordia New"/>
              </a:rPr>
              <a:t>Nom </a:t>
            </a:r>
            <a:r>
              <a:rPr lang="en-US" sz="2600" b="0" i="0" u="none" strike="noStrike" baseline="0" dirty="0" err="1" smtClean="0">
                <a:latin typeface="Segoe UI"/>
                <a:ea typeface="SimSun"/>
                <a:cs typeface="Cordia New"/>
              </a:rPr>
              <a:t>d'utilisateur</a:t>
            </a:r>
            <a:r>
              <a:rPr lang="en-US" sz="2600" b="0" i="0" u="none" strike="noStrike" baseline="0" dirty="0" smtClean="0">
                <a:latin typeface="Segoe UI"/>
                <a:ea typeface="SimSun"/>
                <a:cs typeface="Cordia New"/>
              </a:rPr>
              <a:t>	</a:t>
            </a:r>
            <a:r>
              <a:rPr lang="en-US" sz="2600" b="1" i="0" u="none" strike="noStrike" baseline="0" dirty="0" err="1" smtClean="0">
                <a:latin typeface="Segoe UI"/>
                <a:ea typeface="SimSun"/>
                <a:cs typeface="Cordia New"/>
              </a:rPr>
              <a:t>Adatum</a:t>
            </a:r>
            <a:r>
              <a:rPr lang="en-US" sz="2600" b="1" i="0" u="none" strike="noStrike" baseline="0" dirty="0" smtClean="0">
                <a:latin typeface="Segoe UI"/>
                <a:ea typeface="SimSun"/>
                <a:cs typeface="Cordia New"/>
              </a:rPr>
              <a:t>\</a:t>
            </a:r>
            <a:r>
              <a:rPr lang="en-US" sz="2600" b="1" i="0" u="none" strike="noStrike" baseline="0" dirty="0" err="1" smtClean="0">
                <a:latin typeface="Segoe UI"/>
                <a:ea typeface="SimSun"/>
                <a:cs typeface="Cordia New"/>
              </a:rPr>
              <a:t>Administrateur</a:t>
            </a:r>
            <a:endParaRPr lang="en-US" sz="2600" b="1" i="0" u="none" strike="noStrike" baseline="0" dirty="0" smtClean="0">
              <a:latin typeface="Segoe UI"/>
              <a:ea typeface="SimSun"/>
              <a:cs typeface="Cordia New"/>
            </a:endParaRPr>
          </a:p>
          <a:p>
            <a:pPr>
              <a:tabLst>
                <a:tab pos="3584575" algn="l"/>
              </a:tabLst>
            </a:pPr>
            <a:r>
              <a:rPr lang="en-US" sz="2600" b="0" i="0" u="none" strike="noStrike" baseline="0" dirty="0" smtClean="0">
                <a:latin typeface="Segoe UI"/>
                <a:ea typeface="SimSun"/>
                <a:cs typeface="Cordia New"/>
              </a:rPr>
              <a:t>Mot de </a:t>
            </a:r>
            <a:r>
              <a:rPr lang="en-US" sz="2600" b="0" i="0" u="none" strike="noStrike" baseline="0" dirty="0" err="1" smtClean="0">
                <a:latin typeface="Segoe UI"/>
                <a:ea typeface="SimSun"/>
                <a:cs typeface="Cordia New"/>
              </a:rPr>
              <a:t>passe</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Pa$$w0rd</a:t>
            </a:r>
          </a:p>
        </p:txBody>
      </p:sp>
      <p:sp>
        <p:nvSpPr>
          <p:cNvPr id="6" name="TextBox 5"/>
          <p:cNvSpPr txBox="1"/>
          <p:nvPr/>
        </p:nvSpPr>
        <p:spPr>
          <a:xfrm>
            <a:off x="458788" y="6096000"/>
            <a:ext cx="4361771" cy="430887"/>
          </a:xfrm>
          <a:prstGeom prst="rect">
            <a:avLst/>
          </a:prstGeom>
          <a:noFill/>
        </p:spPr>
        <p:txBody>
          <a:bodyPr vert="horz" wrap="none" rtlCol="0">
            <a:spAutoFit/>
          </a:bodyPr>
          <a:lstStyle/>
          <a:p>
            <a:r>
              <a:rPr lang="en-US" sz="2200" dirty="0" err="1" smtClean="0">
                <a:latin typeface="Segoe UI"/>
              </a:rPr>
              <a:t>Durée</a:t>
            </a:r>
            <a:r>
              <a:rPr lang="en-US" sz="2200" dirty="0" smtClean="0">
                <a:latin typeface="Segoe UI"/>
              </a:rPr>
              <a:t> </a:t>
            </a:r>
            <a:r>
              <a:rPr lang="en-US" sz="2200" dirty="0" err="1" smtClean="0">
                <a:latin typeface="Segoe UI"/>
              </a:rPr>
              <a:t>approximative</a:t>
            </a:r>
            <a:r>
              <a:rPr lang="en-US" sz="2200" dirty="0" smtClean="0">
                <a:latin typeface="Segoe UI"/>
              </a:rPr>
              <a:t> : 30 minutes</a:t>
            </a:r>
            <a:endParaRPr lang="en-US" sz="2200" dirty="0">
              <a:latin typeface="Segoe UI"/>
            </a:endParaRPr>
          </a:p>
        </p:txBody>
      </p:sp>
    </p:spTree>
    <p:extLst>
      <p:ext uri="{BB962C8B-B14F-4D97-AF65-F5344CB8AC3E}">
        <p14:creationId xmlns:p14="http://schemas.microsoft.com/office/powerpoint/2010/main" xmlns="" val="682781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1021215"/>
            <a:ext cx="8119156" cy="5418215"/>
          </a:xfrm>
          <a:prstGeom prst="rect">
            <a:avLst/>
          </a:prstGeom>
          <a:noFill/>
        </p:spPr>
        <p:txBody>
          <a:bodyPr vert="horz" wrap="square" rtlCol="0">
            <a:spAutoFit/>
          </a:bodyPr>
          <a:lstStyle/>
          <a:p>
            <a:pPr>
              <a:lnSpc>
                <a:spcPct val="115000"/>
              </a:lnSpc>
              <a:spcAft>
                <a:spcPts val="1000"/>
              </a:spcAft>
            </a:pPr>
            <a:r>
              <a:rPr lang="en-US" dirty="0" smtClean="0">
                <a:effectLst/>
                <a:latin typeface="Segoe UI"/>
                <a:ea typeface="SimSun"/>
                <a:cs typeface="Segoe UI"/>
              </a:rPr>
              <a:t>A. Datum Corporation </a:t>
            </a:r>
            <a:r>
              <a:rPr lang="en-US" dirty="0" err="1" smtClean="0">
                <a:effectLst/>
                <a:latin typeface="Segoe UI"/>
                <a:ea typeface="SimSun"/>
                <a:cs typeface="Segoe UI"/>
              </a:rPr>
              <a:t>est</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a:t>
            </a:r>
            <a:r>
              <a:rPr lang="en-US" dirty="0" err="1" smtClean="0">
                <a:effectLst/>
                <a:latin typeface="Segoe UI"/>
                <a:ea typeface="SimSun"/>
                <a:cs typeface="Segoe UI"/>
              </a:rPr>
              <a:t>société</a:t>
            </a:r>
            <a:r>
              <a:rPr lang="en-US" dirty="0" smtClean="0">
                <a:effectLst/>
                <a:latin typeface="Segoe UI"/>
                <a:ea typeface="SimSun"/>
                <a:cs typeface="Segoe UI"/>
              </a:rPr>
              <a:t> </a:t>
            </a:r>
            <a:r>
              <a:rPr lang="en-US" dirty="0" err="1" smtClean="0">
                <a:effectLst/>
                <a:latin typeface="Segoe UI"/>
                <a:ea typeface="SimSun"/>
                <a:cs typeface="Segoe UI"/>
              </a:rPr>
              <a:t>internationale</a:t>
            </a:r>
            <a:r>
              <a:rPr lang="en-US" dirty="0" smtClean="0">
                <a:effectLst/>
                <a:latin typeface="Segoe UI"/>
                <a:ea typeface="SimSun"/>
                <a:cs typeface="Segoe UI"/>
              </a:rPr>
              <a:t> </a:t>
            </a:r>
            <a:r>
              <a:rPr lang="en-US" dirty="0" err="1" smtClean="0">
                <a:effectLst/>
                <a:latin typeface="Segoe UI"/>
                <a:ea typeface="SimSun"/>
                <a:cs typeface="Segoe UI"/>
              </a:rPr>
              <a:t>d'ingénierie</a:t>
            </a:r>
            <a:r>
              <a:rPr lang="en-US" dirty="0" smtClean="0">
                <a:effectLst/>
                <a:latin typeface="Segoe UI"/>
                <a:ea typeface="SimSun"/>
                <a:cs typeface="Segoe UI"/>
              </a:rPr>
              <a:t> et de fabrication, </a:t>
            </a:r>
            <a:r>
              <a:rPr lang="en-US" dirty="0" err="1" smtClean="0">
                <a:effectLst/>
                <a:latin typeface="Segoe UI"/>
                <a:ea typeface="SimSun"/>
                <a:cs typeface="Segoe UI"/>
              </a:rPr>
              <a:t>dont</a:t>
            </a:r>
            <a:r>
              <a:rPr lang="en-US" dirty="0" smtClean="0">
                <a:effectLst/>
                <a:latin typeface="Segoe UI"/>
                <a:ea typeface="SimSun"/>
                <a:cs typeface="Segoe UI"/>
              </a:rPr>
              <a:t> le </a:t>
            </a:r>
            <a:r>
              <a:rPr lang="en-US" dirty="0" err="1" smtClean="0">
                <a:effectLst/>
                <a:latin typeface="Segoe UI"/>
                <a:ea typeface="SimSun"/>
                <a:cs typeface="Segoe UI"/>
              </a:rPr>
              <a:t>siège</a:t>
            </a:r>
            <a:r>
              <a:rPr lang="en-US" dirty="0" smtClean="0">
                <a:effectLst/>
                <a:latin typeface="Segoe UI"/>
                <a:ea typeface="SimSun"/>
                <a:cs typeface="Segoe UI"/>
              </a:rPr>
              <a:t> social </a:t>
            </a:r>
            <a:r>
              <a:rPr lang="en-US" dirty="0" err="1" smtClean="0">
                <a:effectLst/>
                <a:latin typeface="Segoe UI"/>
                <a:ea typeface="SimSun"/>
                <a:cs typeface="Segoe UI"/>
              </a:rPr>
              <a:t>est</a:t>
            </a:r>
            <a:r>
              <a:rPr lang="en-US" dirty="0" smtClean="0">
                <a:effectLst/>
                <a:latin typeface="Segoe UI"/>
                <a:ea typeface="SimSun"/>
                <a:cs typeface="Segoe UI"/>
              </a:rPr>
              <a:t> </a:t>
            </a:r>
            <a:r>
              <a:rPr lang="en-US" dirty="0" err="1" smtClean="0">
                <a:effectLst/>
                <a:latin typeface="Segoe UI"/>
                <a:ea typeface="SimSun"/>
                <a:cs typeface="Segoe UI"/>
              </a:rPr>
              <a:t>basé</a:t>
            </a:r>
            <a:r>
              <a:rPr lang="en-US" dirty="0" smtClean="0">
                <a:effectLst/>
                <a:latin typeface="Segoe UI"/>
                <a:ea typeface="SimSun"/>
                <a:cs typeface="Segoe UI"/>
              </a:rPr>
              <a:t> à </a:t>
            </a:r>
            <a:r>
              <a:rPr lang="en-US" dirty="0" err="1" smtClean="0">
                <a:effectLst/>
                <a:latin typeface="Segoe UI"/>
                <a:ea typeface="SimSun"/>
                <a:cs typeface="Segoe UI"/>
              </a:rPr>
              <a:t>Londres</a:t>
            </a:r>
            <a:r>
              <a:rPr lang="en-US" dirty="0" smtClean="0">
                <a:effectLst/>
                <a:latin typeface="Segoe UI"/>
                <a:ea typeface="SimSun"/>
                <a:cs typeface="Segoe UI"/>
              </a:rPr>
              <a:t>, en </a:t>
            </a:r>
            <a:r>
              <a:rPr lang="en-US" dirty="0" err="1" smtClean="0">
                <a:effectLst/>
                <a:latin typeface="Segoe UI"/>
                <a:ea typeface="SimSun"/>
                <a:cs typeface="Segoe UI"/>
              </a:rPr>
              <a:t>Angleterre</a:t>
            </a:r>
            <a:r>
              <a:rPr lang="en-US" dirty="0" smtClean="0">
                <a:effectLst/>
                <a:latin typeface="Segoe UI"/>
                <a:ea typeface="SimSun"/>
                <a:cs typeface="Segoe UI"/>
              </a:rPr>
              <a:t>. Un bureau </a:t>
            </a:r>
            <a:r>
              <a:rPr lang="en-US" dirty="0" err="1" smtClean="0">
                <a:effectLst/>
                <a:latin typeface="Segoe UI"/>
                <a:ea typeface="SimSun"/>
                <a:cs typeface="Segoe UI"/>
              </a:rPr>
              <a:t>informatique</a:t>
            </a:r>
            <a:r>
              <a:rPr lang="en-US" dirty="0" smtClean="0">
                <a:effectLst/>
                <a:latin typeface="Segoe UI"/>
                <a:ea typeface="SimSun"/>
                <a:cs typeface="Segoe UI"/>
              </a:rPr>
              <a:t> et un </a:t>
            </a:r>
            <a:r>
              <a:rPr lang="en-US" dirty="0" err="1" smtClean="0">
                <a:effectLst/>
                <a:latin typeface="Segoe UI"/>
                <a:ea typeface="SimSun"/>
                <a:cs typeface="Segoe UI"/>
              </a:rPr>
              <a:t>centre</a:t>
            </a:r>
            <a:r>
              <a:rPr lang="en-US" dirty="0" smtClean="0">
                <a:effectLst/>
                <a:latin typeface="Segoe UI"/>
                <a:ea typeface="SimSun"/>
                <a:cs typeface="Segoe UI"/>
              </a:rPr>
              <a:t> de </a:t>
            </a:r>
            <a:r>
              <a:rPr lang="en-US" dirty="0" err="1" smtClean="0">
                <a:effectLst/>
                <a:latin typeface="Segoe UI"/>
                <a:ea typeface="SimSun"/>
                <a:cs typeface="Segoe UI"/>
              </a:rPr>
              <a:t>données</a:t>
            </a:r>
            <a:r>
              <a:rPr lang="en-US" dirty="0" smtClean="0">
                <a:effectLst/>
                <a:latin typeface="Segoe UI"/>
                <a:ea typeface="SimSun"/>
                <a:cs typeface="Segoe UI"/>
              </a:rPr>
              <a:t> </a:t>
            </a:r>
            <a:r>
              <a:rPr lang="en-US" dirty="0" err="1" smtClean="0">
                <a:effectLst/>
                <a:latin typeface="Segoe UI"/>
                <a:ea typeface="SimSun"/>
                <a:cs typeface="Segoe UI"/>
              </a:rPr>
              <a:t>sont</a:t>
            </a:r>
            <a:r>
              <a:rPr lang="en-US" dirty="0" smtClean="0">
                <a:effectLst/>
                <a:latin typeface="Segoe UI"/>
                <a:ea typeface="SimSun"/>
                <a:cs typeface="Segoe UI"/>
              </a:rPr>
              <a:t> </a:t>
            </a:r>
            <a:r>
              <a:rPr lang="en-US" dirty="0" err="1" smtClean="0">
                <a:effectLst/>
                <a:latin typeface="Segoe UI"/>
                <a:ea typeface="SimSun"/>
                <a:cs typeface="Segoe UI"/>
              </a:rPr>
              <a:t>situés</a:t>
            </a:r>
            <a:r>
              <a:rPr lang="en-US" dirty="0" smtClean="0">
                <a:effectLst/>
                <a:latin typeface="Segoe UI"/>
                <a:ea typeface="SimSun"/>
                <a:cs typeface="Segoe UI"/>
              </a:rPr>
              <a:t> à </a:t>
            </a:r>
            <a:r>
              <a:rPr lang="en-US" dirty="0" err="1" smtClean="0">
                <a:effectLst/>
                <a:latin typeface="Segoe UI"/>
                <a:ea typeface="SimSun"/>
                <a:cs typeface="Segoe UI"/>
              </a:rPr>
              <a:t>Londres</a:t>
            </a:r>
            <a:r>
              <a:rPr lang="en-US" dirty="0" smtClean="0">
                <a:effectLst/>
                <a:latin typeface="Segoe UI"/>
                <a:ea typeface="SimSun"/>
                <a:cs typeface="Segoe UI"/>
              </a:rPr>
              <a:t> pour assister le </a:t>
            </a:r>
            <a:r>
              <a:rPr lang="en-US" dirty="0" err="1" smtClean="0">
                <a:effectLst/>
                <a:latin typeface="Segoe UI"/>
                <a:ea typeface="SimSun"/>
                <a:cs typeface="Segoe UI"/>
              </a:rPr>
              <a:t>siège</a:t>
            </a:r>
            <a:r>
              <a:rPr lang="en-US" dirty="0" smtClean="0">
                <a:effectLst/>
                <a:latin typeface="Segoe UI"/>
                <a:ea typeface="SimSun"/>
                <a:cs typeface="Segoe UI"/>
              </a:rPr>
              <a:t> social de </a:t>
            </a:r>
            <a:r>
              <a:rPr lang="en-US" dirty="0" err="1" smtClean="0">
                <a:effectLst/>
                <a:latin typeface="Segoe UI"/>
                <a:ea typeface="SimSun"/>
                <a:cs typeface="Segoe UI"/>
              </a:rPr>
              <a:t>Londres</a:t>
            </a:r>
            <a:r>
              <a:rPr lang="en-US" dirty="0" smtClean="0">
                <a:effectLst/>
                <a:latin typeface="Segoe UI"/>
                <a:ea typeface="SimSun"/>
                <a:cs typeface="Segoe UI"/>
              </a:rPr>
              <a:t> et </a:t>
            </a:r>
            <a:r>
              <a:rPr lang="en-US" dirty="0" err="1" smtClean="0">
                <a:effectLst/>
                <a:latin typeface="Segoe UI"/>
                <a:ea typeface="SimSun"/>
                <a:cs typeface="Segoe UI"/>
              </a:rPr>
              <a:t>d'autres</a:t>
            </a:r>
            <a:r>
              <a:rPr lang="en-US" dirty="0" smtClean="0">
                <a:effectLst/>
                <a:latin typeface="Segoe UI"/>
                <a:ea typeface="SimSun"/>
                <a:cs typeface="Segoe UI"/>
              </a:rPr>
              <a:t> sites. A. Datum a </a:t>
            </a:r>
            <a:r>
              <a:rPr lang="en-US" dirty="0" err="1" smtClean="0">
                <a:effectLst/>
                <a:latin typeface="Segoe UI"/>
                <a:ea typeface="SimSun"/>
                <a:cs typeface="Segoe UI"/>
              </a:rPr>
              <a:t>récemment</a:t>
            </a:r>
            <a:r>
              <a:rPr lang="en-US" dirty="0" smtClean="0">
                <a:effectLst/>
                <a:latin typeface="Segoe UI"/>
                <a:ea typeface="SimSun"/>
                <a:cs typeface="Segoe UI"/>
              </a:rPr>
              <a:t> </a:t>
            </a:r>
            <a:r>
              <a:rPr lang="en-US" dirty="0" err="1" smtClean="0">
                <a:effectLst/>
                <a:latin typeface="Segoe UI"/>
                <a:ea typeface="SimSun"/>
                <a:cs typeface="Segoe UI"/>
              </a:rPr>
              <a:t>déployé</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infrastructure Windows Server 2012 avec des clients Windows 8</a:t>
            </a:r>
            <a:endParaRPr lang="en-US" dirty="0" smtClean="0">
              <a:effectLst/>
              <a:latin typeface="Segoe UI"/>
              <a:ea typeface="SimSun"/>
              <a:cs typeface="Cordia New"/>
            </a:endParaRPr>
          </a:p>
          <a:p>
            <a:pPr>
              <a:lnSpc>
                <a:spcPct val="115000"/>
              </a:lnSpc>
              <a:spcAft>
                <a:spcPts val="1000"/>
              </a:spcAft>
            </a:pP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avez</a:t>
            </a:r>
            <a:r>
              <a:rPr lang="en-US" dirty="0" smtClean="0">
                <a:effectLst/>
                <a:latin typeface="Segoe UI"/>
                <a:ea typeface="SimSun"/>
                <a:cs typeface="Segoe UI"/>
              </a:rPr>
              <a:t> </a:t>
            </a:r>
            <a:r>
              <a:rPr lang="en-US" dirty="0" err="1" smtClean="0">
                <a:effectLst/>
                <a:latin typeface="Segoe UI"/>
                <a:ea typeface="SimSun"/>
                <a:cs typeface="Segoe UI"/>
              </a:rPr>
              <a:t>travaillé</a:t>
            </a:r>
            <a:r>
              <a:rPr lang="en-US" dirty="0" smtClean="0">
                <a:effectLst/>
                <a:latin typeface="Segoe UI"/>
                <a:ea typeface="SimSun"/>
                <a:cs typeface="Segoe UI"/>
              </a:rPr>
              <a:t> pour A. Datum pendant </a:t>
            </a:r>
            <a:r>
              <a:rPr lang="en-US" dirty="0" err="1" smtClean="0">
                <a:effectLst/>
                <a:latin typeface="Segoe UI"/>
                <a:ea typeface="SimSun"/>
                <a:cs typeface="Segoe UI"/>
              </a:rPr>
              <a:t>plusieurs</a:t>
            </a:r>
            <a:r>
              <a:rPr lang="en-US" dirty="0" smtClean="0">
                <a:effectLst/>
                <a:latin typeface="Segoe UI"/>
                <a:ea typeface="SimSun"/>
                <a:cs typeface="Segoe UI"/>
              </a:rPr>
              <a:t> </a:t>
            </a:r>
            <a:r>
              <a:rPr lang="en-US" dirty="0" err="1" smtClean="0">
                <a:effectLst/>
                <a:latin typeface="Segoe UI"/>
                <a:ea typeface="SimSun"/>
                <a:cs typeface="Segoe UI"/>
              </a:rPr>
              <a:t>années</a:t>
            </a:r>
            <a:r>
              <a:rPr lang="en-US" dirty="0" smtClean="0">
                <a:effectLst/>
                <a:latin typeface="Segoe UI"/>
                <a:ea typeface="SimSun"/>
                <a:cs typeface="Segoe UI"/>
              </a:rPr>
              <a:t> en </a:t>
            </a:r>
            <a:r>
              <a:rPr lang="en-US" dirty="0" err="1" smtClean="0">
                <a:effectLst/>
                <a:latin typeface="Segoe UI"/>
                <a:ea typeface="SimSun"/>
                <a:cs typeface="Segoe UI"/>
              </a:rPr>
              <a:t>tant</a:t>
            </a:r>
            <a:r>
              <a:rPr lang="en-US" dirty="0" smtClean="0">
                <a:effectLst/>
                <a:latin typeface="Segoe UI"/>
                <a:ea typeface="SimSun"/>
                <a:cs typeface="Segoe UI"/>
              </a:rPr>
              <a:t> </a:t>
            </a:r>
            <a:r>
              <a:rPr lang="en-US" dirty="0" err="1" smtClean="0">
                <a:effectLst/>
                <a:latin typeface="Segoe UI"/>
                <a:ea typeface="SimSun"/>
                <a:cs typeface="Segoe UI"/>
              </a:rPr>
              <a:t>que</a:t>
            </a:r>
            <a:r>
              <a:rPr lang="en-US" dirty="0" smtClean="0">
                <a:effectLst/>
                <a:latin typeface="Segoe UI"/>
                <a:ea typeface="SimSun"/>
                <a:cs typeface="Segoe UI"/>
              </a:rPr>
              <a:t> </a:t>
            </a:r>
            <a:r>
              <a:rPr lang="en-US" dirty="0" err="1" smtClean="0">
                <a:effectLst/>
                <a:latin typeface="Segoe UI"/>
                <a:ea typeface="SimSun"/>
                <a:cs typeface="Segoe UI"/>
              </a:rPr>
              <a:t>spécialiste</a:t>
            </a:r>
            <a:r>
              <a:rPr lang="en-US" dirty="0" smtClean="0">
                <a:effectLst/>
                <a:latin typeface="Segoe UI"/>
                <a:ea typeface="SimSun"/>
                <a:cs typeface="Segoe UI"/>
              </a:rPr>
              <a:t> du support technique. </a:t>
            </a:r>
            <a:r>
              <a:rPr lang="en-US" dirty="0" err="1" smtClean="0">
                <a:effectLst/>
                <a:latin typeface="Segoe UI"/>
                <a:ea typeface="SimSun"/>
                <a:cs typeface="Segoe UI"/>
              </a:rPr>
              <a:t>Votre</a:t>
            </a:r>
            <a:r>
              <a:rPr lang="en-US" dirty="0" smtClean="0">
                <a:effectLst/>
                <a:latin typeface="Segoe UI"/>
                <a:ea typeface="SimSun"/>
                <a:cs typeface="Segoe UI"/>
              </a:rPr>
              <a:t> </a:t>
            </a:r>
            <a:r>
              <a:rPr lang="en-US" dirty="0" err="1" smtClean="0">
                <a:effectLst/>
                <a:latin typeface="Segoe UI"/>
                <a:ea typeface="SimSun"/>
                <a:cs typeface="Segoe UI"/>
              </a:rPr>
              <a:t>fonction</a:t>
            </a:r>
            <a:r>
              <a:rPr lang="en-US" dirty="0" smtClean="0">
                <a:effectLst/>
                <a:latin typeface="Segoe UI"/>
                <a:ea typeface="SimSun"/>
                <a:cs typeface="Segoe UI"/>
              </a:rPr>
              <a:t> </a:t>
            </a:r>
            <a:r>
              <a:rPr lang="en-US" dirty="0" err="1" smtClean="0">
                <a:effectLst/>
                <a:latin typeface="Segoe UI"/>
                <a:ea typeface="SimSun"/>
                <a:cs typeface="Segoe UI"/>
              </a:rPr>
              <a:t>consistait</a:t>
            </a:r>
            <a:r>
              <a:rPr lang="en-US" dirty="0" smtClean="0">
                <a:effectLst/>
                <a:latin typeface="Segoe UI"/>
                <a:ea typeface="SimSun"/>
                <a:cs typeface="Segoe UI"/>
              </a:rPr>
              <a:t> à examiner les </a:t>
            </a:r>
            <a:r>
              <a:rPr lang="en-US" dirty="0" err="1" smtClean="0">
                <a:effectLst/>
                <a:latin typeface="Segoe UI"/>
                <a:ea typeface="SimSun"/>
                <a:cs typeface="Segoe UI"/>
              </a:rPr>
              <a:t>ordinateurs</a:t>
            </a:r>
            <a:r>
              <a:rPr lang="en-US" dirty="0" smtClean="0">
                <a:effectLst/>
                <a:latin typeface="Segoe UI"/>
                <a:ea typeface="SimSun"/>
                <a:cs typeface="Segoe UI"/>
              </a:rPr>
              <a:t> de bureau pour </a:t>
            </a:r>
            <a:r>
              <a:rPr lang="en-US" dirty="0" err="1" smtClean="0">
                <a:effectLst/>
                <a:latin typeface="Segoe UI"/>
                <a:ea typeface="SimSun"/>
                <a:cs typeface="Segoe UI"/>
              </a:rPr>
              <a:t>résoudre</a:t>
            </a:r>
            <a:r>
              <a:rPr lang="en-US" dirty="0" smtClean="0">
                <a:effectLst/>
                <a:latin typeface="Segoe UI"/>
                <a:ea typeface="SimSun"/>
                <a:cs typeface="Segoe UI"/>
              </a:rPr>
              <a:t> les </a:t>
            </a:r>
            <a:r>
              <a:rPr lang="en-US" dirty="0" err="1" smtClean="0">
                <a:effectLst/>
                <a:latin typeface="Segoe UI"/>
                <a:ea typeface="SimSun"/>
                <a:cs typeface="Segoe UI"/>
              </a:rPr>
              <a:t>problèmes</a:t>
            </a:r>
            <a:r>
              <a:rPr lang="en-US" dirty="0" smtClean="0">
                <a:effectLst/>
                <a:latin typeface="Segoe UI"/>
                <a:ea typeface="SimSun"/>
                <a:cs typeface="Segoe UI"/>
              </a:rPr>
              <a:t> </a:t>
            </a:r>
            <a:r>
              <a:rPr lang="en-US" dirty="0" err="1" smtClean="0">
                <a:effectLst/>
                <a:latin typeface="Segoe UI"/>
                <a:ea typeface="SimSun"/>
                <a:cs typeface="Segoe UI"/>
              </a:rPr>
              <a:t>d'application</a:t>
            </a:r>
            <a:r>
              <a:rPr lang="en-US" dirty="0" smtClean="0">
                <a:effectLst/>
                <a:latin typeface="Segoe UI"/>
                <a:ea typeface="SimSun"/>
                <a:cs typeface="Segoe UI"/>
              </a:rPr>
              <a:t> et les </a:t>
            </a:r>
            <a:r>
              <a:rPr lang="en-US" dirty="0" err="1" smtClean="0">
                <a:effectLst/>
                <a:latin typeface="Segoe UI"/>
                <a:ea typeface="SimSun"/>
                <a:cs typeface="Segoe UI"/>
              </a:rPr>
              <a:t>problèmes</a:t>
            </a:r>
            <a:r>
              <a:rPr lang="en-US" dirty="0" smtClean="0">
                <a:effectLst/>
                <a:latin typeface="Segoe UI"/>
                <a:ea typeface="SimSun"/>
                <a:cs typeface="Segoe UI"/>
              </a:rPr>
              <a:t> </a:t>
            </a:r>
            <a:r>
              <a:rPr lang="en-US" dirty="0" err="1" smtClean="0">
                <a:effectLst/>
                <a:latin typeface="Segoe UI"/>
                <a:ea typeface="SimSun"/>
                <a:cs typeface="Segoe UI"/>
              </a:rPr>
              <a:t>réseau</a:t>
            </a:r>
            <a:r>
              <a:rPr lang="en-US" dirty="0" smtClean="0">
                <a:effectLst/>
                <a:latin typeface="Segoe UI"/>
                <a:ea typeface="SimSun"/>
                <a:cs typeface="Segoe UI"/>
              </a:rPr>
              <a:t>. </a:t>
            </a: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avez</a:t>
            </a:r>
            <a:r>
              <a:rPr lang="en-US" dirty="0" smtClean="0">
                <a:effectLst/>
                <a:latin typeface="Segoe UI"/>
                <a:ea typeface="SimSun"/>
                <a:cs typeface="Segoe UI"/>
              </a:rPr>
              <a:t> </a:t>
            </a:r>
            <a:r>
              <a:rPr lang="en-US" dirty="0" err="1" smtClean="0">
                <a:effectLst/>
                <a:latin typeface="Segoe UI"/>
                <a:ea typeface="SimSun"/>
                <a:cs typeface="Segoe UI"/>
              </a:rPr>
              <a:t>récemment</a:t>
            </a:r>
            <a:r>
              <a:rPr lang="en-US" dirty="0" smtClean="0">
                <a:effectLst/>
                <a:latin typeface="Segoe UI"/>
                <a:ea typeface="SimSun"/>
                <a:cs typeface="Segoe UI"/>
              </a:rPr>
              <a:t> </a:t>
            </a:r>
            <a:r>
              <a:rPr lang="en-US" dirty="0" err="1" smtClean="0">
                <a:effectLst/>
                <a:latin typeface="Segoe UI"/>
                <a:ea typeface="SimSun"/>
                <a:cs typeface="Segoe UI"/>
              </a:rPr>
              <a:t>accepté</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promotion au </a:t>
            </a:r>
            <a:r>
              <a:rPr lang="en-US" dirty="0" err="1" smtClean="0">
                <a:effectLst/>
                <a:latin typeface="Segoe UI"/>
                <a:ea typeface="SimSun"/>
                <a:cs typeface="Segoe UI"/>
              </a:rPr>
              <a:t>sein</a:t>
            </a:r>
            <a:r>
              <a:rPr lang="en-US" dirty="0" smtClean="0">
                <a:effectLst/>
                <a:latin typeface="Segoe UI"/>
                <a:ea typeface="SimSun"/>
                <a:cs typeface="Segoe UI"/>
              </a:rPr>
              <a:t> de </a:t>
            </a:r>
            <a:r>
              <a:rPr lang="en-US" dirty="0" err="1" smtClean="0">
                <a:effectLst/>
                <a:latin typeface="Segoe UI"/>
                <a:ea typeface="SimSun"/>
                <a:cs typeface="Segoe UI"/>
              </a:rPr>
              <a:t>l'équipe</a:t>
            </a:r>
            <a:r>
              <a:rPr lang="en-US" dirty="0" smtClean="0">
                <a:effectLst/>
                <a:latin typeface="Segoe UI"/>
                <a:ea typeface="SimSun"/>
                <a:cs typeface="Segoe UI"/>
              </a:rPr>
              <a:t> </a:t>
            </a:r>
            <a:r>
              <a:rPr lang="en-US" dirty="0" err="1" smtClean="0">
                <a:effectLst/>
                <a:latin typeface="Segoe UI"/>
                <a:ea typeface="SimSun"/>
                <a:cs typeface="Segoe UI"/>
              </a:rPr>
              <a:t>d'assistance</a:t>
            </a:r>
            <a:r>
              <a:rPr lang="en-US" dirty="0" smtClean="0">
                <a:effectLst/>
                <a:latin typeface="Segoe UI"/>
                <a:ea typeface="SimSun"/>
                <a:cs typeface="Segoe UI"/>
              </a:rPr>
              <a:t> technique des </a:t>
            </a:r>
            <a:r>
              <a:rPr lang="en-US" dirty="0" err="1" smtClean="0">
                <a:effectLst/>
                <a:latin typeface="Segoe UI"/>
                <a:ea typeface="SimSun"/>
                <a:cs typeface="Segoe UI"/>
              </a:rPr>
              <a:t>serveurs</a:t>
            </a:r>
            <a:r>
              <a:rPr lang="en-US" dirty="0" smtClean="0">
                <a:effectLst/>
                <a:latin typeface="Segoe UI"/>
                <a:ea typeface="SimSun"/>
                <a:cs typeface="Segoe UI"/>
              </a:rPr>
              <a:t>. </a:t>
            </a:r>
            <a:r>
              <a:rPr lang="en-US" dirty="0" err="1" smtClean="0">
                <a:effectLst/>
                <a:latin typeface="Segoe UI"/>
                <a:ea typeface="SimSun"/>
                <a:cs typeface="Segoe UI"/>
              </a:rPr>
              <a:t>L'une</a:t>
            </a:r>
            <a:r>
              <a:rPr lang="en-US" dirty="0" smtClean="0">
                <a:effectLst/>
                <a:latin typeface="Segoe UI"/>
                <a:ea typeface="SimSun"/>
                <a:cs typeface="Segoe UI"/>
              </a:rPr>
              <a:t> de </a:t>
            </a:r>
            <a:r>
              <a:rPr lang="en-US" dirty="0" err="1" smtClean="0">
                <a:effectLst/>
                <a:latin typeface="Segoe UI"/>
                <a:ea typeface="SimSun"/>
                <a:cs typeface="Segoe UI"/>
              </a:rPr>
              <a:t>vos</a:t>
            </a:r>
            <a:r>
              <a:rPr lang="en-US" dirty="0" smtClean="0">
                <a:effectLst/>
                <a:latin typeface="Segoe UI"/>
                <a:ea typeface="SimSun"/>
                <a:cs typeface="Segoe UI"/>
              </a:rPr>
              <a:t> premières missions </a:t>
            </a:r>
            <a:r>
              <a:rPr lang="en-US" dirty="0" err="1" smtClean="0">
                <a:effectLst/>
                <a:latin typeface="Segoe UI"/>
                <a:ea typeface="SimSun"/>
                <a:cs typeface="Segoe UI"/>
              </a:rPr>
              <a:t>consiste</a:t>
            </a:r>
            <a:r>
              <a:rPr lang="en-US" dirty="0" smtClean="0">
                <a:effectLst/>
                <a:latin typeface="Segoe UI"/>
                <a:ea typeface="SimSun"/>
                <a:cs typeface="Segoe UI"/>
              </a:rPr>
              <a:t> à </a:t>
            </a:r>
            <a:r>
              <a:rPr lang="en-US" dirty="0" err="1" smtClean="0">
                <a:effectLst/>
                <a:latin typeface="Segoe UI"/>
                <a:ea typeface="SimSun"/>
                <a:cs typeface="Segoe UI"/>
              </a:rPr>
              <a:t>configurer</a:t>
            </a:r>
            <a:r>
              <a:rPr lang="en-US" dirty="0" smtClean="0">
                <a:effectLst/>
                <a:latin typeface="Segoe UI"/>
                <a:ea typeface="SimSun"/>
                <a:cs typeface="Segoe UI"/>
              </a:rPr>
              <a:t> le service </a:t>
            </a:r>
            <a:r>
              <a:rPr lang="en-US" dirty="0" err="1" smtClean="0">
                <a:effectLst/>
                <a:latin typeface="Segoe UI"/>
                <a:ea typeface="SimSun"/>
                <a:cs typeface="Segoe UI"/>
              </a:rPr>
              <a:t>d'infrastructure</a:t>
            </a:r>
            <a:r>
              <a:rPr lang="en-US" dirty="0" smtClean="0">
                <a:effectLst/>
                <a:latin typeface="Segoe UI"/>
                <a:ea typeface="SimSun"/>
                <a:cs typeface="Segoe UI"/>
              </a:rPr>
              <a:t> pour </a:t>
            </a:r>
            <a:r>
              <a:rPr lang="en-US" dirty="0" err="1" smtClean="0">
                <a:effectLst/>
                <a:latin typeface="Segoe UI"/>
                <a:ea typeface="SimSun"/>
                <a:cs typeface="Segoe UI"/>
              </a:rPr>
              <a:t>une</a:t>
            </a:r>
            <a:r>
              <a:rPr lang="en-US" dirty="0" smtClean="0">
                <a:effectLst/>
                <a:latin typeface="Segoe UI"/>
                <a:ea typeface="SimSun"/>
                <a:cs typeface="Segoe UI"/>
              </a:rPr>
              <a:t> nouvelle </a:t>
            </a:r>
            <a:r>
              <a:rPr lang="en-US" dirty="0" err="1" smtClean="0">
                <a:effectLst/>
                <a:latin typeface="Segoe UI"/>
                <a:ea typeface="SimSun"/>
                <a:cs typeface="Segoe UI"/>
              </a:rPr>
              <a:t>succursale</a:t>
            </a:r>
            <a:r>
              <a:rPr lang="en-US" dirty="0" smtClean="0">
                <a:effectLst/>
                <a:latin typeface="Segoe UI"/>
                <a:ea typeface="SimSun"/>
                <a:cs typeface="Segoe UI"/>
              </a:rPr>
              <a:t> </a:t>
            </a:r>
            <a:endParaRPr lang="en-US" dirty="0" smtClean="0">
              <a:effectLst/>
              <a:latin typeface="Segoe UI"/>
              <a:ea typeface="SimSun"/>
              <a:cs typeface="Cordia New"/>
            </a:endParaRPr>
          </a:p>
          <a:p>
            <a:pPr>
              <a:lnSpc>
                <a:spcPct val="115000"/>
              </a:lnSpc>
              <a:spcAft>
                <a:spcPts val="1000"/>
              </a:spcAft>
            </a:pPr>
            <a:r>
              <a:rPr lang="en-US" dirty="0" err="1" smtClean="0">
                <a:effectLst/>
                <a:latin typeface="Segoe UI"/>
                <a:ea typeface="SimSun"/>
                <a:cs typeface="Segoe UI"/>
              </a:rPr>
              <a:t>Votre</a:t>
            </a:r>
            <a:r>
              <a:rPr lang="en-US" dirty="0" smtClean="0">
                <a:effectLst/>
                <a:latin typeface="Segoe UI"/>
                <a:ea typeface="SimSun"/>
                <a:cs typeface="Segoe UI"/>
              </a:rPr>
              <a:t> </a:t>
            </a:r>
            <a:r>
              <a:rPr lang="en-US" dirty="0" err="1" smtClean="0">
                <a:effectLst/>
                <a:latin typeface="Segoe UI"/>
                <a:ea typeface="SimSun"/>
                <a:cs typeface="Segoe UI"/>
              </a:rPr>
              <a:t>responsable</a:t>
            </a:r>
            <a:r>
              <a:rPr lang="en-US" dirty="0" smtClean="0">
                <a:effectLst/>
                <a:latin typeface="Segoe UI"/>
                <a:ea typeface="SimSun"/>
                <a:cs typeface="Segoe UI"/>
              </a:rPr>
              <a:t> </a:t>
            </a:r>
            <a:r>
              <a:rPr lang="en-US" dirty="0" err="1" smtClean="0">
                <a:effectLst/>
                <a:latin typeface="Segoe UI"/>
                <a:ea typeface="SimSun"/>
                <a:cs typeface="Segoe UI"/>
              </a:rPr>
              <a:t>vous</a:t>
            </a:r>
            <a:r>
              <a:rPr lang="en-US" dirty="0" smtClean="0">
                <a:effectLst/>
                <a:latin typeface="Segoe UI"/>
                <a:ea typeface="SimSun"/>
                <a:cs typeface="Segoe UI"/>
              </a:rPr>
              <a:t> a </a:t>
            </a:r>
            <a:r>
              <a:rPr lang="en-US" dirty="0" err="1" smtClean="0">
                <a:effectLst/>
                <a:latin typeface="Segoe UI"/>
                <a:ea typeface="SimSun"/>
                <a:cs typeface="Segoe UI"/>
              </a:rPr>
              <a:t>demandé</a:t>
            </a:r>
            <a:r>
              <a:rPr lang="en-US" dirty="0" smtClean="0">
                <a:effectLst/>
                <a:latin typeface="Segoe UI"/>
                <a:ea typeface="SimSun"/>
                <a:cs typeface="Segoe UI"/>
              </a:rPr>
              <a:t> </a:t>
            </a:r>
            <a:r>
              <a:rPr lang="en-US" dirty="0" err="1" smtClean="0">
                <a:effectLst/>
                <a:latin typeface="Segoe UI"/>
                <a:ea typeface="SimSun"/>
                <a:cs typeface="Segoe UI"/>
              </a:rPr>
              <a:t>d'ajouter</a:t>
            </a:r>
            <a:r>
              <a:rPr lang="en-US" dirty="0" smtClean="0">
                <a:effectLst/>
                <a:latin typeface="Segoe UI"/>
                <a:ea typeface="SimSun"/>
                <a:cs typeface="Segoe UI"/>
              </a:rPr>
              <a:t> de </a:t>
            </a:r>
            <a:r>
              <a:rPr lang="en-US" dirty="0" err="1" smtClean="0">
                <a:effectLst/>
                <a:latin typeface="Segoe UI"/>
                <a:ea typeface="SimSun"/>
                <a:cs typeface="Segoe UI"/>
              </a:rPr>
              <a:t>l'espace</a:t>
            </a:r>
            <a:r>
              <a:rPr lang="en-US" dirty="0" smtClean="0">
                <a:effectLst/>
                <a:latin typeface="Segoe UI"/>
                <a:ea typeface="SimSun"/>
                <a:cs typeface="Segoe UI"/>
              </a:rPr>
              <a:t> </a:t>
            </a:r>
            <a:r>
              <a:rPr lang="en-US" dirty="0" err="1" smtClean="0">
                <a:effectLst/>
                <a:latin typeface="Segoe UI"/>
                <a:ea typeface="SimSun"/>
                <a:cs typeface="Segoe UI"/>
              </a:rPr>
              <a:t>disque</a:t>
            </a:r>
            <a:r>
              <a:rPr lang="en-US" dirty="0" smtClean="0">
                <a:effectLst/>
                <a:latin typeface="Segoe UI"/>
                <a:ea typeface="SimSun"/>
                <a:cs typeface="Segoe UI"/>
              </a:rPr>
              <a:t> </a:t>
            </a:r>
            <a:r>
              <a:rPr lang="en-US" dirty="0" err="1" smtClean="0">
                <a:effectLst/>
                <a:latin typeface="Segoe UI"/>
                <a:ea typeface="SimSun"/>
                <a:cs typeface="Segoe UI"/>
              </a:rPr>
              <a:t>sur</a:t>
            </a:r>
            <a:r>
              <a:rPr lang="en-US" dirty="0" smtClean="0">
                <a:effectLst/>
                <a:latin typeface="Segoe UI"/>
                <a:ea typeface="SimSun"/>
                <a:cs typeface="Segoe UI"/>
              </a:rPr>
              <a:t> un </a:t>
            </a:r>
            <a:r>
              <a:rPr lang="en-US" dirty="0" err="1" smtClean="0">
                <a:effectLst/>
                <a:latin typeface="Segoe UI"/>
                <a:ea typeface="SimSun"/>
                <a:cs typeface="Segoe UI"/>
              </a:rPr>
              <a:t>serveur</a:t>
            </a:r>
            <a:r>
              <a:rPr lang="en-US" dirty="0" smtClean="0">
                <a:effectLst/>
                <a:latin typeface="Segoe UI"/>
                <a:ea typeface="SimSun"/>
                <a:cs typeface="Segoe UI"/>
              </a:rPr>
              <a:t> de </a:t>
            </a:r>
            <a:r>
              <a:rPr lang="en-US" dirty="0" err="1" smtClean="0">
                <a:effectLst/>
                <a:latin typeface="Segoe UI"/>
                <a:ea typeface="SimSun"/>
                <a:cs typeface="Segoe UI"/>
              </a:rPr>
              <a:t>fichiers</a:t>
            </a:r>
            <a:r>
              <a:rPr lang="en-US" dirty="0" smtClean="0">
                <a:effectLst/>
                <a:latin typeface="Segoe UI"/>
                <a:ea typeface="SimSun"/>
                <a:cs typeface="Segoe UI"/>
              </a:rPr>
              <a:t>. Après la </a:t>
            </a:r>
            <a:r>
              <a:rPr lang="en-US" dirty="0" err="1" smtClean="0">
                <a:effectLst/>
                <a:latin typeface="Segoe UI"/>
                <a:ea typeface="SimSun"/>
                <a:cs typeface="Segoe UI"/>
              </a:rPr>
              <a:t>création</a:t>
            </a:r>
            <a:r>
              <a:rPr lang="en-US" dirty="0" smtClean="0">
                <a:effectLst/>
                <a:latin typeface="Segoe UI"/>
                <a:ea typeface="SimSun"/>
                <a:cs typeface="Segoe UI"/>
              </a:rPr>
              <a:t> des volumes, </a:t>
            </a:r>
            <a:r>
              <a:rPr lang="en-US" dirty="0" err="1" smtClean="0">
                <a:effectLst/>
                <a:latin typeface="Segoe UI"/>
                <a:ea typeface="SimSun"/>
                <a:cs typeface="Segoe UI"/>
              </a:rPr>
              <a:t>votre</a:t>
            </a:r>
            <a:r>
              <a:rPr lang="en-US" dirty="0" smtClean="0">
                <a:effectLst/>
                <a:latin typeface="Segoe UI"/>
                <a:ea typeface="SimSun"/>
                <a:cs typeface="Segoe UI"/>
              </a:rPr>
              <a:t> </a:t>
            </a:r>
            <a:r>
              <a:rPr lang="en-US" dirty="0" err="1" smtClean="0">
                <a:effectLst/>
                <a:latin typeface="Segoe UI"/>
                <a:ea typeface="SimSun"/>
                <a:cs typeface="Segoe UI"/>
              </a:rPr>
              <a:t>responsable</a:t>
            </a:r>
            <a:r>
              <a:rPr lang="en-US" dirty="0" smtClean="0">
                <a:effectLst/>
                <a:latin typeface="Segoe UI"/>
                <a:ea typeface="SimSun"/>
                <a:cs typeface="Segoe UI"/>
              </a:rPr>
              <a:t> </a:t>
            </a:r>
            <a:r>
              <a:rPr lang="en-US" dirty="0" err="1" smtClean="0">
                <a:effectLst/>
                <a:latin typeface="Segoe UI"/>
                <a:ea typeface="SimSun"/>
                <a:cs typeface="Segoe UI"/>
              </a:rPr>
              <a:t>vous</a:t>
            </a:r>
            <a:r>
              <a:rPr lang="en-US" dirty="0" smtClean="0">
                <a:effectLst/>
                <a:latin typeface="Segoe UI"/>
                <a:ea typeface="SimSun"/>
                <a:cs typeface="Segoe UI"/>
              </a:rPr>
              <a:t> a </a:t>
            </a:r>
            <a:r>
              <a:rPr lang="en-US" dirty="0" err="1" smtClean="0">
                <a:effectLst/>
                <a:latin typeface="Segoe UI"/>
                <a:ea typeface="SimSun"/>
                <a:cs typeface="Segoe UI"/>
              </a:rPr>
              <a:t>également</a:t>
            </a:r>
            <a:r>
              <a:rPr lang="en-US" dirty="0" smtClean="0">
                <a:effectLst/>
                <a:latin typeface="Segoe UI"/>
                <a:ea typeface="SimSun"/>
                <a:cs typeface="Segoe UI"/>
              </a:rPr>
              <a:t> </a:t>
            </a:r>
            <a:r>
              <a:rPr lang="en-US" dirty="0" err="1" smtClean="0">
                <a:effectLst/>
                <a:latin typeface="Segoe UI"/>
                <a:ea typeface="SimSun"/>
                <a:cs typeface="Segoe UI"/>
              </a:rPr>
              <a:t>demandé</a:t>
            </a:r>
            <a:r>
              <a:rPr lang="en-US" dirty="0" smtClean="0">
                <a:effectLst/>
                <a:latin typeface="Segoe UI"/>
                <a:ea typeface="SimSun"/>
                <a:cs typeface="Segoe UI"/>
              </a:rPr>
              <a:t> de </a:t>
            </a:r>
            <a:r>
              <a:rPr lang="en-US" dirty="0" err="1" smtClean="0">
                <a:effectLst/>
                <a:latin typeface="Segoe UI"/>
                <a:ea typeface="SimSun"/>
                <a:cs typeface="Segoe UI"/>
              </a:rPr>
              <a:t>redimensionner</a:t>
            </a:r>
            <a:r>
              <a:rPr lang="en-US" dirty="0" smtClean="0">
                <a:effectLst/>
                <a:latin typeface="Segoe UI"/>
                <a:ea typeface="SimSun"/>
                <a:cs typeface="Segoe UI"/>
              </a:rPr>
              <a:t> </a:t>
            </a:r>
            <a:r>
              <a:rPr lang="en-US" dirty="0" err="1" smtClean="0">
                <a:effectLst/>
                <a:latin typeface="Segoe UI"/>
                <a:ea typeface="SimSun"/>
                <a:cs typeface="Segoe UI"/>
              </a:rPr>
              <a:t>ces</a:t>
            </a:r>
            <a:r>
              <a:rPr lang="en-US" dirty="0" smtClean="0">
                <a:effectLst/>
                <a:latin typeface="Segoe UI"/>
                <a:ea typeface="SimSun"/>
                <a:cs typeface="Segoe UI"/>
              </a:rPr>
              <a:t> volumes en </a:t>
            </a:r>
            <a:r>
              <a:rPr lang="en-US" dirty="0" err="1" smtClean="0">
                <a:effectLst/>
                <a:latin typeface="Segoe UI"/>
                <a:ea typeface="SimSun"/>
                <a:cs typeface="Segoe UI"/>
              </a:rPr>
              <a:t>fonction</a:t>
            </a:r>
            <a:r>
              <a:rPr lang="en-US" dirty="0" smtClean="0">
                <a:effectLst/>
                <a:latin typeface="Segoe UI"/>
                <a:ea typeface="SimSun"/>
                <a:cs typeface="Segoe UI"/>
              </a:rPr>
              <a:t> des </a:t>
            </a:r>
            <a:r>
              <a:rPr lang="en-US" dirty="0" err="1" smtClean="0">
                <a:effectLst/>
                <a:latin typeface="Segoe UI"/>
                <a:ea typeface="SimSun"/>
                <a:cs typeface="Segoe UI"/>
              </a:rPr>
              <a:t>dernières</a:t>
            </a:r>
            <a:r>
              <a:rPr lang="en-US" dirty="0" smtClean="0">
                <a:effectLst/>
                <a:latin typeface="Segoe UI"/>
                <a:ea typeface="SimSun"/>
                <a:cs typeface="Segoe UI"/>
              </a:rPr>
              <a:t> </a:t>
            </a:r>
            <a:r>
              <a:rPr lang="en-US" dirty="0" err="1" smtClean="0">
                <a:effectLst/>
                <a:latin typeface="Segoe UI"/>
                <a:ea typeface="SimSun"/>
                <a:cs typeface="Segoe UI"/>
              </a:rPr>
              <a:t>informations</a:t>
            </a:r>
            <a:r>
              <a:rPr lang="en-US" dirty="0" smtClean="0">
                <a:effectLst/>
                <a:latin typeface="Segoe UI"/>
                <a:ea typeface="SimSun"/>
                <a:cs typeface="Segoe UI"/>
              </a:rPr>
              <a:t> </a:t>
            </a:r>
            <a:r>
              <a:rPr lang="en-US" dirty="0" err="1" smtClean="0">
                <a:effectLst/>
                <a:latin typeface="Segoe UI"/>
                <a:ea typeface="SimSun"/>
                <a:cs typeface="Segoe UI"/>
              </a:rPr>
              <a:t>dont</a:t>
            </a:r>
            <a:r>
              <a:rPr lang="en-US" dirty="0" smtClean="0">
                <a:effectLst/>
                <a:latin typeface="Segoe UI"/>
                <a:ea typeface="SimSun"/>
                <a:cs typeface="Segoe UI"/>
              </a:rPr>
              <a:t> </a:t>
            </a:r>
            <a:r>
              <a:rPr lang="en-US" dirty="0" err="1" smtClean="0">
                <a:effectLst/>
                <a:latin typeface="Segoe UI"/>
                <a:ea typeface="SimSun"/>
                <a:cs typeface="Segoe UI"/>
              </a:rPr>
              <a:t>il</a:t>
            </a:r>
            <a:r>
              <a:rPr lang="en-US" dirty="0" smtClean="0">
                <a:effectLst/>
                <a:latin typeface="Segoe UI"/>
                <a:ea typeface="SimSun"/>
                <a:cs typeface="Segoe UI"/>
              </a:rPr>
              <a:t> dispose. </a:t>
            </a:r>
            <a:r>
              <a:rPr lang="en-US" dirty="0" err="1" smtClean="0">
                <a:effectLst/>
                <a:latin typeface="Segoe UI"/>
                <a:ea typeface="SimSun"/>
                <a:cs typeface="Segoe UI"/>
              </a:rPr>
              <a:t>Enfin</a:t>
            </a:r>
            <a:r>
              <a:rPr lang="en-US" dirty="0" smtClean="0">
                <a:effectLst/>
                <a:latin typeface="Segoe UI"/>
                <a:ea typeface="SimSun"/>
                <a:cs typeface="Segoe UI"/>
              </a:rPr>
              <a:t>, </a:t>
            </a: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devez</a:t>
            </a:r>
            <a:r>
              <a:rPr lang="en-US" dirty="0" smtClean="0">
                <a:effectLst/>
                <a:latin typeface="Segoe UI"/>
                <a:ea typeface="SimSun"/>
                <a:cs typeface="Segoe UI"/>
              </a:rPr>
              <a:t> </a:t>
            </a:r>
            <a:r>
              <a:rPr lang="en-US" dirty="0" err="1" smtClean="0">
                <a:effectLst/>
                <a:latin typeface="Segoe UI"/>
                <a:ea typeface="SimSun"/>
                <a:cs typeface="Segoe UI"/>
              </a:rPr>
              <a:t>rendre</a:t>
            </a:r>
            <a:r>
              <a:rPr lang="en-US" dirty="0" smtClean="0">
                <a:effectLst/>
                <a:latin typeface="Segoe UI"/>
                <a:ea typeface="SimSun"/>
                <a:cs typeface="Segoe UI"/>
              </a:rPr>
              <a:t> le </a:t>
            </a:r>
            <a:r>
              <a:rPr lang="en-US" dirty="0" err="1" smtClean="0">
                <a:effectLst/>
                <a:latin typeface="Segoe UI"/>
                <a:ea typeface="SimSun"/>
                <a:cs typeface="Segoe UI"/>
              </a:rPr>
              <a:t>stockage</a:t>
            </a:r>
            <a:r>
              <a:rPr lang="en-US" dirty="0" smtClean="0">
                <a:effectLst/>
                <a:latin typeface="Segoe UI"/>
                <a:ea typeface="SimSun"/>
                <a:cs typeface="Segoe UI"/>
              </a:rPr>
              <a:t> des </a:t>
            </a:r>
            <a:r>
              <a:rPr lang="en-US" dirty="0" err="1" smtClean="0">
                <a:effectLst/>
                <a:latin typeface="Segoe UI"/>
                <a:ea typeface="SimSun"/>
                <a:cs typeface="Segoe UI"/>
              </a:rPr>
              <a:t>données</a:t>
            </a:r>
            <a:r>
              <a:rPr lang="en-US" dirty="0" smtClean="0">
                <a:effectLst/>
                <a:latin typeface="Segoe UI"/>
                <a:ea typeface="SimSun"/>
                <a:cs typeface="Segoe UI"/>
              </a:rPr>
              <a:t> </a:t>
            </a:r>
            <a:r>
              <a:rPr lang="en-US" dirty="0" err="1" smtClean="0">
                <a:effectLst/>
                <a:latin typeface="Segoe UI"/>
                <a:ea typeface="SimSun"/>
                <a:cs typeface="Segoe UI"/>
              </a:rPr>
              <a:t>redondant</a:t>
            </a:r>
            <a:r>
              <a:rPr lang="en-US" dirty="0" smtClean="0">
                <a:effectLst/>
                <a:latin typeface="Segoe UI"/>
                <a:ea typeface="SimSun"/>
                <a:cs typeface="Segoe UI"/>
              </a:rPr>
              <a:t> en </a:t>
            </a:r>
            <a:r>
              <a:rPr lang="en-US" dirty="0" err="1" smtClean="0">
                <a:effectLst/>
                <a:latin typeface="Segoe UI"/>
                <a:ea typeface="SimSun"/>
                <a:cs typeface="Segoe UI"/>
              </a:rPr>
              <a:t>créant</a:t>
            </a:r>
            <a:r>
              <a:rPr lang="en-US" dirty="0" smtClean="0">
                <a:effectLst/>
                <a:latin typeface="Segoe UI"/>
                <a:ea typeface="SimSun"/>
                <a:cs typeface="Segoe UI"/>
              </a:rPr>
              <a:t> un </a:t>
            </a:r>
            <a:r>
              <a:rPr lang="en-US" dirty="0" err="1" smtClean="0">
                <a:effectLst/>
                <a:latin typeface="Segoe UI"/>
                <a:ea typeface="SimSun"/>
                <a:cs typeface="Segoe UI"/>
              </a:rPr>
              <a:t>disque</a:t>
            </a:r>
            <a:r>
              <a:rPr lang="en-US" dirty="0" smtClean="0">
                <a:effectLst/>
                <a:latin typeface="Segoe UI"/>
                <a:ea typeface="SimSun"/>
                <a:cs typeface="Segoe UI"/>
              </a:rPr>
              <a:t> </a:t>
            </a:r>
            <a:r>
              <a:rPr lang="en-US" dirty="0" err="1" smtClean="0">
                <a:effectLst/>
                <a:latin typeface="Segoe UI"/>
                <a:ea typeface="SimSun"/>
                <a:cs typeface="Segoe UI"/>
              </a:rPr>
              <a:t>virtuel</a:t>
            </a:r>
            <a:r>
              <a:rPr lang="en-US" dirty="0" smtClean="0">
                <a:effectLst/>
                <a:latin typeface="Segoe UI"/>
                <a:ea typeface="SimSun"/>
                <a:cs typeface="Segoe UI"/>
              </a:rPr>
              <a:t> en </a:t>
            </a:r>
            <a:r>
              <a:rPr lang="en-US" dirty="0" err="1" smtClean="0">
                <a:effectLst/>
                <a:latin typeface="Segoe UI"/>
                <a:ea typeface="SimSun"/>
                <a:cs typeface="Segoe UI"/>
              </a:rPr>
              <a:t>miroir</a:t>
            </a:r>
            <a:r>
              <a:rPr lang="en-US" dirty="0" smtClean="0">
                <a:effectLst/>
                <a:latin typeface="Segoe UI"/>
                <a:ea typeface="SimSun"/>
                <a:cs typeface="Segoe UI"/>
              </a:rPr>
              <a:t> triple</a:t>
            </a:r>
            <a:endParaRPr lang="en-US" dirty="0">
              <a:effectLst/>
              <a:latin typeface="Segoe UI"/>
              <a:ea typeface="SimSun"/>
              <a:cs typeface="Cordia New"/>
            </a:endParaRPr>
          </a:p>
        </p:txBody>
      </p:sp>
    </p:spTree>
    <p:extLst>
      <p:ext uri="{BB962C8B-B14F-4D97-AF65-F5344CB8AC3E}">
        <p14:creationId xmlns:p14="http://schemas.microsoft.com/office/powerpoint/2010/main" xmlns="" val="22802838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63327983-7d82-48ca-a96a-cc6f782432b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de l'atelier pratique</a:t>
            </a:r>
            <a:endParaRPr lang="en-US"/>
          </a:p>
        </p:txBody>
      </p:sp>
      <p:sp>
        <p:nvSpPr>
          <p:cNvPr id="3" name="Text Placeholder 2"/>
          <p:cNvSpPr>
            <a:spLocks noGrp="1"/>
          </p:cNvSpPr>
          <p:nvPr>
            <p:ph type="body" idx="1"/>
          </p:nvPr>
        </p:nvSpPr>
        <p:spPr>
          <a:xfrm>
            <a:off x="458788" y="1021215"/>
            <a:ext cx="8228012" cy="5147356"/>
          </a:xfrm>
        </p:spPr>
        <p:txBody>
          <a:bodyPr/>
          <a:lstStyle/>
          <a:p>
            <a:r>
              <a:rPr lang="en-US" sz="2600" dirty="0" err="1"/>
              <a:t>Quel</a:t>
            </a:r>
            <a:r>
              <a:rPr lang="en-US" sz="2600" dirty="0"/>
              <a:t> </a:t>
            </a:r>
            <a:r>
              <a:rPr lang="en-US" sz="2600" dirty="0" err="1"/>
              <a:t>est</a:t>
            </a:r>
            <a:r>
              <a:rPr lang="en-US" sz="2600" dirty="0"/>
              <a:t> le </a:t>
            </a:r>
            <a:r>
              <a:rPr lang="en-US" sz="2600" dirty="0" err="1"/>
              <a:t>nombre</a:t>
            </a:r>
            <a:r>
              <a:rPr lang="en-US" sz="2600" dirty="0"/>
              <a:t> minimal de </a:t>
            </a:r>
            <a:r>
              <a:rPr lang="en-US" sz="2600" dirty="0" err="1"/>
              <a:t>disques</a:t>
            </a:r>
            <a:r>
              <a:rPr lang="en-US" sz="2600" dirty="0"/>
              <a:t> </a:t>
            </a:r>
            <a:r>
              <a:rPr lang="en-US" sz="2600" dirty="0" err="1"/>
              <a:t>que</a:t>
            </a:r>
            <a:r>
              <a:rPr lang="en-US" sz="2600" dirty="0"/>
              <a:t> </a:t>
            </a:r>
            <a:r>
              <a:rPr lang="en-US" sz="2600" dirty="0" err="1"/>
              <a:t>vous</a:t>
            </a:r>
            <a:r>
              <a:rPr lang="en-US" sz="2600" dirty="0"/>
              <a:t> </a:t>
            </a:r>
            <a:r>
              <a:rPr lang="en-US" sz="2600" dirty="0" err="1"/>
              <a:t>devez</a:t>
            </a:r>
            <a:r>
              <a:rPr lang="en-US" sz="2600" dirty="0"/>
              <a:t> </a:t>
            </a:r>
            <a:r>
              <a:rPr lang="en-US" sz="2600" dirty="0" err="1"/>
              <a:t>ajouter</a:t>
            </a:r>
            <a:r>
              <a:rPr lang="en-US" sz="2600" dirty="0"/>
              <a:t> à un pool de </a:t>
            </a:r>
            <a:r>
              <a:rPr lang="en-US" sz="2600" dirty="0" err="1"/>
              <a:t>stockage</a:t>
            </a:r>
            <a:r>
              <a:rPr lang="en-US" sz="2600" dirty="0"/>
              <a:t> pour </a:t>
            </a:r>
            <a:r>
              <a:rPr lang="en-US" sz="2600" dirty="0" err="1"/>
              <a:t>créer</a:t>
            </a:r>
            <a:r>
              <a:rPr lang="en-US" sz="2600" dirty="0"/>
              <a:t> </a:t>
            </a:r>
            <a:r>
              <a:rPr lang="en-US" sz="2600" dirty="0" smtClean="0"/>
              <a:t>un </a:t>
            </a:r>
            <a:r>
              <a:rPr lang="en-US" sz="2600" dirty="0" err="1" smtClean="0"/>
              <a:t>disque</a:t>
            </a:r>
            <a:r>
              <a:rPr lang="en-US" sz="2600" dirty="0" smtClean="0"/>
              <a:t> </a:t>
            </a:r>
            <a:r>
              <a:rPr lang="en-US" sz="2600" dirty="0" err="1"/>
              <a:t>virtuel</a:t>
            </a:r>
            <a:r>
              <a:rPr lang="en-US" sz="2600" dirty="0"/>
              <a:t> en </a:t>
            </a:r>
            <a:r>
              <a:rPr lang="en-US" sz="2600" dirty="0" err="1"/>
              <a:t>miroir</a:t>
            </a:r>
            <a:r>
              <a:rPr lang="en-US" sz="2600" dirty="0"/>
              <a:t> triple ?</a:t>
            </a:r>
          </a:p>
          <a:p>
            <a:r>
              <a:rPr lang="en-US" sz="2600" dirty="0" err="1">
                <a:solidFill>
                  <a:srgbClr val="000000"/>
                </a:solidFill>
              </a:rPr>
              <a:t>Vous</a:t>
            </a:r>
            <a:r>
              <a:rPr lang="en-US" sz="2600" dirty="0">
                <a:solidFill>
                  <a:srgbClr val="000000"/>
                </a:solidFill>
              </a:rPr>
              <a:t> </a:t>
            </a:r>
            <a:r>
              <a:rPr lang="en-US" sz="2600" dirty="0" err="1">
                <a:solidFill>
                  <a:srgbClr val="000000"/>
                </a:solidFill>
              </a:rPr>
              <a:t>disposez</a:t>
            </a:r>
            <a:r>
              <a:rPr lang="en-US" sz="2600" dirty="0">
                <a:solidFill>
                  <a:srgbClr val="000000"/>
                </a:solidFill>
              </a:rPr>
              <a:t> d'un </a:t>
            </a:r>
            <a:r>
              <a:rPr lang="en-US" sz="2600" dirty="0" err="1">
                <a:solidFill>
                  <a:srgbClr val="000000"/>
                </a:solidFill>
              </a:rPr>
              <a:t>disque</a:t>
            </a:r>
            <a:r>
              <a:rPr lang="en-US" sz="2600" dirty="0">
                <a:solidFill>
                  <a:srgbClr val="000000"/>
                </a:solidFill>
              </a:rPr>
              <a:t> USB, de </a:t>
            </a:r>
            <a:r>
              <a:rPr lang="en-US" sz="2600" dirty="0" err="1">
                <a:solidFill>
                  <a:srgbClr val="000000"/>
                </a:solidFill>
              </a:rPr>
              <a:t>quatre</a:t>
            </a:r>
            <a:r>
              <a:rPr lang="en-US" sz="2600" dirty="0">
                <a:solidFill>
                  <a:srgbClr val="000000"/>
                </a:solidFill>
              </a:rPr>
              <a:t> </a:t>
            </a:r>
            <a:r>
              <a:rPr lang="en-US" sz="2600" dirty="0" err="1">
                <a:solidFill>
                  <a:srgbClr val="000000"/>
                </a:solidFill>
              </a:rPr>
              <a:t>disques</a:t>
            </a:r>
            <a:r>
              <a:rPr lang="en-US" sz="2600" dirty="0">
                <a:solidFill>
                  <a:srgbClr val="000000"/>
                </a:solidFill>
              </a:rPr>
              <a:t> SAS et d'un </a:t>
            </a:r>
            <a:r>
              <a:rPr lang="en-US" sz="2600" dirty="0" err="1">
                <a:solidFill>
                  <a:srgbClr val="000000"/>
                </a:solidFill>
              </a:rPr>
              <a:t>disque</a:t>
            </a:r>
            <a:r>
              <a:rPr lang="en-US" sz="2600" dirty="0">
                <a:solidFill>
                  <a:srgbClr val="000000"/>
                </a:solidFill>
              </a:rPr>
              <a:t> SATA qui </a:t>
            </a:r>
            <a:r>
              <a:rPr lang="en-US" sz="2600" dirty="0" err="1">
                <a:solidFill>
                  <a:srgbClr val="000000"/>
                </a:solidFill>
              </a:rPr>
              <a:t>sont</a:t>
            </a:r>
            <a:r>
              <a:rPr lang="en-US" sz="2600" dirty="0">
                <a:solidFill>
                  <a:srgbClr val="000000"/>
                </a:solidFill>
              </a:rPr>
              <a:t> </a:t>
            </a:r>
            <a:r>
              <a:rPr lang="en-US" sz="2600" dirty="0" err="1">
                <a:solidFill>
                  <a:srgbClr val="000000"/>
                </a:solidFill>
              </a:rPr>
              <a:t>connectés</a:t>
            </a:r>
            <a:r>
              <a:rPr lang="en-US" sz="2600" dirty="0">
                <a:solidFill>
                  <a:srgbClr val="000000"/>
                </a:solidFill>
              </a:rPr>
              <a:t> à </a:t>
            </a:r>
            <a:r>
              <a:rPr lang="en-US" sz="2600" dirty="0" smtClean="0">
                <a:solidFill>
                  <a:srgbClr val="000000"/>
                </a:solidFill>
              </a:rPr>
              <a:t>un </a:t>
            </a:r>
            <a:r>
              <a:rPr lang="en-US" sz="2600" dirty="0" err="1" smtClean="0">
                <a:solidFill>
                  <a:srgbClr val="000000"/>
                </a:solidFill>
              </a:rPr>
              <a:t>serveur</a:t>
            </a:r>
            <a:r>
              <a:rPr lang="en-US" sz="2600" dirty="0" smtClean="0">
                <a:solidFill>
                  <a:srgbClr val="000000"/>
                </a:solidFill>
              </a:rPr>
              <a:t> </a:t>
            </a:r>
            <a:r>
              <a:rPr lang="en-US" sz="2600" dirty="0">
                <a:solidFill>
                  <a:srgbClr val="000000"/>
                </a:solidFill>
              </a:rPr>
              <a:t>Windows Server 2012. </a:t>
            </a:r>
            <a:r>
              <a:rPr lang="en-US" sz="2600" dirty="0" err="1">
                <a:solidFill>
                  <a:srgbClr val="000000"/>
                </a:solidFill>
              </a:rPr>
              <a:t>Vous</a:t>
            </a:r>
            <a:r>
              <a:rPr lang="en-US" sz="2600" dirty="0">
                <a:solidFill>
                  <a:srgbClr val="000000"/>
                </a:solidFill>
              </a:rPr>
              <a:t> </a:t>
            </a:r>
            <a:r>
              <a:rPr lang="en-US" sz="2600" dirty="0" err="1">
                <a:solidFill>
                  <a:srgbClr val="000000"/>
                </a:solidFill>
              </a:rPr>
              <a:t>souhaitez</a:t>
            </a:r>
            <a:r>
              <a:rPr lang="en-US" sz="2600" dirty="0">
                <a:solidFill>
                  <a:srgbClr val="000000"/>
                </a:solidFill>
              </a:rPr>
              <a:t> </a:t>
            </a:r>
            <a:r>
              <a:rPr lang="en-US" sz="2600" dirty="0" err="1">
                <a:solidFill>
                  <a:srgbClr val="000000"/>
                </a:solidFill>
              </a:rPr>
              <a:t>fournir</a:t>
            </a:r>
            <a:r>
              <a:rPr lang="en-US" sz="2600" dirty="0">
                <a:solidFill>
                  <a:srgbClr val="000000"/>
                </a:solidFill>
              </a:rPr>
              <a:t> à </a:t>
            </a:r>
            <a:r>
              <a:rPr lang="en-US" sz="2600" dirty="0" err="1">
                <a:solidFill>
                  <a:srgbClr val="000000"/>
                </a:solidFill>
              </a:rPr>
              <a:t>vos</a:t>
            </a:r>
            <a:r>
              <a:rPr lang="en-US" sz="2600" dirty="0">
                <a:solidFill>
                  <a:srgbClr val="000000"/>
                </a:solidFill>
              </a:rPr>
              <a:t> </a:t>
            </a:r>
            <a:r>
              <a:rPr lang="en-US" sz="2600" dirty="0" err="1">
                <a:solidFill>
                  <a:srgbClr val="000000"/>
                </a:solidFill>
              </a:rPr>
              <a:t>utilisateurs</a:t>
            </a:r>
            <a:r>
              <a:rPr lang="en-US" sz="2600" dirty="0">
                <a:solidFill>
                  <a:srgbClr val="000000"/>
                </a:solidFill>
              </a:rPr>
              <a:t> un </a:t>
            </a:r>
            <a:r>
              <a:rPr lang="en-US" sz="2600" dirty="0" err="1">
                <a:solidFill>
                  <a:srgbClr val="000000"/>
                </a:solidFill>
              </a:rPr>
              <a:t>seul</a:t>
            </a:r>
            <a:r>
              <a:rPr lang="en-US" sz="2600" dirty="0">
                <a:solidFill>
                  <a:srgbClr val="000000"/>
                </a:solidFill>
              </a:rPr>
              <a:t> volume </a:t>
            </a:r>
            <a:r>
              <a:rPr lang="en-US" sz="2600" dirty="0" err="1">
                <a:solidFill>
                  <a:srgbClr val="000000"/>
                </a:solidFill>
              </a:rPr>
              <a:t>pouvant</a:t>
            </a:r>
            <a:r>
              <a:rPr lang="en-US" sz="2600" dirty="0">
                <a:solidFill>
                  <a:srgbClr val="000000"/>
                </a:solidFill>
              </a:rPr>
              <a:t> </a:t>
            </a:r>
            <a:r>
              <a:rPr lang="en-US" sz="2600" dirty="0" err="1">
                <a:solidFill>
                  <a:srgbClr val="000000"/>
                </a:solidFill>
              </a:rPr>
              <a:t>être</a:t>
            </a:r>
            <a:r>
              <a:rPr lang="en-US" sz="2600" dirty="0">
                <a:solidFill>
                  <a:srgbClr val="000000"/>
                </a:solidFill>
              </a:rPr>
              <a:t> </a:t>
            </a:r>
            <a:r>
              <a:rPr lang="en-US" sz="2600" dirty="0" err="1">
                <a:solidFill>
                  <a:srgbClr val="000000"/>
                </a:solidFill>
              </a:rPr>
              <a:t>utilisé</a:t>
            </a:r>
            <a:r>
              <a:rPr lang="en-US" sz="2600" dirty="0">
                <a:solidFill>
                  <a:srgbClr val="000000"/>
                </a:solidFill>
              </a:rPr>
              <a:t> pour </a:t>
            </a:r>
            <a:r>
              <a:rPr lang="en-US" sz="2600" dirty="0" smtClean="0">
                <a:solidFill>
                  <a:srgbClr val="000000"/>
                </a:solidFill>
              </a:rPr>
              <a:t>le </a:t>
            </a:r>
            <a:r>
              <a:rPr lang="en-US" sz="2600" dirty="0" err="1" smtClean="0">
                <a:solidFill>
                  <a:srgbClr val="000000"/>
                </a:solidFill>
              </a:rPr>
              <a:t>stockage</a:t>
            </a:r>
            <a:r>
              <a:rPr lang="en-US" sz="2600" dirty="0" smtClean="0">
                <a:solidFill>
                  <a:srgbClr val="000000"/>
                </a:solidFill>
              </a:rPr>
              <a:t> </a:t>
            </a:r>
            <a:r>
              <a:rPr lang="en-US" sz="2600" dirty="0">
                <a:solidFill>
                  <a:srgbClr val="000000"/>
                </a:solidFill>
              </a:rPr>
              <a:t>de </a:t>
            </a:r>
            <a:r>
              <a:rPr lang="en-US" sz="2600" dirty="0" err="1">
                <a:solidFill>
                  <a:srgbClr val="000000"/>
                </a:solidFill>
              </a:rPr>
              <a:t>fichiers</a:t>
            </a:r>
            <a:r>
              <a:rPr lang="en-US" sz="2600" dirty="0">
                <a:solidFill>
                  <a:srgbClr val="000000"/>
                </a:solidFill>
              </a:rPr>
              <a:t>. </a:t>
            </a:r>
            <a:r>
              <a:rPr lang="en-US" sz="2600" dirty="0" err="1">
                <a:solidFill>
                  <a:srgbClr val="000000"/>
                </a:solidFill>
              </a:rPr>
              <a:t>Qu'utiliseriez-vous</a:t>
            </a:r>
            <a:r>
              <a:rPr lang="en-US" sz="2600" dirty="0">
                <a:solidFill>
                  <a:srgbClr val="000000"/>
                </a:solidFill>
              </a:rPr>
              <a:t> ?</a:t>
            </a:r>
            <a:endParaRPr lang="en-US" sz="2600" dirty="0"/>
          </a:p>
          <a:p>
            <a:endParaRPr lang="en-US" sz="2600" dirty="0"/>
          </a:p>
        </p:txBody>
      </p:sp>
    </p:spTree>
    <p:extLst>
      <p:ext uri="{BB962C8B-B14F-4D97-AF65-F5344CB8AC3E}">
        <p14:creationId xmlns:p14="http://schemas.microsoft.com/office/powerpoint/2010/main" xmlns="" val="41767053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smtClean="0"/>
              <a:t>Questions de contrôle des acquis
Outils
Méthode conseillée</a:t>
            </a:r>
            <a:endParaRPr lang="en-US"/>
          </a:p>
        </p:txBody>
      </p:sp>
    </p:spTree>
    <p:extLst>
      <p:ext uri="{BB962C8B-B14F-4D97-AF65-F5344CB8AC3E}">
        <p14:creationId xmlns:p14="http://schemas.microsoft.com/office/powerpoint/2010/main" xmlns="" val="67333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 1 : Vue d'ensemble du stockage</a:t>
            </a:r>
            <a:endParaRPr lang="en-US" dirty="0"/>
          </a:p>
        </p:txBody>
      </p:sp>
      <p:sp>
        <p:nvSpPr>
          <p:cNvPr id="3" name="Text Placeholder 2"/>
          <p:cNvSpPr>
            <a:spLocks noGrp="1"/>
          </p:cNvSpPr>
          <p:nvPr>
            <p:ph type="body" idx="1"/>
          </p:nvPr>
        </p:nvSpPr>
        <p:spPr/>
        <p:txBody>
          <a:bodyPr/>
          <a:lstStyle/>
          <a:p>
            <a:r>
              <a:rPr lang="fr-FR" smtClean="0"/>
              <a:t>Types et performances de disque
Qu'est-ce que le stockage DAS ?
Qu'est-ce que le stockage NAS ?
Qu'est-ce qu'un réseau SAN ?
Qu'est-ce que RAID ?
Niveaux RAID</a:t>
            </a:r>
            <a:endParaRPr lang="en-US"/>
          </a:p>
        </p:txBody>
      </p:sp>
    </p:spTree>
    <p:extLst>
      <p:ext uri="{BB962C8B-B14F-4D97-AF65-F5344CB8AC3E}">
        <p14:creationId xmlns:p14="http://schemas.microsoft.com/office/powerpoint/2010/main" xmlns="" val="10835841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7150349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41786004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Types et performances de disque</a:t>
            </a:r>
            <a:endParaRPr lang="en-US"/>
          </a:p>
        </p:txBody>
      </p:sp>
      <p:sp>
        <p:nvSpPr>
          <p:cNvPr id="4" name="Isosceles Triangle 3"/>
          <p:cNvSpPr/>
          <p:nvPr/>
        </p:nvSpPr>
        <p:spPr>
          <a:xfrm>
            <a:off x="761999" y="1940242"/>
            <a:ext cx="8028039" cy="4254904"/>
          </a:xfrm>
          <a:prstGeom prst="triangle">
            <a:avLst>
              <a:gd name="adj" fmla="val 10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2000">
              <a:latin typeface="Segoe UI" pitchFamily="34" charset="0"/>
              <a:ea typeface="Segoe UI" pitchFamily="34" charset="0"/>
              <a:cs typeface="Segoe UI" pitchFamily="34" charset="0"/>
            </a:endParaRPr>
          </a:p>
        </p:txBody>
      </p:sp>
      <p:sp>
        <p:nvSpPr>
          <p:cNvPr id="5" name="TextBox 28"/>
          <p:cNvSpPr txBox="1"/>
          <p:nvPr/>
        </p:nvSpPr>
        <p:spPr>
          <a:xfrm>
            <a:off x="448982" y="5027661"/>
            <a:ext cx="837089"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1" dirty="0" smtClean="0">
                <a:latin typeface="Segoe UI" pitchFamily="34" charset="0"/>
                <a:ea typeface="Segoe UI" pitchFamily="34" charset="0"/>
                <a:cs typeface="Segoe UI" pitchFamily="34" charset="0"/>
              </a:rPr>
              <a:t>EIDE</a:t>
            </a:r>
          </a:p>
        </p:txBody>
      </p:sp>
      <p:sp>
        <p:nvSpPr>
          <p:cNvPr id="6" name="TextBox 29"/>
          <p:cNvSpPr txBox="1"/>
          <p:nvPr/>
        </p:nvSpPr>
        <p:spPr>
          <a:xfrm>
            <a:off x="3299027" y="3630989"/>
            <a:ext cx="821059"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1" dirty="0" smtClean="0">
                <a:latin typeface="Segoe UI" pitchFamily="34" charset="0"/>
                <a:ea typeface="Segoe UI" pitchFamily="34" charset="0"/>
                <a:cs typeface="Segoe UI" pitchFamily="34" charset="0"/>
              </a:rPr>
              <a:t>SCSI</a:t>
            </a:r>
          </a:p>
        </p:txBody>
      </p:sp>
      <p:sp>
        <p:nvSpPr>
          <p:cNvPr id="7" name="TextBox 30"/>
          <p:cNvSpPr txBox="1"/>
          <p:nvPr/>
        </p:nvSpPr>
        <p:spPr>
          <a:xfrm>
            <a:off x="1818772" y="4327009"/>
            <a:ext cx="928780"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1" dirty="0" smtClean="0">
                <a:latin typeface="Segoe UI" pitchFamily="34" charset="0"/>
                <a:ea typeface="Segoe UI" pitchFamily="34" charset="0"/>
                <a:cs typeface="Segoe UI" pitchFamily="34" charset="0"/>
              </a:rPr>
              <a:t>SATA</a:t>
            </a:r>
          </a:p>
        </p:txBody>
      </p:sp>
      <p:sp>
        <p:nvSpPr>
          <p:cNvPr id="8" name="Isosceles Triangle 7"/>
          <p:cNvSpPr/>
          <p:nvPr/>
        </p:nvSpPr>
        <p:spPr>
          <a:xfrm>
            <a:off x="779601" y="3646466"/>
            <a:ext cx="8010437" cy="2557122"/>
          </a:xfrm>
          <a:prstGeom prst="triangle">
            <a:avLst>
              <a:gd name="adj" fmla="val 100000"/>
            </a:avLst>
          </a:prstGeom>
          <a:solidFill>
            <a:schemeClr val="tx1">
              <a:lumMod val="50000"/>
              <a:lumOff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sz="2000" dirty="0">
              <a:latin typeface="Segoe UI" pitchFamily="34" charset="0"/>
              <a:ea typeface="Segoe UI" pitchFamily="34" charset="0"/>
              <a:cs typeface="Segoe UI" pitchFamily="34" charset="0"/>
            </a:endParaRPr>
          </a:p>
        </p:txBody>
      </p:sp>
      <p:sp>
        <p:nvSpPr>
          <p:cNvPr id="9" name="TextBox 32"/>
          <p:cNvSpPr txBox="1"/>
          <p:nvPr/>
        </p:nvSpPr>
        <p:spPr>
          <a:xfrm>
            <a:off x="5008456" y="2675042"/>
            <a:ext cx="747320"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1" dirty="0" smtClean="0">
                <a:latin typeface="Segoe UI" pitchFamily="34" charset="0"/>
                <a:ea typeface="Segoe UI" pitchFamily="34" charset="0"/>
                <a:cs typeface="Segoe UI" pitchFamily="34" charset="0"/>
              </a:rPr>
              <a:t>SAS</a:t>
            </a:r>
          </a:p>
        </p:txBody>
      </p:sp>
      <p:sp>
        <p:nvSpPr>
          <p:cNvPr id="10" name="TextBox 33"/>
          <p:cNvSpPr txBox="1"/>
          <p:nvPr/>
        </p:nvSpPr>
        <p:spPr>
          <a:xfrm>
            <a:off x="6761246" y="5087263"/>
            <a:ext cx="1173242"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r>
              <a:rPr lang="en-US" sz="2400" b="1" dirty="0" smtClean="0">
                <a:latin typeface="Segoe UI" pitchFamily="34" charset="0"/>
                <a:ea typeface="Segoe UI" pitchFamily="34" charset="0"/>
                <a:cs typeface="Segoe UI" pitchFamily="34" charset="0"/>
              </a:rPr>
              <a:t>Coût</a:t>
            </a:r>
            <a:endParaRPr lang="en-US" sz="2400" b="1" dirty="0">
              <a:latin typeface="Segoe UI" pitchFamily="34" charset="0"/>
              <a:ea typeface="Segoe UI" pitchFamily="34" charset="0"/>
              <a:cs typeface="Segoe UI" pitchFamily="34" charset="0"/>
            </a:endParaRPr>
          </a:p>
        </p:txBody>
      </p:sp>
      <p:sp>
        <p:nvSpPr>
          <p:cNvPr id="11" name="TextBox 34"/>
          <p:cNvSpPr txBox="1"/>
          <p:nvPr/>
        </p:nvSpPr>
        <p:spPr>
          <a:xfrm>
            <a:off x="5289288" y="3426908"/>
            <a:ext cx="2698778"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r>
              <a:rPr lang="en-US" sz="2400" b="1" dirty="0" smtClean="0">
                <a:latin typeface="Segoe UI" pitchFamily="34" charset="0"/>
                <a:ea typeface="Segoe UI" pitchFamily="34" charset="0"/>
                <a:cs typeface="Segoe UI" pitchFamily="34" charset="0"/>
              </a:rPr>
              <a:t>Performances</a:t>
            </a:r>
            <a:endParaRPr lang="en-US" sz="2400" b="1" dirty="0">
              <a:latin typeface="Segoe UI" pitchFamily="34" charset="0"/>
              <a:ea typeface="Segoe UI" pitchFamily="34" charset="0"/>
              <a:cs typeface="Segoe UI" pitchFamily="34" charset="0"/>
            </a:endParaRPr>
          </a:p>
        </p:txBody>
      </p:sp>
      <p:sp>
        <p:nvSpPr>
          <p:cNvPr id="12" name="TextBox 35"/>
          <p:cNvSpPr txBox="1"/>
          <p:nvPr/>
        </p:nvSpPr>
        <p:spPr>
          <a:xfrm rot="19947278">
            <a:off x="-326813" y="3683431"/>
            <a:ext cx="1020566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latin typeface="Segoe UI" pitchFamily="34" charset="0"/>
                <a:ea typeface="Segoe UI" pitchFamily="34" charset="0"/>
                <a:cs typeface="Segoe UI" pitchFamily="34" charset="0"/>
              </a:rPr>
              <a:t>           Lent            </a:t>
            </a:r>
            <a:r>
              <a:rPr lang="en-US" dirty="0" err="1" smtClean="0">
                <a:latin typeface="Segoe UI" pitchFamily="34" charset="0"/>
                <a:ea typeface="Segoe UI" pitchFamily="34" charset="0"/>
                <a:cs typeface="Segoe UI" pitchFamily="34" charset="0"/>
              </a:rPr>
              <a:t>Lent</a:t>
            </a:r>
            <a:r>
              <a:rPr lang="en-US" dirty="0" smtClean="0">
                <a:latin typeface="Segoe UI" pitchFamily="34" charset="0"/>
                <a:ea typeface="Segoe UI" pitchFamily="34" charset="0"/>
                <a:cs typeface="Segoe UI" pitchFamily="34" charset="0"/>
              </a:rPr>
              <a:t>           ~150 ESPS          ~210 ESPS         </a:t>
            </a:r>
            <a:r>
              <a:rPr lang="en-US" dirty="0" err="1" smtClean="0">
                <a:latin typeface="Segoe UI" pitchFamily="34" charset="0"/>
                <a:ea typeface="Segoe UI" pitchFamily="34" charset="0"/>
                <a:cs typeface="Segoe UI" pitchFamily="34" charset="0"/>
              </a:rPr>
              <a:t>Rapide</a:t>
            </a:r>
            <a:r>
              <a:rPr lang="en-US" dirty="0" smtClean="0">
                <a:latin typeface="Segoe UI" pitchFamily="34" charset="0"/>
                <a:ea typeface="Segoe UI" pitchFamily="34" charset="0"/>
                <a:cs typeface="Segoe UI" pitchFamily="34" charset="0"/>
              </a:rPr>
              <a:t> : 1,5 million ESPS </a:t>
            </a:r>
            <a:endParaRPr lang="en-US" dirty="0">
              <a:latin typeface="Segoe UI" pitchFamily="34" charset="0"/>
              <a:ea typeface="Segoe UI" pitchFamily="34" charset="0"/>
              <a:cs typeface="Segoe UI" pitchFamily="34" charset="0"/>
            </a:endParaRPr>
          </a:p>
        </p:txBody>
      </p:sp>
      <p:sp>
        <p:nvSpPr>
          <p:cNvPr id="13" name="TextBox 36"/>
          <p:cNvSpPr txBox="1"/>
          <p:nvPr/>
        </p:nvSpPr>
        <p:spPr>
          <a:xfrm>
            <a:off x="6562232" y="1746740"/>
            <a:ext cx="758541" cy="461665"/>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1" dirty="0" smtClean="0">
                <a:latin typeface="Segoe UI" pitchFamily="34" charset="0"/>
                <a:ea typeface="Segoe UI" pitchFamily="34" charset="0"/>
                <a:cs typeface="Segoe UI" pitchFamily="34" charset="0"/>
              </a:rPr>
              <a:t>SSD</a:t>
            </a:r>
          </a:p>
        </p:txBody>
      </p:sp>
      <p:sp>
        <p:nvSpPr>
          <p:cNvPr id="14" name="Rounded Rectangle 13"/>
          <p:cNvSpPr>
            <a:spLocks noChangeArrowheads="1"/>
          </p:cNvSpPr>
          <p:nvPr/>
        </p:nvSpPr>
        <p:spPr bwMode="auto">
          <a:xfrm>
            <a:off x="662376" y="1026790"/>
            <a:ext cx="3546208" cy="1897240"/>
          </a:xfrm>
          <a:prstGeom prst="roundRect">
            <a:avLst>
              <a:gd name="adj" fmla="val 8866"/>
            </a:avLst>
          </a:prstGeom>
          <a:noFill/>
          <a:ln w="9525" algn="ctr">
            <a:noFill/>
            <a:round/>
            <a:headEnd/>
            <a:tailEnd/>
          </a:ln>
          <a:effectLst/>
        </p:spPr>
        <p:txBody>
          <a:bodyPr numCol="1" spcCol="274320"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fontAlgn="base">
              <a:lnSpc>
                <a:spcPct val="90000"/>
              </a:lnSpc>
              <a:spcBef>
                <a:spcPct val="40000"/>
              </a:spcBef>
              <a:spcAft>
                <a:spcPct val="0"/>
              </a:spcAft>
              <a:buClr>
                <a:srgbClr val="006699"/>
              </a:buClr>
            </a:pPr>
            <a:r>
              <a:rPr lang="en-US" sz="2600" dirty="0" err="1" smtClean="0">
                <a:solidFill>
                  <a:srgbClr val="000000"/>
                </a:solidFill>
                <a:latin typeface="Segoe UI" pitchFamily="34" charset="0"/>
                <a:ea typeface="Segoe UI" pitchFamily="34" charset="0"/>
                <a:cs typeface="Segoe UI" pitchFamily="34" charset="0"/>
              </a:rPr>
              <a:t>L'accroissement</a:t>
            </a:r>
            <a:r>
              <a:rPr lang="en-US" sz="2600" dirty="0" smtClean="0">
                <a:solidFill>
                  <a:srgbClr val="000000"/>
                </a:solidFill>
                <a:latin typeface="Segoe UI" pitchFamily="34" charset="0"/>
                <a:ea typeface="Segoe UI" pitchFamily="34" charset="0"/>
                <a:cs typeface="Segoe UI" pitchFamily="34" charset="0"/>
              </a:rPr>
              <a:t> des performances </a:t>
            </a:r>
            <a:r>
              <a:rPr lang="en-US" sz="2600" err="1" smtClean="0">
                <a:solidFill>
                  <a:srgbClr val="000000"/>
                </a:solidFill>
                <a:latin typeface="Segoe UI" pitchFamily="34" charset="0"/>
                <a:ea typeface="Segoe UI" pitchFamily="34" charset="0"/>
                <a:cs typeface="Segoe UI" pitchFamily="34" charset="0"/>
              </a:rPr>
              <a:t>s'accompagne</a:t>
            </a:r>
            <a:r>
              <a:rPr lang="en-US" sz="2600" smtClean="0">
                <a:solidFill>
                  <a:srgbClr val="000000"/>
                </a:solidFill>
                <a:latin typeface="Segoe UI" pitchFamily="34" charset="0"/>
                <a:ea typeface="Segoe UI" pitchFamily="34" charset="0"/>
                <a:cs typeface="Segoe UI" pitchFamily="34" charset="0"/>
              </a:rPr>
              <a:t> d'une augmentation </a:t>
            </a:r>
            <a:r>
              <a:rPr lang="en-US" sz="2600" dirty="0" smtClean="0">
                <a:solidFill>
                  <a:srgbClr val="000000"/>
                </a:solidFill>
                <a:latin typeface="Segoe UI" pitchFamily="34" charset="0"/>
                <a:ea typeface="Segoe UI" pitchFamily="34" charset="0"/>
                <a:cs typeface="Segoe UI" pitchFamily="34" charset="0"/>
              </a:rPr>
              <a:t>des coûts</a:t>
            </a:r>
            <a:endParaRPr lang="en-US" sz="2600" dirty="0">
              <a:solidFill>
                <a:srgbClr val="000000"/>
              </a:solidFill>
              <a:latin typeface="Segoe UI" pitchFamily="34" charset="0"/>
              <a:ea typeface="Segoe UI" pitchFamily="34" charset="0"/>
              <a:cs typeface="Segoe UI" pitchFamily="34" charset="0"/>
            </a:endParaRPr>
          </a:p>
          <a:p>
            <a:pPr marL="228600" indent="-228600" fontAlgn="base">
              <a:lnSpc>
                <a:spcPct val="90000"/>
              </a:lnSpc>
              <a:spcBef>
                <a:spcPct val="40000"/>
              </a:spcBef>
              <a:spcAft>
                <a:spcPct val="0"/>
              </a:spcAft>
              <a:buClr>
                <a:srgbClr val="006699"/>
              </a:buClr>
              <a:buFontTx/>
              <a:buChar char="•"/>
            </a:pPr>
            <a:endParaRPr lang="en-US" sz="3000" dirty="0">
              <a:solidFill>
                <a:srgbClr val="000000"/>
              </a:solidFill>
              <a:latin typeface="Segoe UI" pitchFamily="34" charset="0"/>
              <a:ea typeface="Segoe UI" pitchFamily="34" charset="0"/>
              <a:cs typeface="Segoe UI"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19012" y="977680"/>
            <a:ext cx="1153432" cy="83886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84819" y="1946795"/>
            <a:ext cx="998055" cy="636261"/>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10528" y="2924030"/>
            <a:ext cx="998055" cy="636261"/>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784133" y="3607556"/>
            <a:ext cx="998055" cy="636261"/>
          </a:xfrm>
          <a:prstGeom prst="rect">
            <a:avLst/>
          </a:prstGeom>
        </p:spPr>
      </p:pic>
      <p:pic>
        <p:nvPicPr>
          <p:cNvPr id="19" name="Picture 18" descr="Cette image montre les différents types de disque décrits dans le texte. Elle contient également un graphique qui montre comment un accroissement des performances se traduit par une augmentation des coûts. Le graphique n'indique pas de chiffres spécifiques en termes de performance ou de coût. "/>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68497" y="4332508"/>
            <a:ext cx="998055" cy="636261"/>
          </a:xfrm>
          <a:prstGeom prst="rect">
            <a:avLst/>
          </a:prstGeom>
        </p:spPr>
      </p:pic>
    </p:spTree>
    <p:extLst>
      <p:ext uri="{BB962C8B-B14F-4D97-AF65-F5344CB8AC3E}">
        <p14:creationId xmlns:p14="http://schemas.microsoft.com/office/powerpoint/2010/main" xmlns="" val="22410317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 stockage DAS ?</a:t>
            </a:r>
            <a:endParaRPr lang="en-US"/>
          </a:p>
        </p:txBody>
      </p:sp>
      <p:sp>
        <p:nvSpPr>
          <p:cNvPr id="4" name="Rounded Rectangle 3"/>
          <p:cNvSpPr>
            <a:spLocks noChangeArrowheads="1"/>
          </p:cNvSpPr>
          <p:nvPr/>
        </p:nvSpPr>
        <p:spPr bwMode="auto">
          <a:xfrm>
            <a:off x="457200" y="2069597"/>
            <a:ext cx="8199438" cy="2045203"/>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40000"/>
              </a:spcBef>
              <a:buClr>
                <a:srgbClr val="8DACD0"/>
              </a:buClr>
              <a:buSzPct val="70000"/>
              <a:tabLst>
                <a:tab pos="3944938" algn="l"/>
              </a:tabLst>
            </a:pPr>
            <a:r>
              <a:rPr lang="en-US" sz="2300" b="0" dirty="0" err="1" smtClean="0">
                <a:latin typeface="Segoe UI" pitchFamily="34" charset="0"/>
                <a:ea typeface="Segoe UI" pitchFamily="34" charset="0"/>
                <a:cs typeface="Segoe UI" pitchFamily="34" charset="0"/>
              </a:rPr>
              <a:t>Avantages</a:t>
            </a:r>
            <a:r>
              <a:rPr lang="en-US" sz="2300" b="0" dirty="0" smtClean="0">
                <a:latin typeface="Segoe UI" pitchFamily="34" charset="0"/>
                <a:ea typeface="Segoe UI" pitchFamily="34" charset="0"/>
                <a:cs typeface="Segoe UI" pitchFamily="34" charset="0"/>
              </a:rPr>
              <a:t>	</a:t>
            </a:r>
            <a:r>
              <a:rPr lang="en-US" sz="2300" b="0" dirty="0" err="1" smtClean="0">
                <a:latin typeface="Segoe UI" pitchFamily="34" charset="0"/>
                <a:ea typeface="Segoe UI" pitchFamily="34" charset="0"/>
                <a:cs typeface="Segoe UI" pitchFamily="34" charset="0"/>
              </a:rPr>
              <a:t>Inconvénients</a:t>
            </a:r>
            <a:endParaRPr lang="en-CA" sz="2300" b="0" dirty="0">
              <a:latin typeface="Segoe UI" pitchFamily="34" charset="0"/>
              <a:ea typeface="Segoe UI" pitchFamily="34" charset="0"/>
              <a:cs typeface="Segoe UI" pitchFamily="34" charset="0"/>
            </a:endParaRPr>
          </a:p>
          <a:p>
            <a:pPr eaLnBrk="0" hangingPunct="0">
              <a:lnSpc>
                <a:spcPct val="90000"/>
              </a:lnSpc>
              <a:spcBef>
                <a:spcPct val="40000"/>
              </a:spcBef>
              <a:buClr>
                <a:srgbClr val="8DACD0"/>
              </a:buClr>
              <a:buSzPct val="70000"/>
              <a:buFont typeface="Wingdings" pitchFamily="2" charset="2"/>
              <a:buNone/>
            </a:pPr>
            <a:endParaRPr lang="en-CA" sz="23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693738" y="2548462"/>
            <a:ext cx="3268662" cy="1566338"/>
          </a:xfrm>
          <a:prstGeom prst="roundRect">
            <a:avLst>
              <a:gd name="adj" fmla="val 4167"/>
            </a:avLst>
          </a:prstGeom>
          <a:noFill/>
          <a:ln w="9525" algn="ctr">
            <a:noFill/>
            <a:round/>
            <a:headEnd/>
            <a:tailEnd/>
          </a:ln>
          <a:effectLst/>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eaLnBrk="0" hangingPunct="0">
              <a:lnSpc>
                <a:spcPct val="90000"/>
              </a:lnSpc>
              <a:spcBef>
                <a:spcPct val="40000"/>
              </a:spcBef>
              <a:buClr>
                <a:srgbClr val="006699"/>
              </a:buClr>
              <a:buFontTx/>
              <a:buChar char="•"/>
            </a:pPr>
            <a:r>
              <a:rPr lang="en-US" sz="2300" b="0" dirty="0" smtClean="0">
                <a:latin typeface="Segoe UI" pitchFamily="34" charset="0"/>
                <a:ea typeface="Segoe UI" pitchFamily="34" charset="0"/>
                <a:cs typeface="Segoe UI" pitchFamily="34" charset="0"/>
              </a:rPr>
              <a:t>Configuration simplifiée</a:t>
            </a:r>
          </a:p>
          <a:p>
            <a:pPr marL="228600" indent="-228600" eaLnBrk="0" hangingPunct="0">
              <a:lnSpc>
                <a:spcPct val="90000"/>
              </a:lnSpc>
              <a:spcBef>
                <a:spcPct val="40000"/>
              </a:spcBef>
              <a:buClr>
                <a:srgbClr val="006699"/>
              </a:buClr>
              <a:buFontTx/>
              <a:buChar char="•"/>
            </a:pPr>
            <a:r>
              <a:rPr lang="en-US" sz="2300" b="0" dirty="0" smtClean="0">
                <a:latin typeface="Segoe UI" pitchFamily="34" charset="0"/>
                <a:ea typeface="Segoe UI" pitchFamily="34" charset="0"/>
                <a:cs typeface="Segoe UI" pitchFamily="34" charset="0"/>
              </a:rPr>
              <a:t>Solution peu onéreuse</a:t>
            </a:r>
            <a:endParaRPr lang="en-US" sz="2300" b="0" dirty="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4580962" y="2548462"/>
            <a:ext cx="4075675" cy="1566338"/>
          </a:xfrm>
          <a:prstGeom prst="roundRect">
            <a:avLst>
              <a:gd name="adj" fmla="val 4167"/>
            </a:avLst>
          </a:prstGeom>
          <a:noFill/>
          <a:ln w="9525" algn="ctr">
            <a:noFill/>
            <a:round/>
            <a:headEnd/>
            <a:tailEnd/>
          </a:ln>
          <a:effectLst/>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eaLnBrk="0" hangingPunct="0">
              <a:lnSpc>
                <a:spcPct val="90000"/>
              </a:lnSpc>
              <a:spcBef>
                <a:spcPct val="40000"/>
              </a:spcBef>
              <a:buClr>
                <a:srgbClr val="006699"/>
              </a:buClr>
              <a:buFontTx/>
              <a:buChar char="•"/>
            </a:pPr>
            <a:r>
              <a:rPr lang="en-US" sz="2300" b="0" dirty="0" smtClean="0">
                <a:latin typeface="Segoe UI" pitchFamily="34" charset="0"/>
                <a:ea typeface="Segoe UI" pitchFamily="34" charset="0"/>
                <a:cs typeface="Segoe UI" pitchFamily="34" charset="0"/>
              </a:rPr>
              <a:t>Disques isolés car reliés uniquement à un seul serveur</a:t>
            </a:r>
            <a:endParaRPr lang="en-US" sz="2300" b="0" dirty="0">
              <a:latin typeface="Segoe UI" pitchFamily="34" charset="0"/>
              <a:ea typeface="Segoe UI" pitchFamily="34" charset="0"/>
              <a:cs typeface="Segoe UI" pitchFamily="34" charset="0"/>
            </a:endParaRPr>
          </a:p>
          <a:p>
            <a:pPr marL="228600" indent="-228600" eaLnBrk="0" hangingPunct="0">
              <a:lnSpc>
                <a:spcPct val="90000"/>
              </a:lnSpc>
              <a:spcBef>
                <a:spcPct val="40000"/>
              </a:spcBef>
              <a:buClr>
                <a:srgbClr val="006699"/>
              </a:buClr>
              <a:buFontTx/>
              <a:buChar char="•"/>
            </a:pPr>
            <a:r>
              <a:rPr lang="en-US" sz="2300" b="0" dirty="0">
                <a:latin typeface="Segoe UI" pitchFamily="34" charset="0"/>
                <a:ea typeface="Segoe UI" pitchFamily="34" charset="0"/>
                <a:cs typeface="Segoe UI" pitchFamily="34" charset="0"/>
              </a:rPr>
              <a:t>Plus lente</a:t>
            </a:r>
          </a:p>
        </p:txBody>
      </p:sp>
      <p:sp>
        <p:nvSpPr>
          <p:cNvPr id="7" name="Rounded Rectangle 6"/>
          <p:cNvSpPr>
            <a:spLocks noChangeArrowheads="1"/>
          </p:cNvSpPr>
          <p:nvPr/>
        </p:nvSpPr>
        <p:spPr bwMode="auto">
          <a:xfrm>
            <a:off x="1" y="1005966"/>
            <a:ext cx="9144000" cy="707231"/>
          </a:xfrm>
          <a:prstGeom prst="roundRect">
            <a:avLst>
              <a:gd name="adj" fmla="val 4167"/>
            </a:avLst>
          </a:prstGeom>
          <a:noFill/>
          <a:ln w="9525" algn="ctr">
            <a:noFill/>
            <a:round/>
            <a:headEnd/>
            <a:tailEnd/>
          </a:ln>
          <a:effectLst/>
        </p:spPr>
        <p:txBody>
          <a:bodyPr anchor="ctr"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Clr>
                <a:srgbClr val="8DACD0"/>
              </a:buClr>
              <a:buSzPct val="70000"/>
              <a:buFont typeface="Wingdings" pitchFamily="2" charset="2"/>
              <a:buNone/>
            </a:pPr>
            <a:r>
              <a:rPr lang="en-US" sz="2300" b="1" dirty="0" smtClean="0">
                <a:latin typeface="Segoe UI" pitchFamily="34" charset="0"/>
                <a:ea typeface="Segoe UI" pitchFamily="34" charset="0"/>
                <a:cs typeface="Segoe UI" pitchFamily="34" charset="0"/>
              </a:rPr>
              <a:t>Les disques DAS sont physiquement reliés au serveur</a:t>
            </a:r>
            <a:endParaRPr lang="en-CA" sz="2300" b="1" dirty="0">
              <a:latin typeface="Segoe UI" pitchFamily="34" charset="0"/>
              <a:ea typeface="Segoe UI" pitchFamily="34" charset="0"/>
              <a:cs typeface="Segoe UI" pitchFamily="34" charset="0"/>
            </a:endParaRPr>
          </a:p>
        </p:txBody>
      </p:sp>
      <p:sp>
        <p:nvSpPr>
          <p:cNvPr id="8" name="AutoShape 31"/>
          <p:cNvSpPr>
            <a:spLocks noChangeArrowheads="1"/>
          </p:cNvSpPr>
          <p:nvPr/>
        </p:nvSpPr>
        <p:spPr bwMode="auto">
          <a:xfrm>
            <a:off x="3118515" y="5765984"/>
            <a:ext cx="2906973" cy="330016"/>
          </a:xfrm>
          <a:prstGeom prst="roundRect">
            <a:avLst>
              <a:gd name="adj" fmla="val 4167"/>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dirty="0" smtClean="0">
                <a:latin typeface="Segoe UI" pitchFamily="34" charset="0"/>
                <a:ea typeface="Segoe UI" pitchFamily="34" charset="0"/>
                <a:cs typeface="Segoe UI" pitchFamily="34" charset="0"/>
              </a:rPr>
              <a:t>Serveur avec disques reliés</a:t>
            </a:r>
            <a:endParaRPr lang="en-US" dirty="0">
              <a:latin typeface="Segoe UI" pitchFamily="34" charset="0"/>
              <a:ea typeface="Segoe UI" pitchFamily="34" charset="0"/>
              <a:cs typeface="Segoe UI" pitchFamily="34" charset="0"/>
            </a:endParaRPr>
          </a:p>
        </p:txBody>
      </p:sp>
      <p:grpSp>
        <p:nvGrpSpPr>
          <p:cNvPr id="3" name="2 Grupo"/>
          <p:cNvGrpSpPr/>
          <p:nvPr/>
        </p:nvGrpSpPr>
        <p:grpSpPr>
          <a:xfrm>
            <a:off x="3848221" y="4373515"/>
            <a:ext cx="1447560" cy="1274188"/>
            <a:chOff x="3744208" y="4373515"/>
            <a:chExt cx="1447560" cy="1274188"/>
          </a:xfrm>
        </p:grpSpPr>
        <p:pic>
          <p:nvPicPr>
            <p:cNvPr id="9" name="Picture 8" descr="Serveu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744208" y="4373515"/>
              <a:ext cx="1022331" cy="1203098"/>
            </a:xfrm>
            <a:prstGeom prst="rect">
              <a:avLst/>
            </a:prstGeom>
            <a:noFill/>
            <a:ln>
              <a:noFill/>
            </a:ln>
            <a:effectLst/>
            <a:extLst/>
          </p:spPr>
        </p:pic>
        <p:pic>
          <p:nvPicPr>
            <p:cNvPr id="10" name="Picture 9" descr="Base de donnée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436118" y="5036515"/>
              <a:ext cx="755650" cy="611188"/>
            </a:xfrm>
            <a:prstGeom prst="rect">
              <a:avLst/>
            </a:prstGeom>
            <a:noFill/>
            <a:ln>
              <a:noFill/>
            </a:ln>
            <a:effectLst/>
            <a:extLst/>
          </p:spPr>
        </p:pic>
        <p:pic>
          <p:nvPicPr>
            <p:cNvPr id="11" name="Picture 10" descr="Base de donnée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436118" y="4740166"/>
              <a:ext cx="755650" cy="611188"/>
            </a:xfrm>
            <a:prstGeom prst="rect">
              <a:avLst/>
            </a:prstGeom>
            <a:noFill/>
            <a:ln>
              <a:noFill/>
            </a:ln>
            <a:effectLst/>
            <a:extLst/>
          </p:spPr>
        </p:pic>
      </p:grpSp>
    </p:spTree>
    <p:extLst>
      <p:ext uri="{BB962C8B-B14F-4D97-AF65-F5344CB8AC3E}">
        <p14:creationId xmlns:p14="http://schemas.microsoft.com/office/powerpoint/2010/main" xmlns="" val="5778407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89cf9005-f8ce-47ff-a8ba-fbc4c5de18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 stockage NAS ?</a:t>
            </a:r>
            <a:endParaRPr lang="en-US"/>
          </a:p>
        </p:txBody>
      </p:sp>
      <p:sp>
        <p:nvSpPr>
          <p:cNvPr id="4" name="Rounded Rectangle 3"/>
          <p:cNvSpPr>
            <a:spLocks noChangeArrowheads="1"/>
          </p:cNvSpPr>
          <p:nvPr/>
        </p:nvSpPr>
        <p:spPr bwMode="auto">
          <a:xfrm>
            <a:off x="209139" y="1913479"/>
            <a:ext cx="5351021" cy="141446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40000"/>
              </a:spcBef>
              <a:buClr>
                <a:srgbClr val="8DACD0"/>
              </a:buClr>
              <a:buSzPct val="70000"/>
              <a:buFont typeface="Wingdings" pitchFamily="2" charset="2"/>
              <a:buNone/>
            </a:pPr>
            <a:r>
              <a:rPr lang="en-US" sz="2200" b="0" dirty="0" err="1" smtClean="0">
                <a:latin typeface="Segoe UI" pitchFamily="34" charset="0"/>
                <a:ea typeface="Segoe UI" pitchFamily="34" charset="0"/>
                <a:cs typeface="Segoe UI" pitchFamily="34" charset="0"/>
              </a:rPr>
              <a:t>Avantages</a:t>
            </a:r>
            <a:endParaRPr lang="en-CA" sz="22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445679" y="2386115"/>
            <a:ext cx="4908780" cy="906462"/>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eaLnBrk="0" hangingPunct="0">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Relativement peu onéreux</a:t>
            </a:r>
          </a:p>
          <a:p>
            <a:pPr marL="228600" indent="-228600" eaLnBrk="0" hangingPunct="0">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Facile à configurer</a:t>
            </a:r>
          </a:p>
        </p:txBody>
      </p:sp>
      <p:sp>
        <p:nvSpPr>
          <p:cNvPr id="6" name="Rounded Rectangle 5"/>
          <p:cNvSpPr>
            <a:spLocks noChangeArrowheads="1"/>
          </p:cNvSpPr>
          <p:nvPr/>
        </p:nvSpPr>
        <p:spPr bwMode="auto">
          <a:xfrm>
            <a:off x="209139" y="3626391"/>
            <a:ext cx="5351021" cy="1412875"/>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40000"/>
              </a:spcBef>
              <a:buClr>
                <a:srgbClr val="8DACD0"/>
              </a:buClr>
              <a:buSzPct val="70000"/>
              <a:buFont typeface="Wingdings" pitchFamily="2" charset="2"/>
              <a:buNone/>
            </a:pPr>
            <a:r>
              <a:rPr lang="en-US" sz="2200" b="0" dirty="0" err="1" smtClean="0">
                <a:latin typeface="Segoe UI" pitchFamily="34" charset="0"/>
                <a:ea typeface="Segoe UI" pitchFamily="34" charset="0"/>
                <a:cs typeface="Segoe UI" pitchFamily="34" charset="0"/>
              </a:rPr>
              <a:t>Inconvénients</a:t>
            </a:r>
            <a:endParaRPr lang="en-CA" sz="2200" b="0" dirty="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445679" y="4049376"/>
            <a:ext cx="4908780" cy="906462"/>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eaLnBrk="0" hangingPunct="0">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Temps d'accès inférieurs</a:t>
            </a:r>
          </a:p>
          <a:p>
            <a:pPr marL="228600" indent="-228600" eaLnBrk="0" hangingPunct="0">
              <a:lnSpc>
                <a:spcPct val="90000"/>
              </a:lnSpc>
              <a:spcBef>
                <a:spcPct val="40000"/>
              </a:spcBef>
              <a:buClr>
                <a:srgbClr val="006699"/>
              </a:buClr>
              <a:buFontTx/>
              <a:buChar char="•"/>
            </a:pPr>
            <a:r>
              <a:rPr lang="en-US" sz="2000" b="0" dirty="0">
                <a:latin typeface="Segoe UI" pitchFamily="34" charset="0"/>
                <a:ea typeface="Segoe UI" pitchFamily="34" charset="0"/>
                <a:cs typeface="Segoe UI" pitchFamily="34" charset="0"/>
              </a:rPr>
              <a:t>N'est pas une solution d'entreprise</a:t>
            </a:r>
          </a:p>
        </p:txBody>
      </p:sp>
      <p:sp>
        <p:nvSpPr>
          <p:cNvPr id="8" name="Text Box 22"/>
          <p:cNvSpPr txBox="1">
            <a:spLocks noChangeArrowheads="1"/>
          </p:cNvSpPr>
          <p:nvPr/>
        </p:nvSpPr>
        <p:spPr bwMode="auto">
          <a:xfrm>
            <a:off x="209139" y="838200"/>
            <a:ext cx="8394378" cy="914400"/>
          </a:xfrm>
          <a:prstGeom prst="rect">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lnSpc>
                <a:spcPct val="90000"/>
              </a:lnSpc>
            </a:pPr>
            <a:r>
              <a:rPr lang="en-US" sz="2200" dirty="0">
                <a:latin typeface="Segoe UI" pitchFamily="34" charset="0"/>
                <a:ea typeface="Segoe UI" pitchFamily="34" charset="0"/>
                <a:cs typeface="Segoe UI" pitchFamily="34" charset="0"/>
              </a:rPr>
              <a:t>Un stockage NAS (Network Attached Storage) est un stockage connecté à un périphérique de stockage dédié et accessible par le biais du </a:t>
            </a:r>
            <a:r>
              <a:rPr lang="en-US" sz="2200" dirty="0" err="1" smtClean="0">
                <a:latin typeface="Segoe UI" pitchFamily="34" charset="0"/>
                <a:ea typeface="Segoe UI" pitchFamily="34" charset="0"/>
                <a:cs typeface="Segoe UI" pitchFamily="34" charset="0"/>
              </a:rPr>
              <a:t>réseau</a:t>
            </a:r>
            <a:endParaRPr lang="en-US" sz="2200" dirty="0">
              <a:latin typeface="Segoe UI" pitchFamily="34" charset="0"/>
              <a:ea typeface="Segoe UI" pitchFamily="34" charset="0"/>
              <a:cs typeface="Segoe UI" pitchFamily="34" charset="0"/>
            </a:endParaRPr>
          </a:p>
        </p:txBody>
      </p:sp>
      <p:sp>
        <p:nvSpPr>
          <p:cNvPr id="9" name="Text Box 22"/>
          <p:cNvSpPr txBox="1">
            <a:spLocks noChangeArrowheads="1"/>
          </p:cNvSpPr>
          <p:nvPr/>
        </p:nvSpPr>
        <p:spPr bwMode="auto">
          <a:xfrm>
            <a:off x="209139" y="5275263"/>
            <a:ext cx="5339313" cy="820743"/>
          </a:xfrm>
          <a:prstGeom prst="rect">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1" hangingPunct="1">
              <a:lnSpc>
                <a:spcPct val="90000"/>
              </a:lnSpc>
            </a:pPr>
            <a:r>
              <a:rPr lang="en-US" sz="2200" dirty="0">
                <a:latin typeface="Segoe UI" pitchFamily="34" charset="0"/>
                <a:ea typeface="Segoe UI" pitchFamily="34" charset="0"/>
                <a:cs typeface="Segoe UI" pitchFamily="34" charset="0"/>
              </a:rPr>
              <a:t>Le stockage NAS permet un stockage centralisé à un prix abordable </a:t>
            </a:r>
          </a:p>
        </p:txBody>
      </p:sp>
      <p:pic>
        <p:nvPicPr>
          <p:cNvPr id="10" name="Picture 9" descr="Serveu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10288" y="5188891"/>
            <a:ext cx="962025" cy="11321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AutoShape 31"/>
          <p:cNvSpPr>
            <a:spLocks noChangeArrowheads="1"/>
          </p:cNvSpPr>
          <p:nvPr/>
        </p:nvSpPr>
        <p:spPr bwMode="auto">
          <a:xfrm>
            <a:off x="7067150" y="5553871"/>
            <a:ext cx="1127919" cy="288925"/>
          </a:xfrm>
          <a:prstGeom prst="roundRect">
            <a:avLst>
              <a:gd name="adj" fmla="val 4167"/>
            </a:avLst>
          </a:prstGeom>
          <a:solidFill>
            <a:schemeClr val="bg1"/>
          </a:solid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dirty="0" err="1">
                <a:latin typeface="Segoe UI" pitchFamily="34" charset="0"/>
                <a:ea typeface="Segoe UI" pitchFamily="34" charset="0"/>
                <a:cs typeface="Segoe UI" pitchFamily="34" charset="0"/>
              </a:rPr>
              <a:t>Serveur</a:t>
            </a:r>
            <a:r>
              <a:rPr lang="en-US" dirty="0">
                <a:latin typeface="Segoe UI" pitchFamily="34" charset="0"/>
                <a:ea typeface="Segoe UI" pitchFamily="34" charset="0"/>
                <a:cs typeface="Segoe UI" pitchFamily="34" charset="0"/>
              </a:rPr>
              <a:t> </a:t>
            </a:r>
            <a:r>
              <a:rPr lang="en-US" dirty="0" smtClean="0">
                <a:latin typeface="Segoe UI" pitchFamily="34" charset="0"/>
                <a:ea typeface="Segoe UI" pitchFamily="34" charset="0"/>
                <a:cs typeface="Segoe UI" pitchFamily="34" charset="0"/>
              </a:rPr>
              <a:t/>
            </a:r>
            <a:br>
              <a:rPr lang="en-US" dirty="0" smtClean="0">
                <a:latin typeface="Segoe UI" pitchFamily="34" charset="0"/>
                <a:ea typeface="Segoe UI" pitchFamily="34" charset="0"/>
                <a:cs typeface="Segoe UI" pitchFamily="34" charset="0"/>
              </a:rPr>
            </a:br>
            <a:r>
              <a:rPr lang="en-US" dirty="0" smtClean="0">
                <a:latin typeface="Segoe UI" pitchFamily="34" charset="0"/>
                <a:ea typeface="Segoe UI" pitchFamily="34" charset="0"/>
                <a:cs typeface="Segoe UI" pitchFamily="34" charset="0"/>
              </a:rPr>
              <a:t>de </a:t>
            </a:r>
            <a:r>
              <a:rPr lang="en-US" dirty="0" err="1" smtClean="0">
                <a:latin typeface="Segoe UI" pitchFamily="34" charset="0"/>
                <a:ea typeface="Segoe UI" pitchFamily="34" charset="0"/>
                <a:cs typeface="Segoe UI" pitchFamily="34" charset="0"/>
              </a:rPr>
              <a:t>fichiers</a:t>
            </a:r>
            <a:endParaRPr lang="en-US" dirty="0">
              <a:latin typeface="Segoe UI" pitchFamily="34" charset="0"/>
              <a:ea typeface="Segoe UI" pitchFamily="34" charset="0"/>
              <a:cs typeface="Segoe UI" pitchFamily="34" charset="0"/>
            </a:endParaRPr>
          </a:p>
        </p:txBody>
      </p:sp>
      <p:sp>
        <p:nvSpPr>
          <p:cNvPr id="12" name="Shape 16411"/>
          <p:cNvSpPr>
            <a:spLocks noEditPoints="1"/>
          </p:cNvSpPr>
          <p:nvPr/>
        </p:nvSpPr>
        <p:spPr bwMode="auto">
          <a:xfrm>
            <a:off x="5905512" y="3492211"/>
            <a:ext cx="3033299" cy="625556"/>
          </a:xfrm>
          <a:custGeom>
            <a:avLst/>
            <a:gdLst>
              <a:gd name="T0" fmla="*/ 2147483647 w 2309"/>
              <a:gd name="T1" fmla="*/ 2147483647 h 385"/>
              <a:gd name="T2" fmla="*/ 2147483647 w 2309"/>
              <a:gd name="T3" fmla="*/ 2147483647 h 385"/>
              <a:gd name="T4" fmla="*/ 2147483647 w 2309"/>
              <a:gd name="T5" fmla="*/ 2147483647 h 385"/>
              <a:gd name="T6" fmla="*/ 2147483647 w 2309"/>
              <a:gd name="T7" fmla="*/ 2147483647 h 385"/>
              <a:gd name="T8" fmla="*/ 2147483647 w 2309"/>
              <a:gd name="T9" fmla="*/ 2147483647 h 385"/>
              <a:gd name="T10" fmla="*/ 2147483647 w 2309"/>
              <a:gd name="T11" fmla="*/ 0 h 385"/>
              <a:gd name="T12" fmla="*/ 2147483647 w 2309"/>
              <a:gd name="T13" fmla="*/ 0 h 385"/>
              <a:gd name="T14" fmla="*/ 2147483647 w 2309"/>
              <a:gd name="T15" fmla="*/ 2147483647 h 385"/>
              <a:gd name="T16" fmla="*/ 2147483647 w 2309"/>
              <a:gd name="T17" fmla="*/ 2147483647 h 385"/>
              <a:gd name="T18" fmla="*/ 2147483647 w 2309"/>
              <a:gd name="T19" fmla="*/ 2147483647 h 385"/>
              <a:gd name="T20" fmla="*/ 2147483647 w 2309"/>
              <a:gd name="T21" fmla="*/ 2147483647 h 385"/>
              <a:gd name="T22" fmla="*/ 2147483647 w 2309"/>
              <a:gd name="T23" fmla="*/ 2147483647 h 385"/>
              <a:gd name="T24" fmla="*/ 0 w 2309"/>
              <a:gd name="T25" fmla="*/ 2147483647 h 385"/>
              <a:gd name="T26" fmla="*/ 2147483647 w 2309"/>
              <a:gd name="T27" fmla="*/ 0 h 38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309"/>
              <a:gd name="T43" fmla="*/ 0 h 385"/>
              <a:gd name="T44" fmla="*/ 2309 w 2309"/>
              <a:gd name="T45" fmla="*/ 385 h 38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309" h="385">
                <a:moveTo>
                  <a:pt x="96" y="361"/>
                </a:moveTo>
                <a:cubicBezTo>
                  <a:pt x="56" y="360"/>
                  <a:pt x="24" y="283"/>
                  <a:pt x="24" y="190"/>
                </a:cubicBezTo>
                <a:cubicBezTo>
                  <a:pt x="25" y="99"/>
                  <a:pt x="57" y="25"/>
                  <a:pt x="96" y="24"/>
                </a:cubicBezTo>
                <a:cubicBezTo>
                  <a:pt x="137" y="25"/>
                  <a:pt x="169" y="102"/>
                  <a:pt x="168" y="195"/>
                </a:cubicBezTo>
                <a:cubicBezTo>
                  <a:pt x="168" y="286"/>
                  <a:pt x="136" y="360"/>
                  <a:pt x="96" y="361"/>
                </a:cubicBezTo>
                <a:close/>
                <a:moveTo>
                  <a:pt x="96" y="0"/>
                </a:moveTo>
                <a:lnTo>
                  <a:pt x="2212" y="0"/>
                </a:lnTo>
                <a:cubicBezTo>
                  <a:pt x="2266" y="0"/>
                  <a:pt x="2309" y="86"/>
                  <a:pt x="2309" y="192"/>
                </a:cubicBezTo>
                <a:cubicBezTo>
                  <a:pt x="2309" y="299"/>
                  <a:pt x="2266" y="385"/>
                  <a:pt x="2212" y="385"/>
                </a:cubicBezTo>
                <a:cubicBezTo>
                  <a:pt x="2212" y="385"/>
                  <a:pt x="2212" y="385"/>
                  <a:pt x="2212" y="385"/>
                </a:cubicBezTo>
                <a:lnTo>
                  <a:pt x="96" y="385"/>
                </a:lnTo>
                <a:cubicBezTo>
                  <a:pt x="43" y="385"/>
                  <a:pt x="0" y="299"/>
                  <a:pt x="0" y="192"/>
                </a:cubicBezTo>
                <a:cubicBezTo>
                  <a:pt x="0" y="86"/>
                  <a:pt x="43" y="0"/>
                  <a:pt x="96" y="0"/>
                </a:cubicBezTo>
                <a:close/>
              </a:path>
            </a:pathLst>
          </a:custGeom>
          <a:solidFill>
            <a:srgbClr val="C0C0C0"/>
          </a:solidFill>
          <a:ln w="0" algn="ctr">
            <a:solidFill>
              <a:srgbClr val="000000"/>
            </a:solid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endParaRPr lang="en-US" sz="1800" b="0">
              <a:solidFill>
                <a:srgbClr val="000000"/>
              </a:solidFill>
              <a:latin typeface="Segoe UI" pitchFamily="34" charset="0"/>
              <a:ea typeface="Segoe UI" pitchFamily="34" charset="0"/>
              <a:cs typeface="Segoe UI" pitchFamily="34" charset="0"/>
            </a:endParaRPr>
          </a:p>
        </p:txBody>
      </p:sp>
      <p:sp>
        <p:nvSpPr>
          <p:cNvPr id="13" name="Rectangle 12"/>
          <p:cNvSpPr>
            <a:spLocks noChangeArrowheads="1"/>
          </p:cNvSpPr>
          <p:nvPr/>
        </p:nvSpPr>
        <p:spPr bwMode="auto">
          <a:xfrm>
            <a:off x="6745300" y="3538717"/>
            <a:ext cx="2193512" cy="553998"/>
          </a:xfrm>
          <a:prstGeom prst="rect">
            <a:avLst/>
          </a:prstGeom>
          <a:noFill/>
          <a:ln w="9525">
            <a:noFill/>
            <a:miter lim="800000"/>
            <a:headEnd/>
            <a:tailEnd/>
          </a:ln>
        </p:spPr>
        <p:txBody>
          <a:bodyPr wrap="square" lIns="0" tIns="0" rIns="0" bIns="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eaLnBrk="1" hangingPunct="1">
              <a:defRPr/>
            </a:pPr>
            <a:r>
              <a:rPr lang="en-US" dirty="0" smtClean="0">
                <a:solidFill>
                  <a:srgbClr val="000000"/>
                </a:solidFill>
                <a:latin typeface="Segoe UI" pitchFamily="34" charset="0"/>
                <a:ea typeface="Segoe UI" pitchFamily="34" charset="0"/>
                <a:cs typeface="Segoe UI" pitchFamily="34" charset="0"/>
              </a:rPr>
              <a:t>Réseau local (Ethernet)</a:t>
            </a:r>
            <a:endParaRPr lang="en-US" dirty="0">
              <a:effectLst>
                <a:outerShdw blurRad="38100" dist="38100" dir="2700000" algn="tl">
                  <a:srgbClr val="C0C0C0"/>
                </a:outerShdw>
              </a:effectLst>
              <a:latin typeface="Segoe UI" pitchFamily="34" charset="0"/>
              <a:ea typeface="Segoe UI" pitchFamily="34" charset="0"/>
              <a:cs typeface="Segoe UI" pitchFamily="34" charset="0"/>
            </a:endParaRPr>
          </a:p>
        </p:txBody>
      </p:sp>
      <p:sp>
        <p:nvSpPr>
          <p:cNvPr id="14" name="Line 48"/>
          <p:cNvSpPr>
            <a:spLocks noChangeShapeType="1"/>
          </p:cNvSpPr>
          <p:nvPr/>
        </p:nvSpPr>
        <p:spPr bwMode="auto">
          <a:xfrm>
            <a:off x="6205551" y="3901428"/>
            <a:ext cx="327025" cy="9525"/>
          </a:xfrm>
          <a:prstGeom prst="line">
            <a:avLst/>
          </a:prstGeom>
          <a:noFill/>
          <a:ln w="9525">
            <a:solidFill>
              <a:srgbClr val="333333"/>
            </a:solidFill>
            <a:round/>
            <a:headEnd/>
            <a:tailEnd/>
          </a:ln>
          <a:extLst>
            <a:ext uri="{909E8E84-426E-40DD-AFC4-6F175D3DCCD1}">
              <a14:hiddenFill xmlns:a14="http://schemas.microsoft.com/office/drawing/2010/main" xmlns="">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5" name="Line 49"/>
          <p:cNvSpPr>
            <a:spLocks noChangeShapeType="1"/>
          </p:cNvSpPr>
          <p:nvPr/>
        </p:nvSpPr>
        <p:spPr bwMode="auto">
          <a:xfrm flipV="1">
            <a:off x="6194438" y="2842566"/>
            <a:ext cx="0" cy="1058863"/>
          </a:xfrm>
          <a:prstGeom prst="line">
            <a:avLst/>
          </a:prstGeom>
          <a:noFill/>
          <a:ln w="9525">
            <a:solidFill>
              <a:srgbClr val="333333"/>
            </a:solidFill>
            <a:round/>
            <a:headEnd/>
            <a:tailEnd/>
          </a:ln>
          <a:extLst>
            <a:ext uri="{909E8E84-426E-40DD-AFC4-6F175D3DCCD1}">
              <a14:hiddenFill xmlns:a14="http://schemas.microsoft.com/office/drawing/2010/main" xmlns="">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6" name="Line 52"/>
          <p:cNvSpPr>
            <a:spLocks noChangeShapeType="1"/>
          </p:cNvSpPr>
          <p:nvPr/>
        </p:nvSpPr>
        <p:spPr bwMode="auto">
          <a:xfrm>
            <a:off x="6548451" y="3901429"/>
            <a:ext cx="0" cy="1262062"/>
          </a:xfrm>
          <a:prstGeom prst="line">
            <a:avLst/>
          </a:prstGeom>
          <a:noFill/>
          <a:ln w="9525">
            <a:solidFill>
              <a:srgbClr val="333333"/>
            </a:solidFill>
            <a:round/>
            <a:headEnd/>
            <a:tailEnd/>
          </a:ln>
          <a:extLst>
            <a:ext uri="{909E8E84-426E-40DD-AFC4-6F175D3DCCD1}">
              <a14:hiddenFill xmlns:a14="http://schemas.microsoft.com/office/drawing/2010/main" xmlns="">
                <a:no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7" name="Freeform 16"/>
          <p:cNvSpPr>
            <a:spLocks/>
          </p:cNvSpPr>
          <p:nvPr/>
        </p:nvSpPr>
        <p:spPr bwMode="auto">
          <a:xfrm flipH="1">
            <a:off x="6010288" y="2899716"/>
            <a:ext cx="522288" cy="2322513"/>
          </a:xfrm>
          <a:custGeom>
            <a:avLst/>
            <a:gdLst>
              <a:gd name="T0" fmla="*/ 457200 w 329"/>
              <a:gd name="T1" fmla="*/ 0 h 1463"/>
              <a:gd name="T2" fmla="*/ 457200 w 329"/>
              <a:gd name="T3" fmla="*/ 957263 h 1463"/>
              <a:gd name="T4" fmla="*/ 65088 w 329"/>
              <a:gd name="T5" fmla="*/ 1335088 h 1463"/>
              <a:gd name="T6" fmla="*/ 65088 w 329"/>
              <a:gd name="T7" fmla="*/ 2322513 h 1463"/>
              <a:gd name="T8" fmla="*/ 0 60000 65536"/>
              <a:gd name="T9" fmla="*/ 0 60000 65536"/>
              <a:gd name="T10" fmla="*/ 0 60000 65536"/>
              <a:gd name="T11" fmla="*/ 0 60000 65536"/>
              <a:gd name="T12" fmla="*/ 0 w 329"/>
              <a:gd name="T13" fmla="*/ 0 h 1463"/>
              <a:gd name="T14" fmla="*/ 329 w 329"/>
              <a:gd name="T15" fmla="*/ 1463 h 1463"/>
            </a:gdLst>
            <a:ahLst/>
            <a:cxnLst>
              <a:cxn ang="T8">
                <a:pos x="T0" y="T1"/>
              </a:cxn>
              <a:cxn ang="T9">
                <a:pos x="T2" y="T3"/>
              </a:cxn>
              <a:cxn ang="T10">
                <a:pos x="T4" y="T5"/>
              </a:cxn>
              <a:cxn ang="T11">
                <a:pos x="T6" y="T7"/>
              </a:cxn>
            </a:cxnLst>
            <a:rect l="T12" t="T13" r="T14" b="T15"/>
            <a:pathLst>
              <a:path w="329" h="1463">
                <a:moveTo>
                  <a:pt x="288" y="0"/>
                </a:moveTo>
                <a:cubicBezTo>
                  <a:pt x="308" y="231"/>
                  <a:pt x="329" y="463"/>
                  <a:pt x="288" y="603"/>
                </a:cubicBezTo>
                <a:cubicBezTo>
                  <a:pt x="247" y="743"/>
                  <a:pt x="82" y="698"/>
                  <a:pt x="41" y="841"/>
                </a:cubicBezTo>
                <a:cubicBezTo>
                  <a:pt x="0" y="984"/>
                  <a:pt x="41" y="1362"/>
                  <a:pt x="41" y="1463"/>
                </a:cubicBezTo>
              </a:path>
            </a:pathLst>
          </a:custGeom>
          <a:noFill/>
          <a:ln w="38100">
            <a:solidFill>
              <a:srgbClr val="006699"/>
            </a:solidFill>
            <a:prstDash val="dash"/>
            <a:round/>
            <a:headEnd type="triangle" w="med" len="med"/>
            <a:tailEnd type="triangle" w="med" len="lg"/>
          </a:ln>
          <a:extLst>
            <a:ext uri="{909E8E84-426E-40DD-AFC4-6F175D3DCCD1}">
              <a14:hiddenFill xmlns:a14="http://schemas.microsoft.com/office/drawing/2010/main" xmlns="">
                <a:solidFill>
                  <a:srgbClr val="FFFFFF"/>
                </a:solidFill>
              </a14:hiddenFill>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sp>
        <p:nvSpPr>
          <p:cNvPr id="18" name="AutoShape 31"/>
          <p:cNvSpPr>
            <a:spLocks noChangeArrowheads="1"/>
          </p:cNvSpPr>
          <p:nvPr/>
        </p:nvSpPr>
        <p:spPr bwMode="auto">
          <a:xfrm>
            <a:off x="7010400" y="4406253"/>
            <a:ext cx="1757362" cy="619125"/>
          </a:xfrm>
          <a:prstGeom prst="roundRect">
            <a:avLst>
              <a:gd name="adj" fmla="val 4167"/>
            </a:avLst>
          </a:prstGeom>
          <a:solidFill>
            <a:schemeClr val="bg1"/>
          </a:solid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dirty="0">
                <a:latin typeface="Segoe UI" pitchFamily="34" charset="0"/>
                <a:ea typeface="Segoe UI" pitchFamily="34" charset="0"/>
                <a:cs typeface="Segoe UI" pitchFamily="34" charset="0"/>
              </a:rPr>
              <a:t>Accès de </a:t>
            </a:r>
            <a:r>
              <a:rPr lang="en-US" dirty="0" err="1">
                <a:latin typeface="Segoe UI" pitchFamily="34" charset="0"/>
                <a:ea typeface="Segoe UI" pitchFamily="34" charset="0"/>
                <a:cs typeface="Segoe UI" pitchFamily="34" charset="0"/>
              </a:rPr>
              <a:t>niveau</a:t>
            </a:r>
            <a:r>
              <a:rPr lang="en-US" dirty="0">
                <a:latin typeface="Segoe UI" pitchFamily="34" charset="0"/>
                <a:ea typeface="Segoe UI" pitchFamily="34" charset="0"/>
                <a:cs typeface="Segoe UI" pitchFamily="34" charset="0"/>
              </a:rPr>
              <a:t> </a:t>
            </a:r>
            <a:r>
              <a:rPr lang="en-US" dirty="0" smtClean="0">
                <a:latin typeface="Segoe UI" pitchFamily="34" charset="0"/>
                <a:ea typeface="Segoe UI" pitchFamily="34" charset="0"/>
                <a:cs typeface="Segoe UI" pitchFamily="34" charset="0"/>
              </a:rPr>
              <a:t/>
            </a:r>
            <a:br>
              <a:rPr lang="en-US" dirty="0" smtClean="0">
                <a:latin typeface="Segoe UI" pitchFamily="34" charset="0"/>
                <a:ea typeface="Segoe UI" pitchFamily="34" charset="0"/>
                <a:cs typeface="Segoe UI" pitchFamily="34" charset="0"/>
              </a:rPr>
            </a:br>
            <a:r>
              <a:rPr lang="en-US" dirty="0" err="1" smtClean="0">
                <a:latin typeface="Segoe UI" pitchFamily="34" charset="0"/>
                <a:ea typeface="Segoe UI" pitchFamily="34" charset="0"/>
                <a:cs typeface="Segoe UI" pitchFamily="34" charset="0"/>
              </a:rPr>
              <a:t>fichier</a:t>
            </a:r>
            <a:r>
              <a:rPr lang="en-US" dirty="0" smtClean="0">
                <a:latin typeface="Segoe UI" pitchFamily="34" charset="0"/>
                <a:ea typeface="Segoe UI" pitchFamily="34" charset="0"/>
                <a:cs typeface="Segoe UI" pitchFamily="34" charset="0"/>
              </a:rPr>
              <a:t> (CIFS</a:t>
            </a:r>
            <a:r>
              <a:rPr lang="en-US" dirty="0">
                <a:latin typeface="Segoe UI" pitchFamily="34" charset="0"/>
                <a:ea typeface="Segoe UI" pitchFamily="34" charset="0"/>
                <a:cs typeface="Segoe UI" pitchFamily="34" charset="0"/>
              </a:rPr>
              <a:t>, NFS)</a:t>
            </a:r>
          </a:p>
        </p:txBody>
      </p:sp>
      <p:sp>
        <p:nvSpPr>
          <p:cNvPr id="19" name="Line 13"/>
          <p:cNvSpPr>
            <a:spLocks noChangeShapeType="1"/>
          </p:cNvSpPr>
          <p:nvPr/>
        </p:nvSpPr>
        <p:spPr bwMode="auto">
          <a:xfrm flipH="1" flipV="1">
            <a:off x="6512840" y="4556272"/>
            <a:ext cx="508000" cy="106361"/>
          </a:xfrm>
          <a:prstGeom prst="line">
            <a:avLst/>
          </a:prstGeom>
          <a:noFill/>
          <a:ln w="38100">
            <a:solidFill>
              <a:srgbClr val="CC0000"/>
            </a:solidFill>
            <a:round/>
            <a:headEnd/>
            <a:tailEnd type="triangle" w="med" len="lg"/>
          </a:ln>
          <a:extLst>
            <a:ext uri="{909E8E84-426E-40DD-AFC4-6F175D3DCCD1}">
              <a14:hiddenFill xmlns:a14="http://schemas.microsoft.com/office/drawing/2010/main" xmlns="">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latin typeface="Segoe UI" pitchFamily="34" charset="0"/>
              <a:ea typeface="Segoe UI" pitchFamily="34" charset="0"/>
              <a:cs typeface="Segoe UI" pitchFamily="34" charset="0"/>
            </a:endParaRPr>
          </a:p>
        </p:txBody>
      </p:sp>
      <p:pic>
        <p:nvPicPr>
          <p:cNvPr id="20" name="Picture 19" descr="Périphérique NAS se connectant par un réseau Ethernet à un serveur de fichiers. "/>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5595950" y="1929754"/>
            <a:ext cx="962026" cy="1132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AutoShape 31"/>
          <p:cNvSpPr>
            <a:spLocks noChangeArrowheads="1"/>
          </p:cNvSpPr>
          <p:nvPr/>
        </p:nvSpPr>
        <p:spPr bwMode="auto">
          <a:xfrm>
            <a:off x="7067150" y="2327546"/>
            <a:ext cx="1282700" cy="336544"/>
          </a:xfrm>
          <a:prstGeom prst="roundRect">
            <a:avLst>
              <a:gd name="adj" fmla="val 4167"/>
            </a:avLst>
          </a:prstGeom>
          <a:solidFill>
            <a:schemeClr val="bg1"/>
          </a:solid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dirty="0" smtClean="0">
                <a:latin typeface="Segoe UI" pitchFamily="34" charset="0"/>
                <a:ea typeface="Segoe UI" pitchFamily="34" charset="0"/>
                <a:cs typeface="Segoe UI" pitchFamily="34" charset="0"/>
              </a:rPr>
              <a:t>Périphérique NAS</a:t>
            </a:r>
            <a:endParaRPr lang="en-US"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357255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c015ca23-3bfe-48d3-91c1-9c19ece6de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qu'un réseau SAN ?</a:t>
            </a:r>
            <a:endParaRPr lang="en-US"/>
          </a:p>
        </p:txBody>
      </p:sp>
      <p:sp>
        <p:nvSpPr>
          <p:cNvPr id="4" name="Rounded Rectangle 3"/>
          <p:cNvSpPr>
            <a:spLocks noChangeArrowheads="1"/>
          </p:cNvSpPr>
          <p:nvPr/>
        </p:nvSpPr>
        <p:spPr bwMode="auto">
          <a:xfrm>
            <a:off x="3330328" y="1677238"/>
            <a:ext cx="4670672" cy="2124075"/>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40000"/>
              </a:spcBef>
              <a:buClr>
                <a:srgbClr val="8DACD0"/>
              </a:buClr>
              <a:buSzPct val="70000"/>
              <a:buFont typeface="Wingdings" pitchFamily="2" charset="2"/>
              <a:buNone/>
            </a:pPr>
            <a:r>
              <a:rPr lang="en-US" sz="2200" b="0" dirty="0" err="1" smtClean="0">
                <a:latin typeface="Segoe UI" pitchFamily="34" charset="0"/>
                <a:ea typeface="Segoe UI" pitchFamily="34" charset="0"/>
                <a:cs typeface="Segoe UI" pitchFamily="34" charset="0"/>
              </a:rPr>
              <a:t>Avantages</a:t>
            </a:r>
            <a:endParaRPr lang="en-CA" sz="22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3566866" y="2255781"/>
            <a:ext cx="5065668" cy="1504950"/>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eaLnBrk="0" hangingPunct="0">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Temps d'accès plus rapides </a:t>
            </a:r>
          </a:p>
          <a:p>
            <a:pPr marL="228600" indent="-228600" eaLnBrk="0" hangingPunct="0">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Extension simplifiée</a:t>
            </a:r>
          </a:p>
          <a:p>
            <a:pPr marL="228600" indent="-228600" eaLnBrk="0" hangingPunct="0">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Stockage centralisé</a:t>
            </a:r>
          </a:p>
          <a:p>
            <a:pPr marL="228600" indent="-228600" eaLnBrk="0" hangingPunct="0">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Haut niveau de redondance</a:t>
            </a:r>
          </a:p>
        </p:txBody>
      </p:sp>
      <p:sp>
        <p:nvSpPr>
          <p:cNvPr id="6" name="Rounded Rectangle 5"/>
          <p:cNvSpPr>
            <a:spLocks noChangeArrowheads="1"/>
          </p:cNvSpPr>
          <p:nvPr/>
        </p:nvSpPr>
        <p:spPr bwMode="auto">
          <a:xfrm>
            <a:off x="3330327" y="4121988"/>
            <a:ext cx="5127873" cy="1465263"/>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lnSpc>
                <a:spcPct val="90000"/>
              </a:lnSpc>
              <a:spcBef>
                <a:spcPct val="40000"/>
              </a:spcBef>
              <a:buClr>
                <a:srgbClr val="8DACD0"/>
              </a:buClr>
              <a:buSzPct val="70000"/>
              <a:buFont typeface="Wingdings" pitchFamily="2" charset="2"/>
              <a:buNone/>
            </a:pPr>
            <a:r>
              <a:rPr lang="en-US" sz="2200" b="0" dirty="0" err="1" smtClean="0">
                <a:latin typeface="Segoe UI" pitchFamily="34" charset="0"/>
                <a:ea typeface="Segoe UI" pitchFamily="34" charset="0"/>
                <a:cs typeface="Segoe UI" pitchFamily="34" charset="0"/>
              </a:rPr>
              <a:t>Inconvénients</a:t>
            </a:r>
            <a:endParaRPr lang="en-CA" sz="2200" b="0" dirty="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3566866" y="4551765"/>
            <a:ext cx="5083874" cy="906462"/>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eaLnBrk="0" hangingPunct="0">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Plus onéreux</a:t>
            </a:r>
          </a:p>
          <a:p>
            <a:pPr marL="228600" indent="-228600" eaLnBrk="0" hangingPunct="0">
              <a:lnSpc>
                <a:spcPct val="90000"/>
              </a:lnSpc>
              <a:spcBef>
                <a:spcPct val="40000"/>
              </a:spcBef>
              <a:buClr>
                <a:srgbClr val="006699"/>
              </a:buClr>
              <a:buFontTx/>
              <a:buChar char="•"/>
            </a:pPr>
            <a:r>
              <a:rPr lang="en-US" sz="2200" b="0" dirty="0">
                <a:latin typeface="Segoe UI" pitchFamily="34" charset="0"/>
                <a:ea typeface="Segoe UI" pitchFamily="34" charset="0"/>
                <a:cs typeface="Segoe UI" pitchFamily="34" charset="0"/>
              </a:rPr>
              <a:t>Compétences spécialisées requises</a:t>
            </a:r>
          </a:p>
        </p:txBody>
      </p:sp>
      <p:sp>
        <p:nvSpPr>
          <p:cNvPr id="8" name="Text Box 22"/>
          <p:cNvSpPr txBox="1">
            <a:spLocks noChangeArrowheads="1"/>
          </p:cNvSpPr>
          <p:nvPr/>
        </p:nvSpPr>
        <p:spPr bwMode="auto">
          <a:xfrm>
            <a:off x="0" y="866775"/>
            <a:ext cx="9143999" cy="612775"/>
          </a:xfrm>
          <a:prstGeom prst="rect">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lnSpc>
                <a:spcPct val="90000"/>
              </a:lnSpc>
            </a:pPr>
            <a:r>
              <a:rPr lang="en-CA" sz="2200" dirty="0">
                <a:latin typeface="Segoe UI" pitchFamily="34" charset="0"/>
                <a:ea typeface="Segoe UI" pitchFamily="34" charset="0"/>
                <a:cs typeface="Segoe UI" pitchFamily="34" charset="0"/>
              </a:rPr>
              <a:t>Les réseaux SAN offrent un plus haut </a:t>
            </a:r>
            <a:r>
              <a:rPr lang="en-CA" sz="2200">
                <a:latin typeface="Segoe UI" pitchFamily="34" charset="0"/>
                <a:ea typeface="Segoe UI" pitchFamily="34" charset="0"/>
                <a:cs typeface="Segoe UI" pitchFamily="34" charset="0"/>
              </a:rPr>
              <a:t>niveau </a:t>
            </a:r>
            <a:r>
              <a:rPr lang="en-CA" sz="2200" smtClean="0">
                <a:latin typeface="Segoe UI" pitchFamily="34" charset="0"/>
                <a:ea typeface="Segoe UI" pitchFamily="34" charset="0"/>
                <a:cs typeface="Segoe UI" pitchFamily="34" charset="0"/>
              </a:rPr>
              <a:t/>
            </a:r>
            <a:br>
              <a:rPr lang="en-CA" sz="2200" smtClean="0">
                <a:latin typeface="Segoe UI" pitchFamily="34" charset="0"/>
                <a:ea typeface="Segoe UI" pitchFamily="34" charset="0"/>
                <a:cs typeface="Segoe UI" pitchFamily="34" charset="0"/>
              </a:rPr>
            </a:br>
            <a:r>
              <a:rPr lang="en-CA" sz="2200" smtClean="0">
                <a:latin typeface="Segoe UI" pitchFamily="34" charset="0"/>
                <a:ea typeface="Segoe UI" pitchFamily="34" charset="0"/>
                <a:cs typeface="Segoe UI" pitchFamily="34" charset="0"/>
              </a:rPr>
              <a:t>de </a:t>
            </a:r>
            <a:r>
              <a:rPr lang="en-CA" sz="2200" dirty="0" err="1">
                <a:latin typeface="Segoe UI" pitchFamily="34" charset="0"/>
                <a:ea typeface="Segoe UI" pitchFamily="34" charset="0"/>
                <a:cs typeface="Segoe UI" pitchFamily="34" charset="0"/>
              </a:rPr>
              <a:t>disponibilité</a:t>
            </a:r>
            <a:r>
              <a:rPr lang="en-CA" sz="2200" dirty="0">
                <a:latin typeface="Segoe UI" pitchFamily="34" charset="0"/>
                <a:ea typeface="Segoe UI" pitchFamily="34" charset="0"/>
                <a:cs typeface="Segoe UI" pitchFamily="34" charset="0"/>
              </a:rPr>
              <a:t> </a:t>
            </a:r>
            <a:r>
              <a:rPr lang="en-CA" sz="2200" dirty="0" smtClean="0">
                <a:latin typeface="Segoe UI" pitchFamily="34" charset="0"/>
                <a:ea typeface="Segoe UI" pitchFamily="34" charset="0"/>
                <a:cs typeface="Segoe UI" pitchFamily="34" charset="0"/>
              </a:rPr>
              <a:t>et </a:t>
            </a:r>
            <a:r>
              <a:rPr lang="en-CA" sz="2200" dirty="0" err="1" smtClean="0">
                <a:latin typeface="Segoe UI" pitchFamily="34" charset="0"/>
                <a:ea typeface="Segoe UI" pitchFamily="34" charset="0"/>
                <a:cs typeface="Segoe UI" pitchFamily="34" charset="0"/>
              </a:rPr>
              <a:t>une</a:t>
            </a:r>
            <a:r>
              <a:rPr lang="en-CA" sz="2200" dirty="0" smtClean="0">
                <a:latin typeface="Segoe UI" pitchFamily="34" charset="0"/>
                <a:ea typeface="Segoe UI" pitchFamily="34" charset="0"/>
                <a:cs typeface="Segoe UI" pitchFamily="34" charset="0"/>
              </a:rPr>
              <a:t> </a:t>
            </a:r>
            <a:r>
              <a:rPr lang="en-CA" sz="2200" dirty="0">
                <a:latin typeface="Segoe UI" pitchFamily="34" charset="0"/>
                <a:ea typeface="Segoe UI" pitchFamily="34" charset="0"/>
                <a:cs typeface="Segoe UI" pitchFamily="34" charset="0"/>
              </a:rPr>
              <a:t>grande flexibilité</a:t>
            </a:r>
            <a:endParaRPr lang="en-US" sz="2200" dirty="0">
              <a:latin typeface="Segoe UI" pitchFamily="34" charset="0"/>
              <a:ea typeface="Segoe UI" pitchFamily="34" charset="0"/>
              <a:cs typeface="Segoe UI" pitchFamily="34" charset="0"/>
            </a:endParaRPr>
          </a:p>
        </p:txBody>
      </p:sp>
      <p:sp>
        <p:nvSpPr>
          <p:cNvPr id="9" name="AutoShape 31"/>
          <p:cNvSpPr>
            <a:spLocks noChangeArrowheads="1"/>
          </p:cNvSpPr>
          <p:nvPr/>
        </p:nvSpPr>
        <p:spPr bwMode="auto">
          <a:xfrm>
            <a:off x="1210739" y="2438400"/>
            <a:ext cx="1152525" cy="274638"/>
          </a:xfrm>
          <a:prstGeom prst="roundRect">
            <a:avLst>
              <a:gd name="adj" fmla="val 4167"/>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200" b="1" dirty="0">
                <a:latin typeface="Segoe UI" pitchFamily="34" charset="0"/>
                <a:ea typeface="Segoe UI" pitchFamily="34" charset="0"/>
                <a:cs typeface="Segoe UI" pitchFamily="34" charset="0"/>
              </a:rPr>
              <a:t>Serveurs</a:t>
            </a:r>
          </a:p>
        </p:txBody>
      </p:sp>
      <p:sp>
        <p:nvSpPr>
          <p:cNvPr id="10" name="AutoShape 31"/>
          <p:cNvSpPr>
            <a:spLocks noChangeArrowheads="1"/>
          </p:cNvSpPr>
          <p:nvPr/>
        </p:nvSpPr>
        <p:spPr bwMode="auto">
          <a:xfrm>
            <a:off x="655725" y="5288913"/>
            <a:ext cx="2283179" cy="426087"/>
          </a:xfrm>
          <a:prstGeom prst="roundRect">
            <a:avLst>
              <a:gd name="adj" fmla="val 4167"/>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200" b="1">
                <a:latin typeface="Segoe UI" pitchFamily="34" charset="0"/>
                <a:ea typeface="Segoe UI" pitchFamily="34" charset="0"/>
                <a:cs typeface="Segoe UI" pitchFamily="34" charset="0"/>
              </a:rPr>
              <a:t>Périphériques </a:t>
            </a:r>
            <a:r>
              <a:rPr lang="en-US" sz="1200" b="1" smtClean="0">
                <a:latin typeface="Segoe UI" pitchFamily="34" charset="0"/>
                <a:ea typeface="Segoe UI" pitchFamily="34" charset="0"/>
                <a:cs typeface="Segoe UI" pitchFamily="34" charset="0"/>
              </a:rPr>
              <a:t/>
            </a:r>
            <a:br>
              <a:rPr lang="en-US" sz="1200" b="1" smtClean="0">
                <a:latin typeface="Segoe UI" pitchFamily="34" charset="0"/>
                <a:ea typeface="Segoe UI" pitchFamily="34" charset="0"/>
                <a:cs typeface="Segoe UI" pitchFamily="34" charset="0"/>
              </a:rPr>
            </a:br>
            <a:r>
              <a:rPr lang="en-US" sz="1200" b="1" smtClean="0">
                <a:latin typeface="Segoe UI" pitchFamily="34" charset="0"/>
                <a:ea typeface="Segoe UI" pitchFamily="34" charset="0"/>
                <a:cs typeface="Segoe UI" pitchFamily="34" charset="0"/>
              </a:rPr>
              <a:t>de </a:t>
            </a:r>
            <a:r>
              <a:rPr lang="en-US" sz="1200" b="1" dirty="0">
                <a:latin typeface="Segoe UI" pitchFamily="34" charset="0"/>
                <a:ea typeface="Segoe UI" pitchFamily="34" charset="0"/>
                <a:cs typeface="Segoe UI" pitchFamily="34" charset="0"/>
              </a:rPr>
              <a:t>stockage</a:t>
            </a:r>
          </a:p>
        </p:txBody>
      </p:sp>
      <p:grpSp>
        <p:nvGrpSpPr>
          <p:cNvPr id="12" name="Group 11" descr="Two servers that are connected to two switches that are then connected to one or more storage devices providing redundant access to the storage area networks: if one switch fails, access to the storage devices is still available."/>
          <p:cNvGrpSpPr/>
          <p:nvPr/>
        </p:nvGrpSpPr>
        <p:grpSpPr>
          <a:xfrm>
            <a:off x="631296" y="1672166"/>
            <a:ext cx="2332037" cy="3540125"/>
            <a:chOff x="487363" y="1689100"/>
            <a:chExt cx="2332037" cy="3540125"/>
          </a:xfrm>
        </p:grpSpPr>
        <p:sp>
          <p:nvSpPr>
            <p:cNvPr id="13" name="Line 13"/>
            <p:cNvSpPr>
              <a:spLocks noChangeShapeType="1"/>
            </p:cNvSpPr>
            <p:nvPr/>
          </p:nvSpPr>
          <p:spPr bwMode="auto">
            <a:xfrm flipH="1">
              <a:off x="1408113" y="2587625"/>
              <a:ext cx="890587" cy="663575"/>
            </a:xfrm>
            <a:prstGeom prst="line">
              <a:avLst/>
            </a:prstGeom>
            <a:noFill/>
            <a:ln w="38100">
              <a:solidFill>
                <a:srgbClr val="CC0000"/>
              </a:solidFill>
              <a:round/>
              <a:headEnd/>
              <a:tailEnd type="triangle" w="med" len="lg"/>
            </a:ln>
            <a:effectLst/>
            <a:extLst>
              <a:ext uri="{909E8E84-426E-40DD-AFC4-6F175D3DCCD1}">
                <a14:hiddenFill xmlns:a14="http://schemas.microsoft.com/office/drawing/2010/main" xmlns="">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sz="2200">
                <a:latin typeface="Segoe UI" pitchFamily="34" charset="0"/>
                <a:ea typeface="Segoe UI" pitchFamily="34" charset="0"/>
                <a:cs typeface="Segoe UI" pitchFamily="34" charset="0"/>
              </a:endParaRPr>
            </a:p>
          </p:txBody>
        </p:sp>
        <p:grpSp>
          <p:nvGrpSpPr>
            <p:cNvPr id="14" name="Group 13" descr="Two servers that are connected to two switches that are then connected to one or more storage devices providing redundant access to the storage area networks: if one switch fails, access to the storage devices is still available."/>
            <p:cNvGrpSpPr/>
            <p:nvPr/>
          </p:nvGrpSpPr>
          <p:grpSpPr>
            <a:xfrm>
              <a:off x="487363" y="1689100"/>
              <a:ext cx="2332037" cy="3540125"/>
              <a:chOff x="487363" y="1689100"/>
              <a:chExt cx="2332037" cy="3540125"/>
            </a:xfrm>
          </p:grpSpPr>
          <p:pic>
            <p:nvPicPr>
              <p:cNvPr id="15" name="Picture 14" descr="Deux serveurs se connectant par deux commutateurs à un dispositif de stockage, montrant les chemins d'accès redondants entre les serveurs et le dispositif de stockage. "/>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87363" y="1711325"/>
                <a:ext cx="808037" cy="950913"/>
              </a:xfrm>
              <a:prstGeom prst="rect">
                <a:avLst/>
              </a:prstGeom>
              <a:noFill/>
              <a:ln>
                <a:noFill/>
              </a:ln>
              <a:effectLst/>
              <a:extLst/>
            </p:spPr>
          </p:pic>
          <p:pic>
            <p:nvPicPr>
              <p:cNvPr id="16" name="Picture 15" descr="Serveu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011363" y="1689100"/>
                <a:ext cx="808037" cy="950913"/>
              </a:xfrm>
              <a:prstGeom prst="rect">
                <a:avLst/>
              </a:prstGeom>
              <a:noFill/>
              <a:ln>
                <a:noFill/>
              </a:ln>
              <a:effectLst/>
              <a:extLst/>
            </p:spPr>
          </p:pic>
          <p:pic>
            <p:nvPicPr>
              <p:cNvPr id="17" name="Picture 16" descr="Base de donnée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237456" y="4376737"/>
                <a:ext cx="755650" cy="61118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Base de donnée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380093" y="4496593"/>
                <a:ext cx="755650" cy="61118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Base de données"/>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43050" y="4618037"/>
                <a:ext cx="755650" cy="611188"/>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20" name="Line 13"/>
              <p:cNvSpPr>
                <a:spLocks noChangeShapeType="1"/>
              </p:cNvSpPr>
              <p:nvPr/>
            </p:nvSpPr>
            <p:spPr bwMode="auto">
              <a:xfrm>
                <a:off x="922339" y="2652713"/>
                <a:ext cx="0" cy="598486"/>
              </a:xfrm>
              <a:prstGeom prst="line">
                <a:avLst/>
              </a:prstGeom>
              <a:noFill/>
              <a:ln w="38100">
                <a:solidFill>
                  <a:srgbClr val="CC0000"/>
                </a:solidFill>
                <a:round/>
                <a:headEnd/>
                <a:tailEnd type="triangle" w="med" len="lg"/>
              </a:ln>
              <a:effectLst/>
              <a:extLst>
                <a:ext uri="{909E8E84-426E-40DD-AFC4-6F175D3DCCD1}">
                  <a14:hiddenFill xmlns:a14="http://schemas.microsoft.com/office/drawing/2010/main" xmlns="">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sz="2200">
                  <a:latin typeface="Segoe UI" pitchFamily="34" charset="0"/>
                  <a:ea typeface="Segoe UI" pitchFamily="34" charset="0"/>
                  <a:cs typeface="Segoe UI" pitchFamily="34" charset="0"/>
                </a:endParaRPr>
              </a:p>
            </p:txBody>
          </p:sp>
          <p:sp>
            <p:nvSpPr>
              <p:cNvPr id="21" name="Line 13"/>
              <p:cNvSpPr>
                <a:spLocks noChangeShapeType="1"/>
              </p:cNvSpPr>
              <p:nvPr/>
            </p:nvSpPr>
            <p:spPr bwMode="auto">
              <a:xfrm>
                <a:off x="1071562" y="3829050"/>
                <a:ext cx="244475" cy="547687"/>
              </a:xfrm>
              <a:prstGeom prst="line">
                <a:avLst/>
              </a:prstGeom>
              <a:noFill/>
              <a:ln w="38100">
                <a:solidFill>
                  <a:srgbClr val="CC0000"/>
                </a:solidFill>
                <a:round/>
                <a:headEnd/>
                <a:tailEnd type="triangle" w="med" len="lg"/>
              </a:ln>
              <a:effectLst/>
              <a:extLst>
                <a:ext uri="{909E8E84-426E-40DD-AFC4-6F175D3DCCD1}">
                  <a14:hiddenFill xmlns:a14="http://schemas.microsoft.com/office/drawing/2010/main" xmlns="">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sz="2200">
                  <a:latin typeface="Segoe UI" pitchFamily="34" charset="0"/>
                  <a:ea typeface="Segoe UI" pitchFamily="34" charset="0"/>
                  <a:cs typeface="Segoe UI" pitchFamily="34" charset="0"/>
                </a:endParaRPr>
              </a:p>
            </p:txBody>
          </p:sp>
          <p:sp>
            <p:nvSpPr>
              <p:cNvPr id="22" name="Line 13"/>
              <p:cNvSpPr>
                <a:spLocks noChangeShapeType="1"/>
              </p:cNvSpPr>
              <p:nvPr/>
            </p:nvSpPr>
            <p:spPr bwMode="auto">
              <a:xfrm flipH="1">
                <a:off x="2001677" y="3829050"/>
                <a:ext cx="350838" cy="574675"/>
              </a:xfrm>
              <a:prstGeom prst="line">
                <a:avLst/>
              </a:prstGeom>
              <a:noFill/>
              <a:ln w="38100">
                <a:solidFill>
                  <a:srgbClr val="CC0000"/>
                </a:solidFill>
                <a:round/>
                <a:headEnd/>
                <a:tailEnd type="triangle" w="med" len="lg"/>
              </a:ln>
              <a:effectLst/>
              <a:extLst>
                <a:ext uri="{909E8E84-426E-40DD-AFC4-6F175D3DCCD1}">
                  <a14:hiddenFill xmlns:a14="http://schemas.microsoft.com/office/drawing/2010/main" xmlns="">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sz="2200">
                  <a:latin typeface="Segoe UI" pitchFamily="34" charset="0"/>
                  <a:ea typeface="Segoe UI" pitchFamily="34" charset="0"/>
                  <a:cs typeface="Segoe UI" pitchFamily="34" charset="0"/>
                </a:endParaRPr>
              </a:p>
            </p:txBody>
          </p:sp>
          <p:pic>
            <p:nvPicPr>
              <p:cNvPr id="23" name="Picture 22" descr="Public_Switch"/>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51022" y="3194743"/>
                <a:ext cx="865187" cy="609600"/>
              </a:xfrm>
              <a:prstGeom prst="rect">
                <a:avLst/>
              </a:prstGeom>
              <a:noFill/>
              <a:ln>
                <a:noFill/>
              </a:ln>
              <a:effectLst/>
              <a:extLst/>
            </p:spPr>
          </p:pic>
          <p:pic>
            <p:nvPicPr>
              <p:cNvPr id="24" name="Picture 23" descr="Public_Switch"/>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853406" y="3194743"/>
                <a:ext cx="865187" cy="609600"/>
              </a:xfrm>
              <a:prstGeom prst="rect">
                <a:avLst/>
              </a:prstGeom>
              <a:noFill/>
              <a:ln>
                <a:noFill/>
              </a:ln>
              <a:effectLst/>
              <a:extLst/>
            </p:spPr>
          </p:pic>
          <p:sp>
            <p:nvSpPr>
              <p:cNvPr id="25" name="Line 13"/>
              <p:cNvSpPr>
                <a:spLocks noChangeShapeType="1"/>
              </p:cNvSpPr>
              <p:nvPr/>
            </p:nvSpPr>
            <p:spPr bwMode="auto">
              <a:xfrm>
                <a:off x="998538" y="2603500"/>
                <a:ext cx="1046162" cy="663575"/>
              </a:xfrm>
              <a:prstGeom prst="line">
                <a:avLst/>
              </a:prstGeom>
              <a:noFill/>
              <a:ln w="38100">
                <a:solidFill>
                  <a:srgbClr val="CC0000"/>
                </a:solidFill>
                <a:round/>
                <a:headEnd/>
                <a:tailEnd type="triangle" w="med" len="lg"/>
              </a:ln>
              <a:effectLst/>
              <a:extLst>
                <a:ext uri="{909E8E84-426E-40DD-AFC4-6F175D3DCCD1}">
                  <a14:hiddenFill xmlns:a14="http://schemas.microsoft.com/office/drawing/2010/main" xmlns="">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sz="2200">
                  <a:latin typeface="Segoe UI" pitchFamily="34" charset="0"/>
                  <a:ea typeface="Segoe UI" pitchFamily="34" charset="0"/>
                  <a:cs typeface="Segoe UI" pitchFamily="34" charset="0"/>
                </a:endParaRPr>
              </a:p>
            </p:txBody>
          </p:sp>
          <p:sp>
            <p:nvSpPr>
              <p:cNvPr id="26" name="Line 13"/>
              <p:cNvSpPr>
                <a:spLocks noChangeShapeType="1"/>
              </p:cNvSpPr>
              <p:nvPr/>
            </p:nvSpPr>
            <p:spPr bwMode="auto">
              <a:xfrm flipH="1">
                <a:off x="2498725" y="2600324"/>
                <a:ext cx="0" cy="594419"/>
              </a:xfrm>
              <a:prstGeom prst="line">
                <a:avLst/>
              </a:prstGeom>
              <a:noFill/>
              <a:ln w="38100">
                <a:solidFill>
                  <a:srgbClr val="CC0000"/>
                </a:solidFill>
                <a:round/>
                <a:headEnd/>
                <a:tailEnd type="triangle" w="med" len="lg"/>
              </a:ln>
              <a:effectLst/>
              <a:extLst>
                <a:ext uri="{909E8E84-426E-40DD-AFC4-6F175D3DCCD1}">
                  <a14:hiddenFill xmlns:a14="http://schemas.microsoft.com/office/drawing/2010/main" xmlns="">
                    <a:noFill/>
                  </a14:hiddenFill>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sz="2200">
                  <a:latin typeface="Segoe UI" pitchFamily="34" charset="0"/>
                  <a:ea typeface="Segoe UI" pitchFamily="34" charset="0"/>
                  <a:cs typeface="Segoe UI" pitchFamily="34" charset="0"/>
                </a:endParaRPr>
              </a:p>
            </p:txBody>
          </p:sp>
        </p:grpSp>
      </p:grpSp>
      <p:sp>
        <p:nvSpPr>
          <p:cNvPr id="27" name="Text Box 22"/>
          <p:cNvSpPr txBox="1">
            <a:spLocks noChangeArrowheads="1"/>
          </p:cNvSpPr>
          <p:nvPr/>
        </p:nvSpPr>
        <p:spPr bwMode="auto">
          <a:xfrm>
            <a:off x="0" y="6019800"/>
            <a:ext cx="9143999" cy="612775"/>
          </a:xfrm>
          <a:prstGeom prst="rect">
            <a:avLst/>
          </a:prstGeom>
          <a:noFill/>
          <a:ln w="9525" algn="ctr">
            <a:noFill/>
            <a:miter lim="800000"/>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1" hangingPunct="1">
              <a:lnSpc>
                <a:spcPct val="90000"/>
              </a:lnSpc>
            </a:pPr>
            <a:r>
              <a:rPr lang="en-CA" sz="2200" dirty="0">
                <a:latin typeface="Segoe UI" pitchFamily="34" charset="0"/>
                <a:ea typeface="Segoe UI" pitchFamily="34" charset="0"/>
                <a:cs typeface="Segoe UI" pitchFamily="34" charset="0"/>
              </a:rPr>
              <a:t>Les réseaux SAN peuvent être </a:t>
            </a:r>
            <a:r>
              <a:rPr lang="en-CA" sz="2200" dirty="0" err="1">
                <a:latin typeface="Segoe UI" pitchFamily="34" charset="0"/>
                <a:ea typeface="Segoe UI" pitchFamily="34" charset="0"/>
                <a:cs typeface="Segoe UI" pitchFamily="34" charset="0"/>
              </a:rPr>
              <a:t>implémentés</a:t>
            </a:r>
            <a:r>
              <a:rPr lang="en-CA" sz="2200" dirty="0">
                <a:latin typeface="Segoe UI" pitchFamily="34" charset="0"/>
                <a:ea typeface="Segoe UI" pitchFamily="34" charset="0"/>
                <a:cs typeface="Segoe UI" pitchFamily="34" charset="0"/>
              </a:rPr>
              <a:t> </a:t>
            </a:r>
            <a:r>
              <a:rPr lang="en-CA" sz="2200" dirty="0" smtClean="0">
                <a:latin typeface="Segoe UI" pitchFamily="34" charset="0"/>
                <a:ea typeface="Segoe UI" pitchFamily="34" charset="0"/>
                <a:cs typeface="Segoe UI" pitchFamily="34" charset="0"/>
              </a:rPr>
              <a:t/>
            </a:r>
            <a:br>
              <a:rPr lang="en-CA" sz="2200" dirty="0" smtClean="0">
                <a:latin typeface="Segoe UI" pitchFamily="34" charset="0"/>
                <a:ea typeface="Segoe UI" pitchFamily="34" charset="0"/>
                <a:cs typeface="Segoe UI" pitchFamily="34" charset="0"/>
              </a:rPr>
            </a:br>
            <a:r>
              <a:rPr lang="en-CA" sz="2200" dirty="0" smtClean="0">
                <a:latin typeface="Segoe UI" pitchFamily="34" charset="0"/>
                <a:ea typeface="Segoe UI" pitchFamily="34" charset="0"/>
                <a:cs typeface="Segoe UI" pitchFamily="34" charset="0"/>
              </a:rPr>
              <a:t>avec </a:t>
            </a:r>
            <a:r>
              <a:rPr lang="en-CA" sz="2200" dirty="0">
                <a:latin typeface="Segoe UI" pitchFamily="34" charset="0"/>
                <a:ea typeface="Segoe UI" pitchFamily="34" charset="0"/>
                <a:cs typeface="Segoe UI" pitchFamily="34" charset="0"/>
              </a:rPr>
              <a:t>la technologie Fibre Channel ou iSCSI </a:t>
            </a:r>
            <a:endParaRPr lang="en-US" sz="2200" dirty="0">
              <a:latin typeface="Segoe UI" pitchFamily="34" charset="0"/>
              <a:ea typeface="Segoe UI" pitchFamily="34" charset="0"/>
              <a:cs typeface="Segoe UI" pitchFamily="34" charset="0"/>
            </a:endParaRPr>
          </a:p>
        </p:txBody>
      </p:sp>
      <p:sp>
        <p:nvSpPr>
          <p:cNvPr id="11" name="AutoShape 31"/>
          <p:cNvSpPr>
            <a:spLocks noChangeArrowheads="1"/>
          </p:cNvSpPr>
          <p:nvPr/>
        </p:nvSpPr>
        <p:spPr bwMode="auto">
          <a:xfrm>
            <a:off x="1259648" y="3767138"/>
            <a:ext cx="1152525" cy="274638"/>
          </a:xfrm>
          <a:prstGeom prst="roundRect">
            <a:avLst>
              <a:gd name="adj" fmla="val 4167"/>
            </a:avLst>
          </a:prstGeom>
          <a:noFill/>
          <a:ln w="9525">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r>
              <a:rPr lang="en-US" sz="1200" b="1" dirty="0">
                <a:latin typeface="Segoe UI" pitchFamily="34" charset="0"/>
                <a:ea typeface="Segoe UI" pitchFamily="34" charset="0"/>
                <a:cs typeface="Segoe UI" pitchFamily="34" charset="0"/>
              </a:rPr>
              <a:t>Commutateurs</a:t>
            </a:r>
          </a:p>
        </p:txBody>
      </p:sp>
    </p:spTree>
    <p:extLst>
      <p:ext uri="{BB962C8B-B14F-4D97-AF65-F5344CB8AC3E}">
        <p14:creationId xmlns:p14="http://schemas.microsoft.com/office/powerpoint/2010/main" xmlns="" val="42564669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que RAID ?</a:t>
            </a:r>
            <a:endParaRPr lang="en-US"/>
          </a:p>
        </p:txBody>
      </p:sp>
      <p:sp>
        <p:nvSpPr>
          <p:cNvPr id="4" name="AutoShape 55"/>
          <p:cNvSpPr>
            <a:spLocks noChangeArrowheads="1"/>
          </p:cNvSpPr>
          <p:nvPr/>
        </p:nvSpPr>
        <p:spPr bwMode="auto">
          <a:xfrm>
            <a:off x="411957" y="843729"/>
            <a:ext cx="8351043" cy="5709471"/>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a:spcAft>
                <a:spcPts val="1000"/>
              </a:spcAft>
              <a:buClr>
                <a:srgbClr val="0070C0"/>
              </a:buClr>
              <a:buSzPct val="120000"/>
              <a:buFont typeface="Arial" pitchFamily="34" charset="0"/>
              <a:buChar char="•"/>
            </a:pPr>
            <a:r>
              <a:rPr lang="en-US" sz="2400" b="0" dirty="0">
                <a:latin typeface="Segoe UI" pitchFamily="34" charset="0"/>
                <a:ea typeface="Segoe UI" pitchFamily="34" charset="0"/>
                <a:cs typeface="Segoe UI" pitchFamily="34" charset="0"/>
              </a:rPr>
              <a:t>RAID associe plusieurs disques dans une </a:t>
            </a:r>
            <a:r>
              <a:rPr lang="en-US" sz="2400" b="0">
                <a:latin typeface="Segoe UI" pitchFamily="34" charset="0"/>
                <a:ea typeface="Segoe UI" pitchFamily="34" charset="0"/>
                <a:cs typeface="Segoe UI" pitchFamily="34" charset="0"/>
              </a:rPr>
              <a:t>seule </a:t>
            </a:r>
            <a:r>
              <a:rPr lang="en-US" sz="2400" b="0" smtClean="0">
                <a:latin typeface="Segoe UI" pitchFamily="34" charset="0"/>
                <a:ea typeface="Segoe UI" pitchFamily="34" charset="0"/>
                <a:cs typeface="Segoe UI" pitchFamily="34" charset="0"/>
              </a:rPr>
              <a:t>unité logique </a:t>
            </a:r>
            <a:r>
              <a:rPr lang="en-US" sz="2400" b="0" dirty="0">
                <a:latin typeface="Segoe UI" pitchFamily="34" charset="0"/>
                <a:ea typeface="Segoe UI" pitchFamily="34" charset="0"/>
                <a:cs typeface="Segoe UI" pitchFamily="34" charset="0"/>
              </a:rPr>
              <a:t>pour assurer la tolérance de </a:t>
            </a:r>
            <a:r>
              <a:rPr lang="en-US" sz="2400" b="0">
                <a:latin typeface="Segoe UI" pitchFamily="34" charset="0"/>
                <a:ea typeface="Segoe UI" pitchFamily="34" charset="0"/>
                <a:cs typeface="Segoe UI" pitchFamily="34" charset="0"/>
              </a:rPr>
              <a:t>pannes </a:t>
            </a:r>
            <a:r>
              <a:rPr lang="en-US" sz="2400" b="0" smtClean="0">
                <a:latin typeface="Segoe UI" pitchFamily="34" charset="0"/>
                <a:ea typeface="Segoe UI" pitchFamily="34" charset="0"/>
                <a:cs typeface="Segoe UI" pitchFamily="34" charset="0"/>
              </a:rPr>
              <a:t>et les performances</a:t>
            </a:r>
            <a:endParaRPr lang="en-US" sz="2400" b="0" dirty="0">
              <a:latin typeface="Segoe UI" pitchFamily="34" charset="0"/>
              <a:ea typeface="Segoe UI" pitchFamily="34" charset="0"/>
              <a:cs typeface="Segoe UI" pitchFamily="34" charset="0"/>
            </a:endParaRPr>
          </a:p>
          <a:p>
            <a:pPr marL="457200" indent="-457200">
              <a:spcAft>
                <a:spcPts val="1000"/>
              </a:spcAft>
              <a:buClr>
                <a:srgbClr val="0070C0"/>
              </a:buClr>
              <a:buSzPct val="120000"/>
              <a:buFont typeface="Arial" pitchFamily="34" charset="0"/>
              <a:buChar char="•"/>
            </a:pPr>
            <a:r>
              <a:rPr lang="en-US" sz="2400" b="0" dirty="0" smtClean="0">
                <a:latin typeface="Segoe UI" pitchFamily="34" charset="0"/>
                <a:ea typeface="Segoe UI" pitchFamily="34" charset="0"/>
                <a:cs typeface="Segoe UI" pitchFamily="34" charset="0"/>
              </a:rPr>
              <a:t>RAID assure la tolérance de pannes grâce aux </a:t>
            </a:r>
            <a:r>
              <a:rPr lang="en-US" sz="2400" b="0" dirty="0" err="1" smtClean="0">
                <a:latin typeface="Segoe UI" pitchFamily="34" charset="0"/>
                <a:ea typeface="Segoe UI" pitchFamily="34" charset="0"/>
                <a:cs typeface="Segoe UI" pitchFamily="34" charset="0"/>
              </a:rPr>
              <a:t>éléments</a:t>
            </a:r>
            <a:r>
              <a:rPr lang="en-US" sz="2400" b="0" dirty="0" smtClean="0">
                <a:latin typeface="Segoe UI" pitchFamily="34" charset="0"/>
                <a:ea typeface="Segoe UI" pitchFamily="34" charset="0"/>
                <a:cs typeface="Segoe UI" pitchFamily="34" charset="0"/>
              </a:rPr>
              <a:t> </a:t>
            </a:r>
            <a:r>
              <a:rPr lang="en-US" sz="2400" b="0" dirty="0" err="1" smtClean="0">
                <a:latin typeface="Segoe UI" pitchFamily="34" charset="0"/>
                <a:ea typeface="Segoe UI" pitchFamily="34" charset="0"/>
                <a:cs typeface="Segoe UI" pitchFamily="34" charset="0"/>
              </a:rPr>
              <a:t>suivants</a:t>
            </a:r>
            <a:endParaRPr lang="en-US" sz="2400" b="0" dirty="0" smtClean="0">
              <a:latin typeface="Segoe UI" pitchFamily="34" charset="0"/>
              <a:ea typeface="Segoe UI" pitchFamily="34" charset="0"/>
              <a:cs typeface="Segoe UI" pitchFamily="34" charset="0"/>
            </a:endParaRPr>
          </a:p>
          <a:p>
            <a:pPr marL="914400" lvl="1" indent="-457200">
              <a:spcAft>
                <a:spcPts val="1000"/>
              </a:spcAft>
              <a:buClr>
                <a:srgbClr val="0070C0"/>
              </a:buClr>
              <a:buSzPct val="120000"/>
              <a:buFont typeface="Arial" pitchFamily="34" charset="0"/>
              <a:buChar char="•"/>
            </a:pPr>
            <a:r>
              <a:rPr lang="en-GB" sz="2400" b="0" dirty="0">
                <a:latin typeface="Segoe UI" pitchFamily="34" charset="0"/>
                <a:ea typeface="Segoe UI" pitchFamily="34" charset="0"/>
                <a:cs typeface="Segoe UI" pitchFamily="34" charset="0"/>
              </a:rPr>
              <a:t>Mise en miroir des disques</a:t>
            </a:r>
          </a:p>
          <a:p>
            <a:pPr marL="914400" lvl="1" indent="-457200">
              <a:spcAft>
                <a:spcPts val="1000"/>
              </a:spcAft>
              <a:buClr>
                <a:srgbClr val="0070C0"/>
              </a:buClr>
              <a:buSzPct val="120000"/>
              <a:buFont typeface="Arial" pitchFamily="34" charset="0"/>
              <a:buChar char="•"/>
            </a:pPr>
            <a:r>
              <a:rPr lang="en-GB" sz="2400" b="0" dirty="0">
                <a:latin typeface="Segoe UI" pitchFamily="34" charset="0"/>
                <a:ea typeface="Segoe UI" pitchFamily="34" charset="0"/>
                <a:cs typeface="Segoe UI" pitchFamily="34" charset="0"/>
              </a:rPr>
              <a:t>Informations de parité</a:t>
            </a:r>
          </a:p>
          <a:p>
            <a:pPr marL="457200" indent="-457200" eaLnBrk="1" hangingPunct="1">
              <a:spcAft>
                <a:spcPts val="1000"/>
              </a:spcAft>
              <a:buClr>
                <a:srgbClr val="0070C0"/>
              </a:buClr>
              <a:buSzPct val="120000"/>
              <a:buFont typeface="Arial" pitchFamily="34" charset="0"/>
              <a:buChar char="•"/>
            </a:pPr>
            <a:r>
              <a:rPr lang="en-US" sz="2400" b="0" dirty="0">
                <a:latin typeface="Segoe UI" pitchFamily="34" charset="0"/>
                <a:ea typeface="Segoe UI" pitchFamily="34" charset="0"/>
                <a:cs typeface="Segoe UI" pitchFamily="34" charset="0"/>
              </a:rPr>
              <a:t>RAID peut présenter des avantages en termes de performances en répartissant les E/S sur plusieurs disques</a:t>
            </a:r>
          </a:p>
          <a:p>
            <a:pPr marL="457200" indent="-457200" eaLnBrk="1" hangingPunct="1">
              <a:spcAft>
                <a:spcPts val="1000"/>
              </a:spcAft>
              <a:buClr>
                <a:srgbClr val="0070C0"/>
              </a:buClr>
              <a:buSzPct val="120000"/>
              <a:buFont typeface="Arial" pitchFamily="34" charset="0"/>
              <a:buChar char="•"/>
            </a:pPr>
            <a:r>
              <a:rPr lang="en-US" sz="2400" b="0" dirty="0">
                <a:latin typeface="Segoe UI" pitchFamily="34" charset="0"/>
                <a:ea typeface="Segoe UI" pitchFamily="34" charset="0"/>
                <a:cs typeface="Segoe UI" pitchFamily="34" charset="0"/>
              </a:rPr>
              <a:t>RAID peut être configuré sur plusieurs niveaux différents</a:t>
            </a:r>
          </a:p>
          <a:p>
            <a:pPr marL="457200" indent="-457200" eaLnBrk="1" hangingPunct="1">
              <a:spcAft>
                <a:spcPts val="1000"/>
              </a:spcAft>
              <a:buClr>
                <a:srgbClr val="0070C0"/>
              </a:buClr>
              <a:buSzPct val="120000"/>
              <a:buFont typeface="Arial" pitchFamily="34" charset="0"/>
              <a:buChar char="•"/>
            </a:pPr>
            <a:r>
              <a:rPr lang="en-US" sz="2400" b="0" dirty="0">
                <a:latin typeface="Segoe UI" pitchFamily="34" charset="0"/>
                <a:ea typeface="Segoe UI" pitchFamily="34" charset="0"/>
                <a:cs typeface="Segoe UI" pitchFamily="34" charset="0"/>
              </a:rPr>
              <a:t>RAID ne doit pas remplacer les sauvegardes de serveur</a:t>
            </a:r>
          </a:p>
          <a:p>
            <a:pPr eaLnBrk="0" hangingPunct="0">
              <a:spcBef>
                <a:spcPct val="40000"/>
              </a:spcBef>
              <a:spcAft>
                <a:spcPts val="1000"/>
              </a:spcAft>
              <a:buClr>
                <a:srgbClr val="8DACD0"/>
              </a:buClr>
              <a:buSzPct val="70000"/>
              <a:buFont typeface="Wingdings" pitchFamily="2" charset="2"/>
              <a:buNone/>
            </a:pPr>
            <a:endParaRPr lang="en-US" sz="2400" b="0" dirty="0">
              <a:latin typeface="Segoe UI" pitchFamily="34" charset="0"/>
              <a:ea typeface="Segoe UI" pitchFamily="34" charset="0"/>
              <a:cs typeface="Segoe UI" pitchFamily="34" charset="0"/>
            </a:endParaRPr>
          </a:p>
          <a:p>
            <a:pPr eaLnBrk="0" hangingPunct="0">
              <a:spcBef>
                <a:spcPct val="40000"/>
              </a:spcBef>
              <a:spcAft>
                <a:spcPts val="1000"/>
              </a:spcAft>
              <a:buClr>
                <a:srgbClr val="8DACD0"/>
              </a:buClr>
              <a:buSzPct val="70000"/>
              <a:buFont typeface="Wingdings" pitchFamily="2" charset="2"/>
              <a:buNone/>
            </a:pPr>
            <a:endParaRPr lang="en-US" sz="2400" b="0" dirty="0">
              <a:latin typeface="Segoe UI" pitchFamily="34" charset="0"/>
              <a:ea typeface="Segoe UI" pitchFamily="34" charset="0"/>
              <a:cs typeface="Segoe UI" pitchFamily="34" charset="0"/>
            </a:endParaRPr>
          </a:p>
          <a:p>
            <a:pPr eaLnBrk="0" hangingPunct="0">
              <a:spcBef>
                <a:spcPct val="40000"/>
              </a:spcBef>
              <a:spcAft>
                <a:spcPts val="1000"/>
              </a:spcAft>
              <a:buClr>
                <a:srgbClr val="8DACD0"/>
              </a:buClr>
              <a:buSzPct val="70000"/>
              <a:buFont typeface="Wingdings" pitchFamily="2" charset="2"/>
              <a:buNone/>
            </a:pP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xmlns="" val="1756717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RAID 1 + 0" descr="Build 5: Illustrates RAID 1 + 0, and shows two sets of four disks with data being written sequentially to the four disks in one set and a mirrored copy of the data being written to the other set of four disks.&#10;"/>
          <p:cNvGrpSpPr/>
          <p:nvPr/>
        </p:nvGrpSpPr>
        <p:grpSpPr>
          <a:xfrm>
            <a:off x="280193" y="808249"/>
            <a:ext cx="8553450" cy="5825056"/>
            <a:chOff x="277366" y="839788"/>
            <a:chExt cx="8553450" cy="5825056"/>
          </a:xfrm>
        </p:grpSpPr>
        <p:sp>
          <p:nvSpPr>
            <p:cNvPr id="3" name="Text Box 22"/>
            <p:cNvSpPr txBox="1">
              <a:spLocks noChangeArrowheads="1"/>
            </p:cNvSpPr>
            <p:nvPr/>
          </p:nvSpPr>
          <p:spPr bwMode="auto">
            <a:xfrm>
              <a:off x="608745" y="1343026"/>
              <a:ext cx="7890693" cy="550678"/>
            </a:xfrm>
            <a:prstGeom prst="rect">
              <a:avLst/>
            </a:prstGeom>
            <a:solidFill>
              <a:schemeClr val="bg1"/>
            </a:solid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lnSpc>
                  <a:spcPct val="90000"/>
                </a:lnSpc>
                <a:spcBef>
                  <a:spcPct val="0"/>
                </a:spcBef>
                <a:spcAft>
                  <a:spcPct val="0"/>
                </a:spcAft>
              </a:pPr>
              <a:r>
                <a:rPr lang="en-CA" b="1" dirty="0">
                  <a:solidFill>
                    <a:srgbClr val="000000"/>
                  </a:solidFill>
                  <a:latin typeface="Segoe UI" pitchFamily="34" charset="0"/>
                  <a:ea typeface="Segoe UI" pitchFamily="34" charset="0"/>
                  <a:cs typeface="Segoe UI" pitchFamily="34" charset="0"/>
                </a:rPr>
                <a:t>Chaque paire de disques est mise en miroir, puis les </a:t>
              </a:r>
              <a:r>
                <a:rPr lang="en-CA" b="1">
                  <a:solidFill>
                    <a:srgbClr val="000000"/>
                  </a:solidFill>
                  <a:latin typeface="Segoe UI" pitchFamily="34" charset="0"/>
                  <a:ea typeface="Segoe UI" pitchFamily="34" charset="0"/>
                  <a:cs typeface="Segoe UI" pitchFamily="34" charset="0"/>
                </a:rPr>
                <a:t>disques </a:t>
              </a:r>
              <a:r>
                <a:rPr lang="en-CA" b="1" smtClean="0">
                  <a:solidFill>
                    <a:srgbClr val="000000"/>
                  </a:solidFill>
                  <a:latin typeface="Segoe UI" pitchFamily="34" charset="0"/>
                  <a:ea typeface="Segoe UI" pitchFamily="34" charset="0"/>
                  <a:cs typeface="Segoe UI" pitchFamily="34" charset="0"/>
                </a:rPr>
                <a:t/>
              </a:r>
              <a:br>
                <a:rPr lang="en-CA" b="1" smtClean="0">
                  <a:solidFill>
                    <a:srgbClr val="000000"/>
                  </a:solidFill>
                  <a:latin typeface="Segoe UI" pitchFamily="34" charset="0"/>
                  <a:ea typeface="Segoe UI" pitchFamily="34" charset="0"/>
                  <a:cs typeface="Segoe UI" pitchFamily="34" charset="0"/>
                </a:rPr>
              </a:br>
              <a:r>
                <a:rPr lang="en-CA" b="1" smtClean="0">
                  <a:solidFill>
                    <a:srgbClr val="000000"/>
                  </a:solidFill>
                  <a:latin typeface="Segoe UI" pitchFamily="34" charset="0"/>
                  <a:ea typeface="Segoe UI" pitchFamily="34" charset="0"/>
                  <a:cs typeface="Segoe UI" pitchFamily="34" charset="0"/>
                </a:rPr>
                <a:t>en miroir sont </a:t>
              </a:r>
              <a:r>
                <a:rPr lang="en-CA" b="1" dirty="0">
                  <a:solidFill>
                    <a:srgbClr val="000000"/>
                  </a:solidFill>
                  <a:latin typeface="Segoe UI" pitchFamily="34" charset="0"/>
                  <a:ea typeface="Segoe UI" pitchFamily="34" charset="0"/>
                  <a:cs typeface="Segoe UI" pitchFamily="34" charset="0"/>
                </a:rPr>
                <a:t>agrégés</a:t>
              </a:r>
              <a:endParaRPr lang="en-US" b="1" dirty="0">
                <a:solidFill>
                  <a:srgbClr val="000000"/>
                </a:solidFill>
                <a:latin typeface="Segoe UI" pitchFamily="34" charset="0"/>
                <a:ea typeface="Segoe UI" pitchFamily="34" charset="0"/>
                <a:cs typeface="Segoe UI" pitchFamily="34" charset="0"/>
              </a:endParaRPr>
            </a:p>
          </p:txBody>
        </p:sp>
        <p:sp>
          <p:nvSpPr>
            <p:cNvPr id="4" name="AutoShape 31"/>
            <p:cNvSpPr>
              <a:spLocks noChangeArrowheads="1"/>
            </p:cNvSpPr>
            <p:nvPr/>
          </p:nvSpPr>
          <p:spPr bwMode="auto">
            <a:xfrm>
              <a:off x="3298379" y="839788"/>
              <a:ext cx="2511425" cy="430213"/>
            </a:xfrm>
            <a:prstGeom prst="roundRect">
              <a:avLst>
                <a:gd name="adj" fmla="val 4167"/>
              </a:avLst>
            </a:prstGeom>
            <a:noFill/>
            <a:ln w="9525">
              <a:noFill/>
              <a:round/>
              <a:headEnd/>
              <a:tailEnd/>
            </a:ln>
            <a:effectLst/>
          </p:spPr>
          <p:txBody>
            <a:bodyPr wrap="none" anchor="ctr"/>
            <a:lstStyle/>
            <a:p>
              <a:pPr algn="ctr" eaLnBrk="0" fontAlgn="base" hangingPunct="0">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RAID 1+0</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277366" y="1949969"/>
              <a:ext cx="8553450" cy="4714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52" name="white box"/>
          <p:cNvSpPr/>
          <p:nvPr/>
        </p:nvSpPr>
        <p:spPr bwMode="auto">
          <a:xfrm>
            <a:off x="56418" y="808249"/>
            <a:ext cx="9001000" cy="6021288"/>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grpSp>
        <p:nvGrpSpPr>
          <p:cNvPr id="10" name="RAID 6" descr="Build 4: Illustrates RAID 6, and shows six disks with data being written to four disks and parity information being written to two of the six disks.&#10;"/>
          <p:cNvGrpSpPr/>
          <p:nvPr/>
        </p:nvGrpSpPr>
        <p:grpSpPr>
          <a:xfrm>
            <a:off x="437356" y="808249"/>
            <a:ext cx="8239125" cy="4330882"/>
            <a:chOff x="511541" y="845782"/>
            <a:chExt cx="8239125" cy="4330882"/>
          </a:xfrm>
        </p:grpSpPr>
        <p:sp>
          <p:nvSpPr>
            <p:cNvPr id="12" name="Text Box 22"/>
            <p:cNvSpPr txBox="1">
              <a:spLocks noChangeArrowheads="1"/>
            </p:cNvSpPr>
            <p:nvPr/>
          </p:nvSpPr>
          <p:spPr bwMode="auto">
            <a:xfrm>
              <a:off x="613141" y="1433215"/>
              <a:ext cx="8035925" cy="555625"/>
            </a:xfrm>
            <a:prstGeom prst="rect">
              <a:avLst/>
            </a:prstGeom>
            <a:noFill/>
            <a:ln w="9525" algn="ctr">
              <a:noFill/>
              <a:miter lim="800000"/>
              <a:headEnd/>
              <a:tailEnd/>
            </a:ln>
            <a:effectLst/>
          </p:spPr>
          <p:txBody>
            <a:bodyPr anchor="ctr"/>
            <a:lstStyle>
              <a:defPPr>
                <a:defRPr lang="de-DE"/>
              </a:defPPr>
              <a:lvl1pPr algn="ctr" fontAlgn="base">
                <a:lnSpc>
                  <a:spcPct val="90000"/>
                </a:lnSpc>
                <a:spcBef>
                  <a:spcPct val="0"/>
                </a:spcBef>
                <a:spcAft>
                  <a:spcPct val="0"/>
                </a:spcAft>
                <a:defRPr b="1">
                  <a:solidFill>
                    <a:srgbClr val="000000"/>
                  </a:solidFill>
                  <a:latin typeface="Segoe UI" pitchFamily="34" charset="0"/>
                  <a:ea typeface="Segoe UI" pitchFamily="34" charset="0"/>
                  <a:cs typeface="Segoe UI" pitchFamily="34" charset="0"/>
                </a:defRPr>
              </a:lvl1pPr>
              <a:lvl2pPr marL="742950" indent="-285750" eaLnBrk="0" hangingPunct="0">
                <a:defRPr>
                  <a:latin typeface="Verdana" pitchFamily="34" charset="0"/>
                  <a:cs typeface="Arial" charset="0"/>
                </a:defRPr>
              </a:lvl2pPr>
              <a:lvl3pPr marL="1143000" indent="-228600" eaLnBrk="0" hangingPunct="0">
                <a:defRPr>
                  <a:latin typeface="Verdana" pitchFamily="34" charset="0"/>
                  <a:cs typeface="Arial" charset="0"/>
                </a:defRPr>
              </a:lvl3pPr>
              <a:lvl4pPr marL="1600200" indent="-228600" eaLnBrk="0" hangingPunct="0">
                <a:defRPr>
                  <a:latin typeface="Verdana" pitchFamily="34" charset="0"/>
                  <a:cs typeface="Arial" charset="0"/>
                </a:defRPr>
              </a:lvl4pPr>
              <a:lvl5pPr marL="2057400" indent="-228600" eaLnBrk="0" hangingPunct="0">
                <a:defRPr>
                  <a:latin typeface="Verdana" pitchFamily="34" charset="0"/>
                  <a:cs typeface="Arial" charset="0"/>
                </a:defRPr>
              </a:lvl5pPr>
              <a:lvl6pPr marL="2514600" indent="-228600" eaLnBrk="0" fontAlgn="base" hangingPunct="0">
                <a:spcBef>
                  <a:spcPct val="0"/>
                </a:spcBef>
                <a:spcAft>
                  <a:spcPct val="0"/>
                </a:spcAft>
                <a:defRPr>
                  <a:latin typeface="Verdana" pitchFamily="34" charset="0"/>
                  <a:cs typeface="Arial" charset="0"/>
                </a:defRPr>
              </a:lvl6pPr>
              <a:lvl7pPr marL="2971800" indent="-228600" eaLnBrk="0" fontAlgn="base" hangingPunct="0">
                <a:spcBef>
                  <a:spcPct val="0"/>
                </a:spcBef>
                <a:spcAft>
                  <a:spcPct val="0"/>
                </a:spcAft>
                <a:defRPr>
                  <a:latin typeface="Verdana" pitchFamily="34" charset="0"/>
                  <a:cs typeface="Arial" charset="0"/>
                </a:defRPr>
              </a:lvl7pPr>
              <a:lvl8pPr marL="3429000" indent="-228600" eaLnBrk="0" fontAlgn="base" hangingPunct="0">
                <a:spcBef>
                  <a:spcPct val="0"/>
                </a:spcBef>
                <a:spcAft>
                  <a:spcPct val="0"/>
                </a:spcAft>
                <a:defRPr>
                  <a:latin typeface="Verdana" pitchFamily="34" charset="0"/>
                  <a:cs typeface="Arial" charset="0"/>
                </a:defRPr>
              </a:lvl8pPr>
              <a:lvl9pPr marL="3886200" indent="-228600" eaLnBrk="0" fontAlgn="base" hangingPunct="0">
                <a:spcBef>
                  <a:spcPct val="0"/>
                </a:spcBef>
                <a:spcAft>
                  <a:spcPct val="0"/>
                </a:spcAft>
                <a:defRPr>
                  <a:latin typeface="Verdana" pitchFamily="34" charset="0"/>
                  <a:cs typeface="Arial" charset="0"/>
                </a:defRPr>
              </a:lvl9pPr>
            </a:lstStyle>
            <a:p>
              <a:r>
                <a:rPr lang="en-CA" dirty="0"/>
                <a:t>Agrégat par bande au niveau du bloc avec parité </a:t>
              </a:r>
              <a:r>
                <a:rPr lang="en-CA"/>
                <a:t>répartie </a:t>
              </a:r>
              <a:r>
                <a:rPr lang="en-CA" smtClean="0"/>
                <a:t/>
              </a:r>
              <a:br>
                <a:rPr lang="en-CA" smtClean="0"/>
              </a:br>
              <a:r>
                <a:rPr lang="en-CA" smtClean="0"/>
                <a:t>sur tous </a:t>
              </a:r>
              <a:r>
                <a:rPr lang="en-CA" dirty="0"/>
                <a:t>les disques</a:t>
              </a:r>
              <a:endParaRPr lang="en-US" dirty="0"/>
            </a:p>
          </p:txBody>
        </p:sp>
        <p:sp>
          <p:nvSpPr>
            <p:cNvPr id="13" name="AutoShape 31"/>
            <p:cNvSpPr>
              <a:spLocks noChangeArrowheads="1"/>
            </p:cNvSpPr>
            <p:nvPr/>
          </p:nvSpPr>
          <p:spPr bwMode="auto">
            <a:xfrm>
              <a:off x="3375391" y="845782"/>
              <a:ext cx="2511425" cy="430212"/>
            </a:xfrm>
            <a:prstGeom prst="roundRect">
              <a:avLst>
                <a:gd name="adj" fmla="val 4167"/>
              </a:avLst>
            </a:prstGeom>
            <a:noFill/>
            <a:ln w="9525">
              <a:noFill/>
              <a:round/>
              <a:headEnd/>
              <a:tailEnd/>
            </a:ln>
            <a:effectLst/>
          </p:spPr>
          <p:txBody>
            <a:bodyPr wrap="none" anchor="ctr"/>
            <a:lstStyle/>
            <a:p>
              <a:pPr algn="ctr" eaLnBrk="0" fontAlgn="base" hangingPunct="0">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RAID 6</a:t>
              </a:r>
            </a:p>
          </p:txBody>
        </p:sp>
        <p:pic>
          <p:nvPicPr>
            <p:cNvPr id="14" name="Picture 3"/>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511541" y="2204864"/>
              <a:ext cx="8239125" cy="2971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60" name="white box"/>
          <p:cNvSpPr/>
          <p:nvPr/>
        </p:nvSpPr>
        <p:spPr bwMode="auto">
          <a:xfrm>
            <a:off x="56418" y="808249"/>
            <a:ext cx="9001000" cy="6021288"/>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grpSp>
        <p:nvGrpSpPr>
          <p:cNvPr id="11" name="RAID 5" descr="Build 3: Illustrates RAID 5, and shows five disks with data being written to four disks and parity information being written to one of the five disks."/>
          <p:cNvGrpSpPr/>
          <p:nvPr/>
        </p:nvGrpSpPr>
        <p:grpSpPr>
          <a:xfrm>
            <a:off x="538956" y="808249"/>
            <a:ext cx="8035925" cy="4059138"/>
            <a:chOff x="539552" y="836712"/>
            <a:chExt cx="8035925" cy="4059138"/>
          </a:xfrm>
        </p:grpSpPr>
        <p:sp>
          <p:nvSpPr>
            <p:cNvPr id="16" name="Text Box 22"/>
            <p:cNvSpPr txBox="1">
              <a:spLocks noChangeArrowheads="1"/>
            </p:cNvSpPr>
            <p:nvPr/>
          </p:nvSpPr>
          <p:spPr bwMode="auto">
            <a:xfrm>
              <a:off x="539552" y="1373287"/>
              <a:ext cx="8035925" cy="555625"/>
            </a:xfrm>
            <a:prstGeom prst="rect">
              <a:avLst/>
            </a:prstGeom>
            <a:noFill/>
            <a:ln w="9525" algn="ctr">
              <a:noFill/>
              <a:miter lim="800000"/>
              <a:headEnd/>
              <a:tailEnd/>
            </a:ln>
            <a:effectLst/>
          </p:spPr>
          <p:txBody>
            <a:bodyPr anchor="ctr"/>
            <a:lstStyle>
              <a:defPPr>
                <a:defRPr lang="de-DE"/>
              </a:defPPr>
              <a:lvl1pPr algn="ctr" fontAlgn="base">
                <a:lnSpc>
                  <a:spcPct val="90000"/>
                </a:lnSpc>
                <a:spcBef>
                  <a:spcPct val="0"/>
                </a:spcBef>
                <a:spcAft>
                  <a:spcPct val="0"/>
                </a:spcAft>
                <a:defRPr b="1">
                  <a:solidFill>
                    <a:srgbClr val="000000"/>
                  </a:solidFill>
                  <a:latin typeface="Segoe UI" pitchFamily="34" charset="0"/>
                  <a:ea typeface="Segoe UI" pitchFamily="34" charset="0"/>
                  <a:cs typeface="Segoe UI" pitchFamily="34" charset="0"/>
                </a:defRPr>
              </a:lvl1pPr>
              <a:lvl2pPr marL="742950" indent="-285750" eaLnBrk="0" hangingPunct="0">
                <a:defRPr>
                  <a:latin typeface="Verdana" pitchFamily="34" charset="0"/>
                  <a:cs typeface="Arial" charset="0"/>
                </a:defRPr>
              </a:lvl2pPr>
              <a:lvl3pPr marL="1143000" indent="-228600" eaLnBrk="0" hangingPunct="0">
                <a:defRPr>
                  <a:latin typeface="Verdana" pitchFamily="34" charset="0"/>
                  <a:cs typeface="Arial" charset="0"/>
                </a:defRPr>
              </a:lvl3pPr>
              <a:lvl4pPr marL="1600200" indent="-228600" eaLnBrk="0" hangingPunct="0">
                <a:defRPr>
                  <a:latin typeface="Verdana" pitchFamily="34" charset="0"/>
                  <a:cs typeface="Arial" charset="0"/>
                </a:defRPr>
              </a:lvl4pPr>
              <a:lvl5pPr marL="2057400" indent="-228600" eaLnBrk="0" hangingPunct="0">
                <a:defRPr>
                  <a:latin typeface="Verdana" pitchFamily="34" charset="0"/>
                  <a:cs typeface="Arial" charset="0"/>
                </a:defRPr>
              </a:lvl5pPr>
              <a:lvl6pPr marL="2514600" indent="-228600" eaLnBrk="0" fontAlgn="base" hangingPunct="0">
                <a:spcBef>
                  <a:spcPct val="0"/>
                </a:spcBef>
                <a:spcAft>
                  <a:spcPct val="0"/>
                </a:spcAft>
                <a:defRPr>
                  <a:latin typeface="Verdana" pitchFamily="34" charset="0"/>
                  <a:cs typeface="Arial" charset="0"/>
                </a:defRPr>
              </a:lvl6pPr>
              <a:lvl7pPr marL="2971800" indent="-228600" eaLnBrk="0" fontAlgn="base" hangingPunct="0">
                <a:spcBef>
                  <a:spcPct val="0"/>
                </a:spcBef>
                <a:spcAft>
                  <a:spcPct val="0"/>
                </a:spcAft>
                <a:defRPr>
                  <a:latin typeface="Verdana" pitchFamily="34" charset="0"/>
                  <a:cs typeface="Arial" charset="0"/>
                </a:defRPr>
              </a:lvl7pPr>
              <a:lvl8pPr marL="3429000" indent="-228600" eaLnBrk="0" fontAlgn="base" hangingPunct="0">
                <a:spcBef>
                  <a:spcPct val="0"/>
                </a:spcBef>
                <a:spcAft>
                  <a:spcPct val="0"/>
                </a:spcAft>
                <a:defRPr>
                  <a:latin typeface="Verdana" pitchFamily="34" charset="0"/>
                  <a:cs typeface="Arial" charset="0"/>
                </a:defRPr>
              </a:lvl8pPr>
              <a:lvl9pPr marL="3886200" indent="-228600" eaLnBrk="0" fontAlgn="base" hangingPunct="0">
                <a:spcBef>
                  <a:spcPct val="0"/>
                </a:spcBef>
                <a:spcAft>
                  <a:spcPct val="0"/>
                </a:spcAft>
                <a:defRPr>
                  <a:latin typeface="Verdana" pitchFamily="34" charset="0"/>
                  <a:cs typeface="Arial" charset="0"/>
                </a:defRPr>
              </a:lvl9pPr>
            </a:lstStyle>
            <a:p>
              <a:r>
                <a:rPr lang="en-CA" dirty="0"/>
                <a:t>Agrégat par bande au niveau du bloc avec parité </a:t>
              </a:r>
              <a:r>
                <a:rPr lang="en-CA"/>
                <a:t>répartie </a:t>
              </a:r>
              <a:r>
                <a:rPr lang="en-CA" smtClean="0"/>
                <a:t/>
              </a:r>
              <a:br>
                <a:rPr lang="en-CA" smtClean="0"/>
              </a:br>
              <a:r>
                <a:rPr lang="en-CA" smtClean="0"/>
                <a:t>sur </a:t>
              </a:r>
              <a:r>
                <a:rPr lang="en-CA" dirty="0"/>
                <a:t>tous les disques</a:t>
              </a:r>
              <a:endParaRPr lang="en-US" dirty="0"/>
            </a:p>
          </p:txBody>
        </p:sp>
        <p:sp>
          <p:nvSpPr>
            <p:cNvPr id="17" name="AutoShape 31"/>
            <p:cNvSpPr>
              <a:spLocks noChangeArrowheads="1"/>
            </p:cNvSpPr>
            <p:nvPr/>
          </p:nvSpPr>
          <p:spPr bwMode="auto">
            <a:xfrm>
              <a:off x="3301802" y="836712"/>
              <a:ext cx="2511425" cy="430212"/>
            </a:xfrm>
            <a:prstGeom prst="roundRect">
              <a:avLst>
                <a:gd name="adj" fmla="val 4167"/>
              </a:avLst>
            </a:prstGeom>
            <a:noFill/>
            <a:ln w="9525">
              <a:noFill/>
              <a:round/>
              <a:headEnd/>
              <a:tailEnd/>
            </a:ln>
            <a:effectLst/>
          </p:spPr>
          <p:txBody>
            <a:bodyPr wrap="none" anchor="ctr"/>
            <a:lstStyle/>
            <a:p>
              <a:pPr algn="ctr" eaLnBrk="0" fontAlgn="base" hangingPunct="0">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RAID 5</a:t>
              </a: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xmlns="" val="0"/>
                </a:ext>
              </a:extLst>
            </a:blip>
            <a:stretch>
              <a:fillRect/>
            </a:stretch>
          </p:blipFill>
          <p:spPr bwMode="auto">
            <a:xfrm>
              <a:off x="985639" y="1962150"/>
              <a:ext cx="7143750" cy="29337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59" name="white box"/>
          <p:cNvSpPr/>
          <p:nvPr/>
        </p:nvSpPr>
        <p:spPr bwMode="auto">
          <a:xfrm>
            <a:off x="56418" y="808249"/>
            <a:ext cx="9001000" cy="6021288"/>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grpSp>
        <p:nvGrpSpPr>
          <p:cNvPr id="25" name="RAID 1" descr="Build 2: Illustrates RAID 1, showing two disks with the same data sectors being written to both disks.&#10;"/>
          <p:cNvGrpSpPr/>
          <p:nvPr/>
        </p:nvGrpSpPr>
        <p:grpSpPr>
          <a:xfrm>
            <a:off x="538956" y="808249"/>
            <a:ext cx="8035925" cy="4488444"/>
            <a:chOff x="539749" y="1072643"/>
            <a:chExt cx="8035925" cy="4488444"/>
          </a:xfrm>
        </p:grpSpPr>
        <p:sp>
          <p:nvSpPr>
            <p:cNvPr id="31" name="Text Box 22"/>
            <p:cNvSpPr txBox="1">
              <a:spLocks noChangeArrowheads="1"/>
            </p:cNvSpPr>
            <p:nvPr/>
          </p:nvSpPr>
          <p:spPr bwMode="auto">
            <a:xfrm>
              <a:off x="539749" y="1762125"/>
              <a:ext cx="8035925" cy="400050"/>
            </a:xfrm>
            <a:prstGeom prst="rect">
              <a:avLst/>
            </a:prstGeom>
            <a:noFill/>
            <a:ln w="9525" algn="ctr">
              <a:noFill/>
              <a:miter lim="800000"/>
              <a:headEnd/>
              <a:tailEnd/>
            </a:ln>
            <a:effectLst/>
          </p:spPr>
          <p:txBody>
            <a:bodyPr anchor="ctr"/>
            <a:lstStyle>
              <a:defPPr>
                <a:defRPr lang="de-DE"/>
              </a:defPPr>
              <a:lvl1pPr algn="ctr" fontAlgn="base">
                <a:lnSpc>
                  <a:spcPct val="90000"/>
                </a:lnSpc>
                <a:spcBef>
                  <a:spcPct val="0"/>
                </a:spcBef>
                <a:spcAft>
                  <a:spcPct val="0"/>
                </a:spcAft>
                <a:defRPr b="1">
                  <a:solidFill>
                    <a:srgbClr val="000000"/>
                  </a:solidFill>
                  <a:latin typeface="Segoe UI" pitchFamily="34" charset="0"/>
                  <a:ea typeface="Segoe UI" pitchFamily="34" charset="0"/>
                  <a:cs typeface="Segoe UI" pitchFamily="34" charset="0"/>
                </a:defRPr>
              </a:lvl1pPr>
              <a:lvl2pPr marL="742950" indent="-285750" eaLnBrk="0" hangingPunct="0">
                <a:defRPr>
                  <a:latin typeface="Verdana" pitchFamily="34" charset="0"/>
                  <a:cs typeface="Arial" charset="0"/>
                </a:defRPr>
              </a:lvl2pPr>
              <a:lvl3pPr marL="1143000" indent="-228600" eaLnBrk="0" hangingPunct="0">
                <a:defRPr>
                  <a:latin typeface="Verdana" pitchFamily="34" charset="0"/>
                  <a:cs typeface="Arial" charset="0"/>
                </a:defRPr>
              </a:lvl3pPr>
              <a:lvl4pPr marL="1600200" indent="-228600" eaLnBrk="0" hangingPunct="0">
                <a:defRPr>
                  <a:latin typeface="Verdana" pitchFamily="34" charset="0"/>
                  <a:cs typeface="Arial" charset="0"/>
                </a:defRPr>
              </a:lvl4pPr>
              <a:lvl5pPr marL="2057400" indent="-228600" eaLnBrk="0" hangingPunct="0">
                <a:defRPr>
                  <a:latin typeface="Verdana" pitchFamily="34" charset="0"/>
                  <a:cs typeface="Arial" charset="0"/>
                </a:defRPr>
              </a:lvl5pPr>
              <a:lvl6pPr marL="2514600" indent="-228600" eaLnBrk="0" fontAlgn="base" hangingPunct="0">
                <a:spcBef>
                  <a:spcPct val="0"/>
                </a:spcBef>
                <a:spcAft>
                  <a:spcPct val="0"/>
                </a:spcAft>
                <a:defRPr>
                  <a:latin typeface="Verdana" pitchFamily="34" charset="0"/>
                  <a:cs typeface="Arial" charset="0"/>
                </a:defRPr>
              </a:lvl6pPr>
              <a:lvl7pPr marL="2971800" indent="-228600" eaLnBrk="0" fontAlgn="base" hangingPunct="0">
                <a:spcBef>
                  <a:spcPct val="0"/>
                </a:spcBef>
                <a:spcAft>
                  <a:spcPct val="0"/>
                </a:spcAft>
                <a:defRPr>
                  <a:latin typeface="Verdana" pitchFamily="34" charset="0"/>
                  <a:cs typeface="Arial" charset="0"/>
                </a:defRPr>
              </a:lvl7pPr>
              <a:lvl8pPr marL="3429000" indent="-228600" eaLnBrk="0" fontAlgn="base" hangingPunct="0">
                <a:spcBef>
                  <a:spcPct val="0"/>
                </a:spcBef>
                <a:spcAft>
                  <a:spcPct val="0"/>
                </a:spcAft>
                <a:defRPr>
                  <a:latin typeface="Verdana" pitchFamily="34" charset="0"/>
                  <a:cs typeface="Arial" charset="0"/>
                </a:defRPr>
              </a:lvl8pPr>
              <a:lvl9pPr marL="3886200" indent="-228600" eaLnBrk="0" fontAlgn="base" hangingPunct="0">
                <a:spcBef>
                  <a:spcPct val="0"/>
                </a:spcBef>
                <a:spcAft>
                  <a:spcPct val="0"/>
                </a:spcAft>
                <a:defRPr>
                  <a:latin typeface="Verdana" pitchFamily="34" charset="0"/>
                  <a:cs typeface="Arial" charset="0"/>
                </a:defRPr>
              </a:lvl9pPr>
            </a:lstStyle>
            <a:p>
              <a:r>
                <a:rPr lang="en-CA" dirty="0"/>
                <a:t>Lecteurs en miroir</a:t>
              </a:r>
              <a:endParaRPr lang="en-US" dirty="0"/>
            </a:p>
          </p:txBody>
        </p:sp>
        <p:sp>
          <p:nvSpPr>
            <p:cNvPr id="32" name="AutoShape 31"/>
            <p:cNvSpPr>
              <a:spLocks noChangeArrowheads="1"/>
            </p:cNvSpPr>
            <p:nvPr/>
          </p:nvSpPr>
          <p:spPr bwMode="auto">
            <a:xfrm>
              <a:off x="3873635" y="1072643"/>
              <a:ext cx="1368152" cy="430213"/>
            </a:xfrm>
            <a:prstGeom prst="roundRect">
              <a:avLst>
                <a:gd name="adj" fmla="val 4167"/>
              </a:avLst>
            </a:prstGeom>
            <a:noFill/>
            <a:ln w="9525">
              <a:noFill/>
              <a:round/>
              <a:headEnd/>
              <a:tailEnd/>
            </a:ln>
            <a:effectLst/>
          </p:spPr>
          <p:txBody>
            <a:bodyPr wrap="none" anchor="ctr"/>
            <a:lstStyle/>
            <a:p>
              <a:pPr algn="ctr" eaLnBrk="0" fontAlgn="base" hangingPunct="0">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RAID 1</a:t>
              </a:r>
            </a:p>
          </p:txBody>
        </p:sp>
        <p:pic>
          <p:nvPicPr>
            <p:cNvPr id="1029" name="Picture 5"/>
            <p:cNvPicPr>
              <a:picLocks noChangeAspect="1" noChangeArrowheads="1"/>
            </p:cNvPicPr>
            <p:nvPr/>
          </p:nvPicPr>
          <p:blipFill>
            <a:blip r:embed="rId6">
              <a:extLst>
                <a:ext uri="{28A0092B-C50C-407E-A947-70E740481C1C}">
                  <a14:useLocalDpi xmlns:a14="http://schemas.microsoft.com/office/drawing/2010/main" xmlns="" val="0"/>
                </a:ext>
              </a:extLst>
            </a:blip>
            <a:stretch>
              <a:fillRect/>
            </a:stretch>
          </p:blipFill>
          <p:spPr bwMode="auto">
            <a:xfrm>
              <a:off x="2443161" y="2636912"/>
              <a:ext cx="4229100" cy="2924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29" name="white box"/>
          <p:cNvSpPr/>
          <p:nvPr/>
        </p:nvSpPr>
        <p:spPr bwMode="auto">
          <a:xfrm>
            <a:off x="56418" y="808249"/>
            <a:ext cx="9001000" cy="6021288"/>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Verdana" pitchFamily="34" charset="0"/>
            </a:endParaRPr>
          </a:p>
        </p:txBody>
      </p:sp>
      <p:grpSp>
        <p:nvGrpSpPr>
          <p:cNvPr id="26" name="RAID 0" descr="Build 1: The first of five builds showing the different RAID levels. Click four more times to show the remaining four builds. Illustrates RAID 0, and shows two disks with data sectors being written sequentially to each disk."/>
          <p:cNvGrpSpPr/>
          <p:nvPr/>
        </p:nvGrpSpPr>
        <p:grpSpPr>
          <a:xfrm>
            <a:off x="538956" y="808249"/>
            <a:ext cx="8035925" cy="4608512"/>
            <a:chOff x="424507" y="1052736"/>
            <a:chExt cx="8035925" cy="4608512"/>
          </a:xfrm>
        </p:grpSpPr>
        <p:grpSp>
          <p:nvGrpSpPr>
            <p:cNvPr id="22" name="RAID 0"/>
            <p:cNvGrpSpPr/>
            <p:nvPr/>
          </p:nvGrpSpPr>
          <p:grpSpPr>
            <a:xfrm>
              <a:off x="424507" y="1052736"/>
              <a:ext cx="8035925" cy="1074737"/>
              <a:chOff x="418740" y="1063850"/>
              <a:chExt cx="8035925" cy="1074737"/>
            </a:xfrm>
          </p:grpSpPr>
          <p:sp>
            <p:nvSpPr>
              <p:cNvPr id="35" name="Text Box 22"/>
              <p:cNvSpPr txBox="1">
                <a:spLocks noChangeArrowheads="1"/>
              </p:cNvSpPr>
              <p:nvPr/>
            </p:nvSpPr>
            <p:spPr bwMode="auto">
              <a:xfrm>
                <a:off x="418740" y="1738537"/>
                <a:ext cx="8035925" cy="400050"/>
              </a:xfrm>
              <a:prstGeom prst="rect">
                <a:avLst/>
              </a:prstGeom>
              <a:noFill/>
              <a:ln w="9525" algn="ctr">
                <a:noFill/>
                <a:miter lim="800000"/>
                <a:headEnd/>
                <a:tailEnd/>
              </a:ln>
              <a:effectLst/>
            </p:spPr>
            <p:txBody>
              <a:bodyPr anchor="ct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ctr" eaLnBrk="1" fontAlgn="base" hangingPunct="1">
                  <a:lnSpc>
                    <a:spcPct val="90000"/>
                  </a:lnSpc>
                  <a:spcBef>
                    <a:spcPct val="0"/>
                  </a:spcBef>
                  <a:spcAft>
                    <a:spcPct val="0"/>
                  </a:spcAft>
                </a:pPr>
                <a:r>
                  <a:rPr lang="en-CA" b="1" dirty="0">
                    <a:solidFill>
                      <a:srgbClr val="000000"/>
                    </a:solidFill>
                    <a:latin typeface="Segoe UI" pitchFamily="34" charset="0"/>
                    <a:ea typeface="Segoe UI" pitchFamily="34" charset="0"/>
                    <a:cs typeface="Segoe UI" pitchFamily="34" charset="0"/>
                  </a:rPr>
                  <a:t>Agrégat par bandes sans parité ou mise en miroir</a:t>
                </a:r>
                <a:endParaRPr lang="en-US" b="1" dirty="0">
                  <a:solidFill>
                    <a:srgbClr val="000000"/>
                  </a:solidFill>
                  <a:latin typeface="Segoe UI" pitchFamily="34" charset="0"/>
                  <a:ea typeface="Segoe UI" pitchFamily="34" charset="0"/>
                  <a:cs typeface="Segoe UI" pitchFamily="34" charset="0"/>
                </a:endParaRPr>
              </a:p>
            </p:txBody>
          </p:sp>
          <p:sp>
            <p:nvSpPr>
              <p:cNvPr id="36" name="AutoShape 31"/>
              <p:cNvSpPr>
                <a:spLocks noChangeArrowheads="1"/>
              </p:cNvSpPr>
              <p:nvPr/>
            </p:nvSpPr>
            <p:spPr bwMode="auto">
              <a:xfrm>
                <a:off x="3180990" y="1063850"/>
                <a:ext cx="2511425" cy="430212"/>
              </a:xfrm>
              <a:prstGeom prst="roundRect">
                <a:avLst>
                  <a:gd name="adj" fmla="val 4167"/>
                </a:avLst>
              </a:prstGeom>
              <a:noFill/>
              <a:ln w="9525">
                <a:noFill/>
                <a:round/>
                <a:headEnd/>
                <a:tailEnd/>
              </a:ln>
              <a:effectLst/>
            </p:spPr>
            <p:txBody>
              <a:bodyPr wrap="none" anchor="ctr"/>
              <a:lstStyle/>
              <a:p>
                <a:pPr algn="ctr" eaLnBrk="0" fontAlgn="base" hangingPunct="0">
                  <a:spcBef>
                    <a:spcPct val="0"/>
                  </a:spcBef>
                  <a:spcAft>
                    <a:spcPct val="0"/>
                  </a:spcAft>
                </a:pPr>
                <a:r>
                  <a:rPr lang="en-US" sz="2400" b="1" dirty="0">
                    <a:solidFill>
                      <a:srgbClr val="000000"/>
                    </a:solidFill>
                    <a:latin typeface="Segoe UI" pitchFamily="34" charset="0"/>
                    <a:ea typeface="Segoe UI" pitchFamily="34" charset="0"/>
                    <a:cs typeface="Segoe UI" pitchFamily="34" charset="0"/>
                  </a:rPr>
                  <a:t>RAID 0</a:t>
                </a:r>
              </a:p>
            </p:txBody>
          </p:sp>
        </p:grpSp>
        <p:pic>
          <p:nvPicPr>
            <p:cNvPr id="1030" name="Picture 6"/>
            <p:cNvPicPr>
              <a:picLocks noChangeAspect="1" noChangeArrowheads="1"/>
            </p:cNvPicPr>
            <p:nvPr/>
          </p:nvPicPr>
          <p:blipFill>
            <a:blip r:embed="rId7">
              <a:extLst>
                <a:ext uri="{28A0092B-C50C-407E-A947-70E740481C1C}">
                  <a14:useLocalDpi xmlns:a14="http://schemas.microsoft.com/office/drawing/2010/main" xmlns="" val="0"/>
                </a:ext>
              </a:extLst>
            </a:blip>
            <a:stretch>
              <a:fillRect/>
            </a:stretch>
          </p:blipFill>
          <p:spPr bwMode="auto">
            <a:xfrm>
              <a:off x="2365015" y="2784698"/>
              <a:ext cx="4210050" cy="287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grpSp>
        <p:nvGrpSpPr>
          <p:cNvPr id="38" name="play"/>
          <p:cNvGrpSpPr>
            <a:grpSpLocks/>
          </p:cNvGrpSpPr>
          <p:nvPr/>
        </p:nvGrpSpPr>
        <p:grpSpPr bwMode="auto">
          <a:xfrm>
            <a:off x="7546032" y="6309320"/>
            <a:ext cx="914400" cy="425450"/>
            <a:chOff x="384" y="3024"/>
            <a:chExt cx="720" cy="336"/>
          </a:xfrm>
        </p:grpSpPr>
        <p:sp>
          <p:nvSpPr>
            <p:cNvPr id="39" name="Oval 47"/>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a:noFill/>
            </a:ln>
            <a:effectLst>
              <a:outerShdw dist="17961" dir="2700000" algn="ctr" rotWithShape="0">
                <a:srgbClr val="969696"/>
              </a:outerShdw>
            </a:effectLst>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fontAlgn="base">
                <a:spcBef>
                  <a:spcPct val="0"/>
                </a:spcBef>
                <a:spcAft>
                  <a:spcPct val="0"/>
                </a:spcAft>
              </a:pPr>
              <a:endParaRPr lang="de-DE" b="1">
                <a:solidFill>
                  <a:srgbClr val="000000"/>
                </a:solidFill>
                <a:latin typeface="Segoe UI" pitchFamily="34" charset="0"/>
                <a:ea typeface="Segoe UI" pitchFamily="34" charset="0"/>
                <a:cs typeface="Segoe UI" pitchFamily="34" charset="0"/>
              </a:endParaRPr>
            </a:p>
          </p:txBody>
        </p:sp>
        <p:grpSp>
          <p:nvGrpSpPr>
            <p:cNvPr id="40" name="Group 48"/>
            <p:cNvGrpSpPr>
              <a:grpSpLocks/>
            </p:cNvGrpSpPr>
            <p:nvPr/>
          </p:nvGrpSpPr>
          <p:grpSpPr bwMode="auto">
            <a:xfrm>
              <a:off x="480" y="3096"/>
              <a:ext cx="240" cy="192"/>
              <a:chOff x="480" y="3096"/>
              <a:chExt cx="240" cy="192"/>
            </a:xfrm>
          </p:grpSpPr>
          <p:sp>
            <p:nvSpPr>
              <p:cNvPr id="41" name="Oval 49"/>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fontAlgn="base">
                  <a:spcBef>
                    <a:spcPct val="0"/>
                  </a:spcBef>
                  <a:spcAft>
                    <a:spcPct val="0"/>
                  </a:spcAft>
                </a:pPr>
                <a:endParaRPr lang="de-DE" b="1">
                  <a:solidFill>
                    <a:srgbClr val="000000"/>
                  </a:solidFill>
                  <a:latin typeface="Segoe UI" pitchFamily="34" charset="0"/>
                  <a:ea typeface="Segoe UI" pitchFamily="34" charset="0"/>
                  <a:cs typeface="Segoe UI" pitchFamily="34" charset="0"/>
                </a:endParaRPr>
              </a:p>
            </p:txBody>
          </p:sp>
          <p:sp>
            <p:nvSpPr>
              <p:cNvPr id="42" name="Freeform 50"/>
              <p:cNvSpPr>
                <a:spLocks/>
              </p:cNvSpPr>
              <p:nvPr/>
            </p:nvSpPr>
            <p:spPr bwMode="auto">
              <a:xfrm>
                <a:off x="539" y="3123"/>
                <a:ext cx="139" cy="133"/>
              </a:xfrm>
              <a:custGeom>
                <a:avLst/>
                <a:gdLst>
                  <a:gd name="T0" fmla="*/ 0 w 432"/>
                  <a:gd name="T1" fmla="*/ 0 h 576"/>
                  <a:gd name="T2" fmla="*/ 0 w 432"/>
                  <a:gd name="T3" fmla="*/ 0 h 576"/>
                  <a:gd name="T4" fmla="*/ 0 w 432"/>
                  <a:gd name="T5" fmla="*/ 0 h 576"/>
                  <a:gd name="T6" fmla="*/ 0 w 432"/>
                  <a:gd name="T7" fmla="*/ 0 h 576"/>
                  <a:gd name="T8" fmla="*/ 0 60000 65536"/>
                  <a:gd name="T9" fmla="*/ 0 60000 65536"/>
                  <a:gd name="T10" fmla="*/ 0 60000 65536"/>
                  <a:gd name="T11" fmla="*/ 0 60000 65536"/>
                  <a:gd name="T12" fmla="*/ 0 w 432"/>
                  <a:gd name="T13" fmla="*/ 0 h 576"/>
                  <a:gd name="T14" fmla="*/ 432 w 432"/>
                  <a:gd name="T15" fmla="*/ 576 h 576"/>
                </a:gdLst>
                <a:ahLst/>
                <a:cxnLst>
                  <a:cxn ang="T8">
                    <a:pos x="T0" y="T1"/>
                  </a:cxn>
                  <a:cxn ang="T9">
                    <a:pos x="T2" y="T3"/>
                  </a:cxn>
                  <a:cxn ang="T10">
                    <a:pos x="T4" y="T5"/>
                  </a:cxn>
                  <a:cxn ang="T11">
                    <a:pos x="T6" y="T7"/>
                  </a:cxn>
                </a:cxnLst>
                <a:rect l="T12" t="T13" r="T14" b="T15"/>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fontAlgn="base">
                  <a:spcBef>
                    <a:spcPct val="0"/>
                  </a:spcBef>
                  <a:spcAft>
                    <a:spcPct val="0"/>
                  </a:spcAft>
                </a:pPr>
                <a:endParaRPr lang="de-DE">
                  <a:solidFill>
                    <a:srgbClr val="000000"/>
                  </a:solidFill>
                  <a:latin typeface="Segoe UI" pitchFamily="34" charset="0"/>
                  <a:ea typeface="Segoe UI" pitchFamily="34" charset="0"/>
                  <a:cs typeface="Segoe UI" pitchFamily="34" charset="0"/>
                </a:endParaRPr>
              </a:p>
            </p:txBody>
          </p:sp>
        </p:grpSp>
      </p:grpSp>
      <p:grpSp>
        <p:nvGrpSpPr>
          <p:cNvPr id="43" name="square"/>
          <p:cNvGrpSpPr>
            <a:grpSpLocks/>
          </p:cNvGrpSpPr>
          <p:nvPr/>
        </p:nvGrpSpPr>
        <p:grpSpPr bwMode="auto">
          <a:xfrm>
            <a:off x="8033394" y="6399808"/>
            <a:ext cx="304800" cy="244475"/>
            <a:chOff x="768" y="3096"/>
            <a:chExt cx="240" cy="192"/>
          </a:xfrm>
        </p:grpSpPr>
        <p:sp>
          <p:nvSpPr>
            <p:cNvPr id="44" name="Oval 52"/>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xmlns="" w="9525" algn="ctr">
                  <a:solidFill>
                    <a:srgbClr val="000000"/>
                  </a:solidFill>
                  <a:round/>
                  <a:headEnd/>
                  <a:tailEnd/>
                </a14:hiddenLine>
              </a:ext>
            </a:extLst>
          </p:spPr>
          <p:txBody>
            <a:bodyPr wrap="none" anchor="ctr"/>
            <a:lstStyle/>
            <a:p>
              <a:pPr fontAlgn="base">
                <a:spcBef>
                  <a:spcPct val="0"/>
                </a:spcBef>
                <a:spcAft>
                  <a:spcPct val="0"/>
                </a:spcAft>
              </a:pPr>
              <a:endParaRPr lang="de-DE" b="1">
                <a:solidFill>
                  <a:srgbClr val="000000"/>
                </a:solidFill>
                <a:latin typeface="Segoe UI" pitchFamily="34" charset="0"/>
                <a:ea typeface="Segoe UI" pitchFamily="34" charset="0"/>
                <a:cs typeface="Segoe UI" pitchFamily="34" charset="0"/>
              </a:endParaRPr>
            </a:p>
          </p:txBody>
        </p:sp>
        <p:sp>
          <p:nvSpPr>
            <p:cNvPr id="45" name="Rectangle 53"/>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fontAlgn="base">
                <a:spcBef>
                  <a:spcPct val="0"/>
                </a:spcBef>
                <a:spcAft>
                  <a:spcPct val="0"/>
                </a:spcAft>
              </a:pPr>
              <a:endParaRPr lang="de-DE" b="1">
                <a:solidFill>
                  <a:srgbClr val="000000"/>
                </a:solidFill>
                <a:latin typeface="Segoe UI" pitchFamily="34" charset="0"/>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a:t>Niveaux RAID</a:t>
            </a:r>
          </a:p>
        </p:txBody>
      </p:sp>
    </p:spTree>
    <p:extLst>
      <p:ext uri="{BB962C8B-B14F-4D97-AF65-F5344CB8AC3E}">
        <p14:creationId xmlns:p14="http://schemas.microsoft.com/office/powerpoint/2010/main" xmlns="" val="301436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6"/>
                                        </p:tgtEl>
                                      </p:cBhvr>
                                    </p:animEffect>
                                    <p:set>
                                      <p:cBhvr>
                                        <p:cTn id="7" dur="1" fill="hold">
                                          <p:stCondLst>
                                            <p:cond delay="499"/>
                                          </p:stCondLst>
                                        </p:cTn>
                                        <p:tgtEl>
                                          <p:spTgt spid="26"/>
                                        </p:tgtEl>
                                        <p:attrNameLst>
                                          <p:attrName>style.visibility</p:attrName>
                                        </p:attrNameLst>
                                      </p:cBhvr>
                                      <p:to>
                                        <p:strVal val="hidden"/>
                                      </p:to>
                                    </p:set>
                                  </p:childTnLst>
                                </p:cTn>
                              </p:par>
                            </p:childTnLst>
                          </p:cTn>
                        </p:par>
                        <p:par>
                          <p:cTn id="8" fill="hold">
                            <p:stCondLst>
                              <p:cond delay="500"/>
                            </p:stCondLst>
                            <p:childTnLst>
                              <p:par>
                                <p:cTn id="9" presetID="10" presetClass="exit" presetSubtype="0" fill="hold" grpId="0" nodeType="afterEffect">
                                  <p:stCondLst>
                                    <p:cond delay="0"/>
                                  </p:stCondLst>
                                  <p:childTnLst>
                                    <p:animEffect transition="out" filter="fade">
                                      <p:cBhvr>
                                        <p:cTn id="10" dur="500"/>
                                        <p:tgtEl>
                                          <p:spTgt spid="29"/>
                                        </p:tgtEl>
                                      </p:cBhvr>
                                    </p:animEffect>
                                    <p:set>
                                      <p:cBhvr>
                                        <p:cTn id="11" dur="1" fill="hold">
                                          <p:stCondLst>
                                            <p:cond delay="499"/>
                                          </p:stCondLst>
                                        </p:cTn>
                                        <p:tgtEl>
                                          <p:spTgt spid="29"/>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25"/>
                                        </p:tgtEl>
                                      </p:cBhvr>
                                    </p:animEffect>
                                    <p:set>
                                      <p:cBhvr>
                                        <p:cTn id="16" dur="1" fill="hold">
                                          <p:stCondLst>
                                            <p:cond delay="499"/>
                                          </p:stCondLst>
                                        </p:cTn>
                                        <p:tgtEl>
                                          <p:spTgt spid="25"/>
                                        </p:tgtEl>
                                        <p:attrNameLst>
                                          <p:attrName>style.visibility</p:attrName>
                                        </p:attrNameLst>
                                      </p:cBhvr>
                                      <p:to>
                                        <p:strVal val="hidden"/>
                                      </p:to>
                                    </p:set>
                                  </p:childTnLst>
                                </p:cTn>
                              </p:par>
                            </p:childTnLst>
                          </p:cTn>
                        </p:par>
                        <p:par>
                          <p:cTn id="17" fill="hold">
                            <p:stCondLst>
                              <p:cond delay="500"/>
                            </p:stCondLst>
                            <p:childTnLst>
                              <p:par>
                                <p:cTn id="18" presetID="10" presetClass="exit" presetSubtype="0" fill="hold" grpId="0" nodeType="afterEffect">
                                  <p:stCondLst>
                                    <p:cond delay="0"/>
                                  </p:stCondLst>
                                  <p:childTnLst>
                                    <p:animEffect transition="out" filter="fade">
                                      <p:cBhvr>
                                        <p:cTn id="19" dur="500"/>
                                        <p:tgtEl>
                                          <p:spTgt spid="59"/>
                                        </p:tgtEl>
                                      </p:cBhvr>
                                    </p:animEffect>
                                    <p:set>
                                      <p:cBhvr>
                                        <p:cTn id="20" dur="1" fill="hold">
                                          <p:stCondLst>
                                            <p:cond delay="499"/>
                                          </p:stCondLst>
                                        </p:cTn>
                                        <p:tgtEl>
                                          <p:spTgt spid="5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par>
                          <p:cTn id="26" fill="hold">
                            <p:stCondLst>
                              <p:cond delay="500"/>
                            </p:stCondLst>
                            <p:childTnLst>
                              <p:par>
                                <p:cTn id="27" presetID="10" presetClass="exit" presetSubtype="0" fill="hold" grpId="0" nodeType="afterEffect">
                                  <p:stCondLst>
                                    <p:cond delay="0"/>
                                  </p:stCondLst>
                                  <p:childTnLst>
                                    <p:animEffect transition="out" filter="fade">
                                      <p:cBhvr>
                                        <p:cTn id="28" dur="500"/>
                                        <p:tgtEl>
                                          <p:spTgt spid="60"/>
                                        </p:tgtEl>
                                      </p:cBhvr>
                                    </p:animEffect>
                                    <p:set>
                                      <p:cBhvr>
                                        <p:cTn id="29" dur="1" fill="hold">
                                          <p:stCondLst>
                                            <p:cond delay="499"/>
                                          </p:stCondLst>
                                        </p:cTn>
                                        <p:tgtEl>
                                          <p:spTgt spid="6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par>
                          <p:cTn id="35" fill="hold">
                            <p:stCondLst>
                              <p:cond delay="500"/>
                            </p:stCondLst>
                            <p:childTnLst>
                              <p:par>
                                <p:cTn id="36" presetID="10" presetClass="exit" presetSubtype="0" fill="hold" grpId="0" nodeType="afterEffect">
                                  <p:stCondLst>
                                    <p:cond delay="0"/>
                                  </p:stCondLst>
                                  <p:childTnLst>
                                    <p:animEffect transition="out" filter="fade">
                                      <p:cBhvr>
                                        <p:cTn id="37" dur="500"/>
                                        <p:tgtEl>
                                          <p:spTgt spid="52"/>
                                        </p:tgtEl>
                                      </p:cBhvr>
                                    </p:animEffect>
                                    <p:set>
                                      <p:cBhvr>
                                        <p:cTn id="38" dur="1" fill="hold">
                                          <p:stCondLst>
                                            <p:cond delay="499"/>
                                          </p:stCondLst>
                                        </p:cTn>
                                        <p:tgtEl>
                                          <p:spTgt spid="52"/>
                                        </p:tgtEl>
                                        <p:attrNameLst>
                                          <p:attrName>style.visibility</p:attrName>
                                        </p:attrNameLst>
                                      </p:cBhvr>
                                      <p:to>
                                        <p:strVal val="hidden"/>
                                      </p:to>
                                    </p:se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60" grpId="0" animBg="1"/>
      <p:bldP spid="59" grpId="0" animBg="1"/>
      <p:bldP spid="29" grpId="0" animBg="1"/>
    </p:bld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166</TotalTime>
  <Words>2196</Words>
  <Application>Microsoft Office PowerPoint</Application>
  <PresentationFormat>On-screen Show (4:3)</PresentationFormat>
  <Paragraphs>514</Paragraphs>
  <Slides>31</Slides>
  <Notes>31</Notes>
  <HiddenSlides>5</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Segoe Light</vt:lpstr>
      <vt:lpstr>Segoe UI</vt:lpstr>
      <vt:lpstr>Wingdings</vt:lpstr>
      <vt:lpstr>Verdana</vt:lpstr>
      <vt:lpstr>SimSun</vt:lpstr>
      <vt:lpstr>Cordia New</vt:lpstr>
      <vt:lpstr>Times New Roman</vt:lpstr>
      <vt:lpstr>Symbol</vt:lpstr>
      <vt:lpstr>Calibri</vt:lpstr>
      <vt:lpstr>Segoe UI Light</vt:lpstr>
      <vt:lpstr>Presentation1</vt:lpstr>
      <vt:lpstr>Module 9</vt:lpstr>
      <vt:lpstr>Vue d'ensemble du module</vt:lpstr>
      <vt:lpstr>Leçon 1 : Vue d'ensemble du stockage</vt:lpstr>
      <vt:lpstr>Types et performances de disque</vt:lpstr>
      <vt:lpstr>Qu'est-ce que le stockage DAS ?</vt:lpstr>
      <vt:lpstr>Qu'est-ce que le stockage NAS ?</vt:lpstr>
      <vt:lpstr>Qu'est-ce qu'un réseau SAN ?</vt:lpstr>
      <vt:lpstr>Qu'est-ce que RAID ?</vt:lpstr>
      <vt:lpstr>Niveaux RAID</vt:lpstr>
      <vt:lpstr>Leçon 2 : Gestion des disques et des volumes</vt:lpstr>
      <vt:lpstr>Sélection d'un format de table de partition</vt:lpstr>
      <vt:lpstr>Sélection d'un type de disque</vt:lpstr>
      <vt:lpstr>Choix d'un système de fichiers</vt:lpstr>
      <vt:lpstr>Qu'est-ce que le système de fichiers ReFS ?</vt:lpstr>
      <vt:lpstr>Que sont les points de montage et les liens ?</vt:lpstr>
      <vt:lpstr>Démonstration : Création de points de montage et de liens</vt:lpstr>
      <vt:lpstr>Slide 17</vt:lpstr>
      <vt:lpstr>Slide 18</vt:lpstr>
      <vt:lpstr>Extension et réduction de volumes</vt:lpstr>
      <vt:lpstr>Leçon 3 : Implémentation d'espaces de stockage</vt:lpstr>
      <vt:lpstr>Qu'est-ce que la fonctionnalité Espaces de stockage ?</vt:lpstr>
      <vt:lpstr>Options de configuration des disques virtuels</vt:lpstr>
      <vt:lpstr>Options de gestion avancée pour les espaces de stockage</vt:lpstr>
      <vt:lpstr>Démonstration : Configuration d'espaces de stockage</vt:lpstr>
      <vt:lpstr>Slide 25</vt:lpstr>
      <vt:lpstr>Atelier pratique : Implémentation d'un système de stockage local</vt:lpstr>
      <vt:lpstr>Scénario d'atelier pratique</vt:lpstr>
      <vt:lpstr>Contrôle des acquis de l'atelier pratique</vt:lpstr>
      <vt:lpstr>Contrôle des acquis et éléments à retenir</vt:lpstr>
      <vt:lpstr>Slide 30</vt:lpstr>
      <vt:lpstr>Slide 31</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Module9</dc:title>
  <dc:creator>Ruiz, Esther</dc:creator>
  <cp:lastModifiedBy>Ruiz, Pilar</cp:lastModifiedBy>
  <cp:revision>34</cp:revision>
  <dcterms:created xsi:type="dcterms:W3CDTF">2013-02-25T16:52:16Z</dcterms:created>
  <dcterms:modified xsi:type="dcterms:W3CDTF">2013-03-19T08:48:25Z</dcterms:modified>
</cp:coreProperties>
</file>