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83" r:id="rId12"/>
    <p:sldId id="266" r:id="rId13"/>
    <p:sldId id="267" r:id="rId14"/>
    <p:sldId id="268" r:id="rId15"/>
    <p:sldId id="269" r:id="rId16"/>
    <p:sldId id="270" r:id="rId17"/>
    <p:sldId id="284" r:id="rId18"/>
    <p:sldId id="271" r:id="rId19"/>
    <p:sldId id="272" r:id="rId20"/>
    <p:sldId id="273" r:id="rId21"/>
    <p:sldId id="274" r:id="rId22"/>
    <p:sldId id="275" r:id="rId23"/>
    <p:sldId id="285" r:id="rId24"/>
    <p:sldId id="286" r:id="rId25"/>
    <p:sldId id="276" r:id="rId26"/>
    <p:sldId id="277" r:id="rId27"/>
    <p:sldId id="278" r:id="rId28"/>
    <p:sldId id="279" r:id="rId29"/>
    <p:sldId id="280" r:id="rId30"/>
    <p:sldId id="281" r:id="rId31"/>
    <p:sldId id="282" r:id="rId32"/>
    <p:sldId id="288" r:id="rId33"/>
  </p:sldIdLst>
  <p:sldSz cx="9144000" cy="6858000" type="screen4x3"/>
  <p:notesSz cx="6858000" cy="9144000"/>
  <p:embeddedFontLst>
    <p:embeddedFont>
      <p:font typeface="Segoe UI Light" pitchFamily="34" charset="0"/>
      <p:regular r:id="rId35"/>
    </p:embeddedFont>
    <p:embeddedFont>
      <p:font typeface="Segoe UI" pitchFamily="34" charset="0"/>
      <p:regular r:id="rId36"/>
      <p:bold r:id="rId37"/>
      <p:italic r:id="rId38"/>
      <p:boldItalic r:id="rId39"/>
    </p:embeddedFont>
    <p:embeddedFont>
      <p:font typeface="Gulim" pitchFamily="34" charset="-127"/>
      <p:regular r:id="rId40"/>
    </p:embeddedFont>
    <p:embeddedFont>
      <p:font typeface="Verdana" pitchFamily="34" charset="0"/>
      <p:regular r:id="rId41"/>
      <p:bold r:id="rId42"/>
      <p:italic r:id="rId43"/>
      <p:boldItalic r:id="rId44"/>
    </p:embeddedFont>
    <p:embeddedFont>
      <p:font typeface="Calibri" pitchFamily="34" charset="0"/>
      <p:regular r:id="rId45"/>
      <p:bold r:id="rId46"/>
      <p:italic r:id="rId47"/>
      <p:boldItalic r:id="rId48"/>
    </p:embeddedFont>
    <p:embeddedFont>
      <p:font typeface="Segoe Light" pitchFamily="34" charset="0"/>
      <p:regular r:id="rId49"/>
      <p:italic r:id="rId50"/>
    </p:embeddedFont>
    <p:embeddedFont>
      <p:font typeface="Cordia New" pitchFamily="34" charset="-34"/>
      <p:regular r:id="rId51"/>
      <p:bold r:id="rId52"/>
      <p:italic r:id="rId53"/>
      <p:boldItalic r:id="rId54"/>
    </p:embeddedFont>
    <p:embeddedFont>
      <p:font typeface="SimSun" pitchFamily="2" charset="-122"/>
      <p:regular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E9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002" autoAdjust="0"/>
    <p:restoredTop sz="63858" autoAdjust="0"/>
  </p:normalViewPr>
  <p:slideViewPr>
    <p:cSldViewPr>
      <p:cViewPr>
        <p:scale>
          <a:sx n="109" d="100"/>
          <a:sy n="109" d="100"/>
        </p:scale>
        <p:origin x="-2460" y="-17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D3B3F7-A579-453B-8F6F-010D96411DCE}" type="datetimeFigureOut">
              <a:rPr lang="en-US" smtClean="0"/>
              <a:t>3/16/2013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90B62E-E978-43C3-B0B8-3D69518C8CEC}" type="slidenum">
              <a:rPr lang="en-US" smtClean="0"/>
              <a:t>‹#›</a:t>
            </a:fld>
            <a:endParaRPr lang="en-US"/>
          </a:p>
        </p:txBody>
      </p:sp>
    </p:spTree>
    <p:extLst>
      <p:ext uri="{BB962C8B-B14F-4D97-AF65-F5344CB8AC3E}">
        <p14:creationId xmlns:p14="http://schemas.microsoft.com/office/powerpoint/2010/main" val="1939448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60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45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opérations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sécuriser</a:t>
            </a:r>
            <a:r>
              <a:rPr lang="en-US" sz="1000" dirty="0" smtClean="0">
                <a:solidFill>
                  <a:srgbClr val="000000"/>
                </a:solidFill>
                <a:effectLst/>
                <a:latin typeface="Arial"/>
                <a:ea typeface="Times New Roman"/>
                <a:cs typeface="Segoe UI"/>
              </a:rPr>
              <a:t> les </a:t>
            </a:r>
            <a:r>
              <a:rPr lang="en-US" sz="1000" dirty="0" err="1" smtClean="0">
                <a:solidFill>
                  <a:srgbClr val="000000"/>
                </a:solidFill>
                <a:effectLst/>
                <a:latin typeface="Arial"/>
                <a:ea typeface="Times New Roman"/>
                <a:cs typeface="Segoe UI"/>
              </a:rPr>
              <a:t>fichiers</a:t>
            </a:r>
            <a:r>
              <a:rPr lang="en-US" sz="1000" dirty="0" smtClean="0">
                <a:solidFill>
                  <a:srgbClr val="000000"/>
                </a:solidFill>
                <a:effectLst/>
                <a:latin typeface="Arial"/>
                <a:ea typeface="Times New Roman"/>
                <a:cs typeface="Segoe UI"/>
              </a:rPr>
              <a:t> et les dossiers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protéger</a:t>
            </a:r>
            <a:r>
              <a:rPr lang="en-US" sz="1000" dirty="0" smtClean="0">
                <a:solidFill>
                  <a:srgbClr val="000000"/>
                </a:solidFill>
                <a:effectLst/>
                <a:latin typeface="Arial"/>
                <a:ea typeface="Times New Roman"/>
                <a:cs typeface="Segoe UI"/>
              </a:rPr>
              <a:t> les </a:t>
            </a:r>
            <a:r>
              <a:rPr lang="en-US" sz="1000" dirty="0" err="1" smtClean="0">
                <a:solidFill>
                  <a:srgbClr val="000000"/>
                </a:solidFill>
                <a:effectLst/>
                <a:latin typeface="Arial"/>
                <a:ea typeface="Times New Roman"/>
                <a:cs typeface="Segoe UI"/>
              </a:rPr>
              <a:t>fichiers</a:t>
            </a:r>
            <a:r>
              <a:rPr lang="en-US" sz="1000" dirty="0" smtClean="0">
                <a:solidFill>
                  <a:srgbClr val="000000"/>
                </a:solidFill>
                <a:effectLst/>
                <a:latin typeface="Arial"/>
                <a:ea typeface="Times New Roman"/>
                <a:cs typeface="Segoe UI"/>
              </a:rPr>
              <a:t> et dossiers </a:t>
            </a:r>
            <a:r>
              <a:rPr lang="en-US" sz="1000" dirty="0" err="1" smtClean="0">
                <a:solidFill>
                  <a:srgbClr val="000000"/>
                </a:solidFill>
                <a:effectLst/>
                <a:latin typeface="Arial"/>
                <a:ea typeface="Times New Roman"/>
                <a:cs typeface="Segoe UI"/>
              </a:rPr>
              <a:t>partagés</a:t>
            </a:r>
            <a:r>
              <a:rPr lang="en-US" sz="1000" dirty="0" smtClean="0">
                <a:solidFill>
                  <a:srgbClr val="000000"/>
                </a:solidFill>
                <a:effectLst/>
                <a:latin typeface="Arial"/>
                <a:ea typeface="Times New Roman"/>
                <a:cs typeface="Segoe UI"/>
              </a:rPr>
              <a:t> à </a:t>
            </a:r>
            <a:r>
              <a:rPr lang="en-US" sz="1000" dirty="0" err="1" smtClean="0">
                <a:solidFill>
                  <a:srgbClr val="000000"/>
                </a:solidFill>
                <a:effectLst/>
                <a:latin typeface="Arial"/>
                <a:ea typeface="Times New Roman"/>
                <a:cs typeface="Segoe UI"/>
              </a:rPr>
              <a:t>l'aide</a:t>
            </a:r>
            <a:r>
              <a:rPr lang="en-US" sz="1000" dirty="0" smtClean="0">
                <a:solidFill>
                  <a:srgbClr val="000000"/>
                </a:solidFill>
                <a:effectLst/>
                <a:latin typeface="Arial"/>
                <a:ea typeface="Times New Roman"/>
                <a:cs typeface="Segoe UI"/>
              </a:rPr>
              <a:t> de clichés </a:t>
            </a:r>
            <a:r>
              <a:rPr lang="en-US" sz="1000" dirty="0" err="1" smtClean="0">
                <a:solidFill>
                  <a:srgbClr val="000000"/>
                </a:solidFill>
                <a:effectLst/>
                <a:latin typeface="Arial"/>
                <a:ea typeface="Times New Roman"/>
                <a:cs typeface="Segoe UI"/>
              </a:rPr>
              <a:t>instantanés</a:t>
            </a:r>
            <a:r>
              <a:rPr lang="en-US" sz="1000" dirty="0" smtClean="0">
                <a:solidFill>
                  <a:srgbClr val="000000"/>
                </a:solidFill>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solidFill>
                  <a:srgbClr val="000000"/>
                </a:solidFill>
                <a:effectLst/>
                <a:latin typeface="Arial"/>
                <a:ea typeface="Times New Roman"/>
                <a:cs typeface="Segoe UI"/>
              </a:rPr>
              <a:t>configurer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l'impression</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réseau</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Bef>
                <a:spcPts val="900"/>
              </a:spcBef>
              <a:spcAft>
                <a:spcPts val="300"/>
              </a:spcAft>
            </a:pPr>
            <a:r>
              <a:rPr lang="en-US" sz="1000" b="1" dirty="0">
                <a:latin typeface="Arial"/>
                <a:ea typeface="SimSun"/>
                <a:cs typeface="Arial"/>
              </a:rPr>
              <a:t>Documents de </a:t>
            </a:r>
            <a:r>
              <a:rPr lang="en-US" sz="1000" b="1" dirty="0" err="1">
                <a:latin typeface="Arial"/>
                <a:ea typeface="SimSun"/>
                <a:cs typeface="Arial"/>
              </a:rPr>
              <a:t>cours</a:t>
            </a:r>
            <a:endParaRPr lang="en-US" sz="1000" dirty="0">
              <a:latin typeface="Arial"/>
              <a:ea typeface="SimSun"/>
              <a:cs typeface="Arial"/>
            </a:endParaRPr>
          </a:p>
          <a:p>
            <a:pPr>
              <a:lnSpc>
                <a:spcPct val="115000"/>
              </a:lnSpc>
              <a:spcAft>
                <a:spcPts val="995"/>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disposer du </a:t>
            </a:r>
            <a:r>
              <a:rPr lang="en-US" sz="1000" dirty="0" err="1">
                <a:latin typeface="Arial"/>
                <a:ea typeface="SimSun"/>
                <a:cs typeface="Segoe UI"/>
              </a:rPr>
              <a:t>fichier</a:t>
            </a:r>
            <a:r>
              <a:rPr lang="en-US" sz="1000" dirty="0">
                <a:latin typeface="Arial"/>
                <a:ea typeface="SimSun"/>
                <a:cs typeface="Segoe UI"/>
              </a:rPr>
              <a:t> </a:t>
            </a:r>
            <a:r>
              <a:rPr lang="en-US" sz="1000" dirty="0" err="1">
                <a:latin typeface="Arial"/>
                <a:ea typeface="SimSun"/>
                <a:cs typeface="Segoe UI"/>
              </a:rPr>
              <a:t>Microsoft</a:t>
            </a:r>
            <a:r>
              <a:rPr lang="en-US" sz="1000" baseline="30000" dirty="0" err="1">
                <a:latin typeface="Arial"/>
                <a:ea typeface="SimSun"/>
                <a:cs typeface="Segoe UI"/>
              </a:rPr>
              <a:t>®</a:t>
            </a:r>
            <a:r>
              <a:rPr lang="en-US" sz="1000" dirty="0" err="1">
                <a:latin typeface="Arial"/>
                <a:ea typeface="SimSun"/>
                <a:cs typeface="Segoe UI"/>
              </a:rPr>
              <a:t>Office</a:t>
            </a:r>
            <a:r>
              <a:rPr lang="en-US" sz="1000" dirty="0">
                <a:latin typeface="Arial"/>
                <a:ea typeface="SimSun"/>
                <a:cs typeface="Segoe UI"/>
              </a:rPr>
              <a:t> PowerPoint</a:t>
            </a:r>
            <a:r>
              <a:rPr lang="en-US" sz="1000" baseline="30000" dirty="0">
                <a:latin typeface="Arial"/>
                <a:ea typeface="SimSun"/>
                <a:cs typeface="Segoe UI"/>
              </a:rPr>
              <a:t>®</a:t>
            </a:r>
            <a:r>
              <a:rPr lang="en-US" sz="1000" dirty="0">
                <a:latin typeface="Arial"/>
                <a:ea typeface="SimSun"/>
                <a:cs typeface="Segoe UI"/>
              </a:rPr>
              <a:t> 22410B_10.pptx.</a:t>
            </a:r>
            <a:endParaRPr lang="en-US" sz="1000" dirty="0">
              <a:latin typeface="Arial"/>
              <a:ea typeface="SimSun"/>
              <a:cs typeface="Arial"/>
            </a:endParaRPr>
          </a:p>
          <a:p>
            <a:pPr>
              <a:lnSpc>
                <a:spcPct val="115000"/>
              </a:lnSpc>
              <a:spcAft>
                <a:spcPts val="995"/>
              </a:spcAft>
            </a:pPr>
            <a:r>
              <a:rPr lang="en-US" sz="1000" b="1" smtClean="0">
                <a:latin typeface="Arial"/>
                <a:ea typeface="SimSun"/>
                <a:cs typeface="Arial"/>
              </a:rPr>
              <a:t>Important :</a:t>
            </a:r>
            <a:r>
              <a:rPr lang="en-US" sz="1000" smtClean="0">
                <a:latin typeface="Arial"/>
                <a:ea typeface="SimSun"/>
                <a:cs typeface="Arial"/>
              </a:rPr>
              <a:t> Il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recommandé</a:t>
            </a:r>
            <a:r>
              <a:rPr lang="en-US" sz="1000" dirty="0">
                <a:latin typeface="Arial"/>
                <a:ea typeface="SimSun"/>
                <a:cs typeface="Arial"/>
              </a:rPr>
              <a:t> </a:t>
            </a:r>
            <a:r>
              <a:rPr lang="en-US" sz="1000" dirty="0" err="1">
                <a:latin typeface="Arial"/>
                <a:ea typeface="SimSun"/>
                <a:cs typeface="Arial"/>
              </a:rPr>
              <a:t>d'utiliser</a:t>
            </a:r>
            <a:r>
              <a:rPr lang="en-US" sz="1000" dirty="0">
                <a:latin typeface="Arial"/>
                <a:ea typeface="SimSun"/>
                <a:cs typeface="Arial"/>
              </a:rPr>
              <a:t> Office PowerPoint 2007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version plus </a:t>
            </a:r>
            <a:r>
              <a:rPr lang="en-US" sz="1000" dirty="0" err="1">
                <a:latin typeface="Arial"/>
                <a:ea typeface="SimSun"/>
                <a:cs typeface="Arial"/>
              </a:rPr>
              <a:t>récente</a:t>
            </a:r>
            <a:r>
              <a:rPr lang="en-US" sz="1000" dirty="0">
                <a:latin typeface="Arial"/>
                <a:ea typeface="SimSun"/>
                <a:cs typeface="Arial"/>
              </a:rPr>
              <a:t> </a:t>
            </a:r>
            <a:r>
              <a:rPr lang="en-US" sz="1000">
                <a:latin typeface="Arial"/>
                <a:ea typeface="SimSun"/>
                <a:cs typeface="Arial"/>
              </a:rPr>
              <a:t>pour </a:t>
            </a:r>
            <a:r>
              <a:rPr lang="en-US" sz="1000" smtClean="0">
                <a:latin typeface="Arial"/>
                <a:ea typeface="SimSun"/>
                <a:cs typeface="Arial"/>
              </a:rPr>
              <a:t>afficher les </a:t>
            </a:r>
            <a:r>
              <a:rPr lang="en-US" sz="1000" dirty="0" err="1">
                <a:latin typeface="Arial"/>
                <a:ea typeface="SimSun"/>
                <a:cs typeface="Arial"/>
              </a:rPr>
              <a:t>diapositives</a:t>
            </a:r>
            <a:r>
              <a:rPr lang="en-US" sz="1000" dirty="0">
                <a:latin typeface="Arial"/>
                <a:ea typeface="SimSun"/>
                <a:cs typeface="Arial"/>
              </a:rPr>
              <a:t> de </a:t>
            </a:r>
            <a:r>
              <a:rPr lang="en-US" sz="1000" dirty="0" err="1">
                <a:latin typeface="Arial"/>
                <a:ea typeface="SimSun"/>
                <a:cs typeface="Arial"/>
              </a:rPr>
              <a:t>ce</a:t>
            </a:r>
            <a:r>
              <a:rPr lang="en-US" sz="1000" dirty="0">
                <a:latin typeface="Arial"/>
                <a:ea typeface="SimSun"/>
                <a:cs typeface="Arial"/>
              </a:rPr>
              <a:t> </a:t>
            </a:r>
            <a:r>
              <a:rPr lang="en-US" sz="1000" dirty="0" err="1">
                <a:latin typeface="Arial"/>
                <a:ea typeface="SimSun"/>
                <a:cs typeface="Arial"/>
              </a:rPr>
              <a:t>cours</a:t>
            </a:r>
            <a:r>
              <a:rPr lang="en-US" sz="1000" dirty="0">
                <a:latin typeface="Arial"/>
                <a:ea typeface="SimSun"/>
                <a:cs typeface="Arial"/>
              </a:rPr>
              <a:t>. Si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utilisez</a:t>
            </a:r>
            <a:r>
              <a:rPr lang="en-US" sz="1000" dirty="0">
                <a:latin typeface="Arial"/>
                <a:ea typeface="SimSun"/>
                <a:cs typeface="Arial"/>
              </a:rPr>
              <a:t> la </a:t>
            </a:r>
            <a:r>
              <a:rPr lang="en-US" sz="1000" dirty="0" err="1">
                <a:latin typeface="Arial"/>
                <a:ea typeface="SimSun"/>
                <a:cs typeface="Arial"/>
              </a:rPr>
              <a:t>Visionneuse</a:t>
            </a:r>
            <a:r>
              <a:rPr lang="en-US" sz="1000" dirty="0">
                <a:latin typeface="Arial"/>
                <a:ea typeface="SimSun"/>
                <a:cs typeface="Arial"/>
              </a:rPr>
              <a:t> PowerPoint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version </a:t>
            </a:r>
            <a:r>
              <a:rPr lang="en-US" sz="1000" dirty="0" err="1">
                <a:latin typeface="Arial"/>
                <a:ea typeface="SimSun"/>
                <a:cs typeface="Arial"/>
              </a:rPr>
              <a:t>antérieure</a:t>
            </a:r>
            <a:r>
              <a:rPr lang="en-US" sz="1000" dirty="0">
                <a:latin typeface="Arial"/>
                <a:ea typeface="SimSun"/>
                <a:cs typeface="Arial"/>
              </a:rPr>
              <a:t> </a:t>
            </a:r>
            <a:r>
              <a:rPr lang="en-US" sz="1000" dirty="0" err="1">
                <a:latin typeface="Arial"/>
                <a:ea typeface="SimSun"/>
                <a:cs typeface="Arial"/>
              </a:rPr>
              <a:t>d'Office</a:t>
            </a:r>
            <a:r>
              <a:rPr lang="en-US" sz="1000" dirty="0">
                <a:latin typeface="Arial"/>
                <a:ea typeface="SimSun"/>
                <a:cs typeface="Arial"/>
              </a:rPr>
              <a:t> PowerPoint, </a:t>
            </a:r>
            <a:r>
              <a:rPr lang="en-US" sz="1000" dirty="0" err="1">
                <a:latin typeface="Arial"/>
                <a:ea typeface="SimSun"/>
                <a:cs typeface="Arial"/>
              </a:rPr>
              <a:t>il</a:t>
            </a:r>
            <a:r>
              <a:rPr lang="en-US" sz="1000" dirty="0">
                <a:latin typeface="Arial"/>
                <a:ea typeface="SimSun"/>
                <a:cs typeface="Arial"/>
              </a:rPr>
              <a:t> se </a:t>
            </a:r>
            <a:r>
              <a:rPr lang="en-US" sz="1000" dirty="0" err="1">
                <a:latin typeface="Arial"/>
                <a:ea typeface="SimSun"/>
                <a:cs typeface="Arial"/>
              </a:rPr>
              <a:t>peut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diapositives</a:t>
            </a:r>
            <a:r>
              <a:rPr lang="en-US" sz="1000" dirty="0">
                <a:latin typeface="Arial"/>
                <a:ea typeface="SimSun"/>
                <a:cs typeface="Arial"/>
              </a:rPr>
              <a:t> ne </a:t>
            </a:r>
            <a:r>
              <a:rPr lang="en-US" sz="1000" dirty="0" err="1">
                <a:latin typeface="Arial"/>
                <a:ea typeface="SimSun"/>
                <a:cs typeface="Arial"/>
              </a:rPr>
              <a:t>s'affichent</a:t>
            </a:r>
            <a:r>
              <a:rPr lang="en-US" sz="1000" dirty="0">
                <a:latin typeface="Arial"/>
                <a:ea typeface="SimSun"/>
                <a:cs typeface="Arial"/>
              </a:rPr>
              <a:t> pas </a:t>
            </a:r>
            <a:r>
              <a:rPr lang="en-US" sz="1000" dirty="0" err="1">
                <a:latin typeface="Arial"/>
                <a:ea typeface="SimSun"/>
                <a:cs typeface="Arial"/>
              </a:rPr>
              <a:t>correctement</a:t>
            </a:r>
            <a:r>
              <a:rPr lang="en-US" sz="1000" dirty="0">
                <a:latin typeface="Arial"/>
                <a:ea typeface="SimSun"/>
                <a:cs typeface="Arial"/>
              </a:rPr>
              <a:t>.</a:t>
            </a:r>
          </a:p>
          <a:p>
            <a:pPr>
              <a:lnSpc>
                <a:spcPct val="115000"/>
              </a:lnSpc>
              <a:spcBef>
                <a:spcPts val="900"/>
              </a:spcBef>
              <a:spcAft>
                <a:spcPts val="300"/>
              </a:spcAft>
            </a:pP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995"/>
              </a:spcAft>
            </a:pPr>
            <a:r>
              <a:rPr lang="en-US" sz="1000" dirty="0">
                <a:latin typeface="Arial"/>
                <a:cs typeface="Arial"/>
              </a:rPr>
              <a:t>Pour </a:t>
            </a:r>
            <a:r>
              <a:rPr lang="en-US" sz="1000" dirty="0" err="1">
                <a:latin typeface="Arial"/>
                <a:cs typeface="Arial"/>
              </a:rPr>
              <a:t>préparer</a:t>
            </a:r>
            <a:r>
              <a:rPr lang="en-US" sz="1000" dirty="0">
                <a:latin typeface="Arial"/>
                <a:cs typeface="Arial"/>
              </a:rPr>
              <a:t> </a:t>
            </a:r>
            <a:r>
              <a:rPr lang="en-US" sz="1000" dirty="0" err="1">
                <a:latin typeface="Arial"/>
                <a:cs typeface="Arial"/>
              </a:rPr>
              <a:t>ce</a:t>
            </a:r>
            <a:r>
              <a:rPr lang="en-US" sz="1000" dirty="0">
                <a:latin typeface="Arial"/>
                <a:cs typeface="Arial"/>
              </a:rPr>
              <a:t> module, </a:t>
            </a:r>
            <a:r>
              <a:rPr lang="en-US" sz="1000" dirty="0" err="1">
                <a:latin typeface="Arial"/>
                <a:cs typeface="Arial"/>
              </a:rPr>
              <a:t>vous</a:t>
            </a:r>
            <a:r>
              <a:rPr lang="en-US" sz="1000" dirty="0">
                <a:latin typeface="Arial"/>
                <a:cs typeface="Arial"/>
              </a:rPr>
              <a:t> </a:t>
            </a:r>
            <a:r>
              <a:rPr lang="en-US" sz="1000" dirty="0" err="1">
                <a:latin typeface="Arial"/>
                <a:cs typeface="Arial"/>
              </a:rPr>
              <a:t>devez</a:t>
            </a:r>
            <a:r>
              <a:rPr lang="en-US" sz="1000" dirty="0">
                <a:latin typeface="Arial"/>
                <a:cs typeface="Arial"/>
              </a:rPr>
              <a:t> </a:t>
            </a:r>
            <a:r>
              <a:rPr lang="en-US" sz="1000" dirty="0" err="1">
                <a:latin typeface="Arial"/>
                <a:cs typeface="Arial"/>
              </a:rPr>
              <a:t>effectuer</a:t>
            </a:r>
            <a:r>
              <a:rPr lang="en-US" sz="1000" dirty="0">
                <a:latin typeface="Arial"/>
                <a:cs typeface="Arial"/>
              </a:rPr>
              <a:t> les </a:t>
            </a:r>
            <a:r>
              <a:rPr lang="en-US" sz="1000" dirty="0" err="1">
                <a:latin typeface="Arial"/>
                <a:cs typeface="Arial"/>
              </a:rPr>
              <a:t>tâches</a:t>
            </a:r>
            <a:r>
              <a:rPr lang="en-US" sz="1000" dirty="0">
                <a:latin typeface="Arial"/>
                <a:cs typeface="Arial"/>
              </a:rPr>
              <a:t> </a:t>
            </a:r>
            <a:r>
              <a:rPr lang="en-US" sz="1000" dirty="0" err="1">
                <a:latin typeface="Arial"/>
                <a:cs typeface="Arial"/>
              </a:rPr>
              <a:t>suivantes</a:t>
            </a:r>
            <a:r>
              <a:rPr lang="en-US" sz="1000" dirty="0">
                <a:latin typeface="Arial"/>
                <a:cs typeface="Arial"/>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cs typeface="Times New Roman"/>
              </a:rPr>
              <a:t>lire </a:t>
            </a:r>
            <a:r>
              <a:rPr lang="en-US" sz="1000" dirty="0" err="1" smtClean="0">
                <a:effectLst/>
                <a:latin typeface="Arial"/>
                <a:cs typeface="Times New Roman"/>
              </a:rPr>
              <a:t>tous</a:t>
            </a:r>
            <a:r>
              <a:rPr lang="en-US" sz="1000" dirty="0" smtClean="0">
                <a:effectLst/>
                <a:latin typeface="Arial"/>
                <a:cs typeface="Times New Roman"/>
              </a:rPr>
              <a:t> les documents de </a:t>
            </a:r>
            <a:r>
              <a:rPr lang="en-US" sz="1000" dirty="0" err="1" smtClean="0">
                <a:effectLst/>
                <a:latin typeface="Arial"/>
                <a:cs typeface="Times New Roman"/>
              </a:rPr>
              <a:t>cours</a:t>
            </a:r>
            <a:r>
              <a:rPr lang="en-US" sz="1000" dirty="0" smtClean="0">
                <a:effectLst/>
                <a:latin typeface="Arial"/>
                <a:cs typeface="Times New Roman"/>
              </a:rPr>
              <a:t> </a:t>
            </a:r>
            <a:r>
              <a:rPr lang="en-US" sz="1000" dirty="0" err="1" smtClean="0">
                <a:effectLst/>
                <a:latin typeface="Arial"/>
                <a:cs typeface="Times New Roman"/>
              </a:rPr>
              <a:t>relatifs</a:t>
            </a:r>
            <a:r>
              <a:rPr lang="en-US" sz="1000" dirty="0" smtClean="0">
                <a:effectLst/>
                <a:latin typeface="Arial"/>
                <a:cs typeface="Times New Roman"/>
              </a:rPr>
              <a:t> à </a:t>
            </a:r>
            <a:r>
              <a:rPr lang="en-US" sz="1000" dirty="0" err="1" smtClean="0">
                <a:effectLst/>
                <a:latin typeface="Arial"/>
                <a:cs typeface="Times New Roman"/>
              </a:rPr>
              <a:t>ce</a:t>
            </a:r>
            <a:r>
              <a:rPr lang="en-US" sz="1000" dirty="0" smtClean="0">
                <a:effectLst/>
                <a:latin typeface="Arial"/>
                <a:cs typeface="Times New Roman"/>
              </a:rPr>
              <a:t> module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cs typeface="Times New Roman"/>
              </a:rPr>
              <a:t>vous</a:t>
            </a:r>
            <a:r>
              <a:rPr lang="en-US" sz="1000" dirty="0" smtClean="0">
                <a:effectLst/>
                <a:latin typeface="Arial"/>
                <a:cs typeface="Times New Roman"/>
              </a:rPr>
              <a:t> </a:t>
            </a:r>
            <a:r>
              <a:rPr lang="en-US" sz="1000" dirty="0" err="1" smtClean="0">
                <a:effectLst/>
                <a:latin typeface="Arial"/>
                <a:cs typeface="Times New Roman"/>
              </a:rPr>
              <a:t>exercer</a:t>
            </a:r>
            <a:r>
              <a:rPr lang="en-US" sz="1000" dirty="0" smtClean="0">
                <a:effectLst/>
                <a:latin typeface="Arial"/>
                <a:cs typeface="Times New Roman"/>
              </a:rPr>
              <a:t> à </a:t>
            </a:r>
            <a:r>
              <a:rPr lang="en-US" sz="1000" dirty="0" err="1" smtClean="0">
                <a:effectLst/>
                <a:latin typeface="Arial"/>
                <a:cs typeface="Times New Roman"/>
              </a:rPr>
              <a:t>effectuer</a:t>
            </a:r>
            <a:r>
              <a:rPr lang="en-US" sz="1000" dirty="0" smtClean="0">
                <a:effectLst/>
                <a:latin typeface="Arial"/>
                <a:cs typeface="Times New Roman"/>
              </a:rPr>
              <a:t> les </a:t>
            </a:r>
            <a:r>
              <a:rPr lang="en-US" sz="1000" dirty="0" err="1" smtClean="0">
                <a:effectLst/>
                <a:latin typeface="Arial"/>
                <a:cs typeface="Times New Roman"/>
              </a:rPr>
              <a:t>démonstrations</a:t>
            </a:r>
            <a:r>
              <a:rPr lang="en-US" sz="1000" dirty="0" smtClean="0">
                <a:effectLst/>
                <a:latin typeface="Arial"/>
                <a:cs typeface="Times New Roman"/>
              </a:rPr>
              <a:t> et les </a:t>
            </a:r>
            <a:r>
              <a:rPr lang="en-US" sz="1000" dirty="0" err="1" smtClean="0">
                <a:effectLst/>
                <a:latin typeface="Arial"/>
                <a:cs typeface="Times New Roman"/>
              </a:rPr>
              <a:t>exercices</a:t>
            </a:r>
            <a:r>
              <a:rPr lang="en-US" sz="1000" dirty="0" smtClean="0">
                <a:effectLst/>
                <a:latin typeface="Arial"/>
                <a:cs typeface="Times New Roman"/>
              </a:rPr>
              <a:t> de </a:t>
            </a:r>
            <a:r>
              <a:rPr lang="en-US" sz="1000" dirty="0" err="1" smtClean="0">
                <a:effectLst/>
                <a:latin typeface="Arial"/>
                <a:cs typeface="Times New Roman"/>
              </a:rPr>
              <a:t>l'atelier</a:t>
            </a:r>
            <a:r>
              <a:rPr lang="en-US" sz="1000" dirty="0" smtClean="0">
                <a:effectLst/>
                <a:latin typeface="Arial"/>
                <a:cs typeface="Times New Roman"/>
              </a:rPr>
              <a:t> </a:t>
            </a:r>
            <a:r>
              <a:rPr lang="en-US" sz="1000" dirty="0" err="1" smtClean="0">
                <a:effectLst/>
                <a:latin typeface="Arial"/>
                <a:cs typeface="Times New Roman"/>
              </a:rPr>
              <a:t>pratique</a:t>
            </a:r>
            <a:r>
              <a:rPr lang="en-US" sz="1000" dirty="0" smtClean="0">
                <a:effectLst/>
                <a:latin typeface="Arial"/>
                <a:cs typeface="Times New Roman"/>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Gulim"/>
                <a:cs typeface="Times New Roman"/>
              </a:rPr>
              <a:t>passer en revue la section « </a:t>
            </a:r>
            <a:r>
              <a:rPr lang="en-US" sz="1000" dirty="0" err="1" smtClean="0">
                <a:effectLst/>
                <a:latin typeface="Arial"/>
                <a:ea typeface="Gulim"/>
                <a:cs typeface="Times New Roman"/>
              </a:rPr>
              <a:t>Contrôle</a:t>
            </a:r>
            <a:r>
              <a:rPr lang="en-US" sz="1000" dirty="0" smtClean="0">
                <a:effectLst/>
                <a:latin typeface="Arial"/>
                <a:ea typeface="Gulim"/>
                <a:cs typeface="Times New Roman"/>
              </a:rPr>
              <a:t> des </a:t>
            </a:r>
            <a:r>
              <a:rPr lang="en-US" sz="1000" dirty="0" err="1" smtClean="0">
                <a:effectLst/>
                <a:latin typeface="Arial"/>
                <a:ea typeface="Gulim"/>
                <a:cs typeface="Times New Roman"/>
              </a:rPr>
              <a:t>acquis</a:t>
            </a:r>
            <a:r>
              <a:rPr lang="en-US" sz="1000" dirty="0" smtClean="0">
                <a:effectLst/>
                <a:latin typeface="Arial"/>
                <a:ea typeface="Gulim"/>
                <a:cs typeface="Times New Roman"/>
              </a:rPr>
              <a:t> et </a:t>
            </a:r>
            <a:r>
              <a:rPr lang="en-US" sz="1000" dirty="0" err="1" smtClean="0">
                <a:effectLst/>
                <a:latin typeface="Arial"/>
                <a:ea typeface="Gulim"/>
                <a:cs typeface="Times New Roman"/>
              </a:rPr>
              <a:t>éléments</a:t>
            </a:r>
            <a:r>
              <a:rPr lang="en-US" sz="1000" dirty="0" smtClean="0">
                <a:effectLst/>
                <a:latin typeface="Arial"/>
                <a:ea typeface="Gulim"/>
                <a:cs typeface="Times New Roman"/>
              </a:rPr>
              <a:t> à </a:t>
            </a:r>
            <a:r>
              <a:rPr lang="en-US" sz="1000" dirty="0" err="1" smtClean="0">
                <a:effectLst/>
                <a:latin typeface="Arial"/>
                <a:ea typeface="Gulim"/>
                <a:cs typeface="Times New Roman"/>
              </a:rPr>
              <a:t>retenir</a:t>
            </a:r>
            <a:r>
              <a:rPr lang="en-US" sz="1000" dirty="0" smtClean="0">
                <a:effectLst/>
                <a:latin typeface="Arial"/>
                <a:ea typeface="Gulim"/>
                <a:cs typeface="Times New Roman"/>
              </a:rPr>
              <a:t> » et </a:t>
            </a:r>
            <a:r>
              <a:rPr lang="en-US" sz="1000" dirty="0" err="1" smtClean="0">
                <a:effectLst/>
                <a:latin typeface="Arial"/>
                <a:ea typeface="Gulim"/>
                <a:cs typeface="Times New Roman"/>
              </a:rPr>
              <a:t>réfléchir</a:t>
            </a:r>
            <a:r>
              <a:rPr lang="en-US" sz="1000" dirty="0" smtClean="0">
                <a:effectLst/>
                <a:latin typeface="Arial"/>
                <a:ea typeface="Gulim"/>
                <a:cs typeface="Times New Roman"/>
              </a:rPr>
              <a:t> à la </a:t>
            </a:r>
            <a:r>
              <a:rPr lang="en-US" sz="1000" dirty="0" err="1" smtClean="0">
                <a:effectLst/>
                <a:latin typeface="Arial"/>
                <a:ea typeface="Gulim"/>
                <a:cs typeface="Times New Roman"/>
              </a:rPr>
              <a:t>façon</a:t>
            </a:r>
            <a:r>
              <a:rPr lang="en-US" sz="1000" dirty="0" smtClean="0">
                <a:effectLst/>
                <a:latin typeface="Arial"/>
                <a:ea typeface="Gulim"/>
                <a:cs typeface="Times New Roman"/>
              </a:rPr>
              <a:t> de </a:t>
            </a:r>
            <a:r>
              <a:rPr lang="en-US" sz="1000" dirty="0" err="1" smtClean="0">
                <a:effectLst/>
                <a:latin typeface="Arial"/>
                <a:ea typeface="Gulim"/>
                <a:cs typeface="Times New Roman"/>
              </a:rPr>
              <a:t>l'utiliser</a:t>
            </a:r>
            <a:r>
              <a:rPr lang="en-US" sz="1000" dirty="0" smtClean="0">
                <a:effectLst/>
                <a:latin typeface="Arial"/>
                <a:ea typeface="Gulim"/>
                <a:cs typeface="Times New Roman"/>
              </a:rPr>
              <a:t> pour </a:t>
            </a:r>
            <a:r>
              <a:rPr lang="en-US" sz="1000" dirty="0" err="1" smtClean="0">
                <a:effectLst/>
                <a:latin typeface="Arial"/>
                <a:ea typeface="Gulim"/>
                <a:cs typeface="Times New Roman"/>
              </a:rPr>
              <a:t>que</a:t>
            </a:r>
            <a:r>
              <a:rPr lang="en-US" sz="1000" dirty="0" smtClean="0">
                <a:effectLst/>
                <a:latin typeface="Arial"/>
                <a:ea typeface="Gulim"/>
                <a:cs typeface="Times New Roman"/>
              </a:rPr>
              <a:t> les </a:t>
            </a:r>
            <a:r>
              <a:rPr lang="en-US" sz="1000" dirty="0" err="1" smtClean="0">
                <a:effectLst/>
                <a:latin typeface="Arial"/>
                <a:ea typeface="Gulim"/>
                <a:cs typeface="Times New Roman"/>
              </a:rPr>
              <a:t>stagiaires</a:t>
            </a:r>
            <a:r>
              <a:rPr lang="en-US" sz="1000" dirty="0" smtClean="0">
                <a:effectLst/>
                <a:latin typeface="Arial"/>
                <a:ea typeface="Gulim"/>
                <a:cs typeface="Times New Roman"/>
              </a:rPr>
              <a:t> </a:t>
            </a:r>
            <a:r>
              <a:rPr lang="en-US" sz="1000" dirty="0" err="1" smtClean="0">
                <a:effectLst/>
                <a:latin typeface="Arial"/>
                <a:ea typeface="Gulim"/>
                <a:cs typeface="Times New Roman"/>
              </a:rPr>
              <a:t>puissent</a:t>
            </a:r>
            <a:r>
              <a:rPr lang="en-US" sz="1000" dirty="0" smtClean="0">
                <a:effectLst/>
                <a:latin typeface="Arial"/>
                <a:ea typeface="Gulim"/>
                <a:cs typeface="Times New Roman"/>
              </a:rPr>
              <a:t> </a:t>
            </a:r>
            <a:r>
              <a:rPr lang="en-US" sz="1000" dirty="0" err="1" smtClean="0">
                <a:effectLst/>
                <a:latin typeface="Arial"/>
                <a:ea typeface="Gulim"/>
                <a:cs typeface="Times New Roman"/>
              </a:rPr>
              <a:t>approfondir</a:t>
            </a:r>
            <a:r>
              <a:rPr lang="en-US" sz="1000" dirty="0" smtClean="0">
                <a:effectLst/>
                <a:latin typeface="Arial"/>
                <a:ea typeface="Gulim"/>
                <a:cs typeface="Times New Roman"/>
              </a:rPr>
              <a:t> </a:t>
            </a:r>
            <a:r>
              <a:rPr lang="en-US" sz="1000" dirty="0" err="1" smtClean="0">
                <a:effectLst/>
                <a:latin typeface="Arial"/>
                <a:ea typeface="Gulim"/>
                <a:cs typeface="Times New Roman"/>
              </a:rPr>
              <a:t>leurs</a:t>
            </a:r>
            <a:r>
              <a:rPr lang="en-US" sz="1000" dirty="0" smtClean="0">
                <a:effectLst/>
                <a:latin typeface="Arial"/>
                <a:ea typeface="Gulim"/>
                <a:cs typeface="Times New Roman"/>
              </a:rPr>
              <a:t> </a:t>
            </a:r>
            <a:r>
              <a:rPr lang="en-US" sz="1000" dirty="0" err="1" smtClean="0">
                <a:effectLst/>
                <a:latin typeface="Arial"/>
                <a:ea typeface="Gulim"/>
                <a:cs typeface="Times New Roman"/>
              </a:rPr>
              <a:t>connaissances</a:t>
            </a:r>
            <a:r>
              <a:rPr lang="en-US" sz="1000" dirty="0" smtClean="0">
                <a:effectLst/>
                <a:latin typeface="Arial"/>
                <a:ea typeface="Gulim"/>
                <a:cs typeface="Times New Roman"/>
              </a:rPr>
              <a:t> et les </a:t>
            </a:r>
            <a:r>
              <a:rPr lang="en-US" sz="1000" dirty="0" err="1" smtClean="0">
                <a:effectLst/>
                <a:latin typeface="Arial"/>
                <a:ea typeface="Gulim"/>
                <a:cs typeface="Times New Roman"/>
              </a:rPr>
              <a:t>mettre</a:t>
            </a:r>
            <a:r>
              <a:rPr lang="en-US" sz="1000" dirty="0" smtClean="0">
                <a:effectLst/>
                <a:latin typeface="Arial"/>
                <a:ea typeface="Gulim"/>
                <a:cs typeface="Times New Roman"/>
              </a:rPr>
              <a:t> en </a:t>
            </a:r>
            <a:r>
              <a:rPr lang="en-US" sz="1000" dirty="0" err="1" smtClean="0">
                <a:effectLst/>
                <a:latin typeface="Arial"/>
                <a:ea typeface="Gulim"/>
                <a:cs typeface="Times New Roman"/>
              </a:rPr>
              <a:t>pratique</a:t>
            </a:r>
            <a:r>
              <a:rPr lang="en-US" sz="1000" dirty="0" smtClean="0">
                <a:effectLst/>
                <a:latin typeface="Arial"/>
                <a:ea typeface="Gulim"/>
                <a:cs typeface="Times New Roman"/>
              </a:rPr>
              <a:t> </a:t>
            </a:r>
            <a:r>
              <a:rPr lang="en-US" sz="1000" dirty="0" err="1" smtClean="0">
                <a:effectLst/>
                <a:latin typeface="Arial"/>
                <a:ea typeface="Gulim"/>
                <a:cs typeface="Times New Roman"/>
              </a:rPr>
              <a:t>dans</a:t>
            </a:r>
            <a:r>
              <a:rPr lang="en-US" sz="1000" dirty="0" smtClean="0">
                <a:effectLst/>
                <a:latin typeface="Arial"/>
                <a:ea typeface="Gulim"/>
                <a:cs typeface="Times New Roman"/>
              </a:rPr>
              <a:t> le cadre de </a:t>
            </a:r>
            <a:r>
              <a:rPr lang="en-US" sz="1000" dirty="0" err="1" smtClean="0">
                <a:effectLst/>
                <a:latin typeface="Arial"/>
                <a:ea typeface="Gulim"/>
                <a:cs typeface="Times New Roman"/>
              </a:rPr>
              <a:t>leur</a:t>
            </a:r>
            <a:r>
              <a:rPr lang="en-US" sz="1000" dirty="0" smtClean="0">
                <a:effectLst/>
                <a:latin typeface="Arial"/>
                <a:ea typeface="Gulim"/>
                <a:cs typeface="Times New Roman"/>
              </a:rPr>
              <a:t> </a:t>
            </a:r>
            <a:r>
              <a:rPr lang="en-US" sz="1000" dirty="0" err="1" smtClean="0">
                <a:effectLst/>
                <a:latin typeface="Arial"/>
                <a:ea typeface="Gulim"/>
                <a:cs typeface="Times New Roman"/>
              </a:rPr>
              <a:t>fonction</a:t>
            </a:r>
            <a:r>
              <a:rPr lang="en-US" sz="1000" dirty="0" smtClean="0">
                <a:effectLst/>
                <a:latin typeface="Arial"/>
                <a:ea typeface="Gulim"/>
                <a:cs typeface="Times New Roman"/>
              </a:rPr>
              <a: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434826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Si </a:t>
            </a:r>
            <a:r>
              <a:rPr lang="en-US" sz="1000" dirty="0" err="1">
                <a:latin typeface="Arial"/>
                <a:ea typeface="SimSun"/>
                <a:cs typeface="Segoe UI"/>
              </a:rPr>
              <a:t>nécessaire</a:t>
            </a:r>
            <a:r>
              <a:rPr lang="en-US" sz="1000" dirty="0">
                <a:latin typeface="Arial"/>
                <a:ea typeface="SimSun"/>
                <a:cs typeface="Segoe UI"/>
              </a:rPr>
              <a:t>, </a:t>
            </a:r>
            <a:r>
              <a:rPr lang="en-US" sz="1000" dirty="0" err="1">
                <a:latin typeface="Arial"/>
                <a:ea typeface="SimSun"/>
                <a:cs typeface="Segoe UI"/>
              </a:rPr>
              <a:t>démarrez</a:t>
            </a:r>
            <a:r>
              <a:rPr lang="en-US" sz="1000" dirty="0">
                <a:latin typeface="Arial"/>
                <a:ea typeface="SimSun"/>
                <a:cs typeface="Segoe UI"/>
              </a:rPr>
              <a:t> les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a:t>
            </a:r>
            <a:r>
              <a:rPr lang="en-US" sz="1000" b="1" dirty="0">
                <a:latin typeface="Arial"/>
                <a:ea typeface="SimSun"/>
                <a:cs typeface="Arial"/>
              </a:rPr>
              <a:t>22410B-LON-SVR1</a:t>
            </a:r>
            <a:r>
              <a:rPr lang="en-US" sz="1000" dirty="0">
                <a:latin typeface="Arial"/>
                <a:cs typeface="Arial"/>
              </a:rPr>
              <a:t> et </a:t>
            </a:r>
            <a:r>
              <a:rPr lang="en-US" sz="1000" b="1" dirty="0">
                <a:latin typeface="Arial"/>
                <a:ea typeface="SimSun"/>
                <a:cs typeface="Arial"/>
              </a:rPr>
              <a:t>22410B-LON-DC1</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Créer</a:t>
            </a:r>
            <a:r>
              <a:rPr lang="en-US" sz="1000" b="1" dirty="0">
                <a:latin typeface="Arial"/>
                <a:ea typeface="SimSun"/>
                <a:cs typeface="Arial"/>
              </a:rPr>
              <a:t> un dossier </a:t>
            </a:r>
            <a:r>
              <a:rPr lang="en-US" sz="1000" b="1" dirty="0" err="1">
                <a:latin typeface="Arial"/>
                <a:ea typeface="SimSun"/>
                <a:cs typeface="Arial"/>
              </a:rPr>
              <a:t>partagé</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Connectez-vous</a:t>
            </a:r>
            <a:r>
              <a:rPr lang="en-US" sz="1000" dirty="0" smtClean="0">
                <a:effectLst/>
                <a:latin typeface="Arial"/>
                <a:ea typeface="Times New Roman"/>
                <a:cs typeface="Times New Roman"/>
              </a:rPr>
              <a:t> à LON-SVR1 en </a:t>
            </a:r>
            <a:r>
              <a:rPr lang="en-US" sz="1000" dirty="0" err="1" smtClean="0">
                <a:effectLst/>
                <a:latin typeface="Arial"/>
                <a:ea typeface="Times New Roman"/>
                <a:cs typeface="Times New Roman"/>
              </a:rPr>
              <a:t>tant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a:t>
            </a:r>
            <a:r>
              <a:rPr lang="en-US" sz="1000" b="1" dirty="0" err="1" smtClean="0">
                <a:effectLst/>
                <a:latin typeface="Arial"/>
                <a:ea typeface="Times New Roman"/>
                <a:cs typeface="Times New Roman"/>
              </a:rPr>
              <a:t>Adatum</a:t>
            </a:r>
            <a:r>
              <a:rPr lang="en-US" sz="1000" b="1" dirty="0" smtClean="0">
                <a:effectLst/>
                <a:latin typeface="Arial"/>
                <a:ea typeface="Times New Roman"/>
                <a:cs typeface="Times New Roman"/>
              </a:rPr>
              <a:t>\</a:t>
            </a:r>
            <a:r>
              <a:rPr lang="en-US" sz="1000" b="1" dirty="0" err="1" smtClean="0">
                <a:effectLst/>
                <a:latin typeface="Arial"/>
                <a:ea typeface="Times New Roman"/>
                <a:cs typeface="Times New Roman"/>
              </a:rPr>
              <a:t>Administrateur</a:t>
            </a:r>
            <a:r>
              <a:rPr lang="en-US" sz="1000" dirty="0" smtClean="0">
                <a:effectLst/>
                <a:latin typeface="Arial"/>
                <a:ea typeface="Times New Roman"/>
                <a:cs typeface="Segoe UI"/>
              </a:rPr>
              <a:t> avec le mot de </a:t>
            </a:r>
            <a:r>
              <a:rPr lang="en-US" sz="1000" dirty="0" err="1" smtClean="0">
                <a:effectLst/>
                <a:latin typeface="Arial"/>
                <a:ea typeface="Times New Roman"/>
                <a:cs typeface="Segoe UI"/>
              </a:rPr>
              <a:t>passe</a:t>
            </a:r>
            <a:r>
              <a:rPr lang="en-US" sz="1000" b="1" dirty="0" smtClean="0">
                <a:effectLst/>
                <a:latin typeface="Arial"/>
                <a:ea typeface="Times New Roman"/>
                <a:cs typeface="Times New Roman"/>
              </a:rPr>
              <a:t> Pa$$w0rd</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barre</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tâches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l'icône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l'</a:t>
            </a:r>
            <a:r>
              <a:rPr lang="en-US" sz="1000" b="1" dirty="0" err="1" smtClean="0">
                <a:effectLst/>
                <a:latin typeface="Arial"/>
                <a:ea typeface="Times New Roman"/>
                <a:cs typeface="Times New Roman"/>
              </a:rPr>
              <a:t>Explorateur</a:t>
            </a:r>
            <a:r>
              <a:rPr lang="en-US" sz="1000" b="1" dirty="0" smtClean="0">
                <a:effectLst/>
                <a:latin typeface="Arial"/>
                <a:ea typeface="Times New Roman"/>
                <a:cs typeface="Times New Roman"/>
              </a:rPr>
              <a:t> Windows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l'Explorateur</a:t>
            </a:r>
            <a:r>
              <a:rPr lang="en-US" sz="1000" dirty="0" smtClean="0">
                <a:solidFill>
                  <a:srgbClr val="000000"/>
                </a:solidFill>
                <a:effectLst/>
                <a:latin typeface="Arial"/>
                <a:ea typeface="Times New Roman"/>
                <a:cs typeface="Segoe UI"/>
              </a:rPr>
              <a:t> Windows, </a:t>
            </a: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le </a:t>
            </a:r>
            <a:r>
              <a:rPr lang="en-US" sz="1000" dirty="0" err="1" smtClean="0">
                <a:solidFill>
                  <a:srgbClr val="000000"/>
                </a:solidFill>
                <a:effectLst/>
                <a:latin typeface="Arial"/>
                <a:ea typeface="Times New Roman"/>
                <a:cs typeface="Segoe UI"/>
              </a:rPr>
              <a:t>volet</a:t>
            </a:r>
            <a:r>
              <a:rPr lang="en-US" sz="1000" dirty="0" smtClean="0">
                <a:solidFill>
                  <a:srgbClr val="000000"/>
                </a:solidFill>
                <a:effectLst/>
                <a:latin typeface="Arial"/>
                <a:ea typeface="Times New Roman"/>
                <a:cs typeface="Segoe UI"/>
              </a:rPr>
              <a:t> de navigation,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Tous</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fichiers</a:t>
            </a:r>
            <a:r>
              <a:rPr lang="en-US" sz="1000" b="1" dirty="0" smtClean="0">
                <a:effectLst/>
                <a:latin typeface="Arial"/>
                <a:ea typeface="Times New Roman"/>
                <a:cs typeface="Times New Roman"/>
              </a:rPr>
              <a:t> (E:)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barre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d'outils</a:t>
            </a:r>
            <a:r>
              <a:rPr lang="en-US" sz="1000" dirty="0" smtClean="0">
                <a:solidFill>
                  <a:srgbClr val="000000"/>
                </a:solidFill>
                <a:effectLst/>
                <a:latin typeface="Arial"/>
                <a:ea typeface="Times New Roman"/>
                <a:cs typeface="Segoe UI"/>
              </a:rPr>
              <a:t> Menu, </a:t>
            </a: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Accueil</a:t>
            </a:r>
            <a:r>
              <a:rPr lang="en-US" sz="1000" dirty="0" smtClean="0">
                <a:solidFill>
                  <a:srgbClr val="000000"/>
                </a:solidFill>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Nouveau dossier</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tapez</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Données</a:t>
            </a:r>
            <a:r>
              <a:rPr lang="en-US" sz="1000" dirty="0" smtClean="0">
                <a:solidFill>
                  <a:srgbClr val="000000"/>
                </a:solidFill>
                <a:effectLst/>
                <a:latin typeface="Arial"/>
                <a:ea typeface="Times New Roman"/>
                <a:cs typeface="Segoe UI"/>
              </a:rPr>
              <a:t> et </a:t>
            </a:r>
            <a:r>
              <a:rPr lang="en-US" sz="1000" dirty="0" err="1" smtClean="0">
                <a:solidFill>
                  <a:srgbClr val="000000"/>
                </a:solidFill>
                <a:effectLst/>
                <a:latin typeface="Arial"/>
                <a:ea typeface="Times New Roman"/>
                <a:cs typeface="Segoe UI"/>
              </a:rPr>
              <a:t>appuyez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dirty="0" smtClean="0">
                <a:effectLst/>
                <a:latin typeface="Arial"/>
                <a:ea typeface="Times New Roman"/>
                <a:cs typeface="Times New Roman"/>
              </a:rPr>
              <a:t>Entrée</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avec le </a:t>
            </a:r>
            <a:r>
              <a:rPr lang="en-US" sz="1000" dirty="0" err="1" smtClean="0">
                <a:effectLst/>
                <a:latin typeface="Arial"/>
                <a:ea typeface="Times New Roman"/>
                <a:cs typeface="Times New Roman"/>
              </a:rPr>
              <a:t>bouton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droit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le dossier </a:t>
            </a:r>
            <a:r>
              <a:rPr lang="en-US" sz="1000" b="1" dirty="0" err="1" smtClean="0">
                <a:effectLst/>
                <a:latin typeface="Arial"/>
                <a:ea typeface="Times New Roman"/>
                <a:cs typeface="Times New Roman"/>
              </a:rPr>
              <a:t>Données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Propriétés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boîte</a:t>
            </a:r>
            <a:r>
              <a:rPr lang="en-US" sz="1000" dirty="0" smtClean="0">
                <a:effectLst/>
                <a:latin typeface="Arial"/>
                <a:ea typeface="Times New Roman"/>
                <a:cs typeface="Times New Roman"/>
              </a:rPr>
              <a:t> de dialogue </a:t>
            </a:r>
            <a:r>
              <a:rPr lang="en-US" sz="1000" b="1" dirty="0" err="1" smtClean="0">
                <a:effectLst/>
                <a:latin typeface="Arial"/>
                <a:ea typeface="Times New Roman"/>
                <a:cs typeface="Times New Roman"/>
              </a:rPr>
              <a:t>Propriétés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Données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l'onglet</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Partage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Partage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avancé</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fenêtre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Partage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avancé</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activez</a:t>
            </a:r>
            <a:r>
              <a:rPr lang="en-US" sz="1000" dirty="0" smtClean="0">
                <a:effectLst/>
                <a:latin typeface="Arial"/>
                <a:ea typeface="Times New Roman"/>
                <a:cs typeface="Times New Roman"/>
              </a:rPr>
              <a:t> la case à </a:t>
            </a:r>
            <a:r>
              <a:rPr lang="en-US" sz="1000" dirty="0" err="1" smtClean="0">
                <a:effectLst/>
                <a:latin typeface="Arial"/>
                <a:ea typeface="Times New Roman"/>
                <a:cs typeface="Times New Roman"/>
              </a:rPr>
              <a:t>cocher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Partager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ce</a:t>
            </a:r>
            <a:r>
              <a:rPr lang="en-US" sz="1000" b="1" dirty="0" smtClean="0">
                <a:effectLst/>
                <a:latin typeface="Arial"/>
                <a:ea typeface="Times New Roman"/>
                <a:cs typeface="Times New Roman"/>
              </a:rPr>
              <a:t> dossier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Autorisations</a:t>
            </a:r>
            <a:r>
              <a:rPr lang="en-US" sz="1000" dirty="0" smtClean="0">
                <a:effectLst/>
                <a:latin typeface="Arial"/>
                <a:ea typeface="Times New Roman"/>
                <a:cs typeface="Times New Roman"/>
              </a:rPr>
              <a:t>.</a:t>
            </a:r>
          </a:p>
          <a:p>
            <a:pPr>
              <a:lnSpc>
                <a:spcPct val="115000"/>
              </a:lnSpc>
              <a:spcBef>
                <a:spcPts val="900"/>
              </a:spcBef>
              <a:spcAft>
                <a:spcPts val="300"/>
              </a:spcAft>
            </a:pPr>
            <a:r>
              <a:rPr lang="en-US" sz="1000" b="1" dirty="0" err="1">
                <a:latin typeface="Arial"/>
                <a:ea typeface="SimSun"/>
                <a:cs typeface="Arial"/>
              </a:rPr>
              <a:t>Attribuer</a:t>
            </a:r>
            <a:r>
              <a:rPr lang="en-US" sz="1000" b="1" dirty="0">
                <a:latin typeface="Arial"/>
                <a:ea typeface="SimSun"/>
                <a:cs typeface="Arial"/>
              </a:rPr>
              <a:t> des </a:t>
            </a:r>
            <a:r>
              <a:rPr lang="en-US" sz="1000" b="1" dirty="0" err="1">
                <a:latin typeface="Arial"/>
                <a:ea typeface="SimSun"/>
                <a:cs typeface="Arial"/>
              </a:rPr>
              <a:t>autorisations</a:t>
            </a:r>
            <a:r>
              <a:rPr lang="en-US" sz="1000" b="1" dirty="0">
                <a:latin typeface="Arial"/>
                <a:ea typeface="SimSun"/>
                <a:cs typeface="Arial"/>
              </a:rPr>
              <a:t> pour le dossier </a:t>
            </a:r>
            <a:r>
              <a:rPr lang="en-US" sz="1000" b="1" dirty="0" err="1">
                <a:latin typeface="Arial"/>
                <a:ea typeface="SimSun"/>
                <a:cs typeface="Arial"/>
              </a:rPr>
              <a:t>partagé</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fenêtre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Autorisations</a:t>
            </a:r>
            <a:r>
              <a:rPr lang="en-US" sz="1000" dirty="0" smtClean="0">
                <a:effectLst/>
                <a:latin typeface="Arial"/>
                <a:ea typeface="Times New Roman"/>
                <a:cs typeface="Times New Roman"/>
              </a:rPr>
              <a:t> pour </a:t>
            </a:r>
            <a:r>
              <a:rPr lang="en-US" sz="1000" dirty="0" err="1" smtClean="0">
                <a:effectLst/>
                <a:latin typeface="Arial"/>
                <a:ea typeface="Times New Roman"/>
                <a:cs typeface="Times New Roman"/>
              </a:rPr>
              <a:t>Données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Ajouter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Tapez</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Utilisateurs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authentifiés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Vérifier</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noms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Dans</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fenêtre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Autorisations</a:t>
            </a:r>
            <a:r>
              <a:rPr lang="en-US" sz="1000" dirty="0" smtClean="0">
                <a:solidFill>
                  <a:srgbClr val="000000"/>
                </a:solidFill>
                <a:effectLst/>
                <a:latin typeface="Arial"/>
                <a:ea typeface="Times New Roman"/>
                <a:cs typeface="Segoe UI"/>
              </a:rPr>
              <a:t> pour </a:t>
            </a:r>
            <a:r>
              <a:rPr lang="en-US" sz="1000" dirty="0" err="1" smtClean="0">
                <a:solidFill>
                  <a:srgbClr val="000000"/>
                </a:solidFill>
                <a:effectLst/>
                <a:latin typeface="Arial"/>
                <a:ea typeface="Times New Roman"/>
                <a:cs typeface="Segoe UI"/>
              </a:rPr>
              <a:t>Données</a:t>
            </a:r>
            <a:r>
              <a:rPr lang="en-US" sz="1000" dirty="0" smtClean="0">
                <a:solidFill>
                  <a:srgbClr val="000000"/>
                </a:solidFill>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Utilisateurs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authentifiés</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puis</a:t>
            </a:r>
            <a:r>
              <a:rPr lang="en-US" sz="1000" dirty="0" smtClean="0">
                <a:solidFill>
                  <a:srgbClr val="000000"/>
                </a:solidFill>
                <a:effectLst/>
                <a:latin typeface="Arial"/>
                <a:ea typeface="Times New Roman"/>
                <a:cs typeface="Segoe UI"/>
              </a:rPr>
              <a:t>, sous </a:t>
            </a:r>
            <a:r>
              <a:rPr lang="en-US" sz="1000" b="1" dirty="0" err="1" smtClean="0">
                <a:effectLst/>
                <a:latin typeface="Arial"/>
                <a:ea typeface="Times New Roman"/>
                <a:cs typeface="Times New Roman"/>
              </a:rPr>
              <a:t>Autoriser</a:t>
            </a:r>
            <a:r>
              <a:rPr lang="en-US" sz="1000" dirty="0" smtClean="0">
                <a:solidFill>
                  <a:srgbClr val="000000"/>
                </a:solidFill>
                <a:effectLst/>
                <a:latin typeface="Arial"/>
                <a:ea typeface="Times New Roman"/>
                <a:cs typeface="Segoe UI"/>
              </a:rPr>
              <a:t>, </a:t>
            </a:r>
            <a:r>
              <a:rPr lang="en-US" sz="1000" dirty="0" err="1" smtClean="0">
                <a:effectLst/>
                <a:latin typeface="Arial"/>
                <a:ea typeface="Times New Roman"/>
                <a:cs typeface="Segoe UI"/>
              </a:rPr>
              <a:t>activez</a:t>
            </a:r>
            <a:r>
              <a:rPr lang="en-US" sz="1000" dirty="0" smtClean="0">
                <a:solidFill>
                  <a:srgbClr val="000000"/>
                </a:solidFill>
                <a:effectLst/>
                <a:latin typeface="Arial"/>
                <a:ea typeface="Times New Roman"/>
                <a:cs typeface="Segoe UI"/>
              </a:rPr>
              <a:t> la case à </a:t>
            </a:r>
            <a:r>
              <a:rPr lang="en-US" sz="1000" dirty="0" err="1" smtClean="0">
                <a:solidFill>
                  <a:srgbClr val="000000"/>
                </a:solidFill>
                <a:effectLst/>
                <a:latin typeface="Arial"/>
                <a:ea typeface="Times New Roman"/>
                <a:cs typeface="Segoe UI"/>
              </a:rPr>
              <a:t>cocher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Modifier </a:t>
            </a:r>
            <a:r>
              <a:rPr lang="en-US" sz="1000" dirty="0" smtClean="0">
                <a:effectLst/>
                <a:latin typeface="Arial"/>
                <a:ea typeface="Times New Roman"/>
                <a:cs typeface="Times New Roman"/>
              </a:rPr>
              <a:t>les </a:t>
            </a:r>
            <a:r>
              <a:rPr lang="en-US" sz="1000" dirty="0" err="1" smtClean="0">
                <a:effectLst/>
                <a:latin typeface="Arial"/>
                <a:ea typeface="Times New Roman"/>
                <a:cs typeface="Times New Roman"/>
              </a:rPr>
              <a:t>autorisations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Segoe UI"/>
              </a:rPr>
              <a:t> pour </a:t>
            </a:r>
            <a:r>
              <a:rPr lang="en-US" sz="1000" dirty="0" err="1" smtClean="0">
                <a:solidFill>
                  <a:srgbClr val="000000"/>
                </a:solidFill>
                <a:effectLst/>
                <a:latin typeface="Arial"/>
                <a:ea typeface="Times New Roman"/>
                <a:cs typeface="Segoe UI"/>
              </a:rPr>
              <a:t>fermer</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fenêtre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Autorisations</a:t>
            </a:r>
            <a:r>
              <a:rPr lang="en-US" sz="1000" dirty="0" smtClean="0">
                <a:solidFill>
                  <a:srgbClr val="000000"/>
                </a:solidFill>
                <a:effectLst/>
                <a:latin typeface="Arial"/>
                <a:ea typeface="Times New Roman"/>
                <a:cs typeface="Segoe UI"/>
              </a:rPr>
              <a:t> pour </a:t>
            </a:r>
            <a:r>
              <a:rPr lang="en-US" sz="1000" dirty="0" err="1" smtClean="0">
                <a:solidFill>
                  <a:srgbClr val="000000"/>
                </a:solidFill>
                <a:effectLst/>
                <a:latin typeface="Arial"/>
                <a:ea typeface="Times New Roman"/>
                <a:cs typeface="Segoe UI"/>
              </a:rPr>
              <a:t>Données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smtClean="0">
                <a:effectLst/>
                <a:latin typeface="Arial"/>
                <a:ea typeface="Times New Roman"/>
                <a:cs typeface="Times New Roman"/>
              </a:rPr>
              <a:t>OK</a:t>
            </a:r>
            <a:r>
              <a:rPr lang="en-US" sz="1000" dirty="0" smtClean="0">
                <a:solidFill>
                  <a:srgbClr val="000000"/>
                </a:solidFill>
                <a:effectLst/>
                <a:latin typeface="Arial"/>
                <a:ea typeface="Times New Roman"/>
                <a:cs typeface="Segoe UI"/>
              </a:rPr>
              <a:t> pour </a:t>
            </a:r>
            <a:r>
              <a:rPr lang="en-US" sz="1000" dirty="0" err="1" smtClean="0">
                <a:solidFill>
                  <a:srgbClr val="000000"/>
                </a:solidFill>
                <a:effectLst/>
                <a:latin typeface="Arial"/>
                <a:ea typeface="Times New Roman"/>
                <a:cs typeface="Segoe UI"/>
              </a:rPr>
              <a:t>fermer</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fenêtre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Partage</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avancé</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solidFill>
                  <a:srgbClr val="000000"/>
                </a:solidFill>
                <a:effectLst/>
                <a:latin typeface="Arial"/>
                <a:ea typeface="Times New Roman"/>
                <a:cs typeface="Segoe UI"/>
              </a:rPr>
              <a:t>Cliquez</a:t>
            </a:r>
            <a:r>
              <a:rPr lang="en-US" sz="1000" dirty="0" smtClean="0">
                <a:solidFill>
                  <a:srgbClr val="000000"/>
                </a:solidFill>
                <a:effectLst/>
                <a:latin typeface="Arial"/>
                <a:ea typeface="Times New Roman"/>
                <a:cs typeface="Segoe UI"/>
              </a:rPr>
              <a:t> </a:t>
            </a:r>
            <a:r>
              <a:rPr lang="en-US" sz="1000" dirty="0" err="1" smtClean="0">
                <a:solidFill>
                  <a:srgbClr val="000000"/>
                </a:solidFill>
                <a:effectLst/>
                <a:latin typeface="Arial"/>
                <a:ea typeface="Times New Roman"/>
                <a:cs typeface="Segoe UI"/>
              </a:rPr>
              <a:t>sur</a:t>
            </a:r>
            <a:r>
              <a:rPr lang="en-US" sz="1000" dirty="0" smtClean="0">
                <a:solidFill>
                  <a:srgbClr val="000000"/>
                </a:solidFill>
                <a:effectLst/>
                <a:latin typeface="Arial"/>
                <a:ea typeface="Times New Roman"/>
                <a:cs typeface="Segoe UI"/>
              </a:rPr>
              <a:t> </a:t>
            </a:r>
            <a:r>
              <a:rPr lang="en-US" sz="1000" b="1" dirty="0" err="1" smtClean="0">
                <a:effectLst/>
                <a:latin typeface="Arial"/>
                <a:ea typeface="Times New Roman"/>
                <a:cs typeface="Times New Roman"/>
              </a:rPr>
              <a:t>Fermer</a:t>
            </a:r>
            <a:r>
              <a:rPr lang="en-US" sz="1000" dirty="0" smtClean="0">
                <a:solidFill>
                  <a:srgbClr val="000000"/>
                </a:solidFill>
                <a:effectLst/>
                <a:latin typeface="Arial"/>
                <a:ea typeface="Times New Roman"/>
                <a:cs typeface="Segoe UI"/>
              </a:rPr>
              <a:t> pour </a:t>
            </a:r>
            <a:r>
              <a:rPr lang="en-US" sz="1000" dirty="0" err="1" smtClean="0">
                <a:solidFill>
                  <a:srgbClr val="000000"/>
                </a:solidFill>
                <a:effectLst/>
                <a:latin typeface="Arial"/>
                <a:ea typeface="Times New Roman"/>
                <a:cs typeface="Segoe UI"/>
              </a:rPr>
              <a:t>fermer</a:t>
            </a:r>
            <a:r>
              <a:rPr lang="en-US" sz="1000" dirty="0" smtClean="0">
                <a:solidFill>
                  <a:srgbClr val="000000"/>
                </a:solidFill>
                <a:effectLst/>
                <a:latin typeface="Arial"/>
                <a:ea typeface="Times New Roman"/>
                <a:cs typeface="Segoe UI"/>
              </a:rPr>
              <a:t> la </a:t>
            </a:r>
            <a:r>
              <a:rPr lang="en-US" sz="1000" dirty="0" err="1" smtClean="0">
                <a:solidFill>
                  <a:srgbClr val="000000"/>
                </a:solidFill>
                <a:effectLst/>
                <a:latin typeface="Arial"/>
                <a:ea typeface="Times New Roman"/>
                <a:cs typeface="Segoe UI"/>
              </a:rPr>
              <a:t>boîte</a:t>
            </a:r>
            <a:r>
              <a:rPr lang="en-US" sz="1000" dirty="0" smtClean="0">
                <a:solidFill>
                  <a:srgbClr val="000000"/>
                </a:solidFill>
                <a:effectLst/>
                <a:latin typeface="Arial"/>
                <a:ea typeface="Times New Roman"/>
                <a:cs typeface="Segoe UI"/>
              </a:rPr>
              <a:t> de dialogue </a:t>
            </a:r>
            <a:r>
              <a:rPr lang="en-US" sz="1000" b="1" dirty="0" err="1" smtClean="0">
                <a:effectLst/>
                <a:latin typeface="Arial"/>
                <a:ea typeface="Times New Roman"/>
                <a:cs typeface="Times New Roman"/>
              </a:rPr>
              <a:t>Propriétés</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Données</a:t>
            </a:r>
            <a:r>
              <a:rPr lang="en-US" sz="1000" dirty="0" smtClean="0">
                <a:solidFill>
                  <a:srgbClr val="000000"/>
                </a:solidFill>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1000"/>
              </a:spcAft>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US" sz="1000" smtClean="0">
                <a:latin typeface="Arial"/>
              </a:rPr>
              <a:t>(</a:t>
            </a:r>
            <a:r>
              <a:rPr lang="fr-FR" sz="1000">
                <a:latin typeface="Arial"/>
              </a:rPr>
              <a:t>Autres remarques figurent sur la diapositive suivante.</a:t>
            </a:r>
            <a:r>
              <a:rPr lang="en-US" sz="1000" smtClean="0">
                <a:latin typeface="Arial"/>
              </a:rPr>
              <a:t>)</a:t>
            </a:r>
            <a:endParaRPr lang="en-US" sz="1000" dirty="0">
              <a:latin typeface="Arial"/>
            </a:endParaRPr>
          </a:p>
        </p:txBody>
      </p:sp>
    </p:spTree>
    <p:extLst>
      <p:ext uri="{BB962C8B-B14F-4D97-AF65-F5344CB8AC3E}">
        <p14:creationId xmlns:p14="http://schemas.microsoft.com/office/powerpoint/2010/main" val="2213498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Bef>
                <a:spcPts val="900"/>
              </a:spcBef>
              <a:spcAft>
                <a:spcPts val="300"/>
              </a:spcAft>
            </a:pPr>
            <a:r>
              <a:rPr lang="en-US" sz="1000" b="1" dirty="0" err="1">
                <a:solidFill>
                  <a:prstClr val="black"/>
                </a:solidFill>
                <a:latin typeface="Arial"/>
                <a:ea typeface="SimSun"/>
                <a:cs typeface="Arial"/>
              </a:rPr>
              <a:t>Configurer</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l'énumération</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basée</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sur</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l'accès</a:t>
            </a:r>
            <a:endParaRPr lang="en-US" sz="1000" dirty="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barre</a:t>
            </a:r>
            <a:r>
              <a:rPr lang="en-US" sz="1000" dirty="0">
                <a:solidFill>
                  <a:srgbClr val="000000"/>
                </a:solidFill>
                <a:latin typeface="Arial"/>
                <a:ea typeface="Times New Roman"/>
                <a:cs typeface="Segoe UI"/>
              </a:rPr>
              <a:t> des </a:t>
            </a:r>
            <a:r>
              <a:rPr lang="en-US" sz="1000" dirty="0" err="1">
                <a:solidFill>
                  <a:srgbClr val="000000"/>
                </a:solidFill>
                <a:latin typeface="Arial"/>
                <a:ea typeface="Times New Roman"/>
                <a:cs typeface="Segoe UI"/>
              </a:rPr>
              <a:t>tâches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l'icône</a:t>
            </a:r>
            <a:r>
              <a:rPr lang="en-US" sz="1000" dirty="0">
                <a:solidFill>
                  <a:srgbClr val="000000"/>
                </a:solidFill>
                <a:latin typeface="Arial"/>
                <a:ea typeface="Times New Roman"/>
                <a:cs typeface="Segoe UI"/>
              </a:rPr>
              <a:t> du </a:t>
            </a:r>
            <a:r>
              <a:rPr lang="en-US" sz="1000" b="1" dirty="0" err="1">
                <a:solidFill>
                  <a:prstClr val="black"/>
                </a:solidFill>
                <a:latin typeface="Arial"/>
                <a:ea typeface="Times New Roman"/>
                <a:cs typeface="Times New Roman"/>
              </a:rPr>
              <a:t>Gestionnaire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serveur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Gestionnaire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serveur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volet</a:t>
            </a:r>
            <a:r>
              <a:rPr lang="en-US" sz="1000" dirty="0">
                <a:solidFill>
                  <a:srgbClr val="000000"/>
                </a:solidFill>
                <a:latin typeface="Arial"/>
                <a:ea typeface="Times New Roman"/>
                <a:cs typeface="Segoe UI"/>
              </a:rPr>
              <a:t> de navigation,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Services de </a:t>
            </a:r>
            <a:r>
              <a:rPr lang="en-US" sz="1000" b="1" dirty="0" err="1">
                <a:solidFill>
                  <a:prstClr val="black"/>
                </a:solidFill>
                <a:latin typeface="Arial"/>
                <a:ea typeface="Times New Roman"/>
                <a:cs typeface="Times New Roman"/>
              </a:rPr>
              <a:t>fichiers</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et de </a:t>
            </a:r>
            <a:r>
              <a:rPr lang="en-US" sz="1000" b="1" dirty="0" err="1" smtClean="0">
                <a:solidFill>
                  <a:prstClr val="black"/>
                </a:solidFill>
                <a:latin typeface="Arial"/>
                <a:ea typeface="Times New Roman"/>
                <a:cs typeface="Times New Roman"/>
              </a:rPr>
              <a:t>stockage</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page </a:t>
            </a:r>
            <a:r>
              <a:rPr lang="en-US" sz="1000" b="1" dirty="0">
                <a:solidFill>
                  <a:prstClr val="black"/>
                </a:solidFill>
                <a:latin typeface="Arial"/>
                <a:ea typeface="Times New Roman"/>
                <a:cs typeface="Times New Roman"/>
              </a:rPr>
              <a:t>Services de </a:t>
            </a:r>
            <a:r>
              <a:rPr lang="en-US" sz="1000" b="1" dirty="0" err="1">
                <a:solidFill>
                  <a:prstClr val="black"/>
                </a:solidFill>
                <a:latin typeface="Arial"/>
                <a:ea typeface="Times New Roman"/>
                <a:cs typeface="Times New Roman"/>
              </a:rPr>
              <a:t>fichiers</a:t>
            </a:r>
            <a:r>
              <a:rPr lang="en-US" sz="1000" b="1" dirty="0">
                <a:solidFill>
                  <a:prstClr val="black"/>
                </a:solidFill>
                <a:latin typeface="Arial"/>
                <a:ea typeface="Times New Roman"/>
                <a:cs typeface="Times New Roman"/>
              </a:rPr>
              <a:t> et de </a:t>
            </a:r>
            <a:r>
              <a:rPr lang="en-US" sz="1000" b="1" dirty="0" err="1">
                <a:solidFill>
                  <a:prstClr val="black"/>
                </a:solidFill>
                <a:latin typeface="Arial"/>
                <a:ea typeface="Times New Roman"/>
                <a:cs typeface="Times New Roman"/>
              </a:rPr>
              <a:t>stockage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volet</a:t>
            </a:r>
            <a:r>
              <a:rPr lang="en-US" sz="1000" dirty="0">
                <a:solidFill>
                  <a:srgbClr val="000000"/>
                </a:solidFill>
                <a:latin typeface="Arial"/>
                <a:ea typeface="Times New Roman"/>
                <a:cs typeface="Segoe UI"/>
              </a:rPr>
              <a:t> de navigation,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Partages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volet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Partages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avec le </a:t>
            </a:r>
            <a:r>
              <a:rPr lang="en-US" sz="1000" dirty="0" err="1">
                <a:solidFill>
                  <a:srgbClr val="000000"/>
                </a:solidFill>
                <a:latin typeface="Arial"/>
                <a:ea typeface="Times New Roman"/>
                <a:cs typeface="Segoe UI"/>
              </a:rPr>
              <a:t>bouton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droit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Données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Propriétés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boîte</a:t>
            </a:r>
            <a:r>
              <a:rPr lang="en-US" sz="1000" dirty="0">
                <a:solidFill>
                  <a:srgbClr val="000000"/>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Données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Paramètres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prstClr val="black"/>
                </a:solidFill>
                <a:latin typeface="Arial"/>
                <a:ea typeface="Times New Roman"/>
                <a:cs typeface="Segoe UI"/>
              </a:rPr>
              <a:t>activez</a:t>
            </a:r>
            <a:r>
              <a:rPr lang="en-US" sz="1000" dirty="0">
                <a:solidFill>
                  <a:srgbClr val="000000"/>
                </a:solidFill>
                <a:latin typeface="Arial"/>
                <a:ea typeface="Times New Roman"/>
                <a:cs typeface="Segoe UI"/>
              </a:rPr>
              <a:t> la case </a:t>
            </a:r>
            <a:r>
              <a:rPr lang="en-US" sz="1000" dirty="0" smtClean="0">
                <a:solidFill>
                  <a:srgbClr val="000000"/>
                </a:solidFill>
                <a:latin typeface="Arial"/>
                <a:ea typeface="Times New Roman"/>
                <a:cs typeface="Segoe UI"/>
              </a:rPr>
              <a:t>à </a:t>
            </a:r>
            <a:r>
              <a:rPr lang="en-US" sz="1000" dirty="0" err="1" smtClean="0">
                <a:solidFill>
                  <a:srgbClr val="000000"/>
                </a:solidFill>
                <a:latin typeface="Arial"/>
                <a:ea typeface="Times New Roman"/>
                <a:cs typeface="Segoe UI"/>
              </a:rPr>
              <a:t>cocher</a:t>
            </a:r>
            <a:r>
              <a:rPr lang="en-US" sz="1000" dirty="0" smtClean="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Activer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l'énumération</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basée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l'accès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 pour </a:t>
            </a:r>
            <a:r>
              <a:rPr lang="en-US" sz="1000" dirty="0" err="1">
                <a:solidFill>
                  <a:srgbClr val="000000"/>
                </a:solidFill>
                <a:latin typeface="Arial"/>
                <a:ea typeface="Times New Roman"/>
                <a:cs typeface="Segoe UI"/>
              </a:rPr>
              <a:t>fermer</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boîte</a:t>
            </a:r>
            <a:r>
              <a:rPr lang="en-US" sz="1000" dirty="0">
                <a:solidFill>
                  <a:srgbClr val="000000"/>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Données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Fermez</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Gestionnaire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serveur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Bef>
                <a:spcPts val="900"/>
              </a:spcBef>
              <a:spcAft>
                <a:spcPts val="300"/>
              </a:spcAft>
            </a:pPr>
            <a:r>
              <a:rPr lang="en-US" sz="1000" b="1" dirty="0" err="1">
                <a:solidFill>
                  <a:prstClr val="black"/>
                </a:solidFill>
                <a:latin typeface="Arial"/>
                <a:ea typeface="SimSun"/>
                <a:cs typeface="Arial"/>
              </a:rPr>
              <a:t>Configurer</a:t>
            </a:r>
            <a:r>
              <a:rPr lang="en-US" sz="1000" b="1" dirty="0">
                <a:solidFill>
                  <a:prstClr val="black"/>
                </a:solidFill>
                <a:latin typeface="Arial"/>
                <a:ea typeface="SimSun"/>
                <a:cs typeface="Arial"/>
              </a:rPr>
              <a:t> les </a:t>
            </a:r>
            <a:r>
              <a:rPr lang="en-US" sz="1000" b="1" dirty="0" err="1">
                <a:solidFill>
                  <a:prstClr val="black"/>
                </a:solidFill>
                <a:latin typeface="Arial"/>
                <a:ea typeface="SimSun"/>
                <a:cs typeface="Arial"/>
              </a:rPr>
              <a:t>fichiers</a:t>
            </a:r>
            <a:r>
              <a:rPr lang="en-US" sz="1000" b="1" dirty="0">
                <a:solidFill>
                  <a:prstClr val="black"/>
                </a:solidFill>
                <a:latin typeface="Arial"/>
                <a:ea typeface="SimSun"/>
                <a:cs typeface="Arial"/>
              </a:rPr>
              <a:t> hors </a:t>
            </a:r>
            <a:r>
              <a:rPr lang="en-US" sz="1000" b="1" dirty="0" err="1">
                <a:solidFill>
                  <a:prstClr val="black"/>
                </a:solidFill>
                <a:latin typeface="Arial"/>
                <a:ea typeface="SimSun"/>
                <a:cs typeface="Arial"/>
              </a:rPr>
              <a:t>connexion</a:t>
            </a:r>
            <a:endParaRPr lang="en-US" sz="1000" dirty="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barre</a:t>
            </a:r>
            <a:r>
              <a:rPr lang="en-US" sz="1000" dirty="0">
                <a:solidFill>
                  <a:prstClr val="black"/>
                </a:solidFill>
                <a:latin typeface="Arial"/>
                <a:ea typeface="Times New Roman"/>
                <a:cs typeface="Times New Roman"/>
              </a:rPr>
              <a:t> des </a:t>
            </a:r>
            <a:r>
              <a:rPr lang="en-US" sz="1000" dirty="0" err="1">
                <a:solidFill>
                  <a:prstClr val="black"/>
                </a:solidFill>
                <a:latin typeface="Arial"/>
                <a:ea typeface="Times New Roman"/>
                <a:cs typeface="Times New Roman"/>
              </a:rPr>
              <a:t>tâches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l'icône</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l'</a:t>
            </a:r>
            <a:r>
              <a:rPr lang="en-US" sz="1000" b="1" dirty="0" err="1">
                <a:solidFill>
                  <a:prstClr val="black"/>
                </a:solidFill>
                <a:latin typeface="Arial"/>
                <a:ea typeface="Times New Roman"/>
                <a:cs typeface="Times New Roman"/>
              </a:rPr>
              <a:t>Explorateur</a:t>
            </a:r>
            <a:r>
              <a:rPr lang="en-US" sz="1000" b="1" dirty="0">
                <a:solidFill>
                  <a:prstClr val="black"/>
                </a:solidFill>
                <a:latin typeface="Arial"/>
                <a:ea typeface="Times New Roman"/>
                <a:cs typeface="Times New Roman"/>
              </a:rPr>
              <a:t> Windows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l'Explorateur</a:t>
            </a:r>
            <a:r>
              <a:rPr lang="en-US" sz="1000" dirty="0">
                <a:solidFill>
                  <a:prstClr val="black"/>
                </a:solidFill>
                <a:latin typeface="Arial"/>
                <a:ea typeface="Times New Roman"/>
                <a:cs typeface="Times New Roman"/>
              </a:rPr>
              <a:t> Windows, </a:t>
            </a:r>
            <a:r>
              <a:rPr lang="en-US" sz="1000" dirty="0" err="1">
                <a:solidFill>
                  <a:prstClr val="black"/>
                </a:solidFill>
                <a:latin typeface="Arial"/>
                <a:ea typeface="Times New Roman"/>
                <a:cs typeface="Times New Roman"/>
              </a:rPr>
              <a:t>accédez</a:t>
            </a:r>
            <a:r>
              <a:rPr lang="en-US" sz="1000" dirty="0">
                <a:solidFill>
                  <a:prstClr val="black"/>
                </a:solidFill>
                <a:latin typeface="Arial"/>
                <a:ea typeface="Times New Roman"/>
                <a:cs typeface="Times New Roman"/>
              </a:rPr>
              <a:t> au </a:t>
            </a:r>
            <a:r>
              <a:rPr lang="en-US" sz="1000" dirty="0" err="1">
                <a:solidFill>
                  <a:prstClr val="black"/>
                </a:solidFill>
                <a:latin typeface="Arial"/>
                <a:ea typeface="Times New Roman"/>
                <a:cs typeface="Times New Roman"/>
              </a:rPr>
              <a:t>lecteur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avec le </a:t>
            </a:r>
            <a:r>
              <a:rPr lang="en-US" sz="1000" dirty="0" err="1">
                <a:solidFill>
                  <a:prstClr val="black"/>
                </a:solidFill>
                <a:latin typeface="Arial"/>
                <a:ea typeface="Times New Roman"/>
                <a:cs typeface="Times New Roman"/>
              </a:rPr>
              <a:t>bouton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droit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le dossier </a:t>
            </a:r>
            <a:r>
              <a:rPr lang="en-US" sz="1000" b="1" dirty="0" err="1">
                <a:solidFill>
                  <a:prstClr val="black"/>
                </a:solidFill>
                <a:latin typeface="Arial"/>
                <a:ea typeface="Times New Roman"/>
                <a:cs typeface="Times New Roman"/>
              </a:rPr>
              <a:t>Données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Propriétés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boîte</a:t>
            </a:r>
            <a:r>
              <a:rPr lang="en-US" sz="1000" dirty="0">
                <a:solidFill>
                  <a:prstClr val="black"/>
                </a:solidFill>
                <a:latin typeface="Arial"/>
                <a:ea typeface="Times New Roman"/>
                <a:cs typeface="Times New Roman"/>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Données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l'onglet</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Partage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Partage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avancé</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Mise</a:t>
            </a:r>
            <a:r>
              <a:rPr lang="en-US" sz="1000" b="1" dirty="0">
                <a:solidFill>
                  <a:prstClr val="black"/>
                </a:solidFill>
                <a:latin typeface="Arial"/>
                <a:ea typeface="Times New Roman"/>
                <a:cs typeface="Times New Roman"/>
              </a:rPr>
              <a:t> en cache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fenêtre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Paramètres</a:t>
            </a:r>
            <a:r>
              <a:rPr lang="en-US" sz="1000" dirty="0">
                <a:solidFill>
                  <a:prstClr val="black"/>
                </a:solidFill>
                <a:latin typeface="Arial"/>
                <a:ea typeface="Times New Roman"/>
                <a:cs typeface="Times New Roman"/>
              </a:rPr>
              <a:t> hors </a:t>
            </a:r>
            <a:r>
              <a:rPr lang="en-US" sz="1000" dirty="0" err="1">
                <a:solidFill>
                  <a:prstClr val="black"/>
                </a:solidFill>
                <a:latin typeface="Arial"/>
                <a:ea typeface="Times New Roman"/>
                <a:cs typeface="Times New Roman"/>
              </a:rPr>
              <a:t>connexion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sélectionnez</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Aucun</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fichier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programme</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du dossier </a:t>
            </a:r>
            <a:r>
              <a:rPr lang="en-US" sz="1000" b="1" dirty="0" err="1">
                <a:solidFill>
                  <a:prstClr val="black"/>
                </a:solidFill>
                <a:latin typeface="Arial"/>
                <a:ea typeface="Times New Roman"/>
                <a:cs typeface="Times New Roman"/>
              </a:rPr>
              <a:t>partagé</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n'est</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disponible</a:t>
            </a:r>
            <a:r>
              <a:rPr lang="en-US" sz="1000" b="1" dirty="0">
                <a:solidFill>
                  <a:prstClr val="black"/>
                </a:solidFill>
                <a:latin typeface="Arial"/>
                <a:ea typeface="Times New Roman"/>
                <a:cs typeface="Times New Roman"/>
              </a:rPr>
              <a:t> hors </a:t>
            </a:r>
            <a:r>
              <a:rPr lang="en-US" sz="1000" b="1" dirty="0" err="1">
                <a:solidFill>
                  <a:prstClr val="black"/>
                </a:solidFill>
                <a:latin typeface="Arial"/>
                <a:ea typeface="Times New Roman"/>
                <a:cs typeface="Times New Roman"/>
              </a:rPr>
              <a:t>connexion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 pour </a:t>
            </a:r>
            <a:r>
              <a:rPr lang="en-US" sz="1000" dirty="0" err="1">
                <a:solidFill>
                  <a:srgbClr val="000000"/>
                </a:solidFill>
                <a:latin typeface="Arial"/>
                <a:ea typeface="Times New Roman"/>
                <a:cs typeface="Segoe UI"/>
              </a:rPr>
              <a:t>fermer</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fenêtre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Partage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avancé</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Fermer</a:t>
            </a:r>
            <a:r>
              <a:rPr lang="en-US" sz="1000" dirty="0">
                <a:solidFill>
                  <a:srgbClr val="000000"/>
                </a:solidFill>
                <a:latin typeface="Arial"/>
                <a:ea typeface="Times New Roman"/>
                <a:cs typeface="Segoe UI"/>
              </a:rPr>
              <a:t> pour </a:t>
            </a:r>
            <a:r>
              <a:rPr lang="en-US" sz="1000" dirty="0" err="1">
                <a:solidFill>
                  <a:srgbClr val="000000"/>
                </a:solidFill>
                <a:latin typeface="Arial"/>
                <a:ea typeface="Times New Roman"/>
                <a:cs typeface="Segoe UI"/>
              </a:rPr>
              <a:t>fermer</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boîte</a:t>
            </a:r>
            <a:r>
              <a:rPr lang="en-US" sz="1000" dirty="0">
                <a:solidFill>
                  <a:srgbClr val="000000"/>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Données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SimSun"/>
                <a:cs typeface="Arial"/>
              </a:rPr>
              <a:t>Remarque : </a:t>
            </a:r>
            <a:r>
              <a:rPr lang="en-US" sz="1000" dirty="0">
                <a:solidFill>
                  <a:srgbClr val="000000"/>
                </a:solidFill>
                <a:latin typeface="Arial"/>
              </a:rPr>
              <a:t>Laissez </a:t>
            </a:r>
            <a:r>
              <a:rPr lang="en-US" sz="1000" dirty="0" err="1">
                <a:solidFill>
                  <a:srgbClr val="000000"/>
                </a:solidFill>
                <a:latin typeface="Arial"/>
              </a:rPr>
              <a:t>tous</a:t>
            </a:r>
            <a:r>
              <a:rPr lang="en-US" sz="1000" dirty="0">
                <a:solidFill>
                  <a:srgbClr val="000000"/>
                </a:solidFill>
                <a:latin typeface="Arial"/>
              </a:rPr>
              <a:t> les </a:t>
            </a:r>
            <a:r>
              <a:rPr lang="en-US" sz="1000" dirty="0" err="1">
                <a:solidFill>
                  <a:srgbClr val="000000"/>
                </a:solidFill>
                <a:latin typeface="Arial"/>
              </a:rPr>
              <a:t>ordinateurs</a:t>
            </a:r>
            <a:r>
              <a:rPr lang="en-US" sz="1000" dirty="0">
                <a:solidFill>
                  <a:srgbClr val="000000"/>
                </a:solidFill>
                <a:latin typeface="Arial"/>
              </a:rPr>
              <a:t> </a:t>
            </a:r>
            <a:r>
              <a:rPr lang="en-US" sz="1000" dirty="0" err="1">
                <a:solidFill>
                  <a:srgbClr val="000000"/>
                </a:solidFill>
                <a:latin typeface="Arial"/>
              </a:rPr>
              <a:t>virtuels</a:t>
            </a:r>
            <a:r>
              <a:rPr lang="en-US" sz="1000" dirty="0">
                <a:solidFill>
                  <a:srgbClr val="000000"/>
                </a:solidFill>
                <a:latin typeface="Arial"/>
              </a:rPr>
              <a:t> </a:t>
            </a:r>
            <a:r>
              <a:rPr lang="en-US" sz="1000" dirty="0" err="1">
                <a:solidFill>
                  <a:srgbClr val="000000"/>
                </a:solidFill>
                <a:latin typeface="Arial"/>
              </a:rPr>
              <a:t>dans</a:t>
            </a:r>
            <a:r>
              <a:rPr lang="en-US" sz="1000" dirty="0">
                <a:solidFill>
                  <a:srgbClr val="000000"/>
                </a:solidFill>
                <a:latin typeface="Arial"/>
              </a:rPr>
              <a:t> </a:t>
            </a:r>
            <a:r>
              <a:rPr lang="en-US" sz="1000" dirty="0" err="1">
                <a:solidFill>
                  <a:srgbClr val="000000"/>
                </a:solidFill>
                <a:latin typeface="Arial"/>
              </a:rPr>
              <a:t>leur</a:t>
            </a:r>
            <a:r>
              <a:rPr lang="en-US" sz="1000" dirty="0">
                <a:solidFill>
                  <a:srgbClr val="000000"/>
                </a:solidFill>
                <a:latin typeface="Arial"/>
              </a:rPr>
              <a:t> </a:t>
            </a:r>
            <a:r>
              <a:rPr lang="en-US" sz="1000" dirty="0" err="1">
                <a:solidFill>
                  <a:srgbClr val="000000"/>
                </a:solidFill>
                <a:latin typeface="Arial"/>
              </a:rPr>
              <a:t>état</a:t>
            </a:r>
            <a:r>
              <a:rPr lang="en-US" sz="1000" dirty="0">
                <a:solidFill>
                  <a:srgbClr val="000000"/>
                </a:solidFill>
                <a:latin typeface="Arial"/>
              </a:rPr>
              <a:t> </a:t>
            </a:r>
            <a:r>
              <a:rPr lang="en-US" sz="1000" dirty="0" err="1">
                <a:solidFill>
                  <a:srgbClr val="000000"/>
                </a:solidFill>
                <a:latin typeface="Arial"/>
              </a:rPr>
              <a:t>actuel</a:t>
            </a:r>
            <a:r>
              <a:rPr lang="en-US" sz="1000" dirty="0">
                <a:solidFill>
                  <a:srgbClr val="000000"/>
                </a:solidFill>
                <a:latin typeface="Arial"/>
              </a:rPr>
              <a:t> pour la </a:t>
            </a:r>
            <a:r>
              <a:rPr lang="en-US" sz="1000" dirty="0" err="1">
                <a:solidFill>
                  <a:srgbClr val="000000"/>
                </a:solidFill>
                <a:latin typeface="Arial"/>
              </a:rPr>
              <a:t>démonstration</a:t>
            </a:r>
            <a:r>
              <a:rPr lang="en-US" sz="1000" dirty="0">
                <a:solidFill>
                  <a:srgbClr val="000000"/>
                </a:solidFill>
                <a:latin typeface="Arial"/>
              </a:rPr>
              <a:t> </a:t>
            </a:r>
            <a:r>
              <a:rPr lang="en-US" sz="1000" dirty="0" err="1">
                <a:solidFill>
                  <a:srgbClr val="000000"/>
                </a:solidFill>
                <a:latin typeface="Arial"/>
              </a:rPr>
              <a:t>suivante</a:t>
            </a:r>
            <a:r>
              <a:rPr lang="en-US" sz="1000" dirty="0">
                <a:solidFill>
                  <a:srgbClr val="000000"/>
                </a:solidFill>
                <a:latin typeface="Arial"/>
              </a:rPr>
              <a:t>.</a:t>
            </a:r>
            <a:endParaRPr lang="en-US" dirty="0"/>
          </a:p>
        </p:txBody>
      </p:sp>
      <p:sp>
        <p:nvSpPr>
          <p:cNvPr id="4" name="Slide Number Placeholder 3"/>
          <p:cNvSpPr>
            <a:spLocks noGrp="1"/>
          </p:cNvSpPr>
          <p:nvPr>
            <p:ph type="sldNum" sz="quarter" idx="10"/>
          </p:nvPr>
        </p:nvSpPr>
        <p:spPr/>
        <p:txBody>
          <a:bodyPr/>
          <a:lstStyle/>
          <a:p>
            <a:fld id="{5F90B62E-E978-43C3-B0B8-3D69518C8CEC}" type="slidenum">
              <a:rPr lang="en-US" smtClean="0"/>
              <a:t>11</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4281629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Donnez un bref aperçu du contenu du cours.</a:t>
            </a:r>
          </a:p>
        </p:txBody>
      </p:sp>
      <p:sp>
        <p:nvSpPr>
          <p:cNvPr id="4" name="Slide Number Placeholder 3"/>
          <p:cNvSpPr>
            <a:spLocks noGrp="1"/>
          </p:cNvSpPr>
          <p:nvPr>
            <p:ph type="sldNum" sz="quarter" idx="10"/>
          </p:nvPr>
        </p:nvSpPr>
        <p:spPr/>
        <p:txBody>
          <a:bodyPr/>
          <a:lstStyle/>
          <a:p>
            <a:fld id="{5F90B62E-E978-43C3-B0B8-3D69518C8CEC}"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279864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Expliquez comment les clichés instantanés sont basés sur les modifications du disque plutôt que sur les copies des fichiers. Il s'agit d'une distinction importante entre les clichés instantanés et les sauvegardes.</a:t>
            </a:r>
            <a:endParaRPr lang="en-US" sz="1000">
              <a:latin typeface="Arial"/>
              <a:ea typeface="SimSun"/>
              <a:cs typeface="Arial"/>
            </a:endParaRPr>
          </a:p>
          <a:p>
            <a:pPr>
              <a:lnSpc>
                <a:spcPct val="115000"/>
              </a:lnSpc>
              <a:spcAft>
                <a:spcPts val="1000"/>
              </a:spcAft>
            </a:pPr>
            <a:r>
              <a:rPr lang="en-US" sz="1000">
                <a:latin typeface="Arial"/>
                <a:ea typeface="SimSun"/>
                <a:cs typeface="Segoe UI"/>
              </a:rPr>
              <a:t>Certains stagiaires peuvent être préoccupés par l'utilisation de trop d'espace disque pour les clichés instantanés. Toutefois, ceci ne devrait pas être un souci car vous pouvez contrôler la quantité d'espace disque allouée pour les clichés instantanés.</a:t>
            </a:r>
            <a:endParaRPr lang="en-US" sz="1000">
              <a:latin typeface="Arial"/>
              <a:ea typeface="SimSun"/>
              <a:cs typeface="Arial"/>
            </a:endParaRPr>
          </a:p>
          <a:p>
            <a:pPr>
              <a:lnSpc>
                <a:spcPct val="115000"/>
              </a:lnSpc>
              <a:spcAft>
                <a:spcPts val="1000"/>
              </a:spcAft>
            </a:pPr>
            <a:r>
              <a:rPr lang="en-US" sz="1000">
                <a:latin typeface="Arial"/>
                <a:ea typeface="SimSun"/>
                <a:cs typeface="Segoe UI"/>
              </a:rPr>
              <a:t>Assurez-vous que les stagiaires comprennent pourquoi les clichés instantanés ne constituent pas un substitut approprié des sauvegardes et ne conviennent pas pour la récupération des bases de données.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25334013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la planification par défaut et si elle convient aux organisations des stagiaires. Pour la plupart des organisations, la planification par défaut est acceptable et permet de mieux restaurer les fichiers supprimés ou modifiés par erreur qu'une sauvegarde de serveur.</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2959569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Il est important que les stagiaires comprennent le processus général impliqué dans la restauration d'une version précédente. Vous accédez aux versions précédentes à partir de la boîte de dialogue </a:t>
            </a:r>
            <a:r>
              <a:rPr lang="en-US" sz="1000" b="1">
                <a:latin typeface="Arial"/>
                <a:ea typeface="SimSun"/>
                <a:cs typeface="Arial"/>
              </a:rPr>
              <a:t>Propriétés</a:t>
            </a:r>
            <a:r>
              <a:rPr lang="en-US" sz="1000">
                <a:latin typeface="Arial"/>
                <a:ea typeface="SimSun"/>
                <a:cs typeface="Segoe UI"/>
              </a:rPr>
              <a:t> d'un fichier ou d'un dossier. Les administrateurs peuvent faire cela directement sur le serveur de fichiers, mais les utilisateurs peuvent également effectuer ceci via le réseau.</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2336565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aurez</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des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a:t>
            </a:r>
            <a:r>
              <a:rPr lang="en-US" sz="1000" b="1" dirty="0">
                <a:latin typeface="Arial"/>
                <a:ea typeface="SimSun"/>
                <a:cs typeface="Arial"/>
              </a:rPr>
              <a:t>22410B-LON-SVR1</a:t>
            </a:r>
            <a:r>
              <a:rPr lang="en-US" sz="1000" dirty="0">
                <a:latin typeface="Arial"/>
                <a:cs typeface="Arial"/>
              </a:rPr>
              <a:t> et </a:t>
            </a:r>
            <a:r>
              <a:rPr lang="en-US" sz="1000" b="1" dirty="0">
                <a:latin typeface="Arial"/>
                <a:ea typeface="SimSun"/>
                <a:cs typeface="Arial"/>
              </a:rPr>
              <a:t>22410B-LON-DC1</a:t>
            </a:r>
            <a:r>
              <a:rPr lang="en-US" sz="1000" dirty="0">
                <a:latin typeface="Arial"/>
                <a:ea typeface="SimSun"/>
                <a:cs typeface="Segoe UI"/>
              </a:rPr>
              <a:t> pour </a:t>
            </a:r>
            <a:r>
              <a:rPr lang="en-US" sz="1000" dirty="0" err="1">
                <a:latin typeface="Arial"/>
                <a:ea typeface="SimSun"/>
                <a:cs typeface="Segoe UI"/>
              </a:rPr>
              <a:t>effectuer</a:t>
            </a:r>
            <a:r>
              <a:rPr lang="en-US" sz="1000" dirty="0">
                <a:latin typeface="Arial"/>
                <a:ea typeface="SimSun"/>
                <a:cs typeface="Segoe UI"/>
              </a:rPr>
              <a:t> </a:t>
            </a:r>
            <a:r>
              <a:rPr lang="en-US" sz="1000" dirty="0" err="1" smtClean="0">
                <a:latin typeface="Arial"/>
                <a:ea typeface="SimSun"/>
                <a:cs typeface="Segoe UI"/>
              </a:rPr>
              <a:t>cette</a:t>
            </a:r>
            <a:r>
              <a:rPr lang="en-US" sz="1000" dirty="0" smtClean="0">
                <a:latin typeface="Arial"/>
                <a:ea typeface="SimSun"/>
                <a:cs typeface="Segoe UI"/>
              </a:rPr>
              <a:t> </a:t>
            </a:r>
            <a:r>
              <a:rPr lang="en-US" sz="1000" dirty="0" err="1" smtClean="0">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déjà </a:t>
            </a:r>
            <a:r>
              <a:rPr lang="en-US" sz="1000" dirty="0" err="1">
                <a:latin typeface="Arial"/>
                <a:ea typeface="SimSun"/>
                <a:cs typeface="Segoe UI"/>
              </a:rPr>
              <a:t>être</a:t>
            </a:r>
            <a:r>
              <a:rPr lang="en-US" sz="1000" dirty="0">
                <a:latin typeface="Arial"/>
                <a:ea typeface="SimSun"/>
                <a:cs typeface="Segoe UI"/>
              </a:rPr>
              <a:t> en </a:t>
            </a:r>
            <a:r>
              <a:rPr lang="en-US" sz="1000" dirty="0" err="1">
                <a:latin typeface="Arial"/>
                <a:ea typeface="SimSun"/>
                <a:cs typeface="Segoe UI"/>
              </a:rPr>
              <a:t>cours</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 </a:t>
            </a:r>
            <a:r>
              <a:rPr lang="en-US" sz="1000" dirty="0" err="1">
                <a:latin typeface="Arial"/>
                <a:ea typeface="SimSun"/>
                <a:cs typeface="Segoe UI"/>
              </a:rPr>
              <a:t>depuis</a:t>
            </a:r>
            <a:r>
              <a:rPr lang="en-US" sz="1000" dirty="0">
                <a:latin typeface="Arial"/>
                <a:ea typeface="SimSun"/>
                <a:cs typeface="Segoe UI"/>
              </a:rPr>
              <a:t> la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précédente</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Configurer</a:t>
            </a:r>
            <a:r>
              <a:rPr lang="en-US" sz="1000" b="1" dirty="0">
                <a:latin typeface="Arial"/>
                <a:ea typeface="SimSun"/>
                <a:cs typeface="Arial"/>
              </a:rPr>
              <a:t> des clichés </a:t>
            </a:r>
            <a:r>
              <a:rPr lang="en-US" sz="1000" b="1" dirty="0" err="1">
                <a:latin typeface="Arial"/>
                <a:ea typeface="SimSun"/>
                <a:cs typeface="Arial"/>
              </a:rPr>
              <a:t>instantanés</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Sur LON-SVR1,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barre</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tâches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b="1" dirty="0" smtClean="0">
                <a:effectLst/>
                <a:latin typeface="Arial"/>
                <a:ea typeface="Times New Roman"/>
                <a:cs typeface="Times New Roman"/>
              </a:rPr>
              <a:t> </a:t>
            </a:r>
            <a:r>
              <a:rPr lang="en-US" sz="1000" dirty="0" err="1" smtClean="0">
                <a:effectLst/>
                <a:latin typeface="Arial"/>
                <a:ea typeface="Times New Roman"/>
                <a:cs typeface="Times New Roman"/>
              </a:rPr>
              <a:t>l'icône</a:t>
            </a:r>
            <a:r>
              <a:rPr lang="en-US" sz="1000" dirty="0" smtClean="0">
                <a:effectLst/>
                <a:latin typeface="Arial"/>
                <a:ea typeface="Times New Roman"/>
                <a:cs typeface="Times New Roman"/>
              </a:rPr>
              <a:t> de</a:t>
            </a:r>
            <a:r>
              <a:rPr lang="en-US" sz="1000" b="1" dirty="0" smtClean="0">
                <a:effectLst/>
                <a:latin typeface="Arial"/>
                <a:ea typeface="Times New Roman"/>
                <a:cs typeface="Times New Roman"/>
              </a:rPr>
              <a:t> </a:t>
            </a:r>
            <a:r>
              <a:rPr lang="en-US" sz="1000" dirty="0" err="1" smtClean="0">
                <a:effectLst/>
                <a:latin typeface="Arial"/>
                <a:ea typeface="Times New Roman"/>
                <a:cs typeface="Times New Roman"/>
              </a:rPr>
              <a:t>l'Explorateur</a:t>
            </a:r>
            <a:r>
              <a:rPr lang="en-US" sz="1000" dirty="0" smtClean="0">
                <a:effectLst/>
                <a:latin typeface="Arial"/>
                <a:ea typeface="Times New Roman"/>
                <a:cs typeface="Times New Roman"/>
              </a:rPr>
              <a:t> Windows.</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l'Explorateur</a:t>
            </a:r>
            <a:r>
              <a:rPr lang="en-US" sz="1000" dirty="0" smtClean="0">
                <a:effectLst/>
                <a:latin typeface="Arial"/>
                <a:ea typeface="Times New Roman"/>
                <a:cs typeface="Times New Roman"/>
              </a:rPr>
              <a:t> Windows,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avec le </a:t>
            </a:r>
            <a:r>
              <a:rPr lang="en-US" sz="1000" dirty="0" err="1" smtClean="0">
                <a:effectLst/>
                <a:latin typeface="Arial"/>
                <a:ea typeface="Times New Roman"/>
                <a:cs typeface="Times New Roman"/>
              </a:rPr>
              <a:t>bouton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droit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Disque</a:t>
            </a:r>
            <a:r>
              <a:rPr lang="en-US" sz="1000" b="1" dirty="0" smtClean="0">
                <a:effectLst/>
                <a:latin typeface="Arial"/>
                <a:ea typeface="Times New Roman"/>
                <a:cs typeface="Times New Roman"/>
              </a:rPr>
              <a:t> local (C:)</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Configurer</a:t>
            </a:r>
            <a:r>
              <a:rPr lang="en-US" sz="1000" b="1" dirty="0" smtClean="0">
                <a:effectLst/>
                <a:latin typeface="Arial"/>
                <a:ea typeface="Times New Roman"/>
                <a:cs typeface="Times New Roman"/>
              </a:rPr>
              <a:t> les clichés </a:t>
            </a:r>
            <a:r>
              <a:rPr lang="en-US" sz="1000" b="1" dirty="0" err="1" smtClean="0">
                <a:effectLst/>
                <a:latin typeface="Arial"/>
                <a:ea typeface="Times New Roman"/>
                <a:cs typeface="Times New Roman"/>
              </a:rPr>
              <a:t>instantanés</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fenêtre</a:t>
            </a:r>
            <a:r>
              <a:rPr lang="en-US" sz="1000" dirty="0" smtClean="0">
                <a:effectLst/>
                <a:latin typeface="Arial"/>
                <a:ea typeface="Times New Roman"/>
                <a:cs typeface="Times New Roman"/>
              </a:rPr>
              <a:t> Clichés </a:t>
            </a:r>
            <a:r>
              <a:rPr lang="en-US" sz="1000" dirty="0" err="1" smtClean="0">
                <a:effectLst/>
                <a:latin typeface="Arial"/>
                <a:ea typeface="Times New Roman"/>
                <a:cs typeface="Times New Roman"/>
              </a:rPr>
              <a:t>instantanés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C:\</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Activer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fenêtre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Activer</a:t>
            </a:r>
            <a:r>
              <a:rPr lang="en-US" sz="1000" dirty="0" smtClean="0">
                <a:effectLst/>
                <a:latin typeface="Arial"/>
                <a:ea typeface="Times New Roman"/>
                <a:cs typeface="Times New Roman"/>
              </a:rPr>
              <a:t> les clichés </a:t>
            </a:r>
            <a:r>
              <a:rPr lang="en-US" sz="1000" dirty="0" err="1" smtClean="0">
                <a:effectLst/>
                <a:latin typeface="Arial"/>
                <a:ea typeface="Times New Roman"/>
                <a:cs typeface="Times New Roman"/>
              </a:rPr>
              <a:t>instantanés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Oui</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OK</a:t>
            </a:r>
            <a:r>
              <a:rPr lang="en-US" sz="1000" dirty="0" smtClean="0">
                <a:effectLst/>
                <a:latin typeface="Arial"/>
                <a:ea typeface="Times New Roman"/>
                <a:cs typeface="Times New Roman"/>
              </a:rPr>
              <a:t>.</a:t>
            </a:r>
          </a:p>
          <a:p>
            <a:pPr>
              <a:lnSpc>
                <a:spcPct val="115000"/>
              </a:lnSpc>
              <a:spcBef>
                <a:spcPts val="900"/>
              </a:spcBef>
              <a:spcAft>
                <a:spcPts val="300"/>
              </a:spcAft>
            </a:pPr>
            <a:r>
              <a:rPr lang="en-US" sz="1000" b="1" dirty="0" err="1">
                <a:latin typeface="Arial"/>
                <a:ea typeface="SimSun"/>
                <a:cs typeface="Arial"/>
              </a:rPr>
              <a:t>Créer</a:t>
            </a:r>
            <a:r>
              <a:rPr lang="en-US" sz="1000" b="1" dirty="0">
                <a:latin typeface="Arial"/>
                <a:ea typeface="SimSun"/>
                <a:cs typeface="Arial"/>
              </a:rPr>
              <a:t> un nouveau </a:t>
            </a:r>
            <a:r>
              <a:rPr lang="en-US" sz="1000" b="1" dirty="0" err="1">
                <a:latin typeface="Arial"/>
                <a:ea typeface="SimSun"/>
                <a:cs typeface="Arial"/>
              </a:rPr>
              <a:t>fichier</a:t>
            </a:r>
            <a:endParaRPr lang="en-US" sz="1000" dirty="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l'Explorateur</a:t>
            </a:r>
            <a:r>
              <a:rPr lang="en-US" sz="1000" dirty="0" smtClean="0">
                <a:effectLst/>
                <a:latin typeface="Arial"/>
                <a:ea typeface="Times New Roman"/>
                <a:cs typeface="Times New Roman"/>
              </a:rPr>
              <a:t> Windows, </a:t>
            </a:r>
            <a:r>
              <a:rPr lang="en-US" sz="1000" dirty="0" err="1" smtClean="0">
                <a:effectLst/>
                <a:latin typeface="Arial"/>
                <a:ea typeface="Times New Roman"/>
                <a:cs typeface="Times New Roman"/>
              </a:rPr>
              <a:t>accédez</a:t>
            </a:r>
            <a:r>
              <a:rPr lang="en-US" sz="1000" dirty="0" smtClean="0">
                <a:effectLst/>
                <a:latin typeface="Arial"/>
                <a:ea typeface="Times New Roman"/>
                <a:cs typeface="Times New Roman"/>
              </a:rPr>
              <a:t> au </a:t>
            </a:r>
            <a:r>
              <a:rPr lang="en-US" sz="1000" dirty="0" err="1" smtClean="0">
                <a:effectLst/>
                <a:latin typeface="Arial"/>
                <a:ea typeface="Times New Roman"/>
                <a:cs typeface="Times New Roman"/>
              </a:rPr>
              <a:t>lecteur</a:t>
            </a:r>
            <a:r>
              <a:rPr lang="en-US" sz="1000" dirty="0" smtClean="0">
                <a:effectLst/>
                <a:latin typeface="Arial"/>
                <a:ea typeface="Times New Roman"/>
                <a:cs typeface="Times New Roman"/>
              </a:rPr>
              <a:t> C,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Nouveau dossier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champ </a:t>
            </a:r>
            <a:r>
              <a:rPr lang="en-US" sz="1000" b="1" dirty="0" smtClean="0">
                <a:effectLst/>
                <a:latin typeface="Arial"/>
                <a:ea typeface="Times New Roman"/>
                <a:cs typeface="Times New Roman"/>
              </a:rPr>
              <a:t>Nom</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tapez</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Données</a:t>
            </a:r>
            <a:r>
              <a:rPr lang="en-US" sz="1000" dirty="0" smtClean="0">
                <a:effectLst/>
                <a:latin typeface="Arial"/>
                <a:ea typeface="Times New Roman"/>
                <a:cs typeface="Times New Roman"/>
              </a:rPr>
              <a:t> et </a:t>
            </a:r>
            <a:r>
              <a:rPr lang="en-US" sz="1000" dirty="0" err="1" smtClean="0">
                <a:effectLst/>
                <a:latin typeface="Arial"/>
                <a:ea typeface="Times New Roman"/>
                <a:cs typeface="Times New Roman"/>
              </a:rPr>
              <a:t>appuyez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Entrée.</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Accédez</a:t>
            </a:r>
            <a:r>
              <a:rPr lang="en-US" sz="1000" dirty="0" smtClean="0">
                <a:effectLst/>
                <a:latin typeface="Arial"/>
                <a:ea typeface="Times New Roman"/>
                <a:cs typeface="Times New Roman"/>
              </a:rPr>
              <a:t> au dossier </a:t>
            </a:r>
            <a:r>
              <a:rPr lang="en-US" sz="1000" b="1" dirty="0" err="1" smtClean="0">
                <a:effectLst/>
                <a:latin typeface="Arial"/>
                <a:ea typeface="Times New Roman"/>
                <a:cs typeface="Times New Roman"/>
              </a:rPr>
              <a:t>Données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lecteur</a:t>
            </a:r>
            <a:r>
              <a:rPr lang="en-US" sz="1000" dirty="0" smtClean="0">
                <a:effectLst/>
                <a:latin typeface="Arial"/>
                <a:ea typeface="Times New Roman"/>
                <a:cs typeface="Times New Roman"/>
              </a:rPr>
              <a:t> C.</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dossier </a:t>
            </a:r>
            <a:r>
              <a:rPr lang="en-US" sz="1000" dirty="0" err="1" smtClean="0">
                <a:effectLst/>
                <a:latin typeface="Arial"/>
                <a:ea typeface="Times New Roman"/>
                <a:cs typeface="Times New Roman"/>
              </a:rPr>
              <a:t>Données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avec le </a:t>
            </a:r>
            <a:r>
              <a:rPr lang="en-US" sz="1000" dirty="0" err="1" smtClean="0">
                <a:effectLst/>
                <a:latin typeface="Arial"/>
                <a:ea typeface="Times New Roman"/>
                <a:cs typeface="Times New Roman"/>
              </a:rPr>
              <a:t>bouton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droit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une</a:t>
            </a:r>
            <a:r>
              <a:rPr lang="en-US" sz="1000" dirty="0" smtClean="0">
                <a:effectLst/>
                <a:latin typeface="Arial"/>
                <a:ea typeface="Times New Roman"/>
                <a:cs typeface="Times New Roman"/>
              </a:rPr>
              <a:t> zone </a:t>
            </a:r>
            <a:r>
              <a:rPr lang="en-US" sz="1000" dirty="0" err="1" smtClean="0">
                <a:effectLst/>
                <a:latin typeface="Arial"/>
                <a:ea typeface="Times New Roman"/>
                <a:cs typeface="Times New Roman"/>
              </a:rPr>
              <a:t>ouverte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pointez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Nouveau</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puis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Document </a:t>
            </a:r>
            <a:r>
              <a:rPr lang="en-US" sz="1000" b="1" dirty="0" err="1" smtClean="0">
                <a:effectLst/>
                <a:latin typeface="Arial"/>
                <a:ea typeface="Times New Roman"/>
                <a:cs typeface="Times New Roman"/>
              </a:rPr>
              <a:t>texte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champ </a:t>
            </a:r>
            <a:r>
              <a:rPr lang="en-US" sz="1000" b="1" dirty="0" smtClean="0">
                <a:effectLst/>
                <a:latin typeface="Arial"/>
                <a:ea typeface="Times New Roman"/>
                <a:cs typeface="Times New Roman"/>
              </a:rPr>
              <a:t>Nom</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tapez</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TestFile</a:t>
            </a:r>
            <a:r>
              <a:rPr lang="en-US" sz="1000" dirty="0" smtClean="0">
                <a:effectLst/>
                <a:latin typeface="Arial"/>
                <a:ea typeface="Times New Roman"/>
                <a:cs typeface="Times New Roman"/>
              </a:rPr>
              <a:t> et </a:t>
            </a:r>
            <a:r>
              <a:rPr lang="en-US" sz="1000" dirty="0" err="1" smtClean="0">
                <a:effectLst/>
                <a:latin typeface="Arial"/>
                <a:ea typeface="Times New Roman"/>
                <a:cs typeface="Times New Roman"/>
              </a:rPr>
              <a:t>appuyez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Entrée.</a:t>
            </a: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Times New Roman"/>
              </a:rPr>
              <a:t>Double-</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TestFile.txt</a:t>
            </a:r>
            <a:r>
              <a:rPr lang="en-US" sz="1000" dirty="0" smtClean="0">
                <a:effectLst/>
                <a:latin typeface="Arial"/>
                <a:ea typeface="Times New Roman"/>
                <a:cs typeface="Times New Roman"/>
              </a:rPr>
              <a:t> pour </a:t>
            </a:r>
            <a:r>
              <a:rPr lang="en-US" sz="1000" dirty="0" err="1" smtClean="0">
                <a:effectLst/>
                <a:latin typeface="Arial"/>
                <a:ea typeface="Times New Roman"/>
                <a:cs typeface="Times New Roman"/>
              </a:rPr>
              <a:t>ouvrir</a:t>
            </a:r>
            <a:r>
              <a:rPr lang="en-US" sz="1000" dirty="0" smtClean="0">
                <a:effectLst/>
                <a:latin typeface="Arial"/>
                <a:ea typeface="Times New Roman"/>
                <a:cs typeface="Times New Roman"/>
              </a:rPr>
              <a:t> le document.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Bloc-notes, </a:t>
            </a:r>
            <a:r>
              <a:rPr lang="en-US" sz="1000" dirty="0" err="1" smtClean="0">
                <a:effectLst/>
                <a:latin typeface="Arial"/>
                <a:ea typeface="Times New Roman"/>
                <a:cs typeface="Times New Roman"/>
              </a:rPr>
              <a:t>tapez</a:t>
            </a:r>
            <a:r>
              <a:rPr lang="en-US" sz="1000" dirty="0" smtClean="0">
                <a:effectLst/>
                <a:latin typeface="Arial"/>
                <a:ea typeface="Times New Roman"/>
                <a:cs typeface="Times New Roman"/>
              </a:rPr>
              <a:t> </a:t>
            </a:r>
            <a:r>
              <a:rPr lang="en-US" sz="1000" b="1" dirty="0" smtClean="0">
                <a:effectLst/>
                <a:latin typeface="Arial"/>
                <a:ea typeface="Times New Roman"/>
                <a:cs typeface="Times New Roman"/>
              </a:rPr>
              <a:t>Version 1</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Times New Roman"/>
              </a:rPr>
              <a:t>Fermez</a:t>
            </a:r>
            <a:r>
              <a:rPr lang="en-US" sz="1000" dirty="0" smtClean="0">
                <a:effectLst/>
                <a:latin typeface="Arial"/>
                <a:ea typeface="Times New Roman"/>
                <a:cs typeface="Times New Roman"/>
              </a:rPr>
              <a:t> le Bloc-notes et </a:t>
            </a:r>
            <a:r>
              <a:rPr lang="en-US" sz="1000" dirty="0" err="1" smtClean="0">
                <a:effectLst/>
                <a:latin typeface="Arial"/>
                <a:ea typeface="Times New Roman"/>
                <a:cs typeface="Times New Roman"/>
              </a:rPr>
              <a:t>cliquez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a:t>
            </a:r>
            <a:r>
              <a:rPr lang="en-US" sz="1000" b="1" dirty="0" err="1" smtClean="0">
                <a:effectLst/>
                <a:latin typeface="Arial"/>
                <a:ea typeface="Times New Roman"/>
                <a:cs typeface="Times New Roman"/>
              </a:rPr>
              <a:t>Enregistrer</a:t>
            </a:r>
            <a:r>
              <a:rPr lang="en-US" sz="1000" dirty="0" smtClean="0">
                <a:effectLst/>
                <a:latin typeface="Arial"/>
                <a:ea typeface="Times New Roman"/>
                <a:cs typeface="Times New Roman"/>
              </a:rPr>
              <a:t> pour </a:t>
            </a:r>
            <a:r>
              <a:rPr lang="en-US" sz="1000" dirty="0" err="1" smtClean="0">
                <a:effectLst/>
                <a:latin typeface="Arial"/>
                <a:ea typeface="Times New Roman"/>
                <a:cs typeface="Times New Roman"/>
              </a:rPr>
              <a:t>enregistrer</a:t>
            </a:r>
            <a:r>
              <a:rPr lang="en-US" sz="1000" dirty="0" smtClean="0">
                <a:effectLst/>
                <a:latin typeface="Arial"/>
                <a:ea typeface="Times New Roman"/>
                <a:cs typeface="Times New Roman"/>
              </a:rPr>
              <a:t> les modifications.</a:t>
            </a:r>
          </a:p>
          <a:p>
            <a:pPr marL="342900" marR="0" lvl="0" indent="-342900">
              <a:lnSpc>
                <a:spcPct val="115000"/>
              </a:lnSpc>
              <a:spcBef>
                <a:spcPts val="0"/>
              </a:spcBef>
              <a:spcAft>
                <a:spcPts val="995"/>
              </a:spcAft>
              <a:buFont typeface="+mj-lt"/>
              <a:buAutoNum type="arabicPeriod"/>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US" sz="1000" smtClean="0">
                <a:latin typeface="Arial"/>
              </a:rPr>
              <a:t>(</a:t>
            </a:r>
            <a:r>
              <a:rPr lang="fr-FR" sz="1000">
                <a:latin typeface="Arial"/>
              </a:rPr>
              <a:t>Autres remarques figurent sur la diapositive suivante.</a:t>
            </a:r>
            <a:r>
              <a:rPr lang="en-US" sz="1000" smtClean="0">
                <a:latin typeface="Arial"/>
              </a:rPr>
              <a:t>)</a:t>
            </a:r>
            <a:endParaRPr lang="en-US" sz="1000" dirty="0">
              <a:latin typeface="Arial"/>
            </a:endParaRPr>
          </a:p>
        </p:txBody>
      </p:sp>
    </p:spTree>
    <p:extLst>
      <p:ext uri="{BB962C8B-B14F-4D97-AF65-F5344CB8AC3E}">
        <p14:creationId xmlns:p14="http://schemas.microsoft.com/office/powerpoint/2010/main" val="36202355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Bef>
                <a:spcPts val="900"/>
              </a:spcBef>
              <a:spcAft>
                <a:spcPts val="300"/>
              </a:spcAft>
            </a:pPr>
            <a:r>
              <a:rPr lang="en-US" sz="1000" b="1" dirty="0" err="1">
                <a:latin typeface="Arial"/>
                <a:ea typeface="SimSun"/>
                <a:cs typeface="Arial"/>
              </a:rPr>
              <a:t>Créer</a:t>
            </a:r>
            <a:r>
              <a:rPr lang="en-US" sz="1000" b="1" dirty="0">
                <a:latin typeface="Arial"/>
                <a:ea typeface="SimSun"/>
                <a:cs typeface="Arial"/>
              </a:rPr>
              <a:t> un cliché </a:t>
            </a:r>
            <a:r>
              <a:rPr lang="en-US" sz="1000" b="1" dirty="0" err="1">
                <a:latin typeface="Arial"/>
                <a:ea typeface="SimSun"/>
                <a:cs typeface="Arial"/>
              </a:rPr>
              <a:t>instantané</a:t>
            </a:r>
            <a:endParaRPr lang="en-US" sz="1000" dirty="0">
              <a:latin typeface="Arial"/>
              <a:ea typeface="SimSun"/>
              <a:cs typeface="Arial"/>
            </a:endParaRPr>
          </a:p>
          <a:p>
            <a:pPr marL="342900" lvl="0" indent="-342900">
              <a:lnSpc>
                <a:spcPct val="115000"/>
              </a:lnSpc>
              <a:spcAft>
                <a:spcPts val="995"/>
              </a:spcAft>
              <a:buFont typeface="+mj-lt"/>
              <a:buAutoNum type="arabicPeriod"/>
            </a:pPr>
            <a:r>
              <a:rPr lang="en-US" sz="1000" dirty="0" err="1" smtClean="0">
                <a:solidFill>
                  <a:prstClr val="black"/>
                </a:solidFill>
                <a:latin typeface="Arial"/>
                <a:ea typeface="Times New Roman"/>
                <a:cs typeface="Times New Roman"/>
              </a:rPr>
              <a:t>Dans</a:t>
            </a: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l'Explorateur</a:t>
            </a:r>
            <a:r>
              <a:rPr lang="en-US" sz="1000" dirty="0">
                <a:solidFill>
                  <a:prstClr val="black"/>
                </a:solidFill>
                <a:latin typeface="Arial"/>
                <a:ea typeface="Times New Roman"/>
                <a:cs typeface="Times New Roman"/>
              </a:rPr>
              <a:t> Windows,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avec le </a:t>
            </a:r>
            <a:r>
              <a:rPr lang="en-US" sz="1000" dirty="0" err="1">
                <a:solidFill>
                  <a:prstClr val="black"/>
                </a:solidFill>
                <a:latin typeface="Arial"/>
                <a:ea typeface="Times New Roman"/>
                <a:cs typeface="Times New Roman"/>
              </a:rPr>
              <a:t>bouton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droit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Disque</a:t>
            </a:r>
            <a:r>
              <a:rPr lang="en-US" sz="1000" b="1" dirty="0">
                <a:solidFill>
                  <a:prstClr val="black"/>
                </a:solidFill>
                <a:latin typeface="Arial"/>
                <a:ea typeface="Times New Roman"/>
                <a:cs typeface="Times New Roman"/>
              </a:rPr>
              <a:t> local (C:)</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sur</a:t>
            </a:r>
            <a:r>
              <a:rPr lang="en-US" sz="1000" dirty="0" smtClean="0">
                <a:solidFill>
                  <a:prstClr val="black"/>
                </a:solidFill>
                <a:latin typeface="Arial"/>
                <a:ea typeface="Times New Roman"/>
                <a:cs typeface="Times New Roman"/>
              </a:rPr>
              <a:t> </a:t>
            </a:r>
            <a:r>
              <a:rPr lang="en-US" sz="1000" b="1" dirty="0" err="1" smtClean="0">
                <a:solidFill>
                  <a:prstClr val="black"/>
                </a:solidFill>
                <a:latin typeface="Arial"/>
                <a:ea typeface="Times New Roman"/>
                <a:cs typeface="Times New Roman"/>
              </a:rPr>
              <a:t>Configurer</a:t>
            </a:r>
            <a:r>
              <a:rPr lang="en-US" sz="1000" b="1" dirty="0" smtClean="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les clichés </a:t>
            </a:r>
            <a:r>
              <a:rPr lang="en-US" sz="1000" b="1" dirty="0" err="1">
                <a:solidFill>
                  <a:prstClr val="black"/>
                </a:solidFill>
                <a:latin typeface="Arial"/>
                <a:ea typeface="Times New Roman"/>
                <a:cs typeface="Times New Roman"/>
              </a:rPr>
              <a:t>instantanés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fenêtre</a:t>
            </a:r>
            <a:r>
              <a:rPr lang="en-US" sz="1000" dirty="0">
                <a:solidFill>
                  <a:prstClr val="black"/>
                </a:solidFill>
                <a:latin typeface="Arial"/>
                <a:ea typeface="Times New Roman"/>
                <a:cs typeface="Times New Roman"/>
              </a:rPr>
              <a:t> Clichés </a:t>
            </a:r>
            <a:r>
              <a:rPr lang="en-US" sz="1000" dirty="0" err="1">
                <a:solidFill>
                  <a:prstClr val="black"/>
                </a:solidFill>
                <a:latin typeface="Arial"/>
                <a:ea typeface="Times New Roman"/>
                <a:cs typeface="Times New Roman"/>
              </a:rPr>
              <a:t>instantanés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Créer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Une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fois</a:t>
            </a:r>
            <a:r>
              <a:rPr lang="en-US" sz="1000" dirty="0">
                <a:solidFill>
                  <a:prstClr val="black"/>
                </a:solidFill>
                <a:latin typeface="Arial"/>
                <a:ea typeface="Times New Roman"/>
                <a:cs typeface="Times New Roman"/>
              </a:rPr>
              <a:t> le cliché </a:t>
            </a:r>
            <a:r>
              <a:rPr lang="en-US" sz="1000" dirty="0" err="1">
                <a:solidFill>
                  <a:prstClr val="black"/>
                </a:solidFill>
                <a:latin typeface="Arial"/>
                <a:ea typeface="Times New Roman"/>
                <a:cs typeface="Times New Roman"/>
              </a:rPr>
              <a:t>instantané</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terminé</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lvl="0">
              <a:lnSpc>
                <a:spcPct val="115000"/>
              </a:lnSpc>
              <a:spcBef>
                <a:spcPts val="900"/>
              </a:spcBef>
              <a:spcAft>
                <a:spcPts val="300"/>
              </a:spcAft>
            </a:pPr>
            <a:r>
              <a:rPr lang="en-US" sz="1000" b="1" dirty="0">
                <a:solidFill>
                  <a:prstClr val="black"/>
                </a:solidFill>
                <a:latin typeface="Arial"/>
                <a:ea typeface="SimSun"/>
                <a:cs typeface="Arial"/>
              </a:rPr>
              <a:t>Modifier le </a:t>
            </a:r>
            <a:r>
              <a:rPr lang="en-US" sz="1000" b="1" dirty="0" err="1">
                <a:solidFill>
                  <a:prstClr val="black"/>
                </a:solidFill>
                <a:latin typeface="Arial"/>
                <a:ea typeface="SimSun"/>
                <a:cs typeface="Arial"/>
              </a:rPr>
              <a:t>fichier</a:t>
            </a:r>
            <a:endParaRPr lang="en-US" sz="1000" dirty="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l'Explorateur</a:t>
            </a:r>
            <a:r>
              <a:rPr lang="en-US" sz="1000" dirty="0">
                <a:solidFill>
                  <a:prstClr val="black"/>
                </a:solidFill>
                <a:latin typeface="Arial"/>
                <a:ea typeface="Times New Roman"/>
                <a:cs typeface="Segoe UI"/>
              </a:rPr>
              <a:t> Windows, 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TestFile.txt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Bloc-notes,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Version 2</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le Bloc-notes et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Enregistrer</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enregistrer</a:t>
            </a:r>
            <a:r>
              <a:rPr lang="en-US" sz="1000" dirty="0">
                <a:solidFill>
                  <a:prstClr val="black"/>
                </a:solidFill>
                <a:latin typeface="Arial"/>
                <a:ea typeface="Times New Roman"/>
                <a:cs typeface="Segoe UI"/>
              </a:rPr>
              <a:t> les modifications.</a:t>
            </a:r>
            <a:endParaRPr lang="en-US" sz="1000" dirty="0">
              <a:solidFill>
                <a:prstClr val="black"/>
              </a:solidFill>
              <a:latin typeface="Arial"/>
              <a:ea typeface="Times New Roman"/>
              <a:cs typeface="Times New Roman"/>
            </a:endParaRPr>
          </a:p>
          <a:p>
            <a:pPr lvl="0">
              <a:lnSpc>
                <a:spcPct val="115000"/>
              </a:lnSpc>
              <a:spcBef>
                <a:spcPts val="900"/>
              </a:spcBef>
              <a:spcAft>
                <a:spcPts val="300"/>
              </a:spcAft>
            </a:pPr>
            <a:r>
              <a:rPr lang="en-US" sz="1000" b="1" dirty="0" err="1">
                <a:solidFill>
                  <a:prstClr val="black"/>
                </a:solidFill>
                <a:latin typeface="Arial"/>
                <a:ea typeface="SimSun"/>
                <a:cs typeface="Arial"/>
              </a:rPr>
              <a:t>Restaurer</a:t>
            </a:r>
            <a:r>
              <a:rPr lang="en-US" sz="1000" b="1" dirty="0">
                <a:solidFill>
                  <a:prstClr val="black"/>
                </a:solidFill>
                <a:latin typeface="Arial"/>
                <a:ea typeface="SimSun"/>
                <a:cs typeface="Arial"/>
              </a:rPr>
              <a:t> la version </a:t>
            </a:r>
            <a:r>
              <a:rPr lang="en-US" sz="1000" b="1" dirty="0" err="1">
                <a:solidFill>
                  <a:prstClr val="black"/>
                </a:solidFill>
                <a:latin typeface="Arial"/>
                <a:ea typeface="SimSun"/>
                <a:cs typeface="Arial"/>
              </a:rPr>
              <a:t>précédente</a:t>
            </a:r>
            <a:endParaRPr lang="en-US" sz="1000" dirty="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l'Explorateur</a:t>
            </a:r>
            <a:r>
              <a:rPr lang="en-US" sz="1000" dirty="0">
                <a:solidFill>
                  <a:prstClr val="black"/>
                </a:solidFill>
                <a:latin typeface="Arial"/>
                <a:ea typeface="Times New Roman"/>
                <a:cs typeface="Segoe UI"/>
              </a:rPr>
              <a:t> Windows,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dossier </a:t>
            </a:r>
            <a:r>
              <a:rPr lang="en-US" sz="1000" dirty="0" err="1">
                <a:solidFill>
                  <a:prstClr val="black"/>
                </a:solidFill>
                <a:latin typeface="Arial"/>
                <a:ea typeface="Times New Roman"/>
                <a:cs typeface="Segoe UI"/>
              </a:rPr>
              <a:t>Données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TestFile.txt</a:t>
            </a:r>
            <a:r>
              <a:rPr lang="en-US" sz="1000"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Restaurer</a:t>
            </a:r>
            <a:r>
              <a:rPr lang="en-US" sz="1000" b="1" dirty="0">
                <a:solidFill>
                  <a:prstClr val="black"/>
                </a:solidFill>
                <a:latin typeface="Arial"/>
                <a:ea typeface="Times New Roman"/>
                <a:cs typeface="Times New Roman"/>
              </a:rPr>
              <a:t> les versions </a:t>
            </a:r>
            <a:r>
              <a:rPr lang="en-US" sz="1000" b="1" dirty="0" err="1">
                <a:solidFill>
                  <a:prstClr val="black"/>
                </a:solidFill>
                <a:latin typeface="Arial"/>
                <a:ea typeface="Times New Roman"/>
                <a:cs typeface="Times New Roman"/>
              </a:rPr>
              <a:t>précédentes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TestFile.txt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l'onglet</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Versions </a:t>
            </a:r>
            <a:r>
              <a:rPr lang="en-US" sz="1000" b="1" dirty="0" err="1">
                <a:solidFill>
                  <a:prstClr val="black"/>
                </a:solidFill>
                <a:latin typeface="Arial"/>
                <a:ea typeface="Times New Roman"/>
                <a:cs typeface="Times New Roman"/>
              </a:rPr>
              <a:t>précédentes</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cliquez</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la version du </a:t>
            </a:r>
            <a:r>
              <a:rPr lang="en-US" sz="1000" dirty="0" err="1">
                <a:solidFill>
                  <a:prstClr val="black"/>
                </a:solidFill>
                <a:latin typeface="Arial"/>
                <a:ea typeface="Times New Roman"/>
                <a:cs typeface="Segoe UI"/>
              </a:rPr>
              <a:t>fichier</a:t>
            </a:r>
            <a:r>
              <a:rPr lang="en-US" sz="1000" dirty="0">
                <a:solidFill>
                  <a:prstClr val="black"/>
                </a:solidFill>
                <a:latin typeface="Arial"/>
                <a:ea typeface="Times New Roman"/>
                <a:cs typeface="Segoe UI"/>
              </a:rPr>
              <a:t> la plus </a:t>
            </a:r>
            <a:r>
              <a:rPr lang="en-US" sz="1000" dirty="0" err="1">
                <a:solidFill>
                  <a:prstClr val="black"/>
                </a:solidFill>
                <a:latin typeface="Arial"/>
                <a:ea typeface="Times New Roman"/>
                <a:cs typeface="Segoe UI"/>
              </a:rPr>
              <a:t>récente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Restaurer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d'avertissement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Restaurer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fermer</a:t>
            </a:r>
            <a:r>
              <a:rPr lang="en-US" sz="1000" dirty="0">
                <a:solidFill>
                  <a:prstClr val="black"/>
                </a:solidFill>
                <a:latin typeface="Arial"/>
                <a:ea typeface="Times New Roman"/>
                <a:cs typeface="Segoe UI"/>
              </a:rPr>
              <a:t> le message de </a:t>
            </a:r>
            <a:r>
              <a:rPr lang="en-US" sz="1000" dirty="0" err="1">
                <a:solidFill>
                  <a:prstClr val="black"/>
                </a:solidFill>
                <a:latin typeface="Arial"/>
                <a:ea typeface="Times New Roman"/>
                <a:cs typeface="Segoe UI"/>
              </a:rPr>
              <a:t>réussite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fermer</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TestFile.txt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TestFile.txt</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ouvrir</a:t>
            </a:r>
            <a:r>
              <a:rPr lang="en-US" sz="1000" dirty="0">
                <a:solidFill>
                  <a:prstClr val="black"/>
                </a:solidFill>
                <a:latin typeface="Arial"/>
                <a:ea typeface="Times New Roman"/>
                <a:cs typeface="Segoe UI"/>
              </a:rPr>
              <a:t> le document et </a:t>
            </a:r>
            <a:r>
              <a:rPr lang="en-US" sz="1000" dirty="0" err="1">
                <a:solidFill>
                  <a:prstClr val="black"/>
                </a:solidFill>
                <a:latin typeface="Arial"/>
                <a:ea typeface="Times New Roman"/>
                <a:cs typeface="Segoe UI"/>
              </a:rPr>
              <a:t>vérifiez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la version </a:t>
            </a:r>
            <a:r>
              <a:rPr lang="en-US" sz="1000" dirty="0" err="1">
                <a:solidFill>
                  <a:prstClr val="black"/>
                </a:solidFill>
                <a:latin typeface="Arial"/>
                <a:ea typeface="Times New Roman"/>
                <a:cs typeface="Segoe UI"/>
              </a:rPr>
              <a:t>précédente</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est</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restaurée</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Fermez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toutes</a:t>
            </a:r>
            <a:r>
              <a:rPr lang="en-US" sz="1000" dirty="0">
                <a:solidFill>
                  <a:prstClr val="black"/>
                </a:solidFill>
                <a:latin typeface="Arial"/>
                <a:ea typeface="Times New Roman"/>
                <a:cs typeface="Segoe UI"/>
              </a:rPr>
              <a:t> les </a:t>
            </a:r>
            <a:r>
              <a:rPr lang="en-US" sz="1000" dirty="0" err="1">
                <a:solidFill>
                  <a:prstClr val="black"/>
                </a:solidFill>
                <a:latin typeface="Arial"/>
                <a:ea typeface="Times New Roman"/>
                <a:cs typeface="Segoe UI"/>
              </a:rPr>
              <a:t>fenêtres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ct val="115000"/>
              </a:lnSpc>
              <a:spcAft>
                <a:spcPts val="1000"/>
              </a:spcAft>
            </a:pPr>
            <a:r>
              <a:rPr lang="en-US" sz="1000" b="1" dirty="0">
                <a:solidFill>
                  <a:prstClr val="black"/>
                </a:solidFill>
                <a:latin typeface="Arial"/>
                <a:ea typeface="SimSun"/>
                <a:cs typeface="Arial"/>
              </a:rPr>
              <a:t>Remarque : </a:t>
            </a:r>
            <a:r>
              <a:rPr lang="en-US" sz="1000" dirty="0">
                <a:solidFill>
                  <a:srgbClr val="000000"/>
                </a:solidFill>
                <a:latin typeface="Arial"/>
              </a:rPr>
              <a:t>Laissez </a:t>
            </a:r>
            <a:r>
              <a:rPr lang="en-US" sz="1000" dirty="0" err="1">
                <a:solidFill>
                  <a:srgbClr val="000000"/>
                </a:solidFill>
                <a:latin typeface="Arial"/>
              </a:rPr>
              <a:t>tous</a:t>
            </a:r>
            <a:r>
              <a:rPr lang="en-US" sz="1000" dirty="0">
                <a:solidFill>
                  <a:srgbClr val="000000"/>
                </a:solidFill>
                <a:latin typeface="Arial"/>
              </a:rPr>
              <a:t> les </a:t>
            </a:r>
            <a:r>
              <a:rPr lang="en-US" sz="1000" dirty="0" err="1">
                <a:solidFill>
                  <a:srgbClr val="000000"/>
                </a:solidFill>
                <a:latin typeface="Arial"/>
              </a:rPr>
              <a:t>ordinateurs</a:t>
            </a:r>
            <a:r>
              <a:rPr lang="en-US" sz="1000" dirty="0">
                <a:solidFill>
                  <a:srgbClr val="000000"/>
                </a:solidFill>
                <a:latin typeface="Arial"/>
              </a:rPr>
              <a:t> </a:t>
            </a:r>
            <a:r>
              <a:rPr lang="en-US" sz="1000" dirty="0" err="1">
                <a:solidFill>
                  <a:srgbClr val="000000"/>
                </a:solidFill>
                <a:latin typeface="Arial"/>
              </a:rPr>
              <a:t>virtuels</a:t>
            </a:r>
            <a:r>
              <a:rPr lang="en-US" sz="1000" dirty="0">
                <a:solidFill>
                  <a:srgbClr val="000000"/>
                </a:solidFill>
                <a:latin typeface="Arial"/>
              </a:rPr>
              <a:t> </a:t>
            </a:r>
            <a:r>
              <a:rPr lang="en-US" sz="1000" dirty="0" err="1">
                <a:solidFill>
                  <a:srgbClr val="000000"/>
                </a:solidFill>
                <a:latin typeface="Arial"/>
              </a:rPr>
              <a:t>dans</a:t>
            </a:r>
            <a:r>
              <a:rPr lang="en-US" sz="1000" dirty="0">
                <a:solidFill>
                  <a:srgbClr val="000000"/>
                </a:solidFill>
                <a:latin typeface="Arial"/>
              </a:rPr>
              <a:t> </a:t>
            </a:r>
            <a:r>
              <a:rPr lang="en-US" sz="1000" dirty="0" err="1">
                <a:solidFill>
                  <a:srgbClr val="000000"/>
                </a:solidFill>
                <a:latin typeface="Arial"/>
              </a:rPr>
              <a:t>leur</a:t>
            </a:r>
            <a:r>
              <a:rPr lang="en-US" sz="1000" dirty="0">
                <a:solidFill>
                  <a:srgbClr val="000000"/>
                </a:solidFill>
                <a:latin typeface="Arial"/>
              </a:rPr>
              <a:t> </a:t>
            </a:r>
            <a:r>
              <a:rPr lang="en-US" sz="1000" dirty="0" err="1">
                <a:solidFill>
                  <a:srgbClr val="000000"/>
                </a:solidFill>
                <a:latin typeface="Arial"/>
              </a:rPr>
              <a:t>état</a:t>
            </a:r>
            <a:r>
              <a:rPr lang="en-US" sz="1000" dirty="0">
                <a:solidFill>
                  <a:srgbClr val="000000"/>
                </a:solidFill>
                <a:latin typeface="Arial"/>
              </a:rPr>
              <a:t> </a:t>
            </a:r>
            <a:r>
              <a:rPr lang="en-US" sz="1000" dirty="0" err="1">
                <a:solidFill>
                  <a:srgbClr val="000000"/>
                </a:solidFill>
                <a:latin typeface="Arial"/>
              </a:rPr>
              <a:t>actuel</a:t>
            </a:r>
            <a:r>
              <a:rPr lang="en-US" sz="1000" dirty="0">
                <a:solidFill>
                  <a:srgbClr val="000000"/>
                </a:solidFill>
                <a:latin typeface="Arial"/>
              </a:rPr>
              <a:t> pour la </a:t>
            </a:r>
            <a:r>
              <a:rPr lang="en-US" sz="1000" dirty="0" err="1">
                <a:solidFill>
                  <a:srgbClr val="000000"/>
                </a:solidFill>
                <a:latin typeface="Arial"/>
              </a:rPr>
              <a:t>démonstration</a:t>
            </a:r>
            <a:r>
              <a:rPr lang="en-US" sz="1000" dirty="0">
                <a:solidFill>
                  <a:srgbClr val="000000"/>
                </a:solidFill>
                <a:latin typeface="Arial"/>
              </a:rPr>
              <a:t> </a:t>
            </a:r>
            <a:r>
              <a:rPr lang="en-US" sz="1000" dirty="0" err="1">
                <a:solidFill>
                  <a:srgbClr val="000000"/>
                </a:solidFill>
                <a:latin typeface="Arial"/>
              </a:rPr>
              <a:t>suivante</a:t>
            </a:r>
            <a:r>
              <a:rPr lang="en-US" sz="1000" dirty="0">
                <a:solidFill>
                  <a:srgbClr val="000000"/>
                </a:solidFill>
                <a:latin typeface="Arial"/>
              </a:rPr>
              <a:t>.</a:t>
            </a:r>
            <a:endParaRPr lang="en-US" dirty="0"/>
          </a:p>
        </p:txBody>
      </p:sp>
      <p:sp>
        <p:nvSpPr>
          <p:cNvPr id="4" name="Slide Number Placeholder 3"/>
          <p:cNvSpPr>
            <a:spLocks noGrp="1"/>
          </p:cNvSpPr>
          <p:nvPr>
            <p:ph type="sldNum" sz="quarter" idx="10"/>
          </p:nvPr>
        </p:nvSpPr>
        <p:spPr/>
        <p:txBody>
          <a:bodyPr/>
          <a:lstStyle/>
          <a:p>
            <a:fld id="{5F90B62E-E978-43C3-B0B8-3D69518C8CEC}" type="slidenum">
              <a:rPr lang="en-US" smtClean="0"/>
              <a:t>17</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18250445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Décrivez brièvement le contenu de la leçon.</a:t>
            </a:r>
          </a:p>
        </p:txBody>
      </p:sp>
      <p:sp>
        <p:nvSpPr>
          <p:cNvPr id="4" name="Slide Number Placeholder 3"/>
          <p:cNvSpPr>
            <a:spLocks noGrp="1"/>
          </p:cNvSpPr>
          <p:nvPr>
            <p:ph type="sldNum" sz="quarter" idx="10"/>
          </p:nvPr>
        </p:nvSpPr>
        <p:spPr/>
        <p:txBody>
          <a:bodyPr/>
          <a:lstStyle/>
          <a:p>
            <a:fld id="{5F90B62E-E978-43C3-B0B8-3D69518C8CEC}"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2859606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L'objectif</a:t>
            </a:r>
            <a:r>
              <a:rPr lang="en-US" sz="1000" dirty="0">
                <a:latin typeface="Arial"/>
                <a:ea typeface="SimSun"/>
                <a:cs typeface="Segoe UI"/>
              </a:rPr>
              <a:t> de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rubrique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de </a:t>
            </a:r>
            <a:r>
              <a:rPr lang="en-US" sz="1000" dirty="0" err="1">
                <a:latin typeface="Arial"/>
                <a:ea typeface="SimSun"/>
                <a:cs typeface="Segoe UI"/>
              </a:rPr>
              <a:t>servir</a:t>
            </a:r>
            <a:r>
              <a:rPr lang="en-US" sz="1000" dirty="0">
                <a:latin typeface="Arial"/>
                <a:ea typeface="SimSun"/>
                <a:cs typeface="Segoe UI"/>
              </a:rPr>
              <a:t> </a:t>
            </a:r>
            <a:r>
              <a:rPr lang="en-US" sz="1000" dirty="0" err="1">
                <a:latin typeface="Arial"/>
                <a:ea typeface="SimSun"/>
                <a:cs typeface="Segoe UI"/>
              </a:rPr>
              <a:t>d'introduction</a:t>
            </a:r>
            <a:r>
              <a:rPr lang="en-US" sz="1000" dirty="0">
                <a:latin typeface="Arial"/>
                <a:ea typeface="SimSun"/>
                <a:cs typeface="Segoe UI"/>
              </a:rPr>
              <a:t> au </a:t>
            </a:r>
            <a:r>
              <a:rPr lang="en-US" sz="1000" dirty="0" err="1">
                <a:latin typeface="Arial"/>
                <a:ea typeface="SimSun"/>
                <a:cs typeface="Segoe UI"/>
              </a:rPr>
              <a:t>reste</a:t>
            </a:r>
            <a:r>
              <a:rPr lang="en-US" sz="1000" dirty="0">
                <a:latin typeface="Arial"/>
                <a:ea typeface="SimSun"/>
                <a:cs typeface="Segoe UI"/>
              </a:rPr>
              <a:t> de la </a:t>
            </a:r>
            <a:r>
              <a:rPr lang="en-US" sz="1000" dirty="0" err="1">
                <a:latin typeface="Arial"/>
                <a:ea typeface="SimSun"/>
                <a:cs typeface="Segoe UI"/>
              </a:rPr>
              <a:t>leçon</a:t>
            </a:r>
            <a:r>
              <a:rPr lang="en-US" sz="1000" dirty="0">
                <a:latin typeface="Arial"/>
                <a:ea typeface="SimSun"/>
                <a:cs typeface="Segoe UI"/>
              </a:rPr>
              <a:t>, qui </a:t>
            </a:r>
            <a:r>
              <a:rPr lang="en-US" sz="1000" dirty="0" err="1">
                <a:latin typeface="Arial"/>
                <a:ea typeface="SimSun"/>
                <a:cs typeface="Segoe UI"/>
              </a:rPr>
              <a:t>présentera</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rubriques</a:t>
            </a:r>
            <a:r>
              <a:rPr lang="en-US" sz="1000" dirty="0" smtClean="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r>
              <a:rPr lang="en-US" sz="1000" dirty="0" err="1">
                <a:latin typeface="Arial"/>
                <a:ea typeface="SimSun"/>
                <a:cs typeface="Segoe UI"/>
              </a:rPr>
              <a:t>l'impression</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plus en </a:t>
            </a:r>
            <a:r>
              <a:rPr lang="en-US" sz="1000" dirty="0" err="1">
                <a:latin typeface="Arial"/>
                <a:ea typeface="SimSun"/>
                <a:cs typeface="Segoe UI"/>
              </a:rPr>
              <a:t>détail</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3895509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Donnez un bref aperçu du contenu du module.</a:t>
            </a:r>
          </a:p>
        </p:txBody>
      </p:sp>
      <p:sp>
        <p:nvSpPr>
          <p:cNvPr id="4" name="Slide Number Placeholder 3"/>
          <p:cNvSpPr>
            <a:spLocks noGrp="1"/>
          </p:cNvSpPr>
          <p:nvPr>
            <p:ph type="sldNum" sz="quarter" idx="10"/>
          </p:nvPr>
        </p:nvSpPr>
        <p:spPr/>
        <p:txBody>
          <a:bodyPr/>
          <a:lstStyle/>
          <a:p>
            <a:fld id="{5F90B62E-E978-43C3-B0B8-3D69518C8CEC}"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3598706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a:t>
            </a:r>
            <a:r>
              <a:rPr lang="en-US" sz="1000" dirty="0" err="1">
                <a:latin typeface="Arial"/>
                <a:ea typeface="SimSun"/>
                <a:cs typeface="Segoe UI"/>
              </a:rPr>
              <a:t>l'opération</a:t>
            </a:r>
            <a:r>
              <a:rPr lang="en-US" sz="1000" dirty="0">
                <a:latin typeface="Arial"/>
                <a:ea typeface="SimSun"/>
                <a:cs typeface="Segoe UI"/>
              </a:rPr>
              <a:t> </a:t>
            </a:r>
            <a:r>
              <a:rPr lang="en-US" sz="1000" dirty="0" err="1">
                <a:latin typeface="Arial"/>
                <a:ea typeface="SimSun"/>
                <a:cs typeface="Segoe UI"/>
              </a:rPr>
              <a:t>améliorée</a:t>
            </a:r>
            <a:r>
              <a:rPr lang="en-US" sz="1000" dirty="0">
                <a:latin typeface="Arial"/>
                <a:ea typeface="SimSun"/>
                <a:cs typeface="Segoe UI"/>
              </a:rPr>
              <a:t> Pointer et </a:t>
            </a:r>
            <a:r>
              <a:rPr lang="en-US" sz="1000" dirty="0" err="1">
                <a:latin typeface="Arial"/>
                <a:ea typeface="SimSun"/>
                <a:cs typeface="Segoe UI"/>
              </a:rPr>
              <a:t>imprimer</a:t>
            </a:r>
            <a:r>
              <a:rPr lang="en-US" sz="1000" dirty="0">
                <a:latin typeface="Arial"/>
                <a:ea typeface="SimSun"/>
                <a:cs typeface="Segoe UI"/>
              </a:rPr>
              <a:t>, en </a:t>
            </a:r>
            <a:r>
              <a:rPr lang="en-US" sz="1000" dirty="0" err="1">
                <a:latin typeface="Arial"/>
                <a:ea typeface="SimSun"/>
                <a:cs typeface="Segoe UI"/>
              </a:rPr>
              <a:t>insistant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qu'il</a:t>
            </a:r>
            <a:r>
              <a:rPr lang="en-US" sz="1000" dirty="0">
                <a:latin typeface="Arial"/>
                <a:ea typeface="SimSun"/>
                <a:cs typeface="Segoe UI"/>
              </a:rPr>
              <a:t> </a:t>
            </a:r>
            <a:r>
              <a:rPr lang="en-US" sz="1000" dirty="0" err="1">
                <a:latin typeface="Arial"/>
                <a:ea typeface="SimSun"/>
                <a:cs typeface="Segoe UI"/>
              </a:rPr>
              <a:t>s'agit</a:t>
            </a:r>
            <a:r>
              <a:rPr lang="en-US" sz="1000" dirty="0">
                <a:latin typeface="Arial"/>
                <a:ea typeface="SimSun"/>
                <a:cs typeface="Segoe UI"/>
              </a:rPr>
              <a:t> </a:t>
            </a:r>
            <a:r>
              <a:rPr lang="en-US" sz="1000" dirty="0" err="1">
                <a:latin typeface="Arial"/>
                <a:ea typeface="SimSun"/>
                <a:cs typeface="Segoe UI"/>
              </a:rPr>
              <a:t>moins</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fonctionnalité</a:t>
            </a:r>
            <a:r>
              <a:rPr lang="en-US" sz="1000" dirty="0">
                <a:latin typeface="Arial"/>
                <a:ea typeface="SimSun"/>
                <a:cs typeface="Segoe UI"/>
              </a:rPr>
              <a:t> </a:t>
            </a:r>
            <a:r>
              <a:rPr lang="en-US" sz="1000" dirty="0" err="1">
                <a:latin typeface="Arial"/>
                <a:ea typeface="SimSun"/>
                <a:cs typeface="Segoe UI"/>
              </a:rPr>
              <a:t>implémentée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d'un sous-</a:t>
            </a:r>
            <a:r>
              <a:rPr lang="en-US" sz="1000" dirty="0" err="1">
                <a:latin typeface="Arial"/>
                <a:ea typeface="SimSun"/>
                <a:cs typeface="Segoe UI"/>
              </a:rPr>
              <a:t>produit</a:t>
            </a:r>
            <a:r>
              <a:rPr lang="en-US" sz="1000" dirty="0">
                <a:latin typeface="Arial"/>
                <a:ea typeface="SimSun"/>
                <a:cs typeface="Segoe UI"/>
              </a:rPr>
              <a:t> du nouveau </a:t>
            </a:r>
            <a:r>
              <a:rPr lang="en-US" sz="1000" dirty="0" err="1">
                <a:latin typeface="Arial"/>
                <a:ea typeface="SimSun"/>
                <a:cs typeface="Segoe UI"/>
              </a:rPr>
              <a:t>modèle</a:t>
            </a:r>
            <a:r>
              <a:rPr lang="en-US" sz="1000" dirty="0">
                <a:latin typeface="Arial"/>
                <a:ea typeface="SimSun"/>
                <a:cs typeface="Segoe UI"/>
              </a:rPr>
              <a:t> de </a:t>
            </a:r>
            <a:r>
              <a:rPr lang="en-US" sz="1000" dirty="0" err="1">
                <a:latin typeface="Arial"/>
                <a:ea typeface="SimSun"/>
                <a:cs typeface="Segoe UI"/>
              </a:rPr>
              <a:t>pilote</a:t>
            </a:r>
            <a:r>
              <a:rPr lang="en-US" sz="1000" dirty="0">
                <a:latin typeface="Arial"/>
                <a:ea typeface="SimSun"/>
                <a:cs typeface="Segoe UI"/>
              </a:rPr>
              <a:t> de version 4 (v4).</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les </a:t>
            </a:r>
            <a:r>
              <a:rPr lang="en-US" sz="1000" dirty="0" err="1">
                <a:latin typeface="Arial"/>
                <a:ea typeface="SimSun"/>
                <a:cs typeface="Segoe UI"/>
              </a:rPr>
              <a:t>différences</a:t>
            </a:r>
            <a:r>
              <a:rPr lang="en-US" sz="1000" dirty="0">
                <a:latin typeface="Arial"/>
                <a:ea typeface="SimSun"/>
                <a:cs typeface="Segoe UI"/>
              </a:rPr>
              <a:t> entre les </a:t>
            </a:r>
            <a:r>
              <a:rPr lang="en-US" sz="1000" dirty="0" err="1">
                <a:latin typeface="Arial"/>
                <a:ea typeface="SimSun"/>
                <a:cs typeface="Segoe UI"/>
              </a:rPr>
              <a:t>pilotes</a:t>
            </a:r>
            <a:r>
              <a:rPr lang="en-US" sz="1000" dirty="0">
                <a:latin typeface="Arial"/>
                <a:ea typeface="SimSun"/>
                <a:cs typeface="Segoe UI"/>
              </a:rPr>
              <a:t> de version 3 (v3) et de version 4 (v4), et </a:t>
            </a:r>
            <a:r>
              <a:rPr lang="en-US" sz="1000" dirty="0" err="1">
                <a:latin typeface="Arial"/>
                <a:ea typeface="SimSun"/>
                <a:cs typeface="Segoe UI"/>
              </a:rPr>
              <a:t>illustrez</a:t>
            </a:r>
            <a:r>
              <a:rPr lang="en-US" sz="1000" dirty="0">
                <a:latin typeface="Arial"/>
                <a:ea typeface="SimSun"/>
                <a:cs typeface="Segoe UI"/>
              </a:rPr>
              <a:t> les </a:t>
            </a:r>
            <a:r>
              <a:rPr lang="en-US" sz="1000" dirty="0" err="1">
                <a:latin typeface="Arial"/>
                <a:ea typeface="SimSun"/>
                <a:cs typeface="Segoe UI"/>
              </a:rPr>
              <a:t>avantages</a:t>
            </a:r>
            <a:r>
              <a:rPr lang="en-US" sz="1000" dirty="0">
                <a:latin typeface="Arial"/>
                <a:ea typeface="SimSun"/>
                <a:cs typeface="Segoe UI"/>
              </a:rPr>
              <a:t> </a:t>
            </a:r>
            <a:r>
              <a:rPr lang="en-US" sz="1000" dirty="0" err="1">
                <a:latin typeface="Arial"/>
                <a:ea typeface="SimSun"/>
                <a:cs typeface="Segoe UI"/>
              </a:rPr>
              <a:t>liés</a:t>
            </a:r>
            <a:r>
              <a:rPr lang="en-US" sz="1000" dirty="0">
                <a:latin typeface="Arial"/>
                <a:ea typeface="SimSun"/>
                <a:cs typeface="Segoe UI"/>
              </a:rPr>
              <a:t> à </a:t>
            </a:r>
            <a:r>
              <a:rPr lang="en-US" sz="1000" dirty="0" err="1">
                <a:latin typeface="Arial"/>
                <a:ea typeface="SimSun"/>
                <a:cs typeface="Segoe UI"/>
              </a:rPr>
              <a:t>l'utilisation</a:t>
            </a:r>
            <a:r>
              <a:rPr lang="en-US" sz="1000" dirty="0">
                <a:latin typeface="Arial"/>
                <a:ea typeface="SimSun"/>
                <a:cs typeface="Segoe UI"/>
              </a:rPr>
              <a:t> des </a:t>
            </a:r>
            <a:r>
              <a:rPr lang="en-US" sz="1000" dirty="0" err="1">
                <a:latin typeface="Arial"/>
                <a:ea typeface="SimSun"/>
                <a:cs typeface="Segoe UI"/>
              </a:rPr>
              <a:t>pilotes</a:t>
            </a:r>
            <a:r>
              <a:rPr lang="en-US" sz="1000" dirty="0">
                <a:latin typeface="Arial"/>
                <a:ea typeface="SimSun"/>
                <a:cs typeface="Segoe UI"/>
              </a:rPr>
              <a:t> v4, </a:t>
            </a:r>
            <a:r>
              <a:rPr lang="en-US" sz="1000" dirty="0" err="1">
                <a:latin typeface="Arial"/>
                <a:ea typeface="SimSun"/>
                <a:cs typeface="Segoe UI"/>
              </a:rPr>
              <a:t>notamment</a:t>
            </a:r>
            <a:r>
              <a:rPr lang="en-US" sz="1000" dirty="0">
                <a:latin typeface="Arial"/>
                <a:ea typeface="SimSun"/>
                <a:cs typeface="Segoe UI"/>
              </a:rPr>
              <a:t> pour les </a:t>
            </a:r>
            <a:r>
              <a:rPr lang="en-US" sz="1000" dirty="0" err="1">
                <a:latin typeface="Arial"/>
                <a:ea typeface="SimSun"/>
                <a:cs typeface="Segoe UI"/>
              </a:rPr>
              <a:t>périphériques</a:t>
            </a:r>
            <a:r>
              <a:rPr lang="en-US" sz="1000" dirty="0">
                <a:latin typeface="Arial"/>
                <a:ea typeface="SimSun"/>
                <a:cs typeface="Segoe UI"/>
              </a:rPr>
              <a:t> </a:t>
            </a:r>
            <a:r>
              <a:rPr lang="en-US" sz="1000" dirty="0" err="1">
                <a:latin typeface="Arial"/>
                <a:ea typeface="SimSun"/>
                <a:cs typeface="Segoe UI"/>
              </a:rPr>
              <a:t>d'impression</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hébergés</a:t>
            </a:r>
            <a:r>
              <a:rPr lang="en-US" sz="1000" dirty="0">
                <a:latin typeface="Arial"/>
                <a:ea typeface="SimSun"/>
                <a:cs typeface="Segoe UI"/>
              </a:rPr>
              <a:t> par </a:t>
            </a:r>
            <a:r>
              <a:rPr lang="en-US" sz="1000" dirty="0" smtClean="0">
                <a:latin typeface="Arial"/>
                <a:ea typeface="SimSun"/>
                <a:cs typeface="Segoe UI"/>
              </a:rPr>
              <a:t>un </a:t>
            </a:r>
            <a:r>
              <a:rPr lang="en-US" sz="1000" dirty="0" err="1" smtClean="0">
                <a:latin typeface="Arial"/>
                <a:ea typeface="SimSun"/>
                <a:cs typeface="Segoe UI"/>
              </a:rPr>
              <a:t>serveur</a:t>
            </a:r>
            <a:r>
              <a:rPr lang="en-US" sz="1000" dirty="0" smtClean="0">
                <a:latin typeface="Arial"/>
                <a:ea typeface="SimSun"/>
                <a:cs typeface="Segoe UI"/>
              </a:rPr>
              <a:t> </a:t>
            </a:r>
            <a:r>
              <a:rPr lang="en-US" sz="1000" dirty="0" err="1">
                <a:latin typeface="Arial"/>
                <a:ea typeface="SimSun"/>
                <a:cs typeface="Segoe UI"/>
              </a:rPr>
              <a:t>d'impression</a:t>
            </a:r>
            <a:r>
              <a:rPr lang="en-US" sz="1000" dirty="0">
                <a:latin typeface="Arial"/>
                <a:ea typeface="SimSun"/>
                <a:cs typeface="Segoe UI"/>
              </a:rPr>
              <a:t> Windows Server 2012.</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466350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plupart</a:t>
            </a:r>
            <a:r>
              <a:rPr lang="en-US" sz="1000" dirty="0">
                <a:latin typeface="Arial"/>
                <a:ea typeface="SimSun"/>
                <a:cs typeface="Segoe UI"/>
              </a:rPr>
              <a:t> des </a:t>
            </a:r>
            <a:r>
              <a:rPr lang="en-US" sz="1000" dirty="0" err="1">
                <a:latin typeface="Arial"/>
                <a:ea typeface="SimSun"/>
                <a:cs typeface="Segoe UI"/>
              </a:rPr>
              <a:t>cas</a:t>
            </a:r>
            <a:r>
              <a:rPr lang="en-US" sz="1000" dirty="0">
                <a:latin typeface="Arial"/>
                <a:ea typeface="SimSun"/>
                <a:cs typeface="Segoe UI"/>
              </a:rPr>
              <a:t>, </a:t>
            </a:r>
            <a:r>
              <a:rPr lang="en-US" sz="1000" dirty="0" err="1">
                <a:latin typeface="Arial"/>
                <a:ea typeface="SimSun"/>
                <a:cs typeface="Segoe UI"/>
              </a:rPr>
              <a:t>l'autorisation</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acceptable pour les </a:t>
            </a:r>
            <a:r>
              <a:rPr lang="en-US" sz="1000" dirty="0" err="1">
                <a:latin typeface="Arial"/>
                <a:ea typeface="SimSun"/>
                <a:cs typeface="Segoe UI"/>
              </a:rPr>
              <a:t>imprimantes</a:t>
            </a:r>
            <a:r>
              <a:rPr lang="en-US" sz="1000" dirty="0">
                <a:latin typeface="Arial"/>
                <a:ea typeface="SimSun"/>
                <a:cs typeface="Segoe UI"/>
              </a:rPr>
              <a:t>. </a:t>
            </a:r>
            <a:r>
              <a:rPr lang="en-US" sz="1000" dirty="0" err="1">
                <a:latin typeface="Arial"/>
                <a:ea typeface="SimSun"/>
                <a:cs typeface="Segoe UI"/>
              </a:rPr>
              <a:t>Toutefois</a:t>
            </a:r>
            <a:r>
              <a:rPr lang="en-US" sz="1000" dirty="0">
                <a:latin typeface="Arial"/>
                <a:ea typeface="SimSun"/>
                <a:cs typeface="Segoe UI"/>
              </a:rPr>
              <a:t>, </a:t>
            </a:r>
            <a:r>
              <a:rPr lang="en-US" sz="1000" dirty="0" err="1" smtClean="0">
                <a:latin typeface="Arial"/>
                <a:ea typeface="SimSun"/>
                <a:cs typeface="Segoe UI"/>
              </a:rPr>
              <a:t>certaines</a:t>
            </a:r>
            <a:r>
              <a:rPr lang="en-US" sz="1000" dirty="0" smtClean="0">
                <a:latin typeface="Arial"/>
                <a:ea typeface="SimSun"/>
                <a:cs typeface="Segoe UI"/>
              </a:rPr>
              <a:t> </a:t>
            </a:r>
            <a:r>
              <a:rPr lang="en-US" sz="1000" dirty="0" err="1" smtClean="0">
                <a:latin typeface="Arial"/>
                <a:ea typeface="SimSun"/>
                <a:cs typeface="Segoe UI"/>
              </a:rPr>
              <a:t>organisations</a:t>
            </a:r>
            <a:r>
              <a:rPr lang="en-US" sz="1000" dirty="0" smtClean="0">
                <a:latin typeface="Arial"/>
                <a:ea typeface="SimSun"/>
                <a:cs typeface="Segoe UI"/>
              </a:rPr>
              <a:t> </a:t>
            </a:r>
            <a:r>
              <a:rPr lang="en-US" sz="1000" dirty="0" err="1">
                <a:latin typeface="Arial"/>
                <a:ea typeface="SimSun"/>
                <a:cs typeface="Segoe UI"/>
              </a:rPr>
              <a:t>souhaitent</a:t>
            </a:r>
            <a:r>
              <a:rPr lang="en-US" sz="1000" dirty="0">
                <a:latin typeface="Arial"/>
                <a:ea typeface="SimSun"/>
                <a:cs typeface="Segoe UI"/>
              </a:rPr>
              <a:t> </a:t>
            </a:r>
            <a:r>
              <a:rPr lang="en-US" sz="1000" dirty="0" err="1">
                <a:latin typeface="Arial"/>
                <a:ea typeface="SimSun"/>
                <a:cs typeface="Segoe UI"/>
              </a:rPr>
              <a:t>restreindre</a:t>
            </a:r>
            <a:r>
              <a:rPr lang="en-US" sz="1000" dirty="0">
                <a:latin typeface="Arial"/>
                <a:ea typeface="SimSun"/>
                <a:cs typeface="Segoe UI"/>
              </a:rPr>
              <a:t> </a:t>
            </a:r>
            <a:r>
              <a:rPr lang="en-US" sz="1000" dirty="0" err="1">
                <a:latin typeface="Arial"/>
                <a:ea typeface="SimSun"/>
                <a:cs typeface="Segoe UI"/>
              </a:rPr>
              <a:t>l'impression</a:t>
            </a:r>
            <a:r>
              <a:rPr lang="en-US" sz="1000" dirty="0">
                <a:latin typeface="Arial"/>
                <a:ea typeface="SimSun"/>
                <a:cs typeface="Segoe UI"/>
              </a:rPr>
              <a:t> à des </a:t>
            </a:r>
            <a:r>
              <a:rPr lang="en-US" sz="1000" dirty="0" err="1">
                <a:latin typeface="Arial"/>
                <a:ea typeface="SimSun"/>
                <a:cs typeface="Segoe UI"/>
              </a:rPr>
              <a:t>imprimantes</a:t>
            </a:r>
            <a:r>
              <a:rPr lang="en-US" sz="1000" dirty="0">
                <a:latin typeface="Arial"/>
                <a:ea typeface="SimSun"/>
                <a:cs typeface="Segoe UI"/>
              </a:rPr>
              <a:t> </a:t>
            </a:r>
            <a:r>
              <a:rPr lang="en-US" sz="1000" dirty="0" err="1">
                <a:latin typeface="Arial"/>
                <a:ea typeface="SimSun"/>
                <a:cs typeface="Segoe UI"/>
              </a:rPr>
              <a:t>spécifiques</a:t>
            </a:r>
            <a:r>
              <a:rPr lang="en-US" sz="1000" dirty="0">
                <a:latin typeface="Arial"/>
                <a:ea typeface="SimSun"/>
                <a:cs typeface="Segoe UI"/>
              </a:rPr>
              <a:t>, </a:t>
            </a:r>
            <a:r>
              <a:rPr lang="en-US" sz="1000" dirty="0" err="1">
                <a:latin typeface="Arial"/>
                <a:ea typeface="SimSun"/>
                <a:cs typeface="Segoe UI"/>
              </a:rPr>
              <a:t>telles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smtClean="0">
                <a:latin typeface="Arial"/>
                <a:ea typeface="SimSun"/>
                <a:cs typeface="Segoe UI"/>
              </a:rPr>
              <a:t>des </a:t>
            </a:r>
            <a:r>
              <a:rPr lang="en-US" sz="1000" dirty="0" err="1" smtClean="0">
                <a:latin typeface="Arial"/>
                <a:ea typeface="SimSun"/>
                <a:cs typeface="Segoe UI"/>
              </a:rPr>
              <a:t>imprimantes</a:t>
            </a:r>
            <a:r>
              <a:rPr lang="en-US" sz="1000" dirty="0" smtClean="0">
                <a:latin typeface="Arial"/>
                <a:ea typeface="SimSun"/>
                <a:cs typeface="Segoe UI"/>
              </a:rPr>
              <a:t> </a:t>
            </a:r>
            <a:r>
              <a:rPr lang="en-US" sz="1000" dirty="0">
                <a:latin typeface="Arial"/>
                <a:ea typeface="SimSun"/>
                <a:cs typeface="Segoe UI"/>
              </a:rPr>
              <a:t>avec des </a:t>
            </a:r>
            <a:r>
              <a:rPr lang="en-US" sz="1000" dirty="0" err="1">
                <a:latin typeface="Arial"/>
                <a:ea typeface="SimSun"/>
                <a:cs typeface="Segoe UI"/>
              </a:rPr>
              <a:t>coûts</a:t>
            </a:r>
            <a:r>
              <a:rPr lang="en-US" sz="1000" dirty="0">
                <a:latin typeface="Arial"/>
                <a:ea typeface="SimSun"/>
                <a:cs typeface="Segoe UI"/>
              </a:rPr>
              <a:t> </a:t>
            </a:r>
            <a:r>
              <a:rPr lang="en-US" sz="1000" dirty="0" err="1">
                <a:latin typeface="Arial"/>
                <a:ea typeface="SimSun"/>
                <a:cs typeface="Segoe UI"/>
              </a:rPr>
              <a:t>élevés</a:t>
            </a:r>
            <a:r>
              <a:rPr lang="en-US" sz="1000" dirty="0">
                <a:latin typeface="Arial"/>
                <a:ea typeface="SimSun"/>
                <a:cs typeface="Segoe UI"/>
              </a:rPr>
              <a:t> de </a:t>
            </a:r>
            <a:r>
              <a:rPr lang="en-US" sz="1000" dirty="0" err="1">
                <a:latin typeface="Arial"/>
                <a:ea typeface="SimSun"/>
                <a:cs typeface="Segoe UI"/>
              </a:rPr>
              <a:t>consommables</a:t>
            </a:r>
            <a:r>
              <a:rPr lang="en-US" sz="1000" dirty="0">
                <a:latin typeface="Arial"/>
                <a:ea typeface="SimSun"/>
                <a:cs typeface="Segoe UI"/>
              </a:rPr>
              <a:t>, des </a:t>
            </a:r>
            <a:r>
              <a:rPr lang="en-US" sz="1000" dirty="0" err="1">
                <a:latin typeface="Arial"/>
                <a:ea typeface="SimSun"/>
                <a:cs typeface="Segoe UI"/>
              </a:rPr>
              <a:t>imprimantes</a:t>
            </a:r>
            <a:r>
              <a:rPr lang="en-US" sz="1000" dirty="0">
                <a:latin typeface="Arial"/>
                <a:ea typeface="SimSun"/>
                <a:cs typeface="Segoe UI"/>
              </a:rPr>
              <a:t> qui </a:t>
            </a:r>
            <a:r>
              <a:rPr lang="en-US" sz="1000" dirty="0" err="1">
                <a:latin typeface="Arial"/>
                <a:ea typeface="SimSun"/>
                <a:cs typeface="Segoe UI"/>
              </a:rPr>
              <a:t>impriment</a:t>
            </a:r>
            <a:r>
              <a:rPr lang="en-US" sz="1000" dirty="0">
                <a:latin typeface="Arial"/>
                <a:ea typeface="SimSun"/>
                <a:cs typeface="Segoe UI"/>
              </a:rPr>
              <a:t> des </a:t>
            </a:r>
            <a:r>
              <a:rPr lang="en-US" sz="1000" dirty="0" err="1">
                <a:latin typeface="Arial"/>
                <a:ea typeface="SimSun"/>
                <a:cs typeface="Segoe UI"/>
              </a:rPr>
              <a:t>chèques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des </a:t>
            </a:r>
            <a:r>
              <a:rPr lang="en-US" sz="1000" dirty="0" err="1">
                <a:latin typeface="Arial"/>
                <a:ea typeface="SimSun"/>
                <a:cs typeface="Segoe UI"/>
              </a:rPr>
              <a:t>imprimantes</a:t>
            </a:r>
            <a:r>
              <a:rPr lang="en-US" sz="1000" dirty="0">
                <a:latin typeface="Arial"/>
                <a:ea typeface="SimSun"/>
                <a:cs typeface="Segoe UI"/>
              </a:rPr>
              <a:t> </a:t>
            </a:r>
            <a:r>
              <a:rPr lang="en-US" sz="1000" dirty="0" err="1">
                <a:latin typeface="Arial"/>
                <a:ea typeface="SimSun"/>
                <a:cs typeface="Segoe UI"/>
              </a:rPr>
              <a:t>utilisées</a:t>
            </a:r>
            <a:r>
              <a:rPr lang="en-US" sz="1000" dirty="0">
                <a:latin typeface="Arial"/>
                <a:ea typeface="SimSun"/>
                <a:cs typeface="Segoe UI"/>
              </a:rPr>
              <a:t> pour </a:t>
            </a:r>
            <a:r>
              <a:rPr lang="en-US" sz="1000" dirty="0" err="1">
                <a:latin typeface="Arial"/>
                <a:ea typeface="SimSun"/>
                <a:cs typeface="Segoe UI"/>
              </a:rPr>
              <a:t>imprimer</a:t>
            </a:r>
            <a:r>
              <a:rPr lang="en-US" sz="1000" dirty="0">
                <a:latin typeface="Arial"/>
                <a:ea typeface="SimSun"/>
                <a:cs typeface="Segoe UI"/>
              </a:rPr>
              <a:t> des documents </a:t>
            </a:r>
            <a:r>
              <a:rPr lang="en-US" sz="1000" dirty="0" err="1">
                <a:latin typeface="Arial"/>
                <a:ea typeface="SimSun"/>
                <a:cs typeface="Segoe UI"/>
              </a:rPr>
              <a:t>hautement</a:t>
            </a:r>
            <a:r>
              <a:rPr lang="en-US" sz="1000" dirty="0">
                <a:latin typeface="Arial"/>
                <a:ea typeface="SimSun"/>
                <a:cs typeface="Segoe UI"/>
              </a:rPr>
              <a:t> </a:t>
            </a:r>
            <a:r>
              <a:rPr lang="en-US" sz="1000" dirty="0" err="1">
                <a:latin typeface="Arial"/>
                <a:ea typeface="SimSun"/>
                <a:cs typeface="Segoe UI"/>
              </a:rPr>
              <a:t>confidentiels</a:t>
            </a:r>
            <a:r>
              <a:rPr lang="en-US" sz="1000" dirty="0">
                <a:latin typeface="Arial"/>
                <a:ea typeface="SimSun"/>
                <a:cs typeface="Segoe UI"/>
              </a:rPr>
              <a:t> (par </a:t>
            </a:r>
            <a:r>
              <a:rPr lang="en-US" sz="1000" dirty="0" err="1">
                <a:latin typeface="Arial"/>
                <a:ea typeface="SimSun"/>
                <a:cs typeface="Segoe UI"/>
              </a:rPr>
              <a:t>exemple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smtClean="0">
                <a:latin typeface="Arial"/>
                <a:ea typeface="SimSun"/>
                <a:cs typeface="Segoe UI"/>
              </a:rPr>
              <a:t>un service </a:t>
            </a:r>
            <a:r>
              <a:rPr lang="en-US" sz="1000" dirty="0">
                <a:latin typeface="Arial"/>
                <a:ea typeface="SimSun"/>
                <a:cs typeface="Segoe UI"/>
              </a:rPr>
              <a:t>de </a:t>
            </a:r>
            <a:r>
              <a:rPr lang="en-US" sz="1000" dirty="0" err="1">
                <a:latin typeface="Arial"/>
                <a:ea typeface="SimSun"/>
                <a:cs typeface="Segoe UI"/>
              </a:rPr>
              <a:t>Ressources</a:t>
            </a:r>
            <a:r>
              <a:rPr lang="en-US" sz="1000" dirty="0">
                <a:latin typeface="Arial"/>
                <a:ea typeface="SimSun"/>
                <a:cs typeface="Segoe UI"/>
              </a:rPr>
              <a:t> </a:t>
            </a:r>
            <a:r>
              <a:rPr lang="en-US" sz="1000" dirty="0" err="1">
                <a:latin typeface="Arial"/>
                <a:ea typeface="SimSun"/>
                <a:cs typeface="Segoe UI"/>
              </a:rPr>
              <a:t>Humaines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un service </a:t>
            </a:r>
            <a:r>
              <a:rPr lang="en-US" sz="1000" dirty="0" err="1">
                <a:latin typeface="Arial"/>
                <a:ea typeface="SimSun"/>
                <a:cs typeface="Segoe UI"/>
              </a:rPr>
              <a:t>juridique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34921055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aurez</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des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virtuels</a:t>
            </a:r>
            <a:r>
              <a:rPr lang="en-US" sz="1000" dirty="0">
                <a:latin typeface="Arial"/>
                <a:ea typeface="SimSun"/>
                <a:cs typeface="Segoe UI"/>
              </a:rPr>
              <a:t> </a:t>
            </a:r>
            <a:r>
              <a:rPr lang="en-US" sz="1000" b="1" dirty="0">
                <a:latin typeface="Arial"/>
                <a:ea typeface="SimSun"/>
                <a:cs typeface="Arial"/>
              </a:rPr>
              <a:t>22410B-LON-SVR1</a:t>
            </a:r>
            <a:r>
              <a:rPr lang="en-US" sz="1000" dirty="0">
                <a:latin typeface="Arial"/>
                <a:cs typeface="Arial"/>
              </a:rPr>
              <a:t> et </a:t>
            </a:r>
            <a:r>
              <a:rPr lang="en-US" sz="1000" b="1" dirty="0">
                <a:latin typeface="Arial"/>
                <a:ea typeface="SimSun"/>
                <a:cs typeface="Arial"/>
              </a:rPr>
              <a:t>22410B-LON-DC1</a:t>
            </a:r>
            <a:r>
              <a:rPr lang="en-US" sz="1000" dirty="0">
                <a:latin typeface="Arial"/>
                <a:ea typeface="SimSun"/>
                <a:cs typeface="Segoe UI"/>
              </a:rPr>
              <a:t> pour </a:t>
            </a:r>
            <a:r>
              <a:rPr lang="en-US" sz="1000" dirty="0" err="1">
                <a:latin typeface="Arial"/>
                <a:ea typeface="SimSun"/>
                <a:cs typeface="Segoe UI"/>
              </a:rPr>
              <a:t>effectuer</a:t>
            </a:r>
            <a:r>
              <a:rPr lang="en-US" sz="1000" dirty="0">
                <a:latin typeface="Arial"/>
                <a:ea typeface="SimSun"/>
                <a:cs typeface="Segoe UI"/>
              </a:rPr>
              <a:t> </a:t>
            </a:r>
            <a:r>
              <a:rPr lang="en-US" sz="1000" dirty="0" err="1" smtClean="0">
                <a:latin typeface="Arial"/>
                <a:ea typeface="SimSun"/>
                <a:cs typeface="Segoe UI"/>
              </a:rPr>
              <a:t>cette</a:t>
            </a:r>
            <a:r>
              <a:rPr lang="en-US" sz="1000" dirty="0" smtClean="0">
                <a:latin typeface="Arial"/>
                <a:ea typeface="SimSun"/>
                <a:cs typeface="Segoe UI"/>
              </a:rPr>
              <a:t> </a:t>
            </a:r>
            <a:r>
              <a:rPr lang="en-US" sz="1000" dirty="0" err="1" smtClean="0">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doivent</a:t>
            </a:r>
            <a:r>
              <a:rPr lang="en-US" sz="1000" dirty="0">
                <a:latin typeface="Arial"/>
                <a:ea typeface="SimSun"/>
                <a:cs typeface="Segoe UI"/>
              </a:rPr>
              <a:t> déjà </a:t>
            </a:r>
            <a:r>
              <a:rPr lang="en-US" sz="1000" dirty="0" err="1">
                <a:latin typeface="Arial"/>
                <a:ea typeface="SimSun"/>
                <a:cs typeface="Segoe UI"/>
              </a:rPr>
              <a:t>être</a:t>
            </a:r>
            <a:r>
              <a:rPr lang="en-US" sz="1000" dirty="0">
                <a:latin typeface="Arial"/>
                <a:ea typeface="SimSun"/>
                <a:cs typeface="Segoe UI"/>
              </a:rPr>
              <a:t> en </a:t>
            </a:r>
            <a:r>
              <a:rPr lang="en-US" sz="1000" dirty="0" err="1">
                <a:latin typeface="Arial"/>
                <a:ea typeface="SimSun"/>
                <a:cs typeface="Segoe UI"/>
              </a:rPr>
              <a:t>cours</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 </a:t>
            </a:r>
            <a:r>
              <a:rPr lang="en-US" sz="1000" dirty="0" err="1">
                <a:latin typeface="Arial"/>
                <a:ea typeface="SimSun"/>
                <a:cs typeface="Segoe UI"/>
              </a:rPr>
              <a:t>depuis</a:t>
            </a:r>
            <a:r>
              <a:rPr lang="en-US" sz="1000" dirty="0">
                <a:latin typeface="Arial"/>
                <a:ea typeface="SimSun"/>
                <a:cs typeface="Segoe UI"/>
              </a:rPr>
              <a:t> la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précédente</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Créer</a:t>
            </a:r>
            <a:r>
              <a:rPr lang="en-US" sz="1000" b="1" dirty="0">
                <a:latin typeface="Arial"/>
                <a:ea typeface="SimSun"/>
                <a:cs typeface="Arial"/>
              </a:rPr>
              <a:t> </a:t>
            </a:r>
            <a:r>
              <a:rPr lang="en-US" sz="1000" b="1" dirty="0" err="1">
                <a:latin typeface="Arial"/>
                <a:ea typeface="SimSun"/>
                <a:cs typeface="Arial"/>
              </a:rPr>
              <a:t>une</a:t>
            </a:r>
            <a:r>
              <a:rPr lang="en-US" sz="1000" b="1" dirty="0">
                <a:latin typeface="Arial"/>
                <a:ea typeface="SimSun"/>
                <a:cs typeface="Arial"/>
              </a:rPr>
              <a:t> </a:t>
            </a:r>
            <a:r>
              <a:rPr lang="en-US" sz="1000" b="1" dirty="0" err="1">
                <a:latin typeface="Arial"/>
                <a:ea typeface="SimSun"/>
                <a:cs typeface="Arial"/>
              </a:rPr>
              <a:t>imprimante</a:t>
            </a:r>
            <a:r>
              <a:rPr lang="en-US" sz="1000" b="1" dirty="0">
                <a:latin typeface="Arial"/>
                <a:ea typeface="SimSun"/>
                <a:cs typeface="Arial"/>
              </a:rPr>
              <a:t> </a:t>
            </a:r>
            <a:r>
              <a:rPr lang="en-US" sz="1000" b="1" dirty="0" err="1">
                <a:latin typeface="Arial"/>
                <a:ea typeface="SimSun"/>
                <a:cs typeface="Arial"/>
              </a:rPr>
              <a:t>partagée</a:t>
            </a:r>
            <a:endParaRPr lang="en-US" sz="1000" dirty="0">
              <a:latin typeface="Arial"/>
              <a:ea typeface="SimSun"/>
              <a:cs typeface="Arial"/>
            </a:endParaRPr>
          </a:p>
          <a:p>
            <a:pPr marL="342900" lvl="0" indent="-342900">
              <a:lnSpc>
                <a:spcPct val="115000"/>
              </a:lnSpc>
              <a:spcAft>
                <a:spcPts val="995"/>
              </a:spcAft>
              <a:buFont typeface="+mj-lt"/>
              <a:buAutoNum type="arabicPeriod"/>
            </a:pPr>
            <a:r>
              <a:rPr lang="en-US" sz="1000" dirty="0" smtClean="0">
                <a:effectLst/>
                <a:latin typeface="Arial"/>
                <a:ea typeface="Times New Roman"/>
                <a:cs typeface="Segoe UI"/>
              </a:rPr>
              <a:t>Sur LON-SVR1, </a:t>
            </a:r>
            <a:r>
              <a:rPr lang="en-US" sz="1000" dirty="0" err="1" smtClean="0">
                <a:effectLst/>
                <a:latin typeface="Arial"/>
                <a:ea typeface="Times New Roman"/>
                <a:cs typeface="Segoe UI"/>
              </a:rPr>
              <a:t>pointez</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l'angle</a:t>
            </a:r>
            <a:r>
              <a:rPr lang="en-US" sz="1000" dirty="0" smtClean="0">
                <a:effectLst/>
                <a:latin typeface="Arial"/>
                <a:ea typeface="Times New Roman"/>
                <a:cs typeface="Segoe UI"/>
              </a:rPr>
              <a:t> </a:t>
            </a:r>
            <a:r>
              <a:rPr lang="en-US" sz="1000" dirty="0" err="1" smtClean="0">
                <a:effectLst/>
                <a:latin typeface="Arial"/>
                <a:ea typeface="Times New Roman"/>
                <a:cs typeface="Segoe UI"/>
              </a:rPr>
              <a:t>inférieur</a:t>
            </a:r>
            <a:r>
              <a:rPr lang="en-US" sz="1000" dirty="0" smtClean="0">
                <a:effectLst/>
                <a:latin typeface="Arial"/>
                <a:ea typeface="Times New Roman"/>
                <a:cs typeface="Segoe UI"/>
              </a:rPr>
              <a:t> gauche de </a:t>
            </a:r>
            <a:r>
              <a:rPr lang="en-US" sz="1000" dirty="0" err="1" smtClean="0">
                <a:effectLst/>
                <a:latin typeface="Arial"/>
                <a:ea typeface="Times New Roman"/>
                <a:cs typeface="Segoe UI"/>
              </a:rPr>
              <a:t>l'écran</a:t>
            </a:r>
            <a:r>
              <a:rPr lang="en-US" sz="1000" dirty="0" smtClean="0">
                <a:effectLst/>
                <a:latin typeface="Arial"/>
                <a:ea typeface="Times New Roman"/>
                <a:cs typeface="Segoe UI"/>
              </a:rPr>
              <a:t> et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err="1" smtClean="0">
                <a:effectLst/>
                <a:latin typeface="Arial"/>
                <a:ea typeface="Times New Roman"/>
                <a:cs typeface="Segoe UI"/>
              </a:rPr>
              <a:t>l'icône</a:t>
            </a:r>
            <a:r>
              <a:rPr lang="en-US" sz="1000" smtClean="0">
                <a:effectLst/>
                <a:latin typeface="Arial"/>
                <a:ea typeface="Times New Roman"/>
                <a:cs typeface="Segoe UI"/>
              </a:rPr>
              <a:t> </a:t>
            </a:r>
            <a:r>
              <a:rPr lang="en-US" sz="1000" b="1" smtClean="0">
                <a:effectLst/>
                <a:latin typeface="Arial"/>
                <a:ea typeface="Times New Roman"/>
                <a:cs typeface="Times New Roman"/>
              </a:rPr>
              <a:t>Démarrer</a:t>
            </a:r>
            <a:r>
              <a:rPr lang="en-US" sz="1000" smtClean="0">
                <a:effectLst/>
                <a:latin typeface="Arial"/>
                <a:ea typeface="Times New Roman"/>
                <a:cs typeface="Segoe UI"/>
              </a:rPr>
              <a:t>.</a:t>
            </a:r>
            <a:endParaRPr lang="en-US" sz="100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smtClean="0">
                <a:effectLst/>
                <a:latin typeface="Arial"/>
                <a:ea typeface="Times New Roman"/>
                <a:cs typeface="Segoe UI"/>
              </a:rPr>
              <a:t>Dans </a:t>
            </a:r>
            <a:r>
              <a:rPr lang="en-US" sz="1000" dirty="0" smtClean="0">
                <a:effectLst/>
                <a:latin typeface="Arial"/>
                <a:ea typeface="Times New Roman"/>
                <a:cs typeface="Segoe UI"/>
              </a:rPr>
              <a:t>la zone </a:t>
            </a:r>
            <a:r>
              <a:rPr lang="en-US" sz="1000" dirty="0" err="1" smtClean="0">
                <a:effectLst/>
                <a:latin typeface="Arial"/>
                <a:ea typeface="Times New Roman"/>
                <a:cs typeface="Segoe UI"/>
              </a:rPr>
              <a:t>Démarrer</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Périphériques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Paramètres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Périphériques</a:t>
            </a:r>
            <a:r>
              <a:rPr lang="en-US" sz="1000" b="1" dirty="0" smtClean="0">
                <a:effectLst/>
                <a:latin typeface="Arial"/>
                <a:ea typeface="Times New Roman"/>
                <a:cs typeface="Times New Roman"/>
              </a:rPr>
              <a:t> </a:t>
            </a:r>
            <a:r>
              <a:rPr lang="en-US" sz="1000" b="1" smtClean="0">
                <a:effectLst/>
                <a:latin typeface="Arial"/>
                <a:ea typeface="Times New Roman"/>
                <a:cs typeface="Times New Roman"/>
              </a:rPr>
              <a:t>et imprimantes</a:t>
            </a:r>
            <a:r>
              <a:rPr lang="en-US" sz="1000" smtClean="0">
                <a:effectLst/>
                <a:latin typeface="Arial"/>
                <a:ea typeface="Times New Roman"/>
                <a:cs typeface="Segoe UI"/>
              </a:rPr>
              <a:t>.</a:t>
            </a:r>
            <a:endParaRPr lang="en-US"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smtClean="0">
                <a:effectLst/>
                <a:latin typeface="Arial"/>
                <a:ea typeface="Times New Roman"/>
                <a:cs typeface="Segoe UI"/>
              </a:rPr>
              <a:t>Dans </a:t>
            </a:r>
            <a:r>
              <a:rPr lang="en-US" sz="1000" dirty="0" smtClean="0">
                <a:effectLst/>
                <a:latin typeface="Arial"/>
                <a:ea typeface="Times New Roman"/>
                <a:cs typeface="Segoe UI"/>
              </a:rPr>
              <a:t>la </a:t>
            </a:r>
            <a:r>
              <a:rPr lang="en-US" sz="1000" dirty="0" err="1" smtClean="0">
                <a:effectLst/>
                <a:latin typeface="Arial"/>
                <a:ea typeface="Times New Roman"/>
                <a:cs typeface="Segoe UI"/>
              </a:rPr>
              <a:t>fenêtre</a:t>
            </a:r>
            <a:r>
              <a:rPr lang="en-US" sz="1000" dirty="0" smtClean="0">
                <a:effectLst/>
                <a:latin typeface="Arial"/>
                <a:ea typeface="Times New Roman"/>
                <a:cs typeface="Segoe UI"/>
              </a:rPr>
              <a:t> </a:t>
            </a:r>
            <a:r>
              <a:rPr lang="en-US" sz="1000" dirty="0" err="1" smtClean="0">
                <a:effectLst/>
                <a:latin typeface="Arial"/>
                <a:ea typeface="Times New Roman"/>
                <a:cs typeface="Segoe UI"/>
              </a:rPr>
              <a:t>Périphériques</a:t>
            </a:r>
            <a:r>
              <a:rPr lang="en-US" sz="1000" dirty="0" smtClean="0">
                <a:effectLst/>
                <a:latin typeface="Arial"/>
                <a:ea typeface="Times New Roman"/>
                <a:cs typeface="Segoe UI"/>
              </a:rPr>
              <a:t> et </a:t>
            </a:r>
            <a:r>
              <a:rPr lang="en-US" sz="1000" dirty="0" err="1" smtClean="0">
                <a:effectLst/>
                <a:latin typeface="Arial"/>
                <a:ea typeface="Times New Roman"/>
                <a:cs typeface="Segoe UI"/>
              </a:rPr>
              <a:t>imprimantes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a:t>
            </a:r>
            <a:r>
              <a:rPr lang="en-US" sz="1000" b="1" err="1" smtClean="0">
                <a:effectLst/>
                <a:latin typeface="Arial"/>
                <a:ea typeface="Times New Roman"/>
                <a:cs typeface="Times New Roman"/>
              </a:rPr>
              <a:t>une</a:t>
            </a:r>
            <a:r>
              <a:rPr lang="en-US" sz="1000" b="1" smtClean="0">
                <a:effectLst/>
                <a:latin typeface="Arial"/>
                <a:ea typeface="Times New Roman"/>
                <a:cs typeface="Times New Roman"/>
              </a:rPr>
              <a:t> imprimante</a:t>
            </a:r>
            <a:r>
              <a:rPr lang="en-US" sz="1000" smtClean="0">
                <a:effectLst/>
                <a:latin typeface="Arial"/>
                <a:ea typeface="Times New Roman"/>
                <a:cs typeface="Segoe UI"/>
              </a:rPr>
              <a:t>.</a:t>
            </a:r>
            <a:endParaRPr lang="en-US"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smtClean="0">
                <a:effectLst/>
                <a:latin typeface="Arial"/>
                <a:ea typeface="Times New Roman"/>
                <a:cs typeface="Segoe UI"/>
              </a:rPr>
              <a:t>Dans </a:t>
            </a:r>
            <a:r>
              <a:rPr lang="en-US" sz="1000" dirty="0" smtClean="0">
                <a:effectLst/>
                <a:latin typeface="Arial"/>
                <a:ea typeface="Times New Roman"/>
                <a:cs typeface="Segoe UI"/>
              </a:rPr>
              <a:t>la </a:t>
            </a:r>
            <a:r>
              <a:rPr lang="en-US" sz="1000" dirty="0" err="1" smtClean="0">
                <a:effectLst/>
                <a:latin typeface="Arial"/>
                <a:ea typeface="Times New Roman"/>
                <a:cs typeface="Segoe UI"/>
              </a:rPr>
              <a:t>fenêtre</a:t>
            </a:r>
            <a:r>
              <a:rPr lang="en-US" sz="1000" dirty="0" smtClean="0">
                <a:effectLst/>
                <a:latin typeface="Arial"/>
                <a:ea typeface="Times New Roman"/>
                <a:cs typeface="Segoe UI"/>
              </a:rPr>
              <a:t> </a:t>
            </a:r>
            <a:r>
              <a:rPr lang="en-US" sz="1000" dirty="0" err="1" smtClean="0">
                <a:effectLst/>
                <a:latin typeface="Arial"/>
                <a:ea typeface="Times New Roman"/>
                <a:cs typeface="Segoe UI"/>
              </a:rPr>
              <a:t>Ajouter</a:t>
            </a:r>
            <a:r>
              <a:rPr lang="en-US" sz="1000" dirty="0" smtClean="0">
                <a:effectLst/>
                <a:latin typeface="Arial"/>
                <a:ea typeface="Times New Roman"/>
                <a:cs typeface="Segoe UI"/>
              </a:rPr>
              <a:t> </a:t>
            </a:r>
            <a:r>
              <a:rPr lang="en-US" sz="1000" dirty="0" err="1" smtClean="0">
                <a:effectLst/>
                <a:latin typeface="Arial"/>
                <a:ea typeface="Times New Roman"/>
                <a:cs typeface="Segoe UI"/>
              </a:rPr>
              <a:t>une</a:t>
            </a:r>
            <a:r>
              <a:rPr lang="en-US" sz="1000" dirty="0" smtClean="0">
                <a:effectLst/>
                <a:latin typeface="Arial"/>
                <a:ea typeface="Times New Roman"/>
                <a:cs typeface="Segoe UI"/>
              </a:rPr>
              <a:t> </a:t>
            </a:r>
            <a:r>
              <a:rPr lang="en-US" sz="1000" dirty="0" err="1" smtClean="0">
                <a:effectLst/>
                <a:latin typeface="Arial"/>
                <a:ea typeface="Times New Roman"/>
                <a:cs typeface="Segoe UI"/>
              </a:rPr>
              <a:t>imprimante</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L'imprimante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que</a:t>
            </a:r>
            <a:r>
              <a:rPr lang="en-US" sz="1000" b="1" dirty="0" smtClean="0">
                <a:effectLst/>
                <a:latin typeface="Arial"/>
                <a:ea typeface="Times New Roman"/>
                <a:cs typeface="Times New Roman"/>
              </a:rPr>
              <a:t> je </a:t>
            </a:r>
            <a:r>
              <a:rPr lang="en-US" sz="1000" b="1" dirty="0" err="1" smtClean="0">
                <a:effectLst/>
                <a:latin typeface="Arial"/>
                <a:ea typeface="Times New Roman"/>
                <a:cs typeface="Times New Roman"/>
              </a:rPr>
              <a:t>veux</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n'est</a:t>
            </a:r>
            <a:r>
              <a:rPr lang="en-US" sz="1000" b="1" dirty="0" smtClean="0">
                <a:effectLst/>
                <a:latin typeface="Arial"/>
                <a:ea typeface="Times New Roman"/>
                <a:cs typeface="Times New Roman"/>
              </a:rPr>
              <a:t> pas </a:t>
            </a:r>
            <a:r>
              <a:rPr lang="en-US" sz="1000" b="1" dirty="0" err="1" smtClean="0">
                <a:effectLst/>
                <a:latin typeface="Arial"/>
                <a:ea typeface="Times New Roman"/>
                <a:cs typeface="Times New Roman"/>
              </a:rPr>
              <a:t>répertoriée</a:t>
            </a:r>
            <a:r>
              <a:rPr lang="en-US" sz="1000" dirty="0" smtClean="0">
                <a:effectLst/>
                <a:latin typeface="Arial"/>
                <a:ea typeface="Times New Roman"/>
                <a:cs typeface="Segoe UI"/>
              </a:rPr>
              <a:t>. </a:t>
            </a:r>
            <a:r>
              <a:rPr lang="en-US" sz="1000" dirty="0" smtClean="0">
                <a:effectLst/>
                <a:latin typeface="Arial"/>
                <a:ea typeface="Times New Roman"/>
                <a:cs typeface="Times New Roman"/>
              </a:rPr>
              <a:t>Si des </a:t>
            </a:r>
            <a:r>
              <a:rPr lang="en-US" sz="1000" dirty="0" err="1" smtClean="0">
                <a:effectLst/>
                <a:latin typeface="Arial"/>
                <a:ea typeface="Times New Roman"/>
                <a:cs typeface="Times New Roman"/>
              </a:rPr>
              <a:t>imprimantes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ont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été</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découvertes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réseau</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elles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apparaissent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habituellement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liste</a:t>
            </a:r>
            <a:r>
              <a:rPr lang="en-US" sz="1000" dirty="0" smtClean="0">
                <a:effectLst/>
                <a:latin typeface="Arial"/>
                <a:ea typeface="Times New Roman"/>
                <a:cs typeface="Times New Roman"/>
              </a:rPr>
              <a:t> </a:t>
            </a:r>
            <a:r>
              <a:rPr lang="en-US" sz="1000" smtClean="0">
                <a:effectLst/>
                <a:latin typeface="Arial"/>
                <a:ea typeface="Times New Roman"/>
                <a:cs typeface="Times New Roman"/>
              </a:rPr>
              <a:t>des imprimantes.</a:t>
            </a:r>
          </a:p>
          <a:p>
            <a:pPr marL="342900" lvl="0" indent="-342900">
              <a:lnSpc>
                <a:spcPct val="115000"/>
              </a:lnSpc>
              <a:spcAft>
                <a:spcPts val="995"/>
              </a:spcAft>
              <a:buFont typeface="+mj-lt"/>
              <a:buAutoNum type="arabicPeriod"/>
            </a:pPr>
            <a:r>
              <a:rPr lang="en-US" sz="1000" smtClean="0">
                <a:effectLst/>
                <a:latin typeface="Arial"/>
                <a:ea typeface="Times New Roman"/>
                <a:cs typeface="Segoe UI"/>
              </a:rPr>
              <a:t>Cliquez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une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imprimante</a:t>
            </a:r>
            <a:r>
              <a:rPr lang="en-US" sz="1000" b="1" dirty="0" smtClean="0">
                <a:effectLst/>
                <a:latin typeface="Arial"/>
                <a:ea typeface="Times New Roman"/>
                <a:cs typeface="Times New Roman"/>
              </a:rPr>
              <a:t> locale </a:t>
            </a:r>
            <a:r>
              <a:rPr lang="en-US" sz="1000" b="1" dirty="0" err="1" smtClean="0">
                <a:effectLst/>
                <a:latin typeface="Arial"/>
                <a:ea typeface="Times New Roman"/>
                <a:cs typeface="Times New Roman"/>
              </a:rPr>
              <a:t>ou</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réseau</a:t>
            </a:r>
            <a:r>
              <a:rPr lang="en-US" sz="1000" b="1" dirty="0" smtClean="0">
                <a:effectLst/>
                <a:latin typeface="Arial"/>
                <a:ea typeface="Times New Roman"/>
                <a:cs typeface="Times New Roman"/>
              </a:rPr>
              <a:t> avec des </a:t>
            </a:r>
            <a:r>
              <a:rPr lang="en-US" sz="1000" b="1" dirty="0" err="1" smtClean="0">
                <a:effectLst/>
                <a:latin typeface="Arial"/>
                <a:ea typeface="Times New Roman"/>
                <a:cs typeface="Times New Roman"/>
              </a:rPr>
              <a:t>paramètres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manuels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 </a:t>
            </a:r>
            <a:r>
              <a:rPr lang="en-US" sz="1000" dirty="0" err="1" smtClean="0">
                <a:effectLst/>
                <a:latin typeface="Arial"/>
                <a:ea typeface="Times New Roman"/>
                <a:cs typeface="Times New Roman"/>
              </a:rPr>
              <a:t>D'autres</a:t>
            </a:r>
            <a:r>
              <a:rPr lang="en-US" sz="1000" dirty="0" smtClean="0">
                <a:effectLst/>
                <a:latin typeface="Arial"/>
                <a:ea typeface="Times New Roman"/>
                <a:cs typeface="Times New Roman"/>
              </a:rPr>
              <a:t> options de </a:t>
            </a:r>
            <a:r>
              <a:rPr lang="en-US" sz="1000" dirty="0" err="1" smtClean="0">
                <a:effectLst/>
                <a:latin typeface="Arial"/>
                <a:ea typeface="Times New Roman"/>
                <a:cs typeface="Times New Roman"/>
              </a:rPr>
              <a:t>connexions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sont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également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disponibles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a:t>
            </a:r>
            <a:r>
              <a:rPr lang="en-US" sz="1000" err="1" smtClean="0">
                <a:effectLst/>
                <a:latin typeface="Arial"/>
                <a:ea typeface="Times New Roman"/>
                <a:cs typeface="Times New Roman"/>
              </a:rPr>
              <a:t>cette</a:t>
            </a:r>
            <a:r>
              <a:rPr lang="en-US" sz="1000" smtClean="0">
                <a:effectLst/>
                <a:latin typeface="Arial"/>
                <a:ea typeface="Times New Roman"/>
                <a:cs typeface="Times New Roman"/>
              </a:rPr>
              <a:t> fenêtre.</a:t>
            </a:r>
          </a:p>
          <a:p>
            <a:pPr marL="342900" lvl="0" indent="-342900">
              <a:lnSpc>
                <a:spcPct val="115000"/>
              </a:lnSpc>
              <a:spcAft>
                <a:spcPts val="995"/>
              </a:spcAft>
              <a:buFont typeface="+mj-lt"/>
              <a:buAutoNum type="arabicPeriod"/>
            </a:pPr>
            <a:r>
              <a:rPr lang="en-US" sz="1000" smtClean="0">
                <a:effectLst/>
                <a:latin typeface="Arial"/>
                <a:ea typeface="Times New Roman"/>
                <a:cs typeface="Segoe UI"/>
              </a:rPr>
              <a:t>Cliquez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Utiliser</a:t>
            </a:r>
            <a:r>
              <a:rPr lang="en-US" sz="1000" b="1" dirty="0" smtClean="0">
                <a:effectLst/>
                <a:latin typeface="Arial"/>
                <a:ea typeface="Times New Roman"/>
                <a:cs typeface="Times New Roman"/>
              </a:rPr>
              <a:t> un port </a:t>
            </a:r>
            <a:r>
              <a:rPr lang="en-US" sz="1000" b="1" dirty="0" err="1" smtClean="0">
                <a:effectLst/>
                <a:latin typeface="Arial"/>
                <a:ea typeface="Times New Roman"/>
                <a:cs typeface="Times New Roman"/>
              </a:rPr>
              <a:t>existant</a:t>
            </a:r>
            <a:r>
              <a:rPr lang="en-US" sz="1000" dirty="0" smtClean="0">
                <a:effectLst/>
                <a:latin typeface="Arial"/>
                <a:ea typeface="Times New Roman"/>
                <a:cs typeface="Times New Roman"/>
              </a:rPr>
              <a:t>,</a:t>
            </a:r>
            <a:r>
              <a:rPr lang="en-US" sz="1000" b="1" dirty="0" smtClean="0">
                <a:effectLst/>
                <a:latin typeface="Arial"/>
                <a:ea typeface="Times New Roman"/>
                <a:cs typeface="Times New Roman"/>
              </a:rPr>
              <a:t> </a:t>
            </a:r>
            <a:r>
              <a:rPr lang="en-US" sz="1000" dirty="0" err="1" smtClean="0">
                <a:effectLst/>
                <a:latin typeface="Arial"/>
                <a:ea typeface="Times New Roman"/>
                <a:cs typeface="Segoe UI"/>
              </a:rPr>
              <a:t>assurez-vous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LPT1 : (port </a:t>
            </a:r>
            <a:r>
              <a:rPr lang="en-US" sz="1000" b="1" dirty="0" err="1" smtClean="0">
                <a:effectLst/>
                <a:latin typeface="Arial"/>
                <a:ea typeface="Times New Roman"/>
                <a:cs typeface="Times New Roman"/>
              </a:rPr>
              <a:t>imprimante</a:t>
            </a:r>
            <a:r>
              <a:rPr lang="en-US" sz="1000" b="1" dirty="0" smtClean="0">
                <a:effectLst/>
                <a:latin typeface="Arial"/>
                <a:ea typeface="Times New Roman"/>
                <a:cs typeface="Times New Roman"/>
              </a:rPr>
              <a:t>)</a:t>
            </a:r>
            <a:r>
              <a:rPr lang="en-US" sz="1000" dirty="0" smtClean="0">
                <a:effectLst/>
                <a:latin typeface="Arial"/>
                <a:ea typeface="Times New Roman"/>
                <a:cs typeface="Segoe UI"/>
              </a:rPr>
              <a:t>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a:t>
            </a:r>
            <a:r>
              <a:rPr lang="en-US" sz="1000" dirty="0" err="1" smtClean="0">
                <a:effectLst/>
                <a:latin typeface="Arial"/>
                <a:ea typeface="Times New Roman"/>
                <a:cs typeface="Segoe UI"/>
              </a:rPr>
              <a:t>sélectionné</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 </a:t>
            </a:r>
            <a:r>
              <a:rPr lang="en-US" sz="1000" dirty="0" err="1" smtClean="0">
                <a:effectLst/>
                <a:latin typeface="Arial"/>
                <a:ea typeface="Times New Roman"/>
                <a:cs typeface="Times New Roman"/>
              </a:rPr>
              <a:t>D'autres</a:t>
            </a:r>
            <a:r>
              <a:rPr lang="en-US" sz="1000" dirty="0" smtClean="0">
                <a:effectLst/>
                <a:latin typeface="Arial"/>
                <a:ea typeface="Times New Roman"/>
                <a:cs typeface="Times New Roman"/>
              </a:rPr>
              <a:t> ports </a:t>
            </a:r>
            <a:r>
              <a:rPr lang="en-US" sz="1000" dirty="0" err="1" smtClean="0">
                <a:effectLst/>
                <a:latin typeface="Arial"/>
                <a:ea typeface="Times New Roman"/>
                <a:cs typeface="Times New Roman"/>
              </a:rPr>
              <a:t>peuvent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être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créés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manuellement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ici</a:t>
            </a:r>
            <a:r>
              <a:rPr lang="en-US" sz="1000" dirty="0" smtClean="0">
                <a:effectLst/>
                <a:latin typeface="Arial"/>
                <a:ea typeface="Times New Roman"/>
                <a:cs typeface="Times New Roman"/>
              </a:rPr>
              <a:t>, y </a:t>
            </a:r>
            <a:r>
              <a:rPr lang="en-US" sz="1000" dirty="0" err="1" smtClean="0">
                <a:effectLst/>
                <a:latin typeface="Arial"/>
                <a:ea typeface="Times New Roman"/>
                <a:cs typeface="Times New Roman"/>
              </a:rPr>
              <a:t>compris</a:t>
            </a:r>
            <a:r>
              <a:rPr lang="en-US" sz="1000" dirty="0" smtClean="0">
                <a:effectLst/>
                <a:latin typeface="Arial"/>
                <a:ea typeface="Times New Roman"/>
                <a:cs typeface="Times New Roman"/>
              </a:rPr>
              <a:t> des ports TCP/IP, pour les </a:t>
            </a:r>
            <a:r>
              <a:rPr lang="en-US" sz="1000" dirty="0" err="1" smtClean="0">
                <a:effectLst/>
                <a:latin typeface="Arial"/>
                <a:ea typeface="Times New Roman"/>
                <a:cs typeface="Times New Roman"/>
              </a:rPr>
              <a:t>imprimantes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connectées</a:t>
            </a:r>
            <a:r>
              <a:rPr lang="en-US" sz="1000" dirty="0" smtClean="0">
                <a:effectLst/>
                <a:latin typeface="Arial"/>
                <a:ea typeface="Times New Roman"/>
                <a:cs typeface="Times New Roman"/>
              </a:rPr>
              <a:t> </a:t>
            </a:r>
            <a:r>
              <a:rPr lang="en-US" sz="1000" smtClean="0">
                <a:effectLst/>
                <a:latin typeface="Arial"/>
                <a:ea typeface="Times New Roman"/>
                <a:cs typeface="Times New Roman"/>
              </a:rPr>
              <a:t>au réseau.</a:t>
            </a:r>
          </a:p>
          <a:p>
            <a:pPr marL="342900" lvl="0" indent="-342900">
              <a:lnSpc>
                <a:spcPct val="115000"/>
              </a:lnSpc>
              <a:spcAft>
                <a:spcPts val="995"/>
              </a:spcAft>
              <a:buFont typeface="+mj-lt"/>
              <a:buAutoNum type="arabicPeriod"/>
            </a:pPr>
            <a:r>
              <a:rPr lang="en-US" sz="1000" smtClean="0">
                <a:effectLst/>
                <a:latin typeface="Arial"/>
                <a:ea typeface="Times New Roman"/>
                <a:cs typeface="Segoe UI"/>
              </a:rPr>
              <a:t>Laissez </a:t>
            </a:r>
            <a:r>
              <a:rPr lang="en-US" sz="1000" dirty="0" smtClean="0">
                <a:effectLst/>
                <a:latin typeface="Arial"/>
                <a:ea typeface="Times New Roman"/>
                <a:cs typeface="Segoe UI"/>
              </a:rPr>
              <a:t>le </a:t>
            </a:r>
            <a:r>
              <a:rPr lang="en-US" sz="1000" dirty="0" err="1" smtClean="0">
                <a:effectLst/>
                <a:latin typeface="Arial"/>
                <a:ea typeface="Times New Roman"/>
                <a:cs typeface="Segoe UI"/>
              </a:rPr>
              <a:t>choix</a:t>
            </a:r>
            <a:r>
              <a:rPr lang="en-US" sz="1000" dirty="0" smtClean="0">
                <a:effectLst/>
                <a:latin typeface="Arial"/>
                <a:ea typeface="Times New Roman"/>
                <a:cs typeface="Segoe UI"/>
              </a:rPr>
              <a:t> du </a:t>
            </a:r>
            <a:r>
              <a:rPr lang="en-US" sz="1000" dirty="0" err="1" smtClean="0">
                <a:effectLst/>
                <a:latin typeface="Arial"/>
                <a:ea typeface="Times New Roman"/>
                <a:cs typeface="Segoe UI"/>
              </a:rPr>
              <a:t>pilote</a:t>
            </a:r>
            <a:r>
              <a:rPr lang="en-US" sz="1000" dirty="0" smtClean="0">
                <a:effectLst/>
                <a:latin typeface="Arial"/>
                <a:ea typeface="Times New Roman"/>
                <a:cs typeface="Segoe UI"/>
              </a:rPr>
              <a:t> à </a:t>
            </a:r>
            <a:r>
              <a:rPr lang="en-US" sz="1000" dirty="0" err="1" smtClean="0">
                <a:effectLst/>
                <a:latin typeface="Arial"/>
                <a:ea typeface="Times New Roman"/>
                <a:cs typeface="Segoe UI"/>
              </a:rPr>
              <a:t>sa</a:t>
            </a:r>
            <a:r>
              <a:rPr lang="en-US" sz="1000" dirty="0" smtClean="0">
                <a:effectLst/>
                <a:latin typeface="Arial"/>
                <a:ea typeface="Times New Roman"/>
                <a:cs typeface="Segoe UI"/>
              </a:rPr>
              <a:t> </a:t>
            </a:r>
            <a:r>
              <a:rPr lang="en-US" sz="1000" dirty="0" err="1" smtClean="0">
                <a:effectLst/>
                <a:latin typeface="Arial"/>
                <a:ea typeface="Times New Roman"/>
                <a:cs typeface="Segoe UI"/>
              </a:rPr>
              <a:t>valeur</a:t>
            </a:r>
            <a:r>
              <a:rPr lang="en-US" sz="1000" dirty="0" smtClean="0">
                <a:effectLst/>
                <a:latin typeface="Arial"/>
                <a:ea typeface="Times New Roman"/>
                <a:cs typeface="Segoe UI"/>
              </a:rPr>
              <a:t> par </a:t>
            </a:r>
            <a:r>
              <a:rPr lang="en-US" sz="1000" dirty="0" err="1" smtClean="0">
                <a:effectLst/>
                <a:latin typeface="Arial"/>
                <a:ea typeface="Times New Roman"/>
                <a:cs typeface="Segoe UI"/>
              </a:rPr>
              <a:t>défaut</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err="1" smtClean="0">
                <a:effectLst/>
                <a:latin typeface="Arial"/>
                <a:ea typeface="Times New Roman"/>
                <a:cs typeface="Segoe UI"/>
              </a:rPr>
              <a:t>sur</a:t>
            </a:r>
            <a:r>
              <a:rPr lang="en-US" sz="1000" smtClean="0">
                <a:effectLst/>
                <a:latin typeface="Arial"/>
                <a:ea typeface="Times New Roman"/>
                <a:cs typeface="Segoe UI"/>
              </a:rPr>
              <a:t> </a:t>
            </a:r>
            <a:r>
              <a:rPr lang="en-US" sz="1000" b="1" smtClean="0">
                <a:effectLst/>
                <a:latin typeface="Arial"/>
                <a:ea typeface="Times New Roman"/>
                <a:cs typeface="Times New Roman"/>
              </a:rPr>
              <a:t>Suivant</a:t>
            </a:r>
            <a:r>
              <a:rPr lang="en-US" sz="1000" smtClean="0">
                <a:effectLst/>
                <a:latin typeface="Arial"/>
                <a:ea typeface="Times New Roman"/>
                <a:cs typeface="Segoe UI"/>
              </a:rPr>
              <a:t>.</a:t>
            </a:r>
            <a:endParaRPr lang="en-US"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smtClean="0">
                <a:effectLst/>
                <a:latin typeface="Arial"/>
                <a:ea typeface="Times New Roman"/>
                <a:cs typeface="Segoe UI"/>
              </a:rPr>
              <a:t>Modifiez </a:t>
            </a:r>
            <a:r>
              <a:rPr lang="en-US" sz="1000" dirty="0" smtClean="0">
                <a:effectLst/>
                <a:latin typeface="Arial"/>
                <a:ea typeface="Times New Roman"/>
                <a:cs typeface="Segoe UI"/>
              </a:rPr>
              <a:t>le nom </a:t>
            </a:r>
            <a:r>
              <a:rPr lang="en-US" sz="1000" dirty="0" err="1" smtClean="0">
                <a:effectLst/>
                <a:latin typeface="Arial"/>
                <a:ea typeface="Times New Roman"/>
                <a:cs typeface="Segoe UI"/>
              </a:rPr>
              <a:t>d'imprimante</a:t>
            </a:r>
            <a:r>
              <a:rPr lang="en-US" sz="1000" dirty="0" smtClean="0">
                <a:effectLst/>
                <a:latin typeface="Arial"/>
                <a:ea typeface="Times New Roman"/>
                <a:cs typeface="Segoe UI"/>
              </a:rPr>
              <a:t> en </a:t>
            </a:r>
            <a:r>
              <a:rPr lang="en-US" sz="1000" dirty="0" err="1" smtClean="0">
                <a:effectLst/>
                <a:latin typeface="Arial"/>
                <a:ea typeface="Times New Roman"/>
                <a:cs typeface="Segoe UI"/>
              </a:rPr>
              <a:t>spécifiant</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AllUsers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 pour </a:t>
            </a:r>
            <a:r>
              <a:rPr lang="en-US" sz="1000" dirty="0" err="1" smtClean="0">
                <a:effectLst/>
                <a:latin typeface="Arial"/>
                <a:ea typeface="Times New Roman"/>
                <a:cs typeface="Segoe UI"/>
              </a:rPr>
              <a:t>terminer</a:t>
            </a:r>
            <a:r>
              <a:rPr lang="en-US" sz="1000" dirty="0" smtClean="0">
                <a:effectLst/>
                <a:latin typeface="Arial"/>
                <a:ea typeface="Times New Roman"/>
                <a:cs typeface="Segoe UI"/>
              </a:rPr>
              <a:t> </a:t>
            </a:r>
            <a:r>
              <a:rPr lang="en-US" sz="1000" dirty="0" err="1" smtClean="0">
                <a:effectLst/>
                <a:latin typeface="Arial"/>
                <a:ea typeface="Times New Roman"/>
                <a:cs typeface="Segoe UI"/>
              </a:rPr>
              <a:t>l'installation</a:t>
            </a:r>
            <a:r>
              <a:rPr lang="en-US" sz="1000" dirty="0" smtClean="0">
                <a:effectLst/>
                <a:latin typeface="Arial"/>
                <a:ea typeface="Times New Roman"/>
                <a:cs typeface="Segoe UI"/>
              </a:rPr>
              <a:t> </a:t>
            </a:r>
            <a:r>
              <a:rPr lang="en-US" sz="1000" smtClean="0">
                <a:effectLst/>
                <a:latin typeface="Arial"/>
                <a:ea typeface="Times New Roman"/>
                <a:cs typeface="Segoe UI"/>
              </a:rPr>
              <a:t>de l'imprimante.</a:t>
            </a:r>
            <a:endParaRPr lang="en-US" sz="1000" dirty="0">
              <a:latin typeface="Arial"/>
              <a:ea typeface="Times New Roman"/>
              <a:cs typeface="Times New Roman"/>
            </a:endParaRPr>
          </a:p>
          <a:p>
            <a:pPr marL="342900" lvl="0" indent="-342900">
              <a:lnSpc>
                <a:spcPct val="115000"/>
              </a:lnSpc>
              <a:spcAft>
                <a:spcPts val="995"/>
              </a:spcAft>
              <a:buFont typeface="+mj-lt"/>
              <a:buAutoNum type="arabicPeriod"/>
            </a:pPr>
            <a:r>
              <a:rPr lang="en-US" sz="1000" smtClean="0">
                <a:effectLst/>
                <a:latin typeface="Arial"/>
                <a:ea typeface="Times New Roman"/>
                <a:cs typeface="Segoe UI"/>
              </a:rPr>
              <a:t>Dans </a:t>
            </a:r>
            <a:r>
              <a:rPr lang="en-US" sz="1000" dirty="0" smtClean="0">
                <a:effectLst/>
                <a:latin typeface="Arial"/>
                <a:ea typeface="Times New Roman"/>
                <a:cs typeface="Segoe UI"/>
              </a:rPr>
              <a:t>la page </a:t>
            </a:r>
            <a:r>
              <a:rPr lang="en-US" sz="1000" b="1" dirty="0" err="1" smtClean="0">
                <a:effectLst/>
                <a:latin typeface="Arial"/>
                <a:ea typeface="Times New Roman"/>
                <a:cs typeface="Times New Roman"/>
              </a:rPr>
              <a:t>Partage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d'imprimante</a:t>
            </a:r>
            <a:r>
              <a:rPr lang="en-US" sz="1000" dirty="0" smtClean="0">
                <a:effectLst/>
                <a:latin typeface="Arial"/>
                <a:ea typeface="Times New Roman"/>
                <a:cs typeface="Segoe UI"/>
              </a:rPr>
              <a:t>, </a:t>
            </a:r>
            <a:r>
              <a:rPr lang="en-US" sz="1000" dirty="0" err="1" smtClean="0">
                <a:effectLst/>
                <a:latin typeface="Arial"/>
                <a:ea typeface="Times New Roman"/>
                <a:cs typeface="Segoe UI"/>
              </a:rPr>
              <a:t>vérifiez</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dirty="0" err="1" smtClean="0">
                <a:effectLst/>
                <a:latin typeface="Arial"/>
                <a:ea typeface="Times New Roman"/>
                <a:cs typeface="Segoe UI"/>
              </a:rPr>
              <a:t>l'imprimante</a:t>
            </a:r>
            <a:r>
              <a:rPr lang="en-US" sz="1000" dirty="0" smtClean="0">
                <a:effectLst/>
                <a:latin typeface="Arial"/>
                <a:ea typeface="Times New Roman"/>
                <a:cs typeface="Segoe UI"/>
              </a:rPr>
              <a:t> </a:t>
            </a:r>
            <a:r>
              <a:rPr lang="en-US" sz="1000" dirty="0" err="1" smtClean="0">
                <a:effectLst/>
                <a:latin typeface="Arial"/>
                <a:ea typeface="Times New Roman"/>
                <a:cs typeface="Segoe UI"/>
              </a:rPr>
              <a:t>est</a:t>
            </a:r>
            <a:r>
              <a:rPr lang="en-US" sz="1000" dirty="0" smtClean="0">
                <a:effectLst/>
                <a:latin typeface="Arial"/>
                <a:ea typeface="Times New Roman"/>
                <a:cs typeface="Segoe UI"/>
              </a:rPr>
              <a:t> </a:t>
            </a:r>
            <a:r>
              <a:rPr lang="en-US" sz="1000" dirty="0" err="1" smtClean="0">
                <a:effectLst/>
                <a:latin typeface="Arial"/>
                <a:ea typeface="Times New Roman"/>
                <a:cs typeface="Segoe UI"/>
              </a:rPr>
              <a:t>partagée</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smtClean="0">
                <a:effectLst/>
                <a:latin typeface="Arial"/>
                <a:ea typeface="Times New Roman"/>
                <a:cs typeface="Segoe UI"/>
              </a:rPr>
              <a:t> </a:t>
            </a:r>
            <a:r>
              <a:rPr lang="en-US" sz="1000" b="1" smtClean="0">
                <a:solidFill>
                  <a:prstClr val="black"/>
                </a:solidFill>
                <a:latin typeface="Arial"/>
                <a:ea typeface="Times New Roman"/>
                <a:cs typeface="Times New Roman"/>
              </a:rPr>
              <a:t>Suivant</a:t>
            </a:r>
            <a:r>
              <a:rPr lang="en-US" sz="1000" smtClean="0">
                <a:solidFill>
                  <a:prstClr val="black"/>
                </a:solidFill>
                <a:latin typeface="Arial"/>
                <a:ea typeface="Times New Roman"/>
                <a:cs typeface="Segoe UI"/>
              </a:rPr>
              <a:t>.</a:t>
            </a:r>
          </a:p>
          <a:p>
            <a:pPr marL="342900" lvl="0" indent="-342900">
              <a:lnSpc>
                <a:spcPct val="115000"/>
              </a:lnSpc>
              <a:spcAft>
                <a:spcPts val="995"/>
              </a:spcAft>
              <a:buFont typeface="+mj-lt"/>
              <a:buAutoNum type="arabicPeriod"/>
            </a:pPr>
            <a:r>
              <a:rPr lang="en-US" sz="1000" smtClean="0">
                <a:solidFill>
                  <a:prstClr val="black"/>
                </a:solidFill>
                <a:latin typeface="Arial"/>
                <a:ea typeface="Times New Roman"/>
                <a:cs typeface="Segoe UI"/>
              </a:rPr>
              <a:t>Cliquez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Terminer</a:t>
            </a:r>
            <a:r>
              <a:rPr lang="en-US" sz="1000" dirty="0">
                <a:solidFill>
                  <a:prstClr val="black"/>
                </a:solidFill>
                <a:latin typeface="Arial"/>
                <a:ea typeface="Times New Roman"/>
                <a:cs typeface="Segoe UI"/>
              </a:rPr>
              <a:t> pour </a:t>
            </a:r>
            <a:r>
              <a:rPr lang="en-US" sz="1000" dirty="0" err="1">
                <a:solidFill>
                  <a:prstClr val="black"/>
                </a:solidFill>
                <a:latin typeface="Arial"/>
                <a:ea typeface="Times New Roman"/>
                <a:cs typeface="Segoe UI"/>
              </a:rPr>
              <a:t>fermer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l'Assistant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Ajout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d'imprimante</a:t>
            </a:r>
            <a:r>
              <a:rPr lang="en-US" sz="1000" dirty="0" smtClean="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US" sz="1000" smtClean="0">
                <a:latin typeface="Arial"/>
              </a:rPr>
              <a:t>(</a:t>
            </a:r>
            <a:r>
              <a:rPr lang="fr-FR" sz="1000">
                <a:latin typeface="Arial"/>
              </a:rPr>
              <a:t>Autres remarques figurent sur la diapositive suivante.</a:t>
            </a:r>
            <a:r>
              <a:rPr lang="en-US" sz="1000" smtClean="0">
                <a:latin typeface="Arial"/>
              </a:rPr>
              <a:t>)</a:t>
            </a:r>
            <a:endParaRPr lang="en-US" sz="1000" dirty="0">
              <a:latin typeface="Arial"/>
            </a:endParaRPr>
          </a:p>
        </p:txBody>
      </p:sp>
    </p:spTree>
    <p:extLst>
      <p:ext uri="{BB962C8B-B14F-4D97-AF65-F5344CB8AC3E}">
        <p14:creationId xmlns:p14="http://schemas.microsoft.com/office/powerpoint/2010/main" val="1927088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Bef>
                <a:spcPts val="900"/>
              </a:spcBef>
              <a:spcAft>
                <a:spcPts val="300"/>
              </a:spcAft>
            </a:pPr>
            <a:r>
              <a:rPr lang="en-US" sz="1000" b="1" dirty="0" err="1" smtClean="0">
                <a:solidFill>
                  <a:prstClr val="black"/>
                </a:solidFill>
                <a:latin typeface="Arial"/>
                <a:ea typeface="SimSun"/>
                <a:cs typeface="Arial"/>
              </a:rPr>
              <a:t>Créer</a:t>
            </a:r>
            <a:r>
              <a:rPr lang="en-US" sz="1000" b="1" dirty="0" smtClean="0">
                <a:solidFill>
                  <a:prstClr val="black"/>
                </a:solidFill>
                <a:latin typeface="Arial"/>
                <a:ea typeface="SimSun"/>
                <a:cs typeface="Arial"/>
              </a:rPr>
              <a:t> </a:t>
            </a:r>
            <a:r>
              <a:rPr lang="en-US" sz="1000" b="1" dirty="0" err="1">
                <a:solidFill>
                  <a:prstClr val="black"/>
                </a:solidFill>
                <a:latin typeface="Arial"/>
                <a:ea typeface="SimSun"/>
                <a:cs typeface="Arial"/>
              </a:rPr>
              <a:t>une</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deuxième</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imprimante</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partagée</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utilisant</a:t>
            </a:r>
            <a:r>
              <a:rPr lang="en-US" sz="1000" b="1" dirty="0">
                <a:solidFill>
                  <a:prstClr val="black"/>
                </a:solidFill>
                <a:latin typeface="Arial"/>
                <a:ea typeface="SimSun"/>
                <a:cs typeface="Arial"/>
              </a:rPr>
              <a:t> le </a:t>
            </a:r>
            <a:r>
              <a:rPr lang="en-US" sz="1000" b="1" dirty="0" err="1">
                <a:solidFill>
                  <a:prstClr val="black"/>
                </a:solidFill>
                <a:latin typeface="Arial"/>
                <a:ea typeface="SimSun"/>
                <a:cs typeface="Arial"/>
              </a:rPr>
              <a:t>même</a:t>
            </a:r>
            <a:r>
              <a:rPr lang="en-US" sz="1000" b="1" dirty="0">
                <a:solidFill>
                  <a:prstClr val="black"/>
                </a:solidFill>
                <a:latin typeface="Arial"/>
                <a:ea typeface="SimSun"/>
                <a:cs typeface="Arial"/>
              </a:rPr>
              <a:t> port</a:t>
            </a:r>
            <a:endParaRPr lang="en-US" sz="1000" dirty="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fenêtre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Périphériques</a:t>
            </a:r>
            <a:r>
              <a:rPr lang="en-US" sz="1000" dirty="0">
                <a:solidFill>
                  <a:prstClr val="black"/>
                </a:solidFill>
                <a:latin typeface="Arial"/>
                <a:ea typeface="Times New Roman"/>
                <a:cs typeface="Times New Roman"/>
              </a:rPr>
              <a:t> et </a:t>
            </a:r>
            <a:r>
              <a:rPr lang="en-US" sz="1000" dirty="0" err="1">
                <a:solidFill>
                  <a:prstClr val="black"/>
                </a:solidFill>
                <a:latin typeface="Arial"/>
                <a:ea typeface="Times New Roman"/>
                <a:cs typeface="Times New Roman"/>
              </a:rPr>
              <a:t>imprimantes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une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imprimante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fenêtre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Ajouter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une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imprimante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L'imprimante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que</a:t>
            </a:r>
            <a:r>
              <a:rPr lang="en-US" sz="1000" b="1" dirty="0">
                <a:solidFill>
                  <a:prstClr val="black"/>
                </a:solidFill>
                <a:latin typeface="Arial"/>
                <a:ea typeface="Times New Roman"/>
                <a:cs typeface="Times New Roman"/>
              </a:rPr>
              <a:t> je </a:t>
            </a:r>
            <a:r>
              <a:rPr lang="en-US" sz="1000" b="1" dirty="0" err="1">
                <a:solidFill>
                  <a:prstClr val="black"/>
                </a:solidFill>
                <a:latin typeface="Arial"/>
                <a:ea typeface="Times New Roman"/>
                <a:cs typeface="Times New Roman"/>
              </a:rPr>
              <a:t>veux</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n'est</a:t>
            </a:r>
            <a:r>
              <a:rPr lang="en-US" sz="1000" b="1" dirty="0">
                <a:solidFill>
                  <a:prstClr val="black"/>
                </a:solidFill>
                <a:latin typeface="Arial"/>
                <a:ea typeface="Times New Roman"/>
                <a:cs typeface="Times New Roman"/>
              </a:rPr>
              <a:t> pas </a:t>
            </a:r>
            <a:r>
              <a:rPr lang="en-US" sz="1000" b="1" dirty="0" err="1">
                <a:solidFill>
                  <a:prstClr val="black"/>
                </a:solidFill>
                <a:latin typeface="Arial"/>
                <a:ea typeface="Times New Roman"/>
                <a:cs typeface="Times New Roman"/>
              </a:rPr>
              <a:t>répertoriée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fenêtre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Ajouter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imprimante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Ajouter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une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imprimante</a:t>
            </a:r>
            <a:r>
              <a:rPr lang="en-US" sz="1000" b="1" dirty="0">
                <a:solidFill>
                  <a:prstClr val="black"/>
                </a:solidFill>
                <a:latin typeface="Arial"/>
                <a:ea typeface="Times New Roman"/>
                <a:cs typeface="Times New Roman"/>
              </a:rPr>
              <a:t> locale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réseau</a:t>
            </a:r>
            <a:r>
              <a:rPr lang="en-US" sz="1000" b="1" dirty="0">
                <a:solidFill>
                  <a:prstClr val="black"/>
                </a:solidFill>
                <a:latin typeface="Arial"/>
                <a:ea typeface="Times New Roman"/>
                <a:cs typeface="Times New Roman"/>
              </a:rPr>
              <a:t> avec des </a:t>
            </a:r>
            <a:r>
              <a:rPr lang="en-US" sz="1000" b="1" dirty="0" err="1">
                <a:solidFill>
                  <a:prstClr val="black"/>
                </a:solidFill>
                <a:latin typeface="Arial"/>
                <a:ea typeface="Times New Roman"/>
                <a:cs typeface="Times New Roman"/>
              </a:rPr>
              <a:t>paramètres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manuels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err="1">
                <a:solidFill>
                  <a:prstClr val="black"/>
                </a:solidFill>
                <a:latin typeface="Arial"/>
                <a:ea typeface="Times New Roman"/>
                <a:cs typeface="Times New Roman"/>
              </a:rPr>
              <a:t>Choisir</a:t>
            </a:r>
            <a:r>
              <a:rPr lang="en-US" sz="1000" b="1" dirty="0">
                <a:solidFill>
                  <a:prstClr val="black"/>
                </a:solidFill>
                <a:latin typeface="Arial"/>
                <a:ea typeface="Times New Roman"/>
                <a:cs typeface="Times New Roman"/>
              </a:rPr>
              <a:t> un port </a:t>
            </a:r>
            <a:r>
              <a:rPr lang="en-US" sz="1000" b="1" dirty="0" err="1">
                <a:solidFill>
                  <a:prstClr val="black"/>
                </a:solidFill>
                <a:latin typeface="Arial"/>
                <a:ea typeface="Times New Roman"/>
                <a:cs typeface="Times New Roman"/>
              </a:rPr>
              <a:t>d'imprimante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smtClean="0">
                <a:solidFill>
                  <a:prstClr val="black"/>
                </a:solidFill>
                <a:latin typeface="Arial"/>
                <a:ea typeface="Times New Roman"/>
                <a:cs typeface="Times New Roman"/>
              </a:rPr>
              <a:t>. Il </a:t>
            </a:r>
            <a:r>
              <a:rPr lang="en-US" sz="1000" dirty="0" err="1">
                <a:solidFill>
                  <a:prstClr val="black"/>
                </a:solidFill>
                <a:latin typeface="Arial"/>
                <a:ea typeface="Times New Roman"/>
                <a:cs typeface="Times New Roman"/>
              </a:rPr>
              <a:t>s'agit</a:t>
            </a:r>
            <a:r>
              <a:rPr lang="en-US" sz="1000" dirty="0">
                <a:solidFill>
                  <a:prstClr val="black"/>
                </a:solidFill>
                <a:latin typeface="Arial"/>
                <a:ea typeface="Times New Roman"/>
                <a:cs typeface="Times New Roman"/>
              </a:rPr>
              <a:t> du </a:t>
            </a:r>
            <a:r>
              <a:rPr lang="en-US" sz="1000" dirty="0" err="1">
                <a:solidFill>
                  <a:prstClr val="black"/>
                </a:solidFill>
                <a:latin typeface="Arial"/>
                <a:ea typeface="Times New Roman"/>
                <a:cs typeface="Times New Roman"/>
              </a:rPr>
              <a:t>même</a:t>
            </a:r>
            <a:r>
              <a:rPr lang="en-US" sz="1000" dirty="0">
                <a:solidFill>
                  <a:prstClr val="black"/>
                </a:solidFill>
                <a:latin typeface="Arial"/>
                <a:ea typeface="Times New Roman"/>
                <a:cs typeface="Times New Roman"/>
              </a:rPr>
              <a:t> port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celui</a:t>
            </a:r>
            <a:r>
              <a:rPr lang="en-US" sz="1000" dirty="0">
                <a:solidFill>
                  <a:prstClr val="black"/>
                </a:solidFill>
                <a:latin typeface="Arial"/>
                <a:ea typeface="Times New Roman"/>
                <a:cs typeface="Times New Roman"/>
              </a:rPr>
              <a:t> qui a </a:t>
            </a:r>
            <a:r>
              <a:rPr lang="en-US" sz="1000" dirty="0" err="1">
                <a:solidFill>
                  <a:prstClr val="black"/>
                </a:solidFill>
                <a:latin typeface="Arial"/>
                <a:ea typeface="Times New Roman"/>
                <a:cs typeface="Times New Roman"/>
              </a:rPr>
              <a:t>été</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sélectionné</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l'imprimante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créée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la </a:t>
            </a:r>
            <a:r>
              <a:rPr lang="en-US" sz="1000" dirty="0" err="1" smtClean="0">
                <a:solidFill>
                  <a:prstClr val="black"/>
                </a:solidFill>
                <a:latin typeface="Arial"/>
                <a:ea typeface="Times New Roman"/>
                <a:cs typeface="Times New Roman"/>
              </a:rPr>
              <a:t>tâche</a:t>
            </a: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précédente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a:solidFill>
                  <a:prstClr val="black"/>
                </a:solidFill>
                <a:latin typeface="Arial"/>
                <a:ea typeface="Times New Roman"/>
                <a:cs typeface="Times New Roman"/>
              </a:rPr>
              <a:t>Installer le </a:t>
            </a:r>
            <a:r>
              <a:rPr lang="en-US" sz="1000" b="1" dirty="0" err="1">
                <a:solidFill>
                  <a:prstClr val="black"/>
                </a:solidFill>
                <a:latin typeface="Arial"/>
                <a:ea typeface="Times New Roman"/>
                <a:cs typeface="Times New Roman"/>
              </a:rPr>
              <a:t>pilote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d'imprimante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 pour accepter la </a:t>
            </a:r>
            <a:r>
              <a:rPr lang="en-US" sz="1000" dirty="0" err="1">
                <a:solidFill>
                  <a:prstClr val="black"/>
                </a:solidFill>
                <a:latin typeface="Arial"/>
                <a:ea typeface="Times New Roman"/>
                <a:cs typeface="Times New Roman"/>
              </a:rPr>
              <a:t>sélection</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par </a:t>
            </a:r>
            <a:r>
              <a:rPr lang="en-US" sz="1000" dirty="0" err="1" smtClean="0">
                <a:solidFill>
                  <a:prstClr val="black"/>
                </a:solidFill>
                <a:latin typeface="Arial"/>
                <a:ea typeface="Times New Roman"/>
                <a:cs typeface="Times New Roman"/>
              </a:rPr>
              <a:t>défaut</a:t>
            </a:r>
            <a:r>
              <a:rPr lang="en-US" sz="1000" dirty="0" smtClean="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smtClean="0">
                <a:solidFill>
                  <a:prstClr val="black"/>
                </a:solidFill>
                <a:latin typeface="Arial"/>
                <a:ea typeface="Times New Roman"/>
                <a:cs typeface="Times New Roman"/>
              </a:rPr>
              <a:t>Il </a:t>
            </a:r>
            <a:r>
              <a:rPr lang="en-US" sz="1000" dirty="0" err="1">
                <a:solidFill>
                  <a:prstClr val="black"/>
                </a:solidFill>
                <a:latin typeface="Arial"/>
                <a:ea typeface="Times New Roman"/>
                <a:cs typeface="Times New Roman"/>
              </a:rPr>
              <a:t>s'agit</a:t>
            </a:r>
            <a:r>
              <a:rPr lang="en-US" sz="1000" dirty="0">
                <a:solidFill>
                  <a:prstClr val="black"/>
                </a:solidFill>
                <a:latin typeface="Arial"/>
                <a:ea typeface="Times New Roman"/>
                <a:cs typeface="Times New Roman"/>
              </a:rPr>
              <a:t> du </a:t>
            </a:r>
            <a:r>
              <a:rPr lang="en-US" sz="1000" dirty="0" err="1">
                <a:solidFill>
                  <a:prstClr val="black"/>
                </a:solidFill>
                <a:latin typeface="Arial"/>
                <a:ea typeface="Times New Roman"/>
                <a:cs typeface="Times New Roman"/>
              </a:rPr>
              <a:t>même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pilote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d'imprimante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celui</a:t>
            </a:r>
            <a:r>
              <a:rPr lang="en-US" sz="1000" dirty="0">
                <a:solidFill>
                  <a:prstClr val="black"/>
                </a:solidFill>
                <a:latin typeface="Arial"/>
                <a:ea typeface="Times New Roman"/>
                <a:cs typeface="Times New Roman"/>
              </a:rPr>
              <a:t> qui a </a:t>
            </a:r>
            <a:r>
              <a:rPr lang="en-US" sz="1000" dirty="0" err="1">
                <a:solidFill>
                  <a:prstClr val="black"/>
                </a:solidFill>
                <a:latin typeface="Arial"/>
                <a:ea typeface="Times New Roman"/>
                <a:cs typeface="Times New Roman"/>
              </a:rPr>
              <a:t>été</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utilisé</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l'imprimante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créée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tâche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précédente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err="1">
                <a:solidFill>
                  <a:prstClr val="black"/>
                </a:solidFill>
                <a:latin typeface="Arial"/>
                <a:ea typeface="Times New Roman"/>
                <a:cs typeface="Times New Roman"/>
              </a:rPr>
              <a:t>Quelle</a:t>
            </a:r>
            <a:r>
              <a:rPr lang="en-US" sz="1000" b="1" dirty="0">
                <a:solidFill>
                  <a:prstClr val="black"/>
                </a:solidFill>
                <a:latin typeface="Arial"/>
                <a:ea typeface="Times New Roman"/>
                <a:cs typeface="Times New Roman"/>
              </a:rPr>
              <a:t> version du </a:t>
            </a:r>
            <a:r>
              <a:rPr lang="en-US" sz="1000" b="1" dirty="0" err="1">
                <a:solidFill>
                  <a:prstClr val="black"/>
                </a:solidFill>
                <a:latin typeface="Arial"/>
                <a:ea typeface="Times New Roman"/>
                <a:cs typeface="Times New Roman"/>
              </a:rPr>
              <a:t>pilote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voulez-vous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utiliser</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réutiliser</a:t>
            </a:r>
            <a:r>
              <a:rPr lang="en-US" sz="1000" dirty="0">
                <a:solidFill>
                  <a:prstClr val="black"/>
                </a:solidFill>
                <a:latin typeface="Arial"/>
                <a:ea typeface="Times New Roman"/>
                <a:cs typeface="Times New Roman"/>
              </a:rPr>
              <a:t> le </a:t>
            </a:r>
            <a:r>
              <a:rPr lang="en-US" sz="1000" dirty="0" err="1">
                <a:solidFill>
                  <a:prstClr val="black"/>
                </a:solidFill>
                <a:latin typeface="Arial"/>
                <a:ea typeface="Times New Roman"/>
                <a:cs typeface="Times New Roman"/>
              </a:rPr>
              <a:t>même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pilote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d'imprimante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err="1">
                <a:solidFill>
                  <a:prstClr val="black"/>
                </a:solidFill>
                <a:latin typeface="Arial"/>
                <a:ea typeface="Times New Roman"/>
                <a:cs typeface="Times New Roman"/>
              </a:rPr>
              <a:t>Entrer</a:t>
            </a:r>
            <a:r>
              <a:rPr lang="en-US" sz="1000" b="1" dirty="0">
                <a:solidFill>
                  <a:prstClr val="black"/>
                </a:solidFill>
                <a:latin typeface="Arial"/>
                <a:ea typeface="Times New Roman"/>
                <a:cs typeface="Times New Roman"/>
              </a:rPr>
              <a:t> un nom </a:t>
            </a:r>
            <a:r>
              <a:rPr lang="en-US" sz="1000" b="1" dirty="0" err="1">
                <a:solidFill>
                  <a:prstClr val="black"/>
                </a:solidFill>
                <a:latin typeface="Arial"/>
                <a:ea typeface="Times New Roman"/>
                <a:cs typeface="Times New Roman"/>
              </a:rPr>
              <a:t>d'imprimante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zone de </a:t>
            </a:r>
            <a:r>
              <a:rPr lang="en-US" sz="1000" dirty="0" err="1">
                <a:solidFill>
                  <a:prstClr val="black"/>
                </a:solidFill>
                <a:latin typeface="Arial"/>
                <a:ea typeface="Times New Roman"/>
                <a:cs typeface="Times New Roman"/>
              </a:rPr>
              <a:t>texte</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Nom </a:t>
            </a:r>
            <a:r>
              <a:rPr lang="en-US" sz="1000" b="1" dirty="0" err="1">
                <a:solidFill>
                  <a:prstClr val="black"/>
                </a:solidFill>
                <a:latin typeface="Arial"/>
                <a:ea typeface="Times New Roman"/>
                <a:cs typeface="Times New Roman"/>
              </a:rPr>
              <a:t>d'imprimante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tapez</a:t>
            </a:r>
            <a:r>
              <a:rPr lang="en-US" sz="1000" dirty="0">
                <a:solidFill>
                  <a:prstClr val="black"/>
                </a:solidFill>
                <a:latin typeface="Arial"/>
                <a:ea typeface="Times New Roman"/>
                <a:cs typeface="Times New Roman"/>
              </a:rPr>
              <a:t> </a:t>
            </a:r>
            <a:r>
              <a:rPr lang="en-US" sz="1000" b="1" dirty="0">
                <a:solidFill>
                  <a:prstClr val="black"/>
                </a:solidFill>
                <a:latin typeface="Arial"/>
                <a:ea typeface="Times New Roman"/>
                <a:cs typeface="Times New Roman"/>
              </a:rPr>
              <a:t>Executives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puis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err="1">
                <a:solidFill>
                  <a:prstClr val="black"/>
                </a:solidFill>
                <a:latin typeface="Arial"/>
                <a:ea typeface="Times New Roman"/>
                <a:cs typeface="Times New Roman"/>
              </a:rPr>
              <a:t>Partage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d'imprimante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partager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l'imprimante</a:t>
            </a:r>
            <a:r>
              <a:rPr lang="en-US" sz="1000" dirty="0">
                <a:solidFill>
                  <a:prstClr val="black"/>
                </a:solidFill>
                <a:latin typeface="Arial"/>
                <a:ea typeface="Times New Roman"/>
                <a:cs typeface="Times New Roman"/>
              </a:rPr>
              <a:t> avec les </a:t>
            </a:r>
            <a:r>
              <a:rPr lang="en-US" sz="1000" dirty="0" err="1">
                <a:solidFill>
                  <a:prstClr val="black"/>
                </a:solidFill>
                <a:latin typeface="Arial"/>
                <a:ea typeface="Times New Roman"/>
                <a:cs typeface="Times New Roman"/>
              </a:rPr>
              <a:t>paramètres</a:t>
            </a:r>
            <a:r>
              <a:rPr lang="en-US" sz="1000" dirty="0">
                <a:solidFill>
                  <a:prstClr val="black"/>
                </a:solidFill>
                <a:latin typeface="Arial"/>
                <a:ea typeface="Times New Roman"/>
                <a:cs typeface="Times New Roman"/>
              </a:rPr>
              <a:t> par </a:t>
            </a:r>
            <a:r>
              <a:rPr lang="en-US" sz="1000" dirty="0" err="1">
                <a:solidFill>
                  <a:prstClr val="black"/>
                </a:solidFill>
                <a:latin typeface="Arial"/>
                <a:ea typeface="Times New Roman"/>
                <a:cs typeface="Times New Roman"/>
              </a:rPr>
              <a:t>défaut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page </a:t>
            </a:r>
            <a:r>
              <a:rPr lang="en-US" sz="1000" b="1" dirty="0" err="1">
                <a:solidFill>
                  <a:prstClr val="black"/>
                </a:solidFill>
                <a:latin typeface="Arial"/>
                <a:ea typeface="Times New Roman"/>
                <a:cs typeface="Times New Roman"/>
              </a:rPr>
              <a:t>Vous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avez</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ajouté</a:t>
            </a:r>
            <a:r>
              <a:rPr lang="en-US" sz="1000" b="1" dirty="0">
                <a:solidFill>
                  <a:prstClr val="black"/>
                </a:solidFill>
                <a:latin typeface="Arial"/>
                <a:ea typeface="Times New Roman"/>
                <a:cs typeface="Times New Roman"/>
              </a:rPr>
              <a:t> Executives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cliquez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Terminer</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fenêtre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Périphériques</a:t>
            </a:r>
            <a:r>
              <a:rPr lang="en-US" sz="1000" dirty="0">
                <a:solidFill>
                  <a:prstClr val="black"/>
                </a:solidFill>
                <a:latin typeface="Arial"/>
                <a:ea typeface="Times New Roman"/>
                <a:cs typeface="Times New Roman"/>
              </a:rPr>
              <a:t> et </a:t>
            </a:r>
            <a:r>
              <a:rPr lang="en-US" sz="1000" dirty="0" err="1">
                <a:solidFill>
                  <a:prstClr val="black"/>
                </a:solidFill>
                <a:latin typeface="Arial"/>
                <a:ea typeface="Times New Roman"/>
                <a:cs typeface="Times New Roman"/>
              </a:rPr>
              <a:t>imprimantes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examinez</a:t>
            </a:r>
            <a:r>
              <a:rPr lang="en-US" sz="1000" dirty="0">
                <a:solidFill>
                  <a:prstClr val="black"/>
                </a:solidFill>
                <a:latin typeface="Arial"/>
                <a:ea typeface="Times New Roman"/>
                <a:cs typeface="Times New Roman"/>
              </a:rPr>
              <a:t> la </a:t>
            </a:r>
            <a:r>
              <a:rPr lang="en-US" sz="1000" dirty="0" err="1">
                <a:solidFill>
                  <a:prstClr val="black"/>
                </a:solidFill>
                <a:latin typeface="Arial"/>
                <a:ea typeface="Times New Roman"/>
                <a:cs typeface="Times New Roman"/>
              </a:rPr>
              <a:t>liste</a:t>
            </a:r>
            <a:r>
              <a:rPr lang="en-US" sz="1000" dirty="0">
                <a:solidFill>
                  <a:prstClr val="black"/>
                </a:solidFill>
                <a:latin typeface="Arial"/>
                <a:ea typeface="Times New Roman"/>
                <a:cs typeface="Times New Roman"/>
              </a:rPr>
              <a:t> des </a:t>
            </a:r>
            <a:r>
              <a:rPr lang="en-US" sz="1000" dirty="0" err="1">
                <a:solidFill>
                  <a:prstClr val="black"/>
                </a:solidFill>
                <a:latin typeface="Arial"/>
                <a:ea typeface="Times New Roman"/>
                <a:cs typeface="Times New Roman"/>
              </a:rPr>
              <a:t>périphériques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Remarquez</a:t>
            </a:r>
            <a:r>
              <a:rPr lang="en-US" sz="1000" dirty="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que</a:t>
            </a:r>
            <a:r>
              <a:rPr lang="en-US" sz="1000" dirty="0" smtClean="0">
                <a:solidFill>
                  <a:prstClr val="black"/>
                </a:solidFill>
                <a:latin typeface="Arial"/>
                <a:ea typeface="Times New Roman"/>
                <a:cs typeface="Times New Roman"/>
              </a:rPr>
              <a:t> </a:t>
            </a:r>
            <a:r>
              <a:rPr lang="en-US" sz="1000" dirty="0" err="1" smtClean="0">
                <a:solidFill>
                  <a:prstClr val="black"/>
                </a:solidFill>
                <a:latin typeface="Arial"/>
                <a:ea typeface="Times New Roman"/>
                <a:cs typeface="Times New Roman"/>
              </a:rPr>
              <a:t>seule</a:t>
            </a: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l'imprimante</a:t>
            </a:r>
            <a:r>
              <a:rPr lang="en-US" sz="1000" dirty="0">
                <a:solidFill>
                  <a:prstClr val="black"/>
                </a:solidFill>
                <a:latin typeface="Arial"/>
                <a:ea typeface="Times New Roman"/>
                <a:cs typeface="Times New Roman"/>
              </a:rPr>
              <a:t> Executives </a:t>
            </a:r>
            <a:r>
              <a:rPr lang="en-US" sz="1000" dirty="0" err="1">
                <a:solidFill>
                  <a:prstClr val="black"/>
                </a:solidFill>
                <a:latin typeface="Arial"/>
                <a:ea typeface="Times New Roman"/>
                <a:cs typeface="Times New Roman"/>
              </a:rPr>
              <a:t>est</a:t>
            </a:r>
            <a:r>
              <a:rPr lang="en-US" sz="1000" dirty="0">
                <a:solidFill>
                  <a:prstClr val="black"/>
                </a:solidFill>
                <a:latin typeface="Arial"/>
                <a:ea typeface="Times New Roman"/>
                <a:cs typeface="Times New Roman"/>
              </a:rPr>
              <a:t> </a:t>
            </a:r>
            <a:r>
              <a:rPr lang="en-US" sz="1000" err="1">
                <a:solidFill>
                  <a:prstClr val="black"/>
                </a:solidFill>
                <a:latin typeface="Arial"/>
                <a:ea typeface="Times New Roman"/>
                <a:cs typeface="Times New Roman"/>
              </a:rPr>
              <a:t>répertoriée</a:t>
            </a:r>
            <a:r>
              <a:rPr lang="en-US" sz="1000" smtClean="0">
                <a:solidFill>
                  <a:prstClr val="black"/>
                </a:solidFill>
                <a:latin typeface="Arial"/>
                <a:ea typeface="Times New Roman"/>
                <a:cs typeface="Times New Roman"/>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23</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US" sz="1000" smtClean="0">
                <a:latin typeface="Arial"/>
              </a:rPr>
              <a:t>(</a:t>
            </a:r>
            <a:r>
              <a:rPr lang="fr-FR" sz="1000">
                <a:latin typeface="Arial"/>
              </a:rPr>
              <a:t>Autres remarques figurent sur la diapositive suivante.</a:t>
            </a:r>
            <a:r>
              <a:rPr lang="en-US" sz="1000" smtClean="0">
                <a:latin typeface="Arial"/>
              </a:rPr>
              <a:t>)</a:t>
            </a:r>
            <a:endParaRPr lang="en-US" sz="1000" dirty="0">
              <a:latin typeface="Arial"/>
            </a:endParaRPr>
          </a:p>
        </p:txBody>
      </p:sp>
    </p:spTree>
    <p:extLst>
      <p:ext uri="{BB962C8B-B14F-4D97-AF65-F5344CB8AC3E}">
        <p14:creationId xmlns:p14="http://schemas.microsoft.com/office/powerpoint/2010/main" val="9494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Bef>
                <a:spcPts val="900"/>
              </a:spcBef>
              <a:spcAft>
                <a:spcPts val="300"/>
              </a:spcAft>
            </a:pPr>
            <a:r>
              <a:rPr lang="en-US" sz="1000" b="1" smtClean="0">
                <a:solidFill>
                  <a:prstClr val="black"/>
                </a:solidFill>
                <a:latin typeface="Arial"/>
                <a:ea typeface="SimSun"/>
                <a:cs typeface="Arial"/>
              </a:rPr>
              <a:t>Augmenter la priorité d'impression pour une file d'attente d'impression prioritaire</a:t>
            </a:r>
            <a:endParaRPr lang="en-US" sz="1000" smtClean="0">
              <a:solidFill>
                <a:prstClr val="black"/>
              </a:solidFill>
              <a:latin typeface="Arial"/>
              <a:ea typeface="SimSun"/>
              <a:cs typeface="Arial"/>
            </a:endParaRPr>
          </a:p>
          <a:p>
            <a:pPr marL="342900" lvl="0" indent="-342900">
              <a:lnSpc>
                <a:spcPct val="115000"/>
              </a:lnSpc>
              <a:spcAft>
                <a:spcPts val="995"/>
              </a:spcAft>
              <a:buFont typeface="+mj-lt"/>
              <a:buAutoNum type="arabicPeriod"/>
            </a:pPr>
            <a:r>
              <a:rPr lang="en-US" sz="1000" smtClean="0">
                <a:solidFill>
                  <a:prstClr val="black"/>
                </a:solidFill>
                <a:latin typeface="Arial"/>
                <a:ea typeface="Times New Roman"/>
                <a:cs typeface="Segoe UI"/>
              </a:rPr>
              <a:t>Dans la fenêtre Périphériques et imprimantes, cliquez avec le bouton droit sur </a:t>
            </a:r>
            <a:r>
              <a:rPr lang="en-US" sz="1000" b="1" smtClean="0">
                <a:solidFill>
                  <a:prstClr val="black"/>
                </a:solidFill>
                <a:latin typeface="Arial"/>
                <a:ea typeface="Times New Roman"/>
                <a:cs typeface="Times New Roman"/>
              </a:rPr>
              <a:t>Executives</a:t>
            </a:r>
            <a:r>
              <a:rPr lang="en-US" sz="1000" smtClean="0">
                <a:solidFill>
                  <a:prstClr val="black"/>
                </a:solidFill>
                <a:latin typeface="Arial"/>
                <a:ea typeface="Times New Roman"/>
                <a:cs typeface="Segoe UI"/>
              </a:rPr>
              <a:t>, pointez sur </a:t>
            </a:r>
            <a:r>
              <a:rPr lang="en-US" sz="1000" b="1" smtClean="0">
                <a:solidFill>
                  <a:prstClr val="black"/>
                </a:solidFill>
                <a:latin typeface="Arial"/>
                <a:ea typeface="Times New Roman"/>
                <a:cs typeface="Times New Roman"/>
              </a:rPr>
              <a:t>Propriétés de l'imprimante</a:t>
            </a:r>
            <a:r>
              <a:rPr lang="en-US" sz="1000" smtClean="0">
                <a:solidFill>
                  <a:prstClr val="black"/>
                </a:solidFill>
                <a:latin typeface="Arial"/>
                <a:ea typeface="Times New Roman"/>
                <a:cs typeface="Segoe UI"/>
              </a:rPr>
              <a:t>, puis cliquez sur </a:t>
            </a:r>
            <a:r>
              <a:rPr lang="en-US" sz="1000" b="1" smtClean="0">
                <a:solidFill>
                  <a:prstClr val="black"/>
                </a:solidFill>
                <a:latin typeface="Arial"/>
                <a:ea typeface="Times New Roman"/>
                <a:cs typeface="Times New Roman"/>
              </a:rPr>
              <a:t>Executives</a:t>
            </a:r>
            <a:r>
              <a:rPr lang="en-US" sz="1000" smtClean="0">
                <a:solidFill>
                  <a:prstClr val="black"/>
                </a:solidFill>
                <a:latin typeface="Arial"/>
                <a:ea typeface="Times New Roman"/>
                <a:cs typeface="Segoe UI"/>
              </a:rPr>
              <a:t>.</a:t>
            </a:r>
            <a:endParaRPr lang="en-US" sz="1000" smtClean="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smtClean="0">
                <a:solidFill>
                  <a:prstClr val="black"/>
                </a:solidFill>
                <a:latin typeface="Arial"/>
                <a:ea typeface="Times New Roman"/>
                <a:cs typeface="Segoe UI"/>
              </a:rPr>
              <a:t>Dans l'onglet </a:t>
            </a:r>
            <a:r>
              <a:rPr lang="en-US" sz="1000" b="1" smtClean="0">
                <a:solidFill>
                  <a:prstClr val="black"/>
                </a:solidFill>
                <a:latin typeface="Arial"/>
                <a:ea typeface="Times New Roman"/>
                <a:cs typeface="Times New Roman"/>
              </a:rPr>
              <a:t>Avancé</a:t>
            </a:r>
            <a:r>
              <a:rPr lang="en-US" sz="1000" smtClean="0">
                <a:solidFill>
                  <a:prstClr val="black"/>
                </a:solidFill>
                <a:latin typeface="Arial"/>
                <a:ea typeface="Times New Roman"/>
                <a:cs typeface="Segoe UI"/>
              </a:rPr>
              <a:t>, dans la zone </a:t>
            </a:r>
            <a:r>
              <a:rPr lang="en-US" sz="1000" b="1" smtClean="0">
                <a:solidFill>
                  <a:prstClr val="black"/>
                </a:solidFill>
                <a:latin typeface="Arial"/>
                <a:ea typeface="Times New Roman"/>
                <a:cs typeface="Times New Roman"/>
              </a:rPr>
              <a:t>Priorité</a:t>
            </a:r>
            <a:r>
              <a:rPr lang="en-US" sz="1000" smtClean="0">
                <a:solidFill>
                  <a:prstClr val="black"/>
                </a:solidFill>
                <a:latin typeface="Arial"/>
                <a:ea typeface="Times New Roman"/>
                <a:cs typeface="Segoe UI"/>
              </a:rPr>
              <a:t>, tapez </a:t>
            </a:r>
            <a:r>
              <a:rPr lang="en-US" sz="1000" b="1" smtClean="0">
                <a:solidFill>
                  <a:prstClr val="black"/>
                </a:solidFill>
                <a:latin typeface="Arial"/>
                <a:ea typeface="Times New Roman"/>
                <a:cs typeface="Times New Roman"/>
              </a:rPr>
              <a:t>10</a:t>
            </a:r>
            <a:r>
              <a:rPr lang="en-US" sz="1000" smtClean="0">
                <a:solidFill>
                  <a:prstClr val="black"/>
                </a:solidFill>
                <a:latin typeface="Arial"/>
                <a:ea typeface="Times New Roman"/>
                <a:cs typeface="Segoe UI"/>
              </a:rPr>
              <a:t>, puis cliquez sur </a:t>
            </a:r>
            <a:r>
              <a:rPr lang="en-US" sz="1000" b="1" smtClean="0">
                <a:solidFill>
                  <a:prstClr val="black"/>
                </a:solidFill>
                <a:latin typeface="Arial"/>
                <a:ea typeface="Times New Roman"/>
                <a:cs typeface="Times New Roman"/>
              </a:rPr>
              <a:t>OK</a:t>
            </a:r>
            <a:r>
              <a:rPr lang="en-US" sz="1000" smtClean="0">
                <a:solidFill>
                  <a:prstClr val="black"/>
                </a:solidFill>
                <a:latin typeface="Arial"/>
                <a:ea typeface="Times New Roman"/>
                <a:cs typeface="Segoe UI"/>
              </a:rPr>
              <a:t>.</a:t>
            </a:r>
          </a:p>
          <a:p>
            <a:pPr lvl="0">
              <a:lnSpc>
                <a:spcPct val="115000"/>
              </a:lnSpc>
              <a:spcAft>
                <a:spcPts val="995"/>
              </a:spcAft>
            </a:pPr>
            <a:r>
              <a:rPr lang="en-US" sz="1000" smtClean="0">
                <a:solidFill>
                  <a:prstClr val="black"/>
                </a:solidFill>
                <a:latin typeface="Arial"/>
                <a:ea typeface="Times New Roman"/>
                <a:cs typeface="Segoe UI"/>
              </a:rPr>
              <a:t>À présent, les travaux qui sont soumis à l'imprimante Executives ont une priorité plus élevée que ceux soumis à l'imprimante AllUsers, et seront imprimés en priorité.</a:t>
            </a:r>
            <a:endParaRPr lang="en-US" dirty="0"/>
          </a:p>
        </p:txBody>
      </p:sp>
      <p:sp>
        <p:nvSpPr>
          <p:cNvPr id="4" name="Slide Number Placeholder 3"/>
          <p:cNvSpPr>
            <a:spLocks noGrp="1"/>
          </p:cNvSpPr>
          <p:nvPr>
            <p:ph type="sldNum" sz="quarter" idx="10"/>
          </p:nvPr>
        </p:nvSpPr>
        <p:spPr/>
        <p:txBody>
          <a:bodyPr/>
          <a:lstStyle/>
          <a:p>
            <a:fld id="{5F90B62E-E978-43C3-B0B8-3D69518C8CEC}"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1782176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Le pool d'imprimantes est souvent négligé. Expliquez aux stagiaires pourquoi il représente un avantage</a:t>
            </a:r>
            <a:r>
              <a:rPr lang="en-US" sz="1000" smtClean="0">
                <a:solidFill>
                  <a:srgbClr val="000000"/>
                </a:solidFill>
                <a:effectLst/>
                <a:latin typeface="Arial"/>
                <a:ea typeface="SimSun"/>
                <a:cs typeface="Arial"/>
              </a:rPr>
              <a:t>,</a:t>
            </a:r>
            <a:r>
              <a:rPr lang="en-US" sz="1000">
                <a:latin typeface="Arial"/>
                <a:ea typeface="SimSun"/>
                <a:cs typeface="Arial"/>
              </a:rPr>
              <a:t> notamment</a:t>
            </a:r>
            <a:r>
              <a:rPr lang="en-US" sz="1000" smtClean="0">
                <a:solidFill>
                  <a:srgbClr val="000000"/>
                </a:solidFill>
                <a:effectLst/>
                <a:latin typeface="Arial"/>
                <a:ea typeface="SimSun"/>
                <a:cs typeface="Arial"/>
              </a:rPr>
              <a:t> </a:t>
            </a:r>
            <a:r>
              <a:rPr lang="en-US" sz="1000">
                <a:latin typeface="Arial"/>
                <a:ea typeface="SimSun"/>
                <a:cs typeface="Segoe UI"/>
              </a:rPr>
              <a:t>dans le cas d'une capacité d'impression préoccupante. Expliquez en quoi le pool d'imprimantes diffère du simple fait d'avoir plusieurs imprimantes, car il permet de mettre automatiquement d'autres imprimantes à votre disposition. Un utilisateur n'est pas tenu de rechercher une imprimante disponible, puis de la sélectionner avant d'imprimer.</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34431141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l'impression directe pour les filiales, ainsi que les méthodes permettant de l'activer.</a:t>
            </a:r>
            <a:endParaRPr lang="en-US" sz="1000">
              <a:latin typeface="Arial"/>
              <a:ea typeface="SimSun"/>
              <a:cs typeface="Arial"/>
            </a:endParaRPr>
          </a:p>
          <a:p>
            <a:pPr>
              <a:lnSpc>
                <a:spcPct val="115000"/>
              </a:lnSpc>
              <a:spcAft>
                <a:spcPts val="1000"/>
              </a:spcAft>
            </a:pPr>
            <a:r>
              <a:rPr lang="en-US" sz="1000">
                <a:latin typeface="Arial"/>
                <a:ea typeface="SimSun"/>
                <a:cs typeface="Segoe UI"/>
              </a:rPr>
              <a:t>Assurez-vous que les stagiaires comprennent la différence entre le pool d'imprimantes et l'impression directe pour les filiales.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37765855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Il se peut que certains stagiaires ne connaissent pas les options de déploiement d'imprimantes à l'aide des préférences de stratégie de groupe ou des objets GPO (objets de stratégie de groupe) créés par la gestion de l'impression. Passez un peu plus de temps à présenter ces options si les stagiaires sont intéressés.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22383655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Avant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commencent</a:t>
            </a:r>
            <a:r>
              <a:rPr lang="en-US" sz="1000" dirty="0">
                <a:latin typeface="Arial"/>
                <a:ea typeface="SimSun"/>
                <a:cs typeface="Arial"/>
              </a:rPr>
              <a:t>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a:t>
            </a:r>
            <a:r>
              <a:rPr lang="en-US" sz="1000" dirty="0" err="1">
                <a:latin typeface="Arial"/>
                <a:ea typeface="SimSun"/>
                <a:cs typeface="Arial"/>
              </a:rPr>
              <a:t>affichez</a:t>
            </a:r>
            <a:r>
              <a:rPr lang="en-US" sz="1000" dirty="0">
                <a:latin typeface="Arial"/>
                <a:ea typeface="SimSun"/>
                <a:cs typeface="Arial"/>
              </a:rPr>
              <a:t> </a:t>
            </a:r>
            <a:r>
              <a:rPr lang="en-US" sz="1000" dirty="0" smtClean="0">
                <a:latin typeface="Arial"/>
                <a:ea typeface="SimSun"/>
                <a:cs typeface="Arial"/>
              </a:rPr>
              <a:t>la </a:t>
            </a:r>
            <a:r>
              <a:rPr lang="en-US" sz="1000" dirty="0" err="1" smtClean="0">
                <a:latin typeface="Arial"/>
                <a:ea typeface="SimSun"/>
                <a:cs typeface="Arial"/>
              </a:rPr>
              <a:t>diapositive</a:t>
            </a:r>
            <a:r>
              <a:rPr lang="en-US" sz="1000" dirty="0" smtClean="0">
                <a:latin typeface="Arial"/>
                <a:ea typeface="SimSun"/>
                <a:cs typeface="Arial"/>
              </a:rPr>
              <a:t> </a:t>
            </a:r>
            <a:r>
              <a:rPr lang="en-US" sz="1000" dirty="0" err="1">
                <a:latin typeface="Arial"/>
                <a:ea typeface="SimSun"/>
                <a:cs typeface="Arial"/>
              </a:rPr>
              <a:t>suivante</a:t>
            </a:r>
            <a:r>
              <a:rPr lang="en-US" sz="1000" dirty="0">
                <a:latin typeface="Arial"/>
                <a:ea typeface="SimSun"/>
                <a:cs typeface="Arial"/>
              </a:rPr>
              <a:t>. Avant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à la </a:t>
            </a:r>
            <a:r>
              <a:rPr lang="en-US" sz="1000" dirty="0" err="1">
                <a:latin typeface="Arial"/>
                <a:ea typeface="SimSun"/>
                <a:cs typeface="Arial"/>
              </a:rPr>
              <a:t>classe</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a:t>
            </a:r>
            <a:r>
              <a:rPr lang="en-US" sz="1000" dirty="0" err="1">
                <a:latin typeface="Arial"/>
                <a:ea typeface="SimSun"/>
                <a:cs typeface="Arial"/>
              </a:rPr>
              <a:t>associé</a:t>
            </a:r>
            <a:r>
              <a:rPr lang="en-US" sz="1000" dirty="0">
                <a:latin typeface="Arial"/>
                <a:ea typeface="SimSun"/>
                <a:cs typeface="Arial"/>
              </a:rPr>
              <a:t> à </a:t>
            </a:r>
            <a:r>
              <a:rPr lang="en-US" sz="1000" dirty="0" err="1">
                <a:latin typeface="Arial"/>
                <a:ea typeface="SimSun"/>
                <a:cs typeface="Arial"/>
              </a:rPr>
              <a:t>l'exercice</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scénarios</a:t>
            </a:r>
            <a:r>
              <a:rPr lang="en-US" sz="1000" dirty="0" smtClean="0">
                <a:latin typeface="Arial"/>
                <a:ea typeface="SimSun"/>
                <a:cs typeface="Arial"/>
              </a:rPr>
              <a:t> </a:t>
            </a:r>
            <a:r>
              <a:rPr lang="en-US" sz="1000" dirty="0" err="1">
                <a:latin typeface="Arial"/>
                <a:ea typeface="SimSun"/>
                <a:cs typeface="Arial"/>
              </a:rPr>
              <a:t>fournissent</a:t>
            </a:r>
            <a:r>
              <a:rPr lang="en-US" sz="1000" dirty="0">
                <a:latin typeface="Arial"/>
                <a:ea typeface="SimSun"/>
                <a:cs typeface="Arial"/>
              </a:rPr>
              <a:t> le </a:t>
            </a:r>
            <a:r>
              <a:rPr lang="en-US" sz="1000" dirty="0" err="1">
                <a:latin typeface="Arial"/>
                <a:ea typeface="SimSun"/>
                <a:cs typeface="Arial"/>
              </a:rPr>
              <a:t>contexte</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des </a:t>
            </a:r>
            <a:r>
              <a:rPr lang="en-US" sz="1000" dirty="0" err="1">
                <a:latin typeface="Arial"/>
                <a:ea typeface="SimSun"/>
                <a:cs typeface="Arial"/>
              </a:rPr>
              <a:t>exercices</a:t>
            </a:r>
            <a:r>
              <a:rPr lang="en-US" sz="1000" dirty="0">
                <a:latin typeface="Arial"/>
                <a:ea typeface="SimSun"/>
                <a:cs typeface="Arial"/>
              </a:rPr>
              <a:t>, et </a:t>
            </a:r>
            <a:r>
              <a:rPr lang="en-US" sz="1000" dirty="0" err="1">
                <a:latin typeface="Arial"/>
                <a:ea typeface="SimSun"/>
                <a:cs typeface="Arial"/>
              </a:rPr>
              <a:t>contribuent</a:t>
            </a:r>
            <a:r>
              <a:rPr lang="en-US" sz="1000" dirty="0">
                <a:latin typeface="Arial"/>
                <a:ea typeface="SimSun"/>
                <a:cs typeface="Arial"/>
              </a:rPr>
              <a:t> à </a:t>
            </a:r>
            <a:r>
              <a:rPr lang="en-US" sz="1000" dirty="0" err="1">
                <a:latin typeface="Arial"/>
                <a:ea typeface="SimSun"/>
                <a:cs typeface="Arial"/>
              </a:rPr>
              <a:t>faciliter</a:t>
            </a:r>
            <a:r>
              <a:rPr lang="en-US" sz="1000" dirty="0">
                <a:latin typeface="Arial"/>
                <a:ea typeface="SimSun"/>
                <a:cs typeface="Arial"/>
              </a:rPr>
              <a:t> la discussion à la fin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répondre</a:t>
            </a:r>
            <a:r>
              <a:rPr lang="en-US" sz="1000" dirty="0">
                <a:latin typeface="Arial"/>
                <a:ea typeface="SimSun"/>
                <a:cs typeface="Arial"/>
              </a:rPr>
              <a:t> aux questions </a:t>
            </a:r>
            <a:r>
              <a:rPr lang="en-US" sz="1000" dirty="0" smtClean="0">
                <a:latin typeface="Arial"/>
                <a:ea typeface="SimSun"/>
                <a:cs typeface="Arial"/>
              </a:rPr>
              <a:t>de discussion </a:t>
            </a:r>
            <a:r>
              <a:rPr lang="en-US" sz="1000" dirty="0">
                <a:latin typeface="Arial"/>
                <a:ea typeface="SimSun"/>
                <a:cs typeface="Arial"/>
              </a:rPr>
              <a:t>après le dernier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d'atelier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a:t>
            </a: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1 : </a:t>
            </a:r>
            <a:r>
              <a:rPr lang="en-US" sz="1000" b="1" dirty="0" err="1">
                <a:solidFill>
                  <a:srgbClr val="000000"/>
                </a:solidFill>
                <a:latin typeface="Arial"/>
                <a:ea typeface="SimSun"/>
                <a:cs typeface="Segoe UI"/>
              </a:rPr>
              <a:t>Création</a:t>
            </a:r>
            <a:r>
              <a:rPr lang="en-US" sz="1000" b="1" dirty="0">
                <a:solidFill>
                  <a:srgbClr val="000000"/>
                </a:solidFill>
                <a:latin typeface="Arial"/>
                <a:ea typeface="SimSun"/>
                <a:cs typeface="Segoe UI"/>
              </a:rPr>
              <a:t> et configuration d'un </a:t>
            </a:r>
            <a:r>
              <a:rPr lang="en-US" sz="1000" b="1" dirty="0" err="1">
                <a:solidFill>
                  <a:srgbClr val="000000"/>
                </a:solidFill>
                <a:latin typeface="Arial"/>
                <a:ea typeface="SimSun"/>
                <a:cs typeface="Segoe UI"/>
              </a:rPr>
              <a:t>partage</a:t>
            </a:r>
            <a:r>
              <a:rPr lang="en-US" sz="1000" b="1" dirty="0">
                <a:solidFill>
                  <a:srgbClr val="000000"/>
                </a:solidFill>
                <a:latin typeface="Arial"/>
                <a:ea typeface="SimSun"/>
                <a:cs typeface="Segoe UI"/>
              </a:rPr>
              <a:t> de </a:t>
            </a:r>
            <a:r>
              <a:rPr lang="en-US" sz="1000" b="1" dirty="0" err="1">
                <a:solidFill>
                  <a:srgbClr val="000000"/>
                </a:solidFill>
                <a:latin typeface="Arial"/>
                <a:ea typeface="SimSun"/>
                <a:cs typeface="Segoe UI"/>
              </a:rPr>
              <a:t>fichiers</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un nouveau dossier </a:t>
            </a:r>
            <a:r>
              <a:rPr lang="en-US" sz="1000" dirty="0" err="1">
                <a:latin typeface="Arial"/>
                <a:ea typeface="SimSun"/>
                <a:cs typeface="Segoe UI"/>
              </a:rPr>
              <a:t>partagé</a:t>
            </a:r>
            <a:r>
              <a:rPr lang="en-US" sz="1000" dirty="0">
                <a:latin typeface="Arial"/>
                <a:ea typeface="SimSun"/>
                <a:cs typeface="Segoe UI"/>
              </a:rPr>
              <a:t> qui sera </a:t>
            </a:r>
            <a:r>
              <a:rPr lang="en-US" sz="1000" dirty="0" err="1">
                <a:latin typeface="Arial"/>
                <a:ea typeface="SimSun"/>
                <a:cs typeface="Segoe UI"/>
              </a:rPr>
              <a:t>utilisé</a:t>
            </a:r>
            <a:r>
              <a:rPr lang="en-US" sz="1000" dirty="0">
                <a:latin typeface="Arial"/>
                <a:ea typeface="SimSun"/>
                <a:cs typeface="Segoe UI"/>
              </a:rPr>
              <a:t> par </a:t>
            </a:r>
            <a:r>
              <a:rPr lang="en-US" sz="1000" dirty="0" err="1">
                <a:latin typeface="Arial"/>
                <a:ea typeface="SimSun"/>
                <a:cs typeface="Segoe UI"/>
              </a:rPr>
              <a:t>tous</a:t>
            </a:r>
            <a:r>
              <a:rPr lang="en-US" sz="1000" dirty="0">
                <a:latin typeface="Arial"/>
                <a:ea typeface="SimSun"/>
                <a:cs typeface="Segoe UI"/>
              </a:rPr>
              <a:t> les services. Il y aura un </a:t>
            </a:r>
            <a:r>
              <a:rPr lang="en-US" sz="1000" dirty="0" err="1">
                <a:latin typeface="Arial"/>
                <a:ea typeface="SimSun"/>
                <a:cs typeface="Segoe UI"/>
              </a:rPr>
              <a:t>partage</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unique avec des dossiers </a:t>
            </a:r>
            <a:r>
              <a:rPr lang="en-US" sz="1000" dirty="0" err="1">
                <a:latin typeface="Arial"/>
                <a:ea typeface="SimSun"/>
                <a:cs typeface="Segoe UI"/>
              </a:rPr>
              <a:t>distincts</a:t>
            </a:r>
            <a:r>
              <a:rPr lang="en-US" sz="1000" dirty="0">
                <a:latin typeface="Arial"/>
                <a:ea typeface="SimSun"/>
                <a:cs typeface="Segoe UI"/>
              </a:rPr>
              <a:t> pour </a:t>
            </a:r>
            <a:r>
              <a:rPr lang="en-US" sz="1000" dirty="0" err="1">
                <a:latin typeface="Arial"/>
                <a:ea typeface="SimSun"/>
                <a:cs typeface="Segoe UI"/>
              </a:rPr>
              <a:t>chaque</a:t>
            </a:r>
            <a:r>
              <a:rPr lang="en-US" sz="1000" dirty="0">
                <a:latin typeface="Arial"/>
                <a:ea typeface="SimSun"/>
                <a:cs typeface="Segoe UI"/>
              </a:rPr>
              <a:t> service. Pour </a:t>
            </a:r>
            <a:r>
              <a:rPr lang="en-US" sz="1000" dirty="0" err="1">
                <a:latin typeface="Arial"/>
                <a:ea typeface="SimSun"/>
                <a:cs typeface="Segoe UI"/>
              </a:rPr>
              <a:t>garantir</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voient</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les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auxquels</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accès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activer</a:t>
            </a:r>
            <a:r>
              <a:rPr lang="en-US" sz="1000" dirty="0">
                <a:latin typeface="Arial"/>
                <a:ea typeface="SimSun"/>
                <a:cs typeface="Segoe UI"/>
              </a:rPr>
              <a:t> </a:t>
            </a:r>
            <a:r>
              <a:rPr lang="en-US" sz="1000" dirty="0" err="1">
                <a:latin typeface="Arial"/>
                <a:ea typeface="SimSun"/>
                <a:cs typeface="Segoe UI"/>
              </a:rPr>
              <a:t>l'énumération</a:t>
            </a:r>
            <a:r>
              <a:rPr lang="en-US" sz="1000" dirty="0">
                <a:latin typeface="Arial"/>
                <a:ea typeface="SimSun"/>
                <a:cs typeface="Segoe UI"/>
              </a:rPr>
              <a:t> </a:t>
            </a:r>
            <a:r>
              <a:rPr lang="en-US" sz="1000" dirty="0" err="1">
                <a:latin typeface="Arial"/>
                <a:ea typeface="SimSun"/>
                <a:cs typeface="Segoe UI"/>
              </a:rPr>
              <a:t>basée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l'accès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partage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Des </a:t>
            </a:r>
            <a:r>
              <a:rPr lang="en-US" sz="1000" dirty="0" err="1">
                <a:latin typeface="Arial"/>
                <a:ea typeface="SimSun"/>
                <a:cs typeface="Segoe UI"/>
              </a:rPr>
              <a:t>problèmes</a:t>
            </a:r>
            <a:r>
              <a:rPr lang="en-US" sz="1000" dirty="0">
                <a:latin typeface="Arial"/>
                <a:ea typeface="SimSun"/>
                <a:cs typeface="Segoe UI"/>
              </a:rPr>
              <a:t> se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produits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d'autres</a:t>
            </a:r>
            <a:r>
              <a:rPr lang="en-US" sz="1000" dirty="0">
                <a:latin typeface="Arial"/>
                <a:ea typeface="SimSun"/>
                <a:cs typeface="Segoe UI"/>
              </a:rPr>
              <a:t> </a:t>
            </a:r>
            <a:r>
              <a:rPr lang="en-US" sz="1000" dirty="0" err="1">
                <a:latin typeface="Arial"/>
                <a:ea typeface="SimSun"/>
                <a:cs typeface="Segoe UI"/>
              </a:rPr>
              <a:t>filiales</a:t>
            </a:r>
            <a:r>
              <a:rPr lang="en-US" sz="1000" dirty="0">
                <a:latin typeface="Arial"/>
                <a:ea typeface="SimSun"/>
                <a:cs typeface="Segoe UI"/>
              </a:rPr>
              <a:t> avec des </a:t>
            </a:r>
            <a:r>
              <a:rPr lang="en-US" sz="1000" dirty="0" err="1">
                <a:latin typeface="Arial"/>
                <a:ea typeface="SimSun"/>
                <a:cs typeface="Segoe UI"/>
              </a:rPr>
              <a:t>conflits</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les </a:t>
            </a:r>
            <a:r>
              <a:rPr lang="en-US" sz="1000" dirty="0" err="1">
                <a:latin typeface="Arial"/>
                <a:ea typeface="SimSun"/>
                <a:cs typeface="Segoe UI"/>
              </a:rPr>
              <a:t>fichiers</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utilisés</a:t>
            </a:r>
            <a:r>
              <a:rPr lang="en-US" sz="1000" dirty="0">
                <a:latin typeface="Arial"/>
                <a:ea typeface="SimSun"/>
                <a:cs typeface="Segoe UI"/>
              </a:rPr>
              <a:t> pour les structures de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partagées</a:t>
            </a:r>
            <a:r>
              <a:rPr lang="en-US" sz="1000" dirty="0">
                <a:latin typeface="Arial"/>
                <a:ea typeface="SimSun"/>
                <a:cs typeface="Segoe UI"/>
              </a:rPr>
              <a:t>. Pour </a:t>
            </a:r>
            <a:r>
              <a:rPr lang="en-US" sz="1000" dirty="0" err="1">
                <a:latin typeface="Arial"/>
                <a:ea typeface="SimSun"/>
                <a:cs typeface="Segoe UI"/>
              </a:rPr>
              <a:t>éviter</a:t>
            </a:r>
            <a:r>
              <a:rPr lang="en-US" sz="1000" dirty="0">
                <a:latin typeface="Arial"/>
                <a:ea typeface="SimSun"/>
                <a:cs typeface="Segoe UI"/>
              </a:rPr>
              <a:t> les </a:t>
            </a:r>
            <a:r>
              <a:rPr lang="en-US" sz="1000" dirty="0" err="1">
                <a:latin typeface="Arial"/>
                <a:ea typeface="SimSun"/>
                <a:cs typeface="Segoe UI"/>
              </a:rPr>
              <a:t>conflits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désactiver</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fichiers</a:t>
            </a:r>
            <a:r>
              <a:rPr lang="en-US" sz="1000" dirty="0" smtClean="0">
                <a:latin typeface="Arial"/>
                <a:ea typeface="SimSun"/>
                <a:cs typeface="Segoe UI"/>
              </a:rPr>
              <a:t> </a:t>
            </a:r>
            <a:r>
              <a:rPr lang="en-US" sz="1000" dirty="0">
                <a:latin typeface="Arial"/>
                <a:ea typeface="SimSun"/>
                <a:cs typeface="Segoe UI"/>
              </a:rPr>
              <a:t>hors </a:t>
            </a:r>
            <a:r>
              <a:rPr lang="en-US" sz="1000" dirty="0" err="1">
                <a:latin typeface="Arial"/>
                <a:ea typeface="SimSun"/>
                <a:cs typeface="Segoe UI"/>
              </a:rPr>
              <a:t>connexion</a:t>
            </a:r>
            <a:r>
              <a:rPr lang="en-US" sz="1000" dirty="0">
                <a:latin typeface="Arial"/>
                <a:ea typeface="SimSun"/>
                <a:cs typeface="Segoe UI"/>
              </a:rPr>
              <a:t> pour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partage</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2 : Configuration de clichés </a:t>
            </a:r>
            <a:r>
              <a:rPr lang="en-US" sz="1000" b="1" dirty="0" err="1">
                <a:solidFill>
                  <a:srgbClr val="000000"/>
                </a:solidFill>
                <a:latin typeface="Arial"/>
                <a:ea typeface="SimSun"/>
                <a:cs typeface="Segoe UI"/>
              </a:rPr>
              <a:t>instantanés</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La </a:t>
            </a:r>
            <a:r>
              <a:rPr lang="en-US" sz="1000" dirty="0" err="1">
                <a:latin typeface="Arial"/>
                <a:ea typeface="SimSun"/>
                <a:cs typeface="Segoe UI"/>
              </a:rPr>
              <a:t>société</a:t>
            </a:r>
            <a:r>
              <a:rPr lang="en-US" sz="1000" dirty="0">
                <a:latin typeface="Arial"/>
                <a:ea typeface="SimSun"/>
                <a:cs typeface="Segoe UI"/>
              </a:rPr>
              <a:t> A. Datum Corporation </a:t>
            </a:r>
            <a:r>
              <a:rPr lang="en-US" sz="1000" dirty="0" err="1">
                <a:latin typeface="Arial"/>
                <a:ea typeface="SimSun"/>
                <a:cs typeface="Segoe UI"/>
              </a:rPr>
              <a:t>stocke</a:t>
            </a:r>
            <a:r>
              <a:rPr lang="en-US" sz="1000" dirty="0">
                <a:latin typeface="Arial"/>
                <a:ea typeface="SimSun"/>
                <a:cs typeface="Segoe UI"/>
              </a:rPr>
              <a:t> des </a:t>
            </a:r>
            <a:r>
              <a:rPr lang="en-US" sz="1000" dirty="0" err="1">
                <a:latin typeface="Arial"/>
                <a:ea typeface="SimSun"/>
                <a:cs typeface="Segoe UI"/>
              </a:rPr>
              <a:t>sauvegardes</a:t>
            </a:r>
            <a:r>
              <a:rPr lang="en-US" sz="1000" dirty="0">
                <a:latin typeface="Arial"/>
                <a:ea typeface="SimSun"/>
                <a:cs typeface="Segoe UI"/>
              </a:rPr>
              <a:t> </a:t>
            </a:r>
            <a:r>
              <a:rPr lang="en-US" sz="1000" dirty="0" err="1">
                <a:latin typeface="Arial"/>
                <a:ea typeface="SimSun"/>
                <a:cs typeface="Segoe UI"/>
              </a:rPr>
              <a:t>quotidiennes</a:t>
            </a:r>
            <a:r>
              <a:rPr lang="en-US" sz="1000" dirty="0">
                <a:latin typeface="Arial"/>
                <a:ea typeface="SimSun"/>
                <a:cs typeface="Segoe UI"/>
              </a:rPr>
              <a:t> hors site pour </a:t>
            </a:r>
            <a:r>
              <a:rPr lang="en-US" sz="1000" dirty="0" err="1">
                <a:latin typeface="Arial"/>
                <a:ea typeface="SimSun"/>
                <a:cs typeface="Segoe UI"/>
              </a:rPr>
              <a:t>permettre</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récupération</a:t>
            </a:r>
            <a:r>
              <a:rPr lang="en-US" sz="1000" dirty="0">
                <a:latin typeface="Arial"/>
                <a:ea typeface="SimSun"/>
                <a:cs typeface="Segoe UI"/>
              </a:rPr>
              <a:t> </a:t>
            </a:r>
            <a:r>
              <a:rPr lang="en-US" sz="1000" dirty="0" err="1">
                <a:latin typeface="Arial"/>
                <a:ea typeface="SimSun"/>
                <a:cs typeface="Segoe UI"/>
              </a:rPr>
              <a:t>d'urgence</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matin</a:t>
            </a:r>
            <a:r>
              <a:rPr lang="en-US" sz="1000" dirty="0">
                <a:latin typeface="Arial"/>
                <a:ea typeface="SimSun"/>
                <a:cs typeface="Segoe UI"/>
              </a:rPr>
              <a:t>, la </a:t>
            </a:r>
            <a:r>
              <a:rPr lang="en-US" sz="1000" dirty="0" err="1">
                <a:latin typeface="Arial"/>
                <a:ea typeface="SimSun"/>
                <a:cs typeface="Segoe UI"/>
              </a:rPr>
              <a:t>sauvegarde</a:t>
            </a:r>
            <a:r>
              <a:rPr lang="en-US" sz="1000" dirty="0">
                <a:latin typeface="Arial"/>
                <a:ea typeface="SimSun"/>
                <a:cs typeface="Segoe UI"/>
              </a:rPr>
              <a:t> de la </a:t>
            </a:r>
            <a:r>
              <a:rPr lang="en-US" sz="1000" dirty="0" err="1">
                <a:latin typeface="Arial"/>
                <a:ea typeface="SimSun"/>
                <a:cs typeface="Segoe UI"/>
              </a:rPr>
              <a:t>nuit</a:t>
            </a:r>
            <a:r>
              <a:rPr lang="en-US" sz="1000" dirty="0">
                <a:latin typeface="Arial"/>
                <a:ea typeface="SimSun"/>
                <a:cs typeface="Segoe UI"/>
              </a:rPr>
              <a:t> </a:t>
            </a:r>
            <a:r>
              <a:rPr lang="en-US" sz="1000" dirty="0" err="1">
                <a:latin typeface="Arial"/>
                <a:ea typeface="SimSun"/>
                <a:cs typeface="Segoe UI"/>
              </a:rPr>
              <a:t>précédente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placée</a:t>
            </a:r>
            <a:r>
              <a:rPr lang="en-US" sz="1000" dirty="0">
                <a:latin typeface="Arial"/>
                <a:ea typeface="SimSun"/>
                <a:cs typeface="Segoe UI"/>
              </a:rPr>
              <a:t> hors site. </a:t>
            </a:r>
            <a:r>
              <a:rPr lang="en-US" sz="1000" dirty="0" smtClean="0">
                <a:latin typeface="Arial"/>
                <a:ea typeface="SimSun"/>
                <a:cs typeface="Segoe UI"/>
              </a:rPr>
              <a:t>La </a:t>
            </a:r>
            <a:r>
              <a:rPr lang="en-US" sz="1000" dirty="0" err="1" smtClean="0">
                <a:latin typeface="Arial"/>
                <a:ea typeface="SimSun"/>
                <a:cs typeface="Segoe UI"/>
              </a:rPr>
              <a:t>récupération</a:t>
            </a:r>
            <a:r>
              <a:rPr lang="en-US" sz="1000" dirty="0" smtClean="0">
                <a:latin typeface="Arial"/>
                <a:ea typeface="SimSun"/>
                <a:cs typeface="Segoe UI"/>
              </a:rPr>
              <a:t> </a:t>
            </a:r>
            <a:r>
              <a:rPr lang="en-US" sz="1000" dirty="0">
                <a:latin typeface="Arial"/>
                <a:ea typeface="SimSun"/>
                <a:cs typeface="Segoe UI"/>
              </a:rPr>
              <a:t>d'un </a:t>
            </a:r>
            <a:r>
              <a:rPr lang="en-US" sz="1000" dirty="0" err="1">
                <a:latin typeface="Arial"/>
                <a:ea typeface="SimSun"/>
                <a:cs typeface="Segoe UI"/>
              </a:rPr>
              <a:t>fichier</a:t>
            </a:r>
            <a:r>
              <a:rPr lang="en-US" sz="1000" dirty="0">
                <a:latin typeface="Arial"/>
                <a:ea typeface="SimSun"/>
                <a:cs typeface="Segoe UI"/>
              </a:rPr>
              <a:t> de la </a:t>
            </a:r>
            <a:r>
              <a:rPr lang="en-US" sz="1000" dirty="0" err="1">
                <a:latin typeface="Arial"/>
                <a:ea typeface="SimSun"/>
                <a:cs typeface="Segoe UI"/>
              </a:rPr>
              <a:t>sauvegarde</a:t>
            </a:r>
            <a:r>
              <a:rPr lang="en-US" sz="1000" dirty="0">
                <a:latin typeface="Arial"/>
                <a:ea typeface="SimSun"/>
                <a:cs typeface="Segoe UI"/>
              </a:rPr>
              <a:t> </a:t>
            </a:r>
            <a:r>
              <a:rPr lang="en-US" sz="1000" dirty="0" err="1">
                <a:latin typeface="Arial"/>
                <a:ea typeface="SimSun"/>
                <a:cs typeface="Segoe UI"/>
              </a:rPr>
              <a:t>exige</a:t>
            </a:r>
            <a:r>
              <a:rPr lang="en-US" sz="1000" dirty="0">
                <a:latin typeface="Arial"/>
                <a:ea typeface="SimSun"/>
                <a:cs typeface="Segoe UI"/>
              </a:rPr>
              <a:t> le </a:t>
            </a:r>
            <a:r>
              <a:rPr lang="en-US" sz="1000" dirty="0" err="1">
                <a:latin typeface="Arial"/>
                <a:ea typeface="SimSun"/>
                <a:cs typeface="Segoe UI"/>
              </a:rPr>
              <a:t>renvoi</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site des </a:t>
            </a:r>
            <a:r>
              <a:rPr lang="en-US" sz="1000" dirty="0" err="1">
                <a:latin typeface="Arial"/>
                <a:ea typeface="SimSun"/>
                <a:cs typeface="Segoe UI"/>
              </a:rPr>
              <a:t>bandes</a:t>
            </a:r>
            <a:r>
              <a:rPr lang="en-US" sz="1000" dirty="0">
                <a:latin typeface="Arial"/>
                <a:ea typeface="SimSun"/>
                <a:cs typeface="Segoe UI"/>
              </a:rPr>
              <a:t> de </a:t>
            </a:r>
            <a:r>
              <a:rPr lang="en-US" sz="1000" dirty="0" err="1">
                <a:latin typeface="Arial"/>
                <a:ea typeface="SimSun"/>
                <a:cs typeface="Segoe UI"/>
              </a:rPr>
              <a:t>sauvegarde</a:t>
            </a:r>
            <a:r>
              <a:rPr lang="en-US" sz="1000" dirty="0">
                <a:latin typeface="Arial"/>
                <a:ea typeface="SimSun"/>
                <a:cs typeface="Segoe UI"/>
              </a:rPr>
              <a:t>. </a:t>
            </a:r>
            <a:r>
              <a:rPr lang="en-US" sz="1000" dirty="0" smtClean="0">
                <a:latin typeface="Arial"/>
                <a:ea typeface="SimSun"/>
                <a:cs typeface="Segoe UI"/>
              </a:rPr>
              <a:t>La </a:t>
            </a:r>
            <a:r>
              <a:rPr lang="en-US" sz="1000" dirty="0" err="1" smtClean="0">
                <a:latin typeface="Arial"/>
                <a:ea typeface="SimSun"/>
                <a:cs typeface="Segoe UI"/>
              </a:rPr>
              <a:t>durée</a:t>
            </a:r>
            <a:r>
              <a:rPr lang="en-US" sz="1000" dirty="0" smtClean="0">
                <a:latin typeface="Arial"/>
                <a:ea typeface="SimSun"/>
                <a:cs typeface="Segoe UI"/>
              </a:rPr>
              <a:t> </a:t>
            </a:r>
            <a:r>
              <a:rPr lang="en-US" sz="1000" dirty="0" err="1" smtClean="0">
                <a:latin typeface="Arial"/>
                <a:ea typeface="SimSun"/>
                <a:cs typeface="Segoe UI"/>
              </a:rPr>
              <a:t>globale</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récupération</a:t>
            </a:r>
            <a:r>
              <a:rPr lang="en-US" sz="1000" dirty="0">
                <a:latin typeface="Arial"/>
                <a:ea typeface="SimSun"/>
                <a:cs typeface="Segoe UI"/>
              </a:rPr>
              <a:t> d'un </a:t>
            </a:r>
            <a:r>
              <a:rPr lang="en-US" sz="1000" dirty="0" err="1">
                <a:latin typeface="Arial"/>
                <a:ea typeface="SimSun"/>
                <a:cs typeface="Segoe UI"/>
              </a:rPr>
              <a:t>fichier</a:t>
            </a:r>
            <a:r>
              <a:rPr lang="en-US" sz="1000" dirty="0">
                <a:latin typeface="Arial"/>
                <a:ea typeface="SimSun"/>
                <a:cs typeface="Segoe UI"/>
              </a:rPr>
              <a:t> de la </a:t>
            </a:r>
            <a:r>
              <a:rPr lang="en-US" sz="1000" dirty="0" err="1">
                <a:latin typeface="Arial"/>
                <a:ea typeface="SimSun"/>
                <a:cs typeface="Segoe UI"/>
              </a:rPr>
              <a:t>sauvegarde</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journée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plus.</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de </a:t>
            </a:r>
            <a:r>
              <a:rPr lang="en-US" sz="1000" dirty="0" err="1">
                <a:latin typeface="Arial"/>
                <a:ea typeface="SimSun"/>
                <a:cs typeface="Segoe UI"/>
              </a:rPr>
              <a:t>garantir</a:t>
            </a:r>
            <a:r>
              <a:rPr lang="en-US" sz="1000" dirty="0">
                <a:latin typeface="Arial"/>
                <a:ea typeface="SimSun"/>
                <a:cs typeface="Segoe UI"/>
              </a:rPr>
              <a:t> </a:t>
            </a:r>
            <a:r>
              <a:rPr lang="en-US" sz="1000" dirty="0" err="1">
                <a:latin typeface="Arial"/>
                <a:ea typeface="SimSun"/>
                <a:cs typeface="Segoe UI"/>
              </a:rPr>
              <a:t>l'activation</a:t>
            </a:r>
            <a:r>
              <a:rPr lang="en-US" sz="1000" dirty="0">
                <a:latin typeface="Arial"/>
                <a:ea typeface="SimSun"/>
                <a:cs typeface="Segoe UI"/>
              </a:rPr>
              <a:t> des clichés </a:t>
            </a:r>
            <a:r>
              <a:rPr lang="en-US" sz="1000" dirty="0" err="1">
                <a:latin typeface="Arial"/>
                <a:ea typeface="SimSun"/>
                <a:cs typeface="Segoe UI"/>
              </a:rPr>
              <a:t>instantanés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serveur</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afin</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puissiez</a:t>
            </a:r>
            <a:r>
              <a:rPr lang="en-US" sz="1000" dirty="0">
                <a:latin typeface="Arial"/>
                <a:ea typeface="SimSun"/>
                <a:cs typeface="Segoe UI"/>
              </a:rPr>
              <a:t> </a:t>
            </a:r>
            <a:r>
              <a:rPr lang="en-US" sz="1000" dirty="0" err="1">
                <a:latin typeface="Arial"/>
                <a:ea typeface="SimSun"/>
                <a:cs typeface="Segoe UI"/>
              </a:rPr>
              <a:t>restaurer</a:t>
            </a:r>
            <a:r>
              <a:rPr lang="en-US" sz="1000" dirty="0">
                <a:latin typeface="Arial"/>
                <a:ea typeface="SimSun"/>
                <a:cs typeface="Segoe UI"/>
              </a:rPr>
              <a:t> les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récemment</a:t>
            </a:r>
            <a:r>
              <a:rPr lang="en-US" sz="1000" dirty="0">
                <a:latin typeface="Arial"/>
                <a:ea typeface="SimSun"/>
                <a:cs typeface="Segoe UI"/>
              </a:rPr>
              <a:t> </a:t>
            </a:r>
            <a:r>
              <a:rPr lang="en-US" sz="1000" dirty="0" err="1">
                <a:latin typeface="Arial"/>
                <a:ea typeface="SimSun"/>
                <a:cs typeface="Segoe UI"/>
              </a:rPr>
              <a:t>modifiés</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supprimés</a:t>
            </a:r>
            <a:r>
              <a:rPr lang="en-US" sz="1000" dirty="0">
                <a:latin typeface="Arial"/>
                <a:ea typeface="SimSun"/>
                <a:cs typeface="Segoe UI"/>
              </a:rPr>
              <a:t> sans </a:t>
            </a:r>
            <a:r>
              <a:rPr lang="en-US" sz="1000" dirty="0" err="1">
                <a:latin typeface="Arial"/>
                <a:ea typeface="SimSun"/>
                <a:cs typeface="Segoe UI"/>
              </a:rPr>
              <a:t>utiliser</a:t>
            </a:r>
            <a:r>
              <a:rPr lang="en-US" sz="1000" dirty="0">
                <a:latin typeface="Arial"/>
                <a:ea typeface="SimSun"/>
                <a:cs typeface="Segoe UI"/>
              </a:rPr>
              <a:t> de </a:t>
            </a:r>
            <a:r>
              <a:rPr lang="en-US" sz="1000" dirty="0" err="1">
                <a:latin typeface="Arial"/>
                <a:ea typeface="SimSun"/>
                <a:cs typeface="Segoe UI"/>
              </a:rPr>
              <a:t>bande</a:t>
            </a:r>
            <a:r>
              <a:rPr lang="en-US" sz="1000" dirty="0">
                <a:latin typeface="Arial"/>
                <a:ea typeface="SimSun"/>
                <a:cs typeface="Segoe UI"/>
              </a:rPr>
              <a:t> de </a:t>
            </a:r>
            <a:r>
              <a:rPr lang="en-US" sz="1000" dirty="0" err="1">
                <a:latin typeface="Arial"/>
                <a:ea typeface="SimSun"/>
                <a:cs typeface="Segoe UI"/>
              </a:rPr>
              <a:t>sauvegarde</a:t>
            </a:r>
            <a:r>
              <a:rPr lang="en-US" sz="1000" dirty="0">
                <a:latin typeface="Arial"/>
                <a:ea typeface="SimSun"/>
                <a:cs typeface="Segoe UI"/>
              </a:rPr>
              <a:t>. </a:t>
            </a:r>
            <a:r>
              <a:rPr lang="en-US" sz="1000" dirty="0" err="1">
                <a:latin typeface="Arial"/>
                <a:ea typeface="SimSun"/>
                <a:cs typeface="Segoe UI"/>
              </a:rPr>
              <a:t>Puisque</a:t>
            </a:r>
            <a:r>
              <a:rPr lang="en-US" sz="1000" dirty="0">
                <a:latin typeface="Arial"/>
                <a:ea typeface="SimSun"/>
                <a:cs typeface="Segoe UI"/>
              </a:rPr>
              <a:t> les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propres</a:t>
            </a:r>
            <a:r>
              <a:rPr lang="en-US" sz="1000" dirty="0">
                <a:latin typeface="Arial"/>
                <a:ea typeface="SimSun"/>
                <a:cs typeface="Segoe UI"/>
              </a:rPr>
              <a:t> à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filiale</a:t>
            </a:r>
            <a:r>
              <a:rPr lang="en-US" sz="1000" dirty="0">
                <a:latin typeface="Arial"/>
                <a:ea typeface="SimSun"/>
                <a:cs typeface="Segoe UI"/>
              </a:rPr>
              <a:t> </a:t>
            </a:r>
            <a:r>
              <a:rPr lang="en-US" sz="1000" dirty="0" err="1">
                <a:latin typeface="Arial"/>
                <a:ea typeface="SimSun"/>
                <a:cs typeface="Segoe UI"/>
              </a:rPr>
              <a:t>changent</a:t>
            </a:r>
            <a:r>
              <a:rPr lang="en-US" sz="1000" dirty="0">
                <a:latin typeface="Arial"/>
                <a:ea typeface="SimSun"/>
                <a:cs typeface="Segoe UI"/>
              </a:rPr>
              <a:t> </a:t>
            </a:r>
            <a:r>
              <a:rPr lang="en-US" sz="1000" dirty="0" err="1">
                <a:latin typeface="Arial"/>
                <a:ea typeface="SimSun"/>
                <a:cs typeface="Segoe UI"/>
              </a:rPr>
              <a:t>fréquemment</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demandé</a:t>
            </a:r>
            <a:r>
              <a:rPr lang="en-US" sz="1000" dirty="0">
                <a:latin typeface="Arial"/>
                <a:ea typeface="SimSun"/>
                <a:cs typeface="Segoe UI"/>
              </a:rPr>
              <a:t> de </a:t>
            </a:r>
            <a:r>
              <a:rPr lang="en-US" sz="1000" dirty="0" err="1">
                <a:latin typeface="Arial"/>
                <a:ea typeface="SimSun"/>
                <a:cs typeface="Segoe UI"/>
              </a:rPr>
              <a:t>configurer</a:t>
            </a:r>
            <a:r>
              <a:rPr lang="en-US" sz="1000" dirty="0">
                <a:latin typeface="Arial"/>
                <a:ea typeface="SimSun"/>
                <a:cs typeface="Segoe UI"/>
              </a:rPr>
              <a:t> la </a:t>
            </a:r>
            <a:r>
              <a:rPr lang="en-US" sz="1000" dirty="0" err="1">
                <a:latin typeface="Arial"/>
                <a:ea typeface="SimSun"/>
                <a:cs typeface="Segoe UI"/>
              </a:rPr>
              <a:t>création</a:t>
            </a:r>
            <a:r>
              <a:rPr lang="en-US" sz="1000" dirty="0">
                <a:latin typeface="Arial"/>
                <a:ea typeface="SimSun"/>
                <a:cs typeface="Segoe UI"/>
              </a:rPr>
              <a:t> d'un cliché </a:t>
            </a:r>
            <a:r>
              <a:rPr lang="en-US" sz="1000" dirty="0" err="1">
                <a:latin typeface="Arial"/>
                <a:ea typeface="SimSun"/>
                <a:cs typeface="Segoe UI"/>
              </a:rPr>
              <a:t>instantané</a:t>
            </a:r>
            <a:r>
              <a:rPr lang="en-US" sz="1000" dirty="0">
                <a:latin typeface="Arial"/>
                <a:ea typeface="SimSun"/>
                <a:cs typeface="Segoe UI"/>
              </a:rPr>
              <a:t> </a:t>
            </a:r>
            <a:r>
              <a:rPr lang="en-US" sz="1000" dirty="0" err="1">
                <a:latin typeface="Arial"/>
                <a:ea typeface="SimSun"/>
                <a:cs typeface="Segoe UI"/>
              </a:rPr>
              <a:t>toutes</a:t>
            </a:r>
            <a:r>
              <a:rPr lang="en-US" sz="1000" dirty="0">
                <a:latin typeface="Arial"/>
                <a:ea typeface="SimSun"/>
                <a:cs typeface="Segoe UI"/>
              </a:rPr>
              <a:t> les </a:t>
            </a:r>
            <a:r>
              <a:rPr lang="en-US" sz="1000" dirty="0" err="1">
                <a:latin typeface="Arial"/>
                <a:ea typeface="SimSun"/>
                <a:cs typeface="Segoe UI"/>
              </a:rPr>
              <a:t>heures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3 : </a:t>
            </a:r>
            <a:r>
              <a:rPr lang="en-US" sz="1000" b="1" dirty="0" err="1">
                <a:solidFill>
                  <a:srgbClr val="000000"/>
                </a:solidFill>
                <a:latin typeface="Arial"/>
                <a:ea typeface="SimSun"/>
                <a:cs typeface="Segoe UI"/>
              </a:rPr>
              <a:t>Création</a:t>
            </a:r>
            <a:r>
              <a:rPr lang="en-US" sz="1000" b="1" dirty="0">
                <a:solidFill>
                  <a:srgbClr val="000000"/>
                </a:solidFill>
                <a:latin typeface="Arial"/>
                <a:ea typeface="SimSun"/>
                <a:cs typeface="Segoe UI"/>
              </a:rPr>
              <a:t> et configuration d'un pool </a:t>
            </a:r>
            <a:r>
              <a:rPr lang="en-US" sz="1000" b="1" dirty="0" err="1">
                <a:solidFill>
                  <a:srgbClr val="000000"/>
                </a:solidFill>
                <a:latin typeface="Arial"/>
                <a:ea typeface="SimSun"/>
                <a:cs typeface="Segoe UI"/>
              </a:rPr>
              <a:t>d'imprimantes</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responsable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de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nouvelle </a:t>
            </a:r>
            <a:r>
              <a:rPr lang="en-US" sz="1000" dirty="0" err="1">
                <a:latin typeface="Arial"/>
                <a:ea typeface="SimSun"/>
                <a:cs typeface="Segoe UI"/>
              </a:rPr>
              <a:t>imprimante</a:t>
            </a:r>
            <a:r>
              <a:rPr lang="en-US" sz="1000" dirty="0">
                <a:latin typeface="Arial"/>
                <a:ea typeface="SimSun"/>
                <a:cs typeface="Segoe UI"/>
              </a:rPr>
              <a:t> </a:t>
            </a:r>
            <a:r>
              <a:rPr lang="en-US" sz="1000" dirty="0" err="1">
                <a:latin typeface="Arial"/>
                <a:ea typeface="SimSun"/>
                <a:cs typeface="Segoe UI"/>
              </a:rPr>
              <a:t>partagée</a:t>
            </a:r>
            <a:r>
              <a:rPr lang="en-US" sz="1000" dirty="0">
                <a:latin typeface="Arial"/>
                <a:ea typeface="SimSun"/>
                <a:cs typeface="Segoe UI"/>
              </a:rPr>
              <a:t> pour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filiale</a:t>
            </a:r>
            <a:r>
              <a:rPr lang="en-US" sz="1000" dirty="0">
                <a:latin typeface="Arial"/>
                <a:ea typeface="SimSun"/>
                <a:cs typeface="Segoe UI"/>
              </a:rPr>
              <a:t>. </a:t>
            </a:r>
            <a:r>
              <a:rPr lang="en-US" sz="1000" dirty="0" err="1">
                <a:latin typeface="Arial"/>
                <a:ea typeface="SimSun"/>
                <a:cs typeface="Segoe UI"/>
              </a:rPr>
              <a:t>Toutefois</a:t>
            </a:r>
            <a:r>
              <a:rPr lang="en-US" sz="1000" dirty="0">
                <a:latin typeface="Arial"/>
                <a:ea typeface="SimSun"/>
                <a:cs typeface="Segoe UI"/>
              </a:rPr>
              <a:t>, au lieu de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l'imprimante</a:t>
            </a:r>
            <a:r>
              <a:rPr lang="en-US" sz="1000" dirty="0">
                <a:latin typeface="Arial"/>
                <a:ea typeface="SimSun"/>
                <a:cs typeface="Segoe UI"/>
              </a:rPr>
              <a:t> </a:t>
            </a:r>
            <a:r>
              <a:rPr lang="en-US" sz="1000" dirty="0" err="1">
                <a:latin typeface="Arial"/>
                <a:ea typeface="SimSun"/>
                <a:cs typeface="Segoe UI"/>
              </a:rPr>
              <a:t>partagée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serveur</a:t>
            </a:r>
            <a:r>
              <a:rPr lang="en-US" sz="1000" dirty="0">
                <a:latin typeface="Arial"/>
                <a:ea typeface="SimSun"/>
                <a:cs typeface="Segoe UI"/>
              </a:rPr>
              <a:t> local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filiale</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 </a:t>
            </a:r>
            <a:r>
              <a:rPr lang="en-US" sz="1000" dirty="0" err="1">
                <a:latin typeface="Arial"/>
                <a:ea typeface="SimSun"/>
                <a:cs typeface="Segoe UI"/>
              </a:rPr>
              <a:t>demandé</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créer</a:t>
            </a:r>
            <a:r>
              <a:rPr lang="en-US" sz="1000" dirty="0" smtClean="0">
                <a:latin typeface="Arial"/>
                <a:ea typeface="SimSun"/>
                <a:cs typeface="Segoe UI"/>
              </a:rPr>
              <a:t> </a:t>
            </a:r>
            <a:r>
              <a:rPr lang="en-US" sz="1000" dirty="0" err="1">
                <a:latin typeface="Arial"/>
                <a:ea typeface="SimSun"/>
                <a:cs typeface="Segoe UI"/>
              </a:rPr>
              <a:t>l'imprimante</a:t>
            </a:r>
            <a:r>
              <a:rPr lang="en-US" sz="1000" dirty="0">
                <a:latin typeface="Arial"/>
                <a:ea typeface="SimSun"/>
                <a:cs typeface="Segoe UI"/>
              </a:rPr>
              <a:t> </a:t>
            </a:r>
            <a:r>
              <a:rPr lang="en-US" sz="1000" dirty="0" err="1">
                <a:latin typeface="Arial"/>
                <a:ea typeface="SimSun"/>
                <a:cs typeface="Segoe UI"/>
              </a:rPr>
              <a:t>partagée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siège</a:t>
            </a:r>
            <a:r>
              <a:rPr lang="en-US" sz="1000" dirty="0">
                <a:latin typeface="Arial"/>
                <a:ea typeface="SimSun"/>
                <a:cs typeface="Segoe UI"/>
              </a:rPr>
              <a:t> social et </a:t>
            </a:r>
            <a:r>
              <a:rPr lang="en-US" sz="1000" dirty="0" err="1">
                <a:latin typeface="Arial"/>
                <a:ea typeface="SimSun"/>
                <a:cs typeface="Segoe UI"/>
              </a:rPr>
              <a:t>d'utiliser</a:t>
            </a:r>
            <a:r>
              <a:rPr lang="en-US" sz="1000" dirty="0">
                <a:latin typeface="Arial"/>
                <a:ea typeface="SimSun"/>
                <a:cs typeface="Segoe UI"/>
              </a:rPr>
              <a:t> </a:t>
            </a:r>
            <a:r>
              <a:rPr lang="en-US" sz="1000" dirty="0" err="1">
                <a:latin typeface="Arial"/>
                <a:ea typeface="SimSun"/>
                <a:cs typeface="Segoe UI"/>
              </a:rPr>
              <a:t>l'impression</a:t>
            </a:r>
            <a:r>
              <a:rPr lang="en-US" sz="1000" dirty="0">
                <a:latin typeface="Arial"/>
                <a:ea typeface="SimSun"/>
                <a:cs typeface="Segoe UI"/>
              </a:rPr>
              <a:t> </a:t>
            </a:r>
            <a:r>
              <a:rPr lang="en-US" sz="1000" dirty="0" err="1">
                <a:latin typeface="Arial"/>
                <a:ea typeface="SimSun"/>
                <a:cs typeface="Segoe UI"/>
              </a:rPr>
              <a:t>directe</a:t>
            </a:r>
            <a:r>
              <a:rPr lang="en-US" sz="1000" dirty="0">
                <a:latin typeface="Arial"/>
                <a:ea typeface="SimSun"/>
                <a:cs typeface="Segoe UI"/>
              </a:rPr>
              <a:t> pour les </a:t>
            </a:r>
            <a:r>
              <a:rPr lang="en-US" sz="1000" dirty="0" err="1">
                <a:latin typeface="Arial"/>
                <a:ea typeface="SimSun"/>
                <a:cs typeface="Segoe UI"/>
              </a:rPr>
              <a:t>filiales</a:t>
            </a:r>
            <a:r>
              <a:rPr lang="en-US" sz="1000" dirty="0">
                <a:latin typeface="Arial"/>
                <a:ea typeface="SimSun"/>
                <a:cs typeface="Segoe UI"/>
              </a:rPr>
              <a:t>. </a:t>
            </a:r>
            <a:r>
              <a:rPr lang="en-US" sz="1000" dirty="0" err="1">
                <a:latin typeface="Arial"/>
                <a:ea typeface="SimSun"/>
                <a:cs typeface="Segoe UI"/>
              </a:rPr>
              <a:t>Ceci</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de </a:t>
            </a:r>
            <a:r>
              <a:rPr lang="en-US" sz="1000" dirty="0" err="1">
                <a:latin typeface="Arial"/>
                <a:ea typeface="SimSun"/>
                <a:cs typeface="Segoe UI"/>
              </a:rPr>
              <a:t>gérer</a:t>
            </a:r>
            <a:r>
              <a:rPr lang="en-US" sz="1000" dirty="0">
                <a:latin typeface="Arial"/>
                <a:ea typeface="SimSun"/>
                <a:cs typeface="Segoe UI"/>
              </a:rPr>
              <a:t> </a:t>
            </a:r>
            <a:r>
              <a:rPr lang="en-US" sz="1000" dirty="0" err="1">
                <a:latin typeface="Arial"/>
                <a:ea typeface="SimSun"/>
                <a:cs typeface="Segoe UI"/>
              </a:rPr>
              <a:t>l'imprimante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siège</a:t>
            </a:r>
            <a:r>
              <a:rPr lang="en-US" sz="1000" dirty="0">
                <a:latin typeface="Arial"/>
                <a:ea typeface="SimSun"/>
                <a:cs typeface="Segoe UI"/>
              </a:rPr>
              <a:t> social,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empêche</a:t>
            </a:r>
            <a:r>
              <a:rPr lang="en-US" sz="1000" dirty="0">
                <a:latin typeface="Arial"/>
                <a:ea typeface="SimSun"/>
                <a:cs typeface="Segoe UI"/>
              </a:rPr>
              <a:t> les </a:t>
            </a:r>
            <a:r>
              <a:rPr lang="en-US" sz="1000" dirty="0" err="1">
                <a:latin typeface="Arial"/>
                <a:ea typeface="SimSun"/>
                <a:cs typeface="Segoe UI"/>
              </a:rPr>
              <a:t>travaux</a:t>
            </a:r>
            <a:r>
              <a:rPr lang="en-US" sz="1000" dirty="0">
                <a:latin typeface="Arial"/>
                <a:ea typeface="SimSun"/>
                <a:cs typeface="Segoe UI"/>
              </a:rPr>
              <a:t> </a:t>
            </a:r>
            <a:r>
              <a:rPr lang="en-US" sz="1000" dirty="0" err="1">
                <a:latin typeface="Arial"/>
                <a:ea typeface="SimSun"/>
                <a:cs typeface="Segoe UI"/>
              </a:rPr>
              <a:t>d'impression</a:t>
            </a:r>
            <a:r>
              <a:rPr lang="en-US" sz="1000" dirty="0">
                <a:latin typeface="Arial"/>
                <a:ea typeface="SimSun"/>
                <a:cs typeface="Segoe UI"/>
              </a:rPr>
              <a:t> d'être </a:t>
            </a:r>
            <a:r>
              <a:rPr lang="en-US" sz="1000" dirty="0" err="1">
                <a:latin typeface="Arial"/>
                <a:ea typeface="SimSun"/>
                <a:cs typeface="Segoe UI"/>
              </a:rPr>
              <a:t>transmis</a:t>
            </a:r>
            <a:r>
              <a:rPr lang="en-US" sz="1000" dirty="0">
                <a:latin typeface="Arial"/>
                <a:ea typeface="SimSun"/>
                <a:cs typeface="Segoe UI"/>
              </a:rPr>
              <a:t> via les liaisons </a:t>
            </a:r>
            <a:r>
              <a:rPr lang="en-US" sz="1000">
                <a:latin typeface="Arial"/>
                <a:ea typeface="SimSun"/>
                <a:cs typeface="Segoe UI"/>
              </a:rPr>
              <a:t>WAN</a:t>
            </a:r>
            <a:r>
              <a:rPr lang="en-US" sz="1000" smtClean="0">
                <a:latin typeface="Arial"/>
                <a:ea typeface="SimSun"/>
                <a:cs typeface="Segoe UI"/>
              </a:rPr>
              <a:t>.</a:t>
            </a:r>
          </a:p>
          <a:p>
            <a:pPr>
              <a:lnSpc>
                <a:spcPct val="115000"/>
              </a:lnSpc>
              <a:spcAft>
                <a:spcPts val="1000"/>
              </a:spcAft>
            </a:pPr>
            <a:r>
              <a:rPr lang="en-US" sz="1000">
                <a:solidFill>
                  <a:prstClr val="black"/>
                </a:solidFill>
                <a:latin typeface="Arial"/>
                <a:ea typeface="SimSun"/>
                <a:cs typeface="Segoe UI"/>
              </a:rPr>
              <a:t>Pour garantir la haute disponibilité de cette imprimante, vous devez formater cette dernière en tant qu'imprimante mise en pool. Deux périphériques d'impression physiques du même modèle ont été installés dans la succursale à cet effet</a:t>
            </a:r>
            <a:r>
              <a:rPr lang="en-US" sz="1000" smtClean="0">
                <a:solidFill>
                  <a:prstClr val="black"/>
                </a:solidFill>
                <a:latin typeface="Arial"/>
                <a:ea typeface="SimSun"/>
                <a:cs typeface="Segoe UI"/>
              </a:rPr>
              <a:t>.</a:t>
            </a:r>
            <a:endParaRPr lang="en-US" sz="1000" dirty="0">
              <a:latin typeface="Arial"/>
              <a:ea typeface="SimSun"/>
              <a:cs typeface="Arial"/>
            </a:endParaRPr>
          </a:p>
          <a:p>
            <a:pPr>
              <a:lnSpc>
                <a:spcPct val="115000"/>
              </a:lnSpc>
              <a:spcAft>
                <a:spcPts val="1000"/>
              </a:spcAft>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135820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5F90B62E-E978-43C3-B0B8-3D69518C8CEC}"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305299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Décrivez brièvement le contenu de la leçon.</a:t>
            </a:r>
          </a:p>
        </p:txBody>
      </p:sp>
      <p:sp>
        <p:nvSpPr>
          <p:cNvPr id="4" name="Slide Number Placeholder 3"/>
          <p:cNvSpPr>
            <a:spLocks noGrp="1"/>
          </p:cNvSpPr>
          <p:nvPr>
            <p:ph type="sldNum" sz="quarter" idx="10"/>
          </p:nvPr>
        </p:nvSpPr>
        <p:spPr/>
        <p:txBody>
          <a:bodyPr/>
          <a:lstStyle/>
          <a:p>
            <a:fld id="{5F90B62E-E978-43C3-B0B8-3D69518C8CEC}"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18525355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Comment </a:t>
            </a:r>
            <a:r>
              <a:rPr lang="en-US" sz="1000" dirty="0" err="1">
                <a:latin typeface="Arial"/>
                <a:ea typeface="SimSun"/>
                <a:cs typeface="Segoe UI"/>
              </a:rPr>
              <a:t>l'implémentation</a:t>
            </a:r>
            <a:r>
              <a:rPr lang="en-US" sz="1000" dirty="0">
                <a:latin typeface="Arial"/>
                <a:ea typeface="SimSun"/>
                <a:cs typeface="Segoe UI"/>
              </a:rPr>
              <a:t> de </a:t>
            </a:r>
            <a:r>
              <a:rPr lang="en-US" sz="1000" dirty="0" err="1">
                <a:latin typeface="Arial"/>
                <a:ea typeface="SimSun"/>
                <a:cs typeface="Segoe UI"/>
              </a:rPr>
              <a:t>l'énumération</a:t>
            </a:r>
            <a:r>
              <a:rPr lang="en-US" sz="1000" dirty="0">
                <a:latin typeface="Arial"/>
                <a:ea typeface="SimSun"/>
                <a:cs typeface="Segoe UI"/>
              </a:rPr>
              <a:t> </a:t>
            </a:r>
            <a:r>
              <a:rPr lang="en-US" sz="1000" dirty="0" err="1">
                <a:latin typeface="Arial"/>
                <a:ea typeface="SimSun"/>
                <a:cs typeface="Segoe UI"/>
              </a:rPr>
              <a:t>basée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l'accès</a:t>
            </a:r>
            <a:r>
              <a:rPr lang="en-US" sz="1000" dirty="0">
                <a:latin typeface="Arial"/>
                <a:ea typeface="SimSun"/>
                <a:cs typeface="Segoe UI"/>
              </a:rPr>
              <a:t> </a:t>
            </a:r>
            <a:r>
              <a:rPr lang="en-US" sz="1000" dirty="0" err="1">
                <a:latin typeface="Arial"/>
                <a:ea typeface="SimSun"/>
                <a:cs typeface="Segoe UI"/>
              </a:rPr>
              <a:t>bénéficie</a:t>
            </a:r>
            <a:r>
              <a:rPr lang="en-US" sz="1000" dirty="0">
                <a:latin typeface="Arial"/>
                <a:ea typeface="SimSun"/>
                <a:cs typeface="Segoe UI"/>
              </a:rPr>
              <a:t>-t-</a:t>
            </a:r>
            <a:r>
              <a:rPr lang="en-US" sz="1000" dirty="0" err="1">
                <a:latin typeface="Arial"/>
                <a:ea typeface="SimSun"/>
                <a:cs typeface="Segoe UI"/>
              </a:rPr>
              <a:t>elle</a:t>
            </a:r>
            <a:r>
              <a:rPr lang="en-US" sz="1000" dirty="0">
                <a:latin typeface="Arial"/>
                <a:ea typeface="SimSun"/>
                <a:cs typeface="Segoe UI"/>
              </a:rPr>
              <a:t> aux </a:t>
            </a:r>
            <a:r>
              <a:rPr lang="en-US" sz="1000" dirty="0" err="1">
                <a:latin typeface="Arial"/>
                <a:ea typeface="SimSun"/>
                <a:cs typeface="Segoe UI"/>
              </a:rPr>
              <a:t>utilisateurs</a:t>
            </a:r>
            <a:r>
              <a:rPr lang="en-US" sz="1000" dirty="0">
                <a:latin typeface="Arial"/>
                <a:ea typeface="SimSun"/>
                <a:cs typeface="Segoe UI"/>
              </a:rPr>
              <a:t> du dossier </a:t>
            </a:r>
            <a:r>
              <a:rPr lang="en-US" sz="1000" dirty="0" err="1">
                <a:latin typeface="Arial"/>
                <a:ea typeface="SimSun"/>
                <a:cs typeface="Segoe UI"/>
              </a:rPr>
              <a:t>partagé</a:t>
            </a:r>
            <a:r>
              <a:rPr lang="en-US" sz="1000" dirty="0">
                <a:latin typeface="Arial"/>
                <a:ea typeface="SimSun"/>
                <a:cs typeface="Segoe UI"/>
              </a:rPr>
              <a:t> </a:t>
            </a:r>
            <a:r>
              <a:rPr lang="en-US" sz="1000" dirty="0" err="1">
                <a:latin typeface="Arial"/>
                <a:ea typeface="SimSun"/>
                <a:cs typeface="Segoe UI"/>
              </a:rPr>
              <a:t>Données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cet</a:t>
            </a:r>
            <a:r>
              <a:rPr lang="en-US" sz="1000" dirty="0">
                <a:latin typeface="Arial"/>
                <a:ea typeface="SimSun"/>
                <a:cs typeface="Segoe UI"/>
              </a:rPr>
              <a:t> atelier </a:t>
            </a:r>
            <a:r>
              <a:rPr lang="en-US" sz="1000" dirty="0" err="1">
                <a:latin typeface="Arial"/>
                <a:ea typeface="SimSun"/>
                <a:cs typeface="Segoe UI"/>
              </a:rPr>
              <a:t>pratique</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Avec </a:t>
            </a:r>
            <a:r>
              <a:rPr lang="en-US" sz="1000" dirty="0" err="1">
                <a:latin typeface="Arial"/>
                <a:ea typeface="SimSun"/>
                <a:cs typeface="Segoe UI"/>
              </a:rPr>
              <a:t>l'énumération</a:t>
            </a:r>
            <a:r>
              <a:rPr lang="en-US" sz="1000" dirty="0">
                <a:latin typeface="Arial"/>
                <a:ea typeface="SimSun"/>
                <a:cs typeface="Segoe UI"/>
              </a:rPr>
              <a:t> </a:t>
            </a:r>
            <a:r>
              <a:rPr lang="en-US" sz="1000" dirty="0" err="1">
                <a:latin typeface="Arial"/>
                <a:ea typeface="SimSun"/>
                <a:cs typeface="Segoe UI"/>
              </a:rPr>
              <a:t>basée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l'accès</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voient</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les dossiers </a:t>
            </a:r>
            <a:r>
              <a:rPr lang="en-US" sz="1000" dirty="0" err="1">
                <a:latin typeface="Arial"/>
                <a:ea typeface="SimSun"/>
                <a:cs typeface="Segoe UI"/>
              </a:rPr>
              <a:t>correspondant</a:t>
            </a:r>
            <a:r>
              <a:rPr lang="en-US" sz="1000" dirty="0">
                <a:latin typeface="Arial"/>
                <a:ea typeface="SimSun"/>
                <a:cs typeface="Segoe UI"/>
              </a:rPr>
              <a:t> à </a:t>
            </a:r>
            <a:r>
              <a:rPr lang="en-US" sz="1000" dirty="0" err="1" smtClean="0">
                <a:latin typeface="Arial"/>
                <a:ea typeface="SimSun"/>
                <a:cs typeface="Segoe UI"/>
              </a:rPr>
              <a:t>leur</a:t>
            </a:r>
            <a:r>
              <a:rPr lang="en-US" sz="1000" dirty="0" smtClean="0">
                <a:latin typeface="Arial"/>
                <a:ea typeface="SimSun"/>
                <a:cs typeface="Segoe UI"/>
              </a:rPr>
              <a:t> service</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qui </a:t>
            </a:r>
            <a:r>
              <a:rPr lang="en-US" sz="1000" dirty="0" err="1">
                <a:latin typeface="Arial"/>
                <a:ea typeface="SimSun"/>
                <a:cs typeface="Segoe UI"/>
              </a:rPr>
              <a:t>favorise</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expérience</a:t>
            </a:r>
            <a:r>
              <a:rPr lang="en-US" sz="1000" dirty="0">
                <a:latin typeface="Arial"/>
                <a:ea typeface="SimSun"/>
                <a:cs typeface="Segoe UI"/>
              </a:rPr>
              <a:t> de navigation plus </a:t>
            </a:r>
            <a:r>
              <a:rPr lang="en-US" sz="1000" dirty="0" err="1">
                <a:latin typeface="Arial"/>
                <a:ea typeface="SimSun"/>
                <a:cs typeface="Segoe UI"/>
              </a:rPr>
              <a:t>rationnelle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favorise</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expérience</a:t>
            </a:r>
            <a:r>
              <a:rPr lang="en-US" sz="1000" dirty="0">
                <a:latin typeface="Arial"/>
                <a:ea typeface="SimSun"/>
                <a:cs typeface="Segoe UI"/>
              </a:rPr>
              <a:t> de navigation </a:t>
            </a:r>
            <a:r>
              <a:rPr lang="en-US" sz="1000" dirty="0" err="1">
                <a:latin typeface="Arial"/>
                <a:ea typeface="SimSun"/>
                <a:cs typeface="Segoe UI"/>
              </a:rPr>
              <a:t>réseau</a:t>
            </a:r>
            <a:r>
              <a:rPr lang="en-US" sz="1000" dirty="0">
                <a:latin typeface="Arial"/>
                <a:ea typeface="SimSun"/>
                <a:cs typeface="Segoe UI"/>
              </a:rPr>
              <a:t> plus </a:t>
            </a:r>
            <a:r>
              <a:rPr lang="en-US" sz="1000" dirty="0" err="1">
                <a:latin typeface="Arial"/>
                <a:ea typeface="SimSun"/>
                <a:cs typeface="Segoe UI"/>
              </a:rPr>
              <a:t>sécurisée</a:t>
            </a:r>
            <a:r>
              <a:rPr lang="en-US" sz="1000" dirty="0">
                <a:latin typeface="Arial"/>
                <a:ea typeface="SimSun"/>
                <a:cs typeface="Segoe UI"/>
              </a:rPr>
              <a:t>, car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n'ont</a:t>
            </a:r>
            <a:r>
              <a:rPr lang="en-US" sz="1000" dirty="0">
                <a:latin typeface="Arial"/>
                <a:ea typeface="SimSun"/>
                <a:cs typeface="Segoe UI"/>
              </a:rPr>
              <a:t> pas </a:t>
            </a:r>
            <a:r>
              <a:rPr lang="en-US" sz="1000" dirty="0" err="1">
                <a:latin typeface="Arial"/>
                <a:ea typeface="SimSun"/>
                <a:cs typeface="Segoe UI"/>
              </a:rPr>
              <a:t>connaissance</a:t>
            </a:r>
            <a:r>
              <a:rPr lang="en-US" sz="1000" dirty="0">
                <a:latin typeface="Arial"/>
                <a:ea typeface="SimSun"/>
                <a:cs typeface="Segoe UI"/>
              </a:rPr>
              <a:t> des </a:t>
            </a:r>
            <a:r>
              <a:rPr lang="en-US" sz="1000" dirty="0" err="1">
                <a:latin typeface="Arial"/>
                <a:ea typeface="SimSun"/>
                <a:cs typeface="Segoe UI"/>
              </a:rPr>
              <a:t>autres</a:t>
            </a:r>
            <a:r>
              <a:rPr lang="en-US" sz="1000" dirty="0">
                <a:latin typeface="Arial"/>
                <a:ea typeface="SimSun"/>
                <a:cs typeface="Segoe UI"/>
              </a:rPr>
              <a:t> dossiers et </a:t>
            </a:r>
            <a:r>
              <a:rPr lang="en-US" sz="1000" dirty="0" err="1">
                <a:latin typeface="Arial"/>
                <a:ea typeface="SimSun"/>
                <a:cs typeface="Segoe UI"/>
              </a:rPr>
              <a:t>fichiers</a:t>
            </a:r>
            <a:r>
              <a:rPr lang="en-US" sz="1000" dirty="0">
                <a:latin typeface="Arial"/>
                <a:ea typeface="SimSun"/>
                <a:cs typeface="Segoe UI"/>
              </a:rPr>
              <a:t> qui existent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l'arborescence</a:t>
            </a:r>
            <a:r>
              <a:rPr lang="en-US" sz="1000" dirty="0">
                <a:latin typeface="Arial"/>
                <a:ea typeface="SimSun"/>
                <a:cs typeface="Segoe UI"/>
              </a:rPr>
              <a:t> </a:t>
            </a:r>
            <a:r>
              <a:rPr lang="en-US" sz="1000" dirty="0" err="1">
                <a:latin typeface="Arial"/>
                <a:ea typeface="SimSun"/>
                <a:cs typeface="Segoe UI"/>
              </a:rPr>
              <a:t>dont</a:t>
            </a:r>
            <a:r>
              <a:rPr lang="en-US" sz="1000" dirty="0">
                <a:latin typeface="Arial"/>
                <a:ea typeface="SimSun"/>
                <a:cs typeface="Segoe UI"/>
              </a:rPr>
              <a:t> </a:t>
            </a:r>
            <a:r>
              <a:rPr lang="en-US" sz="1000" dirty="0" err="1">
                <a:latin typeface="Arial"/>
                <a:ea typeface="SimSun"/>
                <a:cs typeface="Segoe UI"/>
              </a:rPr>
              <a:t>l'accès</a:t>
            </a:r>
            <a:r>
              <a:rPr lang="en-US" sz="1000" dirty="0">
                <a:latin typeface="Arial"/>
                <a:ea typeface="SimSun"/>
                <a:cs typeface="Segoe UI"/>
              </a:rPr>
              <a:t> ne </a:t>
            </a:r>
            <a:r>
              <a:rPr lang="en-US" sz="1000" dirty="0" err="1">
                <a:latin typeface="Arial"/>
                <a:ea typeface="SimSun"/>
                <a:cs typeface="Segoe UI"/>
              </a:rPr>
              <a:t>leur</a:t>
            </a:r>
            <a:r>
              <a:rPr lang="en-US" sz="1000" dirty="0">
                <a:latin typeface="Arial"/>
                <a:ea typeface="SimSun"/>
                <a:cs typeface="Segoe UI"/>
              </a:rPr>
              <a:t> a pas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accordé</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ts val="1300"/>
              </a:lnSpc>
              <a:spcAft>
                <a:spcPts val="1000"/>
              </a:spcAft>
            </a:pPr>
            <a:r>
              <a:rPr lang="en-US" sz="1000" b="0" dirty="0" err="1" smtClean="0">
                <a:effectLst/>
                <a:latin typeface="Arial"/>
                <a:ea typeface="SimSun"/>
                <a:cs typeface="Segoe UI"/>
              </a:rPr>
              <a:t>Existe</a:t>
            </a:r>
            <a:r>
              <a:rPr lang="en-US" sz="1000" b="0" dirty="0" smtClean="0">
                <a:effectLst/>
                <a:latin typeface="Arial"/>
                <a:ea typeface="SimSun"/>
                <a:cs typeface="Segoe UI"/>
              </a:rPr>
              <a:t>-t-</a:t>
            </a:r>
            <a:r>
              <a:rPr lang="en-US" sz="1000" b="0" dirty="0" err="1" smtClean="0">
                <a:effectLst/>
                <a:latin typeface="Arial"/>
                <a:ea typeface="SimSun"/>
                <a:cs typeface="Segoe UI"/>
              </a:rPr>
              <a:t>il</a:t>
            </a:r>
            <a:r>
              <a:rPr lang="en-US" sz="1000" b="0" dirty="0" smtClean="0">
                <a:effectLst/>
                <a:latin typeface="Arial"/>
                <a:ea typeface="SimSun"/>
                <a:cs typeface="Segoe UI"/>
              </a:rPr>
              <a:t> </a:t>
            </a:r>
            <a:r>
              <a:rPr lang="en-US" sz="1000" b="0" dirty="0" err="1" smtClean="0">
                <a:effectLst/>
                <a:latin typeface="Arial"/>
                <a:ea typeface="SimSun"/>
                <a:cs typeface="Segoe UI"/>
              </a:rPr>
              <a:t>une</a:t>
            </a:r>
            <a:r>
              <a:rPr lang="en-US" sz="1000" b="0" dirty="0" smtClean="0">
                <a:effectLst/>
                <a:latin typeface="Arial"/>
                <a:ea typeface="SimSun"/>
                <a:cs typeface="Segoe UI"/>
              </a:rPr>
              <a:t> </a:t>
            </a:r>
            <a:r>
              <a:rPr lang="en-US" sz="1000" b="0" dirty="0" err="1" smtClean="0">
                <a:effectLst/>
                <a:latin typeface="Arial"/>
                <a:ea typeface="SimSun"/>
                <a:cs typeface="Segoe UI"/>
              </a:rPr>
              <a:t>autre</a:t>
            </a:r>
            <a:r>
              <a:rPr lang="en-US" sz="1000" b="0" dirty="0" smtClean="0">
                <a:effectLst/>
                <a:latin typeface="Arial"/>
                <a:ea typeface="SimSun"/>
                <a:cs typeface="Segoe UI"/>
              </a:rPr>
              <a:t> </a:t>
            </a:r>
            <a:r>
              <a:rPr lang="en-US" sz="1000" b="0" dirty="0" err="1" smtClean="0">
                <a:effectLst/>
                <a:latin typeface="Arial"/>
                <a:ea typeface="SimSun"/>
                <a:cs typeface="Segoe UI"/>
              </a:rPr>
              <a:t>manière</a:t>
            </a:r>
            <a:r>
              <a:rPr lang="en-US" sz="1000" b="0" dirty="0" smtClean="0">
                <a:effectLst/>
                <a:latin typeface="Arial"/>
                <a:ea typeface="SimSun"/>
                <a:cs typeface="Segoe UI"/>
              </a:rPr>
              <a:t> de </a:t>
            </a:r>
            <a:r>
              <a:rPr lang="en-US" sz="1000" b="0" dirty="0" err="1" smtClean="0">
                <a:effectLst/>
                <a:latin typeface="Arial"/>
                <a:ea typeface="SimSun"/>
                <a:cs typeface="Segoe UI"/>
              </a:rPr>
              <a:t>récupérer</a:t>
            </a:r>
            <a:r>
              <a:rPr lang="en-US" sz="1000" b="0" dirty="0" smtClean="0">
                <a:effectLst/>
                <a:latin typeface="Arial"/>
                <a:ea typeface="SimSun"/>
                <a:cs typeface="Segoe UI"/>
              </a:rPr>
              <a:t> le </a:t>
            </a:r>
            <a:r>
              <a:rPr lang="en-US" sz="1000" b="0" dirty="0" err="1" smtClean="0">
                <a:effectLst/>
                <a:latin typeface="Arial"/>
                <a:ea typeface="SimSun"/>
                <a:cs typeface="Segoe UI"/>
              </a:rPr>
              <a:t>fichier</a:t>
            </a:r>
            <a:r>
              <a:rPr lang="en-US" sz="1000" b="0" dirty="0" smtClean="0">
                <a:effectLst/>
                <a:latin typeface="Arial"/>
                <a:ea typeface="SimSun"/>
                <a:cs typeface="Segoe UI"/>
              </a:rPr>
              <a:t> </a:t>
            </a:r>
            <a:r>
              <a:rPr lang="en-US" sz="1000" b="0" dirty="0" err="1" smtClean="0">
                <a:effectLst/>
                <a:latin typeface="Arial"/>
                <a:ea typeface="SimSun"/>
                <a:cs typeface="Segoe UI"/>
              </a:rPr>
              <a:t>dans</a:t>
            </a:r>
            <a:r>
              <a:rPr lang="en-US" sz="1000" b="0" dirty="0" smtClean="0">
                <a:effectLst/>
                <a:latin typeface="Arial"/>
                <a:ea typeface="SimSun"/>
                <a:cs typeface="Segoe UI"/>
              </a:rPr>
              <a:t> </a:t>
            </a:r>
            <a:r>
              <a:rPr lang="en-US" sz="1000" b="0" dirty="0" err="1" smtClean="0">
                <a:effectLst/>
                <a:latin typeface="Arial"/>
                <a:ea typeface="SimSun"/>
                <a:cs typeface="Segoe UI"/>
              </a:rPr>
              <a:t>l'exercice</a:t>
            </a:r>
            <a:r>
              <a:rPr lang="en-US" sz="1000" b="0" dirty="0" smtClean="0">
                <a:effectLst/>
                <a:latin typeface="Arial"/>
                <a:ea typeface="SimSun"/>
                <a:cs typeface="Segoe UI"/>
              </a:rPr>
              <a:t> </a:t>
            </a:r>
            <a:r>
              <a:rPr lang="en-US" sz="1000" b="0" dirty="0" err="1" smtClean="0">
                <a:effectLst/>
                <a:latin typeface="Arial"/>
                <a:ea typeface="SimSun"/>
                <a:cs typeface="Segoe UI"/>
              </a:rPr>
              <a:t>relatif</a:t>
            </a:r>
            <a:r>
              <a:rPr lang="en-US" sz="1000" b="0" dirty="0" smtClean="0">
                <a:effectLst/>
                <a:latin typeface="Arial"/>
                <a:ea typeface="SimSun"/>
                <a:cs typeface="Segoe UI"/>
              </a:rPr>
              <a:t> aux clichés </a:t>
            </a:r>
            <a:r>
              <a:rPr lang="en-US" sz="1000" b="0" dirty="0" err="1" smtClean="0">
                <a:effectLst/>
                <a:latin typeface="Arial"/>
                <a:ea typeface="SimSun"/>
                <a:cs typeface="Segoe UI"/>
              </a:rPr>
              <a:t>instantanés</a:t>
            </a:r>
            <a:r>
              <a:rPr lang="en-US" sz="1000" b="0" dirty="0" smtClean="0">
                <a:effectLst/>
                <a:latin typeface="Arial"/>
                <a:ea typeface="SimSun"/>
                <a:cs typeface="Segoe UI"/>
              </a:rPr>
              <a:t> </a:t>
            </a:r>
            <a:r>
              <a:rPr lang="en-US" sz="1000" b="0" smtClean="0">
                <a:effectLst/>
                <a:latin typeface="Arial"/>
                <a:ea typeface="SimSun"/>
                <a:cs typeface="Segoe UI"/>
              </a:rPr>
              <a:t>? Quel avantage </a:t>
            </a:r>
            <a:r>
              <a:rPr lang="en-US" sz="1000" b="0" dirty="0" smtClean="0">
                <a:effectLst/>
                <a:latin typeface="Arial"/>
                <a:ea typeface="SimSun"/>
                <a:cs typeface="Segoe UI"/>
              </a:rPr>
              <a:t>les clichés </a:t>
            </a:r>
            <a:r>
              <a:rPr lang="en-US" sz="1000" b="0" dirty="0" err="1" smtClean="0">
                <a:effectLst/>
                <a:latin typeface="Arial"/>
                <a:ea typeface="SimSun"/>
                <a:cs typeface="Segoe UI"/>
              </a:rPr>
              <a:t>instantanés</a:t>
            </a:r>
            <a:r>
              <a:rPr lang="en-US" sz="1000" b="0" dirty="0" smtClean="0">
                <a:effectLst/>
                <a:latin typeface="Arial"/>
                <a:ea typeface="SimSun"/>
                <a:cs typeface="Segoe UI"/>
              </a:rPr>
              <a:t> </a:t>
            </a:r>
            <a:r>
              <a:rPr lang="en-US" sz="1000" b="0" dirty="0" err="1" smtClean="0">
                <a:effectLst/>
                <a:latin typeface="Arial"/>
                <a:ea typeface="SimSun"/>
                <a:cs typeface="Segoe UI"/>
              </a:rPr>
              <a:t>offrent-ils</a:t>
            </a:r>
            <a:r>
              <a:rPr lang="en-US" sz="1000" b="0" dirty="0" smtClean="0">
                <a:effectLst/>
                <a:latin typeface="Arial"/>
                <a:ea typeface="SimSun"/>
                <a:cs typeface="Segoe UI"/>
              </a:rPr>
              <a:t> en </a:t>
            </a:r>
            <a:r>
              <a:rPr lang="en-US" sz="1000" b="0" dirty="0" err="1" smtClean="0">
                <a:effectLst/>
                <a:latin typeface="Arial"/>
                <a:ea typeface="SimSun"/>
                <a:cs typeface="Segoe UI"/>
              </a:rPr>
              <a:t>comparaison</a:t>
            </a:r>
            <a:r>
              <a:rPr lang="en-US" sz="1000" b="0" dirty="0" smtClean="0">
                <a:effectLst/>
                <a:latin typeface="Arial"/>
                <a:ea typeface="SimSun"/>
                <a:cs typeface="Segoe UI"/>
              </a:rPr>
              <a:t> ?</a:t>
            </a:r>
            <a:endParaRPr lang="en-US" sz="1000" b="1" dirty="0" smtClean="0">
              <a:effectLst/>
              <a:latin typeface="Arial"/>
              <a:ea typeface="SimSun"/>
              <a:cs typeface="Segoe UI"/>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l'atelier</a:t>
            </a:r>
            <a:r>
              <a:rPr lang="en-US" sz="1000" dirty="0">
                <a:latin typeface="Arial"/>
                <a:ea typeface="SimSun"/>
                <a:cs typeface="Segoe UI"/>
              </a:rPr>
              <a:t> </a:t>
            </a:r>
            <a:r>
              <a:rPr lang="en-US" sz="1000" dirty="0" err="1">
                <a:latin typeface="Arial"/>
                <a:ea typeface="SimSun"/>
                <a:cs typeface="Segoe UI"/>
              </a:rPr>
              <a:t>pratique</a:t>
            </a:r>
            <a:r>
              <a:rPr lang="en-US" sz="1000" dirty="0">
                <a:latin typeface="Arial"/>
                <a:ea typeface="SimSun"/>
                <a:cs typeface="Segoe UI"/>
              </a:rPr>
              <a:t> </a:t>
            </a:r>
            <a:r>
              <a:rPr lang="en-US" sz="1000" dirty="0" err="1">
                <a:latin typeface="Arial"/>
                <a:ea typeface="SimSun"/>
                <a:cs typeface="Segoe UI"/>
              </a:rPr>
              <a:t>lui-même</a:t>
            </a:r>
            <a:r>
              <a:rPr lang="en-US" sz="1000" dirty="0">
                <a:latin typeface="Arial"/>
                <a:ea typeface="SimSun"/>
                <a:cs typeface="Segoe UI"/>
              </a:rPr>
              <a:t>, </a:t>
            </a:r>
            <a:r>
              <a:rPr lang="en-US" sz="1000" dirty="0" err="1">
                <a:latin typeface="Arial"/>
                <a:ea typeface="SimSun"/>
                <a:cs typeface="Segoe UI"/>
              </a:rPr>
              <a:t>l'utilisateur</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récupérer</a:t>
            </a:r>
            <a:r>
              <a:rPr lang="en-US" sz="1000" dirty="0">
                <a:latin typeface="Arial"/>
                <a:ea typeface="SimSun"/>
                <a:cs typeface="Segoe UI"/>
              </a:rPr>
              <a:t> le </a:t>
            </a:r>
            <a:r>
              <a:rPr lang="en-US" sz="1000" dirty="0" err="1">
                <a:latin typeface="Arial"/>
                <a:ea typeface="SimSun"/>
                <a:cs typeface="Segoe UI"/>
              </a:rPr>
              <a:t>fichier</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de la </a:t>
            </a:r>
            <a:r>
              <a:rPr lang="en-US" sz="1000" dirty="0" err="1">
                <a:latin typeface="Arial"/>
                <a:ea typeface="SimSun"/>
                <a:cs typeface="Segoe UI"/>
              </a:rPr>
              <a:t>Corbeille</a:t>
            </a:r>
            <a:r>
              <a:rPr lang="en-US" sz="1000" dirty="0">
                <a:latin typeface="Arial"/>
                <a:ea typeface="SimSun"/>
                <a:cs typeface="Segoe UI"/>
              </a:rPr>
              <a:t>. </a:t>
            </a:r>
            <a:r>
              <a:rPr lang="en-US" sz="1000" dirty="0" err="1">
                <a:latin typeface="Arial"/>
                <a:ea typeface="SimSun"/>
                <a:cs typeface="Segoe UI"/>
              </a:rPr>
              <a:t>Toutefois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scénario</a:t>
            </a:r>
            <a:r>
              <a:rPr lang="en-US" sz="1000" dirty="0">
                <a:latin typeface="Arial"/>
                <a:ea typeface="SimSun"/>
                <a:cs typeface="Segoe UI"/>
              </a:rPr>
              <a:t> </a:t>
            </a:r>
            <a:r>
              <a:rPr lang="en-US" sz="1000" dirty="0" err="1">
                <a:latin typeface="Arial"/>
                <a:ea typeface="SimSun"/>
                <a:cs typeface="Segoe UI"/>
              </a:rPr>
              <a:t>réel</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la </a:t>
            </a:r>
            <a:r>
              <a:rPr lang="en-US" sz="1000" dirty="0" err="1">
                <a:latin typeface="Arial"/>
                <a:ea typeface="SimSun"/>
                <a:cs typeface="Segoe UI"/>
              </a:rPr>
              <a:t>Corbeille</a:t>
            </a:r>
            <a:r>
              <a:rPr lang="en-US" sz="1000" dirty="0">
                <a:latin typeface="Arial"/>
                <a:ea typeface="SimSun"/>
                <a:cs typeface="Segoe UI"/>
              </a:rPr>
              <a:t> a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vidée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le </a:t>
            </a:r>
            <a:r>
              <a:rPr lang="en-US" sz="1000" dirty="0" err="1">
                <a:latin typeface="Arial"/>
                <a:ea typeface="SimSun"/>
                <a:cs typeface="Segoe UI"/>
              </a:rPr>
              <a:t>fichier</a:t>
            </a:r>
            <a:r>
              <a:rPr lang="en-US" sz="1000" dirty="0">
                <a:latin typeface="Arial"/>
                <a:ea typeface="SimSun"/>
                <a:cs typeface="Segoe UI"/>
              </a:rPr>
              <a:t> a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modifié</a:t>
            </a:r>
            <a:r>
              <a:rPr lang="en-US" sz="1000" dirty="0">
                <a:latin typeface="Arial"/>
                <a:ea typeface="SimSun"/>
                <a:cs typeface="Segoe UI"/>
              </a:rPr>
              <a:t> à </a:t>
            </a:r>
            <a:r>
              <a:rPr lang="en-US" sz="1000" dirty="0" err="1">
                <a:latin typeface="Arial"/>
                <a:ea typeface="SimSun"/>
                <a:cs typeface="Segoe UI"/>
              </a:rPr>
              <a:t>plusieurs</a:t>
            </a:r>
            <a:r>
              <a:rPr lang="en-US" sz="1000" dirty="0">
                <a:latin typeface="Arial"/>
                <a:ea typeface="SimSun"/>
                <a:cs typeface="Segoe UI"/>
              </a:rPr>
              <a:t> reprises,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méthode</a:t>
            </a:r>
            <a:r>
              <a:rPr lang="en-US" sz="1000" dirty="0">
                <a:latin typeface="Arial"/>
                <a:ea typeface="SimSun"/>
                <a:cs typeface="Segoe UI"/>
              </a:rPr>
              <a:t> ne </a:t>
            </a:r>
            <a:r>
              <a:rPr lang="en-US" sz="1000" dirty="0" err="1">
                <a:latin typeface="Arial"/>
                <a:ea typeface="SimSun"/>
                <a:cs typeface="Segoe UI"/>
              </a:rPr>
              <a:t>permet</a:t>
            </a:r>
            <a:r>
              <a:rPr lang="en-US" sz="1000" dirty="0">
                <a:latin typeface="Arial"/>
                <a:ea typeface="SimSun"/>
                <a:cs typeface="Segoe UI"/>
              </a:rPr>
              <a:t> pas de </a:t>
            </a:r>
            <a:r>
              <a:rPr lang="en-US" sz="1000" dirty="0" err="1">
                <a:latin typeface="Arial"/>
                <a:ea typeface="SimSun"/>
                <a:cs typeface="Segoe UI"/>
              </a:rPr>
              <a:t>récupérer</a:t>
            </a:r>
            <a:r>
              <a:rPr lang="en-US" sz="1000" dirty="0">
                <a:latin typeface="Arial"/>
                <a:ea typeface="SimSun"/>
                <a:cs typeface="Segoe UI"/>
              </a:rPr>
              <a:t> le </a:t>
            </a:r>
            <a:r>
              <a:rPr lang="en-US" sz="1000" dirty="0" err="1">
                <a:latin typeface="Arial"/>
                <a:ea typeface="SimSun"/>
                <a:cs typeface="Segoe UI"/>
              </a:rPr>
              <a:t>fichier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En </a:t>
            </a:r>
            <a:r>
              <a:rPr lang="en-US" sz="1000" dirty="0" err="1">
                <a:latin typeface="Arial"/>
                <a:ea typeface="SimSun"/>
                <a:cs typeface="Segoe UI"/>
              </a:rPr>
              <a:t>comparaison</a:t>
            </a:r>
            <a:r>
              <a:rPr lang="en-US" sz="1000" dirty="0">
                <a:latin typeface="Arial"/>
                <a:ea typeface="SimSun"/>
                <a:cs typeface="Segoe UI"/>
              </a:rPr>
              <a:t>, les clichés </a:t>
            </a:r>
            <a:r>
              <a:rPr lang="en-US" sz="1000" dirty="0" err="1">
                <a:latin typeface="Arial"/>
                <a:ea typeface="SimSun"/>
                <a:cs typeface="Segoe UI"/>
              </a:rPr>
              <a:t>instantanés</a:t>
            </a:r>
            <a:r>
              <a:rPr lang="en-US" sz="1000" dirty="0">
                <a:latin typeface="Arial"/>
                <a:ea typeface="SimSun"/>
                <a:cs typeface="Segoe UI"/>
              </a:rPr>
              <a:t> </a:t>
            </a:r>
            <a:r>
              <a:rPr lang="en-US" sz="1000" dirty="0" err="1">
                <a:latin typeface="Arial"/>
                <a:ea typeface="SimSun"/>
                <a:cs typeface="Segoe UI"/>
              </a:rPr>
              <a:t>conservent</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copies </a:t>
            </a:r>
            <a:r>
              <a:rPr lang="en-US" sz="1000" dirty="0" err="1">
                <a:latin typeface="Arial"/>
                <a:ea typeface="SimSun"/>
                <a:cs typeface="Segoe UI"/>
              </a:rPr>
              <a:t>permanentes</a:t>
            </a:r>
            <a:r>
              <a:rPr lang="en-US" sz="1000" dirty="0">
                <a:latin typeface="Arial"/>
                <a:ea typeface="SimSun"/>
                <a:cs typeface="Segoe UI"/>
              </a:rPr>
              <a:t> des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modifiés</a:t>
            </a:r>
            <a:r>
              <a:rPr lang="en-US" sz="1000" dirty="0">
                <a:latin typeface="Arial"/>
                <a:ea typeface="SimSun"/>
                <a:cs typeface="Segoe UI"/>
              </a:rPr>
              <a:t>, qui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récupérées</a:t>
            </a:r>
            <a:r>
              <a:rPr lang="en-US" sz="1000" dirty="0">
                <a:latin typeface="Arial"/>
                <a:ea typeface="SimSun"/>
                <a:cs typeface="Segoe UI"/>
              </a:rPr>
              <a:t> par un </a:t>
            </a:r>
            <a:r>
              <a:rPr lang="en-US" sz="1000" dirty="0" err="1">
                <a:latin typeface="Arial"/>
                <a:ea typeface="SimSun"/>
                <a:cs typeface="Segoe UI"/>
              </a:rPr>
              <a:t>administrateur</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par un </a:t>
            </a:r>
            <a:r>
              <a:rPr lang="en-US" sz="1000" dirty="0" err="1">
                <a:latin typeface="Arial"/>
                <a:ea typeface="SimSun"/>
                <a:cs typeface="Segoe UI"/>
              </a:rPr>
              <a:t>utilisateur</a:t>
            </a:r>
            <a:r>
              <a:rPr lang="en-US" sz="1000" dirty="0">
                <a:latin typeface="Arial"/>
                <a:ea typeface="SimSun"/>
                <a:cs typeface="Segoe UI"/>
              </a:rPr>
              <a:t> final.</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l'exercice</a:t>
            </a:r>
            <a:r>
              <a:rPr lang="en-US" sz="1000" dirty="0">
                <a:latin typeface="Arial"/>
                <a:ea typeface="SimSun"/>
                <a:cs typeface="Segoe UI"/>
              </a:rPr>
              <a:t> 3, comment </a:t>
            </a:r>
            <a:r>
              <a:rPr lang="en-US" sz="1000" dirty="0" err="1">
                <a:latin typeface="Arial"/>
                <a:ea typeface="SimSun"/>
                <a:cs typeface="Segoe UI"/>
              </a:rPr>
              <a:t>pourriez-vous</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a:t>
            </a:r>
            <a:r>
              <a:rPr lang="en-US" sz="1000" dirty="0" err="1">
                <a:latin typeface="Arial"/>
                <a:ea typeface="SimSun"/>
                <a:cs typeface="Segoe UI"/>
              </a:rPr>
              <a:t>l'impression</a:t>
            </a:r>
            <a:r>
              <a:rPr lang="en-US" sz="1000" dirty="0">
                <a:latin typeface="Arial"/>
                <a:ea typeface="SimSun"/>
                <a:cs typeface="Segoe UI"/>
              </a:rPr>
              <a:t> </a:t>
            </a:r>
            <a:r>
              <a:rPr lang="en-US" sz="1000" dirty="0" err="1">
                <a:latin typeface="Arial"/>
                <a:ea typeface="SimSun"/>
                <a:cs typeface="Segoe UI"/>
              </a:rPr>
              <a:t>directe</a:t>
            </a:r>
            <a:r>
              <a:rPr lang="en-US" sz="1000" dirty="0">
                <a:latin typeface="Arial"/>
                <a:ea typeface="SimSun"/>
                <a:cs typeface="Segoe UI"/>
              </a:rPr>
              <a:t> pour les </a:t>
            </a:r>
            <a:r>
              <a:rPr lang="en-US" sz="1000" dirty="0" err="1">
                <a:latin typeface="Arial"/>
                <a:ea typeface="SimSun"/>
                <a:cs typeface="Segoe UI"/>
              </a:rPr>
              <a:t>filiales</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étiez</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emplacement distant et </a:t>
            </a:r>
            <a:r>
              <a:rPr lang="en-US" sz="1000" dirty="0" err="1">
                <a:latin typeface="Arial"/>
                <a:ea typeface="SimSun"/>
                <a:cs typeface="Segoe UI"/>
              </a:rPr>
              <a:t>n'aviez</a:t>
            </a:r>
            <a:r>
              <a:rPr lang="en-US" sz="1000" dirty="0">
                <a:latin typeface="Arial"/>
                <a:ea typeface="SimSun"/>
                <a:cs typeface="Segoe UI"/>
              </a:rPr>
              <a:t> pas </a:t>
            </a:r>
            <a:r>
              <a:rPr lang="en-US" sz="1000" dirty="0" err="1">
                <a:latin typeface="Arial"/>
                <a:ea typeface="SimSun"/>
                <a:cs typeface="Segoe UI"/>
              </a:rPr>
              <a:t>accès</a:t>
            </a:r>
            <a:r>
              <a:rPr lang="en-US" sz="1000" dirty="0">
                <a:latin typeface="Arial"/>
                <a:ea typeface="SimSun"/>
                <a:cs typeface="Segoe UI"/>
              </a:rPr>
              <a:t> à </a:t>
            </a:r>
            <a:r>
              <a:rPr lang="en-US" sz="1000" dirty="0" err="1">
                <a:latin typeface="Arial"/>
                <a:ea typeface="SimSun"/>
                <a:cs typeface="Segoe UI"/>
              </a:rPr>
              <a:t>l'interface</a:t>
            </a:r>
            <a:r>
              <a:rPr lang="en-US" sz="1000" dirty="0">
                <a:latin typeface="Arial"/>
                <a:ea typeface="SimSun"/>
                <a:cs typeface="Segoe UI"/>
              </a:rPr>
              <a:t> </a:t>
            </a:r>
            <a:r>
              <a:rPr lang="en-US" sz="1000" dirty="0" err="1">
                <a:latin typeface="Arial"/>
                <a:ea typeface="SimSun"/>
                <a:cs typeface="Segoe UI"/>
              </a:rPr>
              <a:t>graphique</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de Windows Server 2012 pour le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d'impression</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pourriez</a:t>
            </a:r>
            <a:r>
              <a:rPr lang="en-US" sz="1000" dirty="0">
                <a:latin typeface="Arial"/>
                <a:ea typeface="SimSun"/>
                <a:cs typeface="Segoe UI"/>
              </a:rPr>
              <a:t> </a:t>
            </a:r>
            <a:r>
              <a:rPr lang="en-US" sz="1000" dirty="0" err="1">
                <a:latin typeface="Arial"/>
                <a:ea typeface="SimSun"/>
                <a:cs typeface="Segoe UI"/>
              </a:rPr>
              <a:t>configurer</a:t>
            </a:r>
            <a:r>
              <a:rPr lang="en-US" sz="1000" dirty="0">
                <a:latin typeface="Arial"/>
                <a:ea typeface="SimSun"/>
                <a:cs typeface="Segoe UI"/>
              </a:rPr>
              <a:t> </a:t>
            </a:r>
            <a:r>
              <a:rPr lang="en-US" sz="1000" dirty="0" err="1">
                <a:latin typeface="Arial"/>
                <a:ea typeface="SimSun"/>
                <a:cs typeface="Segoe UI"/>
              </a:rPr>
              <a:t>l'impression</a:t>
            </a:r>
            <a:r>
              <a:rPr lang="en-US" sz="1000" dirty="0">
                <a:latin typeface="Arial"/>
                <a:ea typeface="SimSun"/>
                <a:cs typeface="Segoe UI"/>
              </a:rPr>
              <a:t> </a:t>
            </a:r>
            <a:r>
              <a:rPr lang="en-US" sz="1000" dirty="0" err="1">
                <a:latin typeface="Arial"/>
                <a:ea typeface="SimSun"/>
                <a:cs typeface="Segoe UI"/>
              </a:rPr>
              <a:t>directe</a:t>
            </a:r>
            <a:r>
              <a:rPr lang="en-US" sz="1000" dirty="0">
                <a:latin typeface="Arial"/>
                <a:ea typeface="SimSun"/>
                <a:cs typeface="Segoe UI"/>
              </a:rPr>
              <a:t> pour les </a:t>
            </a:r>
            <a:r>
              <a:rPr lang="en-US" sz="1000" dirty="0" err="1">
                <a:latin typeface="Arial"/>
                <a:ea typeface="SimSun"/>
                <a:cs typeface="Segoe UI"/>
              </a:rPr>
              <a:t>filiales</a:t>
            </a:r>
            <a:r>
              <a:rPr lang="en-US" sz="1000" dirty="0">
                <a:latin typeface="Arial"/>
                <a:ea typeface="SimSun"/>
                <a:cs typeface="Segoe UI"/>
              </a:rPr>
              <a:t> en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connectant</a:t>
            </a:r>
            <a:r>
              <a:rPr lang="en-US" sz="1000" dirty="0">
                <a:latin typeface="Arial"/>
                <a:ea typeface="SimSun"/>
                <a:cs typeface="Segoe UI"/>
              </a:rPr>
              <a:t> à distance à </a:t>
            </a:r>
            <a:r>
              <a:rPr lang="en-US" sz="1000" dirty="0" err="1">
                <a:latin typeface="Arial"/>
                <a:ea typeface="SimSun"/>
                <a:cs typeface="Segoe UI"/>
              </a:rPr>
              <a:t>l'aide</a:t>
            </a:r>
            <a:r>
              <a:rPr lang="en-US" sz="1000" dirty="0">
                <a:latin typeface="Arial"/>
                <a:ea typeface="SimSun"/>
                <a:cs typeface="Segoe UI"/>
              </a:rPr>
              <a:t> de Windows PowerShell</a:t>
            </a:r>
            <a:r>
              <a:rPr lang="en-US" sz="1000" baseline="30000" dirty="0">
                <a:latin typeface="Arial"/>
                <a:ea typeface="SimSun"/>
                <a:cs typeface="Segoe UI"/>
              </a:rPr>
              <a:t>®</a:t>
            </a:r>
            <a:r>
              <a:rPr lang="en-US" sz="1000" dirty="0">
                <a:latin typeface="Arial"/>
                <a:ea typeface="SimSun"/>
                <a:cs typeface="Segoe UI"/>
              </a:rPr>
              <a:t> à </a:t>
            </a:r>
            <a:r>
              <a:rPr lang="en-US" sz="1000" dirty="0" err="1">
                <a:latin typeface="Arial"/>
                <a:ea typeface="SimSun"/>
                <a:cs typeface="Segoe UI"/>
              </a:rPr>
              <a:t>partir</a:t>
            </a:r>
            <a:r>
              <a:rPr lang="en-US" sz="1000" dirty="0">
                <a:latin typeface="Arial"/>
                <a:ea typeface="SimSun"/>
                <a:cs typeface="Segoe UI"/>
              </a:rPr>
              <a:t> d'un </a:t>
            </a:r>
            <a:r>
              <a:rPr lang="en-US" sz="1000" dirty="0" err="1">
                <a:latin typeface="Arial"/>
                <a:ea typeface="SimSun"/>
                <a:cs typeface="Segoe UI"/>
              </a:rPr>
              <a:t>ordinateur</a:t>
            </a:r>
            <a:r>
              <a:rPr lang="en-US" sz="1000" dirty="0">
                <a:latin typeface="Arial"/>
                <a:ea typeface="SimSun"/>
                <a:cs typeface="Segoe UI"/>
              </a:rPr>
              <a:t> </a:t>
            </a:r>
            <a:r>
              <a:rPr lang="en-US" sz="1000" dirty="0" err="1">
                <a:latin typeface="Arial"/>
                <a:ea typeface="SimSun"/>
                <a:cs typeface="Segoe UI"/>
              </a:rPr>
              <a:t>exécutant</a:t>
            </a:r>
            <a:r>
              <a:rPr lang="en-US" sz="1000" dirty="0">
                <a:latin typeface="Arial"/>
                <a:ea typeface="SimSun"/>
                <a:cs typeface="Segoe UI"/>
              </a:rPr>
              <a:t> Windows 8 </a:t>
            </a:r>
            <a:r>
              <a:rPr lang="en-US" sz="1000" dirty="0" err="1">
                <a:latin typeface="Arial"/>
                <a:ea typeface="SimSun"/>
                <a:cs typeface="Segoe UI"/>
              </a:rPr>
              <a:t>ou</a:t>
            </a:r>
            <a:r>
              <a:rPr lang="en-US" sz="1000" dirty="0">
                <a:latin typeface="Arial"/>
                <a:ea typeface="SimSun"/>
                <a:cs typeface="Segoe UI"/>
              </a:rPr>
              <a:t> Windows Server 2012. </a:t>
            </a:r>
            <a:r>
              <a:rPr lang="en-US" sz="1000" dirty="0" err="1">
                <a:latin typeface="Arial"/>
                <a:ea typeface="SimSun"/>
                <a:cs typeface="Segoe UI"/>
              </a:rPr>
              <a:t>Ensuite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pourriez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err="1">
                <a:latin typeface="Arial"/>
                <a:ea typeface="SimSun"/>
                <a:cs typeface="Segoe UI"/>
              </a:rPr>
              <a:t>l'applet</a:t>
            </a:r>
            <a:r>
              <a:rPr lang="en-US" sz="1000" dirty="0">
                <a:latin typeface="Arial"/>
                <a:ea typeface="SimSun"/>
                <a:cs typeface="Segoe UI"/>
              </a:rPr>
              <a:t> </a:t>
            </a:r>
            <a:r>
              <a:rPr lang="en-US" sz="1000">
                <a:latin typeface="Arial"/>
                <a:ea typeface="SimSun"/>
                <a:cs typeface="Segoe UI"/>
              </a:rPr>
              <a:t>de </a:t>
            </a:r>
            <a:r>
              <a:rPr lang="en-US" sz="1000" smtClean="0">
                <a:latin typeface="Arial"/>
                <a:ea typeface="SimSun"/>
                <a:cs typeface="Segoe UI"/>
              </a:rPr>
              <a:t>commande </a:t>
            </a:r>
            <a:r>
              <a:rPr lang="en-US" sz="1000" b="1" smtClean="0">
                <a:latin typeface="Arial"/>
                <a:ea typeface="SimSun"/>
                <a:cs typeface="Arial"/>
              </a:rPr>
              <a:t>Set-Printer</a:t>
            </a:r>
            <a:r>
              <a:rPr lang="en-US" sz="1000" smtClean="0">
                <a:latin typeface="Arial"/>
                <a:ea typeface="SimSun"/>
                <a:cs typeface="Segoe UI"/>
              </a:rPr>
              <a:t> </a:t>
            </a:r>
            <a:r>
              <a:rPr lang="en-US" sz="1000" dirty="0">
                <a:latin typeface="Arial"/>
                <a:ea typeface="SimSun"/>
                <a:cs typeface="Segoe UI"/>
              </a:rPr>
              <a:t>pour modifier la configuration.</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5792634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SimSun"/>
                <a:cs typeface="Arial"/>
              </a:rPr>
              <a:t>Questions de </a:t>
            </a:r>
            <a:r>
              <a:rPr lang="en-US" sz="1000" b="1" dirty="0" err="1">
                <a:latin typeface="Arial"/>
                <a:ea typeface="SimSun"/>
                <a:cs typeface="Arial"/>
              </a:rPr>
              <a:t>contrôle</a:t>
            </a:r>
            <a:r>
              <a:rPr lang="en-US" sz="1000" b="1" dirty="0">
                <a:latin typeface="Arial"/>
                <a:ea typeface="SimSun"/>
                <a:cs typeface="Arial"/>
              </a:rPr>
              <a:t> des </a:t>
            </a:r>
            <a:r>
              <a:rPr lang="en-US" sz="1000" b="1" dirty="0" err="1">
                <a:latin typeface="Arial"/>
                <a:ea typeface="SimSun"/>
                <a:cs typeface="Arial"/>
              </a:rPr>
              <a:t>acquis</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Comment </a:t>
            </a:r>
            <a:r>
              <a:rPr lang="en-US" sz="1000" dirty="0" err="1">
                <a:latin typeface="Arial"/>
                <a:ea typeface="SimSun"/>
                <a:cs typeface="Segoe UI"/>
              </a:rPr>
              <a:t>l'héritage</a:t>
            </a:r>
            <a:r>
              <a:rPr lang="en-US" sz="1000" dirty="0">
                <a:latin typeface="Arial"/>
                <a:ea typeface="SimSun"/>
                <a:cs typeface="Segoe UI"/>
              </a:rPr>
              <a:t> </a:t>
            </a:r>
            <a:r>
              <a:rPr lang="en-US" sz="1000" dirty="0" err="1">
                <a:latin typeface="Arial"/>
                <a:ea typeface="SimSun"/>
                <a:cs typeface="Segoe UI"/>
              </a:rPr>
              <a:t>affecte</a:t>
            </a:r>
            <a:r>
              <a:rPr lang="en-US" sz="1000" dirty="0">
                <a:latin typeface="Arial"/>
                <a:ea typeface="SimSun"/>
                <a:cs typeface="Segoe UI"/>
              </a:rPr>
              <a:t>-t-</a:t>
            </a:r>
            <a:r>
              <a:rPr lang="en-US" sz="1000" dirty="0" err="1">
                <a:latin typeface="Arial"/>
                <a:ea typeface="SimSun"/>
                <a:cs typeface="Segoe UI"/>
              </a:rPr>
              <a:t>il</a:t>
            </a:r>
            <a:r>
              <a:rPr lang="en-US" sz="1000" dirty="0">
                <a:latin typeface="Arial"/>
                <a:ea typeface="SimSun"/>
                <a:cs typeface="Segoe UI"/>
              </a:rPr>
              <a:t> les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explicitement</a:t>
            </a:r>
            <a:r>
              <a:rPr lang="en-US" sz="1000" dirty="0">
                <a:latin typeface="Arial"/>
                <a:ea typeface="SimSun"/>
                <a:cs typeface="Segoe UI"/>
              </a:rPr>
              <a:t> </a:t>
            </a:r>
            <a:r>
              <a:rPr lang="en-US" sz="1000" dirty="0" err="1">
                <a:latin typeface="Arial"/>
                <a:ea typeface="SimSun"/>
                <a:cs typeface="Segoe UI"/>
              </a:rPr>
              <a:t>attribuées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fichier</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héritées</a:t>
            </a:r>
            <a:r>
              <a:rPr lang="en-US" sz="1000" dirty="0">
                <a:latin typeface="Arial"/>
                <a:ea typeface="SimSun"/>
                <a:cs typeface="Segoe UI"/>
              </a:rPr>
              <a:t> se </a:t>
            </a:r>
            <a:r>
              <a:rPr lang="en-US" sz="1000" dirty="0" err="1">
                <a:latin typeface="Arial"/>
                <a:ea typeface="SimSun"/>
                <a:cs typeface="Segoe UI"/>
              </a:rPr>
              <a:t>cumulent</a:t>
            </a:r>
            <a:r>
              <a:rPr lang="en-US" sz="1000" dirty="0">
                <a:latin typeface="Arial"/>
                <a:ea typeface="SimSun"/>
                <a:cs typeface="Segoe UI"/>
              </a:rPr>
              <a:t> aux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explicites</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les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explicitement</a:t>
            </a:r>
            <a:r>
              <a:rPr lang="en-US" sz="1000" dirty="0">
                <a:latin typeface="Arial"/>
                <a:ea typeface="SimSun"/>
                <a:cs typeface="Segoe UI"/>
              </a:rPr>
              <a:t> </a:t>
            </a:r>
            <a:r>
              <a:rPr lang="en-US" sz="1000" dirty="0" err="1">
                <a:latin typeface="Arial"/>
                <a:ea typeface="SimSun"/>
                <a:cs typeface="Segoe UI"/>
              </a:rPr>
              <a:t>attribuées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toujours</a:t>
            </a:r>
            <a:r>
              <a:rPr lang="en-US" sz="1000" dirty="0">
                <a:latin typeface="Arial"/>
                <a:ea typeface="SimSun"/>
                <a:cs typeface="Segoe UI"/>
              </a:rPr>
              <a:t> </a:t>
            </a:r>
            <a:r>
              <a:rPr lang="en-US" sz="1000" dirty="0" err="1">
                <a:latin typeface="Arial"/>
                <a:ea typeface="SimSun"/>
                <a:cs typeface="Segoe UI"/>
              </a:rPr>
              <a:t>priorité</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autorisations</a:t>
            </a:r>
            <a:r>
              <a:rPr lang="en-US" sz="1000" dirty="0">
                <a:latin typeface="Arial"/>
                <a:ea typeface="SimSun"/>
                <a:cs typeface="Segoe UI"/>
              </a:rPr>
              <a:t> </a:t>
            </a:r>
            <a:r>
              <a:rPr lang="en-US" sz="1000" dirty="0" err="1">
                <a:latin typeface="Arial"/>
                <a:ea typeface="SimSun"/>
                <a:cs typeface="Segoe UI"/>
              </a:rPr>
              <a:t>héritées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Pourquoi</a:t>
            </a:r>
            <a:r>
              <a:rPr lang="en-US" sz="1000" dirty="0">
                <a:latin typeface="Arial"/>
                <a:ea typeface="SimSun"/>
                <a:cs typeface="Segoe UI"/>
              </a:rPr>
              <a:t> ne </a:t>
            </a:r>
            <a:r>
              <a:rPr lang="en-US" sz="1000" dirty="0" err="1">
                <a:latin typeface="Arial"/>
                <a:ea typeface="SimSun"/>
                <a:cs typeface="Segoe UI"/>
              </a:rPr>
              <a:t>devriez-vous</a:t>
            </a:r>
            <a:r>
              <a:rPr lang="en-US" sz="1000" dirty="0">
                <a:latin typeface="Arial"/>
                <a:ea typeface="SimSun"/>
                <a:cs typeface="Segoe UI"/>
              </a:rPr>
              <a:t> pas </a:t>
            </a:r>
            <a:r>
              <a:rPr lang="en-US" sz="1000" dirty="0" err="1">
                <a:latin typeface="Arial"/>
                <a:ea typeface="SimSun"/>
                <a:cs typeface="Segoe UI"/>
              </a:rPr>
              <a:t>utiliser</a:t>
            </a:r>
            <a:r>
              <a:rPr lang="en-US" sz="1000" dirty="0">
                <a:latin typeface="Arial"/>
                <a:ea typeface="SimSun"/>
                <a:cs typeface="Segoe UI"/>
              </a:rPr>
              <a:t> les clichés </a:t>
            </a:r>
            <a:r>
              <a:rPr lang="en-US" sz="1000" dirty="0" err="1">
                <a:latin typeface="Arial"/>
                <a:ea typeface="SimSun"/>
                <a:cs typeface="Segoe UI"/>
              </a:rPr>
              <a:t>instantanés</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moyen</a:t>
            </a:r>
            <a:r>
              <a:rPr lang="en-US" sz="1000" dirty="0">
                <a:latin typeface="Arial"/>
                <a:ea typeface="SimSun"/>
                <a:cs typeface="Segoe UI"/>
              </a:rPr>
              <a:t> de </a:t>
            </a:r>
            <a:r>
              <a:rPr lang="en-US" sz="1000" dirty="0" err="1">
                <a:latin typeface="Arial"/>
                <a:ea typeface="SimSun"/>
                <a:cs typeface="Segoe UI"/>
              </a:rPr>
              <a:t>sauvegarde</a:t>
            </a:r>
            <a:r>
              <a:rPr lang="en-US" sz="1000" dirty="0">
                <a:latin typeface="Arial"/>
                <a:ea typeface="SimSun"/>
                <a:cs typeface="Segoe UI"/>
              </a:rPr>
              <a:t> des </a:t>
            </a:r>
            <a:r>
              <a:rPr lang="en-US" sz="1000" dirty="0" err="1">
                <a:latin typeface="Arial"/>
                <a:ea typeface="SimSun"/>
                <a:cs typeface="Segoe UI"/>
              </a:rPr>
              <a:t>données</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clichés </a:t>
            </a:r>
            <a:r>
              <a:rPr lang="en-US" sz="1000" dirty="0" err="1">
                <a:latin typeface="Arial"/>
                <a:ea typeface="SimSun"/>
                <a:cs typeface="Segoe UI"/>
              </a:rPr>
              <a:t>instantanés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stocker des copies des </a:t>
            </a:r>
            <a:r>
              <a:rPr lang="en-US" sz="1000" dirty="0" err="1">
                <a:latin typeface="Arial"/>
                <a:ea typeface="SimSun"/>
                <a:cs typeface="Segoe UI"/>
              </a:rPr>
              <a:t>fichiers</a:t>
            </a:r>
            <a:r>
              <a:rPr lang="en-US" sz="1000" dirty="0">
                <a:latin typeface="Arial"/>
                <a:ea typeface="SimSun"/>
                <a:cs typeface="Segoe UI"/>
              </a:rPr>
              <a:t> et les </a:t>
            </a:r>
            <a:r>
              <a:rPr lang="en-US" sz="1000" dirty="0" err="1">
                <a:latin typeface="Arial"/>
                <a:ea typeface="SimSun"/>
                <a:cs typeface="Segoe UI"/>
              </a:rPr>
              <a:t>protéger</a:t>
            </a:r>
            <a:r>
              <a:rPr lang="en-US" sz="1000" dirty="0">
                <a:latin typeface="Arial"/>
                <a:ea typeface="SimSun"/>
                <a:cs typeface="Segoe UI"/>
              </a:rPr>
              <a:t> </a:t>
            </a:r>
            <a:r>
              <a:rPr lang="en-US" sz="1000" dirty="0" err="1">
                <a:latin typeface="Arial"/>
                <a:ea typeface="SimSun"/>
                <a:cs typeface="Segoe UI"/>
              </a:rPr>
              <a:t>contre</a:t>
            </a:r>
            <a:r>
              <a:rPr lang="en-US" sz="1000" dirty="0">
                <a:latin typeface="Arial"/>
                <a:ea typeface="SimSun"/>
                <a:cs typeface="Segoe UI"/>
              </a:rPr>
              <a:t> des </a:t>
            </a:r>
            <a:r>
              <a:rPr lang="en-US" sz="1000" dirty="0" err="1">
                <a:latin typeface="Arial"/>
                <a:ea typeface="SimSun"/>
                <a:cs typeface="Segoe UI"/>
              </a:rPr>
              <a:t>problèmes</a:t>
            </a:r>
            <a:r>
              <a:rPr lang="en-US" sz="1000" dirty="0">
                <a:latin typeface="Arial"/>
                <a:ea typeface="SimSun"/>
                <a:cs typeface="Segoe UI"/>
              </a:rPr>
              <a:t> </a:t>
            </a:r>
            <a:r>
              <a:rPr lang="en-US" sz="1000" dirty="0" err="1">
                <a:latin typeface="Arial"/>
                <a:ea typeface="SimSun"/>
                <a:cs typeface="Segoe UI"/>
              </a:rPr>
              <a:t>tels</a:t>
            </a:r>
            <a:r>
              <a:rPr lang="en-US" sz="1000" dirty="0">
                <a:latin typeface="Arial"/>
                <a:ea typeface="SimSun"/>
                <a:cs typeface="Segoe UI"/>
              </a:rPr>
              <a:t> </a:t>
            </a:r>
            <a:r>
              <a:rPr lang="en-US" sz="1000" dirty="0" err="1">
                <a:latin typeface="Arial"/>
                <a:ea typeface="SimSun"/>
                <a:cs typeface="Segoe UI"/>
              </a:rPr>
              <a:t>qu'une</a:t>
            </a:r>
            <a:r>
              <a:rPr lang="en-US" sz="1000" dirty="0">
                <a:latin typeface="Arial"/>
                <a:ea typeface="SimSun"/>
                <a:cs typeface="Segoe UI"/>
              </a:rPr>
              <a:t> suppression </a:t>
            </a:r>
            <a:r>
              <a:rPr lang="en-US" sz="1000" dirty="0" err="1">
                <a:latin typeface="Arial"/>
                <a:ea typeface="SimSun"/>
                <a:cs typeface="Segoe UI"/>
              </a:rPr>
              <a:t>accidentelle</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fonctionnalités</a:t>
            </a:r>
            <a:r>
              <a:rPr lang="en-US" sz="1000" dirty="0">
                <a:latin typeface="Arial"/>
                <a:ea typeface="SimSun"/>
                <a:cs typeface="Segoe UI"/>
              </a:rPr>
              <a:t> </a:t>
            </a:r>
            <a:r>
              <a:rPr lang="en-US" sz="1000" dirty="0" err="1">
                <a:latin typeface="Arial"/>
                <a:ea typeface="SimSun"/>
                <a:cs typeface="Segoe UI"/>
              </a:rPr>
              <a:t>dépendent</a:t>
            </a:r>
            <a:r>
              <a:rPr lang="en-US" sz="1000" dirty="0">
                <a:latin typeface="Arial"/>
                <a:ea typeface="SimSun"/>
                <a:cs typeface="Segoe UI"/>
              </a:rPr>
              <a:t> encore du </a:t>
            </a:r>
            <a:r>
              <a:rPr lang="en-US" sz="1000" dirty="0" err="1">
                <a:latin typeface="Arial"/>
                <a:ea typeface="SimSun"/>
                <a:cs typeface="Segoe UI"/>
              </a:rPr>
              <a:t>système</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local et de Windows Server 2012. Un </a:t>
            </a:r>
            <a:r>
              <a:rPr lang="en-US" sz="1000" dirty="0" err="1">
                <a:latin typeface="Arial"/>
                <a:ea typeface="SimSun"/>
                <a:cs typeface="Segoe UI"/>
              </a:rPr>
              <a:t>endommagement</a:t>
            </a:r>
            <a:r>
              <a:rPr lang="en-US" sz="1000" dirty="0">
                <a:latin typeface="Arial"/>
                <a:ea typeface="SimSun"/>
                <a:cs typeface="Segoe UI"/>
              </a:rPr>
              <a:t> du </a:t>
            </a:r>
            <a:r>
              <a:rPr lang="en-US" sz="1000" dirty="0" err="1">
                <a:latin typeface="Arial"/>
                <a:ea typeface="SimSun"/>
                <a:cs typeface="Segoe UI"/>
              </a:rPr>
              <a:t>disque</a:t>
            </a:r>
            <a:r>
              <a:rPr lang="en-US" sz="1000" dirty="0">
                <a:latin typeface="Arial"/>
                <a:ea typeface="SimSun"/>
                <a:cs typeface="Segoe UI"/>
              </a:rPr>
              <a:t> </a:t>
            </a:r>
            <a:r>
              <a:rPr lang="en-US" sz="1000" dirty="0" err="1">
                <a:latin typeface="Arial"/>
                <a:ea typeface="SimSun"/>
                <a:cs typeface="Segoe UI"/>
              </a:rPr>
              <a:t>dur</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la destruction de </a:t>
            </a:r>
            <a:r>
              <a:rPr lang="en-US" sz="1000" dirty="0" err="1">
                <a:latin typeface="Arial"/>
                <a:ea typeface="SimSun"/>
                <a:cs typeface="Segoe UI"/>
              </a:rPr>
              <a:t>l'ordinateur</a:t>
            </a:r>
            <a:r>
              <a:rPr lang="en-US" sz="1000" dirty="0">
                <a:latin typeface="Arial"/>
                <a:ea typeface="SimSun"/>
                <a:cs typeface="Segoe UI"/>
              </a:rPr>
              <a:t> local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rendre</a:t>
            </a:r>
            <a:r>
              <a:rPr lang="en-US" sz="1000" dirty="0">
                <a:latin typeface="Arial"/>
                <a:ea typeface="SimSun"/>
                <a:cs typeface="Segoe UI"/>
              </a:rPr>
              <a:t> les clichés </a:t>
            </a:r>
            <a:r>
              <a:rPr lang="en-US" sz="1000" dirty="0" err="1">
                <a:latin typeface="Arial"/>
                <a:ea typeface="SimSun"/>
                <a:cs typeface="Segoe UI"/>
              </a:rPr>
              <a:t>instantanés</a:t>
            </a:r>
            <a:r>
              <a:rPr lang="en-US" sz="1000" dirty="0">
                <a:latin typeface="Arial"/>
                <a:ea typeface="SimSun"/>
                <a:cs typeface="Segoe UI"/>
              </a:rPr>
              <a:t> </a:t>
            </a:r>
            <a:r>
              <a:rPr lang="en-US" sz="1000" dirty="0" err="1">
                <a:latin typeface="Arial"/>
                <a:ea typeface="SimSun"/>
                <a:cs typeface="Segoe UI"/>
              </a:rPr>
              <a:t>inutilisables</a:t>
            </a:r>
            <a:r>
              <a:rPr lang="en-US" sz="1000" dirty="0">
                <a:latin typeface="Arial"/>
                <a:ea typeface="SimSun"/>
                <a:cs typeface="Segoe UI"/>
              </a:rPr>
              <a:t> en </a:t>
            </a:r>
            <a:r>
              <a:rPr lang="en-US" sz="1000" dirty="0" err="1">
                <a:latin typeface="Arial"/>
                <a:ea typeface="SimSun"/>
                <a:cs typeface="Segoe UI"/>
              </a:rPr>
              <a:t>cas</a:t>
            </a:r>
            <a:r>
              <a:rPr lang="en-US" sz="1000" dirty="0">
                <a:latin typeface="Arial"/>
                <a:ea typeface="SimSun"/>
                <a:cs typeface="Segoe UI"/>
              </a:rPr>
              <a:t> de </a:t>
            </a:r>
            <a:r>
              <a:rPr lang="en-US" sz="1000" dirty="0" err="1">
                <a:latin typeface="Arial"/>
                <a:ea typeface="SimSun"/>
                <a:cs typeface="Segoe UI"/>
              </a:rPr>
              <a:t>récupération</a:t>
            </a:r>
            <a:r>
              <a:rPr lang="en-US" sz="1000" dirty="0">
                <a:latin typeface="Arial"/>
                <a:ea typeface="SimSun"/>
                <a:cs typeface="Segoe UI"/>
              </a:rPr>
              <a:t> </a:t>
            </a:r>
            <a:r>
              <a:rPr lang="en-US" sz="1000" dirty="0" err="1">
                <a:latin typeface="Arial"/>
                <a:ea typeface="SimSun"/>
                <a:cs typeface="Segoe UI"/>
              </a:rPr>
              <a:t>d'urgence</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quels</a:t>
            </a:r>
            <a:r>
              <a:rPr lang="en-US" sz="1000" dirty="0">
                <a:latin typeface="Arial"/>
                <a:ea typeface="SimSun"/>
                <a:cs typeface="Segoe UI"/>
              </a:rPr>
              <a:t> </a:t>
            </a:r>
            <a:r>
              <a:rPr lang="en-US" sz="1000" dirty="0" err="1">
                <a:latin typeface="Arial"/>
                <a:ea typeface="SimSun"/>
                <a:cs typeface="Segoe UI"/>
              </a:rPr>
              <a:t>scénarios</a:t>
            </a:r>
            <a:r>
              <a:rPr lang="en-US" sz="1000" dirty="0">
                <a:latin typeface="Arial"/>
                <a:ea typeface="SimSun"/>
                <a:cs typeface="Segoe UI"/>
              </a:rPr>
              <a:t> </a:t>
            </a:r>
            <a:r>
              <a:rPr lang="en-US" sz="1000" dirty="0" err="1">
                <a:latin typeface="Arial"/>
                <a:ea typeface="SimSun"/>
                <a:cs typeface="Segoe UI"/>
              </a:rPr>
              <a:t>l'impression</a:t>
            </a:r>
            <a:r>
              <a:rPr lang="en-US" sz="1000" dirty="0">
                <a:latin typeface="Arial"/>
                <a:ea typeface="SimSun"/>
                <a:cs typeface="Segoe UI"/>
              </a:rPr>
              <a:t> </a:t>
            </a:r>
            <a:r>
              <a:rPr lang="en-US" sz="1000" dirty="0" err="1">
                <a:latin typeface="Arial"/>
                <a:ea typeface="SimSun"/>
                <a:cs typeface="Segoe UI"/>
              </a:rPr>
              <a:t>directe</a:t>
            </a:r>
            <a:r>
              <a:rPr lang="en-US" sz="1000" dirty="0">
                <a:latin typeface="Arial"/>
                <a:ea typeface="SimSun"/>
                <a:cs typeface="Segoe UI"/>
              </a:rPr>
              <a:t> pour les </a:t>
            </a:r>
            <a:r>
              <a:rPr lang="en-US" sz="1000" dirty="0" err="1">
                <a:latin typeface="Arial"/>
                <a:ea typeface="SimSun"/>
                <a:cs typeface="Segoe UI"/>
              </a:rPr>
              <a:t>filiales</a:t>
            </a:r>
            <a:r>
              <a:rPr lang="en-US" sz="1000" dirty="0">
                <a:latin typeface="Arial"/>
                <a:ea typeface="SimSun"/>
                <a:cs typeface="Segoe UI"/>
              </a:rPr>
              <a:t> </a:t>
            </a:r>
            <a:r>
              <a:rPr lang="en-US" sz="1000" dirty="0" err="1">
                <a:latin typeface="Arial"/>
                <a:ea typeface="SimSun"/>
                <a:cs typeface="Segoe UI"/>
              </a:rPr>
              <a:t>peut-elle</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avantageuse</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L'impression</a:t>
            </a:r>
            <a:r>
              <a:rPr lang="en-US" sz="1000" dirty="0">
                <a:latin typeface="Arial"/>
                <a:ea typeface="SimSun"/>
                <a:cs typeface="Segoe UI"/>
              </a:rPr>
              <a:t> </a:t>
            </a:r>
            <a:r>
              <a:rPr lang="en-US" sz="1000" dirty="0" err="1">
                <a:latin typeface="Arial"/>
                <a:ea typeface="SimSun"/>
                <a:cs typeface="Segoe UI"/>
              </a:rPr>
              <a:t>directe</a:t>
            </a:r>
            <a:r>
              <a:rPr lang="en-US" sz="1000" dirty="0">
                <a:latin typeface="Arial"/>
                <a:ea typeface="SimSun"/>
                <a:cs typeface="Segoe UI"/>
              </a:rPr>
              <a:t> pour les </a:t>
            </a:r>
            <a:r>
              <a:rPr lang="en-US" sz="1000" dirty="0" err="1">
                <a:latin typeface="Arial"/>
                <a:ea typeface="SimSun"/>
                <a:cs typeface="Segoe UI"/>
              </a:rPr>
              <a:t>filiales</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particulièrement</a:t>
            </a:r>
            <a:r>
              <a:rPr lang="en-US" sz="1000" dirty="0">
                <a:latin typeface="Arial"/>
                <a:ea typeface="SimSun"/>
                <a:cs typeface="Segoe UI"/>
              </a:rPr>
              <a:t> </a:t>
            </a:r>
            <a:r>
              <a:rPr lang="en-US" sz="1000" dirty="0" err="1">
                <a:latin typeface="Arial"/>
                <a:ea typeface="SimSun"/>
                <a:cs typeface="Segoe UI"/>
              </a:rPr>
              <a:t>recommandée</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la </a:t>
            </a:r>
            <a:r>
              <a:rPr lang="en-US" sz="1000" dirty="0" err="1">
                <a:latin typeface="Arial"/>
                <a:ea typeface="SimSun"/>
                <a:cs typeface="Segoe UI"/>
              </a:rPr>
              <a:t>connexion</a:t>
            </a:r>
            <a:r>
              <a:rPr lang="en-US" sz="1000" dirty="0">
                <a:latin typeface="Arial"/>
                <a:ea typeface="SimSun"/>
                <a:cs typeface="Segoe UI"/>
              </a:rPr>
              <a:t> WAN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étendu</a:t>
            </a:r>
            <a:r>
              <a:rPr lang="en-US" sz="1000" dirty="0">
                <a:latin typeface="Arial"/>
                <a:ea typeface="SimSun"/>
                <a:cs typeface="Segoe UI"/>
              </a:rPr>
              <a:t>) entre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imprimante</a:t>
            </a:r>
            <a:r>
              <a:rPr lang="en-US" sz="1000" dirty="0">
                <a:latin typeface="Arial"/>
                <a:ea typeface="SimSun"/>
                <a:cs typeface="Segoe UI"/>
              </a:rPr>
              <a:t> et un </a:t>
            </a:r>
            <a:r>
              <a:rPr lang="en-US" sz="1000" dirty="0" err="1">
                <a:latin typeface="Arial"/>
                <a:ea typeface="SimSun"/>
                <a:cs typeface="Segoe UI"/>
              </a:rPr>
              <a:t>serveur</a:t>
            </a:r>
            <a:r>
              <a:rPr lang="en-US" sz="1000" dirty="0">
                <a:latin typeface="Arial"/>
                <a:ea typeface="SimSun"/>
                <a:cs typeface="Segoe UI"/>
              </a:rPr>
              <a:t> </a:t>
            </a:r>
            <a:r>
              <a:rPr lang="en-US" sz="1000" dirty="0" err="1">
                <a:latin typeface="Arial"/>
                <a:ea typeface="SimSun"/>
                <a:cs typeface="Segoe UI"/>
              </a:rPr>
              <a:t>d'impression</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lente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peu</a:t>
            </a:r>
            <a:r>
              <a:rPr lang="en-US" sz="1000" dirty="0">
                <a:latin typeface="Arial"/>
                <a:ea typeface="SimSun"/>
                <a:cs typeface="Segoe UI"/>
              </a:rPr>
              <a:t> </a:t>
            </a:r>
            <a:r>
              <a:rPr lang="en-US" sz="1000" dirty="0" err="1">
                <a:latin typeface="Arial"/>
                <a:ea typeface="SimSun"/>
                <a:cs typeface="Segoe UI"/>
              </a:rPr>
              <a:t>fiable</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les clients se </a:t>
            </a:r>
            <a:r>
              <a:rPr lang="en-US" sz="1000" dirty="0" err="1">
                <a:latin typeface="Arial"/>
                <a:ea typeface="SimSun"/>
                <a:cs typeface="Segoe UI"/>
              </a:rPr>
              <a:t>trouvent</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même</a:t>
            </a:r>
            <a:r>
              <a:rPr lang="en-US" sz="1000" dirty="0">
                <a:latin typeface="Arial"/>
                <a:ea typeface="SimSun"/>
                <a:cs typeface="Segoe UI"/>
              </a:rPr>
              <a:t> emplacement physique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l'imprimante</a:t>
            </a:r>
            <a:r>
              <a:rPr lang="en-US" sz="1000" dirty="0">
                <a:latin typeface="Arial"/>
                <a:ea typeface="SimSun"/>
                <a:cs typeface="Segoe UI"/>
              </a:rPr>
              <a:t> et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utilisent</a:t>
            </a:r>
            <a:r>
              <a:rPr lang="en-US" sz="1000" dirty="0">
                <a:latin typeface="Arial"/>
                <a:ea typeface="SimSun"/>
                <a:cs typeface="Segoe UI"/>
              </a:rPr>
              <a:t> </a:t>
            </a:r>
            <a:r>
              <a:rPr lang="en-US" sz="1000" dirty="0" err="1">
                <a:latin typeface="Arial"/>
                <a:ea typeface="SimSun"/>
                <a:cs typeface="Segoe UI"/>
              </a:rPr>
              <a:t>l'impression</a:t>
            </a:r>
            <a:r>
              <a:rPr lang="en-US" sz="1000" dirty="0">
                <a:latin typeface="Arial"/>
                <a:ea typeface="SimSun"/>
                <a:cs typeface="Segoe UI"/>
              </a:rPr>
              <a:t> </a:t>
            </a:r>
            <a:r>
              <a:rPr lang="en-US" sz="1000" dirty="0" err="1">
                <a:latin typeface="Arial"/>
                <a:ea typeface="SimSun"/>
                <a:cs typeface="Segoe UI"/>
              </a:rPr>
              <a:t>directe</a:t>
            </a:r>
            <a:r>
              <a:rPr lang="en-US" sz="1000" dirty="0">
                <a:latin typeface="Arial"/>
                <a:ea typeface="SimSun"/>
                <a:cs typeface="Segoe UI"/>
              </a:rPr>
              <a:t> pour les </a:t>
            </a:r>
            <a:r>
              <a:rPr lang="en-US" sz="1000" dirty="0" err="1">
                <a:latin typeface="Arial"/>
                <a:ea typeface="SimSun"/>
                <a:cs typeface="Segoe UI"/>
              </a:rPr>
              <a:t>filiales</a:t>
            </a:r>
            <a:r>
              <a:rPr lang="en-US" sz="1000" dirty="0">
                <a:latin typeface="Arial"/>
                <a:ea typeface="SimSun"/>
                <a:cs typeface="Segoe UI"/>
              </a:rPr>
              <a:t>, le </a:t>
            </a:r>
            <a:r>
              <a:rPr lang="en-US" sz="1000" dirty="0" err="1">
                <a:latin typeface="Arial"/>
                <a:ea typeface="SimSun"/>
                <a:cs typeface="Segoe UI"/>
              </a:rPr>
              <a:t>délai</a:t>
            </a:r>
            <a:r>
              <a:rPr lang="en-US" sz="1000" dirty="0">
                <a:latin typeface="Arial"/>
                <a:ea typeface="SimSun"/>
                <a:cs typeface="Segoe UI"/>
              </a:rPr>
              <a:t> </a:t>
            </a:r>
            <a:r>
              <a:rPr lang="en-US" sz="1000" dirty="0" err="1">
                <a:latin typeface="Arial"/>
                <a:ea typeface="SimSun"/>
                <a:cs typeface="Segoe UI"/>
              </a:rPr>
              <a:t>d'impression</a:t>
            </a:r>
            <a:r>
              <a:rPr lang="en-US" sz="1000" dirty="0">
                <a:latin typeface="Arial"/>
                <a:ea typeface="SimSun"/>
                <a:cs typeface="Segoe UI"/>
              </a:rPr>
              <a:t> </a:t>
            </a:r>
            <a:r>
              <a:rPr lang="en-US" sz="1000" dirty="0" err="1">
                <a:latin typeface="Arial"/>
                <a:ea typeface="SimSun"/>
                <a:cs typeface="Segoe UI"/>
              </a:rPr>
              <a:t>diminue</a:t>
            </a:r>
            <a:r>
              <a:rPr lang="en-US" sz="1000" dirty="0">
                <a:latin typeface="Arial"/>
                <a:ea typeface="SimSun"/>
                <a:cs typeface="Segoe UI"/>
              </a:rPr>
              <a:t>, de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l'utilisation</a:t>
            </a:r>
            <a:r>
              <a:rPr lang="en-US" sz="1000" dirty="0">
                <a:latin typeface="Arial"/>
                <a:ea typeface="SimSun"/>
                <a:cs typeface="Segoe UI"/>
              </a:rPr>
              <a:t> de la </a:t>
            </a:r>
            <a:r>
              <a:rPr lang="en-US" sz="1000" dirty="0" err="1">
                <a:latin typeface="Arial"/>
                <a:ea typeface="SimSun"/>
                <a:cs typeface="Segoe UI"/>
              </a:rPr>
              <a:t>bande</a:t>
            </a:r>
            <a:r>
              <a:rPr lang="en-US" sz="1000" dirty="0">
                <a:latin typeface="Arial"/>
                <a:ea typeface="SimSun"/>
                <a:cs typeface="Segoe UI"/>
              </a:rPr>
              <a:t> </a:t>
            </a:r>
            <a:r>
              <a:rPr lang="en-US" sz="1000" dirty="0" err="1">
                <a:latin typeface="Arial"/>
                <a:ea typeface="SimSun"/>
                <a:cs typeface="Segoe UI"/>
              </a:rPr>
              <a:t>passante</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 </a:t>
            </a:r>
            <a:r>
              <a:rPr lang="en-US" sz="1000" dirty="0" err="1">
                <a:latin typeface="Arial"/>
                <a:ea typeface="SimSun"/>
                <a:cs typeface="Segoe UI"/>
              </a:rPr>
              <a:t>parce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travaux</a:t>
            </a:r>
            <a:r>
              <a:rPr lang="en-US" sz="1000" dirty="0">
                <a:latin typeface="Arial"/>
                <a:ea typeface="SimSun"/>
                <a:cs typeface="Segoe UI"/>
              </a:rPr>
              <a:t> </a:t>
            </a:r>
            <a:r>
              <a:rPr lang="en-US" sz="1000" dirty="0" err="1">
                <a:latin typeface="Arial"/>
                <a:ea typeface="SimSun"/>
                <a:cs typeface="Segoe UI"/>
              </a:rPr>
              <a:t>d'impression</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envoyés</a:t>
            </a:r>
            <a:r>
              <a:rPr lang="en-US" sz="1000" dirty="0">
                <a:latin typeface="Arial"/>
                <a:ea typeface="SimSun"/>
                <a:cs typeface="Segoe UI"/>
              </a:rPr>
              <a:t> de </a:t>
            </a:r>
            <a:r>
              <a:rPr lang="en-US" sz="1000" dirty="0" err="1">
                <a:latin typeface="Arial"/>
                <a:ea typeface="SimSun"/>
                <a:cs typeface="Segoe UI"/>
              </a:rPr>
              <a:t>l'ordinateur</a:t>
            </a:r>
            <a:r>
              <a:rPr lang="en-US" sz="1000" dirty="0">
                <a:latin typeface="Arial"/>
                <a:ea typeface="SimSun"/>
                <a:cs typeface="Segoe UI"/>
              </a:rPr>
              <a:t> client </a:t>
            </a:r>
            <a:r>
              <a:rPr lang="en-US" sz="1000" dirty="0" err="1">
                <a:latin typeface="Arial"/>
                <a:ea typeface="SimSun"/>
                <a:cs typeface="Segoe UI"/>
              </a:rPr>
              <a:t>directement</a:t>
            </a:r>
            <a:r>
              <a:rPr lang="en-US" sz="1000" dirty="0">
                <a:latin typeface="Arial"/>
                <a:ea typeface="SimSun"/>
                <a:cs typeface="Segoe UI"/>
              </a:rPr>
              <a:t> à </a:t>
            </a:r>
            <a:r>
              <a:rPr lang="en-US" sz="1000" dirty="0" err="1">
                <a:latin typeface="Arial"/>
                <a:ea typeface="SimSun"/>
                <a:cs typeface="Segoe UI"/>
              </a:rPr>
              <a:t>l'imprimante</a:t>
            </a:r>
            <a:r>
              <a:rPr lang="en-US" sz="1000" dirty="0">
                <a:latin typeface="Arial"/>
                <a:ea typeface="SimSun"/>
                <a:cs typeface="Segoe UI"/>
              </a:rPr>
              <a:t> au lieu d'être </a:t>
            </a:r>
            <a:r>
              <a:rPr lang="en-US" sz="1000" dirty="0" err="1">
                <a:latin typeface="Arial"/>
                <a:ea typeface="SimSun"/>
                <a:cs typeface="Segoe UI"/>
              </a:rPr>
              <a:t>envoyés</a:t>
            </a:r>
            <a:r>
              <a:rPr lang="en-US" sz="1000" dirty="0">
                <a:latin typeface="Arial"/>
                <a:ea typeface="SimSun"/>
                <a:cs typeface="Segoe UI"/>
              </a:rPr>
              <a:t> au </a:t>
            </a:r>
            <a:r>
              <a:rPr lang="en-US" sz="1000" dirty="0" err="1">
                <a:latin typeface="Arial"/>
                <a:ea typeface="SimSun"/>
                <a:cs typeface="Segoe UI"/>
              </a:rPr>
              <a:t>serveur</a:t>
            </a:r>
            <a:r>
              <a:rPr lang="en-US" sz="1000" dirty="0">
                <a:latin typeface="Arial"/>
                <a:ea typeface="SimSun"/>
                <a:cs typeface="Segoe UI"/>
              </a:rPr>
              <a:t> central </a:t>
            </a:r>
            <a:r>
              <a:rPr lang="en-US" sz="1000" dirty="0" err="1">
                <a:latin typeface="Arial"/>
                <a:ea typeface="SimSun"/>
                <a:cs typeface="Segoe UI"/>
              </a:rPr>
              <a:t>puis</a:t>
            </a:r>
            <a:r>
              <a:rPr lang="en-US" sz="1000" dirty="0">
                <a:latin typeface="Arial"/>
                <a:ea typeface="SimSun"/>
                <a:cs typeface="Segoe UI"/>
              </a:rPr>
              <a:t> </a:t>
            </a:r>
            <a:r>
              <a:rPr lang="en-US" sz="1000" dirty="0" err="1">
                <a:latin typeface="Arial"/>
                <a:ea typeface="SimSun"/>
                <a:cs typeface="Segoe UI"/>
              </a:rPr>
              <a:t>renvoyés</a:t>
            </a:r>
            <a:r>
              <a:rPr lang="en-US" sz="1000" dirty="0">
                <a:latin typeface="Arial"/>
                <a:ea typeface="SimSun"/>
                <a:cs typeface="Segoe UI"/>
              </a:rPr>
              <a:t> à </a:t>
            </a:r>
            <a:r>
              <a:rPr lang="en-US" sz="1000" dirty="0" err="1">
                <a:latin typeface="Arial"/>
                <a:ea typeface="SimSun"/>
                <a:cs typeface="Segoe UI"/>
              </a:rPr>
              <a:t>l'imprimante</a:t>
            </a:r>
            <a:r>
              <a:rPr lang="en-US" sz="1000" dirty="0">
                <a:latin typeface="Arial"/>
                <a:ea typeface="SimSun"/>
                <a:cs typeface="Segoe UI"/>
              </a:rPr>
              <a:t> de la </a:t>
            </a:r>
            <a:r>
              <a:rPr lang="en-US" sz="1000" dirty="0" err="1">
                <a:latin typeface="Arial"/>
                <a:ea typeface="SimSun"/>
                <a:cs typeface="Segoe UI"/>
              </a:rPr>
              <a:t>filiale</a:t>
            </a:r>
            <a:r>
              <a:rPr lang="en-US" sz="1000" dirty="0" smtClean="0">
                <a:latin typeface="Arial"/>
                <a:ea typeface="SimSun"/>
                <a:cs typeface="Segoe UI"/>
              </a:rPr>
              <a:t>.</a:t>
            </a:r>
            <a:endParaRPr lang="en-US" sz="1000" dirty="0">
              <a:latin typeface="Arial"/>
              <a:ea typeface="SimSun"/>
              <a:cs typeface="Arial"/>
            </a:endParaRPr>
          </a:p>
          <a:p>
            <a:pPr>
              <a:lnSpc>
                <a:spcPct val="115000"/>
              </a:lnSpc>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US" sz="1000" smtClean="0">
                <a:latin typeface="Arial"/>
              </a:rPr>
              <a:t>(</a:t>
            </a:r>
            <a:r>
              <a:rPr lang="fr-FR" sz="1000">
                <a:latin typeface="Arial"/>
              </a:rPr>
              <a:t>Autres remarques figurent sur la diapositive suivante.</a:t>
            </a:r>
            <a:r>
              <a:rPr lang="en-US" sz="1000" smtClean="0">
                <a:latin typeface="Arial"/>
              </a:rPr>
              <a:t>)</a:t>
            </a:r>
            <a:endParaRPr lang="en-US" sz="1000" dirty="0">
              <a:latin typeface="Arial"/>
            </a:endParaRPr>
          </a:p>
        </p:txBody>
      </p:sp>
    </p:spTree>
    <p:extLst>
      <p:ext uri="{BB962C8B-B14F-4D97-AF65-F5344CB8AC3E}">
        <p14:creationId xmlns:p14="http://schemas.microsoft.com/office/powerpoint/2010/main" val="1715419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dirty="0">
                <a:solidFill>
                  <a:prstClr val="black"/>
                </a:solidFill>
                <a:latin typeface="Arial"/>
                <a:ea typeface="SimSun"/>
                <a:cs typeface="Arial"/>
              </a:rPr>
              <a:t> </a:t>
            </a:r>
            <a:endParaRPr lang="en-US" dirty="0"/>
          </a:p>
        </p:txBody>
      </p:sp>
      <p:sp>
        <p:nvSpPr>
          <p:cNvPr id="4" name="Slide Number Placeholder 3"/>
          <p:cNvSpPr>
            <a:spLocks noGrp="1"/>
          </p:cNvSpPr>
          <p:nvPr>
            <p:ph type="sldNum" sz="quarter" idx="10"/>
          </p:nvPr>
        </p:nvSpPr>
        <p:spPr/>
        <p:txBody>
          <a:bodyPr/>
          <a:lstStyle/>
          <a:p>
            <a:fld id="{5F90B62E-E978-43C3-B0B8-3D69518C8CEC}"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
        <p:nvSpPr>
          <p:cNvPr id="8" name="Notes Placeholder 2"/>
          <p:cNvSpPr txBox="1">
            <a:spLocks/>
          </p:cNvSpPr>
          <p:nvPr/>
        </p:nvSpPr>
        <p:spPr>
          <a:xfrm>
            <a:off x="309600" y="2095200"/>
            <a:ext cx="6153912" cy="6604000"/>
          </a:xfrm>
          <a:prstGeom prst="rect">
            <a:avLst/>
          </a:prstGeom>
        </p:spPr>
        <p:txBody>
          <a:bodyPr vert="horz" lIns="91440" tIns="45720" rIns="91440" bIns="45720" rtlCol="0">
            <a:noAutofit/>
          </a:bodyPr>
          <a:lst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a:lstStyle>
          <a:p>
            <a:pPr>
              <a:lnSpc>
                <a:spcPct val="115000"/>
              </a:lnSpc>
              <a:spcAft>
                <a:spcPts val="1000"/>
              </a:spcAft>
            </a:pPr>
            <a:r>
              <a:rPr lang="en-US" sz="1000" b="1" smtClean="0">
                <a:latin typeface="Arial"/>
                <a:ea typeface="SimSun"/>
                <a:cs typeface="Arial"/>
              </a:rPr>
              <a:t>Outils</a:t>
            </a:r>
            <a:endParaRPr lang="en-US" sz="1000" smtClean="0">
              <a:latin typeface="Arial"/>
              <a:ea typeface="SimSun"/>
              <a:cs typeface="Arial"/>
            </a:endParaRPr>
          </a:p>
          <a:p>
            <a:pPr algn="ctr">
              <a:lnSpc>
                <a:spcPct val="115000"/>
              </a:lnSpc>
            </a:pPr>
            <a:endParaRPr lang="en-US" sz="1000" smtClean="0">
              <a:latin typeface="Arial"/>
              <a:ea typeface="SimSun"/>
              <a:cs typeface="Arial"/>
            </a:endParaRPr>
          </a:p>
          <a:p>
            <a:pPr>
              <a:lnSpc>
                <a:spcPct val="115000"/>
              </a:lnSpc>
            </a:pPr>
            <a:endParaRPr lang="en-US" sz="1000" dirty="0">
              <a:latin typeface="Arial"/>
              <a:ea typeface="SimSun"/>
              <a:cs typeface="Arial"/>
            </a:endParaRPr>
          </a:p>
        </p:txBody>
      </p:sp>
      <p:graphicFrame>
        <p:nvGraphicFramePr>
          <p:cNvPr id="9" name="Table 6"/>
          <p:cNvGraphicFramePr>
            <a:graphicFrameLocks noGrp="1"/>
          </p:cNvGraphicFramePr>
          <p:nvPr>
            <p:extLst>
              <p:ext uri="{D42A27DB-BD31-4B8C-83A1-F6EECF244321}">
                <p14:modId xmlns:p14="http://schemas.microsoft.com/office/powerpoint/2010/main" val="604593193"/>
              </p:ext>
            </p:extLst>
          </p:nvPr>
        </p:nvGraphicFramePr>
        <p:xfrm>
          <a:off x="401445" y="2406804"/>
          <a:ext cx="5715000" cy="1794129"/>
        </p:xfrm>
        <a:graphic>
          <a:graphicData uri="http://schemas.openxmlformats.org/drawingml/2006/table">
            <a:tbl>
              <a:tblPr firstRow="1" bandRow="1">
                <a:tableStyleId>{5940675A-B579-460E-94D1-54222C63F5DA}</a:tableStyleId>
              </a:tblPr>
              <a:tblGrid>
                <a:gridCol w="1371600"/>
                <a:gridCol w="2286000"/>
                <a:gridCol w="2057400"/>
              </a:tblGrid>
              <a:tr h="142240">
                <a:tc>
                  <a:txBody>
                    <a:bodyPr/>
                    <a:lstStyle/>
                    <a:p>
                      <a:pPr algn="l">
                        <a:lnSpc>
                          <a:spcPct val="115000"/>
                        </a:lnSpc>
                      </a:pPr>
                      <a:r>
                        <a:rPr lang="en-US" sz="950" b="1" smtClean="0">
                          <a:latin typeface="+mj-lt"/>
                          <a:ea typeface="Times New Roman"/>
                          <a:cs typeface="Arial"/>
                        </a:rPr>
                        <a:t>Nom de l'outil</a:t>
                      </a:r>
                      <a:endParaRPr lang="en-US" sz="950" b="1" dirty="0">
                        <a:latin typeface="+mj-lt"/>
                        <a:ea typeface="SimSun"/>
                        <a:cs typeface="Arial"/>
                      </a:endParaRPr>
                    </a:p>
                  </a:txBody>
                  <a:tcPr/>
                </a:tc>
                <a:tc>
                  <a:txBody>
                    <a:bodyPr/>
                    <a:lstStyle/>
                    <a:p>
                      <a:pPr algn="l">
                        <a:lnSpc>
                          <a:spcPct val="115000"/>
                        </a:lnSpc>
                      </a:pPr>
                      <a:r>
                        <a:rPr lang="en-US" sz="950" b="1" smtClean="0">
                          <a:latin typeface="+mj-lt"/>
                          <a:ea typeface="SimSun"/>
                          <a:cs typeface="Arial"/>
                        </a:rPr>
                        <a:t>Utilisé pour</a:t>
                      </a:r>
                      <a:endParaRPr lang="en-US" sz="950" b="1" dirty="0">
                        <a:latin typeface="+mj-lt"/>
                        <a:ea typeface="SimSun"/>
                        <a:cs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smtClean="0">
                          <a:latin typeface="+mj-lt"/>
                          <a:ea typeface="SimSun"/>
                          <a:cs typeface="Arial"/>
                        </a:rPr>
                        <a:t>Emplacement</a:t>
                      </a:r>
                      <a:endParaRPr lang="en-US" sz="950" b="1" dirty="0" smtClean="0">
                        <a:latin typeface="+mj-lt"/>
                        <a:ea typeface="Calibri"/>
                        <a:cs typeface="Times New Roman"/>
                      </a:endParaRPr>
                    </a:p>
                  </a:txBody>
                  <a:tcPr/>
                </a:tc>
              </a:tr>
              <a:tr h="370840">
                <a:tc>
                  <a:txBody>
                    <a:bodyPr/>
                    <a:lstStyle/>
                    <a:p>
                      <a:pPr>
                        <a:lnSpc>
                          <a:spcPct val="115000"/>
                        </a:lnSpc>
                      </a:pPr>
                      <a:r>
                        <a:rPr lang="en-US" sz="900" smtClean="0">
                          <a:solidFill>
                            <a:srgbClr val="000000"/>
                          </a:solidFill>
                          <a:latin typeface="Arial"/>
                          <a:ea typeface="SimSun"/>
                          <a:cs typeface="Segoe UI"/>
                        </a:rPr>
                        <a:t>Outil Autorisations effectives</a:t>
                      </a:r>
                      <a:endParaRPr lang="en-US" sz="900" dirty="0">
                        <a:latin typeface="Arial"/>
                        <a:ea typeface="SimSun"/>
                        <a:cs typeface="Arial"/>
                      </a:endParaRPr>
                    </a:p>
                  </a:txBody>
                  <a:tcPr/>
                </a:tc>
                <a:tc>
                  <a:txBody>
                    <a:bodyPr/>
                    <a:lstStyle/>
                    <a:p>
                      <a:pPr lvl="0">
                        <a:lnSpc>
                          <a:spcPct val="115000"/>
                        </a:lnSpc>
                      </a:pPr>
                      <a:r>
                        <a:rPr lang="en-US" sz="900" smtClean="0">
                          <a:solidFill>
                            <a:srgbClr val="000000"/>
                          </a:solidFill>
                          <a:latin typeface="Arial"/>
                          <a:ea typeface="SimSun"/>
                          <a:cs typeface="Segoe UI"/>
                        </a:rPr>
                        <a:t>Évaluation des autorisations combinées pour un fichier, un dossier ou un dossier partagé.</a:t>
                      </a:r>
                      <a:endParaRPr lang="en-US" sz="900">
                        <a:solidFill>
                          <a:prstClr val="black"/>
                        </a:solidFill>
                        <a:latin typeface="Arial"/>
                        <a:ea typeface="SimSun"/>
                        <a:cs typeface="Arial"/>
                      </a:endParaRPr>
                    </a:p>
                  </a:txBody>
                  <a:tcPr/>
                </a:tc>
                <a:tc>
                  <a:txBody>
                    <a:bodyPr/>
                    <a:lstStyle/>
                    <a:p>
                      <a:pPr lvl="0">
                        <a:lnSpc>
                          <a:spcPct val="115000"/>
                        </a:lnSpc>
                      </a:pPr>
                      <a:r>
                        <a:rPr lang="en-US" sz="900" smtClean="0">
                          <a:solidFill>
                            <a:srgbClr val="000000"/>
                          </a:solidFill>
                          <a:latin typeface="Arial"/>
                          <a:ea typeface="SimSun"/>
                          <a:cs typeface="Segoe UI"/>
                        </a:rPr>
                        <a:t>Sous </a:t>
                      </a:r>
                      <a:r>
                        <a:rPr lang="en-US" sz="900" b="1" smtClean="0">
                          <a:solidFill>
                            <a:prstClr val="black"/>
                          </a:solidFill>
                          <a:latin typeface="Arial"/>
                          <a:ea typeface="SimSun"/>
                          <a:cs typeface="Arial"/>
                        </a:rPr>
                        <a:t>Avancé</a:t>
                      </a:r>
                      <a:r>
                        <a:rPr lang="en-US" sz="900" smtClean="0">
                          <a:solidFill>
                            <a:srgbClr val="000000"/>
                          </a:solidFill>
                          <a:latin typeface="Arial"/>
                          <a:ea typeface="SimSun"/>
                          <a:cs typeface="Segoe UI"/>
                        </a:rPr>
                        <a:t>, dans l'onglet </a:t>
                      </a:r>
                      <a:r>
                        <a:rPr lang="en-US" sz="900" b="1" smtClean="0">
                          <a:solidFill>
                            <a:prstClr val="black"/>
                          </a:solidFill>
                          <a:latin typeface="Arial"/>
                          <a:ea typeface="SimSun"/>
                          <a:cs typeface="Arial"/>
                        </a:rPr>
                        <a:t>Sécurité</a:t>
                      </a:r>
                      <a:r>
                        <a:rPr lang="en-US" sz="900" smtClean="0">
                          <a:solidFill>
                            <a:srgbClr val="000000"/>
                          </a:solidFill>
                          <a:latin typeface="Arial"/>
                          <a:ea typeface="SimSun"/>
                          <a:cs typeface="Segoe UI"/>
                        </a:rPr>
                        <a:t> de la boîte de dialogue </a:t>
                      </a:r>
                      <a:r>
                        <a:rPr lang="en-US" sz="900" b="1" smtClean="0">
                          <a:solidFill>
                            <a:prstClr val="black"/>
                          </a:solidFill>
                          <a:latin typeface="Arial"/>
                          <a:ea typeface="SimSun"/>
                          <a:cs typeface="Arial"/>
                        </a:rPr>
                        <a:t>Propriétés</a:t>
                      </a:r>
                      <a:r>
                        <a:rPr lang="en-US" sz="900" smtClean="0">
                          <a:solidFill>
                            <a:srgbClr val="000000"/>
                          </a:solidFill>
                          <a:latin typeface="Arial"/>
                          <a:ea typeface="SimSun"/>
                          <a:cs typeface="Segoe UI"/>
                        </a:rPr>
                        <a:t> d'un fichier, d'un dossier ou d'un dossier partagé.</a:t>
                      </a:r>
                      <a:endParaRPr lang="en-US" sz="900">
                        <a:solidFill>
                          <a:prstClr val="black"/>
                        </a:solidFill>
                        <a:latin typeface="Arial"/>
                        <a:ea typeface="SimSun"/>
                        <a:cs typeface="Arial"/>
                      </a:endParaRPr>
                    </a:p>
                  </a:txBody>
                  <a:tcPr/>
                </a:tc>
              </a:tr>
              <a:tr h="370840">
                <a:tc>
                  <a:txBody>
                    <a:bodyPr/>
                    <a:lstStyle/>
                    <a:p>
                      <a:pPr lvl="0">
                        <a:lnSpc>
                          <a:spcPct val="115000"/>
                        </a:lnSpc>
                      </a:pPr>
                      <a:r>
                        <a:rPr lang="en-US" sz="900" smtClean="0">
                          <a:solidFill>
                            <a:srgbClr val="000000"/>
                          </a:solidFill>
                          <a:latin typeface="Arial"/>
                          <a:ea typeface="SimSun"/>
                          <a:cs typeface="Segoe UI"/>
                        </a:rPr>
                        <a:t>Outil en ligne de commande</a:t>
                      </a:r>
                      <a:r>
                        <a:rPr lang="en-US" sz="900" smtClean="0">
                          <a:solidFill>
                            <a:prstClr val="black"/>
                          </a:solidFill>
                          <a:latin typeface="Arial"/>
                          <a:ea typeface="SimSun"/>
                          <a:cs typeface="Arial"/>
                        </a:rPr>
                        <a:t> </a:t>
                      </a:r>
                      <a:r>
                        <a:rPr lang="en-US" sz="900" b="1" smtClean="0">
                          <a:solidFill>
                            <a:prstClr val="black"/>
                          </a:solidFill>
                          <a:latin typeface="Arial"/>
                          <a:ea typeface="SimSun"/>
                          <a:cs typeface="Arial"/>
                        </a:rPr>
                        <a:t>Net use</a:t>
                      </a:r>
                      <a:endParaRPr lang="en-US" sz="900">
                        <a:solidFill>
                          <a:prstClr val="black"/>
                        </a:solidFill>
                        <a:latin typeface="Arial"/>
                        <a:ea typeface="SimSun"/>
                        <a:cs typeface="Arial"/>
                      </a:endParaRPr>
                    </a:p>
                  </a:txBody>
                  <a:tcPr/>
                </a:tc>
                <a:tc>
                  <a:txBody>
                    <a:bodyPr/>
                    <a:lstStyle/>
                    <a:p>
                      <a:pPr lvl="0">
                        <a:lnSpc>
                          <a:spcPct val="115000"/>
                        </a:lnSpc>
                      </a:pPr>
                      <a:r>
                        <a:rPr lang="en-US" sz="900" smtClean="0">
                          <a:solidFill>
                            <a:srgbClr val="000000"/>
                          </a:solidFill>
                          <a:latin typeface="Arial"/>
                          <a:ea typeface="SimSun"/>
                          <a:cs typeface="Segoe UI"/>
                        </a:rPr>
                        <a:t>Configuration des composants réseau de Windows Server 2012.</a:t>
                      </a:r>
                      <a:endParaRPr lang="en-US" sz="900">
                        <a:solidFill>
                          <a:prstClr val="black"/>
                        </a:solidFill>
                        <a:latin typeface="Arial"/>
                        <a:ea typeface="SimSun"/>
                        <a:cs typeface="Arial"/>
                      </a:endParaRPr>
                    </a:p>
                  </a:txBody>
                  <a:tcPr/>
                </a:tc>
                <a:tc>
                  <a:txBody>
                    <a:bodyPr/>
                    <a:lstStyle/>
                    <a:p>
                      <a:pPr lvl="0">
                        <a:lnSpc>
                          <a:spcPct val="115000"/>
                        </a:lnSpc>
                      </a:pPr>
                      <a:r>
                        <a:rPr lang="en-US" sz="900" smtClean="0">
                          <a:solidFill>
                            <a:srgbClr val="000000"/>
                          </a:solidFill>
                          <a:latin typeface="Arial"/>
                          <a:ea typeface="SimSun"/>
                          <a:cs typeface="Segoe UI"/>
                        </a:rPr>
                        <a:t>Invite de commandes.</a:t>
                      </a:r>
                      <a:endParaRPr lang="en-US" sz="900">
                        <a:solidFill>
                          <a:prstClr val="black"/>
                        </a:solidFill>
                        <a:latin typeface="Arial"/>
                        <a:ea typeface="SimSun"/>
                        <a:cs typeface="Arial"/>
                      </a:endParaRPr>
                    </a:p>
                  </a:txBody>
                  <a:tcPr/>
                </a:tc>
              </a:tr>
              <a:tr h="370840">
                <a:tc>
                  <a:txBody>
                    <a:bodyPr/>
                    <a:lstStyle/>
                    <a:p>
                      <a:pPr lvl="0">
                        <a:lnSpc>
                          <a:spcPct val="115000"/>
                        </a:lnSpc>
                      </a:pPr>
                      <a:r>
                        <a:rPr lang="en-US" sz="900" smtClean="0">
                          <a:solidFill>
                            <a:srgbClr val="000000"/>
                          </a:solidFill>
                          <a:latin typeface="Arial"/>
                          <a:ea typeface="SimSun"/>
                          <a:cs typeface="Segoe UI"/>
                        </a:rPr>
                        <a:t>Console de gestion de l'impression</a:t>
                      </a:r>
                      <a:endParaRPr lang="en-US" sz="900">
                        <a:solidFill>
                          <a:prstClr val="black"/>
                        </a:solidFill>
                        <a:latin typeface="Arial"/>
                        <a:ea typeface="SimSun"/>
                        <a:cs typeface="Arial"/>
                      </a:endParaRPr>
                    </a:p>
                  </a:txBody>
                  <a:tcPr/>
                </a:tc>
                <a:tc>
                  <a:txBody>
                    <a:bodyPr/>
                    <a:lstStyle/>
                    <a:p>
                      <a:pPr lvl="0">
                        <a:lnSpc>
                          <a:spcPct val="115000"/>
                        </a:lnSpc>
                      </a:pPr>
                      <a:r>
                        <a:rPr lang="en-US" sz="900" smtClean="0">
                          <a:solidFill>
                            <a:srgbClr val="000000"/>
                          </a:solidFill>
                          <a:latin typeface="Arial"/>
                          <a:ea typeface="SimSun"/>
                          <a:cs typeface="Segoe UI"/>
                        </a:rPr>
                        <a:t>Gestion de l'environnement d'impression dans Windows Server 2012.</a:t>
                      </a:r>
                      <a:endParaRPr lang="en-US" sz="900">
                        <a:solidFill>
                          <a:prstClr val="black"/>
                        </a:solidFill>
                        <a:latin typeface="Arial"/>
                        <a:ea typeface="SimSun"/>
                        <a:cs typeface="Arial"/>
                      </a:endParaRPr>
                    </a:p>
                  </a:txBody>
                  <a:tcPr/>
                </a:tc>
                <a:tc>
                  <a:txBody>
                    <a:bodyPr/>
                    <a:lstStyle/>
                    <a:p>
                      <a:pPr lvl="0">
                        <a:lnSpc>
                          <a:spcPct val="115000"/>
                        </a:lnSpc>
                      </a:pPr>
                      <a:r>
                        <a:rPr lang="en-US" sz="900" smtClean="0">
                          <a:solidFill>
                            <a:srgbClr val="000000"/>
                          </a:solidFill>
                          <a:latin typeface="Arial"/>
                          <a:ea typeface="SimSun"/>
                          <a:cs typeface="Segoe UI"/>
                        </a:rPr>
                        <a:t>Menu Outils dans le Gestionnaire de serveur.</a:t>
                      </a:r>
                      <a:endParaRPr lang="en-US" sz="900">
                        <a:solidFill>
                          <a:prstClr val="black"/>
                        </a:solidFill>
                        <a:latin typeface="Arial"/>
                        <a:ea typeface="SimSun"/>
                        <a:cs typeface="Arial"/>
                      </a:endParaRPr>
                    </a:p>
                  </a:txBody>
                  <a:tcPr/>
                </a:tc>
              </a:tr>
            </a:tbl>
          </a:graphicData>
        </a:graphic>
      </p:graphicFrame>
    </p:spTree>
    <p:extLst>
      <p:ext uri="{BB962C8B-B14F-4D97-AF65-F5344CB8AC3E}">
        <p14:creationId xmlns:p14="http://schemas.microsoft.com/office/powerpoint/2010/main" val="908059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rubrique</a:t>
            </a:r>
            <a:r>
              <a:rPr lang="en-US" sz="1000" dirty="0">
                <a:latin typeface="Arial"/>
                <a:ea typeface="SimSun"/>
                <a:cs typeface="Segoe UI"/>
              </a:rPr>
              <a:t> </a:t>
            </a:r>
            <a:r>
              <a:rPr lang="en-US" sz="1000" dirty="0" err="1">
                <a:latin typeface="Arial"/>
                <a:ea typeface="SimSun"/>
                <a:cs typeface="Segoe UI"/>
              </a:rPr>
              <a:t>présente</a:t>
            </a:r>
            <a:r>
              <a:rPr lang="en-US" sz="1000" dirty="0">
                <a:latin typeface="Arial"/>
                <a:ea typeface="SimSun"/>
                <a:cs typeface="Segoe UI"/>
              </a:rPr>
              <a:t> les concepts </a:t>
            </a:r>
            <a:r>
              <a:rPr lang="en-US" sz="1000" dirty="0" err="1">
                <a:latin typeface="Arial"/>
                <a:ea typeface="SimSun"/>
                <a:cs typeface="Segoe UI"/>
              </a:rPr>
              <a:t>clés</a:t>
            </a:r>
            <a:r>
              <a:rPr lang="en-US" sz="1000" dirty="0">
                <a:latin typeface="Arial"/>
                <a:ea typeface="SimSun"/>
                <a:cs typeface="Segoe UI"/>
              </a:rPr>
              <a:t> </a:t>
            </a:r>
            <a:r>
              <a:rPr lang="en-US" sz="1000" dirty="0" err="1">
                <a:latin typeface="Arial"/>
                <a:ea typeface="SimSun"/>
                <a:cs typeface="Segoe UI"/>
              </a:rPr>
              <a:t>liés</a:t>
            </a:r>
            <a:r>
              <a:rPr lang="en-US" sz="1000" dirty="0">
                <a:latin typeface="Arial"/>
                <a:ea typeface="SimSun"/>
                <a:cs typeface="Segoe UI"/>
              </a:rPr>
              <a:t> aux </a:t>
            </a:r>
            <a:r>
              <a:rPr lang="en-US" sz="1000" dirty="0" err="1">
                <a:latin typeface="Arial"/>
                <a:ea typeface="SimSun"/>
                <a:cs typeface="Segoe UI"/>
              </a:rPr>
              <a:t>autorisations</a:t>
            </a:r>
            <a:r>
              <a:rPr lang="en-US" sz="1000" dirty="0">
                <a:latin typeface="Arial"/>
                <a:ea typeface="SimSun"/>
                <a:cs typeface="Segoe UI"/>
              </a:rPr>
              <a:t> de </a:t>
            </a:r>
            <a:r>
              <a:rPr lang="en-US" sz="1000" dirty="0" err="1">
                <a:latin typeface="Arial"/>
                <a:ea typeface="SimSun"/>
                <a:cs typeface="Segoe UI"/>
              </a:rPr>
              <a:t>partage</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NTFS. Elle se </a:t>
            </a:r>
            <a:r>
              <a:rPr lang="en-US" sz="1000" dirty="0" err="1">
                <a:latin typeface="Arial"/>
                <a:ea typeface="SimSun"/>
                <a:cs typeface="Segoe UI"/>
              </a:rPr>
              <a:t>rapporte</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brièvement</a:t>
            </a:r>
            <a:r>
              <a:rPr lang="en-US" sz="1000" dirty="0">
                <a:latin typeface="Arial"/>
                <a:ea typeface="SimSun"/>
                <a:cs typeface="Segoe UI"/>
              </a:rPr>
              <a:t> aux </a:t>
            </a:r>
            <a:r>
              <a:rPr lang="en-US" sz="1000" dirty="0" err="1">
                <a:latin typeface="Arial"/>
                <a:ea typeface="SimSun"/>
                <a:cs typeface="Segoe UI"/>
              </a:rPr>
              <a:t>rubriques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présenterez</a:t>
            </a:r>
            <a:r>
              <a:rPr lang="en-US" sz="1000" dirty="0">
                <a:latin typeface="Arial"/>
                <a:ea typeface="SimSun"/>
                <a:cs typeface="Segoe UI"/>
              </a:rPr>
              <a:t> </a:t>
            </a:r>
            <a:r>
              <a:rPr lang="en-US" sz="1000" dirty="0" err="1">
                <a:latin typeface="Arial"/>
                <a:ea typeface="SimSun"/>
                <a:cs typeface="Segoe UI"/>
              </a:rPr>
              <a:t>ultérieurement</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leçon</a:t>
            </a:r>
            <a:r>
              <a:rPr lang="en-US" sz="1000" dirty="0">
                <a:latin typeface="Arial"/>
                <a:ea typeface="SimSun"/>
                <a:cs typeface="Segoe UI"/>
              </a:rPr>
              <a:t> (</a:t>
            </a:r>
            <a:r>
              <a:rPr lang="en-US" sz="1000" dirty="0" smtClean="0">
                <a:latin typeface="Arial"/>
                <a:ea typeface="SimSun"/>
                <a:cs typeface="Segoe UI"/>
              </a:rPr>
              <a:t>par </a:t>
            </a:r>
            <a:r>
              <a:rPr lang="en-US" sz="1000" dirty="0" err="1" smtClean="0">
                <a:latin typeface="Arial"/>
                <a:ea typeface="SimSun"/>
                <a:cs typeface="Segoe UI"/>
              </a:rPr>
              <a:t>exemple</a:t>
            </a:r>
            <a:r>
              <a:rPr lang="en-US" sz="1000" dirty="0">
                <a:latin typeface="Arial"/>
                <a:ea typeface="SimSun"/>
                <a:cs typeface="Segoe UI"/>
              </a:rPr>
              <a:t>, les types et </a:t>
            </a:r>
            <a:r>
              <a:rPr lang="en-US" sz="1000" dirty="0" err="1">
                <a:latin typeface="Arial"/>
                <a:ea typeface="SimSun"/>
                <a:cs typeface="Segoe UI"/>
              </a:rPr>
              <a:t>l'héritage</a:t>
            </a:r>
            <a:r>
              <a:rPr lang="en-US" sz="1000" dirty="0">
                <a:latin typeface="Arial"/>
                <a:ea typeface="SimSun"/>
                <a:cs typeface="Segoe UI"/>
              </a:rPr>
              <a:t> </a:t>
            </a:r>
            <a:r>
              <a:rPr lang="en-US" sz="1000" dirty="0" err="1">
                <a:latin typeface="Arial"/>
                <a:ea typeface="SimSun"/>
                <a:cs typeface="Segoe UI"/>
              </a:rPr>
              <a:t>d'autorisations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En premier lieu, </a:t>
            </a:r>
            <a:r>
              <a:rPr lang="en-US" sz="1000" dirty="0" err="1">
                <a:latin typeface="Arial"/>
                <a:ea typeface="SimSun"/>
                <a:cs typeface="Segoe UI"/>
              </a:rPr>
              <a:t>identifiez</a:t>
            </a:r>
            <a:r>
              <a:rPr lang="en-US" sz="1000" dirty="0">
                <a:latin typeface="Arial"/>
                <a:ea typeface="SimSun"/>
                <a:cs typeface="Segoe UI"/>
              </a:rPr>
              <a:t> </a:t>
            </a:r>
            <a:r>
              <a:rPr lang="en-US" sz="1000" dirty="0" err="1">
                <a:latin typeface="Arial"/>
                <a:ea typeface="SimSun"/>
                <a:cs typeface="Segoe UI"/>
              </a:rPr>
              <a:t>spécifiquement</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les </a:t>
            </a:r>
            <a:r>
              <a:rPr lang="en-US" sz="1000" dirty="0" err="1">
                <a:latin typeface="Arial"/>
                <a:ea typeface="SimSun"/>
                <a:cs typeface="Segoe UI"/>
              </a:rPr>
              <a:t>autorisations</a:t>
            </a:r>
            <a:r>
              <a:rPr lang="en-US" sz="1000" dirty="0">
                <a:latin typeface="Arial"/>
                <a:ea typeface="SimSun"/>
                <a:cs typeface="Segoe UI"/>
              </a:rPr>
              <a:t> NTFS et comment les </a:t>
            </a:r>
            <a:r>
              <a:rPr lang="en-US" sz="1000" dirty="0" err="1">
                <a:latin typeface="Arial"/>
                <a:ea typeface="SimSun"/>
                <a:cs typeface="Segoe UI"/>
              </a:rPr>
              <a:t>attribuer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Les </a:t>
            </a:r>
            <a:r>
              <a:rPr lang="en-US" sz="1000" dirty="0" err="1">
                <a:latin typeface="Arial"/>
                <a:ea typeface="SimSun"/>
                <a:cs typeface="Segoe UI"/>
              </a:rPr>
              <a:t>exemples</a:t>
            </a:r>
            <a:r>
              <a:rPr lang="en-US" sz="1000" dirty="0">
                <a:latin typeface="Arial"/>
                <a:ea typeface="SimSun"/>
                <a:cs typeface="Segoe UI"/>
              </a:rPr>
              <a:t> </a:t>
            </a:r>
            <a:r>
              <a:rPr lang="en-US" sz="1000" dirty="0" err="1">
                <a:latin typeface="Arial"/>
                <a:ea typeface="SimSun"/>
                <a:cs typeface="Segoe UI"/>
              </a:rPr>
              <a:t>fournis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manuel</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utiles</a:t>
            </a:r>
            <a:r>
              <a:rPr lang="en-US" sz="1000" dirty="0">
                <a:latin typeface="Arial"/>
                <a:ea typeface="SimSun"/>
                <a:cs typeface="Segoe UI"/>
              </a:rPr>
              <a:t> pour </a:t>
            </a:r>
            <a:r>
              <a:rPr lang="en-US" sz="1000" dirty="0" err="1">
                <a:latin typeface="Arial"/>
                <a:ea typeface="SimSun"/>
                <a:cs typeface="Segoe UI"/>
              </a:rPr>
              <a:t>illustrer</a:t>
            </a:r>
            <a:r>
              <a:rPr lang="en-US" sz="1000" dirty="0">
                <a:latin typeface="Arial"/>
                <a:ea typeface="SimSun"/>
                <a:cs typeface="Segoe UI"/>
              </a:rPr>
              <a:t> les concepts de base des </a:t>
            </a:r>
            <a:r>
              <a:rPr lang="en-US" sz="1000" dirty="0" err="1">
                <a:latin typeface="Arial"/>
                <a:ea typeface="SimSun"/>
                <a:cs typeface="Segoe UI"/>
              </a:rPr>
              <a:t>autorisations</a:t>
            </a:r>
            <a:r>
              <a:rPr lang="en-US" sz="1000" dirty="0">
                <a:latin typeface="Arial"/>
                <a:ea typeface="SimSun"/>
                <a:cs typeface="Segoe UI"/>
              </a:rPr>
              <a:t> NTFS.</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Rappelez</a:t>
            </a:r>
            <a:r>
              <a:rPr lang="en-US" sz="1000" dirty="0">
                <a:latin typeface="Arial"/>
                <a:ea typeface="SimSun"/>
                <a:cs typeface="Segoe UI"/>
              </a:rPr>
              <a:t> </a:t>
            </a:r>
            <a:r>
              <a:rPr lang="en-US" sz="1000" dirty="0" err="1">
                <a:latin typeface="Arial"/>
                <a:ea typeface="SimSun"/>
                <a:cs typeface="Segoe UI"/>
              </a:rPr>
              <a:t>l'importance</a:t>
            </a:r>
            <a:r>
              <a:rPr lang="en-US" sz="1000" dirty="0">
                <a:latin typeface="Arial"/>
                <a:ea typeface="SimSun"/>
                <a:cs typeface="Segoe UI"/>
              </a:rPr>
              <a:t> des </a:t>
            </a:r>
            <a:r>
              <a:rPr lang="en-US" sz="1000" dirty="0" err="1">
                <a:latin typeface="Arial"/>
                <a:ea typeface="SimSun"/>
                <a:cs typeface="Segoe UI"/>
              </a:rPr>
              <a:t>règles</a:t>
            </a:r>
            <a:r>
              <a:rPr lang="en-US" sz="1000" dirty="0">
                <a:latin typeface="Arial"/>
                <a:ea typeface="SimSun"/>
                <a:cs typeface="Segoe UI"/>
              </a:rPr>
              <a:t> de </a:t>
            </a:r>
            <a:r>
              <a:rPr lang="en-US" sz="1000" dirty="0" err="1">
                <a:latin typeface="Arial"/>
                <a:ea typeface="SimSun"/>
                <a:cs typeface="Segoe UI"/>
              </a:rPr>
              <a:t>priorité</a:t>
            </a:r>
            <a:r>
              <a:rPr lang="en-US" sz="1000" dirty="0">
                <a:latin typeface="Arial"/>
                <a:ea typeface="SimSun"/>
                <a:cs typeface="Segoe UI"/>
              </a:rPr>
              <a:t> </a:t>
            </a:r>
            <a:r>
              <a:rPr lang="en-US" sz="1000" dirty="0" err="1">
                <a:latin typeface="Arial"/>
                <a:ea typeface="SimSun"/>
                <a:cs typeface="Segoe UI"/>
              </a:rPr>
              <a:t>telles</a:t>
            </a:r>
            <a:r>
              <a:rPr lang="en-US" sz="1000" dirty="0">
                <a:latin typeface="Arial"/>
                <a:ea typeface="SimSun"/>
                <a:cs typeface="Segoe UI"/>
              </a:rPr>
              <a:t> </a:t>
            </a:r>
            <a:r>
              <a:rPr lang="en-US" sz="1000" dirty="0" err="1">
                <a:latin typeface="Arial"/>
                <a:ea typeface="SimSun"/>
                <a:cs typeface="Segoe UI"/>
              </a:rPr>
              <a:t>qu'elles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répertoriées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a:t>
            </a:r>
            <a:r>
              <a:rPr lang="en-US" sz="1000" dirty="0" err="1">
                <a:latin typeface="Arial"/>
                <a:ea typeface="SimSun"/>
                <a:cs typeface="Segoe UI"/>
              </a:rPr>
              <a:t>manuel</a:t>
            </a:r>
            <a:r>
              <a:rPr lang="en-US" sz="1000" dirty="0">
                <a:latin typeface="Arial"/>
                <a:ea typeface="SimSun"/>
                <a:cs typeface="Segoe UI"/>
              </a:rPr>
              <a:t> du </a:t>
            </a:r>
            <a:r>
              <a:rPr lang="en-US" sz="1000" dirty="0" err="1">
                <a:latin typeface="Arial"/>
                <a:ea typeface="SimSun"/>
                <a:cs typeface="Segoe UI"/>
              </a:rPr>
              <a:t>stagiaire</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Refus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explicite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Autorisation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explicite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Refus</a:t>
            </a:r>
            <a:r>
              <a:rPr lang="en-US" sz="1000" dirty="0" smtClean="0">
                <a:effectLst/>
                <a:latin typeface="Arial"/>
                <a:ea typeface="Times New Roman"/>
                <a:cs typeface="Segoe UI"/>
              </a:rPr>
              <a:t> </a:t>
            </a:r>
            <a:r>
              <a:rPr lang="en-US" sz="1000" dirty="0" err="1" smtClean="0">
                <a:effectLst/>
                <a:latin typeface="Arial"/>
                <a:ea typeface="Times New Roman"/>
                <a:cs typeface="Segoe UI"/>
              </a:rPr>
              <a:t>hérité</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Autorisation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héritée</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2416006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pourquoi les dossiers partagés sont nécessaires et utiles.</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que vous protégez les dossiers partagés grâce à l'attribution d'autorisations. Par exemple, indiquez qu'une meilleure pratique consiste à accorder l'accès au partage uniquement aux utilisateurs authentifiés.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2321267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Segoe UI"/>
              </a:rPr>
              <a:t>Expliquez le fonctionnement des autorisations parentes et enfants. Utilisez le tableau blanc pour dessiner une arborescence et montrer comment les autorisations se propagent vers le bas.</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en quoi l'héritage est utile pour gérer un grand nombre d'objets.</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comment un blocage efface les autorisations d'un objet, ainsi que le résultat de cette action.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Expliquez comment le blocage et la propagation aux objets enfants peuvent favoriser une gestion évolutive d'un grand nombre d'objets.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380506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Décrivez</a:t>
            </a:r>
            <a:r>
              <a:rPr lang="en-US" sz="1000" dirty="0">
                <a:latin typeface="Arial"/>
                <a:ea typeface="SimSun"/>
                <a:cs typeface="Segoe UI"/>
              </a:rPr>
              <a:t> les aspects </a:t>
            </a:r>
            <a:r>
              <a:rPr lang="en-US" sz="1000" dirty="0" err="1">
                <a:latin typeface="Arial"/>
                <a:ea typeface="SimSun"/>
                <a:cs typeface="Segoe UI"/>
              </a:rPr>
              <a:t>clés</a:t>
            </a:r>
            <a:r>
              <a:rPr lang="en-US" sz="1000" dirty="0">
                <a:latin typeface="Arial"/>
                <a:ea typeface="SimSun"/>
                <a:cs typeface="Segoe UI"/>
              </a:rPr>
              <a:t> des </a:t>
            </a:r>
            <a:r>
              <a:rPr lang="en-US" sz="1000" dirty="0" err="1">
                <a:latin typeface="Arial"/>
                <a:ea typeface="SimSun"/>
                <a:cs typeface="Segoe UI"/>
              </a:rPr>
              <a:t>autorisations</a:t>
            </a:r>
            <a:r>
              <a:rPr lang="en-US" sz="1000" dirty="0">
                <a:latin typeface="Arial"/>
                <a:ea typeface="SimSun"/>
                <a:cs typeface="Segoe UI"/>
              </a:rPr>
              <a:t> NTFS effectives et </a:t>
            </a:r>
            <a:r>
              <a:rPr lang="en-US" sz="1000" dirty="0" err="1">
                <a:latin typeface="Arial"/>
                <a:ea typeface="SimSun"/>
                <a:cs typeface="Segoe UI"/>
              </a:rPr>
              <a:t>présentez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l'outil</a:t>
            </a:r>
            <a:r>
              <a:rPr lang="en-US" sz="1000" dirty="0">
                <a:latin typeface="Arial"/>
                <a:ea typeface="SimSun"/>
                <a:cs typeface="Segoe UI"/>
              </a:rPr>
              <a:t> </a:t>
            </a:r>
            <a:r>
              <a:rPr lang="en-US" sz="1000" dirty="0" err="1">
                <a:latin typeface="Arial"/>
                <a:ea typeface="SimSun"/>
                <a:cs typeface="Segoe UI"/>
              </a:rPr>
              <a:t>Autorisations</a:t>
            </a:r>
            <a:r>
              <a:rPr lang="en-US" sz="1000" dirty="0">
                <a:latin typeface="Arial"/>
                <a:ea typeface="SimSun"/>
                <a:cs typeface="Segoe UI"/>
              </a:rPr>
              <a:t> effectives.</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Faites</a:t>
            </a:r>
            <a:r>
              <a:rPr lang="en-US" sz="1000" dirty="0">
                <a:latin typeface="Arial"/>
                <a:ea typeface="SimSun"/>
                <a:cs typeface="Segoe UI"/>
              </a:rPr>
              <a:t> un </a:t>
            </a:r>
            <a:r>
              <a:rPr lang="en-US" sz="1000" dirty="0" err="1">
                <a:latin typeface="Arial"/>
                <a:ea typeface="SimSun"/>
                <a:cs typeface="Segoe UI"/>
              </a:rPr>
              <a:t>parallèle</a:t>
            </a:r>
            <a:r>
              <a:rPr lang="en-US" sz="1000" dirty="0">
                <a:latin typeface="Arial"/>
                <a:ea typeface="SimSun"/>
                <a:cs typeface="Segoe UI"/>
              </a:rPr>
              <a:t> entre les points </a:t>
            </a:r>
            <a:r>
              <a:rPr lang="en-US" sz="1000" dirty="0" err="1">
                <a:latin typeface="Arial"/>
                <a:ea typeface="SimSun"/>
                <a:cs typeface="Segoe UI"/>
              </a:rPr>
              <a:t>clés</a:t>
            </a:r>
            <a:r>
              <a:rPr lang="en-US" sz="1000" dirty="0">
                <a:latin typeface="Arial"/>
                <a:ea typeface="SimSun"/>
                <a:cs typeface="Segoe UI"/>
              </a:rPr>
              <a:t> pour </a:t>
            </a:r>
            <a:r>
              <a:rPr lang="en-US" sz="1000" dirty="0" err="1">
                <a:latin typeface="Arial"/>
                <a:ea typeface="SimSun"/>
                <a:cs typeface="Segoe UI"/>
              </a:rPr>
              <a:t>accéder</a:t>
            </a:r>
            <a:r>
              <a:rPr lang="en-US" sz="1000" dirty="0">
                <a:latin typeface="Arial"/>
                <a:ea typeface="SimSun"/>
                <a:cs typeface="Segoe UI"/>
              </a:rPr>
              <a:t> à un dossier </a:t>
            </a:r>
            <a:r>
              <a:rPr lang="en-US" sz="1000" dirty="0" err="1">
                <a:latin typeface="Arial"/>
                <a:ea typeface="SimSun"/>
                <a:cs typeface="Segoe UI"/>
              </a:rPr>
              <a:t>partagé</a:t>
            </a:r>
            <a:r>
              <a:rPr lang="en-US" sz="1000" dirty="0">
                <a:latin typeface="Arial"/>
                <a:ea typeface="SimSun"/>
                <a:cs typeface="Segoe UI"/>
              </a:rPr>
              <a:t> et </a:t>
            </a:r>
            <a:r>
              <a:rPr lang="en-US" sz="1000" dirty="0" err="1">
                <a:latin typeface="Arial"/>
                <a:ea typeface="SimSun"/>
                <a:cs typeface="Segoe UI"/>
              </a:rPr>
              <a:t>présentez</a:t>
            </a:r>
            <a:r>
              <a:rPr lang="en-US" sz="1000" dirty="0">
                <a:latin typeface="Arial"/>
                <a:ea typeface="SimSun"/>
                <a:cs typeface="Segoe UI"/>
              </a:rPr>
              <a:t> la </a:t>
            </a:r>
            <a:r>
              <a:rPr lang="en-US" sz="1000" dirty="0" err="1">
                <a:latin typeface="Arial"/>
                <a:ea typeface="SimSun"/>
                <a:cs typeface="Segoe UI"/>
              </a:rPr>
              <a:t>façon</a:t>
            </a:r>
            <a:r>
              <a:rPr lang="en-US" sz="1000" dirty="0">
                <a:latin typeface="Arial"/>
                <a:ea typeface="SimSun"/>
                <a:cs typeface="Segoe UI"/>
              </a:rPr>
              <a:t> </a:t>
            </a:r>
            <a:r>
              <a:rPr lang="en-US" sz="1000" dirty="0" smtClean="0">
                <a:latin typeface="Arial"/>
                <a:ea typeface="SimSun"/>
                <a:cs typeface="Segoe UI"/>
              </a:rPr>
              <a:t>don’t les </a:t>
            </a:r>
            <a:r>
              <a:rPr lang="en-US" sz="1000" dirty="0" err="1" smtClean="0">
                <a:latin typeface="Arial"/>
                <a:ea typeface="SimSun"/>
                <a:cs typeface="Segoe UI"/>
              </a:rPr>
              <a:t>autorisations</a:t>
            </a:r>
            <a:r>
              <a:rPr lang="en-US" sz="1000" dirty="0" smtClean="0">
                <a:latin typeface="Arial"/>
                <a:ea typeface="SimSun"/>
                <a:cs typeface="Segoe UI"/>
              </a:rPr>
              <a:t> </a:t>
            </a:r>
            <a:r>
              <a:rPr lang="en-US" sz="1000" dirty="0">
                <a:latin typeface="Arial"/>
                <a:ea typeface="SimSun"/>
                <a:cs typeface="Segoe UI"/>
              </a:rPr>
              <a:t>NTFS et de dossier </a:t>
            </a:r>
            <a:r>
              <a:rPr lang="en-US" sz="1000" dirty="0" err="1">
                <a:latin typeface="Arial"/>
                <a:ea typeface="SimSun"/>
                <a:cs typeface="Segoe UI"/>
              </a:rPr>
              <a:t>partagé</a:t>
            </a:r>
            <a:r>
              <a:rPr lang="en-US" sz="1000" dirty="0">
                <a:latin typeface="Arial"/>
                <a:ea typeface="SimSun"/>
                <a:cs typeface="Segoe UI"/>
              </a:rPr>
              <a:t> </a:t>
            </a:r>
            <a:r>
              <a:rPr lang="en-US" sz="1000" dirty="0" err="1">
                <a:latin typeface="Arial"/>
                <a:ea typeface="SimSun"/>
                <a:cs typeface="Segoe UI"/>
              </a:rPr>
              <a:t>s'appliquent</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7344605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Présentez l'énumération basée sur l'accès telle qu'elle est définie sur la diapositive. L'énumération basée sur l'accès utilise les autorisations définies sur un dossier partagé pour déterminer quels fichiers et dossiers sont visibles à l'utilisateur final.</a:t>
            </a:r>
            <a:endParaRPr lang="en-US" sz="1000">
              <a:latin typeface="Arial"/>
              <a:ea typeface="SimSun"/>
              <a:cs typeface="Arial"/>
            </a:endParaRPr>
          </a:p>
          <a:p>
            <a:pPr>
              <a:lnSpc>
                <a:spcPct val="115000"/>
              </a:lnSpc>
              <a:spcAft>
                <a:spcPts val="1000"/>
              </a:spcAft>
            </a:pPr>
            <a:r>
              <a:rPr lang="en-US" sz="1000">
                <a:latin typeface="Arial"/>
                <a:ea typeface="SimSun"/>
                <a:cs typeface="Segoe UI"/>
              </a:rPr>
              <a:t>Assurez-vous que les stagiaires comprennent que l'énumération basée sur l'accès s'applique uniquement sur des dossiers partagés et seulement à la racine du partage.</a:t>
            </a:r>
            <a:endParaRPr lang="en-US" sz="1000">
              <a:latin typeface="Arial"/>
              <a:ea typeface="SimSun"/>
              <a:cs typeface="Arial"/>
            </a:endParaRPr>
          </a:p>
          <a:p>
            <a:pPr>
              <a:lnSpc>
                <a:spcPct val="115000"/>
              </a:lnSpc>
              <a:spcAft>
                <a:spcPts val="1000"/>
              </a:spcAft>
            </a:pPr>
            <a:r>
              <a:rPr lang="en-US" sz="1000">
                <a:latin typeface="Arial"/>
                <a:ea typeface="SimSun"/>
                <a:cs typeface="Segoe UI"/>
              </a:rPr>
              <a:t>Assurez-vous que les stagiaires connaissent bien la procédure permettant d'activer l'énumération basée sur l'accès sur un partage de fichiers.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3966724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les </a:t>
            </a:r>
            <a:r>
              <a:rPr lang="en-US" sz="1000" dirty="0" err="1">
                <a:latin typeface="Arial"/>
                <a:ea typeface="SimSun"/>
                <a:cs typeface="Segoe UI"/>
              </a:rPr>
              <a:t>paramètres</a:t>
            </a:r>
            <a:r>
              <a:rPr lang="en-US" sz="1000" dirty="0">
                <a:latin typeface="Arial"/>
                <a:ea typeface="SimSun"/>
                <a:cs typeface="Segoe UI"/>
              </a:rPr>
              <a:t> des </a:t>
            </a:r>
            <a:r>
              <a:rPr lang="en-US" sz="1000" dirty="0" err="1">
                <a:latin typeface="Arial"/>
                <a:ea typeface="SimSun"/>
                <a:cs typeface="Segoe UI"/>
              </a:rPr>
              <a:t>fichiers</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et </a:t>
            </a:r>
            <a:r>
              <a:rPr lang="en-US" sz="1000" dirty="0" err="1">
                <a:latin typeface="Arial"/>
                <a:ea typeface="SimSun"/>
                <a:cs typeface="Segoe UI"/>
              </a:rPr>
              <a:t>expliquez</a:t>
            </a:r>
            <a:r>
              <a:rPr lang="en-US" sz="1000" dirty="0">
                <a:latin typeface="Arial"/>
                <a:ea typeface="SimSun"/>
                <a:cs typeface="Segoe UI"/>
              </a:rPr>
              <a:t> comment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permettent</a:t>
            </a:r>
            <a:r>
              <a:rPr lang="en-US" sz="1000" dirty="0">
                <a:latin typeface="Arial"/>
                <a:ea typeface="SimSun"/>
                <a:cs typeface="Segoe UI"/>
              </a:rPr>
              <a:t> aux clients </a:t>
            </a:r>
            <a:r>
              <a:rPr lang="en-US" sz="1000" dirty="0" smtClean="0">
                <a:latin typeface="Arial"/>
                <a:ea typeface="SimSun"/>
                <a:cs typeface="Segoe UI"/>
              </a:rPr>
              <a:t>de conserver </a:t>
            </a:r>
            <a:r>
              <a:rPr lang="en-US" sz="1000" dirty="0">
                <a:latin typeface="Arial"/>
                <a:ea typeface="SimSun"/>
                <a:cs typeface="Segoe UI"/>
              </a:rPr>
              <a:t>des copies hors </a:t>
            </a:r>
            <a:r>
              <a:rPr lang="en-US" sz="1000" dirty="0" err="1">
                <a:latin typeface="Arial"/>
                <a:ea typeface="SimSun"/>
                <a:cs typeface="Segoe UI"/>
              </a:rPr>
              <a:t>connexion</a:t>
            </a:r>
            <a:r>
              <a:rPr lang="en-US" sz="1000" dirty="0">
                <a:latin typeface="Arial"/>
                <a:ea typeface="SimSun"/>
                <a:cs typeface="Segoe UI"/>
              </a:rPr>
              <a:t> des </a:t>
            </a:r>
            <a:r>
              <a:rPr lang="en-US" sz="1000" dirty="0" err="1">
                <a:latin typeface="Arial"/>
                <a:ea typeface="SimSun"/>
                <a:cs typeface="Segoe UI"/>
              </a:rPr>
              <a:t>fichiers</a:t>
            </a:r>
            <a:r>
              <a:rPr lang="en-US" sz="1000" dirty="0">
                <a:latin typeface="Arial"/>
                <a:ea typeface="SimSun"/>
                <a:cs typeface="Segoe UI"/>
              </a:rPr>
              <a:t> et des dossiers </a:t>
            </a:r>
            <a:r>
              <a:rPr lang="en-US" sz="1000" dirty="0" err="1">
                <a:latin typeface="Arial"/>
                <a:ea typeface="SimSun"/>
                <a:cs typeface="Segoe UI"/>
              </a:rPr>
              <a:t>situés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partage</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fonctions</a:t>
            </a:r>
            <a:r>
              <a:rPr lang="en-US" sz="1000" dirty="0">
                <a:latin typeface="Arial"/>
                <a:ea typeface="SimSun"/>
                <a:cs typeface="Segoe UI"/>
              </a:rPr>
              <a:t> des </a:t>
            </a:r>
            <a:r>
              <a:rPr lang="en-US" sz="1000" dirty="0" err="1">
                <a:latin typeface="Arial"/>
                <a:ea typeface="SimSun"/>
                <a:cs typeface="Segoe UI"/>
              </a:rPr>
              <a:t>fichiers</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été</a:t>
            </a:r>
            <a:r>
              <a:rPr lang="en-US" sz="1000" dirty="0">
                <a:latin typeface="Arial"/>
                <a:ea typeface="SimSun"/>
                <a:cs typeface="Segoe UI"/>
              </a:rPr>
              <a:t> </a:t>
            </a:r>
            <a:r>
              <a:rPr lang="en-US" sz="1000" dirty="0" err="1">
                <a:latin typeface="Arial"/>
                <a:ea typeface="SimSun"/>
                <a:cs typeface="Segoe UI"/>
              </a:rPr>
              <a:t>intégrées</a:t>
            </a:r>
            <a:r>
              <a:rPr lang="en-US" sz="1000" dirty="0">
                <a:latin typeface="Arial"/>
                <a:ea typeface="SimSun"/>
                <a:cs typeface="Segoe UI"/>
              </a:rPr>
              <a:t> au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Windows Server</a:t>
            </a:r>
            <a:r>
              <a:rPr lang="en-US" sz="1000" baseline="30000" dirty="0">
                <a:latin typeface="Arial"/>
                <a:ea typeface="SimSun"/>
                <a:cs typeface="Segoe UI"/>
              </a:rPr>
              <a:t>®</a:t>
            </a:r>
            <a:r>
              <a:rPr lang="en-US" sz="1000" dirty="0">
                <a:latin typeface="Arial"/>
                <a:ea typeface="SimSun"/>
                <a:cs typeface="Segoe UI"/>
              </a:rPr>
              <a:t> </a:t>
            </a:r>
            <a:r>
              <a:rPr lang="en-US" sz="1000" dirty="0" err="1">
                <a:latin typeface="Arial"/>
                <a:ea typeface="SimSun"/>
                <a:cs typeface="Segoe UI"/>
              </a:rPr>
              <a:t>depuis</a:t>
            </a:r>
            <a:r>
              <a:rPr lang="en-US" sz="1000" dirty="0">
                <a:latin typeface="Arial"/>
                <a:ea typeface="SimSun"/>
                <a:cs typeface="Segoe UI"/>
              </a:rPr>
              <a:t> Windows Server 2003.</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inclure</a:t>
            </a:r>
            <a:r>
              <a:rPr lang="en-US" sz="1000" dirty="0">
                <a:latin typeface="Arial"/>
                <a:ea typeface="SimSun"/>
                <a:cs typeface="Segoe UI"/>
              </a:rPr>
              <a:t> la </a:t>
            </a:r>
            <a:r>
              <a:rPr lang="en-US" sz="1000" dirty="0" err="1">
                <a:latin typeface="Arial"/>
                <a:ea typeface="SimSun"/>
                <a:cs typeface="Segoe UI"/>
              </a:rPr>
              <a:t>liste</a:t>
            </a:r>
            <a:r>
              <a:rPr lang="en-US" sz="1000" dirty="0">
                <a:latin typeface="Arial"/>
                <a:ea typeface="SimSun"/>
                <a:cs typeface="Segoe UI"/>
              </a:rPr>
              <a:t> de </a:t>
            </a:r>
            <a:r>
              <a:rPr lang="en-US" sz="1000" dirty="0" err="1">
                <a:latin typeface="Arial"/>
                <a:ea typeface="SimSun"/>
                <a:cs typeface="Segoe UI"/>
              </a:rPr>
              <a:t>compatibilité</a:t>
            </a:r>
            <a:r>
              <a:rPr lang="en-US" sz="1000" dirty="0">
                <a:latin typeface="Arial"/>
                <a:ea typeface="SimSun"/>
                <a:cs typeface="Segoe UI"/>
              </a:rPr>
              <a:t> des clients : Windows</a:t>
            </a:r>
            <a:r>
              <a:rPr lang="en-US" sz="1000" baseline="30000" dirty="0">
                <a:latin typeface="Arial"/>
                <a:ea typeface="SimSun"/>
                <a:cs typeface="Segoe UI"/>
              </a:rPr>
              <a:t>®</a:t>
            </a:r>
            <a:r>
              <a:rPr lang="en-US" sz="1000" dirty="0">
                <a:latin typeface="Arial"/>
                <a:ea typeface="SimSun"/>
                <a:cs typeface="Segoe UI"/>
              </a:rPr>
              <a:t> XP, Windows Vista</a:t>
            </a:r>
            <a:r>
              <a:rPr lang="en-US" sz="1000" baseline="30000" dirty="0">
                <a:latin typeface="Arial"/>
                <a:ea typeface="SimSun"/>
                <a:cs typeface="Segoe UI"/>
              </a:rPr>
              <a:t>®</a:t>
            </a:r>
            <a:r>
              <a:rPr lang="en-US" sz="1000" dirty="0">
                <a:latin typeface="Arial"/>
                <a:ea typeface="SimSun"/>
                <a:cs typeface="Segoe UI"/>
              </a:rPr>
              <a:t>, Windows 7, Windows 8, Windows Server 2003, Windows Server 2008, Windows Server 2008 R2 </a:t>
            </a:r>
            <a:r>
              <a:rPr lang="en-US" sz="1000" dirty="0" smtClean="0">
                <a:latin typeface="Arial"/>
                <a:ea typeface="SimSun"/>
                <a:cs typeface="Segoe UI"/>
              </a:rPr>
              <a:t>et Windows </a:t>
            </a:r>
            <a:r>
              <a:rPr lang="en-US" sz="1000" dirty="0">
                <a:latin typeface="Arial"/>
                <a:ea typeface="SimSun"/>
                <a:cs typeface="Segoe UI"/>
              </a:rPr>
              <a:t>Server 2012.</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Présentez</a:t>
            </a:r>
            <a:r>
              <a:rPr lang="en-US" sz="1000" dirty="0">
                <a:latin typeface="Arial"/>
                <a:ea typeface="SimSun"/>
                <a:cs typeface="Segoe UI"/>
              </a:rPr>
              <a:t> le mode </a:t>
            </a:r>
            <a:r>
              <a:rPr lang="en-US" sz="1000" dirty="0" err="1">
                <a:latin typeface="Arial"/>
                <a:ea typeface="SimSun"/>
                <a:cs typeface="Segoe UI"/>
              </a:rPr>
              <a:t>Toujours</a:t>
            </a:r>
            <a:r>
              <a:rPr lang="en-US" sz="1000" dirty="0">
                <a:latin typeface="Arial"/>
                <a:ea typeface="SimSun"/>
                <a:cs typeface="Segoe UI"/>
              </a:rPr>
              <a:t> </a:t>
            </a:r>
            <a:r>
              <a:rPr lang="en-US" sz="1000" dirty="0" err="1">
                <a:latin typeface="Arial"/>
                <a:ea typeface="SimSun"/>
                <a:cs typeface="Segoe UI"/>
              </a:rPr>
              <a:t>disponible</a:t>
            </a:r>
            <a:r>
              <a:rPr lang="en-US" sz="1000" dirty="0">
                <a:latin typeface="Arial"/>
                <a:ea typeface="SimSun"/>
                <a:cs typeface="Segoe UI"/>
              </a:rPr>
              <a:t> hors </a:t>
            </a:r>
            <a:r>
              <a:rPr lang="en-US" sz="1000" dirty="0" err="1">
                <a:latin typeface="Arial"/>
                <a:ea typeface="SimSun"/>
                <a:cs typeface="Segoe UI"/>
              </a:rPr>
              <a:t>connexion</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Expliquez</a:t>
            </a:r>
            <a:r>
              <a:rPr lang="en-US" sz="1000" dirty="0">
                <a:latin typeface="Arial"/>
                <a:ea typeface="SimSun"/>
                <a:cs typeface="Segoe UI"/>
              </a:rPr>
              <a:t> </a:t>
            </a:r>
            <a:r>
              <a:rPr lang="en-US" sz="1000" dirty="0" err="1">
                <a:latin typeface="Arial"/>
                <a:ea typeface="SimSun"/>
                <a:cs typeface="Segoe UI"/>
              </a:rPr>
              <a:t>sa</a:t>
            </a:r>
            <a:r>
              <a:rPr lang="en-US" sz="1000" dirty="0">
                <a:latin typeface="Arial"/>
                <a:ea typeface="SimSun"/>
                <a:cs typeface="Segoe UI"/>
              </a:rPr>
              <a:t> </a:t>
            </a:r>
            <a:r>
              <a:rPr lang="en-US" sz="1000" dirty="0" err="1">
                <a:latin typeface="Arial"/>
                <a:ea typeface="SimSun"/>
                <a:cs typeface="Segoe UI"/>
              </a:rPr>
              <a:t>fonction</a:t>
            </a:r>
            <a:r>
              <a:rPr lang="en-US" sz="1000" dirty="0">
                <a:latin typeface="Arial"/>
                <a:ea typeface="SimSun"/>
                <a:cs typeface="Segoe UI"/>
              </a:rPr>
              <a:t> </a:t>
            </a:r>
            <a:r>
              <a:rPr lang="en-US" sz="1000" dirty="0" err="1">
                <a:latin typeface="Arial"/>
                <a:ea typeface="SimSun"/>
                <a:cs typeface="Segoe UI"/>
              </a:rPr>
              <a:t>principale</a:t>
            </a:r>
            <a:r>
              <a:rPr lang="en-US" sz="1000" dirty="0">
                <a:latin typeface="Arial"/>
                <a:ea typeface="SimSun"/>
                <a:cs typeface="Segoe UI"/>
              </a:rPr>
              <a:t> </a:t>
            </a:r>
            <a:r>
              <a:rPr lang="en-US" sz="1000" dirty="0" smtClean="0">
                <a:latin typeface="Arial"/>
                <a:ea typeface="SimSun"/>
                <a:cs typeface="Segoe UI"/>
              </a:rPr>
              <a:t>et </a:t>
            </a:r>
            <a:r>
              <a:rPr lang="en-US" sz="1000" dirty="0" err="1" smtClean="0">
                <a:latin typeface="Arial"/>
                <a:ea typeface="SimSun"/>
                <a:cs typeface="Segoe UI"/>
              </a:rPr>
              <a:t>indiquez</a:t>
            </a:r>
            <a:r>
              <a:rPr lang="en-US" sz="1000" dirty="0" smtClean="0">
                <a:latin typeface="Arial"/>
                <a:ea typeface="SimSun"/>
                <a:cs typeface="Segoe UI"/>
              </a:rPr>
              <a:t> </a:t>
            </a:r>
            <a:r>
              <a:rPr lang="en-US" sz="1000" dirty="0">
                <a:latin typeface="Arial"/>
                <a:ea typeface="SimSun"/>
                <a:cs typeface="Segoe UI"/>
              </a:rPr>
              <a:t>les versions du </a:t>
            </a:r>
            <a:r>
              <a:rPr lang="en-US" sz="1000" dirty="0" err="1">
                <a:latin typeface="Arial"/>
                <a:ea typeface="SimSun"/>
                <a:cs typeface="Segoe UI"/>
              </a:rPr>
              <a:t>système</a:t>
            </a:r>
            <a:r>
              <a:rPr lang="en-US" sz="1000" dirty="0">
                <a:latin typeface="Arial"/>
                <a:ea typeface="SimSun"/>
                <a:cs typeface="Segoe UI"/>
              </a:rPr>
              <a:t> </a:t>
            </a:r>
            <a:r>
              <a:rPr lang="en-US" sz="1000" dirty="0" err="1">
                <a:latin typeface="Arial"/>
                <a:ea typeface="SimSun"/>
                <a:cs typeface="Segoe UI"/>
              </a:rPr>
              <a:t>d'exploitation</a:t>
            </a:r>
            <a:r>
              <a:rPr lang="en-US" sz="1000" dirty="0">
                <a:latin typeface="Arial"/>
                <a:ea typeface="SimSun"/>
                <a:cs typeface="Segoe UI"/>
              </a:rPr>
              <a:t> Windows qui </a:t>
            </a:r>
            <a:r>
              <a:rPr lang="en-US" sz="1000" dirty="0" err="1">
                <a:latin typeface="Arial"/>
                <a:ea typeface="SimSun"/>
                <a:cs typeface="Segoe UI"/>
              </a:rPr>
              <a:t>sont</a:t>
            </a:r>
            <a:r>
              <a:rPr lang="en-US" sz="1000" dirty="0">
                <a:latin typeface="Arial"/>
                <a:ea typeface="SimSun"/>
                <a:cs typeface="Segoe UI"/>
              </a:rPr>
              <a:t> compatibles.</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5F90B62E-E978-43C3-B0B8-3D69518C8CEC}"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10 : Implémentation des services de fichier et d'impression</a:t>
            </a:r>
            <a:endParaRPr lang="en-US" sz="1200" b="1" dirty="0">
              <a:solidFill>
                <a:srgbClr val="336699"/>
              </a:solidFill>
              <a:latin typeface="Arial"/>
            </a:endParaRPr>
          </a:p>
        </p:txBody>
      </p:sp>
    </p:spTree>
    <p:extLst>
      <p:ext uri="{BB962C8B-B14F-4D97-AF65-F5344CB8AC3E}">
        <p14:creationId xmlns:p14="http://schemas.microsoft.com/office/powerpoint/2010/main" val="3977346901"/>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3446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 10</a:t>
            </a:r>
            <a:endParaRPr lang="en-US" sz="2600" dirty="0"/>
          </a:p>
        </p:txBody>
      </p:sp>
      <p:sp>
        <p:nvSpPr>
          <p:cNvPr id="3" name="Subtitle 2"/>
          <p:cNvSpPr>
            <a:spLocks noGrp="1"/>
          </p:cNvSpPr>
          <p:nvPr>
            <p:ph type="subTitle" sz="quarter" idx="1"/>
          </p:nvPr>
        </p:nvSpPr>
        <p:spPr/>
        <p:txBody>
          <a:bodyPr/>
          <a:lstStyle/>
          <a:p>
            <a:r>
              <a:rPr lang="fr-FR" dirty="0" smtClean="0"/>
              <a:t>Implémentation des services de fichier et d'impression
</a:t>
            </a:r>
            <a:endParaRPr lang="en-US" dirty="0"/>
          </a:p>
        </p:txBody>
      </p:sp>
    </p:spTree>
    <p:extLst>
      <p:ext uri="{BB962C8B-B14F-4D97-AF65-F5344CB8AC3E}">
        <p14:creationId xmlns:p14="http://schemas.microsoft.com/office/powerpoint/2010/main" val="16116964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3498bec4-22cc-4b50-95f6-160a3196f37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Démonstration : Création et configuration d'un dossier partagé</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Dans cette démonstration, vous allez </a:t>
            </a:r>
            <a:r>
              <a:rPr lang="en-US" dirty="0" err="1"/>
              <a:t>apprendre</a:t>
            </a:r>
            <a:r>
              <a:rPr lang="en-US" dirty="0"/>
              <a:t> </a:t>
            </a:r>
            <a:r>
              <a:rPr lang="en-US" dirty="0" smtClean="0"/>
              <a:t>à</a:t>
            </a:r>
            <a:endParaRPr lang="en-CA" dirty="0"/>
          </a:p>
          <a:p>
            <a:pPr lvl="1"/>
            <a:r>
              <a:rPr lang="en-US" sz="2800" dirty="0"/>
              <a:t>Créer un dossier partagé</a:t>
            </a:r>
            <a:endParaRPr lang="en-CA" sz="2800" dirty="0"/>
          </a:p>
          <a:p>
            <a:pPr lvl="1"/>
            <a:r>
              <a:rPr lang="en-US" sz="2800" dirty="0"/>
              <a:t>Attribuer des autorisations pour le dossier partagé</a:t>
            </a:r>
            <a:endParaRPr lang="en-CA" sz="2800" dirty="0"/>
          </a:p>
          <a:p>
            <a:pPr lvl="1"/>
            <a:r>
              <a:rPr lang="en-US" sz="2800" dirty="0"/>
              <a:t>Configurer l'énumération basée sur l'accès</a:t>
            </a:r>
            <a:endParaRPr lang="en-CA" sz="2800" dirty="0"/>
          </a:p>
          <a:p>
            <a:pPr lvl="1"/>
            <a:r>
              <a:rPr lang="en-US" sz="2800" dirty="0"/>
              <a:t>Configurer les fichiers hors connexion</a:t>
            </a:r>
            <a:endParaRPr lang="en-CA" sz="2800" dirty="0"/>
          </a:p>
          <a:p>
            <a:endParaRPr lang="en-US" dirty="0"/>
          </a:p>
        </p:txBody>
      </p:sp>
    </p:spTree>
    <p:extLst>
      <p:ext uri="{BB962C8B-B14F-4D97-AF65-F5344CB8AC3E}">
        <p14:creationId xmlns:p14="http://schemas.microsoft.com/office/powerpoint/2010/main" val="137850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93096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Leçon 2 : Protection des fichiers et des dossiers partagés à l'aide de clichés instantanés</a:t>
            </a:r>
            <a:endParaRPr lang="en-US" sz="2400" dirty="0"/>
          </a:p>
        </p:txBody>
      </p:sp>
      <p:sp>
        <p:nvSpPr>
          <p:cNvPr id="3" name="Text Placeholder 2"/>
          <p:cNvSpPr>
            <a:spLocks noGrp="1"/>
          </p:cNvSpPr>
          <p:nvPr>
            <p:ph type="body" idx="1"/>
          </p:nvPr>
        </p:nvSpPr>
        <p:spPr>
          <a:xfrm>
            <a:off x="458788" y="1021214"/>
            <a:ext cx="7923212" cy="5379585"/>
          </a:xfrm>
        </p:spPr>
        <p:txBody>
          <a:bodyPr/>
          <a:lstStyle/>
          <a:p>
            <a:r>
              <a:rPr lang="fr-FR" dirty="0" smtClean="0"/>
              <a:t>Que sont les clichés instantanés ?
Éléments à prendre en compte pour la planification des clichés instantanés
Restauration de données à partir d'un cliché instantané
Démonstration : Restauration de données à partir d'un cliché instantané</a:t>
            </a:r>
            <a:endParaRPr lang="en-US" dirty="0"/>
          </a:p>
        </p:txBody>
      </p:sp>
    </p:spTree>
    <p:extLst>
      <p:ext uri="{BB962C8B-B14F-4D97-AF65-F5344CB8AC3E}">
        <p14:creationId xmlns:p14="http://schemas.microsoft.com/office/powerpoint/2010/main" val="42702001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clichés instantanés ?</a:t>
            </a:r>
            <a:endParaRPr lang="en-US"/>
          </a:p>
        </p:txBody>
      </p:sp>
      <p:sp>
        <p:nvSpPr>
          <p:cNvPr id="4" name="Rounded Rectangle 3"/>
          <p:cNvSpPr>
            <a:spLocks noChangeArrowheads="1"/>
          </p:cNvSpPr>
          <p:nvPr/>
        </p:nvSpPr>
        <p:spPr bwMode="auto">
          <a:xfrm>
            <a:off x="366030" y="1112103"/>
            <a:ext cx="8492453" cy="461183"/>
          </a:xfrm>
          <a:prstGeom prst="roundRect">
            <a:avLst>
              <a:gd name="adj" fmla="val 4167"/>
            </a:avLst>
          </a:prstGeom>
          <a:noFill/>
          <a:ln w="9525" algn="ctr">
            <a:noFill/>
            <a:round/>
            <a:headEnd/>
            <a:tailEnd/>
          </a:ln>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7150" indent="-228600">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Autorisent l'accès aux versions précédentes des fichiers</a:t>
            </a:r>
          </a:p>
        </p:txBody>
      </p:sp>
      <p:sp>
        <p:nvSpPr>
          <p:cNvPr id="5" name="Rounded Rectangle 4"/>
          <p:cNvSpPr>
            <a:spLocks noChangeArrowheads="1"/>
          </p:cNvSpPr>
          <p:nvPr/>
        </p:nvSpPr>
        <p:spPr bwMode="auto">
          <a:xfrm>
            <a:off x="366030" y="1631284"/>
            <a:ext cx="8286115" cy="1888653"/>
          </a:xfrm>
          <a:prstGeom prst="roundRect">
            <a:avLst>
              <a:gd name="adj" fmla="val 4167"/>
            </a:avLst>
          </a:prstGeom>
          <a:noFill/>
          <a:ln w="9525" algn="ctr">
            <a:noFill/>
            <a:round/>
            <a:headEnd/>
            <a:tailEnd/>
          </a:ln>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Sont basés sur le suivi des modifications de disque</a:t>
            </a:r>
          </a:p>
          <a:p>
            <a:pPr marL="685800" lvl="1" indent="-228600">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L'espace disque est alloué sur le même volume</a:t>
            </a:r>
          </a:p>
          <a:p>
            <a:pPr marL="685800" lvl="1" indent="-228600">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Lorsque l'espace est saturé, les clichés </a:t>
            </a:r>
            <a:r>
              <a:rPr lang="en-CA" sz="2600" b="0" dirty="0" err="1" smtClean="0">
                <a:latin typeface="Segoe UI" pitchFamily="34" charset="0"/>
                <a:ea typeface="Segoe UI" pitchFamily="34" charset="0"/>
                <a:cs typeface="Segoe UI" pitchFamily="34" charset="0"/>
              </a:rPr>
              <a:t>instantanés</a:t>
            </a:r>
            <a:r>
              <a:rPr lang="en-CA" sz="2600" b="0" dirty="0" smtClean="0">
                <a:latin typeface="Segoe UI" pitchFamily="34" charset="0"/>
                <a:ea typeface="Segoe UI" pitchFamily="34" charset="0"/>
                <a:cs typeface="Segoe UI" pitchFamily="34" charset="0"/>
              </a:rPr>
              <a:t> </a:t>
            </a:r>
            <a:br>
              <a:rPr lang="en-CA" sz="2600" b="0" dirty="0" smtClean="0">
                <a:latin typeface="Segoe UI" pitchFamily="34" charset="0"/>
                <a:ea typeface="Segoe UI" pitchFamily="34" charset="0"/>
                <a:cs typeface="Segoe UI" pitchFamily="34" charset="0"/>
              </a:rPr>
            </a:br>
            <a:r>
              <a:rPr lang="en-CA" sz="2600" b="0" dirty="0" smtClean="0">
                <a:latin typeface="Segoe UI" pitchFamily="34" charset="0"/>
                <a:ea typeface="Segoe UI" pitchFamily="34" charset="0"/>
                <a:cs typeface="Segoe UI" pitchFamily="34" charset="0"/>
              </a:rPr>
              <a:t>les </a:t>
            </a:r>
            <a:r>
              <a:rPr lang="en-CA" sz="2600" b="0" dirty="0">
                <a:latin typeface="Segoe UI" pitchFamily="34" charset="0"/>
                <a:ea typeface="Segoe UI" pitchFamily="34" charset="0"/>
                <a:cs typeface="Segoe UI" pitchFamily="34" charset="0"/>
              </a:rPr>
              <a:t>plus </a:t>
            </a:r>
            <a:r>
              <a:rPr lang="en-CA" sz="2600" b="0" dirty="0" err="1" smtClean="0">
                <a:latin typeface="Segoe UI" pitchFamily="34" charset="0"/>
                <a:ea typeface="Segoe UI" pitchFamily="34" charset="0"/>
                <a:cs typeface="Segoe UI" pitchFamily="34" charset="0"/>
              </a:rPr>
              <a:t>anciens</a:t>
            </a:r>
            <a:r>
              <a:rPr lang="en-CA" sz="2600" b="0" dirty="0" smtClean="0">
                <a:latin typeface="Segoe UI" pitchFamily="34" charset="0"/>
                <a:ea typeface="Segoe UI" pitchFamily="34" charset="0"/>
                <a:cs typeface="Segoe UI" pitchFamily="34" charset="0"/>
              </a:rPr>
              <a:t> </a:t>
            </a:r>
            <a:r>
              <a:rPr lang="en-CA" sz="2600" b="0" dirty="0" err="1" smtClean="0">
                <a:latin typeface="Segoe UI" pitchFamily="34" charset="0"/>
                <a:ea typeface="Segoe UI" pitchFamily="34" charset="0"/>
                <a:cs typeface="Segoe UI" pitchFamily="34" charset="0"/>
              </a:rPr>
              <a:t>sont</a:t>
            </a:r>
            <a:r>
              <a:rPr lang="en-CA" sz="2600" b="0" dirty="0" smtClean="0">
                <a:latin typeface="Segoe UI" pitchFamily="34" charset="0"/>
                <a:ea typeface="Segoe UI" pitchFamily="34" charset="0"/>
                <a:cs typeface="Segoe UI" pitchFamily="34" charset="0"/>
              </a:rPr>
              <a:t> </a:t>
            </a:r>
            <a:r>
              <a:rPr lang="en-CA" sz="2600" b="0" dirty="0">
                <a:latin typeface="Segoe UI" pitchFamily="34" charset="0"/>
                <a:ea typeface="Segoe UI" pitchFamily="34" charset="0"/>
                <a:cs typeface="Segoe UI" pitchFamily="34" charset="0"/>
              </a:rPr>
              <a:t>supprimés</a:t>
            </a:r>
          </a:p>
        </p:txBody>
      </p:sp>
      <p:sp>
        <p:nvSpPr>
          <p:cNvPr id="6" name="Rounded Rectangle 5"/>
          <p:cNvSpPr>
            <a:spLocks noChangeArrowheads="1"/>
          </p:cNvSpPr>
          <p:nvPr/>
        </p:nvSpPr>
        <p:spPr bwMode="auto">
          <a:xfrm>
            <a:off x="366030" y="3610121"/>
            <a:ext cx="5573192" cy="461183"/>
          </a:xfrm>
          <a:prstGeom prst="roundRect">
            <a:avLst>
              <a:gd name="adj" fmla="val 4167"/>
            </a:avLst>
          </a:prstGeom>
          <a:noFill/>
          <a:ln w="9525" algn="ctr">
            <a:noFill/>
            <a:round/>
            <a:headEnd/>
            <a:tailEnd/>
          </a:ln>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57150" indent="-228600">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Ne remplacent pas les sauvegardes</a:t>
            </a:r>
          </a:p>
        </p:txBody>
      </p:sp>
      <p:sp>
        <p:nvSpPr>
          <p:cNvPr id="7" name="Rounded Rectangle 6"/>
          <p:cNvSpPr>
            <a:spLocks noChangeArrowheads="1"/>
          </p:cNvSpPr>
          <p:nvPr/>
        </p:nvSpPr>
        <p:spPr bwMode="auto">
          <a:xfrm>
            <a:off x="337456" y="4169365"/>
            <a:ext cx="8077200" cy="828246"/>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71463" indent="-225425">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Ne conviennent pas pour la récupération de bases </a:t>
            </a:r>
            <a:r>
              <a:rPr lang="en-CA" sz="2600" b="0" dirty="0" smtClean="0">
                <a:latin typeface="Segoe UI" pitchFamily="34" charset="0"/>
                <a:ea typeface="Segoe UI" pitchFamily="34" charset="0"/>
                <a:cs typeface="Segoe UI" pitchFamily="34" charset="0"/>
              </a:rPr>
              <a:t>de </a:t>
            </a:r>
            <a:r>
              <a:rPr lang="en-CA" sz="2600" b="0" dirty="0">
                <a:latin typeface="Segoe UI" pitchFamily="34" charset="0"/>
                <a:ea typeface="Segoe UI" pitchFamily="34" charset="0"/>
                <a:cs typeface="Segoe UI" pitchFamily="34" charset="0"/>
              </a:rPr>
              <a:t>données</a:t>
            </a:r>
          </a:p>
        </p:txBody>
      </p:sp>
      <p:grpSp>
        <p:nvGrpSpPr>
          <p:cNvPr id="8" name="Group 7" descr="2 hard disk drives, one on top of the other"/>
          <p:cNvGrpSpPr/>
          <p:nvPr/>
        </p:nvGrpSpPr>
        <p:grpSpPr>
          <a:xfrm>
            <a:off x="3091150" y="5129346"/>
            <a:ext cx="2684418" cy="1323296"/>
            <a:chOff x="2742805" y="4924745"/>
            <a:chExt cx="2684418" cy="1323296"/>
          </a:xfrm>
        </p:grpSpPr>
        <p:pic>
          <p:nvPicPr>
            <p:cNvPr id="9" name="Picture 8" descr="lecteur de disque dur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22223" y="4924745"/>
              <a:ext cx="1905000" cy="1214438"/>
            </a:xfrm>
            <a:prstGeom prst="rect">
              <a:avLst/>
            </a:prstGeom>
            <a:noFill/>
            <a:ln>
              <a:noFill/>
            </a:ln>
            <a:extLst/>
          </p:spPr>
        </p:pic>
        <p:pic>
          <p:nvPicPr>
            <p:cNvPr id="10" name="Picture 9" descr="lecteur de disque dur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2805" y="5033603"/>
              <a:ext cx="1905000" cy="1214438"/>
            </a:xfrm>
            <a:prstGeom prst="rect">
              <a:avLst/>
            </a:prstGeom>
            <a:noFill/>
            <a:ln>
              <a:noFill/>
            </a:ln>
            <a:extLst/>
          </p:spPr>
        </p:pic>
      </p:grpSp>
    </p:spTree>
    <p:extLst>
      <p:ext uri="{BB962C8B-B14F-4D97-AF65-F5344CB8AC3E}">
        <p14:creationId xmlns:p14="http://schemas.microsoft.com/office/powerpoint/2010/main" val="2021938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Éléments à prendre en compte pour la planification des clichés instantanés</a:t>
            </a:r>
            <a:endParaRPr lang="en-US" sz="2400" dirty="0"/>
          </a:p>
        </p:txBody>
      </p:sp>
      <p:pic>
        <p:nvPicPr>
          <p:cNvPr id="4" name="alt text here, screensho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8914" y="1528721"/>
            <a:ext cx="5784134" cy="4493710"/>
          </a:xfrm>
          <a:prstGeom prst="rect">
            <a:avLst/>
          </a:prstGeom>
          <a:noFill/>
          <a:ln w="38100">
            <a:solidFill>
              <a:srgbClr val="00FFFF"/>
            </a:solidFill>
          </a:ln>
          <a:effectLst/>
          <a:extLst/>
        </p:spPr>
      </p:pic>
      <p:pic>
        <p:nvPicPr>
          <p:cNvPr id="5" name="clock" descr="&quot;&quot;"/>
          <p:cNvPicPr>
            <a:picLocks noChangeAspect="1" noChangeArrowheads="1"/>
          </p:cNvPicPr>
          <p:nvPr/>
        </p:nvPicPr>
        <p:blipFill>
          <a:blip r:embed="rId4" cstate="print"/>
          <a:srcRect/>
          <a:stretch>
            <a:fillRect/>
          </a:stretch>
        </p:blipFill>
        <p:spPr bwMode="auto">
          <a:xfrm>
            <a:off x="6928275" y="4875660"/>
            <a:ext cx="1532466" cy="1644470"/>
          </a:xfrm>
          <a:prstGeom prst="rect">
            <a:avLst/>
          </a:prstGeom>
          <a:noFill/>
          <a:ln>
            <a:noFill/>
          </a:ln>
          <a:effectLst/>
        </p:spPr>
      </p:pic>
      <p:sp>
        <p:nvSpPr>
          <p:cNvPr id="6" name="&quot;Default schedule is ... &quot;"/>
          <p:cNvSpPr txBox="1"/>
          <p:nvPr/>
        </p:nvSpPr>
        <p:spPr>
          <a:xfrm>
            <a:off x="478915" y="822607"/>
            <a:ext cx="5784134" cy="338554"/>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36000" bIns="0"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lgn="ctr">
              <a:spcBef>
                <a:spcPts val="600"/>
              </a:spcBef>
              <a:buClr>
                <a:srgbClr val="006699"/>
              </a:buClr>
            </a:pPr>
            <a:r>
              <a:rPr lang="en-US" sz="2200" b="0" dirty="0">
                <a:latin typeface="Segoe UI" pitchFamily="34" charset="0"/>
                <a:ea typeface="Segoe UI" pitchFamily="34" charset="0"/>
                <a:cs typeface="Segoe UI" pitchFamily="34" charset="0"/>
              </a:rPr>
              <a:t>La planification par défaut est 7h00 et midi</a:t>
            </a:r>
          </a:p>
        </p:txBody>
      </p:sp>
      <p:sp>
        <p:nvSpPr>
          <p:cNvPr id="7" name="&quot;Create a shadow copy ...&quot;"/>
          <p:cNvSpPr txBox="1"/>
          <p:nvPr/>
        </p:nvSpPr>
        <p:spPr>
          <a:xfrm>
            <a:off x="6431285" y="1339992"/>
            <a:ext cx="2526447" cy="3385542"/>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36000" bIns="0" rtlCol="0">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spcBef>
                <a:spcPts val="0"/>
              </a:spcBef>
              <a:buClr>
                <a:srgbClr val="006699"/>
              </a:buClr>
            </a:pPr>
            <a:r>
              <a:rPr lang="en-US" sz="2200" b="0" dirty="0">
                <a:latin typeface="Segoe UI" pitchFamily="34" charset="0"/>
                <a:ea typeface="Segoe UI" pitchFamily="34" charset="0"/>
                <a:cs typeface="Segoe UI" pitchFamily="34" charset="0"/>
              </a:rPr>
              <a:t>Création d'une planification de clichés instantanés </a:t>
            </a:r>
            <a:endParaRPr lang="en-US" sz="2200" b="0" dirty="0" smtClean="0">
              <a:latin typeface="Segoe UI" pitchFamily="34" charset="0"/>
              <a:ea typeface="Segoe UI" pitchFamily="34" charset="0"/>
              <a:cs typeface="Segoe UI" pitchFamily="34" charset="0"/>
            </a:endParaRPr>
          </a:p>
          <a:p>
            <a:pPr>
              <a:spcBef>
                <a:spcPts val="0"/>
              </a:spcBef>
              <a:buClr>
                <a:srgbClr val="006699"/>
              </a:buClr>
            </a:pPr>
            <a:r>
              <a:rPr lang="en-US" sz="2200" b="0" dirty="0" err="1" smtClean="0">
                <a:latin typeface="Segoe UI" pitchFamily="34" charset="0"/>
                <a:ea typeface="Segoe UI" pitchFamily="34" charset="0"/>
                <a:cs typeface="Segoe UI" pitchFamily="34" charset="0"/>
              </a:rPr>
              <a:t>basée</a:t>
            </a:r>
            <a:r>
              <a:rPr lang="en-US" sz="2200" b="0" dirty="0" smtClean="0">
                <a:latin typeface="Segoe UI" pitchFamily="34" charset="0"/>
                <a:ea typeface="Segoe UI" pitchFamily="34" charset="0"/>
                <a:cs typeface="Segoe UI" pitchFamily="34" charset="0"/>
              </a:rPr>
              <a:t> </a:t>
            </a:r>
            <a:r>
              <a:rPr lang="en-US" sz="2200" b="0" dirty="0" err="1" smtClean="0">
                <a:latin typeface="Segoe UI" pitchFamily="34" charset="0"/>
                <a:ea typeface="Segoe UI" pitchFamily="34" charset="0"/>
                <a:cs typeface="Segoe UI" pitchFamily="34" charset="0"/>
              </a:rPr>
              <a:t>sur</a:t>
            </a:r>
            <a:endParaRPr lang="en-US" sz="2200" b="0" dirty="0" smtClean="0">
              <a:latin typeface="Segoe UI" pitchFamily="34" charset="0"/>
              <a:ea typeface="Segoe UI" pitchFamily="34" charset="0"/>
              <a:cs typeface="Segoe UI" pitchFamily="34" charset="0"/>
            </a:endParaRPr>
          </a:p>
          <a:p>
            <a:pPr marL="268288" lvl="1" indent="-263525">
              <a:spcBef>
                <a:spcPts val="0"/>
              </a:spcBef>
              <a:buClr>
                <a:srgbClr val="006699"/>
              </a:buClr>
              <a:buFontTx/>
              <a:buChar char="•"/>
            </a:pPr>
            <a:r>
              <a:rPr lang="en-US" sz="2200" b="0" dirty="0">
                <a:latin typeface="Segoe UI" pitchFamily="34" charset="0"/>
                <a:ea typeface="Segoe UI" pitchFamily="34" charset="0"/>
                <a:cs typeface="Segoe UI" pitchFamily="34" charset="0"/>
              </a:rPr>
              <a:t>La </a:t>
            </a:r>
            <a:r>
              <a:rPr lang="en-US" sz="2200" b="0" dirty="0" err="1">
                <a:latin typeface="Segoe UI" pitchFamily="34" charset="0"/>
                <a:ea typeface="Segoe UI" pitchFamily="34" charset="0"/>
                <a:cs typeface="Segoe UI" pitchFamily="34" charset="0"/>
              </a:rPr>
              <a:t>capacité</a:t>
            </a:r>
            <a:r>
              <a:rPr lang="en-US" sz="2200" b="0" dirty="0">
                <a:latin typeface="Segoe UI" pitchFamily="34" charset="0"/>
                <a:ea typeface="Segoe UI" pitchFamily="34" charset="0"/>
                <a:cs typeface="Segoe UI" pitchFamily="34" charset="0"/>
              </a:rPr>
              <a:t> </a:t>
            </a:r>
            <a:r>
              <a:rPr lang="en-US" sz="2200" b="0" dirty="0" smtClean="0">
                <a:latin typeface="Segoe UI" pitchFamily="34" charset="0"/>
                <a:ea typeface="Segoe UI" pitchFamily="34" charset="0"/>
                <a:cs typeface="Segoe UI" pitchFamily="34" charset="0"/>
              </a:rPr>
              <a:t>du </a:t>
            </a:r>
            <a:r>
              <a:rPr lang="en-US" sz="2200" b="0" dirty="0" err="1" smtClean="0">
                <a:latin typeface="Segoe UI" pitchFamily="34" charset="0"/>
                <a:ea typeface="Segoe UI" pitchFamily="34" charset="0"/>
                <a:cs typeface="Segoe UI" pitchFamily="34" charset="0"/>
              </a:rPr>
              <a:t>serveur</a:t>
            </a:r>
            <a:endParaRPr lang="en-US" sz="2200" b="0" dirty="0">
              <a:latin typeface="Segoe UI" pitchFamily="34" charset="0"/>
              <a:ea typeface="Segoe UI" pitchFamily="34" charset="0"/>
              <a:cs typeface="Segoe UI" pitchFamily="34" charset="0"/>
            </a:endParaRPr>
          </a:p>
          <a:p>
            <a:pPr marL="268288" lvl="1" indent="-263525">
              <a:spcBef>
                <a:spcPts val="0"/>
              </a:spcBef>
              <a:buClr>
                <a:srgbClr val="006699"/>
              </a:buClr>
              <a:buFontTx/>
              <a:buChar char="•"/>
              <a:tabLst>
                <a:tab pos="1524000" algn="l"/>
              </a:tabLst>
            </a:pPr>
            <a:r>
              <a:rPr lang="en-US" sz="2200" b="0" dirty="0" smtClean="0">
                <a:latin typeface="Segoe UI" pitchFamily="34" charset="0"/>
                <a:ea typeface="Segoe UI" pitchFamily="34" charset="0"/>
                <a:cs typeface="Segoe UI" pitchFamily="34" charset="0"/>
              </a:rPr>
              <a:t>La </a:t>
            </a:r>
            <a:r>
              <a:rPr lang="en-US" sz="2200" b="0" smtClean="0">
                <a:latin typeface="Segoe UI" pitchFamily="34" charset="0"/>
                <a:ea typeface="Segoe UI" pitchFamily="34" charset="0"/>
                <a:cs typeface="Segoe UI" pitchFamily="34" charset="0"/>
              </a:rPr>
              <a:t>fréquence des modifications</a:t>
            </a:r>
            <a:endParaRPr lang="en-US" sz="2200" b="0" dirty="0" smtClean="0">
              <a:latin typeface="Segoe UI" pitchFamily="34" charset="0"/>
              <a:ea typeface="Segoe UI" pitchFamily="34" charset="0"/>
              <a:cs typeface="Segoe UI" pitchFamily="34" charset="0"/>
            </a:endParaRPr>
          </a:p>
          <a:p>
            <a:pPr marL="268288" lvl="1" indent="-263525">
              <a:spcBef>
                <a:spcPts val="0"/>
              </a:spcBef>
              <a:buClr>
                <a:srgbClr val="006699"/>
              </a:buClr>
              <a:buFontTx/>
              <a:buChar char="•"/>
              <a:tabLst>
                <a:tab pos="1524000" algn="l"/>
              </a:tabLst>
            </a:pPr>
            <a:r>
              <a:rPr lang="en-US" sz="2200" b="0">
                <a:latin typeface="Segoe UI" pitchFamily="34" charset="0"/>
                <a:ea typeface="Segoe UI" pitchFamily="34" charset="0"/>
                <a:cs typeface="Segoe UI" pitchFamily="34" charset="0"/>
              </a:rPr>
              <a:t>L'importance </a:t>
            </a:r>
            <a:r>
              <a:rPr lang="en-US" sz="2200" b="0" smtClean="0">
                <a:latin typeface="Segoe UI" pitchFamily="34" charset="0"/>
                <a:ea typeface="Segoe UI" pitchFamily="34" charset="0"/>
                <a:cs typeface="Segoe UI" pitchFamily="34" charset="0"/>
              </a:rPr>
              <a:t>des modifications</a:t>
            </a:r>
            <a:endParaRPr lang="en-US" sz="22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74079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Restauration de données à partir d'un cliché instantané</a:t>
            </a:r>
            <a:endParaRPr lang="en-US" sz="2600" dirty="0"/>
          </a:p>
        </p:txBody>
      </p:sp>
      <p:sp>
        <p:nvSpPr>
          <p:cNvPr id="4" name="Rounded Rectangle 3"/>
          <p:cNvSpPr>
            <a:spLocks noChangeArrowheads="1"/>
          </p:cNvSpPr>
          <p:nvPr/>
        </p:nvSpPr>
        <p:spPr bwMode="auto">
          <a:xfrm>
            <a:off x="158886" y="784244"/>
            <a:ext cx="8932862" cy="404443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endParaRPr lang="en-CA" sz="22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363847" y="884035"/>
            <a:ext cx="8466999" cy="4333855"/>
          </a:xfrm>
          <a:prstGeom prst="roundRect">
            <a:avLst>
              <a:gd name="adj" fmla="val 4167"/>
            </a:avLst>
          </a:prstGeom>
          <a:noFill/>
          <a:ln w="9525" algn="ctr">
            <a:noFill/>
            <a:round/>
            <a:headEnd/>
            <a:tailEnd/>
          </a:ln>
          <a:effectLst/>
        </p:spPr>
        <p:txBody>
          <a:bodyPr wrap="square" lIns="36000" rIns="3600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ts val="600"/>
              </a:spcBef>
              <a:buClr>
                <a:srgbClr val="006699"/>
              </a:buClr>
              <a:buFontTx/>
              <a:buChar char="•"/>
            </a:pPr>
            <a:r>
              <a:rPr lang="en-US" sz="2400" b="0" dirty="0" smtClean="0">
                <a:solidFill>
                  <a:schemeClr val="accent4"/>
                </a:solidFill>
                <a:latin typeface="Segoe UI" pitchFamily="34" charset="0"/>
                <a:ea typeface="Segoe UI" pitchFamily="34" charset="0"/>
                <a:cs typeface="Segoe UI" pitchFamily="34" charset="0"/>
              </a:rPr>
              <a:t>Les versions précédentes sont accessibles à partir de la boîte de dialogue Propriétés d'un fichier ou d'un dossier</a:t>
            </a:r>
            <a:endParaRPr lang="en-CA" sz="2400" b="0" dirty="0">
              <a:solidFill>
                <a:schemeClr val="accent4"/>
              </a:solidFill>
              <a:latin typeface="Segoe UI" pitchFamily="34" charset="0"/>
              <a:ea typeface="Segoe UI" pitchFamily="34" charset="0"/>
              <a:cs typeface="Segoe UI" pitchFamily="34" charset="0"/>
            </a:endParaRPr>
          </a:p>
          <a:p>
            <a:pPr marL="685800" lvl="1" indent="-228600">
              <a:lnSpc>
                <a:spcPct val="90000"/>
              </a:lnSpc>
              <a:spcBef>
                <a:spcPts val="600"/>
              </a:spcBef>
              <a:buClr>
                <a:srgbClr val="006699"/>
              </a:buClr>
              <a:buFontTx/>
              <a:buChar char="•"/>
            </a:pPr>
            <a:r>
              <a:rPr lang="en-CA" sz="2400" b="0" dirty="0">
                <a:solidFill>
                  <a:schemeClr val="accent4"/>
                </a:solidFill>
                <a:latin typeface="Segoe UI" pitchFamily="34" charset="0"/>
                <a:ea typeface="Segoe UI" pitchFamily="34" charset="0"/>
                <a:cs typeface="Segoe UI" pitchFamily="34" charset="0"/>
              </a:rPr>
              <a:t>Les administrateurs peuvent restaurer des versions </a:t>
            </a:r>
            <a:r>
              <a:rPr lang="en-CA" sz="2400" b="0" dirty="0" err="1">
                <a:solidFill>
                  <a:schemeClr val="accent4"/>
                </a:solidFill>
                <a:latin typeface="Segoe UI" pitchFamily="34" charset="0"/>
                <a:ea typeface="Segoe UI" pitchFamily="34" charset="0"/>
                <a:cs typeface="Segoe UI" pitchFamily="34" charset="0"/>
              </a:rPr>
              <a:t>précédentes</a:t>
            </a:r>
            <a:r>
              <a:rPr lang="en-CA" sz="2400" b="0" dirty="0">
                <a:solidFill>
                  <a:schemeClr val="accent4"/>
                </a:solidFill>
                <a:latin typeface="Segoe UI" pitchFamily="34" charset="0"/>
                <a:ea typeface="Segoe UI" pitchFamily="34" charset="0"/>
                <a:cs typeface="Segoe UI" pitchFamily="34" charset="0"/>
              </a:rPr>
              <a:t> </a:t>
            </a:r>
            <a:r>
              <a:rPr lang="en-CA" sz="2400" b="0" dirty="0" err="1" smtClean="0">
                <a:solidFill>
                  <a:schemeClr val="accent4"/>
                </a:solidFill>
                <a:latin typeface="Segoe UI" pitchFamily="34" charset="0"/>
                <a:ea typeface="Segoe UI" pitchFamily="34" charset="0"/>
                <a:cs typeface="Segoe UI" pitchFamily="34" charset="0"/>
              </a:rPr>
              <a:t>directement</a:t>
            </a:r>
            <a:r>
              <a:rPr lang="en-CA" sz="2400" b="0" dirty="0" smtClean="0">
                <a:solidFill>
                  <a:schemeClr val="accent4"/>
                </a:solidFill>
                <a:latin typeface="Segoe UI" pitchFamily="34" charset="0"/>
                <a:ea typeface="Segoe UI" pitchFamily="34" charset="0"/>
                <a:cs typeface="Segoe UI" pitchFamily="34" charset="0"/>
              </a:rPr>
              <a:t> </a:t>
            </a:r>
            <a:r>
              <a:rPr lang="en-CA" sz="2400" b="0" dirty="0">
                <a:solidFill>
                  <a:schemeClr val="accent4"/>
                </a:solidFill>
                <a:latin typeface="Segoe UI" pitchFamily="34" charset="0"/>
                <a:ea typeface="Segoe UI" pitchFamily="34" charset="0"/>
                <a:cs typeface="Segoe UI" pitchFamily="34" charset="0"/>
              </a:rPr>
              <a:t>sur le serveur</a:t>
            </a:r>
          </a:p>
          <a:p>
            <a:pPr marL="685800" lvl="1" indent="-228600">
              <a:lnSpc>
                <a:spcPct val="90000"/>
              </a:lnSpc>
              <a:spcBef>
                <a:spcPts val="600"/>
              </a:spcBef>
              <a:buClr>
                <a:srgbClr val="006699"/>
              </a:buClr>
              <a:buFontTx/>
              <a:buChar char="•"/>
            </a:pPr>
            <a:r>
              <a:rPr lang="en-CA" sz="2400" b="0" dirty="0">
                <a:solidFill>
                  <a:schemeClr val="accent4"/>
                </a:solidFill>
                <a:latin typeface="Segoe UI" pitchFamily="34" charset="0"/>
                <a:ea typeface="Segoe UI" pitchFamily="34" charset="0"/>
                <a:cs typeface="Segoe UI" pitchFamily="34" charset="0"/>
              </a:rPr>
              <a:t>Les utilisateurs peuvent restaurer des versions précédentes sur le réseau</a:t>
            </a:r>
          </a:p>
          <a:p>
            <a:pPr marL="228600" indent="-228600">
              <a:lnSpc>
                <a:spcPct val="90000"/>
              </a:lnSpc>
              <a:spcBef>
                <a:spcPts val="600"/>
              </a:spcBef>
              <a:buClr>
                <a:srgbClr val="006699"/>
              </a:buClr>
              <a:buFontTx/>
              <a:buChar char="•"/>
            </a:pPr>
            <a:r>
              <a:rPr lang="en-CA" sz="2400" b="0" dirty="0">
                <a:solidFill>
                  <a:schemeClr val="accent4"/>
                </a:solidFill>
                <a:latin typeface="Segoe UI" pitchFamily="34" charset="0"/>
                <a:ea typeface="Segoe UI" pitchFamily="34" charset="0"/>
                <a:cs typeface="Segoe UI" pitchFamily="34" charset="0"/>
              </a:rPr>
              <a:t>Tous les </a:t>
            </a:r>
            <a:r>
              <a:rPr lang="en-CA" sz="2400" b="0" dirty="0" err="1">
                <a:solidFill>
                  <a:schemeClr val="accent4"/>
                </a:solidFill>
                <a:latin typeface="Segoe UI" pitchFamily="34" charset="0"/>
                <a:ea typeface="Segoe UI" pitchFamily="34" charset="0"/>
                <a:cs typeface="Segoe UI" pitchFamily="34" charset="0"/>
              </a:rPr>
              <a:t>utilisateurs</a:t>
            </a:r>
            <a:r>
              <a:rPr lang="en-CA" sz="2400" b="0" dirty="0">
                <a:solidFill>
                  <a:schemeClr val="accent4"/>
                </a:solidFill>
                <a:latin typeface="Segoe UI" pitchFamily="34" charset="0"/>
                <a:ea typeface="Segoe UI" pitchFamily="34" charset="0"/>
                <a:cs typeface="Segoe UI" pitchFamily="34" charset="0"/>
              </a:rPr>
              <a:t> </a:t>
            </a:r>
            <a:r>
              <a:rPr lang="en-CA" sz="2400" b="0" dirty="0" err="1" smtClean="0">
                <a:solidFill>
                  <a:schemeClr val="accent4"/>
                </a:solidFill>
                <a:latin typeface="Segoe UI" pitchFamily="34" charset="0"/>
                <a:ea typeface="Segoe UI" pitchFamily="34" charset="0"/>
                <a:cs typeface="Segoe UI" pitchFamily="34" charset="0"/>
              </a:rPr>
              <a:t>peuvent</a:t>
            </a:r>
            <a:endParaRPr lang="en-CA" sz="2400" b="0" dirty="0">
              <a:solidFill>
                <a:schemeClr val="accent4"/>
              </a:solidFill>
              <a:latin typeface="Segoe UI" pitchFamily="34" charset="0"/>
              <a:ea typeface="Segoe UI" pitchFamily="34" charset="0"/>
              <a:cs typeface="Segoe UI" pitchFamily="34" charset="0"/>
            </a:endParaRPr>
          </a:p>
          <a:p>
            <a:pPr marL="685800" lvl="1" indent="-228600">
              <a:lnSpc>
                <a:spcPct val="90000"/>
              </a:lnSpc>
              <a:spcBef>
                <a:spcPts val="600"/>
              </a:spcBef>
              <a:buClr>
                <a:srgbClr val="006699"/>
              </a:buClr>
              <a:buFontTx/>
              <a:buChar char="•"/>
            </a:pPr>
            <a:r>
              <a:rPr lang="en-CA" sz="2400" b="0" dirty="0">
                <a:solidFill>
                  <a:schemeClr val="accent4"/>
                </a:solidFill>
                <a:latin typeface="Segoe UI" pitchFamily="34" charset="0"/>
                <a:ea typeface="Segoe UI" pitchFamily="34" charset="0"/>
                <a:cs typeface="Segoe UI" pitchFamily="34" charset="0"/>
              </a:rPr>
              <a:t>Restaurer un fichier ou un dossier</a:t>
            </a:r>
          </a:p>
          <a:p>
            <a:pPr marL="685800" lvl="1" indent="-228600">
              <a:lnSpc>
                <a:spcPct val="90000"/>
              </a:lnSpc>
              <a:spcBef>
                <a:spcPts val="600"/>
              </a:spcBef>
              <a:buClr>
                <a:srgbClr val="006699"/>
              </a:buClr>
              <a:buFontTx/>
              <a:buChar char="•"/>
            </a:pPr>
            <a:r>
              <a:rPr lang="en-CA" sz="2400" b="0" dirty="0">
                <a:solidFill>
                  <a:schemeClr val="accent4"/>
                </a:solidFill>
                <a:latin typeface="Segoe UI" pitchFamily="34" charset="0"/>
                <a:ea typeface="Segoe UI" pitchFamily="34" charset="0"/>
                <a:cs typeface="Segoe UI" pitchFamily="34" charset="0"/>
              </a:rPr>
              <a:t>Parcourir les versions précédentes pour </a:t>
            </a:r>
            <a:r>
              <a:rPr lang="en-CA" sz="2400" b="0" dirty="0" err="1">
                <a:solidFill>
                  <a:schemeClr val="accent4"/>
                </a:solidFill>
                <a:latin typeface="Segoe UI" pitchFamily="34" charset="0"/>
                <a:ea typeface="Segoe UI" pitchFamily="34" charset="0"/>
                <a:cs typeface="Segoe UI" pitchFamily="34" charset="0"/>
              </a:rPr>
              <a:t>sélectionner</a:t>
            </a:r>
            <a:r>
              <a:rPr lang="en-CA" sz="2400" b="0" dirty="0">
                <a:solidFill>
                  <a:schemeClr val="accent4"/>
                </a:solidFill>
                <a:latin typeface="Segoe UI" pitchFamily="34" charset="0"/>
                <a:ea typeface="Segoe UI" pitchFamily="34" charset="0"/>
                <a:cs typeface="Segoe UI" pitchFamily="34" charset="0"/>
              </a:rPr>
              <a:t> </a:t>
            </a:r>
            <a:r>
              <a:rPr lang="en-CA" sz="2400" b="0" dirty="0" smtClean="0">
                <a:solidFill>
                  <a:schemeClr val="accent4"/>
                </a:solidFill>
                <a:latin typeface="Segoe UI" pitchFamily="34" charset="0"/>
                <a:ea typeface="Segoe UI" pitchFamily="34" charset="0"/>
                <a:cs typeface="Segoe UI" pitchFamily="34" charset="0"/>
              </a:rPr>
              <a:t>la version </a:t>
            </a:r>
            <a:r>
              <a:rPr lang="en-CA" sz="2400" b="0" dirty="0">
                <a:solidFill>
                  <a:schemeClr val="accent4"/>
                </a:solidFill>
                <a:latin typeface="Segoe UI" pitchFamily="34" charset="0"/>
                <a:ea typeface="Segoe UI" pitchFamily="34" charset="0"/>
                <a:cs typeface="Segoe UI" pitchFamily="34" charset="0"/>
              </a:rPr>
              <a:t>correcte</a:t>
            </a:r>
          </a:p>
          <a:p>
            <a:pPr marL="685800" lvl="1" indent="-228600">
              <a:lnSpc>
                <a:spcPct val="90000"/>
              </a:lnSpc>
              <a:spcBef>
                <a:spcPts val="600"/>
              </a:spcBef>
              <a:buClr>
                <a:srgbClr val="006699"/>
              </a:buClr>
              <a:buFontTx/>
              <a:buChar char="•"/>
            </a:pPr>
            <a:r>
              <a:rPr lang="en-CA" sz="2400" b="0" dirty="0" smtClean="0">
                <a:solidFill>
                  <a:schemeClr val="accent4"/>
                </a:solidFill>
                <a:latin typeface="Segoe UI" pitchFamily="34" charset="0"/>
                <a:ea typeface="Segoe UI" pitchFamily="34" charset="0"/>
                <a:cs typeface="Segoe UI" pitchFamily="34" charset="0"/>
              </a:rPr>
              <a:t>Copier un fichier ou un dossier à un autre emplacement</a:t>
            </a:r>
            <a:endParaRPr lang="en-CA" sz="2400" b="0" dirty="0">
              <a:solidFill>
                <a:schemeClr val="accent4"/>
              </a:solidFill>
              <a:latin typeface="Segoe UI" pitchFamily="34" charset="0"/>
              <a:ea typeface="Segoe UI" pitchFamily="34" charset="0"/>
              <a:cs typeface="Segoe UI" pitchFamily="34" charset="0"/>
            </a:endParaRPr>
          </a:p>
        </p:txBody>
      </p:sp>
      <p:grpSp>
        <p:nvGrpSpPr>
          <p:cNvPr id="6" name="Group 5" descr="cosmetic graphic showing 2 hard disk drives and a text document with a red arrow going from one to the other"/>
          <p:cNvGrpSpPr/>
          <p:nvPr/>
        </p:nvGrpSpPr>
        <p:grpSpPr>
          <a:xfrm>
            <a:off x="3125841" y="5346701"/>
            <a:ext cx="4427322" cy="1109494"/>
            <a:chOff x="1308453" y="5509082"/>
            <a:chExt cx="4427322" cy="1080408"/>
          </a:xfrm>
          <a:noFill/>
        </p:grpSpPr>
        <p:pic>
          <p:nvPicPr>
            <p:cNvPr id="7" name="Picture 6" descr="I:\AVS-Work\Evergreen\MSL_Flash_Object_Library\MSL_PNG_Object_Library\HardDiskDri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87871" y="5509082"/>
              <a:ext cx="1524000" cy="971550"/>
            </a:xfrm>
            <a:prstGeom prst="rect">
              <a:avLst/>
            </a:prstGeom>
            <a:grpFill/>
            <a:ln>
              <a:noFill/>
            </a:ln>
            <a:extLst/>
          </p:spPr>
        </p:pic>
        <p:pic>
          <p:nvPicPr>
            <p:cNvPr id="8" name="Picture 7" descr="I:\AVS-Work\Evergreen\MSL_Flash_Object_Library\MSL_PNG_Object_Library\HardDiskDriv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8453" y="5617940"/>
              <a:ext cx="1524000" cy="971550"/>
            </a:xfrm>
            <a:prstGeom prst="rect">
              <a:avLst/>
            </a:prstGeom>
            <a:grpFill/>
            <a:ln>
              <a:noFill/>
            </a:ln>
            <a:extLst/>
          </p:spPr>
        </p:pic>
        <p:pic>
          <p:nvPicPr>
            <p:cNvPr id="9" name="Picture 8" descr="I:\AVS-Work\Evergreen\MSL_Flash_Object_Library\MSL_PNG_Object_Library\Document_Writing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47606" y="5523370"/>
              <a:ext cx="588169" cy="957263"/>
            </a:xfrm>
            <a:prstGeom prst="rect">
              <a:avLst/>
            </a:prstGeom>
            <a:grpFill/>
            <a:ln>
              <a:noFill/>
            </a:ln>
            <a:extLst/>
          </p:spPr>
        </p:pic>
      </p:grpSp>
      <p:pic>
        <p:nvPicPr>
          <p:cNvPr id="10" name="Picture 9" descr="I:\AVS-Work\Evergreen\MSL_Flash_Object_Library\MSL_PNG_Object_Library\arrow09_0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3368883">
            <a:off x="5351763" y="5182697"/>
            <a:ext cx="1635251" cy="1451429"/>
          </a:xfrm>
          <a:prstGeom prst="rect">
            <a:avLst/>
          </a:prstGeom>
          <a:noFill/>
          <a:ln>
            <a:noFill/>
          </a:ln>
          <a:extLst/>
        </p:spPr>
      </p:pic>
    </p:spTree>
    <p:extLst>
      <p:ext uri="{BB962C8B-B14F-4D97-AF65-F5344CB8AC3E}">
        <p14:creationId xmlns:p14="http://schemas.microsoft.com/office/powerpoint/2010/main" val="36775012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958d256e-91a7-405d-bd78-1381ef022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Démonstration : Restauration de données à partir d'un cliché instantané</a:t>
            </a:r>
            <a:endParaRPr lang="en-US" sz="26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Dans cette démonstration, vous allez </a:t>
            </a:r>
            <a:r>
              <a:rPr lang="en-US" dirty="0" err="1" smtClean="0"/>
              <a:t>apprendre</a:t>
            </a:r>
            <a:r>
              <a:rPr lang="en-US" dirty="0" smtClean="0"/>
              <a:t> à</a:t>
            </a:r>
            <a:endParaRPr lang="en-CA" dirty="0"/>
          </a:p>
          <a:p>
            <a:pPr lvl="1"/>
            <a:r>
              <a:rPr lang="en-US" sz="2800" dirty="0"/>
              <a:t>Configurer des clichés instantanés</a:t>
            </a:r>
            <a:endParaRPr lang="en-CA" sz="2800" dirty="0"/>
          </a:p>
          <a:p>
            <a:pPr lvl="1"/>
            <a:r>
              <a:rPr lang="en-US" sz="2800" dirty="0"/>
              <a:t>Créer un nouveau fichier</a:t>
            </a:r>
            <a:endParaRPr lang="en-CA" sz="2800" dirty="0"/>
          </a:p>
          <a:p>
            <a:pPr lvl="1"/>
            <a:r>
              <a:rPr lang="en-US" sz="2800" dirty="0"/>
              <a:t>Créer un cliché instantané</a:t>
            </a:r>
            <a:endParaRPr lang="en-CA" sz="2800" dirty="0"/>
          </a:p>
          <a:p>
            <a:pPr lvl="1"/>
            <a:r>
              <a:rPr lang="en-US" sz="2800" dirty="0"/>
              <a:t>Modifier le fichier</a:t>
            </a:r>
            <a:endParaRPr lang="en-CA" sz="2800" dirty="0"/>
          </a:p>
          <a:p>
            <a:pPr lvl="1"/>
            <a:r>
              <a:rPr lang="en-US" sz="2800" dirty="0"/>
              <a:t>Restaurer la version précédente</a:t>
            </a:r>
            <a:endParaRPr lang="en-CA" sz="2800" dirty="0"/>
          </a:p>
          <a:p>
            <a:endParaRPr lang="en-US" dirty="0"/>
          </a:p>
        </p:txBody>
      </p:sp>
    </p:spTree>
    <p:extLst>
      <p:ext uri="{BB962C8B-B14F-4D97-AF65-F5344CB8AC3E}">
        <p14:creationId xmlns:p14="http://schemas.microsoft.com/office/powerpoint/2010/main" val="533155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71654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 3 : Configuration de l'impression réseau</a:t>
            </a:r>
            <a:endParaRPr lang="en-US" dirty="0"/>
          </a:p>
        </p:txBody>
      </p:sp>
      <p:sp>
        <p:nvSpPr>
          <p:cNvPr id="3" name="Text Placeholder 2"/>
          <p:cNvSpPr>
            <a:spLocks noGrp="1"/>
          </p:cNvSpPr>
          <p:nvPr>
            <p:ph type="body" idx="1"/>
          </p:nvPr>
        </p:nvSpPr>
        <p:spPr>
          <a:xfrm>
            <a:off x="458788" y="1021215"/>
            <a:ext cx="8380412" cy="5147356"/>
          </a:xfrm>
        </p:spPr>
        <p:txBody>
          <a:bodyPr/>
          <a:lstStyle/>
          <a:p>
            <a:r>
              <a:rPr lang="fr-FR" dirty="0" smtClean="0"/>
              <a:t>Avantages de l'impression réseau
Qu'est-ce que l'opération améliorée Pointer et imprimer ?
Options de sécurité pour l'impression réseau
Démonstration : Création de plusieurs configurations pour un périphérique d'impression
Qu'est-ce que le pool d'imprimantes ?
Qu'est-ce que l'impression directe pour les filiales ?
Déploiement d'imprimantes sur des clients</a:t>
            </a:r>
            <a:endParaRPr lang="en-US" dirty="0"/>
          </a:p>
        </p:txBody>
      </p:sp>
    </p:spTree>
    <p:extLst>
      <p:ext uri="{BB962C8B-B14F-4D97-AF65-F5344CB8AC3E}">
        <p14:creationId xmlns:p14="http://schemas.microsoft.com/office/powerpoint/2010/main" val="1690671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Avantages de l'impression réseau</a:t>
            </a:r>
            <a:endParaRPr lang="en-US"/>
          </a:p>
        </p:txBody>
      </p:sp>
      <p:sp>
        <p:nvSpPr>
          <p:cNvPr id="4" name="Rounded Rectangle 3"/>
          <p:cNvSpPr>
            <a:spLocks noChangeArrowheads="1"/>
          </p:cNvSpPr>
          <p:nvPr/>
        </p:nvSpPr>
        <p:spPr bwMode="auto">
          <a:xfrm>
            <a:off x="211138" y="956248"/>
            <a:ext cx="8721725" cy="291536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endParaRPr lang="en-CA"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527001" y="1718607"/>
            <a:ext cx="8172450" cy="499308"/>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Dépannage</a:t>
            </a:r>
            <a:r>
              <a:rPr lang="en-CA" sz="2400" dirty="0">
                <a:latin typeface="Segoe UI" pitchFamily="34" charset="0"/>
                <a:ea typeface="Segoe UI" pitchFamily="34" charset="0"/>
                <a:cs typeface="Segoe UI" pitchFamily="34" charset="0"/>
              </a:rPr>
              <a:t> </a:t>
            </a:r>
            <a:r>
              <a:rPr lang="en-CA" sz="2600" b="0" dirty="0">
                <a:latin typeface="Segoe UI" pitchFamily="34" charset="0"/>
                <a:ea typeface="Segoe UI" pitchFamily="34" charset="0"/>
                <a:cs typeface="Segoe UI" pitchFamily="34" charset="0"/>
              </a:rPr>
              <a:t>simplifié</a:t>
            </a:r>
          </a:p>
        </p:txBody>
      </p:sp>
      <p:sp>
        <p:nvSpPr>
          <p:cNvPr id="6" name="Rounded Rectangle 5"/>
          <p:cNvSpPr>
            <a:spLocks noChangeArrowheads="1"/>
          </p:cNvSpPr>
          <p:nvPr/>
        </p:nvSpPr>
        <p:spPr bwMode="auto">
          <a:xfrm>
            <a:off x="520304" y="2374429"/>
            <a:ext cx="8172450" cy="543882"/>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Coût total de possession inférieur</a:t>
            </a:r>
          </a:p>
        </p:txBody>
      </p:sp>
      <p:sp>
        <p:nvSpPr>
          <p:cNvPr id="7" name="Rounded Rectangle 6"/>
          <p:cNvSpPr>
            <a:spLocks noChangeArrowheads="1"/>
          </p:cNvSpPr>
          <p:nvPr/>
        </p:nvSpPr>
        <p:spPr bwMode="auto">
          <a:xfrm>
            <a:off x="522620" y="1145598"/>
            <a:ext cx="8172450" cy="449741"/>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Gestion centralisée</a:t>
            </a:r>
          </a:p>
        </p:txBody>
      </p:sp>
      <p:sp>
        <p:nvSpPr>
          <p:cNvPr id="8" name="Rounded Rectangle 7"/>
          <p:cNvSpPr>
            <a:spLocks noChangeArrowheads="1"/>
          </p:cNvSpPr>
          <p:nvPr/>
        </p:nvSpPr>
        <p:spPr bwMode="auto">
          <a:xfrm>
            <a:off x="529320" y="3055896"/>
            <a:ext cx="8172450" cy="523901"/>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Liste dans AD DS</a:t>
            </a:r>
          </a:p>
        </p:txBody>
      </p:sp>
      <p:pic>
        <p:nvPicPr>
          <p:cNvPr id="9" name="Picture 8" descr="imprimante résea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11749" y="3962400"/>
            <a:ext cx="2286000" cy="2263140"/>
          </a:xfrm>
          <a:prstGeom prst="rect">
            <a:avLst/>
          </a:prstGeom>
          <a:noFill/>
          <a:effectLst/>
          <a:extLst/>
        </p:spPr>
      </p:pic>
    </p:spTree>
    <p:extLst>
      <p:ext uri="{BB962C8B-B14F-4D97-AF65-F5344CB8AC3E}">
        <p14:creationId xmlns:p14="http://schemas.microsoft.com/office/powerpoint/2010/main" val="3009912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dirty="0" smtClean="0"/>
              <a:t>Sécurisation des fichiers et des dossiers
Protection des fichiers et des dossiers partagés à l'aide de clichés instantanés
Configuration de l'impression réseau</a:t>
            </a:r>
            <a:endParaRPr lang="en-US" dirty="0"/>
          </a:p>
        </p:txBody>
      </p:sp>
    </p:spTree>
    <p:extLst>
      <p:ext uri="{BB962C8B-B14F-4D97-AF65-F5344CB8AC3E}">
        <p14:creationId xmlns:p14="http://schemas.microsoft.com/office/powerpoint/2010/main" val="12404178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21625" cy="740664"/>
          </a:xfrm>
        </p:spPr>
        <p:txBody>
          <a:bodyPr/>
          <a:lstStyle/>
          <a:p>
            <a:r>
              <a:rPr lang="fr-FR" sz="2400" dirty="0" smtClean="0"/>
              <a:t>Qu'est-ce que l'opération améliorée Pointer et imprimer ?</a:t>
            </a:r>
            <a:endParaRPr lang="en-US" sz="2400" dirty="0"/>
          </a:p>
        </p:txBody>
      </p:sp>
      <p:sp>
        <p:nvSpPr>
          <p:cNvPr id="4" name="Content Placeholder 2"/>
          <p:cNvSpPr>
            <a:spLocks noGrp="1"/>
          </p:cNvSpPr>
          <p:nvPr/>
        </p:nvSpPr>
        <p:spPr bwMode="auto">
          <a:xfrm>
            <a:off x="391054" y="987346"/>
            <a:ext cx="8295745" cy="527798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200" dirty="0" smtClean="0"/>
              <a:t>La version améliorée de Pointer et imprimer utilise le </a:t>
            </a:r>
            <a:r>
              <a:rPr lang="en-US" sz="2200" dirty="0" err="1" smtClean="0"/>
              <a:t>modèle</a:t>
            </a:r>
            <a:r>
              <a:rPr lang="en-US" sz="2200" dirty="0" smtClean="0"/>
              <a:t> de </a:t>
            </a:r>
            <a:r>
              <a:rPr lang="en-US" sz="2200" dirty="0" err="1" smtClean="0"/>
              <a:t>pilote</a:t>
            </a:r>
            <a:r>
              <a:rPr lang="en-US" sz="2200" dirty="0" smtClean="0"/>
              <a:t> v4 pour fournir une structure de gestion </a:t>
            </a:r>
            <a:r>
              <a:rPr lang="en-US" sz="2200" dirty="0" err="1" smtClean="0"/>
              <a:t>simplifiée</a:t>
            </a:r>
            <a:r>
              <a:rPr lang="en-US" sz="2200" dirty="0" smtClean="0"/>
              <a:t> pour les pilotes d'imprimante réseau</a:t>
            </a:r>
          </a:p>
          <a:p>
            <a:r>
              <a:rPr lang="en-US" sz="2200" dirty="0" smtClean="0"/>
              <a:t>La version améliorée de Pointer et imprimer </a:t>
            </a:r>
            <a:r>
              <a:rPr lang="en-US" sz="2200" dirty="0" err="1" smtClean="0"/>
              <a:t>présente</a:t>
            </a:r>
            <a:r>
              <a:rPr lang="en-US" sz="2200" dirty="0" smtClean="0"/>
              <a:t> les </a:t>
            </a:r>
            <a:r>
              <a:rPr lang="en-US" sz="2200" dirty="0" err="1" smtClean="0"/>
              <a:t>avantages</a:t>
            </a:r>
            <a:r>
              <a:rPr lang="en-US" sz="2200" dirty="0" smtClean="0"/>
              <a:t> </a:t>
            </a:r>
            <a:r>
              <a:rPr lang="en-US" sz="2200" dirty="0" err="1" smtClean="0"/>
              <a:t>suivants</a:t>
            </a:r>
            <a:endParaRPr lang="en-US" sz="2200" dirty="0" smtClean="0"/>
          </a:p>
          <a:p>
            <a:pPr lvl="1"/>
            <a:r>
              <a:rPr lang="en-US" sz="2200" dirty="0" smtClean="0"/>
              <a:t>Les serveurs d'impression n'ont pas besoin de stocker les </a:t>
            </a:r>
            <a:r>
              <a:rPr lang="en-US" sz="2200" dirty="0" err="1" smtClean="0"/>
              <a:t>pilotes</a:t>
            </a:r>
            <a:r>
              <a:rPr lang="en-US" sz="2200" dirty="0" smtClean="0"/>
              <a:t> d'impression clients</a:t>
            </a:r>
          </a:p>
          <a:p>
            <a:pPr lvl="1"/>
            <a:r>
              <a:rPr lang="en-US" sz="2200" dirty="0" smtClean="0"/>
              <a:t>Les fichiers du pilote sont isolés, ce qui empêche les </a:t>
            </a:r>
            <a:r>
              <a:rPr lang="en-US" sz="2200" dirty="0" err="1" smtClean="0"/>
              <a:t>conflits</a:t>
            </a:r>
            <a:r>
              <a:rPr lang="en-US" sz="2200" dirty="0" smtClean="0"/>
              <a:t> de nom de fichier</a:t>
            </a:r>
          </a:p>
          <a:p>
            <a:pPr lvl="1"/>
            <a:r>
              <a:rPr lang="en-US" sz="2200" dirty="0" smtClean="0"/>
              <a:t>Un seul pilote peut prendre en charge plusieurs périphériques</a:t>
            </a:r>
          </a:p>
          <a:p>
            <a:pPr lvl="1"/>
            <a:r>
              <a:rPr lang="en-US" sz="2200" dirty="0" smtClean="0"/>
              <a:t>Les packages de pilotes sont plus petits et s'installent plus rapidement</a:t>
            </a:r>
          </a:p>
          <a:p>
            <a:pPr lvl="1"/>
            <a:r>
              <a:rPr lang="en-US" sz="2200" dirty="0" smtClean="0"/>
              <a:t>Le pilote d'impression et l'interface utilisateur de l'imprimante peuvent être déployés de manière indépendante</a:t>
            </a:r>
            <a:endParaRPr lang="en-US" sz="2200" dirty="0"/>
          </a:p>
        </p:txBody>
      </p:sp>
    </p:spTree>
    <p:extLst>
      <p:ext uri="{BB962C8B-B14F-4D97-AF65-F5344CB8AC3E}">
        <p14:creationId xmlns:p14="http://schemas.microsoft.com/office/powerpoint/2010/main" val="34644977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Options de sécurité pour l'impression réseau</a:t>
            </a:r>
            <a:endParaRPr lang="en-US"/>
          </a:p>
        </p:txBody>
      </p:sp>
      <p:sp>
        <p:nvSpPr>
          <p:cNvPr id="4" name="Rounded Rectangle 3"/>
          <p:cNvSpPr>
            <a:spLocks noChangeArrowheads="1"/>
          </p:cNvSpPr>
          <p:nvPr/>
        </p:nvSpPr>
        <p:spPr bwMode="auto">
          <a:xfrm>
            <a:off x="191683" y="800609"/>
            <a:ext cx="8721725" cy="336891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endParaRPr lang="en-CA"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530644" y="2839789"/>
            <a:ext cx="7449412" cy="1960811"/>
          </a:xfrm>
          <a:prstGeom prst="roundRect">
            <a:avLst>
              <a:gd name="adj" fmla="val 4167"/>
            </a:avLst>
          </a:prstGeom>
          <a:noFill/>
          <a:ln w="9525" algn="ctr">
            <a:noFill/>
            <a:round/>
            <a:headEnd/>
            <a:tailEnd/>
          </a:ln>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spcBef>
                <a:spcPts val="600"/>
              </a:spcBef>
              <a:buClr>
                <a:srgbClr val="006699"/>
              </a:buClr>
              <a:buFontTx/>
              <a:buChar char="•"/>
            </a:pPr>
            <a:r>
              <a:rPr lang="en-CA" sz="2600" b="0" dirty="0">
                <a:latin typeface="Segoe UI" pitchFamily="34" charset="0"/>
                <a:ea typeface="Segoe UI" pitchFamily="34" charset="0"/>
                <a:cs typeface="Segoe UI" pitchFamily="34" charset="0"/>
              </a:rPr>
              <a:t>Les autorisations disponibles sont les </a:t>
            </a:r>
            <a:r>
              <a:rPr lang="en-CA" sz="2600" b="0" dirty="0" err="1" smtClean="0">
                <a:latin typeface="Segoe UI" pitchFamily="34" charset="0"/>
                <a:ea typeface="Segoe UI" pitchFamily="34" charset="0"/>
                <a:cs typeface="Segoe UI" pitchFamily="34" charset="0"/>
              </a:rPr>
              <a:t>suivantes</a:t>
            </a:r>
            <a:endParaRPr lang="en-CA" sz="2600" b="0" dirty="0">
              <a:latin typeface="Segoe UI" pitchFamily="34" charset="0"/>
              <a:ea typeface="Segoe UI" pitchFamily="34" charset="0"/>
              <a:cs typeface="Segoe UI" pitchFamily="34" charset="0"/>
            </a:endParaRPr>
          </a:p>
          <a:p>
            <a:pPr marL="685800" lvl="1" indent="-228600">
              <a:spcBef>
                <a:spcPts val="600"/>
              </a:spcBef>
              <a:buClr>
                <a:srgbClr val="006699"/>
              </a:buClr>
              <a:buFontTx/>
              <a:buChar char="•"/>
            </a:pPr>
            <a:r>
              <a:rPr lang="en-CA" sz="2600" b="0" dirty="0">
                <a:latin typeface="Segoe UI" pitchFamily="34" charset="0"/>
                <a:ea typeface="Segoe UI" pitchFamily="34" charset="0"/>
                <a:cs typeface="Segoe UI" pitchFamily="34" charset="0"/>
              </a:rPr>
              <a:t>Imprimer</a:t>
            </a:r>
          </a:p>
          <a:p>
            <a:pPr marL="685800" lvl="1" indent="-228600">
              <a:spcBef>
                <a:spcPts val="600"/>
              </a:spcBef>
              <a:buClr>
                <a:srgbClr val="006699"/>
              </a:buClr>
              <a:buFontTx/>
              <a:buChar char="•"/>
            </a:pPr>
            <a:r>
              <a:rPr lang="en-CA" sz="2600" b="0" dirty="0">
                <a:latin typeface="Segoe UI" pitchFamily="34" charset="0"/>
                <a:ea typeface="Segoe UI" pitchFamily="34" charset="0"/>
                <a:cs typeface="Segoe UI" pitchFamily="34" charset="0"/>
              </a:rPr>
              <a:t>Gérer cette imprimante</a:t>
            </a:r>
          </a:p>
          <a:p>
            <a:pPr marL="685800" lvl="1" indent="-228600">
              <a:spcBef>
                <a:spcPts val="600"/>
              </a:spcBef>
              <a:buClr>
                <a:srgbClr val="006699"/>
              </a:buClr>
              <a:buFontTx/>
              <a:buChar char="•"/>
            </a:pPr>
            <a:r>
              <a:rPr lang="en-CA" sz="2600" b="0" dirty="0">
                <a:latin typeface="Segoe UI" pitchFamily="34" charset="0"/>
                <a:ea typeface="Segoe UI" pitchFamily="34" charset="0"/>
                <a:cs typeface="Segoe UI" pitchFamily="34" charset="0"/>
              </a:rPr>
              <a:t>Gérer les documents</a:t>
            </a:r>
          </a:p>
        </p:txBody>
      </p:sp>
      <p:sp>
        <p:nvSpPr>
          <p:cNvPr id="6" name="Rounded Rectangle 5"/>
          <p:cNvSpPr>
            <a:spLocks noChangeArrowheads="1"/>
          </p:cNvSpPr>
          <p:nvPr/>
        </p:nvSpPr>
        <p:spPr bwMode="auto">
          <a:xfrm>
            <a:off x="552415" y="914208"/>
            <a:ext cx="7829585" cy="1888653"/>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CA" sz="2600" b="0" dirty="0">
                <a:latin typeface="Segoe UI" pitchFamily="34" charset="0"/>
                <a:ea typeface="Segoe UI" pitchFamily="34" charset="0"/>
                <a:cs typeface="Segoe UI" pitchFamily="34" charset="0"/>
              </a:rPr>
              <a:t>La sécurité par défaut permet à tout le monde </a:t>
            </a:r>
            <a:r>
              <a:rPr lang="en-CA" sz="2600" b="0" dirty="0" err="1" smtClean="0">
                <a:latin typeface="Segoe UI" pitchFamily="34" charset="0"/>
                <a:ea typeface="Segoe UI" pitchFamily="34" charset="0"/>
                <a:cs typeface="Segoe UI" pitchFamily="34" charset="0"/>
              </a:rPr>
              <a:t>d'effectuer</a:t>
            </a:r>
            <a:r>
              <a:rPr lang="en-CA" sz="2600" b="0" dirty="0" smtClean="0">
                <a:latin typeface="Segoe UI" pitchFamily="34" charset="0"/>
                <a:ea typeface="Segoe UI" pitchFamily="34" charset="0"/>
                <a:cs typeface="Segoe UI" pitchFamily="34" charset="0"/>
              </a:rPr>
              <a:t> </a:t>
            </a:r>
            <a:r>
              <a:rPr lang="en-CA" sz="2600" b="0" dirty="0">
                <a:latin typeface="Segoe UI" pitchFamily="34" charset="0"/>
                <a:ea typeface="Segoe UI" pitchFamily="34" charset="0"/>
                <a:cs typeface="Segoe UI" pitchFamily="34" charset="0"/>
              </a:rPr>
              <a:t>les </a:t>
            </a:r>
            <a:r>
              <a:rPr lang="en-CA" sz="2600" b="0" dirty="0" err="1">
                <a:latin typeface="Segoe UI" pitchFamily="34" charset="0"/>
                <a:ea typeface="Segoe UI" pitchFamily="34" charset="0"/>
                <a:cs typeface="Segoe UI" pitchFamily="34" charset="0"/>
              </a:rPr>
              <a:t>opérations</a:t>
            </a:r>
            <a:r>
              <a:rPr lang="en-CA" sz="2600" b="0" dirty="0">
                <a:latin typeface="Segoe UI" pitchFamily="34" charset="0"/>
                <a:ea typeface="Segoe UI" pitchFamily="34" charset="0"/>
                <a:cs typeface="Segoe UI" pitchFamily="34" charset="0"/>
              </a:rPr>
              <a:t> </a:t>
            </a:r>
            <a:r>
              <a:rPr lang="en-CA" sz="2600" b="0" dirty="0" err="1" smtClean="0">
                <a:latin typeface="Segoe UI" pitchFamily="34" charset="0"/>
                <a:ea typeface="Segoe UI" pitchFamily="34" charset="0"/>
                <a:cs typeface="Segoe UI" pitchFamily="34" charset="0"/>
              </a:rPr>
              <a:t>suivantes</a:t>
            </a:r>
            <a:endParaRPr lang="en-CA" sz="2600" b="0" dirty="0">
              <a:latin typeface="Segoe UI" pitchFamily="34" charset="0"/>
              <a:ea typeface="Segoe UI" pitchFamily="34" charset="0"/>
              <a:cs typeface="Segoe UI" pitchFamily="34" charset="0"/>
            </a:endParaRPr>
          </a:p>
          <a:p>
            <a:pPr marL="685800" lvl="1" indent="-228600">
              <a:lnSpc>
                <a:spcPct val="90000"/>
              </a:lnSpc>
              <a:spcBef>
                <a:spcPct val="40000"/>
              </a:spcBef>
              <a:buClr>
                <a:srgbClr val="006699"/>
              </a:buClr>
              <a:buFontTx/>
              <a:buChar char="•"/>
            </a:pPr>
            <a:r>
              <a:rPr lang="en-CA" sz="2600" b="0" dirty="0" smtClean="0">
                <a:latin typeface="Segoe UI" pitchFamily="34" charset="0"/>
                <a:ea typeface="Segoe UI" pitchFamily="34" charset="0"/>
                <a:cs typeface="Segoe UI" pitchFamily="34" charset="0"/>
              </a:rPr>
              <a:t>Imprimer</a:t>
            </a:r>
            <a:endParaRPr lang="en-CA" sz="2600" b="0" dirty="0">
              <a:latin typeface="Segoe UI" pitchFamily="34" charset="0"/>
              <a:ea typeface="Segoe UI" pitchFamily="34" charset="0"/>
              <a:cs typeface="Segoe UI" pitchFamily="34" charset="0"/>
            </a:endParaRPr>
          </a:p>
          <a:p>
            <a:pPr marL="685800" lvl="1" indent="-228600">
              <a:lnSpc>
                <a:spcPct val="90000"/>
              </a:lnSpc>
              <a:spcBef>
                <a:spcPct val="40000"/>
              </a:spcBef>
              <a:buClr>
                <a:srgbClr val="006699"/>
              </a:buClr>
              <a:buFontTx/>
              <a:buChar char="•"/>
            </a:pPr>
            <a:r>
              <a:rPr lang="en-CA" sz="2600" b="0" dirty="0" smtClean="0">
                <a:latin typeface="Segoe UI" pitchFamily="34" charset="0"/>
                <a:ea typeface="Segoe UI" pitchFamily="34" charset="0"/>
                <a:cs typeface="Segoe UI" pitchFamily="34" charset="0"/>
              </a:rPr>
              <a:t>Gérer ses propres travaux d'impression </a:t>
            </a:r>
            <a:endParaRPr lang="en-CA" sz="2600" b="0" dirty="0">
              <a:latin typeface="Segoe UI" pitchFamily="34" charset="0"/>
              <a:ea typeface="Segoe UI" pitchFamily="34" charset="0"/>
              <a:cs typeface="Segoe UI" pitchFamily="34" charset="0"/>
            </a:endParaRPr>
          </a:p>
        </p:txBody>
      </p:sp>
      <p:grpSp>
        <p:nvGrpSpPr>
          <p:cNvPr id="7" name="Group 6" descr="Network printer with a lock and a key beside it"/>
          <p:cNvGrpSpPr/>
          <p:nvPr/>
        </p:nvGrpSpPr>
        <p:grpSpPr>
          <a:xfrm>
            <a:off x="5490689" y="3820194"/>
            <a:ext cx="2835165" cy="2263140"/>
            <a:chOff x="3715971" y="4247341"/>
            <a:chExt cx="2835165" cy="2263140"/>
          </a:xfrm>
          <a:noFill/>
          <a:effectLst/>
        </p:grpSpPr>
        <p:pic>
          <p:nvPicPr>
            <p:cNvPr id="8" name="Picture 7" descr="I:\AVS-Work\Evergreen\MSL_Flash_Object_Library\MSL_PNG_Object_Library\Printer_Netwo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5971" y="4247341"/>
              <a:ext cx="2286000" cy="2263140"/>
            </a:xfrm>
            <a:prstGeom prst="rect">
              <a:avLst/>
            </a:prstGeom>
            <a:grpFill/>
            <a:ln>
              <a:noFill/>
            </a:ln>
            <a:extLst/>
          </p:spPr>
        </p:pic>
        <p:pic>
          <p:nvPicPr>
            <p:cNvPr id="9" name="Picture 8" descr="I:\AVS-Work\Evergreen\MSL_Flash_Object_Library\MSL_PNG_Object_Library\Security_Security.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6266" y="4247341"/>
              <a:ext cx="864870" cy="1527810"/>
            </a:xfrm>
            <a:prstGeom prst="rect">
              <a:avLst/>
            </a:prstGeom>
            <a:grpFill/>
            <a:ln>
              <a:noFill/>
            </a:ln>
            <a:extLst/>
          </p:spPr>
        </p:pic>
      </p:grpSp>
    </p:spTree>
    <p:extLst>
      <p:ext uri="{BB962C8B-B14F-4D97-AF65-F5344CB8AC3E}">
        <p14:creationId xmlns:p14="http://schemas.microsoft.com/office/powerpoint/2010/main" val="1049143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f27aaf5d-b350-4344-a257-c8fb7760e7c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Démonstration : Création de plusieurs configurations pour un périphérique d'impression</a:t>
            </a:r>
            <a:endParaRPr lang="en-US" sz="24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600" dirty="0"/>
              <a:t>Dans cette démonstration, vous allez </a:t>
            </a:r>
            <a:r>
              <a:rPr lang="en-US" sz="2600" dirty="0" err="1"/>
              <a:t>apprendre</a:t>
            </a:r>
            <a:r>
              <a:rPr lang="en-US" sz="2600" dirty="0"/>
              <a:t> </a:t>
            </a:r>
            <a:r>
              <a:rPr lang="en-US" sz="2600" dirty="0" smtClean="0"/>
              <a:t>à</a:t>
            </a:r>
            <a:endParaRPr lang="en-CA" sz="2600" dirty="0"/>
          </a:p>
          <a:p>
            <a:pPr lvl="1"/>
            <a:r>
              <a:rPr lang="en-US" sz="2600" dirty="0"/>
              <a:t>Créer une imprimante partagée</a:t>
            </a:r>
            <a:endParaRPr lang="en-CA" sz="2600" dirty="0"/>
          </a:p>
          <a:p>
            <a:pPr lvl="1"/>
            <a:r>
              <a:rPr lang="en-US" sz="2600" dirty="0"/>
              <a:t>Créer une deuxième imprimante partagée </a:t>
            </a:r>
            <a:r>
              <a:rPr lang="en-US" sz="2600" dirty="0" err="1"/>
              <a:t>utilisant</a:t>
            </a:r>
            <a:r>
              <a:rPr lang="en-US" sz="2600" dirty="0"/>
              <a:t> </a:t>
            </a:r>
            <a:r>
              <a:rPr lang="en-US" sz="2600" dirty="0" smtClean="0"/>
              <a:t>le </a:t>
            </a:r>
            <a:r>
              <a:rPr lang="en-US" sz="2600" dirty="0" err="1" smtClean="0"/>
              <a:t>même</a:t>
            </a:r>
            <a:r>
              <a:rPr lang="en-US" sz="2600" dirty="0" smtClean="0"/>
              <a:t> </a:t>
            </a:r>
            <a:r>
              <a:rPr lang="en-US" sz="2600" dirty="0"/>
              <a:t>port</a:t>
            </a:r>
            <a:endParaRPr lang="en-CA" sz="2600" dirty="0"/>
          </a:p>
          <a:p>
            <a:pPr lvl="1"/>
            <a:r>
              <a:rPr lang="en-US" sz="2600" dirty="0"/>
              <a:t>Augmenter la priorité d'impression pour une file d'attente d'impression prioritaire</a:t>
            </a:r>
            <a:endParaRPr lang="en-CA" sz="2600" dirty="0"/>
          </a:p>
          <a:p>
            <a:endParaRPr lang="en-US" dirty="0"/>
          </a:p>
        </p:txBody>
      </p:sp>
    </p:spTree>
    <p:extLst>
      <p:ext uri="{BB962C8B-B14F-4D97-AF65-F5344CB8AC3E}">
        <p14:creationId xmlns:p14="http://schemas.microsoft.com/office/powerpoint/2010/main" val="4018640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1814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36863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0f9b9251-f610-467d-9974-028770ca3f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pool d'imprimantes ?</a:t>
            </a:r>
            <a:endParaRPr lang="en-US"/>
          </a:p>
        </p:txBody>
      </p:sp>
      <p:sp>
        <p:nvSpPr>
          <p:cNvPr id="4" name="AutoShape 10"/>
          <p:cNvSpPr>
            <a:spLocks noChangeArrowheads="1"/>
          </p:cNvSpPr>
          <p:nvPr/>
        </p:nvSpPr>
        <p:spPr bwMode="auto">
          <a:xfrm>
            <a:off x="304800" y="769115"/>
            <a:ext cx="8534400" cy="3326868"/>
          </a:xfrm>
          <a:prstGeom prst="roundRect">
            <a:avLst>
              <a:gd name="adj" fmla="val 16667"/>
            </a:avLst>
          </a:prstGeom>
          <a:noFill/>
          <a:ln w="9525" algn="ctr">
            <a:noFill/>
            <a:round/>
            <a:headEnd/>
            <a:tailEnd/>
          </a:ln>
          <a:effectLst/>
        </p:spPr>
        <p:txBody>
          <a:bodyPr wrap="square" tIns="91440" bIns="9144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ts val="600"/>
              </a:spcBef>
            </a:pPr>
            <a:r>
              <a:rPr lang="en-CA" sz="2400" b="0" dirty="0">
                <a:solidFill>
                  <a:schemeClr val="accent4"/>
                </a:solidFill>
                <a:latin typeface="Segoe UI" pitchFamily="34" charset="0"/>
                <a:ea typeface="Segoe UI" pitchFamily="34" charset="0"/>
                <a:cs typeface="Segoe UI" pitchFamily="34" charset="0"/>
              </a:rPr>
              <a:t>Le pool d'imprimante combine plusieurs imprimantes physiques dans une seule unité logique</a:t>
            </a:r>
          </a:p>
          <a:p>
            <a:pPr>
              <a:spcBef>
                <a:spcPts val="1200"/>
              </a:spcBef>
            </a:pPr>
            <a:r>
              <a:rPr lang="en-US" sz="2400" b="0" dirty="0">
                <a:solidFill>
                  <a:schemeClr val="accent4"/>
                </a:solidFill>
                <a:latin typeface="Segoe UI" pitchFamily="34" charset="0"/>
                <a:ea typeface="Segoe UI" pitchFamily="34" charset="0"/>
                <a:cs typeface="Segoe UI" pitchFamily="34" charset="0"/>
              </a:rPr>
              <a:t>Un pool </a:t>
            </a:r>
            <a:r>
              <a:rPr lang="en-US" sz="2400" b="0" dirty="0" err="1" smtClean="0">
                <a:solidFill>
                  <a:schemeClr val="accent4"/>
                </a:solidFill>
                <a:latin typeface="Segoe UI" pitchFamily="34" charset="0"/>
                <a:ea typeface="Segoe UI" pitchFamily="34" charset="0"/>
                <a:cs typeface="Segoe UI" pitchFamily="34" charset="0"/>
              </a:rPr>
              <a:t>d'imprimante</a:t>
            </a:r>
            <a:endParaRPr lang="en-US" sz="2400" b="0" dirty="0">
              <a:solidFill>
                <a:schemeClr val="accent4"/>
              </a:solidFill>
              <a:latin typeface="Segoe UI" pitchFamily="34" charset="0"/>
              <a:ea typeface="Segoe UI" pitchFamily="34" charset="0"/>
              <a:cs typeface="Segoe UI" pitchFamily="34" charset="0"/>
            </a:endParaRPr>
          </a:p>
          <a:p>
            <a:pPr marL="228600" indent="-228600">
              <a:lnSpc>
                <a:spcPct val="90000"/>
              </a:lnSpc>
              <a:spcBef>
                <a:spcPts val="600"/>
              </a:spcBef>
              <a:buClr>
                <a:srgbClr val="006699"/>
              </a:buClr>
              <a:buFontTx/>
              <a:buChar char="•"/>
            </a:pPr>
            <a:r>
              <a:rPr lang="en-CA" sz="2400" b="0" dirty="0" smtClean="0">
                <a:solidFill>
                  <a:schemeClr val="accent4"/>
                </a:solidFill>
                <a:latin typeface="Segoe UI" pitchFamily="34" charset="0"/>
                <a:ea typeface="Segoe UI" pitchFamily="34" charset="0"/>
                <a:cs typeface="Segoe UI" pitchFamily="34" charset="0"/>
              </a:rPr>
              <a:t>Accroît la disponibilité et l'évolutivité</a:t>
            </a:r>
          </a:p>
          <a:p>
            <a:pPr marL="228600" indent="-228600">
              <a:lnSpc>
                <a:spcPct val="90000"/>
              </a:lnSpc>
              <a:spcBef>
                <a:spcPts val="600"/>
              </a:spcBef>
              <a:buClr>
                <a:srgbClr val="006699"/>
              </a:buClr>
              <a:buFontTx/>
              <a:buChar char="•"/>
            </a:pPr>
            <a:r>
              <a:rPr lang="en-CA" sz="2400" b="0" dirty="0" smtClean="0">
                <a:solidFill>
                  <a:schemeClr val="accent4"/>
                </a:solidFill>
                <a:latin typeface="Segoe UI" pitchFamily="34" charset="0"/>
                <a:ea typeface="Segoe UI" pitchFamily="34" charset="0"/>
                <a:cs typeface="Segoe UI" pitchFamily="34" charset="0"/>
              </a:rPr>
              <a:t>Exige que toutes les imprimantes utilisent le même pilote</a:t>
            </a:r>
          </a:p>
          <a:p>
            <a:pPr marL="228600" indent="-228600">
              <a:lnSpc>
                <a:spcPct val="90000"/>
              </a:lnSpc>
              <a:spcBef>
                <a:spcPts val="600"/>
              </a:spcBef>
              <a:buClr>
                <a:srgbClr val="006699"/>
              </a:buClr>
              <a:buFontTx/>
              <a:buChar char="•"/>
            </a:pPr>
            <a:r>
              <a:rPr lang="en-CA" sz="2400" b="0" dirty="0">
                <a:solidFill>
                  <a:schemeClr val="accent4"/>
                </a:solidFill>
                <a:latin typeface="Segoe UI" pitchFamily="34" charset="0"/>
                <a:ea typeface="Segoe UI" pitchFamily="34" charset="0"/>
                <a:cs typeface="Segoe UI" pitchFamily="34" charset="0"/>
              </a:rPr>
              <a:t>Exige que toutes les imprimantes se </a:t>
            </a:r>
            <a:r>
              <a:rPr lang="en-CA" sz="2400" b="0" dirty="0" err="1">
                <a:solidFill>
                  <a:schemeClr val="accent4"/>
                </a:solidFill>
                <a:latin typeface="Segoe UI" pitchFamily="34" charset="0"/>
                <a:ea typeface="Segoe UI" pitchFamily="34" charset="0"/>
                <a:cs typeface="Segoe UI" pitchFamily="34" charset="0"/>
              </a:rPr>
              <a:t>trouvent</a:t>
            </a:r>
            <a:r>
              <a:rPr lang="en-CA" sz="2400" b="0" dirty="0">
                <a:solidFill>
                  <a:schemeClr val="accent4"/>
                </a:solidFill>
                <a:latin typeface="Segoe UI" pitchFamily="34" charset="0"/>
                <a:ea typeface="Segoe UI" pitchFamily="34" charset="0"/>
                <a:cs typeface="Segoe UI" pitchFamily="34" charset="0"/>
              </a:rPr>
              <a:t> </a:t>
            </a:r>
            <a:r>
              <a:rPr lang="en-CA" sz="2400" b="0" dirty="0" smtClean="0">
                <a:solidFill>
                  <a:schemeClr val="accent4"/>
                </a:solidFill>
                <a:latin typeface="Segoe UI" pitchFamily="34" charset="0"/>
                <a:ea typeface="Segoe UI" pitchFamily="34" charset="0"/>
                <a:cs typeface="Segoe UI" pitchFamily="34" charset="0"/>
              </a:rPr>
              <a:t>au </a:t>
            </a:r>
            <a:r>
              <a:rPr lang="en-CA" sz="2400" b="0" dirty="0" err="1" smtClean="0">
                <a:solidFill>
                  <a:schemeClr val="accent4"/>
                </a:solidFill>
                <a:latin typeface="Segoe UI" pitchFamily="34" charset="0"/>
                <a:ea typeface="Segoe UI" pitchFamily="34" charset="0"/>
                <a:cs typeface="Segoe UI" pitchFamily="34" charset="0"/>
              </a:rPr>
              <a:t>même</a:t>
            </a:r>
            <a:r>
              <a:rPr lang="en-CA" sz="2400" b="0" dirty="0" smtClean="0">
                <a:solidFill>
                  <a:schemeClr val="accent4"/>
                </a:solidFill>
                <a:latin typeface="Segoe UI" pitchFamily="34" charset="0"/>
                <a:ea typeface="Segoe UI" pitchFamily="34" charset="0"/>
                <a:cs typeface="Segoe UI" pitchFamily="34" charset="0"/>
              </a:rPr>
              <a:t> </a:t>
            </a:r>
            <a:r>
              <a:rPr lang="en-CA" sz="2400" b="0" dirty="0">
                <a:solidFill>
                  <a:schemeClr val="accent4"/>
                </a:solidFill>
                <a:latin typeface="Segoe UI" pitchFamily="34" charset="0"/>
                <a:ea typeface="Segoe UI" pitchFamily="34" charset="0"/>
                <a:cs typeface="Segoe UI" pitchFamily="34" charset="0"/>
              </a:rPr>
              <a:t>emplacement</a:t>
            </a:r>
          </a:p>
        </p:txBody>
      </p:sp>
      <p:grpSp>
        <p:nvGrpSpPr>
          <p:cNvPr id="5" name="Group 4" descr="cosmetic graphic showing 3 network printers"/>
          <p:cNvGrpSpPr/>
          <p:nvPr/>
        </p:nvGrpSpPr>
        <p:grpSpPr>
          <a:xfrm>
            <a:off x="2959492" y="4076988"/>
            <a:ext cx="3258086" cy="2391795"/>
            <a:chOff x="3177217" y="4635780"/>
            <a:chExt cx="2423160" cy="1836420"/>
          </a:xfrm>
          <a:noFill/>
          <a:effectLst/>
        </p:grpSpPr>
        <p:pic>
          <p:nvPicPr>
            <p:cNvPr id="6" name="Picture 5" descr="I:\AVS-Work\Evergreen\MSL_Flash_Object_Library\MSL_PNG_Object_Library\abstract_oval_green_04.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7217" y="4635780"/>
              <a:ext cx="2423160" cy="1836420"/>
            </a:xfrm>
            <a:prstGeom prst="rect">
              <a:avLst/>
            </a:prstGeom>
            <a:grpFill/>
            <a:ln>
              <a:noFill/>
            </a:ln>
            <a:extLst/>
          </p:spPr>
        </p:pic>
        <p:pic>
          <p:nvPicPr>
            <p:cNvPr id="7" name="Picture 6" descr="I:\AVS-Work\Evergreen\MSL_Flash_Object_Library\MSL_PNG_Object_Library\Printer_Netwo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322582" y="4710710"/>
              <a:ext cx="762000" cy="754380"/>
            </a:xfrm>
            <a:prstGeom prst="rect">
              <a:avLst/>
            </a:prstGeom>
            <a:grpFill/>
            <a:ln>
              <a:noFill/>
            </a:ln>
            <a:extLst/>
          </p:spPr>
        </p:pic>
        <p:pic>
          <p:nvPicPr>
            <p:cNvPr id="8" name="Picture 7" descr="I:\AVS-Work\Evergreen\MSL_Flash_Object_Library\MSL_PNG_Object_Library\Printer_Netwo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3697" y="4761510"/>
              <a:ext cx="762000" cy="754380"/>
            </a:xfrm>
            <a:prstGeom prst="rect">
              <a:avLst/>
            </a:prstGeom>
            <a:grpFill/>
            <a:ln>
              <a:noFill/>
            </a:ln>
            <a:extLst/>
          </p:spPr>
        </p:pic>
        <p:pic>
          <p:nvPicPr>
            <p:cNvPr id="9" name="Picture 8" descr="I:\AVS-Work\Evergreen\MSL_Flash_Object_Library\MSL_PNG_Object_Library\Printer_Network.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51697" y="5705348"/>
              <a:ext cx="762000" cy="754380"/>
            </a:xfrm>
            <a:prstGeom prst="rect">
              <a:avLst/>
            </a:prstGeom>
            <a:grpFill/>
            <a:ln>
              <a:noFill/>
            </a:ln>
            <a:extLst/>
          </p:spPr>
        </p:pic>
      </p:grpSp>
    </p:spTree>
    <p:extLst>
      <p:ext uri="{BB962C8B-B14F-4D97-AF65-F5344CB8AC3E}">
        <p14:creationId xmlns:p14="http://schemas.microsoft.com/office/powerpoint/2010/main" val="1316149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e9260957-9013-4bd5-8d6f-863a206949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Qu'est-ce que l'impression directe pour les filiales ?</a:t>
            </a:r>
            <a:endParaRPr lang="en-US" sz="2600" dirty="0"/>
          </a:p>
        </p:txBody>
      </p:sp>
      <p:sp>
        <p:nvSpPr>
          <p:cNvPr id="4" name="Oval 3"/>
          <p:cNvSpPr/>
          <p:nvPr/>
        </p:nvSpPr>
        <p:spPr bwMode="auto">
          <a:xfrm>
            <a:off x="2872510" y="1759253"/>
            <a:ext cx="3448570" cy="1919801"/>
          </a:xfrm>
          <a:prstGeom prst="ellipse">
            <a:avLst/>
          </a:prstGeom>
          <a:noFill/>
          <a:ln w="44450" cap="flat" cmpd="sng" algn="ctr">
            <a:solidFill>
              <a:schemeClr val="bg1">
                <a:lumMod val="6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Verdana" pitchFamily="34" charset="0"/>
            </a:endParaRPr>
          </a:p>
        </p:txBody>
      </p:sp>
      <p:sp>
        <p:nvSpPr>
          <p:cNvPr id="5" name="TextBox 19"/>
          <p:cNvSpPr txBox="1"/>
          <p:nvPr/>
        </p:nvSpPr>
        <p:spPr>
          <a:xfrm>
            <a:off x="3446408" y="4497365"/>
            <a:ext cx="1430392" cy="313932"/>
          </a:xfrm>
          <a:prstGeom prst="rect">
            <a:avLst/>
          </a:prstGeom>
          <a:solidFill>
            <a:schemeClr val="bg1"/>
          </a:solidFill>
        </p:spPr>
        <p:txBody>
          <a:bodyPr wrap="non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400" b="0" dirty="0" smtClean="0">
                <a:latin typeface="Segoe UI" pitchFamily="34" charset="0"/>
                <a:ea typeface="Segoe UI" pitchFamily="34" charset="0"/>
                <a:cs typeface="Segoe UI" pitchFamily="34" charset="0"/>
              </a:rPr>
              <a:t>Succursale</a:t>
            </a:r>
            <a:endParaRPr lang="en-US" sz="2400" b="0" dirty="0">
              <a:latin typeface="Segoe UI" pitchFamily="34" charset="0"/>
              <a:ea typeface="Segoe UI" pitchFamily="34" charset="0"/>
              <a:cs typeface="Segoe UI" pitchFamily="34" charset="0"/>
            </a:endParaRPr>
          </a:p>
        </p:txBody>
      </p:sp>
      <p:sp>
        <p:nvSpPr>
          <p:cNvPr id="6" name="Oval 5"/>
          <p:cNvSpPr/>
          <p:nvPr/>
        </p:nvSpPr>
        <p:spPr bwMode="auto">
          <a:xfrm>
            <a:off x="838200" y="4351990"/>
            <a:ext cx="6960615" cy="2086909"/>
          </a:xfrm>
          <a:prstGeom prst="ellipse">
            <a:avLst/>
          </a:prstGeom>
          <a:noFill/>
          <a:ln w="44450" cap="flat" cmpd="sng" algn="ctr">
            <a:solidFill>
              <a:schemeClr val="bg1">
                <a:lumMod val="65000"/>
              </a:schemeClr>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smtClean="0">
              <a:ln>
                <a:noFill/>
              </a:ln>
              <a:solidFill>
                <a:schemeClr val="tx1"/>
              </a:solidFill>
              <a:effectLst/>
              <a:latin typeface="Verdana" pitchFamily="34" charset="0"/>
            </a:endParaRPr>
          </a:p>
        </p:txBody>
      </p:sp>
      <p:sp>
        <p:nvSpPr>
          <p:cNvPr id="7" name="Content Placeholder 2"/>
          <p:cNvSpPr>
            <a:spLocks noGrp="1"/>
          </p:cNvSpPr>
          <p:nvPr/>
        </p:nvSpPr>
        <p:spPr bwMode="auto">
          <a:xfrm>
            <a:off x="396990" y="824741"/>
            <a:ext cx="8289810" cy="923330"/>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sz="2000" dirty="0" smtClean="0"/>
              <a:t>L'impression directe pour les succursales permet aux ordinateurs client d'imprimer directement sur des imprimantes réseau qui sont partagées sur un serveur d'impression</a:t>
            </a:r>
            <a:endParaRPr lang="en-US" sz="2000" dirty="0"/>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58910" y="4586526"/>
            <a:ext cx="1114941" cy="1103792"/>
          </a:xfrm>
          <a:prstGeom prst="rect">
            <a:avLst/>
          </a:prstGeom>
        </p:spPr>
      </p:pic>
      <p:pic>
        <p:nvPicPr>
          <p:cNvPr id="9" name="Picture 8" descr="serveur d'impress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73371" y="2063416"/>
            <a:ext cx="1114753" cy="1311474"/>
          </a:xfrm>
          <a:prstGeom prst="rect">
            <a:avLst/>
          </a:prstGeom>
        </p:spPr>
      </p:pic>
      <p:pic>
        <p:nvPicPr>
          <p:cNvPr id="10" name="Picture 9" descr="ordinateur client"/>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5462" y="4585068"/>
            <a:ext cx="881496" cy="968677"/>
          </a:xfrm>
          <a:prstGeom prst="rect">
            <a:avLst/>
          </a:prstGeom>
        </p:spPr>
      </p:pic>
      <p:cxnSp>
        <p:nvCxnSpPr>
          <p:cNvPr id="11" name="Straight Arrow Connector 10"/>
          <p:cNvCxnSpPr/>
          <p:nvPr/>
        </p:nvCxnSpPr>
        <p:spPr bwMode="auto">
          <a:xfrm>
            <a:off x="2133600" y="5205661"/>
            <a:ext cx="4187480" cy="0"/>
          </a:xfrm>
          <a:prstGeom prst="straightConnector1">
            <a:avLst/>
          </a:prstGeom>
          <a:gradFill rotWithShape="1">
            <a:gsLst>
              <a:gs pos="0">
                <a:srgbClr val="E4CD9A"/>
              </a:gs>
              <a:gs pos="100000">
                <a:srgbClr val="EEEFD7"/>
              </a:gs>
            </a:gsLst>
            <a:lin ang="2700000" scaled="1"/>
          </a:gradFill>
          <a:ln w="53975" cap="flat" cmpd="sng" algn="ctr">
            <a:solidFill>
              <a:srgbClr val="00B050"/>
            </a:solidFill>
            <a:prstDash val="solid"/>
            <a:round/>
            <a:headEnd type="none" w="med" len="med"/>
            <a:tailEnd type="arrow"/>
          </a:ln>
          <a:effectLst/>
        </p:spPr>
      </p:cxnSp>
      <p:sp>
        <p:nvSpPr>
          <p:cNvPr id="12" name="TextBox 20"/>
          <p:cNvSpPr txBox="1"/>
          <p:nvPr/>
        </p:nvSpPr>
        <p:spPr>
          <a:xfrm>
            <a:off x="990600" y="3241505"/>
            <a:ext cx="1809751" cy="627864"/>
          </a:xfrm>
          <a:prstGeom prst="rect">
            <a:avLst/>
          </a:prstGeom>
          <a:solidFill>
            <a:schemeClr val="bg1"/>
          </a:solid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lnSpc>
                <a:spcPct val="85000"/>
              </a:lnSpc>
            </a:pPr>
            <a:r>
              <a:rPr lang="en-US" sz="2400" b="0" dirty="0" smtClean="0">
                <a:latin typeface="Segoe UI" pitchFamily="34" charset="0"/>
                <a:ea typeface="Segoe UI" pitchFamily="34" charset="0"/>
                <a:cs typeface="Segoe UI" pitchFamily="34" charset="0"/>
              </a:rPr>
              <a:t>Demande d'impression</a:t>
            </a:r>
            <a:endParaRPr lang="en-US" sz="2400" b="0" dirty="0">
              <a:latin typeface="Segoe UI" pitchFamily="34" charset="0"/>
              <a:ea typeface="Segoe UI" pitchFamily="34" charset="0"/>
              <a:cs typeface="Segoe UI" pitchFamily="34" charset="0"/>
            </a:endParaRPr>
          </a:p>
        </p:txBody>
      </p:sp>
      <p:sp>
        <p:nvSpPr>
          <p:cNvPr id="13" name="TextBox 21"/>
          <p:cNvSpPr txBox="1"/>
          <p:nvPr/>
        </p:nvSpPr>
        <p:spPr>
          <a:xfrm>
            <a:off x="3401948" y="3811396"/>
            <a:ext cx="3646629" cy="313932"/>
          </a:xfrm>
          <a:prstGeom prst="rect">
            <a:avLst/>
          </a:prstGeom>
          <a:solidFill>
            <a:schemeClr val="bg1"/>
          </a:solid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400" b="0" dirty="0" smtClean="0">
                <a:latin typeface="Segoe UI" pitchFamily="34" charset="0"/>
                <a:ea typeface="Segoe UI" pitchFamily="34" charset="0"/>
                <a:cs typeface="Segoe UI" pitchFamily="34" charset="0"/>
              </a:rPr>
              <a:t>Redirection d'impression</a:t>
            </a:r>
            <a:endParaRPr lang="en-US" sz="2400" b="0" dirty="0">
              <a:latin typeface="Segoe UI" pitchFamily="34" charset="0"/>
              <a:ea typeface="Segoe UI" pitchFamily="34" charset="0"/>
              <a:cs typeface="Segoe UI" pitchFamily="34" charset="0"/>
            </a:endParaRPr>
          </a:p>
        </p:txBody>
      </p:sp>
      <p:sp>
        <p:nvSpPr>
          <p:cNvPr id="14" name="TextBox 23"/>
          <p:cNvSpPr txBox="1"/>
          <p:nvPr/>
        </p:nvSpPr>
        <p:spPr>
          <a:xfrm>
            <a:off x="2703490" y="5691544"/>
            <a:ext cx="3539091" cy="369332"/>
          </a:xfrm>
          <a:prstGeom prst="rect">
            <a:avLst/>
          </a:prstGeom>
          <a:solidFill>
            <a:schemeClr val="bg1"/>
          </a:solid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2400" b="0" dirty="0" smtClean="0">
                <a:latin typeface="Segoe UI" pitchFamily="34" charset="0"/>
                <a:ea typeface="Segoe UI" pitchFamily="34" charset="0"/>
                <a:cs typeface="Segoe UI" pitchFamily="34" charset="0"/>
              </a:rPr>
              <a:t>Travail d'impression</a:t>
            </a:r>
            <a:endParaRPr lang="en-US" sz="2400" b="0" dirty="0">
              <a:latin typeface="Segoe UI" pitchFamily="34" charset="0"/>
              <a:ea typeface="Segoe UI" pitchFamily="34" charset="0"/>
              <a:cs typeface="Segoe UI" pitchFamily="34" charset="0"/>
            </a:endParaRPr>
          </a:p>
        </p:txBody>
      </p:sp>
      <p:cxnSp>
        <p:nvCxnSpPr>
          <p:cNvPr id="15" name="Straight Arrow Connector 14"/>
          <p:cNvCxnSpPr/>
          <p:nvPr/>
        </p:nvCxnSpPr>
        <p:spPr bwMode="auto">
          <a:xfrm flipV="1">
            <a:off x="1828800" y="3124200"/>
            <a:ext cx="2144571" cy="1462326"/>
          </a:xfrm>
          <a:prstGeom prst="straightConnector1">
            <a:avLst/>
          </a:prstGeom>
          <a:gradFill rotWithShape="1">
            <a:gsLst>
              <a:gs pos="0">
                <a:srgbClr val="E4CD9A"/>
              </a:gs>
              <a:gs pos="100000">
                <a:srgbClr val="EEEFD7"/>
              </a:gs>
            </a:gsLst>
            <a:lin ang="2700000" scaled="1"/>
          </a:gradFill>
          <a:ln w="53975" cap="flat" cmpd="sng" algn="ctr">
            <a:solidFill>
              <a:srgbClr val="00B050"/>
            </a:solidFill>
            <a:prstDash val="solid"/>
            <a:round/>
            <a:headEnd type="none" w="med" len="med"/>
            <a:tailEnd type="arrow"/>
          </a:ln>
          <a:effectLst/>
        </p:spPr>
      </p:cxnSp>
      <p:cxnSp>
        <p:nvCxnSpPr>
          <p:cNvPr id="16" name="Straight Arrow Connector 15"/>
          <p:cNvCxnSpPr/>
          <p:nvPr/>
        </p:nvCxnSpPr>
        <p:spPr bwMode="auto">
          <a:xfrm flipH="1">
            <a:off x="2009253" y="3241505"/>
            <a:ext cx="2287324" cy="1567709"/>
          </a:xfrm>
          <a:prstGeom prst="straightConnector1">
            <a:avLst/>
          </a:prstGeom>
          <a:gradFill rotWithShape="1">
            <a:gsLst>
              <a:gs pos="0">
                <a:srgbClr val="E4CD9A"/>
              </a:gs>
              <a:gs pos="100000">
                <a:srgbClr val="EEEFD7"/>
              </a:gs>
            </a:gsLst>
            <a:lin ang="2700000" scaled="1"/>
          </a:gradFill>
          <a:ln w="53975" cap="flat" cmpd="sng" algn="ctr">
            <a:solidFill>
              <a:srgbClr val="00B050"/>
            </a:solidFill>
            <a:prstDash val="solid"/>
            <a:round/>
            <a:headEnd type="none" w="med" len="med"/>
            <a:tailEnd type="arrow"/>
          </a:ln>
          <a:effectLst/>
        </p:spPr>
      </p:cxnSp>
      <p:sp>
        <p:nvSpPr>
          <p:cNvPr id="17" name="TextBox 24"/>
          <p:cNvSpPr txBox="1"/>
          <p:nvPr/>
        </p:nvSpPr>
        <p:spPr>
          <a:xfrm>
            <a:off x="477546" y="5719244"/>
            <a:ext cx="2285818" cy="313932"/>
          </a:xfrm>
          <a:prstGeom prst="rect">
            <a:avLst/>
          </a:prstGeom>
          <a:solidFill>
            <a:schemeClr val="bg1"/>
          </a:solidFill>
        </p:spPr>
        <p:txBody>
          <a:bodyPr wrap="non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400" b="0" dirty="0" smtClean="0">
                <a:latin typeface="Segoe UI" pitchFamily="34" charset="0"/>
                <a:ea typeface="Segoe UI" pitchFamily="34" charset="0"/>
                <a:cs typeface="Segoe UI" pitchFamily="34" charset="0"/>
              </a:rPr>
              <a:t>Ordinateur client</a:t>
            </a:r>
            <a:endParaRPr lang="en-US" sz="2400" b="0" dirty="0">
              <a:latin typeface="Segoe UI" pitchFamily="34" charset="0"/>
              <a:ea typeface="Segoe UI" pitchFamily="34" charset="0"/>
              <a:cs typeface="Segoe UI" pitchFamily="34" charset="0"/>
            </a:endParaRPr>
          </a:p>
        </p:txBody>
      </p:sp>
      <p:sp>
        <p:nvSpPr>
          <p:cNvPr id="18" name="TextBox 25"/>
          <p:cNvSpPr txBox="1"/>
          <p:nvPr/>
        </p:nvSpPr>
        <p:spPr>
          <a:xfrm>
            <a:off x="5973692" y="5719244"/>
            <a:ext cx="2862381" cy="313932"/>
          </a:xfrm>
          <a:prstGeom prst="rect">
            <a:avLst/>
          </a:prstGeom>
          <a:solidFill>
            <a:schemeClr val="bg1"/>
          </a:solid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pPr>
            <a:r>
              <a:rPr lang="en-US" sz="2400" b="0" dirty="0" smtClean="0">
                <a:latin typeface="Segoe UI" pitchFamily="34" charset="0"/>
                <a:ea typeface="Segoe UI" pitchFamily="34" charset="0"/>
                <a:cs typeface="Segoe UI" pitchFamily="34" charset="0"/>
              </a:rPr>
              <a:t>Imprimante gérée</a:t>
            </a:r>
            <a:endParaRPr lang="en-US" sz="2400" b="0" dirty="0">
              <a:latin typeface="Segoe UI" pitchFamily="34" charset="0"/>
              <a:ea typeface="Segoe UI" pitchFamily="34" charset="0"/>
              <a:cs typeface="Segoe UI" pitchFamily="34" charset="0"/>
            </a:endParaRPr>
          </a:p>
        </p:txBody>
      </p:sp>
      <p:sp>
        <p:nvSpPr>
          <p:cNvPr id="19" name="TextBox 26"/>
          <p:cNvSpPr txBox="1"/>
          <p:nvPr/>
        </p:nvSpPr>
        <p:spPr>
          <a:xfrm>
            <a:off x="5233408" y="2375795"/>
            <a:ext cx="2843792" cy="313932"/>
          </a:xfrm>
          <a:prstGeom prst="rect">
            <a:avLst/>
          </a:prstGeom>
          <a:solidFill>
            <a:schemeClr val="bg1"/>
          </a:solidFill>
        </p:spPr>
        <p:txBody>
          <a:bodyPr wrap="non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85000"/>
              </a:lnSpc>
            </a:pPr>
            <a:r>
              <a:rPr lang="en-US" sz="2400" b="0" dirty="0" smtClean="0">
                <a:latin typeface="Segoe UI" pitchFamily="34" charset="0"/>
                <a:ea typeface="Segoe UI" pitchFamily="34" charset="0"/>
                <a:cs typeface="Segoe UI" pitchFamily="34" charset="0"/>
              </a:rPr>
              <a:t>Serveur d'impression</a:t>
            </a:r>
            <a:endParaRPr lang="en-US" sz="2400" b="0" dirty="0">
              <a:latin typeface="Segoe UI" pitchFamily="34" charset="0"/>
              <a:ea typeface="Segoe UI" pitchFamily="34" charset="0"/>
              <a:cs typeface="Segoe UI" pitchFamily="34" charset="0"/>
            </a:endParaRPr>
          </a:p>
        </p:txBody>
      </p:sp>
      <p:sp>
        <p:nvSpPr>
          <p:cNvPr id="20" name="TextBox 18"/>
          <p:cNvSpPr txBox="1"/>
          <p:nvPr/>
        </p:nvSpPr>
        <p:spPr>
          <a:xfrm>
            <a:off x="2029547" y="2120966"/>
            <a:ext cx="1685925" cy="369332"/>
          </a:xfrm>
          <a:prstGeom prst="rect">
            <a:avLst/>
          </a:prstGeom>
          <a:solidFill>
            <a:schemeClr val="bg1"/>
          </a:solidFill>
        </p:spPr>
        <p:txBody>
          <a:bodyPr wrap="square" lIns="0" tIns="0" rIns="0" bIns="0"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400" b="0" dirty="0" smtClean="0">
                <a:latin typeface="Segoe UI" pitchFamily="34" charset="0"/>
                <a:ea typeface="Segoe UI" pitchFamily="34" charset="0"/>
                <a:cs typeface="Segoe UI" pitchFamily="34" charset="0"/>
              </a:rPr>
              <a:t>Siège social</a:t>
            </a:r>
            <a:endParaRPr lang="en-US"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8835452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a6463720-00b5-4870-b99d-00a71b73b1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Déploiement d'imprimantes sur des clients</a:t>
            </a:r>
            <a:endParaRPr lang="en-US"/>
          </a:p>
        </p:txBody>
      </p:sp>
      <p:sp>
        <p:nvSpPr>
          <p:cNvPr id="4" name="Rounded Rectangle 3"/>
          <p:cNvSpPr>
            <a:spLocks noChangeArrowheads="1"/>
          </p:cNvSpPr>
          <p:nvPr/>
        </p:nvSpPr>
        <p:spPr bwMode="auto">
          <a:xfrm>
            <a:off x="363538" y="894293"/>
            <a:ext cx="8170861" cy="909816"/>
          </a:xfrm>
          <a:prstGeom prst="roundRect">
            <a:avLst>
              <a:gd name="adj" fmla="val 4167"/>
            </a:avLst>
          </a:prstGeom>
          <a:noFill/>
          <a:ln w="9525" algn="ctr">
            <a:noFill/>
            <a:round/>
            <a:headEnd/>
            <a:tailEnd/>
          </a:ln>
          <a:effec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None/>
            </a:pPr>
            <a:r>
              <a:rPr lang="en-CA" sz="2600" b="0" dirty="0">
                <a:solidFill>
                  <a:schemeClr val="accent4"/>
                </a:solidFill>
                <a:latin typeface="Segoe UI" pitchFamily="34" charset="0"/>
                <a:ea typeface="Segoe UI" pitchFamily="34" charset="0"/>
                <a:cs typeface="Segoe UI" pitchFamily="34" charset="0"/>
              </a:rPr>
              <a:t>Vous pouvez déployer des imprimantes sur des clients au </a:t>
            </a:r>
            <a:r>
              <a:rPr lang="en-CA" sz="2600" b="0" dirty="0" err="1">
                <a:solidFill>
                  <a:schemeClr val="accent4"/>
                </a:solidFill>
                <a:latin typeface="Segoe UI" pitchFamily="34" charset="0"/>
                <a:ea typeface="Segoe UI" pitchFamily="34" charset="0"/>
                <a:cs typeface="Segoe UI" pitchFamily="34" charset="0"/>
              </a:rPr>
              <a:t>moyen</a:t>
            </a:r>
            <a:r>
              <a:rPr lang="en-CA" sz="2600" b="0" dirty="0">
                <a:solidFill>
                  <a:schemeClr val="accent4"/>
                </a:solidFill>
                <a:latin typeface="Segoe UI" pitchFamily="34" charset="0"/>
                <a:ea typeface="Segoe UI" pitchFamily="34" charset="0"/>
                <a:cs typeface="Segoe UI" pitchFamily="34" charset="0"/>
              </a:rPr>
              <a:t> </a:t>
            </a:r>
            <a:r>
              <a:rPr lang="en-CA" sz="2600" b="0" dirty="0" smtClean="0">
                <a:solidFill>
                  <a:schemeClr val="accent4"/>
                </a:solidFill>
                <a:latin typeface="Segoe UI" pitchFamily="34" charset="0"/>
                <a:ea typeface="Segoe UI" pitchFamily="34" charset="0"/>
                <a:cs typeface="Segoe UI" pitchFamily="34" charset="0"/>
              </a:rPr>
              <a:t>de</a:t>
            </a:r>
            <a:endParaRPr lang="en-CA" sz="2600" b="0" dirty="0">
              <a:solidFill>
                <a:schemeClr val="accent4"/>
              </a:solidFill>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694417" y="2425051"/>
            <a:ext cx="7458983" cy="828246"/>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CA" sz="2600" b="0" dirty="0">
                <a:solidFill>
                  <a:schemeClr val="accent4"/>
                </a:solidFill>
                <a:latin typeface="Segoe UI" pitchFamily="34" charset="0"/>
                <a:ea typeface="Segoe UI" pitchFamily="34" charset="0"/>
                <a:cs typeface="Segoe UI" pitchFamily="34" charset="0"/>
              </a:rPr>
              <a:t>Objet de stratégie de groupe créé par la gestion de l'impression</a:t>
            </a:r>
          </a:p>
        </p:txBody>
      </p:sp>
      <p:sp>
        <p:nvSpPr>
          <p:cNvPr id="6" name="Rounded Rectangle 5"/>
          <p:cNvSpPr>
            <a:spLocks noChangeArrowheads="1"/>
          </p:cNvSpPr>
          <p:nvPr/>
        </p:nvSpPr>
        <p:spPr bwMode="auto">
          <a:xfrm>
            <a:off x="694417" y="3348817"/>
            <a:ext cx="3459601" cy="461183"/>
          </a:xfrm>
          <a:prstGeom prst="roundRect">
            <a:avLst>
              <a:gd name="adj" fmla="val 4167"/>
            </a:avLst>
          </a:prstGeom>
          <a:noFill/>
          <a:ln w="9525" algn="ctr">
            <a:noFill/>
            <a:round/>
            <a:headEnd/>
            <a:tailEnd/>
          </a:ln>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CA" sz="2600" b="0" dirty="0">
                <a:solidFill>
                  <a:schemeClr val="accent4"/>
                </a:solidFill>
                <a:latin typeface="Segoe UI" pitchFamily="34" charset="0"/>
                <a:ea typeface="Segoe UI" pitchFamily="34" charset="0"/>
                <a:cs typeface="Segoe UI" pitchFamily="34" charset="0"/>
              </a:rPr>
              <a:t>Installation manuelle</a:t>
            </a:r>
          </a:p>
        </p:txBody>
      </p:sp>
      <p:sp>
        <p:nvSpPr>
          <p:cNvPr id="7" name="Rounded Rectangle 6"/>
          <p:cNvSpPr>
            <a:spLocks noChangeArrowheads="1"/>
          </p:cNvSpPr>
          <p:nvPr/>
        </p:nvSpPr>
        <p:spPr bwMode="auto">
          <a:xfrm>
            <a:off x="694417" y="1910786"/>
            <a:ext cx="5551648" cy="461183"/>
          </a:xfrm>
          <a:prstGeom prst="roundRect">
            <a:avLst>
              <a:gd name="adj" fmla="val 4167"/>
            </a:avLst>
          </a:prstGeom>
          <a:noFill/>
          <a:ln w="9525" algn="ctr">
            <a:noFill/>
            <a:round/>
            <a:headEnd/>
            <a:tailEnd/>
          </a:ln>
          <a:effectLst/>
        </p:spPr>
        <p:txBody>
          <a:bodyPr wrap="non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CA" sz="2600" b="0" dirty="0">
                <a:solidFill>
                  <a:schemeClr val="accent4"/>
                </a:solidFill>
                <a:latin typeface="Segoe UI" pitchFamily="34" charset="0"/>
                <a:ea typeface="Segoe UI" pitchFamily="34" charset="0"/>
                <a:cs typeface="Segoe UI" pitchFamily="34" charset="0"/>
              </a:rPr>
              <a:t>Préférences de </a:t>
            </a:r>
            <a:r>
              <a:rPr lang="en-CA" sz="2600" b="0" dirty="0" err="1" smtClean="0">
                <a:solidFill>
                  <a:schemeClr val="accent4"/>
                </a:solidFill>
                <a:latin typeface="Segoe UI" pitchFamily="34" charset="0"/>
                <a:ea typeface="Segoe UI" pitchFamily="34" charset="0"/>
                <a:cs typeface="Segoe UI" pitchFamily="34" charset="0"/>
              </a:rPr>
              <a:t>stratégie</a:t>
            </a:r>
            <a:r>
              <a:rPr lang="en-CA" sz="2600" b="0" dirty="0" smtClean="0">
                <a:latin typeface="Segoe UI" pitchFamily="34" charset="0"/>
                <a:ea typeface="Segoe UI" pitchFamily="34" charset="0"/>
                <a:cs typeface="Segoe UI" pitchFamily="34" charset="0"/>
              </a:rPr>
              <a:t> </a:t>
            </a:r>
            <a:r>
              <a:rPr lang="en-CA" sz="2600" b="0" dirty="0">
                <a:latin typeface="Segoe UI" pitchFamily="34" charset="0"/>
                <a:ea typeface="Segoe UI" pitchFamily="34" charset="0"/>
                <a:cs typeface="Segoe UI" pitchFamily="34" charset="0"/>
              </a:rPr>
              <a:t>de groupe</a:t>
            </a:r>
          </a:p>
        </p:txBody>
      </p:sp>
      <p:grpSp>
        <p:nvGrpSpPr>
          <p:cNvPr id="8" name="Group 7" descr="cosmetic graphic showing printing services being deployed to groups and to users"/>
          <p:cNvGrpSpPr/>
          <p:nvPr/>
        </p:nvGrpSpPr>
        <p:grpSpPr>
          <a:xfrm>
            <a:off x="898966" y="3949700"/>
            <a:ext cx="6789837" cy="2397592"/>
            <a:chOff x="898966" y="3949700"/>
            <a:chExt cx="6789837" cy="2397592"/>
          </a:xfrm>
        </p:grpSpPr>
        <p:pic>
          <p:nvPicPr>
            <p:cNvPr id="9" name="Picture 8" descr="I:\AVS-Work\Evergreen\MSL_Flash_Object_Library\MSL_PNG_Object_Library\Printer_Network.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8966" y="4461342"/>
              <a:ext cx="1905000" cy="1885950"/>
            </a:xfrm>
            <a:prstGeom prst="rect">
              <a:avLst/>
            </a:prstGeom>
            <a:noFill/>
            <a:ln>
              <a:noFill/>
            </a:ln>
            <a:effectLst/>
            <a:extLst/>
          </p:spPr>
        </p:pic>
        <p:pic>
          <p:nvPicPr>
            <p:cNvPr id="10" name="Picture 9" descr="I:\AVS-Work\Evergreen\MSL_Flash_Object_Library\MSL_PNG_Object_Library\ClientApplicati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12453" y="4771611"/>
              <a:ext cx="1276350" cy="1386840"/>
            </a:xfrm>
            <a:prstGeom prst="rect">
              <a:avLst/>
            </a:prstGeom>
            <a:noFill/>
            <a:ln>
              <a:noFill/>
            </a:ln>
            <a:effectLst/>
            <a:extLst/>
          </p:spPr>
        </p:pic>
        <p:pic>
          <p:nvPicPr>
            <p:cNvPr id="11" name="Picture 10" descr="I:\AVS-Work\Evergreen\MSL_Flash_Object_Library\MSL_PNG_Object_Library\GroupPolicy.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50309" y="3949700"/>
              <a:ext cx="1981859" cy="1154433"/>
            </a:xfrm>
            <a:prstGeom prst="rect">
              <a:avLst/>
            </a:prstGeom>
            <a:noFill/>
            <a:ln>
              <a:noFill/>
            </a:ln>
            <a:effectLst/>
            <a:extLst/>
          </p:spPr>
        </p:pic>
        <p:pic>
          <p:nvPicPr>
            <p:cNvPr id="12" name="Picture 11" descr="I:\AVS-Work\Evergreen\MSL_Flash_Object_Library\MSL_PNG_Object_Library\arrow03.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16150" y="5128523"/>
              <a:ext cx="3428572" cy="673016"/>
            </a:xfrm>
            <a:prstGeom prst="rect">
              <a:avLst/>
            </a:prstGeom>
            <a:noFill/>
            <a:ln>
              <a:noFill/>
            </a:ln>
            <a:effectLst/>
            <a:extLst/>
          </p:spPr>
        </p:pic>
      </p:grpSp>
    </p:spTree>
    <p:extLst>
      <p:ext uri="{BB962C8B-B14F-4D97-AF65-F5344CB8AC3E}">
        <p14:creationId xmlns:p14="http://schemas.microsoft.com/office/powerpoint/2010/main" val="11747656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Atelier pratique : Implémentation des services de fichier et d'impression</a:t>
            </a:r>
            <a:endParaRPr lang="en-US" sz="2400" dirty="0"/>
          </a:p>
        </p:txBody>
      </p:sp>
      <p:sp>
        <p:nvSpPr>
          <p:cNvPr id="3" name="Text Placeholder 2"/>
          <p:cNvSpPr>
            <a:spLocks noGrp="1"/>
          </p:cNvSpPr>
          <p:nvPr>
            <p:ph type="body" idx="1"/>
          </p:nvPr>
        </p:nvSpPr>
        <p:spPr/>
        <p:txBody>
          <a:bodyPr/>
          <a:lstStyle/>
          <a:p>
            <a:r>
              <a:rPr lang="fr-FR" smtClean="0"/>
              <a:t>Exercice 1 : Création et configuration d'un partage de fichiers
Exercice 2 : Configuration de clichés instantanés
Exercice 3 : Création et configuration d'un pool d'imprimantes</a:t>
            </a:r>
            <a:endParaRPr lang="en-US"/>
          </a:p>
        </p:txBody>
      </p:sp>
      <p:sp>
        <p:nvSpPr>
          <p:cNvPr id="4" name="TextBox 3"/>
          <p:cNvSpPr txBox="1"/>
          <p:nvPr/>
        </p:nvSpPr>
        <p:spPr>
          <a:xfrm>
            <a:off x="458788" y="3420291"/>
            <a:ext cx="5461175" cy="492443"/>
          </a:xfrm>
          <a:prstGeom prst="rect">
            <a:avLst/>
          </a:prstGeom>
          <a:noFill/>
        </p:spPr>
        <p:txBody>
          <a:bodyPr vert="horz" wrap="none" rtlCol="0">
            <a:spAutoFit/>
          </a:bodyPr>
          <a:lstStyle/>
          <a:p>
            <a:r>
              <a:rPr lang="en-US" sz="2600" dirty="0" err="1" smtClean="0">
                <a:latin typeface="Segoe UI"/>
              </a:rPr>
              <a:t>Informations</a:t>
            </a:r>
            <a:r>
              <a:rPr lang="en-US" sz="2600" dirty="0" smtClean="0">
                <a:latin typeface="Segoe UI"/>
              </a:rPr>
              <a:t> </a:t>
            </a:r>
            <a:r>
              <a:rPr lang="en-US" sz="2600" dirty="0" err="1" smtClean="0">
                <a:latin typeface="Segoe UI"/>
              </a:rPr>
              <a:t>d'ouverture</a:t>
            </a:r>
            <a:r>
              <a:rPr lang="en-US" sz="2600" dirty="0" smtClean="0">
                <a:latin typeface="Segoe UI"/>
              </a:rPr>
              <a:t> de session</a:t>
            </a:r>
            <a:endParaRPr lang="en-US" sz="2600" dirty="0">
              <a:latin typeface="Segoe UI"/>
            </a:endParaRPr>
          </a:p>
        </p:txBody>
      </p:sp>
      <p:sp>
        <p:nvSpPr>
          <p:cNvPr id="5" name="TextBox 4"/>
          <p:cNvSpPr txBox="1"/>
          <p:nvPr/>
        </p:nvSpPr>
        <p:spPr>
          <a:xfrm>
            <a:off x="458788" y="3953691"/>
            <a:ext cx="8075612" cy="2092881"/>
          </a:xfrm>
          <a:prstGeom prst="rect">
            <a:avLst/>
          </a:prstGeom>
          <a:noFill/>
        </p:spPr>
        <p:txBody>
          <a:bodyPr vert="horz" wrap="square" rtlCol="0">
            <a:spAutoFit/>
          </a:bodyPr>
          <a:lstStyle/>
          <a:p>
            <a:pPr>
              <a:tabLst>
                <a:tab pos="3584575" algn="l"/>
              </a:tabLst>
            </a:pPr>
            <a:r>
              <a:rPr lang="en-US" sz="2600" b="0" i="0" u="none" strike="noStrike" baseline="0" dirty="0" err="1" smtClean="0">
                <a:latin typeface="Segoe UI"/>
                <a:ea typeface="SimSun"/>
                <a:cs typeface="Cordia New"/>
              </a:rPr>
              <a:t>Ordinateurs</a:t>
            </a:r>
            <a:r>
              <a:rPr lang="en-US" sz="2600" b="0" i="0" u="none" strike="noStrike" baseline="0" dirty="0" smtClean="0">
                <a:latin typeface="Segoe UI"/>
                <a:ea typeface="SimSun"/>
                <a:cs typeface="Cordia New"/>
              </a:rPr>
              <a:t> </a:t>
            </a:r>
            <a:r>
              <a:rPr lang="en-US" sz="2600" b="0" i="0" u="none" strike="noStrike" baseline="0" dirty="0" err="1" smtClean="0">
                <a:latin typeface="Segoe UI"/>
                <a:ea typeface="SimSun"/>
                <a:cs typeface="Cordia New"/>
              </a:rPr>
              <a:t>virtuels</a:t>
            </a:r>
            <a:r>
              <a:rPr lang="en-US" sz="2600" b="0" i="0" u="none" strike="noStrike" baseline="0" dirty="0" smtClean="0">
                <a:latin typeface="Segoe UI"/>
                <a:ea typeface="SimSun"/>
                <a:cs typeface="Cordia New"/>
              </a:rPr>
              <a:t>	22410B-LON-CL1</a:t>
            </a:r>
          </a:p>
          <a:p>
            <a:pPr>
              <a:tabLst>
                <a:tab pos="3584575" algn="l"/>
              </a:tabLst>
            </a:pPr>
            <a:r>
              <a:rPr lang="en-US" sz="2600" dirty="0">
                <a:latin typeface="Segoe UI"/>
                <a:ea typeface="SimSun"/>
                <a:cs typeface="Cordia New"/>
              </a:rPr>
              <a:t>	</a:t>
            </a:r>
            <a:r>
              <a:rPr lang="en-US" sz="2600" b="0" i="0" u="none" strike="noStrike" baseline="0" dirty="0" smtClean="0">
                <a:latin typeface="Segoe UI"/>
                <a:ea typeface="SimSun"/>
                <a:cs typeface="Cordia New"/>
              </a:rPr>
              <a:t>22410B-LON-DC1</a:t>
            </a:r>
          </a:p>
          <a:p>
            <a:pPr>
              <a:tabLst>
                <a:tab pos="3584575" algn="l"/>
              </a:tabLst>
            </a:pPr>
            <a:r>
              <a:rPr lang="en-US" sz="2600" dirty="0">
                <a:latin typeface="Segoe UI"/>
                <a:ea typeface="SimSun"/>
                <a:cs typeface="Cordia New"/>
              </a:rPr>
              <a:t>	</a:t>
            </a:r>
            <a:r>
              <a:rPr lang="en-US" sz="2600" b="0" i="0" u="none" strike="noStrike" baseline="0" dirty="0" smtClean="0">
                <a:latin typeface="Segoe UI"/>
                <a:ea typeface="SimSun"/>
                <a:cs typeface="Cordia New"/>
              </a:rPr>
              <a:t>22410B-LON-SVR1	</a:t>
            </a:r>
          </a:p>
          <a:p>
            <a:pPr>
              <a:tabLst>
                <a:tab pos="3584575" algn="l"/>
              </a:tabLst>
            </a:pPr>
            <a:r>
              <a:rPr lang="en-US" sz="2600" b="0" i="0" u="none" strike="noStrike" baseline="0" dirty="0" smtClean="0">
                <a:latin typeface="Segoe UI"/>
                <a:ea typeface="SimSun"/>
                <a:cs typeface="Cordia New"/>
              </a:rPr>
              <a:t>Nom </a:t>
            </a:r>
            <a:r>
              <a:rPr lang="en-US" sz="2600" b="0" i="0" u="none" strike="noStrike" baseline="0" dirty="0" err="1" smtClean="0">
                <a:latin typeface="Segoe UI"/>
                <a:ea typeface="SimSun"/>
                <a:cs typeface="Cordia New"/>
              </a:rPr>
              <a:t>d'utilisateur</a:t>
            </a:r>
            <a:r>
              <a:rPr lang="en-US" sz="2600" b="0" i="0" u="none" strike="noStrike" baseline="0" dirty="0" smtClean="0">
                <a:latin typeface="Segoe UI"/>
                <a:ea typeface="SimSun"/>
                <a:cs typeface="Cordia New"/>
              </a:rPr>
              <a:t>	</a:t>
            </a:r>
            <a:r>
              <a:rPr lang="en-US" sz="2600" b="1" i="0" u="none" strike="noStrike" baseline="0" dirty="0" err="1" smtClean="0">
                <a:latin typeface="Segoe UI"/>
                <a:ea typeface="SimSun"/>
                <a:cs typeface="Cordia New"/>
              </a:rPr>
              <a:t>Adatum</a:t>
            </a:r>
            <a:r>
              <a:rPr lang="en-US" sz="2600" b="1" i="0" u="none" strike="noStrike" baseline="0" dirty="0" smtClean="0">
                <a:latin typeface="Segoe UI"/>
                <a:ea typeface="SimSun"/>
                <a:cs typeface="Cordia New"/>
              </a:rPr>
              <a:t>\</a:t>
            </a:r>
            <a:r>
              <a:rPr lang="en-US" sz="2600" b="1" i="0" u="none" strike="noStrike" baseline="0" dirty="0" err="1" smtClean="0">
                <a:latin typeface="Segoe UI"/>
                <a:ea typeface="SimSun"/>
                <a:cs typeface="Cordia New"/>
              </a:rPr>
              <a:t>Administrateur</a:t>
            </a:r>
            <a:endParaRPr lang="en-US" sz="2600" b="0" i="0" u="none" strike="noStrike" baseline="0" dirty="0" smtClean="0">
              <a:latin typeface="Segoe UI"/>
              <a:ea typeface="SimSun"/>
              <a:cs typeface="Cordia New"/>
            </a:endParaRPr>
          </a:p>
          <a:p>
            <a:pPr>
              <a:tabLst>
                <a:tab pos="3584575" algn="l"/>
              </a:tabLst>
            </a:pPr>
            <a:r>
              <a:rPr lang="en-US" sz="2600" b="0" i="0" u="none" strike="noStrike" baseline="0" dirty="0" smtClean="0">
                <a:latin typeface="Segoe UI"/>
                <a:ea typeface="SimSun"/>
                <a:cs typeface="Cordia New"/>
              </a:rPr>
              <a:t>Mot de </a:t>
            </a:r>
            <a:r>
              <a:rPr lang="en-US" sz="2600" b="0" i="0" u="none" strike="noStrike" baseline="0" dirty="0" err="1" smtClean="0">
                <a:latin typeface="Segoe UI"/>
                <a:ea typeface="SimSun"/>
                <a:cs typeface="Cordia New"/>
              </a:rPr>
              <a:t>passe</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Pa$$w0rd	</a:t>
            </a:r>
            <a:endParaRPr lang="en-US" sz="2600" b="0" i="0" u="none" strike="noStrike" baseline="0" dirty="0" smtClean="0">
              <a:latin typeface="Segoe UI"/>
              <a:ea typeface="SimSun"/>
              <a:cs typeface="Cordia New"/>
            </a:endParaRPr>
          </a:p>
        </p:txBody>
      </p:sp>
      <p:sp>
        <p:nvSpPr>
          <p:cNvPr id="6" name="TextBox 5"/>
          <p:cNvSpPr txBox="1"/>
          <p:nvPr/>
        </p:nvSpPr>
        <p:spPr>
          <a:xfrm>
            <a:off x="458788" y="6198513"/>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45 minutes</a:t>
            </a:r>
            <a:endParaRPr lang="en-US" sz="2200" dirty="0">
              <a:latin typeface="Segoe UI"/>
            </a:endParaRPr>
          </a:p>
        </p:txBody>
      </p:sp>
    </p:spTree>
    <p:extLst>
      <p:ext uri="{BB962C8B-B14F-4D97-AF65-F5344CB8AC3E}">
        <p14:creationId xmlns:p14="http://schemas.microsoft.com/office/powerpoint/2010/main" val="5034512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1021215"/>
            <a:ext cx="8119156" cy="3560975"/>
          </a:xfrm>
          <a:prstGeom prst="rect">
            <a:avLst/>
          </a:prstGeom>
          <a:noFill/>
        </p:spPr>
        <p:txBody>
          <a:bodyPr vert="horz" wrap="square" rtlCol="0">
            <a:spAutoFit/>
          </a:bodyPr>
          <a:lstStyle/>
          <a:p>
            <a:pPr>
              <a:lnSpc>
                <a:spcPct val="115000"/>
              </a:lnSpc>
              <a:spcAft>
                <a:spcPts val="1000"/>
              </a:spcAft>
            </a:pPr>
            <a:r>
              <a:rPr lang="en-US" sz="2800" dirty="0" err="1" smtClean="0">
                <a:effectLst/>
                <a:latin typeface="Segoe UI"/>
                <a:ea typeface="SimSun"/>
                <a:cs typeface="Segoe UI"/>
              </a:rPr>
              <a:t>Votre</a:t>
            </a:r>
            <a:r>
              <a:rPr lang="en-US" sz="2800" dirty="0" smtClean="0">
                <a:effectLst/>
                <a:latin typeface="Segoe UI"/>
                <a:ea typeface="SimSun"/>
                <a:cs typeface="Segoe UI"/>
              </a:rPr>
              <a:t> </a:t>
            </a:r>
            <a:r>
              <a:rPr lang="en-US" sz="2800" dirty="0" err="1" smtClean="0">
                <a:effectLst/>
                <a:latin typeface="Segoe UI"/>
                <a:ea typeface="SimSun"/>
                <a:cs typeface="Segoe UI"/>
              </a:rPr>
              <a:t>responsable</a:t>
            </a:r>
            <a:r>
              <a:rPr lang="en-US" sz="2800" dirty="0" smtClean="0">
                <a:effectLst/>
                <a:latin typeface="Segoe UI"/>
                <a:ea typeface="SimSun"/>
                <a:cs typeface="Segoe UI"/>
              </a:rPr>
              <a:t> </a:t>
            </a:r>
            <a:r>
              <a:rPr lang="en-US" sz="2800" dirty="0" err="1" smtClean="0">
                <a:effectLst/>
                <a:latin typeface="Segoe UI"/>
                <a:ea typeface="SimSun"/>
                <a:cs typeface="Segoe UI"/>
              </a:rPr>
              <a:t>vous</a:t>
            </a:r>
            <a:r>
              <a:rPr lang="en-US" sz="2800" dirty="0" smtClean="0">
                <a:effectLst/>
                <a:latin typeface="Segoe UI"/>
                <a:ea typeface="SimSun"/>
                <a:cs typeface="Segoe UI"/>
              </a:rPr>
              <a:t> a </a:t>
            </a:r>
            <a:r>
              <a:rPr lang="en-US" sz="2800" err="1" smtClean="0">
                <a:effectLst/>
                <a:latin typeface="Segoe UI"/>
                <a:ea typeface="SimSun"/>
                <a:cs typeface="Segoe UI"/>
              </a:rPr>
              <a:t>récemment</a:t>
            </a:r>
            <a:r>
              <a:rPr lang="en-US" sz="2800" smtClean="0">
                <a:effectLst/>
                <a:latin typeface="Segoe UI"/>
                <a:ea typeface="SimSun"/>
                <a:cs typeface="Segoe UI"/>
              </a:rPr>
              <a:t> demandé de configurer </a:t>
            </a:r>
            <a:r>
              <a:rPr lang="en-US" sz="2800" dirty="0" smtClean="0">
                <a:effectLst/>
                <a:latin typeface="Segoe UI"/>
                <a:ea typeface="SimSun"/>
                <a:cs typeface="Segoe UI"/>
              </a:rPr>
              <a:t>les services de </a:t>
            </a:r>
            <a:r>
              <a:rPr lang="en-US" sz="2800" err="1" smtClean="0">
                <a:effectLst/>
                <a:latin typeface="Segoe UI"/>
                <a:ea typeface="SimSun"/>
                <a:cs typeface="Segoe UI"/>
              </a:rPr>
              <a:t>fichiers</a:t>
            </a:r>
            <a:r>
              <a:rPr lang="en-US" sz="2800" smtClean="0">
                <a:effectLst/>
                <a:latin typeface="Segoe UI"/>
                <a:ea typeface="SimSun"/>
                <a:cs typeface="Segoe UI"/>
              </a:rPr>
              <a:t> et d'impression </a:t>
            </a:r>
            <a:r>
              <a:rPr lang="en-US" sz="2800" dirty="0" smtClean="0">
                <a:effectLst/>
                <a:latin typeface="Segoe UI"/>
                <a:ea typeface="SimSun"/>
                <a:cs typeface="Segoe UI"/>
              </a:rPr>
              <a:t>pour la </a:t>
            </a:r>
            <a:r>
              <a:rPr lang="en-US" sz="2800" dirty="0" err="1" smtClean="0">
                <a:effectLst/>
                <a:latin typeface="Segoe UI"/>
                <a:ea typeface="SimSun"/>
                <a:cs typeface="Segoe UI"/>
              </a:rPr>
              <a:t>filiale</a:t>
            </a:r>
            <a:r>
              <a:rPr lang="en-US" sz="2800" dirty="0" smtClean="0">
                <a:effectLst/>
                <a:latin typeface="Segoe UI"/>
                <a:ea typeface="SimSun"/>
                <a:cs typeface="Segoe UI"/>
              </a:rPr>
              <a:t>. </a:t>
            </a:r>
            <a:r>
              <a:rPr lang="en-US" sz="2800" dirty="0" err="1" smtClean="0">
                <a:effectLst/>
                <a:latin typeface="Segoe UI"/>
                <a:ea typeface="SimSun"/>
                <a:cs typeface="Segoe UI"/>
              </a:rPr>
              <a:t>Ceci</a:t>
            </a:r>
            <a:r>
              <a:rPr lang="en-US" sz="2800" dirty="0" smtClean="0">
                <a:effectLst/>
                <a:latin typeface="Segoe UI"/>
                <a:ea typeface="SimSun"/>
                <a:cs typeface="Segoe UI"/>
              </a:rPr>
              <a:t> </a:t>
            </a:r>
            <a:r>
              <a:rPr lang="en-US" sz="2800" dirty="0" err="1" smtClean="0">
                <a:effectLst/>
                <a:latin typeface="Segoe UI"/>
                <a:ea typeface="SimSun"/>
                <a:cs typeface="Segoe UI"/>
              </a:rPr>
              <a:t>vous</a:t>
            </a:r>
            <a:r>
              <a:rPr lang="en-US" sz="2800" dirty="0" smtClean="0">
                <a:effectLst/>
                <a:latin typeface="Segoe UI"/>
                <a:ea typeface="SimSun"/>
                <a:cs typeface="Segoe UI"/>
              </a:rPr>
              <a:t> </a:t>
            </a:r>
            <a:r>
              <a:rPr lang="en-US" sz="2800" smtClean="0">
                <a:effectLst/>
                <a:latin typeface="Segoe UI"/>
                <a:ea typeface="SimSun"/>
                <a:cs typeface="Segoe UI"/>
              </a:rPr>
              <a:t>oblige à configurer </a:t>
            </a:r>
            <a:r>
              <a:rPr lang="en-US" sz="2800" dirty="0" smtClean="0">
                <a:effectLst/>
                <a:latin typeface="Segoe UI"/>
                <a:ea typeface="SimSun"/>
                <a:cs typeface="Segoe UI"/>
              </a:rPr>
              <a:t>un nouveau dossier </a:t>
            </a:r>
            <a:r>
              <a:rPr lang="en-US" sz="2800" dirty="0" err="1" smtClean="0">
                <a:effectLst/>
                <a:latin typeface="Segoe UI"/>
                <a:ea typeface="SimSun"/>
                <a:cs typeface="Segoe UI"/>
              </a:rPr>
              <a:t>partagé</a:t>
            </a:r>
            <a:r>
              <a:rPr lang="en-US" sz="2800" dirty="0" smtClean="0">
                <a:effectLst/>
                <a:latin typeface="Segoe UI"/>
                <a:ea typeface="SimSun"/>
                <a:cs typeface="Segoe UI"/>
              </a:rPr>
              <a:t> </a:t>
            </a:r>
            <a:r>
              <a:rPr lang="en-US" sz="2800" smtClean="0">
                <a:effectLst/>
                <a:latin typeface="Segoe UI"/>
                <a:ea typeface="SimSun"/>
                <a:cs typeface="Segoe UI"/>
              </a:rPr>
              <a:t>qui sera utilisé </a:t>
            </a:r>
            <a:r>
              <a:rPr lang="en-US" sz="2800" dirty="0" smtClean="0">
                <a:effectLst/>
                <a:latin typeface="Segoe UI"/>
                <a:ea typeface="SimSun"/>
                <a:cs typeface="Segoe UI"/>
              </a:rPr>
              <a:t>par </a:t>
            </a:r>
            <a:r>
              <a:rPr lang="en-US" sz="2800" dirty="0" err="1" smtClean="0">
                <a:effectLst/>
                <a:latin typeface="Segoe UI"/>
                <a:ea typeface="SimSun"/>
                <a:cs typeface="Segoe UI"/>
              </a:rPr>
              <a:t>plusieurs</a:t>
            </a:r>
            <a:r>
              <a:rPr lang="en-US" sz="2800" dirty="0" smtClean="0">
                <a:effectLst/>
                <a:latin typeface="Segoe UI"/>
                <a:ea typeface="SimSun"/>
                <a:cs typeface="Segoe UI"/>
              </a:rPr>
              <a:t> services, à </a:t>
            </a:r>
            <a:r>
              <a:rPr lang="en-US" sz="2800" err="1" smtClean="0">
                <a:effectLst/>
                <a:latin typeface="Segoe UI"/>
                <a:ea typeface="SimSun"/>
                <a:cs typeface="Segoe UI"/>
              </a:rPr>
              <a:t>configurer</a:t>
            </a:r>
            <a:r>
              <a:rPr lang="en-US" sz="2800" smtClean="0">
                <a:effectLst/>
                <a:latin typeface="Segoe UI"/>
                <a:ea typeface="SimSun"/>
                <a:cs typeface="Segoe UI"/>
              </a:rPr>
              <a:t> des clichés </a:t>
            </a:r>
            <a:r>
              <a:rPr lang="en-US" sz="2800" dirty="0" err="1" smtClean="0">
                <a:effectLst/>
                <a:latin typeface="Segoe UI"/>
                <a:ea typeface="SimSun"/>
                <a:cs typeface="Segoe UI"/>
              </a:rPr>
              <a:t>instantanés</a:t>
            </a:r>
            <a:r>
              <a:rPr lang="en-US" sz="2800" dirty="0" smtClean="0">
                <a:effectLst/>
                <a:latin typeface="Segoe UI"/>
                <a:ea typeface="SimSun"/>
                <a:cs typeface="Segoe UI"/>
              </a:rPr>
              <a:t> </a:t>
            </a:r>
            <a:r>
              <a:rPr lang="en-US" sz="2800" dirty="0" err="1" smtClean="0">
                <a:effectLst/>
                <a:latin typeface="Segoe UI"/>
                <a:ea typeface="SimSun"/>
                <a:cs typeface="Segoe UI"/>
              </a:rPr>
              <a:t>sur</a:t>
            </a:r>
            <a:r>
              <a:rPr lang="en-US" sz="2800" dirty="0" smtClean="0">
                <a:effectLst/>
                <a:latin typeface="Segoe UI"/>
                <a:ea typeface="SimSun"/>
                <a:cs typeface="Segoe UI"/>
              </a:rPr>
              <a:t> les </a:t>
            </a:r>
            <a:r>
              <a:rPr lang="en-US" sz="2800" dirty="0" err="1" smtClean="0">
                <a:effectLst/>
                <a:latin typeface="Segoe UI"/>
                <a:ea typeface="SimSun"/>
                <a:cs typeface="Segoe UI"/>
              </a:rPr>
              <a:t>serveurs</a:t>
            </a:r>
            <a:r>
              <a:rPr lang="en-US" sz="2800" dirty="0" smtClean="0">
                <a:effectLst/>
                <a:latin typeface="Segoe UI"/>
                <a:ea typeface="SimSun"/>
                <a:cs typeface="Segoe UI"/>
              </a:rPr>
              <a:t> de </a:t>
            </a:r>
            <a:r>
              <a:rPr lang="en-US" sz="2800" err="1" smtClean="0">
                <a:effectLst/>
                <a:latin typeface="Segoe UI"/>
                <a:ea typeface="SimSun"/>
                <a:cs typeface="Segoe UI"/>
              </a:rPr>
              <a:t>fichiers</a:t>
            </a:r>
            <a:r>
              <a:rPr lang="en-US" sz="2800" smtClean="0">
                <a:effectLst/>
                <a:latin typeface="Segoe UI"/>
                <a:ea typeface="SimSun"/>
                <a:cs typeface="Segoe UI"/>
              </a:rPr>
              <a:t> et à</a:t>
            </a:r>
            <a:r>
              <a:rPr lang="en-US" sz="2800" dirty="0" smtClean="0">
                <a:effectLst/>
                <a:latin typeface="Segoe UI"/>
                <a:ea typeface="SimSun"/>
                <a:cs typeface="Segoe UI"/>
              </a:rPr>
              <a:t> </a:t>
            </a:r>
            <a:r>
              <a:rPr lang="en-US" sz="2800" dirty="0" err="1" smtClean="0">
                <a:effectLst/>
                <a:latin typeface="Segoe UI"/>
                <a:ea typeface="SimSun"/>
                <a:cs typeface="Segoe UI"/>
              </a:rPr>
              <a:t>configurer</a:t>
            </a:r>
            <a:r>
              <a:rPr lang="en-US" sz="2800" dirty="0" smtClean="0">
                <a:effectLst/>
                <a:latin typeface="Segoe UI"/>
                <a:ea typeface="SimSun"/>
                <a:cs typeface="Segoe UI"/>
              </a:rPr>
              <a:t> un pool </a:t>
            </a:r>
            <a:r>
              <a:rPr lang="en-US" sz="2800" dirty="0" err="1" smtClean="0">
                <a:effectLst/>
                <a:latin typeface="Segoe UI"/>
                <a:ea typeface="SimSun"/>
                <a:cs typeface="Segoe UI"/>
              </a:rPr>
              <a:t>d'imprimantes</a:t>
            </a:r>
            <a:endParaRPr lang="en-US" sz="2800" dirty="0">
              <a:effectLst/>
              <a:latin typeface="Segoe UI"/>
              <a:ea typeface="SimSun"/>
              <a:cs typeface="Cordia New"/>
            </a:endParaRPr>
          </a:p>
        </p:txBody>
      </p:sp>
    </p:spTree>
    <p:extLst>
      <p:ext uri="{BB962C8B-B14F-4D97-AF65-F5344CB8AC3E}">
        <p14:creationId xmlns:p14="http://schemas.microsoft.com/office/powerpoint/2010/main" val="25555021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 1 : Sécurisation des fichiers et des dossiers</a:t>
            </a:r>
            <a:endParaRPr lang="en-US" dirty="0"/>
          </a:p>
        </p:txBody>
      </p:sp>
      <p:sp>
        <p:nvSpPr>
          <p:cNvPr id="3" name="Text Placeholder 2"/>
          <p:cNvSpPr>
            <a:spLocks noGrp="1"/>
          </p:cNvSpPr>
          <p:nvPr>
            <p:ph type="body" idx="1"/>
          </p:nvPr>
        </p:nvSpPr>
        <p:spPr/>
        <p:txBody>
          <a:bodyPr/>
          <a:lstStyle/>
          <a:p>
            <a:r>
              <a:rPr lang="fr-FR" dirty="0" smtClean="0"/>
              <a:t>Que sont les autorisations NTFS ?
Que sont les dossiers partagés ?
Héritage des autorisations
Autorisations effectives
Qu'est-ce que l'énumération basée sur l'accès ?
Que sont les fichiers hors connexion ?
Démonstration : Création et configuration d'un dossier partagé</a:t>
            </a:r>
            <a:endParaRPr lang="en-US" dirty="0"/>
          </a:p>
        </p:txBody>
      </p:sp>
    </p:spTree>
    <p:extLst>
      <p:ext uri="{BB962C8B-B14F-4D97-AF65-F5344CB8AC3E}">
        <p14:creationId xmlns:p14="http://schemas.microsoft.com/office/powerpoint/2010/main" val="12521838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8ea2466a-6329-45fb-8421-c224f363a4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p:txBody>
          <a:bodyPr/>
          <a:lstStyle/>
          <a:p>
            <a:r>
              <a:rPr lang="en-US" sz="2600" dirty="0"/>
              <a:t>Comment </a:t>
            </a:r>
            <a:r>
              <a:rPr lang="en-US" sz="2600" dirty="0" err="1"/>
              <a:t>l'implémentation</a:t>
            </a:r>
            <a:r>
              <a:rPr lang="en-US" sz="2600" dirty="0"/>
              <a:t> de </a:t>
            </a:r>
            <a:r>
              <a:rPr lang="en-US" sz="2600" dirty="0" err="1"/>
              <a:t>l'énumération</a:t>
            </a:r>
            <a:r>
              <a:rPr lang="en-US" sz="2600" dirty="0"/>
              <a:t> </a:t>
            </a:r>
            <a:r>
              <a:rPr lang="en-US" sz="2600" dirty="0" err="1"/>
              <a:t>basée</a:t>
            </a:r>
            <a:r>
              <a:rPr lang="en-US" sz="2600" dirty="0"/>
              <a:t> </a:t>
            </a:r>
            <a:r>
              <a:rPr lang="en-US" sz="2600" dirty="0" err="1"/>
              <a:t>sur</a:t>
            </a:r>
            <a:r>
              <a:rPr lang="en-US" sz="2600" dirty="0"/>
              <a:t> </a:t>
            </a:r>
            <a:r>
              <a:rPr lang="en-US" sz="2600" dirty="0" err="1"/>
              <a:t>l'accès</a:t>
            </a:r>
            <a:r>
              <a:rPr lang="en-US" sz="2600" dirty="0"/>
              <a:t> </a:t>
            </a:r>
            <a:r>
              <a:rPr lang="en-US" sz="2600" dirty="0" err="1"/>
              <a:t>bénéficie</a:t>
            </a:r>
            <a:r>
              <a:rPr lang="en-US" sz="2600" dirty="0"/>
              <a:t>-t-</a:t>
            </a:r>
            <a:r>
              <a:rPr lang="en-US" sz="2600" dirty="0" err="1"/>
              <a:t>elle</a:t>
            </a:r>
            <a:r>
              <a:rPr lang="en-US" sz="2600" dirty="0"/>
              <a:t> aux </a:t>
            </a:r>
            <a:r>
              <a:rPr lang="en-US" sz="2600" dirty="0" err="1"/>
              <a:t>utilisateurs</a:t>
            </a:r>
            <a:r>
              <a:rPr lang="en-US" sz="2600" dirty="0"/>
              <a:t> du dossier </a:t>
            </a:r>
            <a:r>
              <a:rPr lang="en-US" sz="2600" dirty="0" err="1"/>
              <a:t>partagé</a:t>
            </a:r>
            <a:r>
              <a:rPr lang="en-US" sz="2600" dirty="0"/>
              <a:t> </a:t>
            </a:r>
            <a:r>
              <a:rPr lang="en-US" sz="2600" dirty="0" err="1"/>
              <a:t>Données</a:t>
            </a:r>
            <a:r>
              <a:rPr lang="en-US" sz="2600" dirty="0"/>
              <a:t> </a:t>
            </a:r>
            <a:r>
              <a:rPr lang="en-US" sz="2600" dirty="0" err="1"/>
              <a:t>dans</a:t>
            </a:r>
            <a:r>
              <a:rPr lang="en-US" sz="2600" dirty="0"/>
              <a:t> </a:t>
            </a:r>
            <a:r>
              <a:rPr lang="en-US" sz="2600" dirty="0" err="1"/>
              <a:t>cet</a:t>
            </a:r>
            <a:r>
              <a:rPr lang="en-US" sz="2600" dirty="0"/>
              <a:t> atelier </a:t>
            </a:r>
            <a:r>
              <a:rPr lang="en-US" sz="2600" dirty="0" err="1"/>
              <a:t>pratique</a:t>
            </a:r>
            <a:r>
              <a:rPr lang="en-US" sz="2600" dirty="0"/>
              <a:t> ?</a:t>
            </a:r>
          </a:p>
          <a:p>
            <a:r>
              <a:rPr lang="en-US" sz="2600" dirty="0" err="1"/>
              <a:t>Existe</a:t>
            </a:r>
            <a:r>
              <a:rPr lang="en-US" sz="2600" dirty="0"/>
              <a:t>-t-</a:t>
            </a:r>
            <a:r>
              <a:rPr lang="en-US" sz="2600" dirty="0" err="1"/>
              <a:t>il</a:t>
            </a:r>
            <a:r>
              <a:rPr lang="en-US" sz="2600" dirty="0"/>
              <a:t> </a:t>
            </a:r>
            <a:r>
              <a:rPr lang="en-US" sz="2600" dirty="0" err="1"/>
              <a:t>une</a:t>
            </a:r>
            <a:r>
              <a:rPr lang="en-US" sz="2600" dirty="0"/>
              <a:t> </a:t>
            </a:r>
            <a:r>
              <a:rPr lang="en-US" sz="2600" dirty="0" err="1"/>
              <a:t>autre</a:t>
            </a:r>
            <a:r>
              <a:rPr lang="en-US" sz="2600" dirty="0"/>
              <a:t> </a:t>
            </a:r>
            <a:r>
              <a:rPr lang="en-US" sz="2600" dirty="0" err="1"/>
              <a:t>manière</a:t>
            </a:r>
            <a:r>
              <a:rPr lang="en-US" sz="2600" dirty="0"/>
              <a:t> de </a:t>
            </a:r>
            <a:r>
              <a:rPr lang="en-US" sz="2600" dirty="0" err="1"/>
              <a:t>récupérer</a:t>
            </a:r>
            <a:r>
              <a:rPr lang="en-US" sz="2600" dirty="0"/>
              <a:t> le </a:t>
            </a:r>
            <a:r>
              <a:rPr lang="en-US" sz="2600" dirty="0" err="1"/>
              <a:t>fichier</a:t>
            </a:r>
            <a:r>
              <a:rPr lang="en-US" sz="2600" dirty="0"/>
              <a:t> </a:t>
            </a:r>
            <a:r>
              <a:rPr lang="en-US" sz="2600" dirty="0" err="1"/>
              <a:t>dans</a:t>
            </a:r>
            <a:r>
              <a:rPr lang="en-US" sz="2600" dirty="0"/>
              <a:t> </a:t>
            </a:r>
            <a:r>
              <a:rPr lang="en-US" sz="2600" dirty="0" err="1"/>
              <a:t>l'exercice</a:t>
            </a:r>
            <a:r>
              <a:rPr lang="en-US" sz="2600" dirty="0"/>
              <a:t> </a:t>
            </a:r>
            <a:r>
              <a:rPr lang="en-US" sz="2600" dirty="0" err="1"/>
              <a:t>relatif</a:t>
            </a:r>
            <a:r>
              <a:rPr lang="en-US" sz="2600" dirty="0"/>
              <a:t> aux clichés </a:t>
            </a:r>
            <a:r>
              <a:rPr lang="en-US" sz="2600" dirty="0" err="1"/>
              <a:t>instantanés</a:t>
            </a:r>
            <a:r>
              <a:rPr lang="en-US" sz="2600" dirty="0"/>
              <a:t> ? </a:t>
            </a:r>
            <a:r>
              <a:rPr lang="en-US" sz="2600" dirty="0" err="1" smtClean="0"/>
              <a:t>Quel</a:t>
            </a:r>
            <a:r>
              <a:rPr lang="en-US" sz="2600" dirty="0" smtClean="0"/>
              <a:t> </a:t>
            </a:r>
            <a:r>
              <a:rPr lang="en-US" sz="2600" dirty="0" err="1" smtClean="0"/>
              <a:t>avantage</a:t>
            </a:r>
            <a:r>
              <a:rPr lang="en-US" sz="2600" dirty="0" smtClean="0"/>
              <a:t> </a:t>
            </a:r>
            <a:r>
              <a:rPr lang="en-US" sz="2600" dirty="0"/>
              <a:t>les clichés </a:t>
            </a:r>
            <a:r>
              <a:rPr lang="en-US" sz="2600" dirty="0" err="1"/>
              <a:t>instantanés</a:t>
            </a:r>
            <a:r>
              <a:rPr lang="en-US" sz="2600" dirty="0"/>
              <a:t> </a:t>
            </a:r>
            <a:r>
              <a:rPr lang="en-US" sz="2600" dirty="0" err="1"/>
              <a:t>offrent-ils</a:t>
            </a:r>
            <a:r>
              <a:rPr lang="en-US" sz="2600" dirty="0"/>
              <a:t> </a:t>
            </a:r>
            <a:r>
              <a:rPr lang="en-US" sz="2600" dirty="0" smtClean="0"/>
              <a:t>en </a:t>
            </a:r>
            <a:r>
              <a:rPr lang="en-US" sz="2600" dirty="0" err="1" smtClean="0"/>
              <a:t>comparaison</a:t>
            </a:r>
            <a:r>
              <a:rPr lang="en-US" sz="2600" dirty="0"/>
              <a:t> ?</a:t>
            </a:r>
            <a:endParaRPr lang="en-US" sz="2600" b="1" dirty="0"/>
          </a:p>
          <a:p>
            <a:r>
              <a:rPr lang="en-US" sz="2600" dirty="0" err="1"/>
              <a:t>Dans</a:t>
            </a:r>
            <a:r>
              <a:rPr lang="en-US" sz="2600" dirty="0"/>
              <a:t> </a:t>
            </a:r>
            <a:r>
              <a:rPr lang="en-US" sz="2600" dirty="0" err="1"/>
              <a:t>l'exercice</a:t>
            </a:r>
            <a:r>
              <a:rPr lang="en-US" sz="2600" dirty="0"/>
              <a:t> 3, comment </a:t>
            </a:r>
            <a:r>
              <a:rPr lang="en-US" sz="2600" dirty="0" err="1"/>
              <a:t>pourriez-vous</a:t>
            </a:r>
            <a:r>
              <a:rPr lang="en-US" sz="2600" dirty="0"/>
              <a:t> </a:t>
            </a:r>
            <a:r>
              <a:rPr lang="en-US" sz="2600" dirty="0" err="1"/>
              <a:t>configurer</a:t>
            </a:r>
            <a:r>
              <a:rPr lang="en-US" sz="2600" dirty="0"/>
              <a:t> </a:t>
            </a:r>
            <a:r>
              <a:rPr lang="en-US" sz="2600" dirty="0" err="1"/>
              <a:t>l'impression</a:t>
            </a:r>
            <a:r>
              <a:rPr lang="en-US" sz="2600" dirty="0"/>
              <a:t> </a:t>
            </a:r>
            <a:r>
              <a:rPr lang="en-US" sz="2600" dirty="0" err="1"/>
              <a:t>directe</a:t>
            </a:r>
            <a:r>
              <a:rPr lang="en-US" sz="2600" dirty="0"/>
              <a:t> pour les </a:t>
            </a:r>
            <a:r>
              <a:rPr lang="en-US" sz="2600" dirty="0" err="1"/>
              <a:t>filiales</a:t>
            </a:r>
            <a:r>
              <a:rPr lang="en-US" sz="2600" dirty="0"/>
              <a:t> </a:t>
            </a:r>
            <a:r>
              <a:rPr lang="en-US" sz="2600" dirty="0" err="1"/>
              <a:t>si</a:t>
            </a:r>
            <a:r>
              <a:rPr lang="en-US" sz="2600" dirty="0"/>
              <a:t> </a:t>
            </a:r>
            <a:r>
              <a:rPr lang="en-US" sz="2600" dirty="0" err="1"/>
              <a:t>vous</a:t>
            </a:r>
            <a:r>
              <a:rPr lang="en-US" sz="2600" dirty="0"/>
              <a:t> </a:t>
            </a:r>
            <a:r>
              <a:rPr lang="en-US" sz="2600" dirty="0" err="1"/>
              <a:t>étiez</a:t>
            </a:r>
            <a:r>
              <a:rPr lang="en-US" sz="2600" dirty="0"/>
              <a:t> </a:t>
            </a:r>
            <a:r>
              <a:rPr lang="en-US" sz="2600" dirty="0" err="1" smtClean="0"/>
              <a:t>dans</a:t>
            </a:r>
            <a:r>
              <a:rPr lang="en-US" sz="2600" dirty="0" smtClean="0"/>
              <a:t> un </a:t>
            </a:r>
            <a:r>
              <a:rPr lang="en-US" sz="2600" dirty="0"/>
              <a:t>emplacement distant et </a:t>
            </a:r>
            <a:r>
              <a:rPr lang="en-US" sz="2600" dirty="0" err="1"/>
              <a:t>n'aviez</a:t>
            </a:r>
            <a:r>
              <a:rPr lang="en-US" sz="2600" dirty="0"/>
              <a:t> pas </a:t>
            </a:r>
            <a:r>
              <a:rPr lang="en-US" sz="2600" dirty="0" err="1" smtClean="0"/>
              <a:t>accès</a:t>
            </a:r>
            <a:r>
              <a:rPr lang="en-US" sz="2600" dirty="0" smtClean="0"/>
              <a:t> à </a:t>
            </a:r>
            <a:r>
              <a:rPr lang="en-US" sz="2600" dirty="0" err="1" smtClean="0"/>
              <a:t>l'interface</a:t>
            </a:r>
            <a:r>
              <a:rPr lang="en-US" sz="2600" dirty="0" smtClean="0"/>
              <a:t> </a:t>
            </a:r>
            <a:r>
              <a:rPr lang="en-US" sz="2600" dirty="0" err="1"/>
              <a:t>graphique</a:t>
            </a:r>
            <a:r>
              <a:rPr lang="en-US" sz="2600" dirty="0"/>
              <a:t> </a:t>
            </a:r>
            <a:r>
              <a:rPr lang="en-US" sz="2600" dirty="0" err="1"/>
              <a:t>utilisateur</a:t>
            </a:r>
            <a:r>
              <a:rPr lang="en-US" sz="2600" dirty="0"/>
              <a:t> de </a:t>
            </a:r>
            <a:r>
              <a:rPr lang="en-US" sz="2600" dirty="0" smtClean="0"/>
              <a:t>Windows Server</a:t>
            </a:r>
            <a:r>
              <a:rPr lang="en-US" sz="2600" dirty="0"/>
              <a:t> 2012 pour le </a:t>
            </a:r>
            <a:r>
              <a:rPr lang="en-US" sz="2600" dirty="0" err="1"/>
              <a:t>serveur</a:t>
            </a:r>
            <a:r>
              <a:rPr lang="en-US" sz="2600" dirty="0"/>
              <a:t> </a:t>
            </a:r>
            <a:r>
              <a:rPr lang="en-US" sz="2600" dirty="0" err="1"/>
              <a:t>d'impression</a:t>
            </a:r>
            <a:r>
              <a:rPr lang="en-US" sz="2600" dirty="0"/>
              <a:t> ?</a:t>
            </a:r>
          </a:p>
          <a:p>
            <a:endParaRPr lang="en-US" sz="2600" dirty="0"/>
          </a:p>
        </p:txBody>
      </p:sp>
    </p:spTree>
    <p:extLst>
      <p:ext uri="{BB962C8B-B14F-4D97-AF65-F5344CB8AC3E}">
        <p14:creationId xmlns:p14="http://schemas.microsoft.com/office/powerpoint/2010/main" val="29281881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
Outils</a:t>
            </a:r>
            <a:endParaRPr lang="en-US"/>
          </a:p>
        </p:txBody>
      </p:sp>
    </p:spTree>
    <p:extLst>
      <p:ext uri="{BB962C8B-B14F-4D97-AF65-F5344CB8AC3E}">
        <p14:creationId xmlns:p14="http://schemas.microsoft.com/office/powerpoint/2010/main" val="1660251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7106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autorisations NTFS ?</a:t>
            </a:r>
            <a:endParaRPr lang="en-US"/>
          </a:p>
        </p:txBody>
      </p:sp>
      <p:sp>
        <p:nvSpPr>
          <p:cNvPr id="4" name="AutoShape 5"/>
          <p:cNvSpPr>
            <a:spLocks noChangeArrowheads="1"/>
          </p:cNvSpPr>
          <p:nvPr/>
        </p:nvSpPr>
        <p:spPr bwMode="auto">
          <a:xfrm>
            <a:off x="679066" y="800660"/>
            <a:ext cx="7618502" cy="1425178"/>
          </a:xfrm>
          <a:prstGeom prst="roundRect">
            <a:avLst>
              <a:gd name="adj" fmla="val 5634"/>
            </a:avLst>
          </a:prstGeom>
          <a:ln>
            <a:headEnd/>
            <a:tailEnd/>
          </a:ln>
        </p:spPr>
        <p:style>
          <a:lnRef idx="2">
            <a:schemeClr val="accent1"/>
          </a:lnRef>
          <a:fillRef idx="1">
            <a:schemeClr val="lt1"/>
          </a:fillRef>
          <a:effectRef idx="0">
            <a:schemeClr val="accent1"/>
          </a:effectRef>
          <a:fontRef idx="minor">
            <a:schemeClr val="dk1"/>
          </a:fontRef>
        </p:style>
        <p:txBody>
          <a:bodyPr anchor="ctr">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2800" b="0" dirty="0" smtClean="0">
                <a:latin typeface="Segoe UI" pitchFamily="34" charset="0"/>
                <a:ea typeface="Segoe UI" pitchFamily="34" charset="0"/>
                <a:cs typeface="Segoe UI" pitchFamily="34" charset="0"/>
              </a:rPr>
              <a:t>Les autorisations NTFS contrôlent </a:t>
            </a:r>
            <a:r>
              <a:rPr lang="en-US" sz="2800" b="0" dirty="0" err="1" smtClean="0">
                <a:latin typeface="Segoe UI" pitchFamily="34" charset="0"/>
                <a:ea typeface="Segoe UI" pitchFamily="34" charset="0"/>
                <a:cs typeface="Segoe UI" pitchFamily="34" charset="0"/>
              </a:rPr>
              <a:t>l'accès</a:t>
            </a:r>
            <a:r>
              <a:rPr lang="en-US" sz="2800" b="0" dirty="0" smtClean="0">
                <a:latin typeface="Segoe UI" pitchFamily="34" charset="0"/>
                <a:ea typeface="Segoe UI" pitchFamily="34" charset="0"/>
                <a:cs typeface="Segoe UI" pitchFamily="34" charset="0"/>
              </a:rPr>
              <a:t> des </a:t>
            </a:r>
            <a:r>
              <a:rPr lang="en-US" sz="2800" b="0" dirty="0" err="1" smtClean="0">
                <a:latin typeface="Segoe UI" pitchFamily="34" charset="0"/>
                <a:ea typeface="Segoe UI" pitchFamily="34" charset="0"/>
                <a:cs typeface="Segoe UI" pitchFamily="34" charset="0"/>
              </a:rPr>
              <a:t>fichiers</a:t>
            </a:r>
            <a:r>
              <a:rPr lang="en-US" sz="2800" b="0" dirty="0" smtClean="0">
                <a:latin typeface="Segoe UI" pitchFamily="34" charset="0"/>
                <a:ea typeface="Segoe UI" pitchFamily="34" charset="0"/>
                <a:cs typeface="Segoe UI" pitchFamily="34" charset="0"/>
              </a:rPr>
              <a:t> et des dossiers sur les volumes de </a:t>
            </a:r>
            <a:r>
              <a:rPr lang="en-US" sz="2800" b="0" dirty="0" err="1" smtClean="0">
                <a:latin typeface="Segoe UI" pitchFamily="34" charset="0"/>
                <a:ea typeface="Segoe UI" pitchFamily="34" charset="0"/>
                <a:cs typeface="Segoe UI" pitchFamily="34" charset="0"/>
              </a:rPr>
              <a:t>stockage</a:t>
            </a:r>
            <a:r>
              <a:rPr lang="en-US" sz="2800" b="0" dirty="0" smtClean="0">
                <a:latin typeface="Segoe UI" pitchFamily="34" charset="0"/>
                <a:ea typeface="Segoe UI" pitchFamily="34" charset="0"/>
                <a:cs typeface="Segoe UI" pitchFamily="34" charset="0"/>
              </a:rPr>
              <a:t> au format NTFS</a:t>
            </a:r>
            <a:endParaRPr lang="en-US" sz="2800" b="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679066" y="2244345"/>
            <a:ext cx="8336480" cy="1843162"/>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spcBef>
                <a:spcPts val="300"/>
              </a:spcBef>
              <a:buSzPct val="80000"/>
            </a:pPr>
            <a:r>
              <a:rPr lang="en-US" sz="2600" b="0" dirty="0">
                <a:latin typeface="Segoe UI" pitchFamily="34" charset="0"/>
                <a:ea typeface="Segoe UI" pitchFamily="34" charset="0"/>
                <a:cs typeface="Segoe UI" pitchFamily="34" charset="0"/>
              </a:rPr>
              <a:t>Les autorisations </a:t>
            </a:r>
            <a:r>
              <a:rPr lang="en-US" sz="2600" b="0" dirty="0" smtClean="0">
                <a:latin typeface="Segoe UI" pitchFamily="34" charset="0"/>
                <a:ea typeface="Segoe UI" pitchFamily="34" charset="0"/>
                <a:cs typeface="Segoe UI" pitchFamily="34" charset="0"/>
              </a:rPr>
              <a:t>NTFS</a:t>
            </a:r>
            <a:endParaRPr lang="en-US" sz="2600" b="0" dirty="0">
              <a:latin typeface="Segoe UI" pitchFamily="34" charset="0"/>
              <a:ea typeface="Segoe UI" pitchFamily="34" charset="0"/>
              <a:cs typeface="Segoe UI" pitchFamily="34" charset="0"/>
            </a:endParaRPr>
          </a:p>
          <a:p>
            <a:pPr marL="342900" indent="-342900" algn="l">
              <a:spcBef>
                <a:spcPts val="300"/>
              </a:spcBef>
              <a:buSzPct val="80000"/>
              <a:buFont typeface="Arial" pitchFamily="34" charset="0"/>
              <a:buChar char="•"/>
            </a:pPr>
            <a:r>
              <a:rPr lang="en-US" sz="2600" b="0" dirty="0" smtClean="0">
                <a:latin typeface="Segoe UI" pitchFamily="34" charset="0"/>
                <a:ea typeface="Segoe UI" pitchFamily="34" charset="0"/>
                <a:cs typeface="Segoe UI" pitchFamily="34" charset="0"/>
              </a:rPr>
              <a:t>Sont configurées pour les fichiers ou les dossiers</a:t>
            </a:r>
          </a:p>
          <a:p>
            <a:pPr marL="342900" indent="-342900">
              <a:spcBef>
                <a:spcPts val="300"/>
              </a:spcBef>
              <a:buSzPct val="80000"/>
              <a:buFont typeface="Arial" pitchFamily="34" charset="0"/>
              <a:buChar char="•"/>
            </a:pPr>
            <a:r>
              <a:rPr lang="en-US" sz="2600" b="0" dirty="0">
                <a:latin typeface="Segoe UI" pitchFamily="34" charset="0"/>
                <a:ea typeface="Segoe UI" pitchFamily="34" charset="0"/>
                <a:cs typeface="Segoe UI" pitchFamily="34" charset="0"/>
              </a:rPr>
              <a:t>Peuvent être accordées ou refusées</a:t>
            </a:r>
          </a:p>
          <a:p>
            <a:pPr marL="342900" indent="-342900">
              <a:spcBef>
                <a:spcPts val="300"/>
              </a:spcBef>
              <a:buSzPct val="80000"/>
              <a:buFont typeface="Arial" pitchFamily="34" charset="0"/>
              <a:buChar char="•"/>
            </a:pPr>
            <a:r>
              <a:rPr lang="en-US" sz="2600" b="0" dirty="0">
                <a:latin typeface="Segoe UI" pitchFamily="34" charset="0"/>
                <a:ea typeface="Segoe UI" pitchFamily="34" charset="0"/>
                <a:cs typeface="Segoe UI" pitchFamily="34" charset="0"/>
              </a:rPr>
              <a:t>Sont héritées des dossiers parents</a:t>
            </a:r>
          </a:p>
        </p:txBody>
      </p:sp>
      <p:sp>
        <p:nvSpPr>
          <p:cNvPr id="6" name="TextBox 5"/>
          <p:cNvSpPr txBox="1">
            <a:spLocks noChangeArrowheads="1"/>
          </p:cNvSpPr>
          <p:nvPr/>
        </p:nvSpPr>
        <p:spPr bwMode="auto">
          <a:xfrm>
            <a:off x="679066" y="4153754"/>
            <a:ext cx="7107173" cy="2290227"/>
          </a:xfrm>
          <a:prstGeom prst="roundRect">
            <a:avLst>
              <a:gd name="adj" fmla="val 4167"/>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0" indent="0">
              <a:lnSpc>
                <a:spcPct val="100000"/>
              </a:lnSpc>
              <a:spcBef>
                <a:spcPts val="300"/>
              </a:spcBef>
              <a:buFontTx/>
              <a:buNone/>
            </a:pPr>
            <a:r>
              <a:rPr lang="en-US" sz="2600" b="0" dirty="0" smtClean="0">
                <a:latin typeface="Segoe UI" pitchFamily="34" charset="0"/>
                <a:ea typeface="Segoe UI" pitchFamily="34" charset="0"/>
                <a:cs typeface="Segoe UI" pitchFamily="34" charset="0"/>
              </a:rPr>
              <a:t>Priorité de </a:t>
            </a:r>
            <a:r>
              <a:rPr lang="en-US" sz="2600" b="0" dirty="0" err="1" smtClean="0">
                <a:latin typeface="Segoe UI" pitchFamily="34" charset="0"/>
                <a:ea typeface="Segoe UI" pitchFamily="34" charset="0"/>
                <a:cs typeface="Segoe UI" pitchFamily="34" charset="0"/>
              </a:rPr>
              <a:t>conflit</a:t>
            </a:r>
            <a:r>
              <a:rPr lang="en-US" sz="2600" b="0" dirty="0" smtClean="0">
                <a:latin typeface="Segoe UI" pitchFamily="34" charset="0"/>
                <a:ea typeface="Segoe UI" pitchFamily="34" charset="0"/>
                <a:cs typeface="Segoe UI" pitchFamily="34" charset="0"/>
              </a:rPr>
              <a:t> </a:t>
            </a:r>
            <a:r>
              <a:rPr lang="en-US" sz="2600" b="0" dirty="0" err="1" smtClean="0">
                <a:latin typeface="Segoe UI" pitchFamily="34" charset="0"/>
                <a:ea typeface="Segoe UI" pitchFamily="34" charset="0"/>
                <a:cs typeface="Segoe UI" pitchFamily="34" charset="0"/>
              </a:rPr>
              <a:t>d'autorisations</a:t>
            </a:r>
            <a:endParaRPr lang="en-US" sz="2600" b="0" dirty="0" smtClean="0">
              <a:latin typeface="Segoe UI" pitchFamily="34" charset="0"/>
              <a:ea typeface="Segoe UI" pitchFamily="34" charset="0"/>
              <a:cs typeface="Segoe UI" pitchFamily="34" charset="0"/>
            </a:endParaRPr>
          </a:p>
          <a:p>
            <a:pPr marL="0" indent="0">
              <a:lnSpc>
                <a:spcPct val="100000"/>
              </a:lnSpc>
              <a:spcBef>
                <a:spcPts val="300"/>
              </a:spcBef>
              <a:buNone/>
            </a:pPr>
            <a:r>
              <a:rPr lang="en-US" sz="2600" b="0" dirty="0" smtClean="0">
                <a:latin typeface="Segoe UI" pitchFamily="34" charset="0"/>
                <a:ea typeface="Segoe UI" pitchFamily="34" charset="0"/>
                <a:cs typeface="Segoe UI" pitchFamily="34" charset="0"/>
              </a:rPr>
              <a:t>1.  Refus explicitement attribué</a:t>
            </a:r>
          </a:p>
          <a:p>
            <a:pPr marL="0" indent="0">
              <a:lnSpc>
                <a:spcPct val="100000"/>
              </a:lnSpc>
              <a:spcBef>
                <a:spcPts val="300"/>
              </a:spcBef>
              <a:buNone/>
            </a:pPr>
            <a:r>
              <a:rPr lang="en-US" sz="2600" b="0" dirty="0" smtClean="0">
                <a:latin typeface="Segoe UI" pitchFamily="34" charset="0"/>
                <a:ea typeface="Segoe UI" pitchFamily="34" charset="0"/>
                <a:cs typeface="Segoe UI" pitchFamily="34" charset="0"/>
              </a:rPr>
              <a:t>2.  Autorisation explicitement attribuée</a:t>
            </a:r>
          </a:p>
          <a:p>
            <a:pPr marL="0" indent="0">
              <a:lnSpc>
                <a:spcPct val="100000"/>
              </a:lnSpc>
              <a:spcBef>
                <a:spcPts val="300"/>
              </a:spcBef>
              <a:buNone/>
            </a:pPr>
            <a:r>
              <a:rPr lang="en-US" sz="2600" b="0" dirty="0" smtClean="0">
                <a:latin typeface="Segoe UI" pitchFamily="34" charset="0"/>
                <a:ea typeface="Segoe UI" pitchFamily="34" charset="0"/>
                <a:cs typeface="Segoe UI" pitchFamily="34" charset="0"/>
              </a:rPr>
              <a:t>3.  Refus hérité</a:t>
            </a:r>
          </a:p>
          <a:p>
            <a:pPr marL="0" indent="0">
              <a:lnSpc>
                <a:spcPct val="100000"/>
              </a:lnSpc>
              <a:spcBef>
                <a:spcPts val="300"/>
              </a:spcBef>
              <a:buNone/>
            </a:pPr>
            <a:r>
              <a:rPr lang="en-US" sz="2600" b="0" dirty="0" smtClean="0">
                <a:latin typeface="Segoe UI" pitchFamily="34" charset="0"/>
                <a:ea typeface="Segoe UI" pitchFamily="34" charset="0"/>
                <a:cs typeface="Segoe UI" pitchFamily="34" charset="0"/>
              </a:rPr>
              <a:t>4.  </a:t>
            </a:r>
            <a:r>
              <a:rPr lang="en-US" sz="2600" b="0" smtClean="0">
                <a:latin typeface="Segoe UI" pitchFamily="34" charset="0"/>
                <a:ea typeface="Segoe UI" pitchFamily="34" charset="0"/>
                <a:cs typeface="Segoe UI" pitchFamily="34" charset="0"/>
              </a:rPr>
              <a:t>Autorisation héritée</a:t>
            </a:r>
            <a:endParaRPr lang="en-US" sz="260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91206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dossiers partagés ?</a:t>
            </a:r>
            <a:endParaRPr lang="en-US"/>
          </a:p>
        </p:txBody>
      </p:sp>
      <p:sp>
        <p:nvSpPr>
          <p:cNvPr id="4" name="Rounded Rectangle 3"/>
          <p:cNvSpPr>
            <a:spLocks noChangeArrowheads="1"/>
          </p:cNvSpPr>
          <p:nvPr/>
        </p:nvSpPr>
        <p:spPr bwMode="auto">
          <a:xfrm>
            <a:off x="422275" y="3168475"/>
            <a:ext cx="8197116" cy="909816"/>
          </a:xfrm>
          <a:prstGeom prst="roundRect">
            <a:avLst>
              <a:gd name="adj" fmla="val 4167"/>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342900" indent="-342900">
              <a:spcBef>
                <a:spcPts val="600"/>
              </a:spcBef>
              <a:buSzPct val="80000"/>
              <a:buFont typeface="Arial" pitchFamily="34" charset="0"/>
              <a:buChar char="•"/>
            </a:pPr>
            <a:r>
              <a:rPr lang="en-US" sz="2600" b="0" dirty="0" smtClean="0">
                <a:solidFill>
                  <a:schemeClr val="tx2"/>
                </a:solidFill>
                <a:latin typeface="Segoe UI" pitchFamily="34" charset="0"/>
                <a:ea typeface="Segoe UI" pitchFamily="34" charset="0"/>
                <a:cs typeface="Segoe UI" pitchFamily="34" charset="0"/>
              </a:rPr>
              <a:t>Des dossiers peuvent être partagés, mais pas des </a:t>
            </a:r>
            <a:r>
              <a:rPr lang="en-US" sz="2600" b="0" dirty="0" err="1" smtClean="0">
                <a:solidFill>
                  <a:schemeClr val="tx2"/>
                </a:solidFill>
                <a:latin typeface="Segoe UI" pitchFamily="34" charset="0"/>
                <a:ea typeface="Segoe UI" pitchFamily="34" charset="0"/>
                <a:cs typeface="Segoe UI" pitchFamily="34" charset="0"/>
              </a:rPr>
              <a:t>fichiers</a:t>
            </a:r>
            <a:r>
              <a:rPr lang="en-US" sz="2600" b="0" dirty="0" smtClean="0">
                <a:solidFill>
                  <a:schemeClr val="tx2"/>
                </a:solidFill>
                <a:latin typeface="Segoe UI" pitchFamily="34" charset="0"/>
                <a:ea typeface="Segoe UI" pitchFamily="34" charset="0"/>
                <a:cs typeface="Segoe UI" pitchFamily="34" charset="0"/>
              </a:rPr>
              <a:t> individuels</a:t>
            </a:r>
          </a:p>
        </p:txBody>
      </p:sp>
      <p:sp>
        <p:nvSpPr>
          <p:cNvPr id="5" name="AutoShape 5"/>
          <p:cNvSpPr>
            <a:spLocks noChangeArrowheads="1"/>
          </p:cNvSpPr>
          <p:nvPr/>
        </p:nvSpPr>
        <p:spPr bwMode="auto">
          <a:xfrm>
            <a:off x="422274" y="1040943"/>
            <a:ext cx="7393965" cy="755650"/>
          </a:xfrm>
          <a:prstGeom prst="roundRect">
            <a:avLst>
              <a:gd name="adj" fmla="val 14815"/>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l">
              <a:defRPr/>
            </a:pPr>
            <a:r>
              <a:rPr lang="en-US" sz="2600" b="0" dirty="0">
                <a:solidFill>
                  <a:schemeClr val="tx2"/>
                </a:solidFill>
                <a:latin typeface="Segoe UI" pitchFamily="34" charset="0"/>
                <a:ea typeface="Segoe UI" pitchFamily="34" charset="0"/>
                <a:cs typeface="Segoe UI" pitchFamily="34" charset="0"/>
              </a:rPr>
              <a:t>Des dossiers partagés sont des dossiers qui accordent l'accès à leur contenu via un réseau</a:t>
            </a:r>
          </a:p>
        </p:txBody>
      </p:sp>
      <p:sp>
        <p:nvSpPr>
          <p:cNvPr id="6" name="Rounded Rectangle 5"/>
          <p:cNvSpPr>
            <a:spLocks noChangeArrowheads="1"/>
          </p:cNvSpPr>
          <p:nvPr/>
        </p:nvSpPr>
        <p:spPr bwMode="auto">
          <a:xfrm>
            <a:off x="422275" y="4270427"/>
            <a:ext cx="7925858" cy="1882378"/>
          </a:xfrm>
          <a:prstGeom prst="roundRect">
            <a:avLst>
              <a:gd name="adj" fmla="val 4167"/>
            </a:avLst>
          </a:prstGeom>
          <a:noFill/>
          <a:ln>
            <a:noFill/>
            <a:headEnd/>
            <a:tailEnd/>
          </a:ln>
        </p:spPr>
        <p:style>
          <a:lnRef idx="2">
            <a:schemeClr val="accent2">
              <a:shade val="50000"/>
            </a:schemeClr>
          </a:lnRef>
          <a:fillRef idx="1">
            <a:schemeClr val="accent2"/>
          </a:fillRef>
          <a:effectRef idx="0">
            <a:schemeClr val="accent2"/>
          </a:effectRef>
          <a:fontRef idx="minor">
            <a:schemeClr val="lt1"/>
          </a:fontRef>
        </p:style>
        <p:txBody>
          <a:bodyPr wrap="square" anchor="ctr">
            <a:sp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marL="342900" indent="-342900" algn="l">
              <a:spcBef>
                <a:spcPts val="600"/>
              </a:spcBef>
              <a:buSzPct val="80000"/>
              <a:buFont typeface="Arial" pitchFamily="34" charset="0"/>
              <a:buChar char="•"/>
            </a:pPr>
            <a:r>
              <a:rPr lang="en-US" sz="2600" b="0" dirty="0" smtClean="0">
                <a:solidFill>
                  <a:schemeClr val="tx2"/>
                </a:solidFill>
                <a:latin typeface="Segoe UI" pitchFamily="34" charset="0"/>
                <a:ea typeface="Segoe UI" pitchFamily="34" charset="0"/>
                <a:cs typeface="Segoe UI" pitchFamily="34" charset="0"/>
              </a:rPr>
              <a:t>Accès à un dossier partagé à l'aide du chemin d'accès UNC</a:t>
            </a:r>
            <a:endParaRPr lang="en-US" sz="2600" b="0" dirty="0">
              <a:solidFill>
                <a:schemeClr val="tx2"/>
              </a:solidFill>
              <a:latin typeface="Segoe UI" pitchFamily="34" charset="0"/>
              <a:ea typeface="Segoe UI" pitchFamily="34" charset="0"/>
              <a:cs typeface="Segoe UI" pitchFamily="34" charset="0"/>
            </a:endParaRPr>
          </a:p>
          <a:p>
            <a:pPr marL="749300" lvl="1" indent="-342900" algn="l">
              <a:spcBef>
                <a:spcPts val="600"/>
              </a:spcBef>
              <a:buSzPct val="80000"/>
              <a:buFont typeface="Arial" pitchFamily="34" charset="0"/>
              <a:buChar char="•"/>
            </a:pPr>
            <a:r>
              <a:rPr lang="en-US" sz="2600" b="0" dirty="0" smtClean="0">
                <a:solidFill>
                  <a:schemeClr val="tx2"/>
                </a:solidFill>
                <a:latin typeface="Segoe UI" pitchFamily="34" charset="0"/>
                <a:ea typeface="Segoe UI" pitchFamily="34" charset="0"/>
                <a:cs typeface="Segoe UI" pitchFamily="34" charset="0"/>
              </a:rPr>
              <a:t>\\LON-SVR1\Ventes (partage standard)</a:t>
            </a:r>
            <a:endParaRPr lang="en-US" sz="2600" b="0" dirty="0">
              <a:solidFill>
                <a:schemeClr val="tx2"/>
              </a:solidFill>
              <a:latin typeface="Segoe UI" pitchFamily="34" charset="0"/>
              <a:ea typeface="Segoe UI" pitchFamily="34" charset="0"/>
              <a:cs typeface="Segoe UI" pitchFamily="34" charset="0"/>
            </a:endParaRPr>
          </a:p>
          <a:p>
            <a:pPr marL="749300" lvl="1" indent="-342900" algn="l">
              <a:spcBef>
                <a:spcPts val="600"/>
              </a:spcBef>
              <a:buSzPct val="80000"/>
              <a:buFont typeface="Arial" pitchFamily="34" charset="0"/>
              <a:buChar char="•"/>
            </a:pPr>
            <a:r>
              <a:rPr lang="en-US" sz="2600" b="0" dirty="0" smtClean="0">
                <a:solidFill>
                  <a:schemeClr val="tx2"/>
                </a:solidFill>
                <a:latin typeface="Segoe UI" pitchFamily="34" charset="0"/>
                <a:ea typeface="Segoe UI" pitchFamily="34" charset="0"/>
                <a:cs typeface="Segoe UI" pitchFamily="34" charset="0"/>
              </a:rPr>
              <a:t>\\LON-SVR1\Ventes$ (partage administratif)</a:t>
            </a:r>
            <a:endParaRPr lang="en-US" sz="2600" b="0" dirty="0">
              <a:solidFill>
                <a:schemeClr val="tx2"/>
              </a:solidFill>
              <a:latin typeface="Segoe UI" pitchFamily="34" charset="0"/>
              <a:ea typeface="Segoe UI" pitchFamily="34" charset="0"/>
              <a:cs typeface="Segoe UI" pitchFamily="34" charset="0"/>
            </a:endParaRPr>
          </a:p>
        </p:txBody>
      </p:sp>
      <p:grpSp>
        <p:nvGrpSpPr>
          <p:cNvPr id="7" name="Group 6" descr="graphic of a file folder and 2 people"/>
          <p:cNvGrpSpPr/>
          <p:nvPr/>
        </p:nvGrpSpPr>
        <p:grpSpPr>
          <a:xfrm>
            <a:off x="6859276" y="1942017"/>
            <a:ext cx="1787525" cy="1196975"/>
            <a:chOff x="6737350" y="1661656"/>
            <a:chExt cx="1787525" cy="1196975"/>
          </a:xfrm>
        </p:grpSpPr>
        <p:pic>
          <p:nvPicPr>
            <p:cNvPr id="8" name="Picture 7"/>
            <p:cNvPicPr>
              <a:picLocks noChangeAspect="1" noChangeArrowheads="1"/>
            </p:cNvPicPr>
            <p:nvPr/>
          </p:nvPicPr>
          <p:blipFill>
            <a:blip r:embed="rId3" cstate="print"/>
            <a:srcRect/>
            <a:stretch>
              <a:fillRect/>
            </a:stretch>
          </p:blipFill>
          <p:spPr bwMode="auto">
            <a:xfrm>
              <a:off x="6737350" y="1661656"/>
              <a:ext cx="487363" cy="768350"/>
            </a:xfrm>
            <a:prstGeom prst="rect">
              <a:avLst/>
            </a:prstGeom>
            <a:noFill/>
            <a:ln w="19050" algn="ctr">
              <a:noFill/>
              <a:miter lim="800000"/>
              <a:headEnd/>
              <a:tailEnd/>
            </a:ln>
            <a:effectLst/>
          </p:spPr>
        </p:pic>
        <p:pic>
          <p:nvPicPr>
            <p:cNvPr id="9" name="Picture 8"/>
            <p:cNvPicPr>
              <a:picLocks noChangeAspect="1" noChangeArrowheads="1"/>
            </p:cNvPicPr>
            <p:nvPr/>
          </p:nvPicPr>
          <p:blipFill>
            <a:blip r:embed="rId4" cstate="print"/>
            <a:srcRect/>
            <a:stretch>
              <a:fillRect/>
            </a:stretch>
          </p:blipFill>
          <p:spPr bwMode="auto">
            <a:xfrm>
              <a:off x="7116083" y="1806228"/>
              <a:ext cx="1014412" cy="904875"/>
            </a:xfrm>
            <a:prstGeom prst="rect">
              <a:avLst/>
            </a:prstGeom>
            <a:noFill/>
            <a:ln w="19050" algn="ctr">
              <a:noFill/>
              <a:miter lim="800000"/>
              <a:headEnd/>
              <a:tailEnd/>
            </a:ln>
            <a:effectLst/>
          </p:spPr>
        </p:pic>
        <p:pic>
          <p:nvPicPr>
            <p:cNvPr id="10" name="Picture 9"/>
            <p:cNvPicPr>
              <a:picLocks noChangeAspect="1" noChangeArrowheads="1"/>
            </p:cNvPicPr>
            <p:nvPr/>
          </p:nvPicPr>
          <p:blipFill>
            <a:blip r:embed="rId5" cstate="print"/>
            <a:srcRect/>
            <a:stretch>
              <a:fillRect/>
            </a:stretch>
          </p:blipFill>
          <p:spPr bwMode="auto">
            <a:xfrm>
              <a:off x="8021638" y="2066468"/>
              <a:ext cx="503237" cy="792163"/>
            </a:xfrm>
            <a:prstGeom prst="rect">
              <a:avLst/>
            </a:prstGeom>
            <a:noFill/>
            <a:ln w="19050" algn="ctr">
              <a:noFill/>
              <a:miter lim="800000"/>
              <a:headEnd/>
              <a:tailEnd/>
            </a:ln>
            <a:effectLst/>
          </p:spPr>
        </p:pic>
      </p:grpSp>
    </p:spTree>
    <p:extLst>
      <p:ext uri="{BB962C8B-B14F-4D97-AF65-F5344CB8AC3E}">
        <p14:creationId xmlns:p14="http://schemas.microsoft.com/office/powerpoint/2010/main" val="20753948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Héritage des autorisations</a:t>
            </a:r>
            <a:endParaRPr lang="en-US"/>
          </a:p>
        </p:txBody>
      </p:sp>
      <p:sp>
        <p:nvSpPr>
          <p:cNvPr id="4" name="TextBox 3"/>
          <p:cNvSpPr txBox="1">
            <a:spLocks noChangeArrowheads="1"/>
          </p:cNvSpPr>
          <p:nvPr/>
        </p:nvSpPr>
        <p:spPr bwMode="auto">
          <a:xfrm>
            <a:off x="519318" y="3197657"/>
            <a:ext cx="8043658" cy="543834"/>
          </a:xfrm>
          <a:prstGeom prst="roundRect">
            <a:avLst>
              <a:gd name="adj" fmla="val 4167"/>
            </a:avLst>
          </a:prstGeom>
          <a:noFill/>
          <a:ln w="9525" cap="flat" algn="ctr">
            <a:noFill/>
            <a:round/>
            <a:headEnd type="none" w="med" len="med"/>
            <a:tailEnd type="none" w="med" len="med"/>
          </a:ln>
          <a:effectLst/>
        </p:spPr>
        <p:txBody>
          <a:bodyPr vert="horz" wrap="square" lIns="36000" tIns="36000" rIns="36000" bIns="3600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lnSpc>
                <a:spcPct val="100000"/>
              </a:lnSpc>
              <a:spcBef>
                <a:spcPct val="0"/>
              </a:spcBef>
              <a:buFontTx/>
              <a:buNone/>
            </a:pPr>
            <a:r>
              <a:rPr lang="en-US" sz="2600" b="0" dirty="0" smtClean="0">
                <a:latin typeface="Segoe UI" pitchFamily="34" charset="0"/>
                <a:ea typeface="Segoe UI" pitchFamily="34" charset="0"/>
                <a:cs typeface="Segoe UI" pitchFamily="34" charset="0"/>
              </a:rPr>
              <a:t>Blocage de </a:t>
            </a:r>
            <a:r>
              <a:rPr lang="en-US" sz="2600" b="0" dirty="0" err="1" smtClean="0">
                <a:latin typeface="Segoe UI" pitchFamily="34" charset="0"/>
                <a:ea typeface="Segoe UI" pitchFamily="34" charset="0"/>
                <a:cs typeface="Segoe UI" pitchFamily="34" charset="0"/>
              </a:rPr>
              <a:t>l'héritage</a:t>
            </a:r>
            <a:endParaRPr lang="en-US" sz="2600" b="0" dirty="0" smtClean="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655638" y="3735217"/>
            <a:ext cx="7730527" cy="441173"/>
          </a:xfrm>
          <a:prstGeom prst="roundRect">
            <a:avLst>
              <a:gd name="adj" fmla="val 4167"/>
            </a:avLst>
          </a:prstGeom>
          <a:noFill/>
          <a:ln w="9525" algn="ctr">
            <a:noFill/>
            <a:round/>
            <a:headEnd/>
            <a:tailEnd/>
          </a:ln>
          <a:effectLst/>
        </p:spPr>
        <p:txBody>
          <a:bodyPr wrap="square" lIns="36000" tIns="36000" rIns="36000" bIns="3600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40000"/>
              </a:spcBef>
              <a:buSzPct val="80000"/>
              <a:buFont typeface="Arial" pitchFamily="34" charset="0"/>
              <a:buChar char="•"/>
            </a:pPr>
            <a:r>
              <a:rPr lang="en-US" sz="2600" b="0" dirty="0" smtClean="0">
                <a:latin typeface="Segoe UI" pitchFamily="34" charset="0"/>
                <a:ea typeface="Segoe UI" pitchFamily="34" charset="0"/>
                <a:cs typeface="Segoe UI" pitchFamily="34" charset="0"/>
              </a:rPr>
              <a:t>Vous pouvez bloquer l'héritage des autorisations</a:t>
            </a:r>
            <a:endParaRPr lang="en-US" sz="2600" b="0" dirty="0">
              <a:latin typeface="Segoe UI" pitchFamily="34" charset="0"/>
              <a:ea typeface="Segoe UI" pitchFamily="34" charset="0"/>
              <a:cs typeface="Segoe UI" pitchFamily="34" charset="0"/>
            </a:endParaRPr>
          </a:p>
        </p:txBody>
      </p:sp>
      <p:sp>
        <p:nvSpPr>
          <p:cNvPr id="6" name="AutoShape 5"/>
          <p:cNvSpPr>
            <a:spLocks noChangeArrowheads="1"/>
          </p:cNvSpPr>
          <p:nvPr/>
        </p:nvSpPr>
        <p:spPr bwMode="auto">
          <a:xfrm>
            <a:off x="528506" y="914400"/>
            <a:ext cx="8034470" cy="1036637"/>
          </a:xfrm>
          <a:prstGeom prst="roundRect">
            <a:avLst>
              <a:gd name="adj" fmla="val 14815"/>
            </a:avLst>
          </a:prstGeom>
          <a:noFill/>
          <a:ln w="9525" algn="ctr">
            <a:noFill/>
            <a:round/>
            <a:headEnd/>
            <a:tailEnd/>
          </a:ln>
          <a:effectLst/>
        </p:spPr>
        <p:txBody>
          <a:bodyPr wrap="square" lIns="36000" tIns="36000" rIns="36000" bIns="3600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chemeClr val="hlink"/>
              </a:buClr>
              <a:defRPr/>
            </a:pPr>
            <a:r>
              <a:rPr lang="en-US" sz="2600" b="0" dirty="0" smtClean="0">
                <a:latin typeface="Segoe UI" pitchFamily="34" charset="0"/>
                <a:ea typeface="Segoe UI" pitchFamily="34" charset="0"/>
                <a:cs typeface="Segoe UI" pitchFamily="34" charset="0"/>
              </a:rPr>
              <a:t>L'héritage est utilisé pour gérer l'accès aux ressources sans affecter d'autorisations explicites à chaque objet</a:t>
            </a:r>
          </a:p>
        </p:txBody>
      </p:sp>
      <p:sp>
        <p:nvSpPr>
          <p:cNvPr id="7" name="Rounded Rectangle 6"/>
          <p:cNvSpPr>
            <a:spLocks noChangeArrowheads="1"/>
          </p:cNvSpPr>
          <p:nvPr/>
        </p:nvSpPr>
        <p:spPr bwMode="auto">
          <a:xfrm>
            <a:off x="655638" y="4210958"/>
            <a:ext cx="7891462" cy="808237"/>
          </a:xfrm>
          <a:prstGeom prst="roundRect">
            <a:avLst>
              <a:gd name="adj" fmla="val 4167"/>
            </a:avLst>
          </a:prstGeom>
          <a:noFill/>
          <a:ln w="9525" algn="ctr">
            <a:noFill/>
            <a:round/>
            <a:headEnd/>
            <a:tailEnd/>
          </a:ln>
          <a:effectLst/>
        </p:spPr>
        <p:txBody>
          <a:bodyPr wrap="square" lIns="36000" tIns="36000" rIns="36000" bIns="3600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40000"/>
              </a:spcBef>
              <a:buSzPct val="80000"/>
              <a:buFont typeface="Arial" pitchFamily="34" charset="0"/>
              <a:buChar char="•"/>
            </a:pPr>
            <a:r>
              <a:rPr lang="en-US" sz="2600" b="0" dirty="0" smtClean="0">
                <a:latin typeface="Segoe UI" pitchFamily="34" charset="0"/>
                <a:ea typeface="Segoe UI" pitchFamily="34" charset="0"/>
                <a:cs typeface="Segoe UI" pitchFamily="34" charset="0"/>
              </a:rPr>
              <a:t>Vous pouvez appliquer le blocage au </a:t>
            </a:r>
            <a:r>
              <a:rPr lang="en-US" sz="2600" b="0" dirty="0" err="1" smtClean="0">
                <a:latin typeface="Segoe UI" pitchFamily="34" charset="0"/>
                <a:ea typeface="Segoe UI" pitchFamily="34" charset="0"/>
                <a:cs typeface="Segoe UI" pitchFamily="34" charset="0"/>
              </a:rPr>
              <a:t>niveau</a:t>
            </a:r>
            <a:r>
              <a:rPr lang="en-US" sz="2600" b="0" dirty="0" smtClean="0">
                <a:latin typeface="Segoe UI" pitchFamily="34" charset="0"/>
                <a:ea typeface="Segoe UI" pitchFamily="34" charset="0"/>
                <a:cs typeface="Segoe UI" pitchFamily="34" charset="0"/>
              </a:rPr>
              <a:t> du </a:t>
            </a:r>
            <a:r>
              <a:rPr lang="en-US" sz="2600" b="0" dirty="0" err="1" smtClean="0">
                <a:latin typeface="Segoe UI" pitchFamily="34" charset="0"/>
                <a:ea typeface="Segoe UI" pitchFamily="34" charset="0"/>
                <a:cs typeface="Segoe UI" pitchFamily="34" charset="0"/>
              </a:rPr>
              <a:t>fichier</a:t>
            </a:r>
            <a:r>
              <a:rPr lang="en-US" sz="2600" b="0" dirty="0" smtClean="0">
                <a:latin typeface="Segoe UI" pitchFamily="34" charset="0"/>
                <a:ea typeface="Segoe UI" pitchFamily="34" charset="0"/>
                <a:cs typeface="Segoe UI" pitchFamily="34" charset="0"/>
              </a:rPr>
              <a:t> ou du dossier</a:t>
            </a:r>
          </a:p>
        </p:txBody>
      </p:sp>
      <p:sp>
        <p:nvSpPr>
          <p:cNvPr id="8" name="Rounded Rectangle 7"/>
          <p:cNvSpPr>
            <a:spLocks noChangeArrowheads="1"/>
          </p:cNvSpPr>
          <p:nvPr/>
        </p:nvSpPr>
        <p:spPr bwMode="auto">
          <a:xfrm>
            <a:off x="652463" y="4996899"/>
            <a:ext cx="7894637" cy="1175301"/>
          </a:xfrm>
          <a:prstGeom prst="roundRect">
            <a:avLst>
              <a:gd name="adj" fmla="val 4167"/>
            </a:avLst>
          </a:prstGeom>
          <a:noFill/>
          <a:ln w="9525" algn="ctr">
            <a:noFill/>
            <a:round/>
            <a:headEnd/>
            <a:tailEnd/>
          </a:ln>
          <a:effectLst/>
        </p:spPr>
        <p:txBody>
          <a:bodyPr wrap="square" lIns="36000" tIns="36000" rIns="36000" bIns="36000"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nSpc>
                <a:spcPct val="90000"/>
              </a:lnSpc>
              <a:spcBef>
                <a:spcPct val="40000"/>
              </a:spcBef>
              <a:buSzPct val="80000"/>
              <a:buFont typeface="Arial" pitchFamily="34" charset="0"/>
              <a:buChar char="•"/>
            </a:pPr>
            <a:r>
              <a:rPr lang="en-US" sz="2600" b="0" dirty="0" smtClean="0">
                <a:latin typeface="Segoe UI" pitchFamily="34" charset="0"/>
                <a:ea typeface="Segoe UI" pitchFamily="34" charset="0"/>
                <a:cs typeface="Segoe UI" pitchFamily="34" charset="0"/>
              </a:rPr>
              <a:t>Vous pouvez définir le blocage sur un dossier pour </a:t>
            </a:r>
            <a:r>
              <a:rPr lang="en-US" sz="2600" b="0" dirty="0" err="1" smtClean="0">
                <a:latin typeface="Segoe UI" pitchFamily="34" charset="0"/>
                <a:ea typeface="Segoe UI" pitchFamily="34" charset="0"/>
                <a:cs typeface="Segoe UI" pitchFamily="34" charset="0"/>
              </a:rPr>
              <a:t>propager</a:t>
            </a:r>
            <a:r>
              <a:rPr lang="en-US" sz="2600" b="0" dirty="0" smtClean="0">
                <a:latin typeface="Segoe UI" pitchFamily="34" charset="0"/>
                <a:ea typeface="Segoe UI" pitchFamily="34" charset="0"/>
                <a:cs typeface="Segoe UI" pitchFamily="34" charset="0"/>
              </a:rPr>
              <a:t> les nouvelles autorisations aux objets enfants</a:t>
            </a:r>
          </a:p>
        </p:txBody>
      </p:sp>
      <p:sp>
        <p:nvSpPr>
          <p:cNvPr id="9" name="AutoShape 5"/>
          <p:cNvSpPr>
            <a:spLocks noChangeArrowheads="1"/>
          </p:cNvSpPr>
          <p:nvPr/>
        </p:nvSpPr>
        <p:spPr bwMode="auto">
          <a:xfrm>
            <a:off x="526339" y="2119066"/>
            <a:ext cx="7753595" cy="775136"/>
          </a:xfrm>
          <a:prstGeom prst="roundRect">
            <a:avLst>
              <a:gd name="adj" fmla="val 14815"/>
            </a:avLst>
          </a:prstGeom>
          <a:noFill/>
          <a:ln w="9525" algn="ctr">
            <a:noFill/>
            <a:round/>
            <a:headEnd/>
            <a:tailEnd/>
          </a:ln>
          <a:effectLst/>
        </p:spPr>
        <p:txBody>
          <a:bodyPr wrap="square" lIns="36000" tIns="36000" rIns="36000" bIns="3600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
                <a:schemeClr val="hlink"/>
              </a:buClr>
              <a:defRPr/>
            </a:pPr>
            <a:r>
              <a:rPr lang="en-US" sz="2600" b="0" dirty="0" smtClean="0">
                <a:latin typeface="Segoe UI" pitchFamily="34" charset="0"/>
                <a:ea typeface="Segoe UI" pitchFamily="34" charset="0"/>
                <a:cs typeface="Segoe UI" pitchFamily="34" charset="0"/>
              </a:rPr>
              <a:t>Par défaut, les autorisations NTFS sont héritées dans une relation parent/enfant</a:t>
            </a:r>
          </a:p>
        </p:txBody>
      </p:sp>
    </p:spTree>
    <p:extLst>
      <p:ext uri="{BB962C8B-B14F-4D97-AF65-F5344CB8AC3E}">
        <p14:creationId xmlns:p14="http://schemas.microsoft.com/office/powerpoint/2010/main" val="2888702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173fc406-0ae6-44cc-8a40-e679a4b36d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Autorisations effectives</a:t>
            </a:r>
            <a:endParaRPr lang="en-US"/>
          </a:p>
        </p:txBody>
      </p:sp>
      <p:sp>
        <p:nvSpPr>
          <p:cNvPr id="4" name="AutoShape 3"/>
          <p:cNvSpPr>
            <a:spLocks noChangeArrowheads="1"/>
          </p:cNvSpPr>
          <p:nvPr/>
        </p:nvSpPr>
        <p:spPr bwMode="auto">
          <a:xfrm>
            <a:off x="366713" y="1077913"/>
            <a:ext cx="8461375" cy="444976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lnSpc>
                <a:spcPct val="90000"/>
              </a:lnSpc>
              <a:spcBef>
                <a:spcPct val="40000"/>
              </a:spcBef>
              <a:buClr>
                <a:srgbClr val="8DACD0"/>
              </a:buClr>
              <a:buSzPct val="70000"/>
              <a:buFont typeface="Wingdings" pitchFamily="2" charset="2"/>
              <a:buNone/>
            </a:pPr>
            <a:endParaRPr lang="en-US" sz="2800">
              <a:latin typeface="Segoe UI" pitchFamily="34" charset="0"/>
              <a:ea typeface="Segoe UI" pitchFamily="34" charset="0"/>
              <a:cs typeface="Segoe UI" pitchFamily="34" charset="0"/>
            </a:endParaRPr>
          </a:p>
        </p:txBody>
      </p:sp>
      <p:sp>
        <p:nvSpPr>
          <p:cNvPr id="5" name="AutoShape 4"/>
          <p:cNvSpPr>
            <a:spLocks noChangeArrowheads="1"/>
          </p:cNvSpPr>
          <p:nvPr/>
        </p:nvSpPr>
        <p:spPr bwMode="auto">
          <a:xfrm>
            <a:off x="755344" y="947956"/>
            <a:ext cx="7339159" cy="1195310"/>
          </a:xfrm>
          <a:prstGeom prst="roundRect">
            <a:avLst>
              <a:gd name="adj" fmla="val 4167"/>
            </a:avLst>
          </a:prstGeom>
          <a:noFill/>
          <a:ln w="9525" algn="ctr">
            <a:noFill/>
            <a:round/>
            <a:headEnd/>
            <a:tailEnd/>
          </a:ln>
          <a:effec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4300" algn="l">
              <a:lnSpc>
                <a:spcPct val="90000"/>
              </a:lnSpc>
            </a:pPr>
            <a:r>
              <a:rPr lang="en-US" sz="2600" b="0" dirty="0">
                <a:latin typeface="Segoe UI" pitchFamily="34" charset="0"/>
                <a:ea typeface="Segoe UI" pitchFamily="34" charset="0"/>
                <a:cs typeface="Segoe UI" pitchFamily="34" charset="0"/>
              </a:rPr>
              <a:t>Lorsque des autorisations de dossier </a:t>
            </a:r>
            <a:r>
              <a:rPr lang="en-US" sz="2600" b="0" dirty="0" err="1">
                <a:latin typeface="Segoe UI" pitchFamily="34" charset="0"/>
                <a:ea typeface="Segoe UI" pitchFamily="34" charset="0"/>
                <a:cs typeface="Segoe UI" pitchFamily="34" charset="0"/>
              </a:rPr>
              <a:t>partagé</a:t>
            </a:r>
            <a:r>
              <a:rPr lang="en-US" sz="2600" b="0" dirty="0">
                <a:latin typeface="Segoe UI" pitchFamily="34" charset="0"/>
                <a:ea typeface="Segoe UI" pitchFamily="34" charset="0"/>
                <a:cs typeface="Segoe UI" pitchFamily="34" charset="0"/>
              </a:rPr>
              <a:t> </a:t>
            </a:r>
            <a:r>
              <a:rPr lang="en-US" sz="2600" b="0" dirty="0" smtClean="0">
                <a:latin typeface="Segoe UI" pitchFamily="34" charset="0"/>
                <a:ea typeface="Segoe UI" pitchFamily="34" charset="0"/>
                <a:cs typeface="Segoe UI" pitchFamily="34" charset="0"/>
              </a:rPr>
              <a:t>et NTFS </a:t>
            </a:r>
            <a:r>
              <a:rPr lang="en-US" sz="2600" b="0" dirty="0">
                <a:latin typeface="Segoe UI" pitchFamily="34" charset="0"/>
                <a:ea typeface="Segoe UI" pitchFamily="34" charset="0"/>
                <a:cs typeface="Segoe UI" pitchFamily="34" charset="0"/>
              </a:rPr>
              <a:t>sont combinées, l'autorisation la plus restrictive est appliquée</a:t>
            </a:r>
          </a:p>
        </p:txBody>
      </p:sp>
      <p:sp>
        <p:nvSpPr>
          <p:cNvPr id="6" name="AutoShape 8"/>
          <p:cNvSpPr>
            <a:spLocks noChangeArrowheads="1"/>
          </p:cNvSpPr>
          <p:nvPr/>
        </p:nvSpPr>
        <p:spPr bwMode="auto">
          <a:xfrm>
            <a:off x="755344" y="4838426"/>
            <a:ext cx="7489826" cy="1562374"/>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14300" algn="l">
              <a:lnSpc>
                <a:spcPct val="90000"/>
              </a:lnSpc>
            </a:pPr>
            <a:r>
              <a:rPr lang="en-US" sz="2600" b="0" dirty="0">
                <a:latin typeface="Segoe UI" pitchFamily="34" charset="0"/>
                <a:ea typeface="Segoe UI" pitchFamily="34" charset="0"/>
                <a:cs typeface="Segoe UI" pitchFamily="34" charset="0"/>
              </a:rPr>
              <a:t>Les autorisations de partage comme les autorisations de fichiers et de dossiers NTFS doivent être correctes, sinon l'utilisateur </a:t>
            </a:r>
            <a:r>
              <a:rPr lang="en-US" sz="2600" b="0">
                <a:latin typeface="Segoe UI" pitchFamily="34" charset="0"/>
                <a:ea typeface="Segoe UI" pitchFamily="34" charset="0"/>
                <a:cs typeface="Segoe UI" pitchFamily="34" charset="0"/>
              </a:rPr>
              <a:t>ou </a:t>
            </a:r>
            <a:r>
              <a:rPr lang="en-US" sz="2600" b="0" smtClean="0">
                <a:latin typeface="Segoe UI" pitchFamily="34" charset="0"/>
                <a:ea typeface="Segoe UI" pitchFamily="34" charset="0"/>
                <a:cs typeface="Segoe UI" pitchFamily="34" charset="0"/>
              </a:rPr>
              <a:t>le groupe </a:t>
            </a:r>
            <a:r>
              <a:rPr lang="en-US" sz="2600" b="0" dirty="0">
                <a:latin typeface="Segoe UI" pitchFamily="34" charset="0"/>
                <a:ea typeface="Segoe UI" pitchFamily="34" charset="0"/>
                <a:cs typeface="Segoe UI" pitchFamily="34" charset="0"/>
              </a:rPr>
              <a:t>se verra refuser l'accès à la ressource</a:t>
            </a:r>
          </a:p>
        </p:txBody>
      </p:sp>
      <p:sp>
        <p:nvSpPr>
          <p:cNvPr id="7" name="Text Box 12"/>
          <p:cNvSpPr txBox="1">
            <a:spLocks noChangeArrowheads="1"/>
          </p:cNvSpPr>
          <p:nvPr/>
        </p:nvSpPr>
        <p:spPr bwMode="auto">
          <a:xfrm>
            <a:off x="1306513" y="2197564"/>
            <a:ext cx="7097159" cy="2492990"/>
          </a:xfrm>
          <a:prstGeom prst="rect">
            <a:avLst/>
          </a:prstGeom>
          <a:noFill/>
          <a:ln w="9525" algn="ctr">
            <a:noFill/>
            <a:miter lim="800000"/>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600" b="0" dirty="0">
                <a:latin typeface="Segoe UI" pitchFamily="34" charset="0"/>
                <a:ea typeface="Segoe UI" pitchFamily="34" charset="0"/>
                <a:cs typeface="Segoe UI" pitchFamily="34" charset="0"/>
              </a:rPr>
              <a:t>Exemple : si un utilisateur ou un groupe dispose sur le dossier partagé de l'autorisation de partage Lecture et de l'autorisation NTFS Écriture, l'utilisateur ou le groupe pourra seulement lire le fichier, car c'est l'autorisation la plus restrictive</a:t>
            </a:r>
          </a:p>
        </p:txBody>
      </p:sp>
    </p:spTree>
    <p:extLst>
      <p:ext uri="{BB962C8B-B14F-4D97-AF65-F5344CB8AC3E}">
        <p14:creationId xmlns:p14="http://schemas.microsoft.com/office/powerpoint/2010/main" val="354137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6d1194d7-b558-4c31-b5e6-196ff3aa7b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l'énumération basée sur l'accès ?</a:t>
            </a:r>
            <a:endParaRPr lang="en-US"/>
          </a:p>
        </p:txBody>
      </p:sp>
      <p:sp>
        <p:nvSpPr>
          <p:cNvPr id="4" name="AutoShape 5"/>
          <p:cNvSpPr>
            <a:spLocks noChangeArrowheads="1"/>
          </p:cNvSpPr>
          <p:nvPr/>
        </p:nvSpPr>
        <p:spPr bwMode="auto">
          <a:xfrm>
            <a:off x="475869" y="1064989"/>
            <a:ext cx="7906131" cy="1906572"/>
          </a:xfrm>
          <a:prstGeom prst="roundRect">
            <a:avLst>
              <a:gd name="adj" fmla="val 5634"/>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110000"/>
              </a:lnSpc>
              <a:spcBef>
                <a:spcPts val="600"/>
              </a:spcBef>
            </a:pPr>
            <a:r>
              <a:rPr lang="en-US" sz="2600" b="0" dirty="0" smtClean="0">
                <a:latin typeface="Segoe UI" pitchFamily="34" charset="0"/>
                <a:ea typeface="Segoe UI" pitchFamily="34" charset="0"/>
                <a:cs typeface="Segoe UI" pitchFamily="34" charset="0"/>
              </a:rPr>
              <a:t>L'énumération basée sur l'accès permet à un administrateur de contrôler la visibilité des dossiers partagés en fonction des autorisations définies sur le dossier partagé</a:t>
            </a:r>
            <a:endParaRPr lang="en-US" sz="2600" b="0" dirty="0">
              <a:latin typeface="Segoe UI" pitchFamily="34" charset="0"/>
              <a:ea typeface="Segoe UI" pitchFamily="34" charset="0"/>
              <a:cs typeface="Segoe UI" pitchFamily="34" charset="0"/>
            </a:endParaRPr>
          </a:p>
        </p:txBody>
      </p:sp>
      <p:sp>
        <p:nvSpPr>
          <p:cNvPr id="5" name="TextBox 4"/>
          <p:cNvSpPr txBox="1">
            <a:spLocks noChangeArrowheads="1"/>
          </p:cNvSpPr>
          <p:nvPr/>
        </p:nvSpPr>
        <p:spPr bwMode="auto">
          <a:xfrm>
            <a:off x="475869" y="2980126"/>
            <a:ext cx="8417396" cy="2188543"/>
          </a:xfrm>
          <a:prstGeom prst="roundRect">
            <a:avLst>
              <a:gd name="adj" fmla="val 4167"/>
            </a:avLst>
          </a:prstGeom>
          <a:noFill/>
          <a:ln w="9525" cap="flat" algn="ctr">
            <a:noFill/>
            <a:round/>
            <a:headEnd type="none" w="med" len="med"/>
            <a:tailEnd type="none" w="med" len="med"/>
          </a:ln>
          <a:effec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lnSpc>
                <a:spcPct val="100000"/>
              </a:lnSpc>
              <a:spcBef>
                <a:spcPct val="0"/>
              </a:spcBef>
              <a:buFontTx/>
              <a:buNone/>
            </a:pPr>
            <a:r>
              <a:rPr lang="en-US" sz="2600" b="0" dirty="0" smtClean="0">
                <a:latin typeface="Segoe UI" pitchFamily="34" charset="0"/>
                <a:ea typeface="Segoe UI" pitchFamily="34" charset="0"/>
                <a:cs typeface="Segoe UI" pitchFamily="34" charset="0"/>
              </a:rPr>
              <a:t>L'énumération basée sur </a:t>
            </a:r>
            <a:r>
              <a:rPr lang="en-US" sz="2600" b="0" dirty="0" err="1" smtClean="0">
                <a:latin typeface="Segoe UI" pitchFamily="34" charset="0"/>
                <a:ea typeface="Segoe UI" pitchFamily="34" charset="0"/>
                <a:cs typeface="Segoe UI" pitchFamily="34" charset="0"/>
              </a:rPr>
              <a:t>l'accès</a:t>
            </a:r>
            <a:r>
              <a:rPr lang="en-US" sz="2600" b="0" dirty="0" smtClean="0">
                <a:latin typeface="Segoe UI" pitchFamily="34" charset="0"/>
                <a:ea typeface="Segoe UI" pitchFamily="34" charset="0"/>
                <a:cs typeface="Segoe UI" pitchFamily="34" charset="0"/>
              </a:rPr>
              <a:t> </a:t>
            </a:r>
            <a:r>
              <a:rPr lang="en-US" sz="2600" b="0" dirty="0" err="1" smtClean="0">
                <a:latin typeface="Segoe UI" pitchFamily="34" charset="0"/>
                <a:ea typeface="Segoe UI" pitchFamily="34" charset="0"/>
                <a:cs typeface="Segoe UI" pitchFamily="34" charset="0"/>
              </a:rPr>
              <a:t>est</a:t>
            </a:r>
            <a:endParaRPr lang="en-US" sz="2600" b="0" dirty="0" smtClean="0">
              <a:latin typeface="Segoe UI" pitchFamily="34" charset="0"/>
              <a:ea typeface="Segoe UI" pitchFamily="34" charset="0"/>
              <a:cs typeface="Segoe UI" pitchFamily="34" charset="0"/>
            </a:endParaRPr>
          </a:p>
        </p:txBody>
      </p:sp>
      <p:sp>
        <p:nvSpPr>
          <p:cNvPr id="6" name="Rounded Rectangle 5"/>
          <p:cNvSpPr>
            <a:spLocks noChangeArrowheads="1"/>
          </p:cNvSpPr>
          <p:nvPr/>
        </p:nvSpPr>
        <p:spPr bwMode="auto">
          <a:xfrm>
            <a:off x="647622" y="3546389"/>
            <a:ext cx="6992874" cy="461183"/>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gn="l">
              <a:lnSpc>
                <a:spcPct val="90000"/>
              </a:lnSpc>
              <a:spcBef>
                <a:spcPct val="40000"/>
              </a:spcBef>
              <a:buSzPct val="80000"/>
              <a:buFont typeface="Arial" pitchFamily="34" charset="0"/>
              <a:buChar char="•"/>
            </a:pPr>
            <a:r>
              <a:rPr lang="en-US" sz="2600" b="0" dirty="0" smtClean="0">
                <a:latin typeface="Segoe UI" pitchFamily="34" charset="0"/>
                <a:ea typeface="Segoe UI" pitchFamily="34" charset="0"/>
                <a:cs typeface="Segoe UI" pitchFamily="34" charset="0"/>
              </a:rPr>
              <a:t>Générée dans Windows Server 2012</a:t>
            </a:r>
            <a:endParaRPr lang="en-US" sz="2600" b="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647621" y="4080047"/>
            <a:ext cx="6438979" cy="461183"/>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gn="l">
              <a:lnSpc>
                <a:spcPct val="90000"/>
              </a:lnSpc>
              <a:spcBef>
                <a:spcPct val="40000"/>
              </a:spcBef>
              <a:buSzPct val="80000"/>
              <a:buFont typeface="Arial" pitchFamily="34" charset="0"/>
              <a:buChar char="•"/>
            </a:pPr>
            <a:r>
              <a:rPr lang="en-US" sz="2600" b="0" dirty="0" smtClean="0">
                <a:latin typeface="Segoe UI" pitchFamily="34" charset="0"/>
                <a:ea typeface="Segoe UI" pitchFamily="34" charset="0"/>
                <a:cs typeface="Segoe UI" pitchFamily="34" charset="0"/>
              </a:rPr>
              <a:t>Disponible pour les dossiers </a:t>
            </a:r>
            <a:r>
              <a:rPr lang="en-US" sz="2600" b="0" dirty="0" err="1" smtClean="0">
                <a:latin typeface="Segoe UI" pitchFamily="34" charset="0"/>
                <a:ea typeface="Segoe UI" pitchFamily="34" charset="0"/>
                <a:cs typeface="Segoe UI" pitchFamily="34" charset="0"/>
              </a:rPr>
              <a:t>partagés</a:t>
            </a:r>
            <a:endParaRPr lang="en-US" sz="2600" b="0" dirty="0">
              <a:latin typeface="Segoe UI" pitchFamily="34" charset="0"/>
              <a:ea typeface="Segoe UI" pitchFamily="34" charset="0"/>
              <a:cs typeface="Segoe UI" pitchFamily="34" charset="0"/>
            </a:endParaRPr>
          </a:p>
        </p:txBody>
      </p:sp>
      <p:sp>
        <p:nvSpPr>
          <p:cNvPr id="8" name="Rounded Rectangle 7"/>
          <p:cNvSpPr>
            <a:spLocks noChangeArrowheads="1"/>
          </p:cNvSpPr>
          <p:nvPr/>
        </p:nvSpPr>
        <p:spPr bwMode="auto">
          <a:xfrm>
            <a:off x="647620" y="4639166"/>
            <a:ext cx="7734380" cy="461183"/>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indent="-342900" algn="l">
              <a:lnSpc>
                <a:spcPct val="90000"/>
              </a:lnSpc>
              <a:spcBef>
                <a:spcPct val="40000"/>
              </a:spcBef>
              <a:buSzPct val="80000"/>
              <a:buFont typeface="Arial" pitchFamily="34" charset="0"/>
              <a:buChar char="•"/>
            </a:pPr>
            <a:r>
              <a:rPr lang="en-US" sz="2600" b="0" dirty="0" smtClean="0">
                <a:latin typeface="Segoe UI" pitchFamily="34" charset="0"/>
                <a:ea typeface="Segoe UI" pitchFamily="34" charset="0"/>
                <a:cs typeface="Segoe UI" pitchFamily="34" charset="0"/>
              </a:rPr>
              <a:t>Configurable sur la base d'un dossier partagé</a:t>
            </a:r>
            <a:endParaRPr lang="en-US" sz="2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959536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903c2c25-5255-41b8-8835-72c9b1e8ec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 sont les fichiers hors connexion ?</a:t>
            </a:r>
            <a:endParaRPr lang="en-US"/>
          </a:p>
        </p:txBody>
      </p:sp>
      <p:sp>
        <p:nvSpPr>
          <p:cNvPr id="4" name="AutoShape 5"/>
          <p:cNvSpPr>
            <a:spLocks noChangeArrowheads="1"/>
          </p:cNvSpPr>
          <p:nvPr/>
        </p:nvSpPr>
        <p:spPr bwMode="auto">
          <a:xfrm>
            <a:off x="193764" y="800346"/>
            <a:ext cx="8763000" cy="1140143"/>
          </a:xfrm>
          <a:prstGeom prst="roundRect">
            <a:avLst>
              <a:gd name="adj" fmla="val 5634"/>
            </a:avLst>
          </a:prstGeom>
          <a:noFill/>
          <a:ln>
            <a:noFill/>
            <a:headEnd/>
            <a:tailEnd/>
          </a:ln>
        </p:spPr>
        <p:style>
          <a:lnRef idx="2">
            <a:schemeClr val="accent1"/>
          </a:lnRef>
          <a:fillRef idx="1">
            <a:schemeClr val="lt1"/>
          </a:fillRef>
          <a:effectRef idx="0">
            <a:schemeClr val="accent1"/>
          </a:effectRef>
          <a:fontRef idx="minor">
            <a:schemeClr val="dk1"/>
          </a:fontRef>
        </p:style>
        <p:txBody>
          <a:bodyPr wrap="square" anchor="ctr">
            <a:spAutoFit/>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r>
              <a:rPr lang="en-US" sz="2200" b="0" dirty="0" smtClean="0">
                <a:latin typeface="Segoe UI" pitchFamily="34" charset="0"/>
                <a:ea typeface="Segoe UI" pitchFamily="34" charset="0"/>
                <a:cs typeface="Segoe UI" pitchFamily="34" charset="0"/>
              </a:rPr>
              <a:t>Les paramètres de fichier hors connexion permettent à un ordinateur client de mettre en cache des fichiers </a:t>
            </a:r>
            <a:r>
              <a:rPr lang="en-US" sz="2200" b="0" dirty="0" err="1" smtClean="0">
                <a:latin typeface="Segoe UI" pitchFamily="34" charset="0"/>
                <a:ea typeface="Segoe UI" pitchFamily="34" charset="0"/>
                <a:cs typeface="Segoe UI" pitchFamily="34" charset="0"/>
              </a:rPr>
              <a:t>réseau</a:t>
            </a:r>
            <a:r>
              <a:rPr lang="en-US" sz="2200" b="0" dirty="0" smtClean="0">
                <a:latin typeface="Segoe UI" pitchFamily="34" charset="0"/>
                <a:ea typeface="Segoe UI" pitchFamily="34" charset="0"/>
                <a:cs typeface="Segoe UI" pitchFamily="34" charset="0"/>
              </a:rPr>
              <a:t> en local pour un usage hors connexion lorsqu'ils sont déconnectés du réseau</a:t>
            </a:r>
            <a:endParaRPr lang="en-US" sz="2200" b="0" dirty="0">
              <a:latin typeface="Segoe UI" pitchFamily="34" charset="0"/>
              <a:ea typeface="Segoe UI" pitchFamily="34" charset="0"/>
              <a:cs typeface="Segoe UI" pitchFamily="34" charset="0"/>
            </a:endParaRPr>
          </a:p>
        </p:txBody>
      </p:sp>
      <p:sp>
        <p:nvSpPr>
          <p:cNvPr id="5" name="TextBox 2"/>
          <p:cNvSpPr txBox="1"/>
          <p:nvPr/>
        </p:nvSpPr>
        <p:spPr>
          <a:xfrm>
            <a:off x="1156979" y="2030805"/>
            <a:ext cx="6673311" cy="43088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200" b="0" dirty="0" smtClean="0">
                <a:latin typeface="Segoe UI" pitchFamily="34" charset="0"/>
                <a:ea typeface="Segoe UI" pitchFamily="34" charset="0"/>
                <a:cs typeface="Segoe UI" pitchFamily="34" charset="0"/>
              </a:rPr>
              <a:t>Fenêtre de paramètres hors connexion</a:t>
            </a:r>
            <a:endParaRPr lang="en-CA" sz="2200" b="0" dirty="0">
              <a:latin typeface="Segoe UI" pitchFamily="34" charset="0"/>
              <a:ea typeface="Segoe UI" pitchFamily="34" charset="0"/>
              <a:cs typeface="Segoe UI" pitchFamily="34" charset="0"/>
            </a:endParaRPr>
          </a:p>
        </p:txBody>
      </p:sp>
      <p:pic>
        <p:nvPicPr>
          <p:cNvPr id="6" name="alt text here, screen sho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38088" y="2481952"/>
            <a:ext cx="5111092" cy="4138739"/>
          </a:xfrm>
          <a:prstGeom prst="rect">
            <a:avLst/>
          </a:prstGeom>
          <a:noFill/>
          <a:ln w="41275">
            <a:solidFill>
              <a:srgbClr val="79E9E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231688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84</TotalTime>
  <Words>2257</Words>
  <Application>Microsoft Office PowerPoint</Application>
  <PresentationFormat>On-screen Show (4:3)</PresentationFormat>
  <Paragraphs>450</Paragraphs>
  <Slides>32</Slides>
  <Notes>32</Notes>
  <HiddenSlides>5</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32</vt:i4>
      </vt:variant>
    </vt:vector>
  </HeadingPairs>
  <TitlesOfParts>
    <vt:vector size="45" baseType="lpstr">
      <vt:lpstr>Arial</vt:lpstr>
      <vt:lpstr>Segoe UI Light</vt:lpstr>
      <vt:lpstr>Times New Roman</vt:lpstr>
      <vt:lpstr>Segoe UI</vt:lpstr>
      <vt:lpstr>Gulim</vt:lpstr>
      <vt:lpstr>Verdana</vt:lpstr>
      <vt:lpstr>Symbol</vt:lpstr>
      <vt:lpstr>Calibri</vt:lpstr>
      <vt:lpstr>Wingdings</vt:lpstr>
      <vt:lpstr>Segoe Light</vt:lpstr>
      <vt:lpstr>Cordia New</vt:lpstr>
      <vt:lpstr>SimSun</vt:lpstr>
      <vt:lpstr>Presentation1</vt:lpstr>
      <vt:lpstr>Module 10</vt:lpstr>
      <vt:lpstr>Vue d'ensemble du module</vt:lpstr>
      <vt:lpstr>Leçon 1 : Sécurisation des fichiers et des dossiers</vt:lpstr>
      <vt:lpstr>Que sont les autorisations NTFS ?</vt:lpstr>
      <vt:lpstr>Que sont les dossiers partagés ?</vt:lpstr>
      <vt:lpstr>Héritage des autorisations</vt:lpstr>
      <vt:lpstr>Autorisations effectives</vt:lpstr>
      <vt:lpstr>Qu'est-ce que l'énumération basée sur l'accès ?</vt:lpstr>
      <vt:lpstr>Que sont les fichiers hors connexion ?</vt:lpstr>
      <vt:lpstr>Démonstration : Création et configuration d'un dossier partagé</vt:lpstr>
      <vt:lpstr>PowerPoint Presentation</vt:lpstr>
      <vt:lpstr>Leçon 2 : Protection des fichiers et des dossiers partagés à l'aide de clichés instantanés</vt:lpstr>
      <vt:lpstr>Que sont les clichés instantanés ?</vt:lpstr>
      <vt:lpstr>Éléments à prendre en compte pour la planification des clichés instantanés</vt:lpstr>
      <vt:lpstr>Restauration de données à partir d'un cliché instantané</vt:lpstr>
      <vt:lpstr>Démonstration : Restauration de données à partir d'un cliché instantané</vt:lpstr>
      <vt:lpstr>PowerPoint Presentation</vt:lpstr>
      <vt:lpstr>Leçon 3 : Configuration de l'impression réseau</vt:lpstr>
      <vt:lpstr>Avantages de l'impression réseau</vt:lpstr>
      <vt:lpstr>Qu'est-ce que l'opération améliorée Pointer et imprimer ?</vt:lpstr>
      <vt:lpstr>Options de sécurité pour l'impression réseau</vt:lpstr>
      <vt:lpstr>Démonstration : Création de plusieurs configurations pour un périphérique d'impression</vt:lpstr>
      <vt:lpstr>PowerPoint Presentation</vt:lpstr>
      <vt:lpstr>PowerPoint Presentation</vt:lpstr>
      <vt:lpstr>Qu'est-ce que le pool d'imprimantes ?</vt:lpstr>
      <vt:lpstr>Qu'est-ce que l'impression directe pour les filiales ?</vt:lpstr>
      <vt:lpstr>Déploiement d'imprimantes sur des clients</vt:lpstr>
      <vt:lpstr>Atelier pratique : Implémentation des services de fichier et d'impression</vt:lpstr>
      <vt:lpstr>Scénario d'atelier pratique</vt:lpstr>
      <vt:lpstr>Contrôle des acquis de l'atelier pratique</vt:lpstr>
      <vt:lpstr>Contrôle des acquis et éléments à retenir</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Module10</dc:title>
  <dc:creator>Ruiz, Esther</dc:creator>
  <cp:lastModifiedBy>Ruiz, Pilar</cp:lastModifiedBy>
  <cp:revision>28</cp:revision>
  <dcterms:created xsi:type="dcterms:W3CDTF">2013-02-25T16:59:27Z</dcterms:created>
  <dcterms:modified xsi:type="dcterms:W3CDTF">2013-03-16T07:57:01Z</dcterms:modified>
</cp:coreProperties>
</file>