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83" r:id="rId12"/>
    <p:sldId id="266" r:id="rId13"/>
    <p:sldId id="267" r:id="rId14"/>
    <p:sldId id="268" r:id="rId15"/>
    <p:sldId id="269" r:id="rId16"/>
    <p:sldId id="270" r:id="rId17"/>
    <p:sldId id="271" r:id="rId18"/>
    <p:sldId id="272" r:id="rId19"/>
    <p:sldId id="284" r:id="rId20"/>
    <p:sldId id="273" r:id="rId21"/>
    <p:sldId id="285" r:id="rId22"/>
    <p:sldId id="274" r:id="rId23"/>
    <p:sldId id="275" r:id="rId24"/>
    <p:sldId id="276" r:id="rId25"/>
    <p:sldId id="277" r:id="rId26"/>
    <p:sldId id="278" r:id="rId27"/>
    <p:sldId id="279" r:id="rId28"/>
    <p:sldId id="280" r:id="rId29"/>
    <p:sldId id="281" r:id="rId30"/>
    <p:sldId id="282" r:id="rId31"/>
    <p:sldId id="286" r:id="rId32"/>
    <p:sldId id="287" r:id="rId33"/>
  </p:sldIdLst>
  <p:sldSz cx="9144000" cy="6858000" type="screen4x3"/>
  <p:notesSz cx="6858000" cy="9144000"/>
  <p:embeddedFontLst>
    <p:embeddedFont>
      <p:font typeface="Verdana" pitchFamily="34" charset="0"/>
      <p:regular r:id="rId35"/>
      <p:bold r:id="rId36"/>
      <p:italic r:id="rId37"/>
      <p:boldItalic r:id="rId38"/>
    </p:embeddedFont>
    <p:embeddedFont>
      <p:font typeface="Segoe UI" pitchFamily="34" charset="0"/>
      <p:regular r:id="rId39"/>
      <p:bold r:id="rId40"/>
      <p:italic r:id="rId41"/>
      <p:boldItalic r:id="rId42"/>
    </p:embeddedFont>
    <p:embeddedFont>
      <p:font typeface="Segoe UI Light" pitchFamily="34" charset="0"/>
      <p:regular r:id="rId43"/>
    </p:embeddedFont>
    <p:embeddedFont>
      <p:font typeface="Segoe Light" pitchFamily="34" charset="0"/>
      <p:regular r:id="rId44"/>
      <p:italic r:id="rId45"/>
    </p:embeddedFont>
    <p:embeddedFont>
      <p:font typeface="Segoe Semibold" pitchFamily="34" charset="0"/>
      <p:bold r:id="rId46"/>
      <p:boldItalic r:id="rId47"/>
    </p:embeddedFont>
    <p:embeddedFont>
      <p:font typeface="SimSun" pitchFamily="2" charset="-122"/>
      <p:regular r:id="rId48"/>
    </p:embeddedFont>
    <p:embeddedFont>
      <p:font typeface="Calibri" pitchFamily="34" charset="0"/>
      <p:regular r:id="rId49"/>
      <p:bold r:id="rId50"/>
      <p:italic r:id="rId51"/>
      <p:boldItalic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52625" autoAdjust="0"/>
  </p:normalViewPr>
  <p:slideViewPr>
    <p:cSldViewPr>
      <p:cViewPr>
        <p:scale>
          <a:sx n="109" d="100"/>
          <a:sy n="109" d="100"/>
        </p:scale>
        <p:origin x="-2460" y="-174"/>
      </p:cViewPr>
      <p:guideLst>
        <p:guide orient="horz" pos="2160"/>
        <p:guide pos="2880"/>
      </p:guideLst>
    </p:cSldViewPr>
  </p:slideViewPr>
  <p:notesTextViewPr>
    <p:cViewPr>
      <p:scale>
        <a:sx n="1" d="1"/>
        <a:sy n="1" d="1"/>
      </p:scale>
      <p:origin x="0" y="0"/>
    </p:cViewPr>
  </p:notesTextViewPr>
  <p:notesViewPr>
    <p:cSldViewPr>
      <p:cViewPr varScale="1">
        <p:scale>
          <a:sx n="85" d="100"/>
          <a:sy n="85" d="100"/>
        </p:scale>
        <p:origin x="-37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87A10E-FC23-4EB2-9D4F-BC1112BF6B29}" type="datetimeFigureOut">
              <a:rPr lang="en-US" smtClean="0"/>
              <a:t>3/16/2013</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E14F8A-083D-447A-AF11-706261AFBA5F}" type="slidenum">
              <a:rPr lang="en-US" smtClean="0"/>
              <a:t>‹#›</a:t>
            </a:fld>
            <a:endParaRPr lang="en-US"/>
          </a:p>
        </p:txBody>
      </p:sp>
    </p:spTree>
    <p:extLst>
      <p:ext uri="{BB962C8B-B14F-4D97-AF65-F5344CB8AC3E}">
        <p14:creationId xmlns:p14="http://schemas.microsoft.com/office/powerpoint/2010/main" val="2576510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go.microsoft.com/fwlink/?LinkID=266752"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err="1">
                <a:latin typeface="Arial"/>
                <a:ea typeface="SimSun"/>
                <a:cs typeface="Arial"/>
              </a:rPr>
              <a:t>Présentation</a:t>
            </a:r>
            <a:r>
              <a:rPr lang="en-US" sz="1000" b="1" dirty="0">
                <a:latin typeface="Arial"/>
                <a:ea typeface="SimSun"/>
                <a:cs typeface="Arial"/>
              </a:rPr>
              <a:t> : 70 minutes</a:t>
            </a:r>
            <a:endParaRPr lang="en-US" sz="1000" dirty="0">
              <a:latin typeface="Arial"/>
              <a:ea typeface="SimSun"/>
              <a:cs typeface="Arial"/>
            </a:endParaRPr>
          </a:p>
          <a:p>
            <a:pPr>
              <a:lnSpc>
                <a:spcPct val="115000"/>
              </a:lnSpc>
              <a:spcAft>
                <a:spcPts val="1000"/>
              </a:spcAft>
            </a:pPr>
            <a:r>
              <a:rPr lang="en-US" sz="1000" b="1" dirty="0">
                <a:latin typeface="Arial"/>
                <a:ea typeface="SimSun"/>
                <a:cs typeface="Arial"/>
              </a:rPr>
              <a:t>Atelier </a:t>
            </a:r>
            <a:r>
              <a:rPr lang="en-US" sz="1000" b="1" dirty="0" err="1">
                <a:latin typeface="Arial"/>
                <a:ea typeface="SimSun"/>
                <a:cs typeface="Arial"/>
              </a:rPr>
              <a:t>pratique</a:t>
            </a:r>
            <a:r>
              <a:rPr lang="en-US" sz="1000" b="1" dirty="0">
                <a:latin typeface="Arial"/>
                <a:ea typeface="SimSun"/>
                <a:cs typeface="Arial"/>
              </a:rPr>
              <a:t> : 40 minutes</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À la fin de </a:t>
            </a:r>
            <a:r>
              <a:rPr lang="en-US" sz="1000" dirty="0" err="1">
                <a:latin typeface="Arial"/>
                <a:ea typeface="SimSun"/>
                <a:cs typeface="Segoe UI"/>
              </a:rPr>
              <a:t>ce</a:t>
            </a:r>
            <a:r>
              <a:rPr lang="en-US" sz="1000" dirty="0">
                <a:latin typeface="Arial"/>
                <a:ea typeface="SimSun"/>
                <a:cs typeface="Segoe UI"/>
              </a:rPr>
              <a:t> module,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seront</a:t>
            </a:r>
            <a:r>
              <a:rPr lang="en-US" sz="1000" dirty="0">
                <a:latin typeface="Arial"/>
                <a:ea typeface="SimSun"/>
                <a:cs typeface="Segoe UI"/>
              </a:rPr>
              <a:t> à </a:t>
            </a:r>
            <a:r>
              <a:rPr lang="en-US" sz="1000" dirty="0" err="1">
                <a:latin typeface="Arial"/>
                <a:ea typeface="SimSun"/>
                <a:cs typeface="Segoe UI"/>
              </a:rPr>
              <a:t>même</a:t>
            </a:r>
            <a:r>
              <a:rPr lang="en-US" sz="1000" dirty="0">
                <a:latin typeface="Arial"/>
                <a:ea typeface="SimSun"/>
                <a:cs typeface="Segoe UI"/>
              </a:rPr>
              <a:t> </a:t>
            </a:r>
            <a:r>
              <a:rPr lang="en-US" sz="1000" dirty="0" err="1">
                <a:latin typeface="Arial"/>
                <a:ea typeface="SimSun"/>
                <a:cs typeface="Segoe UI"/>
              </a:rPr>
              <a:t>d'effectuer</a:t>
            </a:r>
            <a:r>
              <a:rPr lang="en-US" sz="1000" dirty="0">
                <a:latin typeface="Arial"/>
                <a:ea typeface="SimSun"/>
                <a:cs typeface="Segoe UI"/>
              </a:rPr>
              <a:t> les </a:t>
            </a:r>
            <a:r>
              <a:rPr lang="en-US" sz="1000" dirty="0" err="1">
                <a:latin typeface="Arial"/>
                <a:ea typeface="SimSun"/>
                <a:cs typeface="Segoe UI"/>
              </a:rPr>
              <a:t>opérations</a:t>
            </a:r>
            <a:r>
              <a:rPr lang="en-US" sz="1000" dirty="0">
                <a:latin typeface="Arial"/>
                <a:ea typeface="SimSun"/>
                <a:cs typeface="Segoe UI"/>
              </a:rPr>
              <a:t> </a:t>
            </a:r>
            <a:r>
              <a:rPr lang="en-US" sz="1000" dirty="0" err="1">
                <a:latin typeface="Arial"/>
                <a:ea typeface="SimSun"/>
                <a:cs typeface="Segoe UI"/>
              </a:rPr>
              <a:t>suivantes</a:t>
            </a:r>
            <a:r>
              <a:rPr lang="en-US" sz="1000" dirty="0">
                <a:latin typeface="Arial"/>
                <a:ea typeface="SimSun"/>
                <a:cs typeface="Segoe UI"/>
              </a:rPr>
              <a:t> :</a:t>
            </a:r>
            <a:endParaRPr lang="en-US" sz="1000" dirty="0">
              <a:latin typeface="Arial"/>
              <a:ea typeface="SimSun"/>
              <a:cs typeface="Arial"/>
            </a:endParaRPr>
          </a:p>
          <a:p>
            <a:pPr marL="342900" lvl="0" indent="-342900">
              <a:spcBef>
                <a:spcPts val="0"/>
              </a:spcBef>
              <a:spcAft>
                <a:spcPts val="995"/>
              </a:spcAft>
              <a:buFont typeface="Symbol"/>
              <a:buChar char=""/>
            </a:pPr>
            <a:r>
              <a:rPr lang="en-US" sz="1000" dirty="0" err="1" smtClean="0">
                <a:effectLst/>
                <a:latin typeface="Arial"/>
                <a:ea typeface="Times New Roman"/>
                <a:cs typeface="Segoe UI"/>
              </a:rPr>
              <a:t>créer</a:t>
            </a:r>
            <a:r>
              <a:rPr lang="en-US" sz="1000" dirty="0" smtClean="0">
                <a:effectLst/>
                <a:latin typeface="Arial"/>
                <a:ea typeface="Times New Roman"/>
                <a:cs typeface="Segoe UI"/>
              </a:rPr>
              <a:t> et </a:t>
            </a:r>
            <a:r>
              <a:rPr lang="en-US" sz="1000" dirty="0" err="1" smtClean="0">
                <a:effectLst/>
                <a:latin typeface="Arial"/>
                <a:ea typeface="Times New Roman"/>
                <a:cs typeface="Segoe UI"/>
              </a:rPr>
              <a:t>gérer</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objets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stratégie</a:t>
            </a:r>
            <a:r>
              <a:rPr lang="en-US" sz="1000" dirty="0" smtClean="0">
                <a:effectLst/>
                <a:latin typeface="Arial"/>
                <a:ea typeface="Times New Roman"/>
                <a:cs typeface="Segoe UI"/>
              </a:rPr>
              <a:t> de </a:t>
            </a:r>
            <a:r>
              <a:rPr lang="en-US" sz="1000" dirty="0" err="1" smtClean="0">
                <a:effectLst/>
                <a:latin typeface="Arial"/>
                <a:ea typeface="Times New Roman"/>
                <a:cs typeface="Segoe UI"/>
              </a:rPr>
              <a:t>groupe</a:t>
            </a:r>
            <a:r>
              <a:rPr lang="en-US" sz="1000" dirty="0" smtClean="0">
                <a:effectLst/>
                <a:latin typeface="Arial"/>
                <a:ea typeface="Times New Roman"/>
                <a:cs typeface="Segoe UI"/>
              </a:rPr>
              <a:t> ;</a:t>
            </a:r>
            <a:endParaRPr lang="en-US" sz="1000" dirty="0" smtClean="0">
              <a:effectLst/>
              <a:latin typeface="Arial"/>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décrire</a:t>
            </a:r>
            <a:r>
              <a:rPr lang="en-US" sz="1000" dirty="0" smtClean="0">
                <a:effectLst/>
                <a:latin typeface="Arial"/>
                <a:ea typeface="Times New Roman"/>
                <a:cs typeface="Segoe UI"/>
              </a:rPr>
              <a:t> le </a:t>
            </a:r>
            <a:r>
              <a:rPr lang="en-US" sz="1000" dirty="0" err="1" smtClean="0">
                <a:effectLst/>
                <a:latin typeface="Arial"/>
                <a:ea typeface="Times New Roman"/>
                <a:cs typeface="Segoe UI"/>
              </a:rPr>
              <a:t>traitement</a:t>
            </a:r>
            <a:r>
              <a:rPr lang="en-US" sz="1000" dirty="0" smtClean="0">
                <a:effectLst/>
                <a:latin typeface="Arial"/>
                <a:ea typeface="Times New Roman"/>
                <a:cs typeface="Segoe UI"/>
              </a:rPr>
              <a:t> de </a:t>
            </a:r>
            <a:r>
              <a:rPr lang="en-US" sz="1000" dirty="0" err="1" smtClean="0">
                <a:effectLst/>
                <a:latin typeface="Arial"/>
                <a:ea typeface="Times New Roman"/>
                <a:cs typeface="Segoe UI"/>
              </a:rPr>
              <a:t>stratégie</a:t>
            </a:r>
            <a:r>
              <a:rPr lang="en-US" sz="1000" dirty="0" smtClean="0">
                <a:effectLst/>
                <a:latin typeface="Arial"/>
                <a:ea typeface="Times New Roman"/>
                <a:cs typeface="Segoe UI"/>
              </a:rPr>
              <a:t> de </a:t>
            </a:r>
            <a:r>
              <a:rPr lang="en-US" sz="1000" dirty="0" err="1" smtClean="0">
                <a:effectLst/>
                <a:latin typeface="Arial"/>
                <a:ea typeface="Times New Roman"/>
                <a:cs typeface="Segoe UI"/>
              </a:rPr>
              <a:t>groupe</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implémenter</a:t>
            </a:r>
            <a:r>
              <a:rPr lang="en-US" sz="1000" dirty="0" smtClean="0">
                <a:effectLst/>
                <a:latin typeface="Arial"/>
                <a:ea typeface="Times New Roman"/>
                <a:cs typeface="Segoe UI"/>
              </a:rPr>
              <a:t> un </a:t>
            </a:r>
            <a:r>
              <a:rPr lang="en-US" sz="1000" dirty="0" err="1" smtClean="0">
                <a:effectLst/>
                <a:latin typeface="Arial"/>
                <a:ea typeface="Times New Roman"/>
                <a:cs typeface="Segoe UI"/>
              </a:rPr>
              <a:t>magasin</a:t>
            </a:r>
            <a:r>
              <a:rPr lang="en-US" sz="1000" dirty="0" smtClean="0">
                <a:effectLst/>
                <a:latin typeface="Arial"/>
                <a:ea typeface="Times New Roman"/>
                <a:cs typeface="Segoe UI"/>
              </a:rPr>
              <a:t> central pour les </a:t>
            </a:r>
            <a:r>
              <a:rPr lang="en-US" sz="1000" dirty="0" err="1" smtClean="0">
                <a:effectLst/>
                <a:latin typeface="Arial"/>
                <a:ea typeface="Times New Roman"/>
                <a:cs typeface="Segoe UI"/>
              </a:rPr>
              <a:t>modèles</a:t>
            </a:r>
            <a:r>
              <a:rPr lang="en-US" sz="1000" dirty="0" smtClean="0">
                <a:effectLst/>
                <a:latin typeface="Arial"/>
                <a:ea typeface="Times New Roman"/>
                <a:cs typeface="Segoe UI"/>
              </a:rPr>
              <a:t> </a:t>
            </a:r>
            <a:r>
              <a:rPr lang="en-US" sz="1000" dirty="0" err="1" smtClean="0">
                <a:effectLst/>
                <a:latin typeface="Arial"/>
                <a:ea typeface="Times New Roman"/>
                <a:cs typeface="Segoe UI"/>
              </a:rPr>
              <a:t>d'administration</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ts val="1300"/>
              </a:lnSpc>
              <a:spcBef>
                <a:spcPts val="900"/>
              </a:spcBef>
              <a:spcAft>
                <a:spcPts val="300"/>
              </a:spcAft>
            </a:pPr>
            <a:r>
              <a:rPr lang="en-US" sz="1000" b="1" dirty="0" smtClean="0">
                <a:effectLst/>
                <a:latin typeface="Arial"/>
                <a:ea typeface="SimSun"/>
                <a:cs typeface="Segoe UI"/>
              </a:rPr>
              <a:t>Documents de </a:t>
            </a:r>
            <a:r>
              <a:rPr lang="en-US" sz="1000" b="1" dirty="0" err="1" smtClean="0">
                <a:effectLst/>
                <a:latin typeface="Arial"/>
                <a:ea typeface="SimSun"/>
                <a:cs typeface="Segoe UI"/>
              </a:rPr>
              <a:t>cours</a:t>
            </a:r>
            <a:endParaRPr lang="en-US" sz="1000" b="1" dirty="0" smtClean="0">
              <a:effectLst/>
              <a:latin typeface="Arial"/>
              <a:ea typeface="SimSun"/>
              <a:cs typeface="Segoe UI"/>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animer</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module,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disposer du </a:t>
            </a:r>
            <a:r>
              <a:rPr lang="en-US" sz="1000" dirty="0" err="1">
                <a:latin typeface="Arial"/>
                <a:ea typeface="SimSun"/>
                <a:cs typeface="Segoe UI"/>
              </a:rPr>
              <a:t>fichier</a:t>
            </a:r>
            <a:r>
              <a:rPr lang="en-US" sz="1000" dirty="0">
                <a:latin typeface="Arial"/>
                <a:ea typeface="SimSun"/>
                <a:cs typeface="Segoe UI"/>
              </a:rPr>
              <a:t> Microsoft</a:t>
            </a:r>
            <a:r>
              <a:rPr lang="en-US" sz="1000" baseline="30000" dirty="0">
                <a:latin typeface="Arial"/>
                <a:ea typeface="SimSun"/>
                <a:cs typeface="Segoe UI"/>
              </a:rPr>
              <a:t>®</a:t>
            </a:r>
            <a:r>
              <a:rPr lang="en-US" sz="1000" dirty="0">
                <a:latin typeface="Arial"/>
                <a:ea typeface="SimSun"/>
                <a:cs typeface="Segoe UI"/>
              </a:rPr>
              <a:t> Office PowerPoint</a:t>
            </a:r>
            <a:r>
              <a:rPr lang="en-US" sz="1000" baseline="30000" dirty="0">
                <a:latin typeface="Arial"/>
                <a:ea typeface="SimSun"/>
                <a:cs typeface="Segoe UI"/>
              </a:rPr>
              <a:t>®</a:t>
            </a:r>
            <a:r>
              <a:rPr lang="en-US" sz="1000" dirty="0">
                <a:latin typeface="Arial"/>
                <a:ea typeface="SimSun"/>
                <a:cs typeface="Segoe UI"/>
              </a:rPr>
              <a:t> 22410B_11.pptx</a:t>
            </a:r>
            <a:r>
              <a:rPr lang="en-US" sz="1000" dirty="0">
                <a:latin typeface="Arial"/>
                <a:ea typeface="SimSun"/>
                <a:cs typeface="Arial"/>
              </a:rPr>
              <a:t>.</a:t>
            </a:r>
          </a:p>
          <a:p>
            <a:pPr>
              <a:lnSpc>
                <a:spcPct val="115000"/>
              </a:lnSpc>
              <a:spcAft>
                <a:spcPts val="1000"/>
              </a:spcAft>
            </a:pPr>
            <a:r>
              <a:rPr lang="en-US" sz="1000" b="1" dirty="0">
                <a:latin typeface="Arial"/>
                <a:ea typeface="SimSun"/>
                <a:cs typeface="Arial"/>
              </a:rPr>
              <a:t>Important</a:t>
            </a:r>
            <a:r>
              <a:rPr lang="en-US" sz="1000" dirty="0">
                <a:latin typeface="Arial"/>
                <a:ea typeface="SimSun"/>
                <a:cs typeface="Segoe UI"/>
              </a:rPr>
              <a:t> </a:t>
            </a:r>
            <a:r>
              <a:rPr lang="en-US" sz="1000" b="1">
                <a:latin typeface="Arial"/>
                <a:ea typeface="SimSun"/>
                <a:cs typeface="Segoe UI"/>
              </a:rPr>
              <a:t>:</a:t>
            </a:r>
            <a:r>
              <a:rPr lang="en-US" sz="1000">
                <a:latin typeface="Arial"/>
                <a:ea typeface="SimSun"/>
                <a:cs typeface="Segoe UI"/>
              </a:rPr>
              <a:t> </a:t>
            </a:r>
            <a:r>
              <a:rPr lang="en-US" sz="1000" smtClean="0">
                <a:latin typeface="Arial"/>
                <a:ea typeface="SimSun"/>
                <a:cs typeface="Segoe UI"/>
              </a:rPr>
              <a:t>Il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recommandé</a:t>
            </a:r>
            <a:r>
              <a:rPr lang="en-US" sz="1000" dirty="0">
                <a:latin typeface="Arial"/>
                <a:ea typeface="SimSun"/>
                <a:cs typeface="Segoe UI"/>
              </a:rPr>
              <a:t> </a:t>
            </a:r>
            <a:r>
              <a:rPr lang="en-US" sz="1000" dirty="0" err="1">
                <a:latin typeface="Arial"/>
                <a:ea typeface="SimSun"/>
                <a:cs typeface="Segoe UI"/>
              </a:rPr>
              <a:t>d'utiliser</a:t>
            </a:r>
            <a:r>
              <a:rPr lang="en-US" sz="1000" dirty="0">
                <a:latin typeface="Arial"/>
                <a:ea typeface="SimSun"/>
                <a:cs typeface="Segoe UI"/>
              </a:rPr>
              <a:t> PowerPoint 2007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version plus </a:t>
            </a:r>
            <a:r>
              <a:rPr lang="en-US" sz="1000" dirty="0" err="1">
                <a:latin typeface="Arial"/>
                <a:ea typeface="SimSun"/>
                <a:cs typeface="Segoe UI"/>
              </a:rPr>
              <a:t>récente</a:t>
            </a:r>
            <a:r>
              <a:rPr lang="en-US" sz="1000" dirty="0">
                <a:latin typeface="Arial"/>
                <a:ea typeface="SimSun"/>
                <a:cs typeface="Segoe UI"/>
              </a:rPr>
              <a:t> pour </a:t>
            </a:r>
            <a:r>
              <a:rPr lang="en-US" sz="1000" dirty="0" err="1">
                <a:latin typeface="Arial"/>
                <a:ea typeface="SimSun"/>
                <a:cs typeface="Segoe UI"/>
              </a:rPr>
              <a:t>afficher</a:t>
            </a:r>
            <a:r>
              <a:rPr lang="en-US" sz="1000" dirty="0">
                <a:latin typeface="Arial"/>
                <a:ea typeface="SimSun"/>
                <a:cs typeface="Segoe UI"/>
              </a:rPr>
              <a:t> </a:t>
            </a:r>
            <a:r>
              <a:rPr lang="en-US" sz="1000" dirty="0" smtClean="0">
                <a:latin typeface="Arial"/>
                <a:ea typeface="SimSun"/>
                <a:cs typeface="Segoe UI"/>
              </a:rPr>
              <a:t>les </a:t>
            </a:r>
            <a:r>
              <a:rPr lang="en-US" sz="1000" dirty="0" err="1" smtClean="0">
                <a:latin typeface="Arial"/>
                <a:ea typeface="SimSun"/>
                <a:cs typeface="Segoe UI"/>
              </a:rPr>
              <a:t>diapositives</a:t>
            </a:r>
            <a:r>
              <a:rPr lang="en-US" sz="1000" dirty="0" smtClean="0">
                <a:latin typeface="Arial"/>
                <a:ea typeface="SimSun"/>
                <a:cs typeface="Segoe UI"/>
              </a:rPr>
              <a:t> </a:t>
            </a:r>
            <a:r>
              <a:rPr lang="en-US" sz="1000" dirty="0">
                <a:latin typeface="Arial"/>
                <a:ea typeface="SimSun"/>
                <a:cs typeface="Segoe UI"/>
              </a:rPr>
              <a:t>de </a:t>
            </a:r>
            <a:r>
              <a:rPr lang="en-US" sz="1000" dirty="0" err="1">
                <a:latin typeface="Arial"/>
                <a:ea typeface="SimSun"/>
                <a:cs typeface="Segoe UI"/>
              </a:rPr>
              <a:t>ce</a:t>
            </a:r>
            <a:r>
              <a:rPr lang="en-US" sz="1000" dirty="0">
                <a:latin typeface="Arial"/>
                <a:ea typeface="SimSun"/>
                <a:cs typeface="Segoe UI"/>
              </a:rPr>
              <a:t> </a:t>
            </a:r>
            <a:r>
              <a:rPr lang="en-US" sz="1000" dirty="0" err="1">
                <a:latin typeface="Arial"/>
                <a:ea typeface="SimSun"/>
                <a:cs typeface="Segoe UI"/>
              </a:rPr>
              <a:t>cours</a:t>
            </a:r>
            <a:r>
              <a:rPr lang="en-US" sz="1000" dirty="0">
                <a:latin typeface="Arial"/>
                <a:ea typeface="SimSun"/>
                <a:cs typeface="Segoe UI"/>
              </a:rPr>
              <a:t>. Si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utilisez</a:t>
            </a:r>
            <a:r>
              <a:rPr lang="en-US" sz="1000" dirty="0">
                <a:latin typeface="Arial"/>
                <a:ea typeface="SimSun"/>
                <a:cs typeface="Segoe UI"/>
              </a:rPr>
              <a:t> la </a:t>
            </a:r>
            <a:r>
              <a:rPr lang="en-US" sz="1000" dirty="0" err="1">
                <a:latin typeface="Arial"/>
                <a:ea typeface="SimSun"/>
                <a:cs typeface="Segoe UI"/>
              </a:rPr>
              <a:t>Visionneuse</a:t>
            </a:r>
            <a:r>
              <a:rPr lang="en-US" sz="1000" dirty="0">
                <a:latin typeface="Arial"/>
                <a:ea typeface="SimSun"/>
                <a:cs typeface="Segoe UI"/>
              </a:rPr>
              <a:t> PowerPoint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version </a:t>
            </a:r>
            <a:r>
              <a:rPr lang="en-US" sz="1000" dirty="0" err="1">
                <a:latin typeface="Arial"/>
                <a:ea typeface="SimSun"/>
                <a:cs typeface="Segoe UI"/>
              </a:rPr>
              <a:t>antérieure</a:t>
            </a:r>
            <a:r>
              <a:rPr lang="en-US" sz="1000" dirty="0">
                <a:latin typeface="Arial"/>
                <a:ea typeface="SimSun"/>
                <a:cs typeface="Segoe UI"/>
              </a:rPr>
              <a:t> de PowerPoint, </a:t>
            </a:r>
            <a:r>
              <a:rPr lang="en-US" sz="1000" dirty="0" err="1">
                <a:latin typeface="Arial"/>
                <a:ea typeface="SimSun"/>
                <a:cs typeface="Segoe UI"/>
              </a:rPr>
              <a:t>il</a:t>
            </a:r>
            <a:r>
              <a:rPr lang="en-US" sz="1000" dirty="0">
                <a:latin typeface="Arial"/>
                <a:ea typeface="SimSun"/>
                <a:cs typeface="Segoe UI"/>
              </a:rPr>
              <a:t> se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toutes</a:t>
            </a:r>
            <a:r>
              <a:rPr lang="en-US" sz="1000" dirty="0">
                <a:latin typeface="Arial"/>
                <a:ea typeface="SimSun"/>
                <a:cs typeface="Segoe UI"/>
              </a:rPr>
              <a:t> les </a:t>
            </a:r>
            <a:r>
              <a:rPr lang="en-US" sz="1000" dirty="0" err="1">
                <a:latin typeface="Arial"/>
                <a:ea typeface="SimSun"/>
                <a:cs typeface="Segoe UI"/>
              </a:rPr>
              <a:t>fonctionnalités</a:t>
            </a:r>
            <a:r>
              <a:rPr lang="en-US" sz="1000" dirty="0">
                <a:latin typeface="Arial"/>
                <a:ea typeface="SimSun"/>
                <a:cs typeface="Segoe UI"/>
              </a:rPr>
              <a:t> des </a:t>
            </a:r>
            <a:r>
              <a:rPr lang="en-US" sz="1000" dirty="0" err="1">
                <a:latin typeface="Arial"/>
                <a:ea typeface="SimSun"/>
                <a:cs typeface="Segoe UI"/>
              </a:rPr>
              <a:t>diapositives</a:t>
            </a:r>
            <a:r>
              <a:rPr lang="en-US" sz="1000" dirty="0">
                <a:latin typeface="Arial"/>
                <a:ea typeface="SimSun"/>
                <a:cs typeface="Segoe UI"/>
              </a:rPr>
              <a:t> ne </a:t>
            </a:r>
            <a:r>
              <a:rPr lang="en-US" sz="1000" dirty="0" err="1">
                <a:latin typeface="Arial"/>
                <a:ea typeface="SimSun"/>
                <a:cs typeface="Segoe UI"/>
              </a:rPr>
              <a:t>s'affichent</a:t>
            </a:r>
            <a:r>
              <a:rPr lang="en-US" sz="1000" dirty="0">
                <a:latin typeface="Arial"/>
                <a:ea typeface="SimSun"/>
                <a:cs typeface="Segoe UI"/>
              </a:rPr>
              <a:t> pas </a:t>
            </a:r>
            <a:r>
              <a:rPr lang="en-US" sz="1000" dirty="0" err="1">
                <a:latin typeface="Arial"/>
                <a:ea typeface="SimSun"/>
                <a:cs typeface="Segoe UI"/>
              </a:rPr>
              <a:t>correctement</a:t>
            </a:r>
            <a:r>
              <a:rPr lang="en-US" sz="1000" dirty="0">
                <a:latin typeface="Arial"/>
                <a:ea typeface="SimSun"/>
                <a:cs typeface="Segoe UI"/>
              </a:rPr>
              <a:t>.</a:t>
            </a:r>
            <a:endParaRPr lang="en-US" sz="1000" dirty="0">
              <a:latin typeface="Arial"/>
              <a:ea typeface="SimSun"/>
              <a:cs typeface="Arial"/>
            </a:endParaRPr>
          </a:p>
          <a:p>
            <a:pPr>
              <a:lnSpc>
                <a:spcPts val="1300"/>
              </a:lnSpc>
              <a:spcBef>
                <a:spcPts val="900"/>
              </a:spcBef>
              <a:spcAft>
                <a:spcPts val="300"/>
              </a:spcAft>
            </a:pPr>
            <a:r>
              <a:rPr lang="en-US" sz="1000" b="1" dirty="0" err="1" smtClean="0">
                <a:effectLst/>
                <a:latin typeface="Arial"/>
                <a:ea typeface="SimSun"/>
                <a:cs typeface="Segoe UI"/>
              </a:rPr>
              <a:t>Préparation</a:t>
            </a:r>
            <a:endParaRPr lang="en-US" sz="1000" b="1" dirty="0" smtClean="0">
              <a:effectLst/>
              <a:latin typeface="Arial"/>
              <a:ea typeface="SimSun"/>
              <a:cs typeface="Segoe UI"/>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préparer</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module,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effectuer</a:t>
            </a:r>
            <a:r>
              <a:rPr lang="en-US" sz="1000" dirty="0">
                <a:latin typeface="Arial"/>
                <a:ea typeface="SimSun"/>
                <a:cs typeface="Segoe UI"/>
              </a:rPr>
              <a:t> les </a:t>
            </a:r>
            <a:r>
              <a:rPr lang="en-US" sz="1000" dirty="0" err="1">
                <a:latin typeface="Arial"/>
                <a:ea typeface="SimSun"/>
                <a:cs typeface="Segoe UI"/>
              </a:rPr>
              <a:t>tâches</a:t>
            </a:r>
            <a:r>
              <a:rPr lang="en-US" sz="1000" dirty="0">
                <a:latin typeface="Arial"/>
                <a:ea typeface="SimSun"/>
                <a:cs typeface="Segoe UI"/>
              </a:rPr>
              <a:t> </a:t>
            </a:r>
            <a:r>
              <a:rPr lang="en-US" sz="1000" dirty="0" err="1">
                <a:latin typeface="Arial"/>
                <a:ea typeface="SimSun"/>
                <a:cs typeface="Segoe UI"/>
              </a:rPr>
              <a:t>suivantes</a:t>
            </a:r>
            <a:r>
              <a:rPr lang="en-US" sz="1000" dirty="0">
                <a:latin typeface="Arial"/>
                <a:ea typeface="SimSun"/>
                <a:cs typeface="Segoe UI"/>
              </a:rPr>
              <a:t> :</a:t>
            </a:r>
            <a:endParaRPr lang="en-US" sz="1000" dirty="0">
              <a:latin typeface="Arial"/>
              <a:ea typeface="SimSun"/>
              <a:cs typeface="Arial"/>
            </a:endParaRPr>
          </a:p>
          <a:p>
            <a:pPr marL="342900" marR="0" lvl="0" indent="-342900">
              <a:spcBef>
                <a:spcPts val="0"/>
              </a:spcBef>
              <a:spcAft>
                <a:spcPts val="995"/>
              </a:spcAft>
              <a:buFont typeface="Symbol"/>
              <a:buChar char=""/>
            </a:pPr>
            <a:r>
              <a:rPr lang="en-US" sz="1000" dirty="0" smtClean="0">
                <a:effectLst/>
                <a:latin typeface="Arial"/>
                <a:ea typeface="Times New Roman"/>
                <a:cs typeface="Segoe UI"/>
              </a:rPr>
              <a:t>lire </a:t>
            </a:r>
            <a:r>
              <a:rPr lang="en-US" sz="1000" dirty="0" err="1" smtClean="0">
                <a:effectLst/>
                <a:latin typeface="Arial"/>
                <a:ea typeface="Times New Roman"/>
                <a:cs typeface="Segoe UI"/>
              </a:rPr>
              <a:t>tous</a:t>
            </a:r>
            <a:r>
              <a:rPr lang="en-US" sz="1000" dirty="0" smtClean="0">
                <a:effectLst/>
                <a:latin typeface="Arial"/>
                <a:ea typeface="Times New Roman"/>
                <a:cs typeface="Segoe UI"/>
              </a:rPr>
              <a:t> les documents de </a:t>
            </a:r>
            <a:r>
              <a:rPr lang="en-US" sz="1000" dirty="0" err="1" smtClean="0">
                <a:effectLst/>
                <a:latin typeface="Arial"/>
                <a:ea typeface="Times New Roman"/>
                <a:cs typeface="Segoe UI"/>
              </a:rPr>
              <a:t>cours</a:t>
            </a:r>
            <a:r>
              <a:rPr lang="en-US" sz="1000" dirty="0" smtClean="0">
                <a:effectLst/>
                <a:latin typeface="Arial"/>
                <a:ea typeface="Times New Roman"/>
                <a:cs typeface="Segoe UI"/>
              </a:rPr>
              <a:t> </a:t>
            </a:r>
            <a:r>
              <a:rPr lang="en-US" sz="1000" dirty="0" err="1" smtClean="0">
                <a:effectLst/>
                <a:latin typeface="Arial"/>
                <a:ea typeface="Times New Roman"/>
                <a:cs typeface="Segoe UI"/>
              </a:rPr>
              <a:t>relatifs</a:t>
            </a:r>
            <a:r>
              <a:rPr lang="en-US" sz="1000" dirty="0" smtClean="0">
                <a:effectLst/>
                <a:latin typeface="Arial"/>
                <a:ea typeface="Times New Roman"/>
                <a:cs typeface="Segoe UI"/>
              </a:rPr>
              <a:t> à </a:t>
            </a:r>
            <a:r>
              <a:rPr lang="en-US" sz="1000" dirty="0" err="1" smtClean="0">
                <a:effectLst/>
                <a:latin typeface="Arial"/>
                <a:ea typeface="Times New Roman"/>
                <a:cs typeface="Segoe UI"/>
              </a:rPr>
              <a:t>ce</a:t>
            </a:r>
            <a:r>
              <a:rPr lang="en-US" sz="1000" dirty="0" smtClean="0">
                <a:effectLst/>
                <a:latin typeface="Arial"/>
                <a:ea typeface="Times New Roman"/>
                <a:cs typeface="Segoe UI"/>
              </a:rPr>
              <a:t> module ;</a:t>
            </a:r>
            <a:endParaRPr lang="en-US" sz="1000" dirty="0" smtClean="0">
              <a:effectLst/>
              <a:latin typeface="Arial"/>
            </a:endParaRPr>
          </a:p>
          <a:p>
            <a:pPr marL="342900" marR="0" lvl="0" indent="-342900">
              <a:spcBef>
                <a:spcPts val="0"/>
              </a:spcBef>
              <a:spcAft>
                <a:spcPts val="995"/>
              </a:spcAft>
              <a:buFont typeface="Symbol"/>
              <a:buChar char=""/>
            </a:pPr>
            <a:r>
              <a:rPr lang="en-US" sz="1000" dirty="0" err="1" smtClean="0">
                <a:effectLst/>
                <a:latin typeface="Arial"/>
                <a:ea typeface="Times New Roman"/>
                <a:cs typeface="Segoe UI"/>
              </a:rPr>
              <a:t>vous</a:t>
            </a:r>
            <a:r>
              <a:rPr lang="en-US" sz="1000" dirty="0" smtClean="0">
                <a:effectLst/>
                <a:latin typeface="Arial"/>
                <a:ea typeface="Times New Roman"/>
                <a:cs typeface="Segoe UI"/>
              </a:rPr>
              <a:t> </a:t>
            </a:r>
            <a:r>
              <a:rPr lang="en-US" sz="1000" dirty="0" err="1" smtClean="0">
                <a:effectLst/>
                <a:latin typeface="Arial"/>
                <a:ea typeface="Times New Roman"/>
                <a:cs typeface="Segoe UI"/>
              </a:rPr>
              <a:t>exercer</a:t>
            </a:r>
            <a:r>
              <a:rPr lang="en-US" sz="1000" dirty="0" smtClean="0">
                <a:effectLst/>
                <a:latin typeface="Arial"/>
                <a:ea typeface="Times New Roman"/>
                <a:cs typeface="Segoe UI"/>
              </a:rPr>
              <a:t> à </a:t>
            </a:r>
            <a:r>
              <a:rPr lang="en-US" sz="1000" dirty="0" err="1" smtClean="0">
                <a:effectLst/>
                <a:latin typeface="Arial"/>
                <a:ea typeface="Times New Roman"/>
                <a:cs typeface="Segoe UI"/>
              </a:rPr>
              <a:t>effectuer</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démonstrations</a:t>
            </a:r>
            <a:r>
              <a:rPr lang="en-US" sz="1000" dirty="0" smtClean="0">
                <a:effectLst/>
                <a:latin typeface="Arial"/>
                <a:ea typeface="Times New Roman"/>
                <a:cs typeface="Segoe UI"/>
              </a:rPr>
              <a:t> et les </a:t>
            </a:r>
            <a:r>
              <a:rPr lang="en-US" sz="1000" dirty="0" err="1" smtClean="0">
                <a:effectLst/>
                <a:latin typeface="Arial"/>
                <a:ea typeface="Times New Roman"/>
                <a:cs typeface="Segoe UI"/>
              </a:rPr>
              <a:t>exercices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l'atelier</a:t>
            </a:r>
            <a:r>
              <a:rPr lang="en-US" sz="1000" dirty="0" smtClean="0">
                <a:effectLst/>
                <a:latin typeface="Arial"/>
                <a:ea typeface="Times New Roman"/>
                <a:cs typeface="Segoe UI"/>
              </a:rPr>
              <a:t> </a:t>
            </a:r>
            <a:r>
              <a:rPr lang="en-US" sz="1000" dirty="0" err="1" smtClean="0">
                <a:effectLst/>
                <a:latin typeface="Arial"/>
                <a:ea typeface="Times New Roman"/>
                <a:cs typeface="Segoe UI"/>
              </a:rPr>
              <a:t>pratique</a:t>
            </a:r>
            <a:r>
              <a:rPr lang="en-US" sz="1000" dirty="0" smtClean="0">
                <a:effectLst/>
                <a:latin typeface="Arial"/>
                <a:ea typeface="Times New Roman"/>
                <a:cs typeface="Segoe UI"/>
              </a:rPr>
              <a:t> ;</a:t>
            </a:r>
            <a:endParaRPr lang="en-US" sz="1000" dirty="0" smtClean="0">
              <a:effectLst/>
              <a:latin typeface="Arial"/>
            </a:endParaRPr>
          </a:p>
          <a:p>
            <a:pPr marL="342900" marR="0" lvl="0" indent="-342900">
              <a:spcBef>
                <a:spcPts val="0"/>
              </a:spcBef>
              <a:spcAft>
                <a:spcPts val="995"/>
              </a:spcAft>
              <a:buFont typeface="Symbol"/>
              <a:buChar char=""/>
            </a:pPr>
            <a:r>
              <a:rPr lang="en-US" sz="1000" dirty="0" smtClean="0">
                <a:effectLst/>
                <a:latin typeface="Arial"/>
                <a:ea typeface="Times New Roman"/>
                <a:cs typeface="Segoe UI"/>
              </a:rPr>
              <a:t>passer en revue la section « </a:t>
            </a:r>
            <a:r>
              <a:rPr lang="en-US" sz="1000" dirty="0" err="1" smtClean="0">
                <a:effectLst/>
                <a:latin typeface="Arial"/>
                <a:ea typeface="Times New Roman"/>
                <a:cs typeface="Segoe UI"/>
              </a:rPr>
              <a:t>Contrôle</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acquis</a:t>
            </a:r>
            <a:r>
              <a:rPr lang="en-US" sz="1000" dirty="0" smtClean="0">
                <a:effectLst/>
                <a:latin typeface="Arial"/>
                <a:ea typeface="Times New Roman"/>
                <a:cs typeface="Segoe UI"/>
              </a:rPr>
              <a:t> et </a:t>
            </a:r>
            <a:r>
              <a:rPr lang="en-US" sz="1000" dirty="0" err="1" smtClean="0">
                <a:effectLst/>
                <a:latin typeface="Arial"/>
                <a:ea typeface="Times New Roman"/>
                <a:cs typeface="Segoe UI"/>
              </a:rPr>
              <a:t>éléments</a:t>
            </a:r>
            <a:r>
              <a:rPr lang="en-US" sz="1000" dirty="0" smtClean="0">
                <a:effectLst/>
                <a:latin typeface="Arial"/>
                <a:ea typeface="Times New Roman"/>
                <a:cs typeface="Segoe UI"/>
              </a:rPr>
              <a:t> à </a:t>
            </a:r>
            <a:r>
              <a:rPr lang="en-US" sz="1000" dirty="0" err="1" smtClean="0">
                <a:effectLst/>
                <a:latin typeface="Arial"/>
                <a:ea typeface="Times New Roman"/>
                <a:cs typeface="Segoe UI"/>
              </a:rPr>
              <a:t>retenir</a:t>
            </a:r>
            <a:r>
              <a:rPr lang="en-US" sz="1000" dirty="0" smtClean="0">
                <a:effectLst/>
                <a:latin typeface="Arial"/>
                <a:ea typeface="Times New Roman"/>
                <a:cs typeface="Segoe UI"/>
              </a:rPr>
              <a:t> » et </a:t>
            </a:r>
            <a:r>
              <a:rPr lang="en-US" sz="1000" dirty="0" err="1" smtClean="0">
                <a:effectLst/>
                <a:latin typeface="Arial"/>
                <a:ea typeface="Times New Roman"/>
                <a:cs typeface="Segoe UI"/>
              </a:rPr>
              <a:t>réfléchir</a:t>
            </a:r>
            <a:r>
              <a:rPr lang="en-US" sz="1000" dirty="0" smtClean="0">
                <a:effectLst/>
                <a:latin typeface="Arial"/>
                <a:ea typeface="Times New Roman"/>
                <a:cs typeface="Segoe UI"/>
              </a:rPr>
              <a:t> à la </a:t>
            </a:r>
            <a:r>
              <a:rPr lang="en-US" sz="1000" dirty="0" err="1" smtClean="0">
                <a:effectLst/>
                <a:latin typeface="Arial"/>
                <a:ea typeface="Times New Roman"/>
                <a:cs typeface="Segoe UI"/>
              </a:rPr>
              <a:t>façon</a:t>
            </a:r>
            <a:r>
              <a:rPr lang="en-US" sz="1000" dirty="0" smtClean="0">
                <a:effectLst/>
                <a:latin typeface="Arial"/>
                <a:ea typeface="Times New Roman"/>
                <a:cs typeface="Segoe UI"/>
              </a:rPr>
              <a:t> de </a:t>
            </a:r>
            <a:r>
              <a:rPr lang="en-US" sz="1000" dirty="0" err="1" smtClean="0">
                <a:effectLst/>
                <a:latin typeface="Arial"/>
                <a:ea typeface="Times New Roman"/>
                <a:cs typeface="Segoe UI"/>
              </a:rPr>
              <a:t>l'utiliser</a:t>
            </a:r>
            <a:r>
              <a:rPr lang="en-US" sz="1000" dirty="0" smtClean="0">
                <a:effectLst/>
                <a:latin typeface="Arial"/>
                <a:ea typeface="Times New Roman"/>
                <a:cs typeface="Segoe UI"/>
              </a:rPr>
              <a:t> pour </a:t>
            </a:r>
            <a:r>
              <a:rPr lang="en-US" sz="1000" dirty="0" err="1" smtClean="0">
                <a:effectLst/>
                <a:latin typeface="Arial"/>
                <a:ea typeface="Times New Roman"/>
                <a:cs typeface="Segoe UI"/>
              </a:rPr>
              <a:t>que</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stagiaires</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puissent</a:t>
            </a:r>
            <a:r>
              <a:rPr lang="en-US" sz="1000" dirty="0" smtClean="0">
                <a:effectLst/>
                <a:latin typeface="Arial"/>
                <a:ea typeface="Times New Roman"/>
                <a:cs typeface="Segoe UI"/>
              </a:rPr>
              <a:t> </a:t>
            </a:r>
            <a:r>
              <a:rPr lang="en-US" sz="1000" dirty="0" err="1" smtClean="0">
                <a:effectLst/>
                <a:latin typeface="Arial"/>
                <a:ea typeface="Times New Roman"/>
                <a:cs typeface="Segoe UI"/>
              </a:rPr>
              <a:t>approfondir</a:t>
            </a:r>
            <a:r>
              <a:rPr lang="en-US" sz="1000" dirty="0" smtClean="0">
                <a:effectLst/>
                <a:latin typeface="Arial"/>
                <a:ea typeface="Times New Roman"/>
                <a:cs typeface="Segoe UI"/>
              </a:rPr>
              <a:t> </a:t>
            </a:r>
            <a:r>
              <a:rPr lang="en-US" sz="1000" dirty="0" err="1" smtClean="0">
                <a:effectLst/>
                <a:latin typeface="Arial"/>
                <a:ea typeface="Times New Roman"/>
                <a:cs typeface="Segoe UI"/>
              </a:rPr>
              <a:t>leurs</a:t>
            </a:r>
            <a:r>
              <a:rPr lang="en-US" sz="1000" dirty="0" smtClean="0">
                <a:effectLst/>
                <a:latin typeface="Arial"/>
                <a:ea typeface="Times New Roman"/>
                <a:cs typeface="Segoe UI"/>
              </a:rPr>
              <a:t> </a:t>
            </a:r>
            <a:r>
              <a:rPr lang="en-US" sz="1000" dirty="0" err="1" smtClean="0">
                <a:effectLst/>
                <a:latin typeface="Arial"/>
                <a:ea typeface="Times New Roman"/>
                <a:cs typeface="Segoe UI"/>
              </a:rPr>
              <a:t>connaissances</a:t>
            </a:r>
            <a:r>
              <a:rPr lang="en-US" sz="1000" dirty="0" smtClean="0">
                <a:effectLst/>
                <a:latin typeface="Arial"/>
                <a:ea typeface="Times New Roman"/>
                <a:cs typeface="Segoe UI"/>
              </a:rPr>
              <a:t> et les </a:t>
            </a:r>
            <a:r>
              <a:rPr lang="en-US" sz="1000" dirty="0" err="1" smtClean="0">
                <a:effectLst/>
                <a:latin typeface="Arial"/>
                <a:ea typeface="Times New Roman"/>
                <a:cs typeface="Segoe UI"/>
              </a:rPr>
              <a:t>mettre</a:t>
            </a:r>
            <a:r>
              <a:rPr lang="en-US" sz="1000" dirty="0" smtClean="0">
                <a:effectLst/>
                <a:latin typeface="Arial"/>
                <a:ea typeface="Times New Roman"/>
                <a:cs typeface="Segoe UI"/>
              </a:rPr>
              <a:t> en </a:t>
            </a:r>
            <a:r>
              <a:rPr lang="en-US" sz="1000" dirty="0" err="1" smtClean="0">
                <a:effectLst/>
                <a:latin typeface="Arial"/>
                <a:ea typeface="Times New Roman"/>
                <a:cs typeface="Segoe UI"/>
              </a:rPr>
              <a:t>pratique</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le cadre de </a:t>
            </a:r>
            <a:r>
              <a:rPr lang="en-US" sz="1000" dirty="0" err="1" smtClean="0">
                <a:effectLst/>
                <a:latin typeface="Arial"/>
                <a:ea typeface="Times New Roman"/>
                <a:cs typeface="Segoe UI"/>
              </a:rPr>
              <a:t>leur</a:t>
            </a:r>
            <a:r>
              <a:rPr lang="en-US" sz="1000" dirty="0" smtClean="0">
                <a:effectLst/>
                <a:latin typeface="Arial"/>
                <a:ea typeface="Times New Roman"/>
                <a:cs typeface="Segoe UI"/>
              </a:rPr>
              <a:t> </a:t>
            </a:r>
            <a:r>
              <a:rPr lang="en-US" sz="1000" dirty="0" err="1" smtClean="0">
                <a:effectLst/>
                <a:latin typeface="Arial"/>
                <a:ea typeface="Times New Roman"/>
                <a:cs typeface="Segoe UI"/>
              </a:rPr>
              <a:t>fonction</a:t>
            </a:r>
            <a:r>
              <a:rPr lang="en-US" sz="1000" dirty="0" smtClean="0">
                <a:effectLst/>
                <a:latin typeface="Arial"/>
                <a:ea typeface="Times New Roman"/>
                <a:cs typeface="Segoe UI"/>
              </a:rPr>
              <a:t>.</a:t>
            </a:r>
            <a:endParaRPr lang="en-US" sz="1000" dirty="0">
              <a:effectLst/>
              <a:latin typeface="Arial"/>
            </a:endParaRPr>
          </a:p>
        </p:txBody>
      </p:sp>
      <p:sp>
        <p:nvSpPr>
          <p:cNvPr id="4" name="Slide Number Placeholder 3"/>
          <p:cNvSpPr>
            <a:spLocks noGrp="1"/>
          </p:cNvSpPr>
          <p:nvPr>
            <p:ph type="sldNum" sz="quarter" idx="10"/>
          </p:nvPr>
        </p:nvSpPr>
        <p:spPr/>
        <p:txBody>
          <a:bodyPr/>
          <a:lstStyle/>
          <a:p>
            <a:fld id="{AFE14F8A-083D-447A-AF11-706261AFBA5F}"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11 : Implémentation d'une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1977370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smtClean="0">
                <a:latin typeface="Arial"/>
                <a:ea typeface="SimSun"/>
                <a:cs typeface="Segoe UI"/>
              </a:rPr>
              <a:t>Pour </a:t>
            </a:r>
            <a:r>
              <a:rPr lang="en-US" sz="1000" dirty="0" err="1">
                <a:latin typeface="Arial"/>
                <a:ea typeface="SimSun"/>
                <a:cs typeface="Segoe UI"/>
              </a:rPr>
              <a:t>présenter</a:t>
            </a:r>
            <a:r>
              <a:rPr lang="en-US" sz="1000" dirty="0">
                <a:latin typeface="Arial"/>
                <a:ea typeface="SimSun"/>
                <a:cs typeface="Segoe UI"/>
              </a:rPr>
              <a:t> la </a:t>
            </a:r>
            <a:r>
              <a:rPr lang="en-US" sz="1000" dirty="0" err="1">
                <a:latin typeface="Arial"/>
                <a:ea typeface="SimSun"/>
                <a:cs typeface="Segoe UI"/>
              </a:rPr>
              <a:t>liste</a:t>
            </a:r>
            <a:r>
              <a:rPr lang="en-US" sz="1000" dirty="0">
                <a:latin typeface="Arial"/>
                <a:ea typeface="SimSun"/>
                <a:cs typeface="Segoe UI"/>
              </a:rPr>
              <a:t> </a:t>
            </a:r>
            <a:r>
              <a:rPr lang="en-US" sz="1000" dirty="0" err="1">
                <a:latin typeface="Arial"/>
                <a:ea typeface="SimSun"/>
                <a:cs typeface="Segoe UI"/>
              </a:rPr>
              <a:t>complète</a:t>
            </a:r>
            <a:r>
              <a:rPr lang="en-US" sz="1000" dirty="0">
                <a:latin typeface="Arial"/>
                <a:ea typeface="SimSun"/>
                <a:cs typeface="Segoe UI"/>
              </a:rPr>
              <a:t> des applets de </a:t>
            </a:r>
            <a:r>
              <a:rPr lang="en-US" sz="1000" dirty="0" err="1">
                <a:latin typeface="Arial"/>
                <a:ea typeface="SimSun"/>
                <a:cs typeface="Segoe UI"/>
              </a:rPr>
              <a:t>commande</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smtClean="0">
                <a:latin typeface="Arial"/>
                <a:ea typeface="SimSun"/>
                <a:cs typeface="Segoe UI"/>
              </a:rPr>
              <a:t>Windows PowerShell</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montrer</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la page TechNet à </a:t>
            </a:r>
            <a:r>
              <a:rPr lang="en-US" sz="1000" dirty="0" err="1">
                <a:latin typeface="Arial"/>
                <a:ea typeface="SimSun"/>
                <a:cs typeface="Segoe UI"/>
              </a:rPr>
              <a:t>l'adresse</a:t>
            </a:r>
            <a:r>
              <a:rPr lang="en-US" sz="1000" dirty="0">
                <a:latin typeface="Arial"/>
                <a:ea typeface="SimSun"/>
                <a:cs typeface="Segoe UI"/>
              </a:rPr>
              <a:t> </a:t>
            </a:r>
            <a:r>
              <a:rPr lang="en-US" sz="1000" u="sng" dirty="0">
                <a:latin typeface="Arial"/>
                <a:ea typeface="SimSun"/>
                <a:cs typeface="Segoe UI"/>
                <a:hlinkClick r:id="rId3"/>
              </a:rPr>
              <a:t>http://go.microsoft.com/fwlink/?LinkID=266752</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b="1" dirty="0" err="1">
                <a:latin typeface="Arial"/>
                <a:ea typeface="SimSun"/>
                <a:cs typeface="Arial"/>
              </a:rPr>
              <a:t>Étapes</a:t>
            </a:r>
            <a:r>
              <a:rPr lang="en-US" sz="1000" b="1" dirty="0">
                <a:latin typeface="Arial"/>
                <a:ea typeface="SimSun"/>
                <a:cs typeface="Arial"/>
              </a:rPr>
              <a:t> de </a:t>
            </a:r>
            <a:r>
              <a:rPr lang="en-US" sz="1000" b="1" dirty="0" err="1">
                <a:latin typeface="Arial"/>
                <a:ea typeface="SimSun"/>
                <a:cs typeface="Arial"/>
              </a:rPr>
              <a:t>préparation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Démarrez</a:t>
            </a:r>
            <a:r>
              <a:rPr lang="en-US" sz="1000" dirty="0">
                <a:latin typeface="Arial"/>
                <a:ea typeface="SimSun"/>
                <a:cs typeface="Segoe UI"/>
              </a:rPr>
              <a:t> </a:t>
            </a:r>
            <a:r>
              <a:rPr lang="en-US" sz="1000" dirty="0" err="1">
                <a:latin typeface="Arial"/>
                <a:ea typeface="SimSun"/>
                <a:cs typeface="Segoe UI"/>
              </a:rPr>
              <a:t>l'ordinateur</a:t>
            </a:r>
            <a:r>
              <a:rPr lang="en-US" sz="1000" dirty="0">
                <a:latin typeface="Arial"/>
                <a:ea typeface="SimSun"/>
                <a:cs typeface="Segoe UI"/>
              </a:rPr>
              <a:t> </a:t>
            </a:r>
            <a:r>
              <a:rPr lang="en-US" sz="1000" dirty="0" err="1">
                <a:latin typeface="Arial"/>
                <a:ea typeface="SimSun"/>
                <a:cs typeface="Segoe UI"/>
              </a:rPr>
              <a:t>virtuel</a:t>
            </a:r>
            <a:r>
              <a:rPr lang="en-US" sz="1000" dirty="0">
                <a:latin typeface="Arial"/>
                <a:ea typeface="SimSun"/>
                <a:cs typeface="Segoe UI"/>
              </a:rPr>
              <a:t> 22410B-LON-DC1.</a:t>
            </a:r>
            <a:endParaRPr lang="en-US" sz="1000" dirty="0">
              <a:latin typeface="Arial"/>
              <a:ea typeface="SimSun"/>
              <a:cs typeface="Arial"/>
            </a:endParaRPr>
          </a:p>
          <a:p>
            <a:pPr>
              <a:lnSpc>
                <a:spcPct val="115000"/>
              </a:lnSpc>
              <a:spcBef>
                <a:spcPts val="900"/>
              </a:spcBef>
              <a:spcAft>
                <a:spcPts val="300"/>
              </a:spcAft>
            </a:pPr>
            <a:r>
              <a:rPr lang="en-US" sz="1000" b="1" dirty="0" err="1">
                <a:latin typeface="Arial"/>
                <a:ea typeface="SimSun"/>
                <a:cs typeface="Arial"/>
              </a:rPr>
              <a:t>Procédure</a:t>
            </a:r>
            <a:r>
              <a:rPr lang="en-US" sz="1000" b="1" dirty="0">
                <a:latin typeface="Arial"/>
                <a:ea typeface="SimSun"/>
                <a:cs typeface="Arial"/>
              </a:rPr>
              <a:t> de </a:t>
            </a:r>
            <a:r>
              <a:rPr lang="en-US" sz="1000" b="1" dirty="0" err="1">
                <a:latin typeface="Arial"/>
                <a:ea typeface="SimSun"/>
                <a:cs typeface="Arial"/>
              </a:rPr>
              <a:t>démonstration</a:t>
            </a:r>
            <a:endParaRPr lang="en-US" sz="1000" dirty="0">
              <a:latin typeface="Arial"/>
              <a:ea typeface="SimSun"/>
              <a:cs typeface="Arial"/>
            </a:endParaRPr>
          </a:p>
          <a:p>
            <a:pPr>
              <a:lnSpc>
                <a:spcPts val="1300"/>
              </a:lnSpc>
              <a:spcBef>
                <a:spcPts val="900"/>
              </a:spcBef>
              <a:spcAft>
                <a:spcPts val="300"/>
              </a:spcAft>
            </a:pPr>
            <a:r>
              <a:rPr lang="en-US" sz="1000" b="1" dirty="0" err="1" smtClean="0">
                <a:effectLst/>
                <a:latin typeface="Arial"/>
                <a:ea typeface="SimSun"/>
                <a:cs typeface="Segoe UI"/>
              </a:rPr>
              <a:t>Créer</a:t>
            </a:r>
            <a:r>
              <a:rPr lang="en-US" sz="1000" b="1" dirty="0" smtClean="0">
                <a:effectLst/>
                <a:latin typeface="Arial"/>
                <a:ea typeface="SimSun"/>
                <a:cs typeface="Segoe UI"/>
              </a:rPr>
              <a:t> un objet de </a:t>
            </a:r>
            <a:r>
              <a:rPr lang="en-US" sz="1000" b="1" dirty="0" err="1" smtClean="0">
                <a:effectLst/>
                <a:latin typeface="Arial"/>
                <a:ea typeface="SimSun"/>
                <a:cs typeface="Segoe UI"/>
              </a:rPr>
              <a:t>stratégie</a:t>
            </a:r>
            <a:r>
              <a:rPr lang="en-US" sz="1000" b="1" dirty="0" smtClean="0">
                <a:effectLst/>
                <a:latin typeface="Arial"/>
                <a:ea typeface="SimSun"/>
                <a:cs typeface="Segoe UI"/>
              </a:rPr>
              <a:t> de </a:t>
            </a:r>
            <a:r>
              <a:rPr lang="en-US" sz="1000" b="1" dirty="0" err="1" smtClean="0">
                <a:effectLst/>
                <a:latin typeface="Arial"/>
                <a:ea typeface="SimSun"/>
                <a:cs typeface="Segoe UI"/>
              </a:rPr>
              <a:t>groupe</a:t>
            </a:r>
            <a:r>
              <a:rPr lang="en-US" sz="1000" b="1" dirty="0" smtClean="0">
                <a:effectLst/>
                <a:latin typeface="Arial"/>
                <a:ea typeface="SimSun"/>
                <a:cs typeface="Segoe UI"/>
              </a:rPr>
              <a:t> à </a:t>
            </a:r>
            <a:r>
              <a:rPr lang="en-US" sz="1000" b="1" dirty="0" err="1" smtClean="0">
                <a:effectLst/>
                <a:latin typeface="Arial"/>
                <a:ea typeface="SimSun"/>
                <a:cs typeface="Segoe UI"/>
              </a:rPr>
              <a:t>l'aide</a:t>
            </a:r>
            <a:r>
              <a:rPr lang="en-US" sz="1000" b="1" dirty="0" smtClean="0">
                <a:effectLst/>
                <a:latin typeface="Arial"/>
                <a:ea typeface="SimSun"/>
                <a:cs typeface="Segoe UI"/>
              </a:rPr>
              <a:t> de la console de </a:t>
            </a:r>
            <a:r>
              <a:rPr lang="en-US" sz="1000" b="1" dirty="0" err="1" smtClean="0">
                <a:effectLst/>
                <a:latin typeface="Arial"/>
                <a:ea typeface="SimSun"/>
                <a:cs typeface="Segoe UI"/>
              </a:rPr>
              <a:t>gestion</a:t>
            </a:r>
            <a:r>
              <a:rPr lang="en-US" sz="1000" b="1" dirty="0" smtClean="0">
                <a:effectLst/>
                <a:latin typeface="Arial"/>
                <a:ea typeface="SimSun"/>
                <a:cs typeface="Segoe UI"/>
              </a:rPr>
              <a:t> des </a:t>
            </a:r>
            <a:r>
              <a:rPr lang="en-US" sz="1000" b="1" dirty="0" err="1" smtClean="0">
                <a:effectLst/>
                <a:latin typeface="Arial"/>
                <a:ea typeface="SimSun"/>
                <a:cs typeface="Segoe UI"/>
              </a:rPr>
              <a:t>stratégies</a:t>
            </a:r>
            <a:r>
              <a:rPr lang="en-US" sz="1000" b="1" dirty="0" smtClean="0">
                <a:effectLst/>
                <a:latin typeface="Arial"/>
                <a:ea typeface="SimSun"/>
                <a:cs typeface="Segoe UI"/>
              </a:rPr>
              <a:t> de </a:t>
            </a:r>
            <a:r>
              <a:rPr lang="en-US" sz="1000" b="1" dirty="0" err="1" smtClean="0">
                <a:effectLst/>
                <a:latin typeface="Arial"/>
                <a:ea typeface="SimSun"/>
                <a:cs typeface="Segoe UI"/>
              </a:rPr>
              <a:t>groupe</a:t>
            </a:r>
            <a:endParaRPr lang="en-US" sz="1000" b="1" dirty="0" smtClean="0">
              <a:effectLst/>
              <a:latin typeface="Arial"/>
              <a:ea typeface="SimSun"/>
              <a:cs typeface="Segoe UI"/>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Connectez-vous</a:t>
            </a:r>
            <a:r>
              <a:rPr lang="en-US" sz="1000" dirty="0" smtClean="0">
                <a:effectLst/>
                <a:latin typeface="Arial"/>
                <a:ea typeface="Times New Roman"/>
                <a:cs typeface="Segoe UI"/>
              </a:rPr>
              <a:t> à </a:t>
            </a:r>
            <a:r>
              <a:rPr lang="en-US" sz="1000" b="1" dirty="0" smtClean="0">
                <a:effectLst/>
                <a:latin typeface="Arial"/>
                <a:ea typeface="Times New Roman"/>
                <a:cs typeface="Times New Roman"/>
              </a:rPr>
              <a:t>LON-DC1</a:t>
            </a:r>
            <a:r>
              <a:rPr lang="en-US" sz="1000" dirty="0" smtClean="0">
                <a:effectLst/>
                <a:latin typeface="Arial"/>
                <a:ea typeface="Times New Roman"/>
                <a:cs typeface="Segoe UI"/>
              </a:rPr>
              <a:t> en </a:t>
            </a:r>
            <a:r>
              <a:rPr lang="en-US" sz="1000" dirty="0" err="1" smtClean="0">
                <a:effectLst/>
                <a:latin typeface="Arial"/>
                <a:ea typeface="Times New Roman"/>
                <a:cs typeface="Segoe UI"/>
              </a:rPr>
              <a:t>tant</a:t>
            </a:r>
            <a:r>
              <a:rPr lang="en-US" sz="1000" dirty="0" smtClean="0">
                <a:effectLst/>
                <a:latin typeface="Arial"/>
                <a:ea typeface="Times New Roman"/>
                <a:cs typeface="Segoe UI"/>
              </a:rPr>
              <a:t> </a:t>
            </a:r>
            <a:r>
              <a:rPr lang="en-US" sz="1000" dirty="0" err="1" smtClean="0">
                <a:effectLst/>
                <a:latin typeface="Arial"/>
                <a:ea typeface="Times New Roman"/>
                <a:cs typeface="Segoe UI"/>
              </a:rPr>
              <a:t>qu'</a:t>
            </a:r>
            <a:r>
              <a:rPr lang="en-US" sz="1000" b="1" dirty="0" err="1" smtClean="0">
                <a:effectLst/>
                <a:latin typeface="Arial"/>
                <a:ea typeface="Times New Roman"/>
                <a:cs typeface="Times New Roman"/>
              </a:rPr>
              <a:t>Administrateur</a:t>
            </a:r>
            <a:r>
              <a:rPr lang="en-US" sz="1000" dirty="0" smtClean="0">
                <a:effectLst/>
                <a:latin typeface="Arial"/>
                <a:ea typeface="Times New Roman"/>
                <a:cs typeface="Segoe UI"/>
              </a:rPr>
              <a:t> avec le mot de </a:t>
            </a:r>
            <a:r>
              <a:rPr lang="en-US" sz="1000" dirty="0" err="1" smtClean="0">
                <a:effectLst/>
                <a:latin typeface="Arial"/>
                <a:ea typeface="Times New Roman"/>
                <a:cs typeface="Segoe UI"/>
              </a:rPr>
              <a:t>passe</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Pa$$w0rd</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le </a:t>
            </a:r>
            <a:r>
              <a:rPr lang="en-US" sz="1000" dirty="0" err="1" smtClean="0">
                <a:effectLst/>
                <a:latin typeface="Arial"/>
                <a:ea typeface="Times New Roman"/>
                <a:cs typeface="Times New Roman"/>
              </a:rPr>
              <a:t>Gestionnaire</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serveur</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Outils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puis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Gestion</a:t>
            </a:r>
            <a:r>
              <a:rPr lang="en-US" sz="1000" b="1" dirty="0" smtClean="0">
                <a:effectLst/>
                <a:latin typeface="Arial"/>
                <a:ea typeface="Times New Roman"/>
                <a:cs typeface="Times New Roman"/>
              </a:rPr>
              <a:t> des </a:t>
            </a:r>
            <a:r>
              <a:rPr lang="en-US" sz="1000" b="1" dirty="0" err="1" smtClean="0">
                <a:effectLst/>
                <a:latin typeface="Arial"/>
                <a:ea typeface="Times New Roman"/>
                <a:cs typeface="Times New Roman"/>
              </a:rPr>
              <a:t>stratégies</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groupe</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la console de </a:t>
            </a:r>
            <a:r>
              <a:rPr lang="en-US" sz="1000" dirty="0" err="1" smtClean="0">
                <a:effectLst/>
                <a:latin typeface="Arial"/>
                <a:ea typeface="Times New Roman"/>
                <a:cs typeface="Times New Roman"/>
              </a:rPr>
              <a:t>gestion</a:t>
            </a:r>
            <a:r>
              <a:rPr lang="en-US" sz="1000" dirty="0" smtClean="0">
                <a:effectLst/>
                <a:latin typeface="Arial"/>
                <a:ea typeface="Times New Roman"/>
                <a:cs typeface="Times New Roman"/>
              </a:rPr>
              <a:t> des </a:t>
            </a:r>
            <a:r>
              <a:rPr lang="en-US" sz="1000" dirty="0" err="1" smtClean="0">
                <a:effectLst/>
                <a:latin typeface="Arial"/>
                <a:ea typeface="Times New Roman"/>
                <a:cs typeface="Times New Roman"/>
              </a:rPr>
              <a:t>stratégies</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groupe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développez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successivement</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Forêt</a:t>
            </a:r>
            <a:r>
              <a:rPr lang="en-US" sz="1000" b="1" dirty="0" smtClean="0">
                <a:effectLst/>
                <a:latin typeface="Arial"/>
                <a:ea typeface="Times New Roman"/>
                <a:cs typeface="Times New Roman"/>
              </a:rPr>
              <a:t> : Adatum.com</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Domaines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puis</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Adatum.com</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avec le </a:t>
            </a:r>
            <a:r>
              <a:rPr lang="en-US" sz="1000" dirty="0" err="1" smtClean="0">
                <a:effectLst/>
                <a:latin typeface="Arial"/>
                <a:ea typeface="Times New Roman"/>
                <a:cs typeface="Times New Roman"/>
              </a:rPr>
              <a:t>bouton</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droit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le dossier </a:t>
            </a:r>
            <a:r>
              <a:rPr lang="en-US" sz="1000" b="1" dirty="0" err="1" smtClean="0">
                <a:effectLst/>
                <a:latin typeface="Arial"/>
                <a:ea typeface="Times New Roman"/>
                <a:cs typeface="Times New Roman"/>
              </a:rPr>
              <a:t>Objets</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stratégie</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groupe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puis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Nouveau</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la </a:t>
            </a:r>
            <a:r>
              <a:rPr lang="en-US" sz="1000" dirty="0" err="1" smtClean="0">
                <a:effectLst/>
                <a:latin typeface="Arial"/>
                <a:ea typeface="Times New Roman"/>
                <a:cs typeface="Segoe UI"/>
              </a:rPr>
              <a:t>boîte</a:t>
            </a:r>
            <a:r>
              <a:rPr lang="en-US" sz="1000" dirty="0" smtClean="0">
                <a:effectLst/>
                <a:latin typeface="Arial"/>
                <a:ea typeface="Times New Roman"/>
                <a:cs typeface="Segoe UI"/>
              </a:rPr>
              <a:t> de dialogue </a:t>
            </a:r>
            <a:r>
              <a:rPr lang="en-US" sz="1000" b="1" dirty="0" err="1" smtClean="0">
                <a:effectLst/>
                <a:latin typeface="Arial"/>
                <a:ea typeface="Times New Roman"/>
                <a:cs typeface="Times New Roman"/>
              </a:rPr>
              <a:t>Nouvel</a:t>
            </a:r>
            <a:r>
              <a:rPr lang="en-US" sz="1000" b="1" dirty="0" smtClean="0">
                <a:effectLst/>
                <a:latin typeface="Arial"/>
                <a:ea typeface="Times New Roman"/>
                <a:cs typeface="Times New Roman"/>
              </a:rPr>
              <a:t> objet GPO</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le champ </a:t>
            </a:r>
            <a:r>
              <a:rPr lang="en-US" sz="1000" b="1" dirty="0" smtClean="0">
                <a:effectLst/>
                <a:latin typeface="Arial"/>
                <a:ea typeface="Times New Roman"/>
                <a:cs typeface="Times New Roman"/>
              </a:rPr>
              <a:t>Nom</a:t>
            </a:r>
            <a:r>
              <a:rPr lang="en-US" sz="1000" dirty="0" smtClean="0">
                <a:effectLst/>
                <a:latin typeface="Arial"/>
                <a:ea typeface="Times New Roman"/>
                <a:cs typeface="Segoe UI"/>
              </a:rPr>
              <a:t>, </a:t>
            </a:r>
            <a:r>
              <a:rPr lang="en-US" sz="1000" dirty="0" err="1" smtClean="0">
                <a:effectLst/>
                <a:latin typeface="Arial"/>
                <a:ea typeface="Times New Roman"/>
                <a:cs typeface="Segoe UI"/>
              </a:rPr>
              <a:t>tapez</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Interdire</a:t>
            </a:r>
            <a:r>
              <a:rPr lang="en-US" sz="1000" b="1" dirty="0" smtClean="0">
                <a:effectLst/>
                <a:latin typeface="Arial"/>
                <a:ea typeface="Times New Roman"/>
                <a:cs typeface="Times New Roman"/>
              </a:rPr>
              <a:t> Windows Messenger</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OK</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ts val="1300"/>
              </a:lnSpc>
              <a:spcBef>
                <a:spcPts val="900"/>
              </a:spcBef>
              <a:spcAft>
                <a:spcPts val="300"/>
              </a:spcAft>
            </a:pPr>
            <a:r>
              <a:rPr lang="en-US" sz="1000" b="1" dirty="0" smtClean="0">
                <a:effectLst/>
                <a:latin typeface="Arial"/>
                <a:ea typeface="SimSun"/>
                <a:cs typeface="Segoe UI"/>
              </a:rPr>
              <a:t>Modifier un objet de </a:t>
            </a:r>
            <a:r>
              <a:rPr lang="en-US" sz="1000" b="1" dirty="0" err="1" smtClean="0">
                <a:effectLst/>
                <a:latin typeface="Arial"/>
                <a:ea typeface="SimSun"/>
                <a:cs typeface="Segoe UI"/>
              </a:rPr>
              <a:t>stratégie</a:t>
            </a:r>
            <a:r>
              <a:rPr lang="en-US" sz="1000" b="1" dirty="0" smtClean="0">
                <a:effectLst/>
                <a:latin typeface="Arial"/>
                <a:ea typeface="SimSun"/>
                <a:cs typeface="Segoe UI"/>
              </a:rPr>
              <a:t> de </a:t>
            </a:r>
            <a:r>
              <a:rPr lang="en-US" sz="1000" b="1" dirty="0" err="1" smtClean="0">
                <a:effectLst/>
                <a:latin typeface="Arial"/>
                <a:ea typeface="SimSun"/>
                <a:cs typeface="Segoe UI"/>
              </a:rPr>
              <a:t>groupe</a:t>
            </a:r>
            <a:r>
              <a:rPr lang="en-US" sz="1000" b="1" dirty="0" smtClean="0">
                <a:effectLst/>
                <a:latin typeface="Arial"/>
                <a:ea typeface="SimSun"/>
                <a:cs typeface="Segoe UI"/>
              </a:rPr>
              <a:t> à </a:t>
            </a:r>
            <a:r>
              <a:rPr lang="en-US" sz="1000" b="1" dirty="0" err="1" smtClean="0">
                <a:effectLst/>
                <a:latin typeface="Arial"/>
                <a:ea typeface="SimSun"/>
                <a:cs typeface="Segoe UI"/>
              </a:rPr>
              <a:t>l'aide</a:t>
            </a:r>
            <a:r>
              <a:rPr lang="en-US" sz="1000" b="1" dirty="0" smtClean="0">
                <a:effectLst/>
                <a:latin typeface="Arial"/>
                <a:ea typeface="SimSun"/>
                <a:cs typeface="Segoe UI"/>
              </a:rPr>
              <a:t> de </a:t>
            </a:r>
            <a:r>
              <a:rPr lang="en-US" sz="1000" b="1" dirty="0" err="1" smtClean="0">
                <a:effectLst/>
                <a:latin typeface="Arial"/>
                <a:ea typeface="SimSun"/>
                <a:cs typeface="Segoe UI"/>
              </a:rPr>
              <a:t>l'Éditeur</a:t>
            </a:r>
            <a:r>
              <a:rPr lang="en-US" sz="1000" b="1" dirty="0" smtClean="0">
                <a:effectLst/>
                <a:latin typeface="Arial"/>
                <a:ea typeface="SimSun"/>
                <a:cs typeface="Segoe UI"/>
              </a:rPr>
              <a:t> de </a:t>
            </a:r>
            <a:r>
              <a:rPr lang="en-US" sz="1000" b="1" dirty="0" err="1" smtClean="0">
                <a:effectLst/>
                <a:latin typeface="Arial"/>
                <a:ea typeface="SimSun"/>
                <a:cs typeface="Segoe UI"/>
              </a:rPr>
              <a:t>gestion</a:t>
            </a:r>
            <a:r>
              <a:rPr lang="en-US" sz="1000" b="1" dirty="0" smtClean="0">
                <a:effectLst/>
                <a:latin typeface="Arial"/>
                <a:ea typeface="SimSun"/>
                <a:cs typeface="Segoe UI"/>
              </a:rPr>
              <a:t> des </a:t>
            </a:r>
            <a:r>
              <a:rPr lang="en-US" sz="1000" b="1" dirty="0" err="1" smtClean="0">
                <a:effectLst/>
                <a:latin typeface="Arial"/>
                <a:ea typeface="SimSun"/>
                <a:cs typeface="Segoe UI"/>
              </a:rPr>
              <a:t>stratégies</a:t>
            </a:r>
            <a:r>
              <a:rPr lang="en-US" sz="1000" b="1" dirty="0" smtClean="0">
                <a:effectLst/>
                <a:latin typeface="Arial"/>
                <a:ea typeface="SimSun"/>
                <a:cs typeface="Segoe UI"/>
              </a:rPr>
              <a:t> de </a:t>
            </a:r>
            <a:r>
              <a:rPr lang="en-US" sz="1000" b="1" dirty="0" err="1" smtClean="0">
                <a:effectLst/>
                <a:latin typeface="Arial"/>
                <a:ea typeface="SimSun"/>
                <a:cs typeface="Segoe UI"/>
              </a:rPr>
              <a:t>groupe</a:t>
            </a:r>
            <a:endParaRPr lang="en-US" sz="1000" b="1" dirty="0" smtClean="0">
              <a:effectLst/>
              <a:latin typeface="Arial"/>
              <a:ea typeface="SimSun"/>
              <a:cs typeface="Segoe UI"/>
            </a:endParaRPr>
          </a:p>
          <a:p>
            <a:pPr marL="342900" lvl="0" indent="-342900">
              <a:spcBef>
                <a:spcPts val="0"/>
              </a:spcBef>
              <a:spcAft>
                <a:spcPts val="995"/>
              </a:spcAft>
              <a:buFont typeface="+mj-lt"/>
              <a:buAutoNum type="arabicPeriod"/>
            </a:pP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le </a:t>
            </a:r>
            <a:r>
              <a:rPr lang="en-US" sz="1000" dirty="0" err="1" smtClean="0">
                <a:effectLst/>
                <a:latin typeface="Arial"/>
                <a:ea typeface="Times New Roman"/>
                <a:cs typeface="Segoe UI"/>
              </a:rPr>
              <a:t>nœud</a:t>
            </a:r>
            <a:r>
              <a:rPr lang="en-US" sz="1000" dirty="0" smtClean="0">
                <a:effectLst/>
                <a:latin typeface="Arial"/>
                <a:ea typeface="Times New Roman"/>
                <a:cs typeface="Segoe UI"/>
              </a:rPr>
              <a:t> </a:t>
            </a:r>
            <a:r>
              <a:rPr lang="en-US" sz="1000" dirty="0" err="1" smtClean="0">
                <a:effectLst/>
                <a:latin typeface="Arial"/>
                <a:ea typeface="Times New Roman"/>
                <a:cs typeface="Segoe UI"/>
              </a:rPr>
              <a:t>Objets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stratégie</a:t>
            </a:r>
            <a:r>
              <a:rPr lang="en-US" sz="1000" dirty="0" smtClean="0">
                <a:effectLst/>
                <a:latin typeface="Arial"/>
                <a:ea typeface="Times New Roman"/>
                <a:cs typeface="Segoe UI"/>
              </a:rPr>
              <a:t> de </a:t>
            </a:r>
            <a:r>
              <a:rPr lang="en-US" sz="1000" dirty="0" err="1" smtClean="0">
                <a:effectLst/>
                <a:latin typeface="Arial"/>
                <a:ea typeface="Times New Roman"/>
                <a:cs typeface="Segoe UI"/>
              </a:rPr>
              <a:t>groupe</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avec le </a:t>
            </a:r>
            <a:r>
              <a:rPr lang="en-US" sz="1000" dirty="0" err="1" smtClean="0">
                <a:effectLst/>
                <a:latin typeface="Arial"/>
                <a:ea typeface="Times New Roman"/>
                <a:cs typeface="Segoe UI"/>
              </a:rPr>
              <a:t>bouton</a:t>
            </a:r>
            <a:r>
              <a:rPr lang="en-US" sz="1000" dirty="0" smtClean="0">
                <a:effectLst/>
                <a:latin typeface="Arial"/>
                <a:ea typeface="Times New Roman"/>
                <a:cs typeface="Segoe UI"/>
              </a:rPr>
              <a:t> </a:t>
            </a:r>
            <a:r>
              <a:rPr lang="en-US" sz="1000" dirty="0" err="1" smtClean="0">
                <a:effectLst/>
                <a:latin typeface="Arial"/>
                <a:ea typeface="Times New Roman"/>
                <a:cs typeface="Segoe UI"/>
              </a:rPr>
              <a:t>droit</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dirty="0" err="1" smtClean="0">
                <a:effectLst/>
                <a:latin typeface="Arial"/>
                <a:ea typeface="Times New Roman"/>
                <a:cs typeface="Segoe UI"/>
              </a:rPr>
              <a:t>l'objet</a:t>
            </a:r>
            <a:r>
              <a:rPr lang="en-US" sz="1000" dirty="0" smtClean="0">
                <a:effectLst/>
                <a:latin typeface="Arial"/>
                <a:ea typeface="Times New Roman"/>
                <a:cs typeface="Segoe UI"/>
              </a:rPr>
              <a:t> de </a:t>
            </a:r>
            <a:r>
              <a:rPr lang="en-US" sz="1000" dirty="0" err="1" smtClean="0">
                <a:effectLst/>
                <a:latin typeface="Arial"/>
                <a:ea typeface="Times New Roman"/>
                <a:cs typeface="Segoe UI"/>
              </a:rPr>
              <a:t>stratégie</a:t>
            </a:r>
            <a:r>
              <a:rPr lang="en-US" sz="1000" dirty="0" smtClean="0">
                <a:effectLst/>
                <a:latin typeface="Arial"/>
                <a:ea typeface="Times New Roman"/>
                <a:cs typeface="Segoe UI"/>
              </a:rPr>
              <a:t> de </a:t>
            </a:r>
            <a:r>
              <a:rPr lang="en-US" sz="1000" dirty="0" err="1" smtClean="0">
                <a:effectLst/>
                <a:latin typeface="Arial"/>
                <a:ea typeface="Times New Roman"/>
                <a:cs typeface="Segoe UI"/>
              </a:rPr>
              <a:t>groupe</a:t>
            </a:r>
            <a:r>
              <a:rPr lang="en-US" sz="1000" dirty="0" smtClean="0">
                <a:effectLst/>
                <a:latin typeface="Arial"/>
                <a:ea typeface="Times New Roman"/>
                <a:cs typeface="Segoe UI"/>
              </a:rPr>
              <a:t> </a:t>
            </a:r>
            <a:r>
              <a:rPr lang="en-US" sz="1000" b="1" dirty="0" err="1">
                <a:latin typeface="Arial"/>
                <a:cs typeface="Arial"/>
              </a:rPr>
              <a:t>Interdire</a:t>
            </a:r>
            <a:r>
              <a:rPr lang="en-US" sz="1000" b="1" dirty="0">
                <a:latin typeface="Arial"/>
                <a:cs typeface="Arial"/>
              </a:rPr>
              <a:t> Windows Messenger</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a:latin typeface="Arial"/>
                <a:cs typeface="Arial"/>
              </a:rPr>
              <a:t>Modifier</a:t>
            </a:r>
            <a:r>
              <a:rPr lang="en-US" sz="1000" dirty="0" smtClean="0">
                <a:effectLst/>
                <a:latin typeface="Arial"/>
                <a:ea typeface="Times New Roman"/>
                <a:cs typeface="Segoe UI"/>
              </a:rPr>
              <a:t>.</a:t>
            </a:r>
            <a:endParaRPr lang="en-US" sz="1000" dirty="0" smtClean="0">
              <a:effectLst/>
              <a:latin typeface="Arial"/>
            </a:endParaRPr>
          </a:p>
          <a:p>
            <a:pPr marL="342900" lvl="0" indent="-342900">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a:t>
            </a:r>
            <a:r>
              <a:rPr lang="en-US" sz="1000" dirty="0" err="1" smtClean="0">
                <a:effectLst/>
                <a:latin typeface="Arial"/>
                <a:ea typeface="Times New Roman"/>
                <a:cs typeface="Segoe UI"/>
              </a:rPr>
              <a:t>l'Éditeur</a:t>
            </a:r>
            <a:r>
              <a:rPr lang="en-US" sz="1000" dirty="0" smtClean="0">
                <a:effectLst/>
                <a:latin typeface="Arial"/>
                <a:ea typeface="Times New Roman"/>
                <a:cs typeface="Segoe UI"/>
              </a:rPr>
              <a:t> de </a:t>
            </a:r>
            <a:r>
              <a:rPr lang="en-US" sz="1000" dirty="0" err="1" smtClean="0">
                <a:effectLst/>
                <a:latin typeface="Arial"/>
                <a:ea typeface="Times New Roman"/>
                <a:cs typeface="Segoe UI"/>
              </a:rPr>
              <a:t>gestion</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stratégies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groupe</a:t>
            </a:r>
            <a:r>
              <a:rPr lang="en-US" sz="1000" dirty="0" smtClean="0">
                <a:effectLst/>
                <a:latin typeface="Arial"/>
                <a:ea typeface="Times New Roman"/>
                <a:cs typeface="Segoe UI"/>
              </a:rPr>
              <a:t>, </a:t>
            </a:r>
            <a:r>
              <a:rPr lang="en-US" sz="1000" dirty="0" err="1" smtClean="0">
                <a:effectLst/>
                <a:latin typeface="Arial"/>
                <a:ea typeface="Times New Roman"/>
                <a:cs typeface="Segoe UI"/>
              </a:rPr>
              <a:t>développez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successivement</a:t>
            </a:r>
            <a:r>
              <a:rPr lang="en-US" sz="1000" dirty="0" smtClean="0">
                <a:effectLst/>
                <a:latin typeface="Arial"/>
                <a:ea typeface="Times New Roman"/>
                <a:cs typeface="Segoe UI"/>
              </a:rPr>
              <a:t> </a:t>
            </a:r>
            <a:r>
              <a:rPr lang="en-US" sz="1000" dirty="0" err="1" smtClean="0">
                <a:effectLst/>
                <a:latin typeface="Arial"/>
                <a:ea typeface="Times New Roman"/>
                <a:cs typeface="Segoe UI"/>
              </a:rPr>
              <a:t>l'objet</a:t>
            </a:r>
            <a:r>
              <a:rPr lang="en-US" sz="1000" dirty="0" smtClean="0">
                <a:effectLst/>
                <a:latin typeface="Arial"/>
                <a:ea typeface="Times New Roman"/>
                <a:cs typeface="Segoe UI"/>
              </a:rPr>
              <a:t> de </a:t>
            </a:r>
            <a:r>
              <a:rPr lang="en-US" sz="1000" dirty="0" err="1" smtClean="0">
                <a:effectLst/>
                <a:latin typeface="Arial"/>
                <a:ea typeface="Times New Roman"/>
                <a:cs typeface="Segoe UI"/>
              </a:rPr>
              <a:t>stratégie</a:t>
            </a:r>
            <a:r>
              <a:rPr lang="en-US" sz="1000" dirty="0" smtClean="0">
                <a:effectLst/>
                <a:latin typeface="Arial"/>
                <a:ea typeface="Times New Roman"/>
                <a:cs typeface="Segoe UI"/>
              </a:rPr>
              <a:t> de </a:t>
            </a:r>
            <a:r>
              <a:rPr lang="en-US" sz="1000" dirty="0" err="1" smtClean="0">
                <a:effectLst/>
                <a:latin typeface="Arial"/>
                <a:ea typeface="Times New Roman"/>
                <a:cs typeface="Segoe UI"/>
              </a:rPr>
              <a:t>groupe</a:t>
            </a:r>
            <a:r>
              <a:rPr lang="en-US" sz="1000" dirty="0" smtClean="0">
                <a:effectLst/>
                <a:latin typeface="Arial"/>
                <a:ea typeface="Times New Roman"/>
                <a:cs typeface="Segoe UI"/>
              </a:rPr>
              <a:t> </a:t>
            </a:r>
            <a:r>
              <a:rPr lang="en-US" sz="1000" b="1" dirty="0" err="1">
                <a:latin typeface="Arial"/>
                <a:cs typeface="Arial"/>
              </a:rPr>
              <a:t>Interdire</a:t>
            </a:r>
            <a:r>
              <a:rPr lang="en-US" sz="1000" b="1" dirty="0">
                <a:latin typeface="Arial"/>
                <a:cs typeface="Arial"/>
              </a:rPr>
              <a:t> Windows Messenger</a:t>
            </a:r>
            <a:r>
              <a:rPr lang="en-US" sz="1000" dirty="0" smtClean="0">
                <a:effectLst/>
                <a:latin typeface="Arial"/>
                <a:ea typeface="Times New Roman"/>
                <a:cs typeface="Segoe UI"/>
              </a:rPr>
              <a:t>, </a:t>
            </a:r>
            <a:r>
              <a:rPr lang="en-US" sz="1000" b="1" dirty="0">
                <a:latin typeface="Arial"/>
                <a:cs typeface="Arial"/>
              </a:rPr>
              <a:t>Configuration </a:t>
            </a:r>
            <a:r>
              <a:rPr lang="en-US" sz="1000" b="1" dirty="0" err="1">
                <a:latin typeface="Arial"/>
                <a:cs typeface="Arial"/>
              </a:rPr>
              <a:t>utilisateur</a:t>
            </a:r>
            <a:r>
              <a:rPr lang="en-US" sz="1000" dirty="0" smtClean="0">
                <a:effectLst/>
                <a:latin typeface="Arial"/>
                <a:ea typeface="Times New Roman"/>
                <a:cs typeface="Segoe UI"/>
              </a:rPr>
              <a:t>, </a:t>
            </a:r>
            <a:r>
              <a:rPr lang="en-US" sz="1000" b="1" dirty="0" err="1">
                <a:latin typeface="Arial"/>
                <a:cs typeface="Arial"/>
              </a:rPr>
              <a:t>Stratégies</a:t>
            </a:r>
            <a:r>
              <a:rPr lang="en-US" sz="1000" dirty="0" smtClean="0">
                <a:effectLst/>
                <a:latin typeface="Arial"/>
                <a:ea typeface="Times New Roman"/>
                <a:cs typeface="Segoe UI"/>
              </a:rPr>
              <a:t>, </a:t>
            </a:r>
            <a:r>
              <a:rPr lang="en-US" sz="1000" b="1" dirty="0" err="1">
                <a:latin typeface="Arial"/>
                <a:cs typeface="Arial"/>
              </a:rPr>
              <a:t>Modèles</a:t>
            </a:r>
            <a:r>
              <a:rPr lang="en-US" sz="1000" b="1" dirty="0">
                <a:latin typeface="Arial"/>
                <a:cs typeface="Arial"/>
              </a:rPr>
              <a:t> </a:t>
            </a:r>
            <a:r>
              <a:rPr lang="en-US" sz="1000" b="1" dirty="0" err="1">
                <a:latin typeface="Arial"/>
                <a:cs typeface="Arial"/>
              </a:rPr>
              <a:t>d'administration</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b="1" dirty="0" err="1">
                <a:latin typeface="Arial"/>
                <a:cs typeface="Arial"/>
              </a:rPr>
              <a:t>Composants</a:t>
            </a:r>
            <a:r>
              <a:rPr lang="en-US" sz="1000" dirty="0" smtClean="0">
                <a:effectLst/>
                <a:latin typeface="Arial"/>
                <a:ea typeface="Times New Roman"/>
                <a:cs typeface="Segoe UI"/>
              </a:rPr>
              <a:t> </a:t>
            </a:r>
            <a:r>
              <a:rPr lang="en-US" sz="1000" b="1" dirty="0">
                <a:latin typeface="Arial"/>
                <a:cs typeface="Arial"/>
              </a:rPr>
              <a:t>Windows</a:t>
            </a:r>
            <a:r>
              <a:rPr lang="en-US" sz="1000" dirty="0" smtClean="0">
                <a:effectLst/>
                <a:latin typeface="Arial"/>
                <a:ea typeface="Times New Roman"/>
                <a:cs typeface="Segoe UI"/>
              </a:rPr>
              <a:t> et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a:latin typeface="Arial"/>
                <a:cs typeface="Arial"/>
              </a:rPr>
              <a:t>Windows Messenger</a:t>
            </a:r>
            <a:r>
              <a:rPr lang="en-US" sz="1000" dirty="0" smtClean="0">
                <a:effectLst/>
                <a:latin typeface="Arial"/>
                <a:ea typeface="Times New Roman"/>
                <a:cs typeface="Segoe UI"/>
              </a:rPr>
              <a:t>.</a:t>
            </a:r>
            <a:endParaRPr lang="en-US" sz="1000" dirty="0" smtClean="0">
              <a:effectLst/>
              <a:latin typeface="Arial"/>
            </a:endParaRPr>
          </a:p>
          <a:p>
            <a:pPr marL="342900" lvl="0" indent="-342900">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le </a:t>
            </a:r>
            <a:r>
              <a:rPr lang="en-US" sz="1000" dirty="0" err="1" smtClean="0">
                <a:effectLst/>
                <a:latin typeface="Arial"/>
                <a:ea typeface="Times New Roman"/>
                <a:cs typeface="Segoe UI"/>
              </a:rPr>
              <a:t>volet</a:t>
            </a:r>
            <a:r>
              <a:rPr lang="en-US" sz="1000" dirty="0" smtClean="0">
                <a:effectLst/>
                <a:latin typeface="Arial"/>
                <a:ea typeface="Times New Roman"/>
                <a:cs typeface="Segoe UI"/>
              </a:rPr>
              <a:t> </a:t>
            </a:r>
            <a:r>
              <a:rPr lang="en-US" sz="1000" dirty="0" err="1" smtClean="0">
                <a:effectLst/>
                <a:latin typeface="Arial"/>
                <a:ea typeface="Times New Roman"/>
                <a:cs typeface="Segoe UI"/>
              </a:rPr>
              <a:t>d'informations</a:t>
            </a:r>
            <a:r>
              <a:rPr lang="en-US" sz="1000" dirty="0" smtClean="0">
                <a:effectLst/>
                <a:latin typeface="Arial"/>
                <a:ea typeface="Times New Roman"/>
                <a:cs typeface="Segoe UI"/>
              </a:rPr>
              <a:t>, double-</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le </a:t>
            </a:r>
            <a:r>
              <a:rPr lang="en-US" sz="1000" dirty="0" err="1" smtClean="0">
                <a:effectLst/>
                <a:latin typeface="Arial"/>
                <a:ea typeface="Times New Roman"/>
                <a:cs typeface="Segoe UI"/>
              </a:rPr>
              <a:t>paramètre</a:t>
            </a:r>
            <a:r>
              <a:rPr lang="en-US" sz="1000" dirty="0" smtClean="0">
                <a:effectLst/>
                <a:latin typeface="Arial"/>
                <a:ea typeface="Times New Roman"/>
                <a:cs typeface="Segoe UI"/>
              </a:rPr>
              <a:t> </a:t>
            </a:r>
            <a:r>
              <a:rPr lang="en-US" sz="1000" b="1" dirty="0">
                <a:latin typeface="Arial"/>
                <a:cs typeface="Arial"/>
              </a:rPr>
              <a:t>Ne pas </a:t>
            </a:r>
            <a:r>
              <a:rPr lang="en-US" sz="1000" b="1" dirty="0" err="1">
                <a:latin typeface="Arial"/>
                <a:cs typeface="Arial"/>
              </a:rPr>
              <a:t>autoriser</a:t>
            </a:r>
            <a:r>
              <a:rPr lang="en-US" sz="1000" b="1" dirty="0">
                <a:latin typeface="Arial"/>
                <a:cs typeface="Arial"/>
              </a:rPr>
              <a:t> </a:t>
            </a:r>
            <a:r>
              <a:rPr lang="en-US" sz="1000" b="1" dirty="0" err="1">
                <a:latin typeface="Arial"/>
                <a:cs typeface="Arial"/>
              </a:rPr>
              <a:t>l'exécution</a:t>
            </a:r>
            <a:r>
              <a:rPr lang="en-US" sz="1000" b="1" dirty="0">
                <a:latin typeface="Arial"/>
                <a:cs typeface="Arial"/>
              </a:rPr>
              <a:t> </a:t>
            </a:r>
            <a:r>
              <a:rPr lang="en-US" sz="1000" b="1" dirty="0" smtClean="0">
                <a:latin typeface="Arial"/>
                <a:cs typeface="Arial"/>
              </a:rPr>
              <a:t>de Windows </a:t>
            </a:r>
            <a:r>
              <a:rPr lang="en-US" sz="1000" b="1" dirty="0">
                <a:latin typeface="Arial"/>
                <a:cs typeface="Arial"/>
              </a:rPr>
              <a:t>Messenger</a:t>
            </a:r>
            <a:r>
              <a:rPr lang="en-US" sz="1000" dirty="0" smtClean="0">
                <a:effectLst/>
                <a:latin typeface="Arial"/>
                <a:ea typeface="Times New Roman"/>
                <a:cs typeface="Segoe UI"/>
              </a:rPr>
              <a:t>.</a:t>
            </a:r>
            <a:endParaRPr lang="en-US" sz="1000" dirty="0" smtClean="0">
              <a:effectLst/>
              <a:latin typeface="Arial"/>
            </a:endParaRPr>
          </a:p>
          <a:p>
            <a:pPr marL="342900" lvl="0" indent="-342900">
              <a:spcBef>
                <a:spcPts val="0"/>
              </a:spcBef>
              <a:spcAft>
                <a:spcPts val="995"/>
              </a:spcAft>
              <a:buFont typeface="+mj-lt"/>
              <a:buAutoNum type="arabicPeriod"/>
            </a:pP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a:latin typeface="Arial"/>
                <a:cs typeface="Arial"/>
              </a:rPr>
              <a:t>Activé</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a:latin typeface="Arial"/>
                <a:cs typeface="Arial"/>
              </a:rPr>
              <a:t>OK</a:t>
            </a:r>
            <a:r>
              <a:rPr lang="en-US" sz="1000" dirty="0" smtClean="0">
                <a:effectLst/>
                <a:latin typeface="Arial"/>
                <a:ea typeface="Times New Roman"/>
                <a:cs typeface="Segoe UI"/>
              </a:rPr>
              <a:t>.</a:t>
            </a:r>
            <a:endParaRPr lang="en-US" sz="1000" dirty="0" smtClean="0">
              <a:effectLst/>
              <a:latin typeface="Arial"/>
            </a:endParaRPr>
          </a:p>
          <a:p>
            <a:pPr marL="342900" lvl="0" indent="-342900">
              <a:spcBef>
                <a:spcPts val="0"/>
              </a:spcBef>
              <a:spcAft>
                <a:spcPts val="995"/>
              </a:spcAft>
              <a:buFont typeface="+mj-lt"/>
              <a:buAutoNum type="arabicPeriod"/>
            </a:pPr>
            <a:endParaRPr lang="en-US" sz="1000" dirty="0">
              <a:effectLst/>
              <a:latin typeface="Arial"/>
            </a:endParaRPr>
          </a:p>
        </p:txBody>
      </p:sp>
      <p:sp>
        <p:nvSpPr>
          <p:cNvPr id="4" name="Slide Number Placeholder 3"/>
          <p:cNvSpPr>
            <a:spLocks noGrp="1"/>
          </p:cNvSpPr>
          <p:nvPr>
            <p:ph type="sldNum" sz="quarter" idx="10"/>
          </p:nvPr>
        </p:nvSpPr>
        <p:spPr/>
        <p:txBody>
          <a:bodyPr/>
          <a:lstStyle/>
          <a:p>
            <a:fld id="{AFE14F8A-083D-447A-AF11-706261AFBA5F}" type="slidenum">
              <a:rPr lang="en-US" smtClean="0"/>
              <a:t>10</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11 : Implémentation d'une stratégie de groupe</a:t>
            </a:r>
            <a:endParaRPr lang="en-US" sz="1200" b="1" dirty="0">
              <a:solidFill>
                <a:srgbClr val="336699"/>
              </a:solidFill>
              <a:latin typeface="Arial"/>
            </a:endParaRPr>
          </a:p>
        </p:txBody>
      </p:sp>
      <p:sp>
        <p:nvSpPr>
          <p:cNvPr id="10"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val="4125732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spcAft>
                <a:spcPts val="995"/>
              </a:spcAft>
              <a:buFont typeface="+mj-lt"/>
              <a:buAutoNum type="arabicPeriod" startAt="5"/>
            </a:pPr>
            <a:r>
              <a:rPr lang="en-US" sz="1000" dirty="0" err="1">
                <a:solidFill>
                  <a:prstClr val="black"/>
                </a:solidFill>
                <a:latin typeface="Arial"/>
                <a:ea typeface="Times New Roman"/>
                <a:cs typeface="Segoe UI"/>
              </a:rPr>
              <a:t>Fermez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l'Éditeur</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gestion</a:t>
            </a:r>
            <a:r>
              <a:rPr lang="en-US" sz="1000" dirty="0">
                <a:solidFill>
                  <a:prstClr val="black"/>
                </a:solidFill>
                <a:latin typeface="Arial"/>
                <a:ea typeface="Times New Roman"/>
                <a:cs typeface="Segoe UI"/>
              </a:rPr>
              <a:t> des </a:t>
            </a:r>
            <a:r>
              <a:rPr lang="en-US" sz="1000" dirty="0" err="1">
                <a:solidFill>
                  <a:prstClr val="black"/>
                </a:solidFill>
                <a:latin typeface="Arial"/>
                <a:ea typeface="Times New Roman"/>
                <a:cs typeface="Segoe UI"/>
              </a:rPr>
              <a:t>stratégies</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groupe</a:t>
            </a:r>
            <a:r>
              <a:rPr lang="en-US" sz="1000" dirty="0">
                <a:solidFill>
                  <a:prstClr val="black"/>
                </a:solidFill>
                <a:latin typeface="Arial"/>
                <a:ea typeface="Times New Roman"/>
                <a:cs typeface="Segoe UI"/>
              </a:rPr>
              <a:t>.</a:t>
            </a:r>
            <a:endParaRPr lang="en-US" sz="1000" dirty="0">
              <a:solidFill>
                <a:prstClr val="black"/>
              </a:solidFill>
              <a:latin typeface="Arial"/>
            </a:endParaRPr>
          </a:p>
          <a:p>
            <a:pPr marL="342900" lvl="0" indent="-342900">
              <a:spcAft>
                <a:spcPts val="995"/>
              </a:spcAft>
              <a:buFont typeface="+mj-lt"/>
              <a:buAutoNum type="arabicPeriod" startAt="5"/>
            </a:pP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avec le </a:t>
            </a:r>
            <a:r>
              <a:rPr lang="en-US" sz="1000" dirty="0" err="1">
                <a:solidFill>
                  <a:prstClr val="black"/>
                </a:solidFill>
                <a:latin typeface="Arial"/>
                <a:ea typeface="Times New Roman"/>
                <a:cs typeface="Segoe UI"/>
              </a:rPr>
              <a:t>bouton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droit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domaine</a:t>
            </a:r>
            <a:r>
              <a:rPr lang="en-US" sz="1000" dirty="0">
                <a:solidFill>
                  <a:prstClr val="black"/>
                </a:solidFill>
                <a:latin typeface="Arial"/>
                <a:ea typeface="Times New Roman"/>
                <a:cs typeface="Segoe UI"/>
              </a:rPr>
              <a:t> </a:t>
            </a:r>
            <a:r>
              <a:rPr lang="en-US" sz="1000" b="1" dirty="0">
                <a:solidFill>
                  <a:prstClr val="black"/>
                </a:solidFill>
                <a:latin typeface="Arial"/>
                <a:cs typeface="Arial"/>
              </a:rPr>
              <a:t>Adatum.com</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cs typeface="Arial"/>
              </a:rPr>
              <a:t>Lier</a:t>
            </a:r>
            <a:r>
              <a:rPr lang="en-US" sz="1000" b="1" dirty="0">
                <a:solidFill>
                  <a:prstClr val="black"/>
                </a:solidFill>
                <a:latin typeface="Arial"/>
                <a:cs typeface="Arial"/>
              </a:rPr>
              <a:t> un objet </a:t>
            </a:r>
            <a:r>
              <a:rPr lang="en-US" sz="1000" b="1" dirty="0" smtClean="0">
                <a:solidFill>
                  <a:prstClr val="black"/>
                </a:solidFill>
                <a:latin typeface="Arial"/>
                <a:cs typeface="Arial"/>
              </a:rPr>
              <a:t>de </a:t>
            </a:r>
            <a:r>
              <a:rPr lang="en-US" sz="1000" b="1" dirty="0" err="1" smtClean="0">
                <a:solidFill>
                  <a:prstClr val="black"/>
                </a:solidFill>
                <a:latin typeface="Arial"/>
                <a:cs typeface="Arial"/>
              </a:rPr>
              <a:t>stratégie</a:t>
            </a:r>
            <a:r>
              <a:rPr lang="en-US" sz="1000" b="1" dirty="0" smtClean="0">
                <a:solidFill>
                  <a:prstClr val="black"/>
                </a:solidFill>
                <a:latin typeface="Arial"/>
                <a:cs typeface="Arial"/>
              </a:rPr>
              <a:t> </a:t>
            </a:r>
            <a:r>
              <a:rPr lang="en-US" sz="1000" b="1" dirty="0">
                <a:solidFill>
                  <a:prstClr val="black"/>
                </a:solidFill>
                <a:latin typeface="Arial"/>
                <a:cs typeface="Arial"/>
              </a:rPr>
              <a:t>de </a:t>
            </a:r>
            <a:r>
              <a:rPr lang="en-US" sz="1000" b="1" dirty="0" err="1">
                <a:solidFill>
                  <a:prstClr val="black"/>
                </a:solidFill>
                <a:latin typeface="Arial"/>
                <a:cs typeface="Arial"/>
              </a:rPr>
              <a:t>groupe</a:t>
            </a:r>
            <a:r>
              <a:rPr lang="en-US" sz="1000" b="1" dirty="0">
                <a:solidFill>
                  <a:prstClr val="black"/>
                </a:solidFill>
                <a:latin typeface="Arial"/>
                <a:cs typeface="Arial"/>
              </a:rPr>
              <a:t> </a:t>
            </a:r>
            <a:r>
              <a:rPr lang="en-US" sz="1000" b="1" dirty="0" err="1">
                <a:solidFill>
                  <a:prstClr val="black"/>
                </a:solidFill>
                <a:latin typeface="Arial"/>
                <a:cs typeface="Arial"/>
              </a:rPr>
              <a:t>existant</a:t>
            </a:r>
            <a:r>
              <a:rPr lang="en-US" sz="1000" dirty="0">
                <a:solidFill>
                  <a:prstClr val="black"/>
                </a:solidFill>
                <a:latin typeface="Arial"/>
                <a:ea typeface="Times New Roman"/>
                <a:cs typeface="Segoe UI"/>
              </a:rPr>
              <a:t>.</a:t>
            </a:r>
            <a:endParaRPr lang="en-US" sz="1000" dirty="0">
              <a:solidFill>
                <a:prstClr val="black"/>
              </a:solidFill>
              <a:latin typeface="Arial"/>
            </a:endParaRPr>
          </a:p>
          <a:p>
            <a:pPr marL="342900" lvl="0" indent="-342900">
              <a:spcAft>
                <a:spcPts val="995"/>
              </a:spcAft>
              <a:buFont typeface="+mj-lt"/>
              <a:buAutoNum type="arabicPeriod" startAt="5"/>
            </a:pP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la </a:t>
            </a:r>
            <a:r>
              <a:rPr lang="en-US" sz="1000" dirty="0" err="1">
                <a:solidFill>
                  <a:srgbClr val="000000"/>
                </a:solidFill>
                <a:latin typeface="Arial"/>
                <a:ea typeface="Times New Roman"/>
                <a:cs typeface="Segoe UI"/>
              </a:rPr>
              <a:t>boîte</a:t>
            </a:r>
            <a:r>
              <a:rPr lang="en-US" sz="1000" dirty="0">
                <a:solidFill>
                  <a:srgbClr val="000000"/>
                </a:solidFill>
                <a:latin typeface="Arial"/>
                <a:ea typeface="Times New Roman"/>
                <a:cs typeface="Segoe UI"/>
              </a:rPr>
              <a:t> de dialogue </a:t>
            </a:r>
            <a:r>
              <a:rPr lang="en-US" sz="1000" b="1" dirty="0" err="1">
                <a:solidFill>
                  <a:srgbClr val="000000"/>
                </a:solidFill>
                <a:latin typeface="Arial"/>
                <a:cs typeface="Arial"/>
              </a:rPr>
              <a:t>Sélectionner</a:t>
            </a:r>
            <a:r>
              <a:rPr lang="en-US" sz="1000" b="1" dirty="0">
                <a:solidFill>
                  <a:srgbClr val="000000"/>
                </a:solidFill>
                <a:latin typeface="Arial"/>
                <a:cs typeface="Arial"/>
              </a:rPr>
              <a:t> un objet GPO</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srgbClr val="000000"/>
                </a:solidFill>
                <a:latin typeface="Arial"/>
                <a:cs typeface="Arial"/>
              </a:rPr>
              <a:t>Interdire</a:t>
            </a:r>
            <a:r>
              <a:rPr lang="en-US" sz="1000" b="1" dirty="0">
                <a:solidFill>
                  <a:srgbClr val="000000"/>
                </a:solidFill>
                <a:latin typeface="Arial"/>
                <a:cs typeface="Arial"/>
              </a:rPr>
              <a:t> Windows Messenger</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puis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a:solidFill>
                  <a:srgbClr val="000000"/>
                </a:solidFill>
                <a:latin typeface="Arial"/>
                <a:cs typeface="Arial"/>
              </a:rPr>
              <a:t>OK</a:t>
            </a:r>
            <a:r>
              <a:rPr lang="en-US" sz="1000" dirty="0">
                <a:solidFill>
                  <a:srgbClr val="000000"/>
                </a:solidFill>
                <a:latin typeface="Arial"/>
                <a:ea typeface="Times New Roman"/>
                <a:cs typeface="Segoe UI"/>
              </a:rPr>
              <a:t>. </a:t>
            </a:r>
            <a:endParaRPr lang="en-US" sz="1000" dirty="0">
              <a:solidFill>
                <a:srgbClr val="000000"/>
              </a:solidFill>
              <a:latin typeface="Arial"/>
            </a:endParaRPr>
          </a:p>
          <a:p>
            <a:pPr marL="342900" lvl="0" indent="-342900">
              <a:spcAft>
                <a:spcPts val="995"/>
              </a:spcAft>
              <a:buFont typeface="+mj-lt"/>
              <a:buAutoNum type="arabicPeriod" startAt="5"/>
            </a:pPr>
            <a:r>
              <a:rPr lang="en-US" sz="1000" dirty="0" err="1">
                <a:solidFill>
                  <a:prstClr val="black"/>
                </a:solidFill>
                <a:latin typeface="Arial"/>
                <a:ea typeface="Times New Roman"/>
                <a:cs typeface="Segoe UI"/>
              </a:rPr>
              <a:t>Réduisez</a:t>
            </a:r>
            <a:r>
              <a:rPr lang="en-US" sz="1000" dirty="0">
                <a:solidFill>
                  <a:prstClr val="black"/>
                </a:solidFill>
                <a:latin typeface="Arial"/>
                <a:ea typeface="Times New Roman"/>
                <a:cs typeface="Segoe UI"/>
              </a:rPr>
              <a:t> la console GPMC.</a:t>
            </a:r>
            <a:endParaRPr lang="en-US" sz="1000" dirty="0">
              <a:solidFill>
                <a:prstClr val="black"/>
              </a:solidFill>
              <a:latin typeface="Arial"/>
            </a:endParaRPr>
          </a:p>
          <a:p>
            <a:pPr lvl="0">
              <a:lnSpc>
                <a:spcPts val="1300"/>
              </a:lnSpc>
              <a:spcBef>
                <a:spcPts val="900"/>
              </a:spcBef>
              <a:spcAft>
                <a:spcPts val="300"/>
              </a:spcAft>
            </a:pPr>
            <a:r>
              <a:rPr lang="en-US" sz="1000" b="1" dirty="0" err="1">
                <a:solidFill>
                  <a:prstClr val="black"/>
                </a:solidFill>
                <a:latin typeface="Arial"/>
                <a:ea typeface="SimSun"/>
                <a:cs typeface="Segoe UI"/>
              </a:rPr>
              <a:t>Utiliser</a:t>
            </a:r>
            <a:r>
              <a:rPr lang="en-US" sz="1000" b="1" dirty="0">
                <a:solidFill>
                  <a:prstClr val="black"/>
                </a:solidFill>
                <a:latin typeface="Arial"/>
                <a:ea typeface="SimSun"/>
                <a:cs typeface="Segoe UI"/>
              </a:rPr>
              <a:t> Windows PowerShell pour </a:t>
            </a:r>
            <a:r>
              <a:rPr lang="en-US" sz="1000" b="1" dirty="0" err="1">
                <a:solidFill>
                  <a:prstClr val="black"/>
                </a:solidFill>
                <a:latin typeface="Arial"/>
                <a:ea typeface="SimSun"/>
                <a:cs typeface="Segoe UI"/>
              </a:rPr>
              <a:t>créer</a:t>
            </a:r>
            <a:r>
              <a:rPr lang="en-US" sz="1000" b="1" dirty="0">
                <a:solidFill>
                  <a:prstClr val="black"/>
                </a:solidFill>
                <a:latin typeface="Arial"/>
                <a:ea typeface="SimSun"/>
                <a:cs typeface="Segoe UI"/>
              </a:rPr>
              <a:t> un objet de </a:t>
            </a:r>
            <a:r>
              <a:rPr lang="en-US" sz="1000" b="1" dirty="0" err="1">
                <a:solidFill>
                  <a:prstClr val="black"/>
                </a:solidFill>
                <a:latin typeface="Arial"/>
                <a:ea typeface="SimSun"/>
                <a:cs typeface="Segoe UI"/>
              </a:rPr>
              <a:t>stratégie</a:t>
            </a:r>
            <a:r>
              <a:rPr lang="en-US" sz="1000" b="1" dirty="0">
                <a:solidFill>
                  <a:prstClr val="black"/>
                </a:solidFill>
                <a:latin typeface="Arial"/>
                <a:ea typeface="SimSun"/>
                <a:cs typeface="Segoe UI"/>
              </a:rPr>
              <a:t> de </a:t>
            </a:r>
            <a:r>
              <a:rPr lang="en-US" sz="1000" b="1" dirty="0" err="1">
                <a:solidFill>
                  <a:prstClr val="black"/>
                </a:solidFill>
                <a:latin typeface="Arial"/>
                <a:ea typeface="SimSun"/>
                <a:cs typeface="Segoe UI"/>
              </a:rPr>
              <a:t>groupe</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nommé</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Verrouillage</a:t>
            </a:r>
            <a:r>
              <a:rPr lang="en-US" sz="1000" b="1" dirty="0">
                <a:solidFill>
                  <a:prstClr val="black"/>
                </a:solidFill>
                <a:latin typeface="Arial"/>
                <a:ea typeface="SimSun"/>
                <a:cs typeface="Segoe UI"/>
              </a:rPr>
              <a:t> </a:t>
            </a:r>
            <a:r>
              <a:rPr lang="en-US" sz="1000" b="1" dirty="0" smtClean="0">
                <a:solidFill>
                  <a:prstClr val="black"/>
                </a:solidFill>
                <a:latin typeface="Arial"/>
                <a:ea typeface="SimSun"/>
                <a:cs typeface="Segoe UI"/>
              </a:rPr>
              <a:t>de </a:t>
            </a:r>
            <a:r>
              <a:rPr lang="en-US" sz="1000" b="1" dirty="0" err="1" smtClean="0">
                <a:solidFill>
                  <a:prstClr val="black"/>
                </a:solidFill>
                <a:latin typeface="Arial"/>
                <a:ea typeface="SimSun"/>
                <a:cs typeface="Segoe UI"/>
              </a:rPr>
              <a:t>l'ordinateur</a:t>
            </a:r>
            <a:endParaRPr lang="en-US" sz="1000" b="1" dirty="0">
              <a:solidFill>
                <a:prstClr val="black"/>
              </a:solidFill>
              <a:latin typeface="Arial"/>
              <a:ea typeface="SimSun"/>
              <a:cs typeface="Segoe UI"/>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barre</a:t>
            </a:r>
            <a:r>
              <a:rPr lang="en-US" sz="1000" dirty="0">
                <a:solidFill>
                  <a:prstClr val="black"/>
                </a:solidFill>
                <a:latin typeface="Arial"/>
                <a:ea typeface="Times New Roman"/>
                <a:cs typeface="Segoe UI"/>
              </a:rPr>
              <a:t> des </a:t>
            </a:r>
            <a:r>
              <a:rPr lang="en-US" sz="1000" dirty="0" err="1">
                <a:solidFill>
                  <a:prstClr val="black"/>
                </a:solidFill>
                <a:latin typeface="Arial"/>
                <a:ea typeface="Times New Roman"/>
                <a:cs typeface="Segoe UI"/>
              </a:rPr>
              <a:t>tâches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l'icône</a:t>
            </a:r>
            <a:r>
              <a:rPr lang="en-US" sz="1000" dirty="0">
                <a:solidFill>
                  <a:prstClr val="black"/>
                </a:solidFill>
                <a:latin typeface="Arial"/>
                <a:ea typeface="Times New Roman"/>
                <a:cs typeface="Segoe UI"/>
              </a:rPr>
              <a:t> </a:t>
            </a:r>
            <a:r>
              <a:rPr lang="en-US" sz="1000" dirty="0">
                <a:solidFill>
                  <a:prstClr val="black"/>
                </a:solidFill>
                <a:latin typeface="Arial"/>
                <a:ea typeface="Times New Roman"/>
                <a:cs typeface="Times New Roman"/>
              </a:rPr>
              <a:t>Windows PowerShell</a:t>
            </a:r>
            <a:r>
              <a:rPr lang="en-US" sz="1000" baseline="30000" dirty="0">
                <a:solidFill>
                  <a:prstClr val="black"/>
                </a:solidFill>
                <a:latin typeface="Arial"/>
                <a:ea typeface="Times New Roman"/>
                <a:cs typeface="Times New Roman"/>
              </a:rPr>
              <a: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buFont typeface="+mj-lt"/>
              <a:buAutoNum type="arabicPeriod"/>
            </a:pPr>
            <a:r>
              <a:rPr lang="en-US" sz="1000" dirty="0">
                <a:solidFill>
                  <a:prstClr val="black"/>
                </a:solidFill>
                <a:latin typeface="Arial"/>
                <a:ea typeface="Times New Roman"/>
                <a:cs typeface="Segoe UI"/>
              </a:rPr>
              <a:t>Pour importer les applets de </a:t>
            </a:r>
            <a:r>
              <a:rPr lang="en-US" sz="1000" dirty="0" err="1">
                <a:solidFill>
                  <a:prstClr val="black"/>
                </a:solidFill>
                <a:latin typeface="Arial"/>
                <a:ea typeface="Times New Roman"/>
                <a:cs typeface="Segoe UI"/>
              </a:rPr>
              <a:t>commande</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stratégie</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groupe</a:t>
            </a:r>
            <a:r>
              <a:rPr lang="en-US" sz="1000" dirty="0">
                <a:solidFill>
                  <a:prstClr val="black"/>
                </a:solidFill>
                <a:latin typeface="Arial"/>
                <a:ea typeface="Times New Roman"/>
                <a:cs typeface="Segoe UI"/>
              </a:rPr>
              <a:t>, à </a:t>
            </a:r>
            <a:r>
              <a:rPr lang="en-US" sz="1000" dirty="0" err="1">
                <a:solidFill>
                  <a:prstClr val="black"/>
                </a:solidFill>
                <a:latin typeface="Arial"/>
                <a:ea typeface="Times New Roman"/>
                <a:cs typeface="Segoe UI"/>
              </a:rPr>
              <a:t>l'invite</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commandes</a:t>
            </a:r>
            <a:r>
              <a:rPr lang="en-US" sz="1000" dirty="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Windows PowerShell</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tapez</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commande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suivante</a:t>
            </a:r>
            <a:r>
              <a:rPr lang="en-US" sz="1000" dirty="0">
                <a:solidFill>
                  <a:prstClr val="black"/>
                </a:solidFill>
                <a:latin typeface="Arial"/>
                <a:ea typeface="Times New Roman"/>
                <a:cs typeface="Segoe UI"/>
              </a:rPr>
              <a:t> et </a:t>
            </a:r>
            <a:r>
              <a:rPr lang="en-US" sz="1000" dirty="0" err="1">
                <a:solidFill>
                  <a:prstClr val="black"/>
                </a:solidFill>
                <a:latin typeface="Arial"/>
                <a:ea typeface="Times New Roman"/>
                <a:cs typeface="Segoe UI"/>
              </a:rPr>
              <a:t>appuyez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Entrée </a:t>
            </a:r>
            <a:r>
              <a:rPr lang="en-US" sz="1000" dirty="0" smtClean="0">
                <a:solidFill>
                  <a:prstClr val="black"/>
                </a:solidFill>
                <a:latin typeface="Arial"/>
                <a:ea typeface="Times New Roman"/>
                <a:cs typeface="Segoe UI"/>
              </a:rPr>
              <a:t>:</a:t>
            </a:r>
          </a:p>
          <a:p>
            <a:pPr marL="358775" lvl="0">
              <a:lnSpc>
                <a:spcPct val="115000"/>
              </a:lnSpc>
              <a:spcBef>
                <a:spcPts val="600"/>
              </a:spcBef>
              <a:spcAft>
                <a:spcPts val="995"/>
              </a:spcAft>
            </a:pPr>
            <a:r>
              <a:rPr lang="en-US" sz="1000" b="1" dirty="0" smtClean="0">
                <a:solidFill>
                  <a:prstClr val="black"/>
                </a:solidFill>
                <a:latin typeface="Arial"/>
                <a:ea typeface="Times New Roman"/>
                <a:cs typeface="Times New Roman"/>
              </a:rPr>
              <a:t>import-module </a:t>
            </a:r>
            <a:r>
              <a:rPr lang="en-US" sz="1000" b="1" dirty="0" err="1">
                <a:solidFill>
                  <a:prstClr val="black"/>
                </a:solidFill>
                <a:latin typeface="Arial"/>
                <a:ea typeface="Times New Roman"/>
                <a:cs typeface="Times New Roman"/>
              </a:rPr>
              <a:t>grouppolicy</a:t>
            </a:r>
            <a:r>
              <a:rPr lang="en-US" sz="1000" b="1" dirty="0">
                <a:solidFill>
                  <a:prstClr val="black"/>
                </a:solidFill>
                <a:latin typeface="Arial"/>
                <a:ea typeface="Times New Roman"/>
                <a:cs typeface="Times New Roman"/>
              </a:rPr>
              <a:t> </a:t>
            </a:r>
          </a:p>
          <a:p>
            <a:pPr marL="342900" lvl="0" indent="-342900">
              <a:lnSpc>
                <a:spcPct val="115000"/>
              </a:lnSpc>
              <a:buFont typeface="+mj-lt"/>
              <a:buAutoNum type="arabicPeriod" startAt="3"/>
            </a:pPr>
            <a:r>
              <a:rPr lang="en-US" sz="1000" dirty="0">
                <a:solidFill>
                  <a:prstClr val="black"/>
                </a:solidFill>
                <a:latin typeface="Arial"/>
                <a:ea typeface="Times New Roman"/>
                <a:cs typeface="Segoe UI"/>
              </a:rPr>
              <a:t>À </a:t>
            </a:r>
            <a:r>
              <a:rPr lang="en-US" sz="1000" dirty="0" err="1">
                <a:solidFill>
                  <a:prstClr val="black"/>
                </a:solidFill>
                <a:latin typeface="Arial"/>
                <a:ea typeface="Times New Roman"/>
                <a:cs typeface="Segoe UI"/>
              </a:rPr>
              <a:t>l'invite</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commandes</a:t>
            </a:r>
            <a:r>
              <a:rPr lang="en-US" sz="1000" dirty="0">
                <a:solidFill>
                  <a:prstClr val="black"/>
                </a:solidFill>
                <a:latin typeface="Arial"/>
                <a:ea typeface="Times New Roman"/>
                <a:cs typeface="Segoe UI"/>
              </a:rPr>
              <a:t> Windows PowerShell, </a:t>
            </a:r>
            <a:r>
              <a:rPr lang="en-US" sz="1000" dirty="0" err="1">
                <a:solidFill>
                  <a:prstClr val="black"/>
                </a:solidFill>
                <a:latin typeface="Arial"/>
                <a:ea typeface="Times New Roman"/>
                <a:cs typeface="Segoe UI"/>
              </a:rPr>
              <a:t>tapez</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commande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suivante</a:t>
            </a:r>
            <a:r>
              <a:rPr lang="en-US" sz="1000" dirty="0">
                <a:solidFill>
                  <a:prstClr val="black"/>
                </a:solidFill>
                <a:latin typeface="Arial"/>
                <a:ea typeface="Times New Roman"/>
                <a:cs typeface="Segoe UI"/>
              </a:rPr>
              <a:t> et </a:t>
            </a:r>
            <a:r>
              <a:rPr lang="en-US" sz="1000" dirty="0" err="1">
                <a:solidFill>
                  <a:prstClr val="black"/>
                </a:solidFill>
                <a:latin typeface="Arial"/>
                <a:ea typeface="Times New Roman"/>
                <a:cs typeface="Segoe UI"/>
              </a:rPr>
              <a:t>appuyez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Entrée :</a:t>
            </a:r>
            <a:endParaRPr lang="en-US" sz="1000" dirty="0">
              <a:solidFill>
                <a:prstClr val="black"/>
              </a:solidFill>
              <a:latin typeface="Arial"/>
              <a:ea typeface="Times New Roman"/>
              <a:cs typeface="Times New Roman"/>
            </a:endParaRPr>
          </a:p>
          <a:p>
            <a:pPr marL="358775" lvl="0">
              <a:lnSpc>
                <a:spcPct val="115000"/>
              </a:lnSpc>
              <a:spcBef>
                <a:spcPts val="600"/>
              </a:spcBef>
              <a:spcAft>
                <a:spcPts val="995"/>
              </a:spcAft>
            </a:pPr>
            <a:r>
              <a:rPr lang="en-US" sz="1000" b="1" dirty="0">
                <a:solidFill>
                  <a:prstClr val="black"/>
                </a:solidFill>
                <a:latin typeface="Arial"/>
                <a:ea typeface="Times New Roman"/>
                <a:cs typeface="Times New Roman"/>
              </a:rPr>
              <a:t>New-GPO –Name « </a:t>
            </a:r>
            <a:r>
              <a:rPr lang="en-US" sz="1000" b="1" dirty="0" err="1">
                <a:solidFill>
                  <a:prstClr val="black"/>
                </a:solidFill>
                <a:latin typeface="Arial"/>
                <a:ea typeface="Times New Roman"/>
                <a:cs typeface="Times New Roman"/>
              </a:rPr>
              <a:t>Verrouillage</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l'ordinateur</a:t>
            </a:r>
            <a:r>
              <a:rPr lang="en-US" sz="1000" b="1" dirty="0">
                <a:solidFill>
                  <a:prstClr val="black"/>
                </a:solidFill>
                <a:latin typeface="Arial"/>
                <a:ea typeface="Times New Roman"/>
                <a:cs typeface="Times New Roman"/>
              </a:rPr>
              <a:t> »</a:t>
            </a:r>
          </a:p>
          <a:p>
            <a:pPr marL="342900" lvl="0" indent="-342900">
              <a:spcAft>
                <a:spcPts val="995"/>
              </a:spcAft>
              <a:buFont typeface="+mj-lt"/>
              <a:buAutoNum type="arabicPeriod" startAt="4"/>
            </a:pPr>
            <a:r>
              <a:rPr lang="en-US" sz="1000" dirty="0" err="1">
                <a:solidFill>
                  <a:prstClr val="black"/>
                </a:solidFill>
                <a:latin typeface="Arial"/>
                <a:ea typeface="Times New Roman"/>
                <a:cs typeface="Segoe UI"/>
              </a:rPr>
              <a:t>Fermez</a:t>
            </a:r>
            <a:r>
              <a:rPr lang="en-US" sz="1000" dirty="0">
                <a:solidFill>
                  <a:prstClr val="black"/>
                </a:solidFill>
                <a:latin typeface="Arial"/>
                <a:ea typeface="Times New Roman"/>
                <a:cs typeface="Segoe UI"/>
              </a:rPr>
              <a:t> Windows PowerShell.</a:t>
            </a:r>
            <a:endParaRPr lang="en-US" sz="1000" dirty="0">
              <a:solidFill>
                <a:prstClr val="black"/>
              </a:solidFill>
              <a:latin typeface="Arial"/>
            </a:endParaRPr>
          </a:p>
          <a:p>
            <a:pPr marL="342900" lvl="0" indent="-342900">
              <a:spcAft>
                <a:spcPts val="995"/>
              </a:spcAft>
              <a:buFont typeface="+mj-lt"/>
              <a:buAutoNum type="arabicPeriod" startAt="4"/>
            </a:pPr>
            <a:r>
              <a:rPr lang="en-US" sz="1000" dirty="0" err="1">
                <a:solidFill>
                  <a:prstClr val="black"/>
                </a:solidFill>
                <a:latin typeface="Arial"/>
                <a:ea typeface="Times New Roman"/>
                <a:cs typeface="Segoe UI"/>
              </a:rPr>
              <a:t>Restaurez</a:t>
            </a:r>
            <a:r>
              <a:rPr lang="en-US" sz="1000" dirty="0">
                <a:solidFill>
                  <a:prstClr val="black"/>
                </a:solidFill>
                <a:latin typeface="Arial"/>
                <a:ea typeface="Times New Roman"/>
                <a:cs typeface="Segoe UI"/>
              </a:rPr>
              <a:t> la console </a:t>
            </a:r>
            <a:r>
              <a:rPr lang="en-US" sz="1000" dirty="0">
                <a:solidFill>
                  <a:prstClr val="black"/>
                </a:solidFill>
                <a:latin typeface="Arial"/>
              </a:rPr>
              <a:t>GPMC</a:t>
            </a:r>
            <a:r>
              <a:rPr lang="en-US" sz="1000" dirty="0">
                <a:solidFill>
                  <a:prstClr val="black"/>
                </a:solidFill>
                <a:latin typeface="Arial"/>
                <a:ea typeface="Times New Roman"/>
                <a:cs typeface="Segoe UI"/>
              </a:rPr>
              <a:t> à </a:t>
            </a:r>
            <a:r>
              <a:rPr lang="en-US" sz="1000" dirty="0" err="1">
                <a:solidFill>
                  <a:prstClr val="black"/>
                </a:solidFill>
                <a:latin typeface="Arial"/>
                <a:ea typeface="Times New Roman"/>
                <a:cs typeface="Segoe UI"/>
              </a:rPr>
              <a:t>partir</a:t>
            </a:r>
            <a:r>
              <a:rPr lang="en-US" sz="1000" dirty="0">
                <a:solidFill>
                  <a:prstClr val="black"/>
                </a:solidFill>
                <a:latin typeface="Arial"/>
                <a:ea typeface="Times New Roman"/>
                <a:cs typeface="Segoe UI"/>
              </a:rPr>
              <a:t> de la </a:t>
            </a:r>
            <a:r>
              <a:rPr lang="en-US" sz="1000" dirty="0" err="1">
                <a:solidFill>
                  <a:prstClr val="black"/>
                </a:solidFill>
                <a:latin typeface="Arial"/>
                <a:ea typeface="Times New Roman"/>
                <a:cs typeface="Segoe UI"/>
              </a:rPr>
              <a:t>barre</a:t>
            </a:r>
            <a:r>
              <a:rPr lang="en-US" sz="1000" dirty="0">
                <a:solidFill>
                  <a:prstClr val="black"/>
                </a:solidFill>
                <a:latin typeface="Arial"/>
                <a:ea typeface="Times New Roman"/>
                <a:cs typeface="Segoe UI"/>
              </a:rPr>
              <a:t> des </a:t>
            </a:r>
            <a:r>
              <a:rPr lang="en-US" sz="1000" dirty="0" err="1">
                <a:solidFill>
                  <a:prstClr val="black"/>
                </a:solidFill>
                <a:latin typeface="Arial"/>
                <a:ea typeface="Times New Roman"/>
                <a:cs typeface="Segoe UI"/>
              </a:rPr>
              <a:t>tâches</a:t>
            </a:r>
            <a:r>
              <a:rPr lang="en-US" sz="1000" dirty="0">
                <a:solidFill>
                  <a:prstClr val="black"/>
                </a:solidFill>
                <a:latin typeface="Arial"/>
                <a:ea typeface="Times New Roman"/>
                <a:cs typeface="Segoe UI"/>
              </a:rPr>
              <a:t>.</a:t>
            </a:r>
            <a:endParaRPr lang="en-US" sz="1000" dirty="0">
              <a:solidFill>
                <a:prstClr val="black"/>
              </a:solidFill>
              <a:latin typeface="Arial"/>
            </a:endParaRPr>
          </a:p>
          <a:p>
            <a:pPr marL="342900" lvl="0" indent="-342900">
              <a:spcAft>
                <a:spcPts val="995"/>
              </a:spcAft>
              <a:buFont typeface="+mj-lt"/>
              <a:buAutoNum type="arabicPeriod" startAt="4"/>
            </a:pP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avec le </a:t>
            </a:r>
            <a:r>
              <a:rPr lang="en-US" sz="1000" dirty="0" err="1">
                <a:solidFill>
                  <a:prstClr val="black"/>
                </a:solidFill>
                <a:latin typeface="Arial"/>
                <a:ea typeface="Times New Roman"/>
                <a:cs typeface="Segoe UI"/>
              </a:rPr>
              <a:t>bouton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droit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le dossier </a:t>
            </a:r>
            <a:r>
              <a:rPr lang="en-US" sz="1000" b="1" dirty="0" err="1">
                <a:solidFill>
                  <a:prstClr val="black"/>
                </a:solidFill>
                <a:latin typeface="Arial"/>
                <a:cs typeface="Arial"/>
              </a:rPr>
              <a:t>Objets</a:t>
            </a:r>
            <a:r>
              <a:rPr lang="en-US" sz="1000" b="1" dirty="0">
                <a:solidFill>
                  <a:prstClr val="black"/>
                </a:solidFill>
                <a:latin typeface="Arial"/>
                <a:cs typeface="Arial"/>
              </a:rPr>
              <a:t> de </a:t>
            </a:r>
            <a:r>
              <a:rPr lang="en-US" sz="1000" b="1" dirty="0" err="1">
                <a:solidFill>
                  <a:prstClr val="black"/>
                </a:solidFill>
                <a:latin typeface="Arial"/>
                <a:cs typeface="Arial"/>
              </a:rPr>
              <a:t>stratégie</a:t>
            </a:r>
            <a:r>
              <a:rPr lang="en-US" sz="1000" b="1" dirty="0">
                <a:solidFill>
                  <a:prstClr val="black"/>
                </a:solidFill>
                <a:latin typeface="Arial"/>
                <a:cs typeface="Arial"/>
              </a:rPr>
              <a:t> de </a:t>
            </a:r>
            <a:r>
              <a:rPr lang="en-US" sz="1000" b="1" dirty="0" err="1">
                <a:solidFill>
                  <a:prstClr val="black"/>
                </a:solidFill>
                <a:latin typeface="Arial"/>
                <a:cs typeface="Arial"/>
              </a:rPr>
              <a:t>groupe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cs typeface="Arial"/>
              </a:rPr>
              <a:t>Actualiser</a:t>
            </a:r>
            <a:r>
              <a:rPr lang="en-US" sz="1000" dirty="0">
                <a:solidFill>
                  <a:prstClr val="black"/>
                </a:solidFill>
                <a:latin typeface="Arial"/>
                <a:ea typeface="Times New Roman"/>
                <a:cs typeface="Segoe UI"/>
              </a:rPr>
              <a:t> pour </a:t>
            </a:r>
            <a:r>
              <a:rPr lang="en-US" sz="1000" dirty="0" err="1">
                <a:solidFill>
                  <a:prstClr val="black"/>
                </a:solidFill>
                <a:latin typeface="Arial"/>
                <a:ea typeface="Times New Roman"/>
                <a:cs typeface="Segoe UI"/>
              </a:rPr>
              <a:t>actualiser</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vue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Vous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verrez</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nouvel</a:t>
            </a:r>
            <a:r>
              <a:rPr lang="en-US" sz="1000" dirty="0">
                <a:solidFill>
                  <a:prstClr val="black"/>
                </a:solidFill>
                <a:latin typeface="Arial"/>
                <a:ea typeface="Times New Roman"/>
                <a:cs typeface="Segoe UI"/>
              </a:rPr>
              <a:t> objet de </a:t>
            </a:r>
            <a:r>
              <a:rPr lang="en-US" sz="1000" dirty="0" err="1">
                <a:solidFill>
                  <a:prstClr val="black"/>
                </a:solidFill>
                <a:latin typeface="Arial"/>
                <a:ea typeface="Times New Roman"/>
                <a:cs typeface="Segoe UI"/>
              </a:rPr>
              <a:t>stratégie</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groupe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Verrouillage</a:t>
            </a:r>
            <a:r>
              <a:rPr lang="en-US" sz="1000" dirty="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de </a:t>
            </a:r>
            <a:r>
              <a:rPr lang="en-US" sz="1000" dirty="0" err="1" smtClean="0">
                <a:solidFill>
                  <a:prstClr val="black"/>
                </a:solidFill>
                <a:latin typeface="Arial"/>
                <a:ea typeface="Times New Roman"/>
                <a:cs typeface="Segoe UI"/>
              </a:rPr>
              <a:t>l'ordinateur</a:t>
            </a:r>
            <a:r>
              <a:rPr lang="en-US" sz="1000" dirty="0">
                <a:solidFill>
                  <a:prstClr val="black"/>
                </a:solidFill>
                <a:latin typeface="Arial"/>
                <a:ea typeface="Times New Roman"/>
                <a:cs typeface="Segoe UI"/>
              </a:rPr>
              <a:t>.</a:t>
            </a:r>
            <a:endParaRPr lang="en-US" sz="1000" dirty="0">
              <a:solidFill>
                <a:prstClr val="black"/>
              </a:solidFill>
              <a:latin typeface="Arial"/>
            </a:endParaRPr>
          </a:p>
          <a:p>
            <a:pPr marL="342900" lvl="0" indent="-342900">
              <a:spcAft>
                <a:spcPts val="995"/>
              </a:spcAft>
              <a:buFont typeface="+mj-lt"/>
              <a:buAutoNum type="arabicPeriod" startAt="4"/>
            </a:pPr>
            <a:r>
              <a:rPr lang="en-US" sz="1000" dirty="0" err="1">
                <a:solidFill>
                  <a:prstClr val="black"/>
                </a:solidFill>
                <a:latin typeface="Arial"/>
                <a:ea typeface="Times New Roman"/>
                <a:cs typeface="Segoe UI"/>
              </a:rPr>
              <a:t>Réduisez</a:t>
            </a:r>
            <a:r>
              <a:rPr lang="en-US" sz="1000" dirty="0">
                <a:solidFill>
                  <a:prstClr val="black"/>
                </a:solidFill>
                <a:latin typeface="Arial"/>
                <a:ea typeface="Times New Roman"/>
                <a:cs typeface="Segoe UI"/>
              </a:rPr>
              <a:t> la console </a:t>
            </a:r>
            <a:r>
              <a:rPr lang="en-US" sz="1000" dirty="0">
                <a:solidFill>
                  <a:prstClr val="black"/>
                </a:solidFill>
                <a:latin typeface="Arial"/>
              </a:rPr>
              <a:t>GPMC</a:t>
            </a:r>
            <a:r>
              <a:rPr lang="en-US" sz="1000" dirty="0" smtClean="0">
                <a:solidFill>
                  <a:prstClr val="black"/>
                </a:solidFill>
                <a:latin typeface="Arial"/>
                <a:ea typeface="Times New Roman"/>
                <a:cs typeface="Segoe UI"/>
              </a:rPr>
              <a:t>.</a:t>
            </a:r>
          </a:p>
          <a:p>
            <a:pPr marL="342900" lvl="0" indent="-342900">
              <a:spcAft>
                <a:spcPts val="995"/>
              </a:spcAft>
              <a:buFont typeface="+mj-lt"/>
              <a:buAutoNum type="arabicPeriod" startAt="4"/>
            </a:pPr>
            <a:endParaRPr lang="es-ES" sz="1000" dirty="0">
              <a:solidFill>
                <a:prstClr val="black"/>
              </a:solidFill>
              <a:latin typeface="Arial"/>
              <a:cs typeface="Segoe UI"/>
            </a:endParaRPr>
          </a:p>
          <a:p>
            <a:pPr>
              <a:spcAft>
                <a:spcPts val="995"/>
              </a:spcAft>
            </a:pPr>
            <a:r>
              <a:rPr lang="fr-FR" sz="1000" dirty="0">
                <a:latin typeface="Arial"/>
                <a:ea typeface="Calibri"/>
                <a:cs typeface="Segoe UI"/>
              </a:rPr>
              <a:t>Laissez l'ordinateur virtuel en cours d'exécution pour la démonstration suivante</a:t>
            </a:r>
            <a:r>
              <a:rPr lang="fr-FR" sz="1000" dirty="0" smtClean="0">
                <a:latin typeface="Arial"/>
                <a:ea typeface="Calibri"/>
                <a:cs typeface="Segoe UI"/>
              </a:rPr>
              <a:t>.</a:t>
            </a:r>
            <a:endParaRPr lang="en-CA"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AFE14F8A-083D-447A-AF11-706261AFBA5F}" type="slidenum">
              <a:rPr lang="en-US" smtClean="0"/>
              <a:t>11</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11 : Implémentation d'une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2659762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Donnez un bref aperçu du contenu du cours.</a:t>
            </a:r>
          </a:p>
        </p:txBody>
      </p:sp>
      <p:sp>
        <p:nvSpPr>
          <p:cNvPr id="4" name="Slide Number Placeholder 3"/>
          <p:cNvSpPr>
            <a:spLocks noGrp="1"/>
          </p:cNvSpPr>
          <p:nvPr>
            <p:ph type="sldNum" sz="quarter" idx="10"/>
          </p:nvPr>
        </p:nvSpPr>
        <p:spPr/>
        <p:txBody>
          <a:bodyPr/>
          <a:lstStyle/>
          <a:p>
            <a:fld id="{AFE14F8A-083D-447A-AF11-706261AFBA5F}" type="slidenum">
              <a:rPr lang="en-US" smtClean="0"/>
              <a:t>12</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11 : Implémentation d'une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2925962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Faites remarquer qu'un objet de stratégie de groupe (et tous les paramètres qu'il contient) n'entre pas en vigueur tant que vous ne l'avez pas lié à un conteneur, tel qu'une unité d'organisation. L'une des raisons principales de créer une structure d'unités d'organisation est de prendre en charge votre création de stratégie de groupe.</a:t>
            </a:r>
            <a:endParaRPr lang="en-US" sz="1000">
              <a:latin typeface="Arial"/>
              <a:ea typeface="SimSun"/>
              <a:cs typeface="Arial"/>
            </a:endParaRPr>
          </a:p>
          <a:p>
            <a:pPr>
              <a:lnSpc>
                <a:spcPct val="115000"/>
              </a:lnSpc>
              <a:spcAft>
                <a:spcPts val="1000"/>
              </a:spcAft>
            </a:pPr>
            <a:r>
              <a:rPr lang="en-US" sz="1000">
                <a:latin typeface="Arial"/>
                <a:ea typeface="SimSun"/>
                <a:cs typeface="Segoe UI"/>
              </a:rPr>
              <a:t>Soulignez que les objets de stratégie de groupe peuvent être, et sont souvent, liés à plusieurs conteneurs.</a:t>
            </a:r>
            <a:endParaRPr lang="en-US" sz="1000">
              <a:latin typeface="Arial"/>
              <a:ea typeface="SimSun"/>
              <a:cs typeface="Arial"/>
            </a:endParaRPr>
          </a:p>
          <a:p>
            <a:pPr>
              <a:lnSpc>
                <a:spcPct val="115000"/>
              </a:lnSpc>
              <a:spcAft>
                <a:spcPts val="1000"/>
              </a:spcAft>
            </a:pPr>
            <a:r>
              <a:rPr lang="en-US" sz="1000">
                <a:latin typeface="Arial"/>
                <a:ea typeface="SimSun"/>
                <a:cs typeface="Segoe UI"/>
              </a:rPr>
              <a:t>Indiquez aux stagiaires que vous désactivez généralement un lien afin de résoudre des problèmes. </a:t>
            </a:r>
            <a:endParaRPr lang="en-US" sz="1000">
              <a:latin typeface="Arial"/>
              <a:ea typeface="SimSun"/>
              <a:cs typeface="Arial"/>
            </a:endParaRPr>
          </a:p>
          <a:p>
            <a:pPr>
              <a:lnSpc>
                <a:spcPct val="115000"/>
              </a:lnSpc>
              <a:spcAft>
                <a:spcPts val="1000"/>
              </a:spcAft>
            </a:pPr>
            <a:r>
              <a:rPr lang="en-US" sz="1000">
                <a:latin typeface="Arial"/>
                <a:ea typeface="SimSun"/>
                <a:cs typeface="Segoe UI"/>
              </a:rPr>
              <a:t>Soulignez que les objets de stratégie de groupe ne peuvent pas être appliqués aux conteneurs système. Ouvrez la console GPMC et montrez que les conteneurs système n'y apparaissent même pas. La seule manière de permettre aux objets des conteneurs système d'obtenir des paramètres de stratégie, c'est d'appliquer ceux-ci au niveau du domaine. </a:t>
            </a:r>
            <a:endParaRPr lang="en-US" sz="1000">
              <a:latin typeface="Arial"/>
              <a:ea typeface="SimSun"/>
              <a:cs typeface="Arial"/>
            </a:endParaRPr>
          </a:p>
          <a:p>
            <a:pPr>
              <a:lnSpc>
                <a:spcPct val="115000"/>
              </a:lnSpc>
              <a:spcAft>
                <a:spcPts val="1000"/>
              </a:spcAft>
            </a:pPr>
            <a:r>
              <a:rPr lang="en-US" sz="1000">
                <a:latin typeface="Arial"/>
                <a:ea typeface="SimSun"/>
                <a:cs typeface="Segoe UI"/>
              </a:rPr>
              <a:t>Indiquez que le groupe Utilisateurs authentifiés inclut tous les utilisateurs et ordinateurs authentifiés.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AFE14F8A-083D-447A-AF11-706261AFBA5F}" type="slidenum">
              <a:rPr lang="en-US" smtClean="0"/>
              <a:t>13</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11 : Implémentation d'une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1221831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Insistez</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fait </a:t>
            </a:r>
            <a:r>
              <a:rPr lang="en-US" sz="1000" dirty="0" err="1">
                <a:latin typeface="Arial"/>
                <a:ea typeface="SimSun"/>
                <a:cs typeface="Segoe UI"/>
              </a:rPr>
              <a:t>que</a:t>
            </a:r>
            <a:r>
              <a:rPr lang="en-US" sz="1000" dirty="0">
                <a:latin typeface="Arial"/>
                <a:ea typeface="SimSun"/>
                <a:cs typeface="Segoe UI"/>
              </a:rPr>
              <a:t> la modification de </a:t>
            </a:r>
            <a:r>
              <a:rPr lang="en-US" sz="1000" dirty="0" err="1">
                <a:latin typeface="Arial"/>
                <a:ea typeface="SimSun"/>
                <a:cs typeface="Segoe UI"/>
              </a:rPr>
              <a:t>l'intervalle</a:t>
            </a:r>
            <a:r>
              <a:rPr lang="en-US" sz="1000" dirty="0">
                <a:latin typeface="Arial"/>
                <a:ea typeface="SimSun"/>
                <a:cs typeface="Segoe UI"/>
              </a:rPr>
              <a:t> </a:t>
            </a:r>
            <a:r>
              <a:rPr lang="en-US" sz="1000" dirty="0" err="1">
                <a:latin typeface="Arial"/>
                <a:ea typeface="SimSun"/>
                <a:cs typeface="Segoe UI"/>
              </a:rPr>
              <a:t>d'actualisation</a:t>
            </a:r>
            <a:r>
              <a:rPr lang="en-US" sz="1000" dirty="0">
                <a:latin typeface="Arial"/>
                <a:ea typeface="SimSun"/>
                <a:cs typeface="Segoe UI"/>
              </a:rPr>
              <a:t>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avoir</a:t>
            </a:r>
            <a:r>
              <a:rPr lang="en-US" sz="1000" dirty="0">
                <a:latin typeface="Arial"/>
                <a:ea typeface="SimSun"/>
                <a:cs typeface="Segoe UI"/>
              </a:rPr>
              <a:t> des </a:t>
            </a:r>
            <a:r>
              <a:rPr lang="en-US" sz="1000" dirty="0" err="1">
                <a:latin typeface="Arial"/>
                <a:ea typeface="SimSun"/>
                <a:cs typeface="Segoe UI"/>
              </a:rPr>
              <a:t>effets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la performance de </a:t>
            </a:r>
            <a:r>
              <a:rPr lang="en-US" sz="1000" dirty="0" err="1">
                <a:latin typeface="Arial"/>
                <a:ea typeface="SimSun"/>
                <a:cs typeface="Segoe UI"/>
              </a:rPr>
              <a:t>l'ordinateur</a:t>
            </a:r>
            <a:r>
              <a:rPr lang="en-US" sz="1000" dirty="0">
                <a:latin typeface="Arial"/>
                <a:ea typeface="SimSun"/>
                <a:cs typeface="Segoe UI"/>
              </a:rPr>
              <a:t> client et du </a:t>
            </a:r>
            <a:r>
              <a:rPr lang="en-US" sz="1000" dirty="0" err="1">
                <a:latin typeface="Arial"/>
                <a:ea typeface="SimSun"/>
                <a:cs typeface="Segoe UI"/>
              </a:rPr>
              <a:t>réseau</a:t>
            </a:r>
            <a:r>
              <a:rPr lang="en-US" sz="1000" dirty="0">
                <a:latin typeface="Arial"/>
                <a:ea typeface="SimSun"/>
                <a:cs typeface="Segoe UI"/>
              </a:rPr>
              <a:t> et </a:t>
            </a:r>
            <a:r>
              <a:rPr lang="en-US" sz="1000" dirty="0" err="1">
                <a:latin typeface="Arial"/>
                <a:ea typeface="SimSun"/>
                <a:cs typeface="Segoe UI"/>
              </a:rPr>
              <a:t>que</a:t>
            </a:r>
            <a:r>
              <a:rPr lang="en-US" sz="1000" dirty="0">
                <a:latin typeface="Arial"/>
                <a:ea typeface="SimSun"/>
                <a:cs typeface="Segoe UI"/>
              </a:rPr>
              <a:t>, par </a:t>
            </a:r>
            <a:r>
              <a:rPr lang="en-US" sz="1000" dirty="0" err="1">
                <a:latin typeface="Arial"/>
                <a:ea typeface="SimSun"/>
                <a:cs typeface="Segoe UI"/>
              </a:rPr>
              <a:t>conséquent</a:t>
            </a:r>
            <a:r>
              <a:rPr lang="en-US" sz="1000" dirty="0">
                <a:latin typeface="Arial"/>
                <a:ea typeface="SimSun"/>
                <a:cs typeface="Segoe UI"/>
              </a:rPr>
              <a:t>, </a:t>
            </a:r>
            <a:r>
              <a:rPr lang="en-US" sz="1000" dirty="0" err="1">
                <a:latin typeface="Arial"/>
                <a:ea typeface="SimSun"/>
                <a:cs typeface="Segoe UI"/>
              </a:rPr>
              <a:t>elle</a:t>
            </a:r>
            <a:r>
              <a:rPr lang="en-US" sz="1000" dirty="0">
                <a:latin typeface="Arial"/>
                <a:ea typeface="SimSun"/>
                <a:cs typeface="Segoe UI"/>
              </a:rPr>
              <a:t> </a:t>
            </a:r>
            <a:r>
              <a:rPr lang="en-US" sz="1000" dirty="0" err="1">
                <a:latin typeface="Arial"/>
                <a:ea typeface="SimSun"/>
                <a:cs typeface="Segoe UI"/>
              </a:rPr>
              <a:t>doit</a:t>
            </a:r>
            <a:r>
              <a:rPr lang="en-US" sz="1000" dirty="0">
                <a:latin typeface="Arial"/>
                <a:ea typeface="SimSun"/>
                <a:cs typeface="Segoe UI"/>
              </a:rPr>
              <a:t> </a:t>
            </a:r>
            <a:r>
              <a:rPr lang="en-US" sz="1000" dirty="0" err="1">
                <a:latin typeface="Arial"/>
                <a:ea typeface="SimSun"/>
                <a:cs typeface="Segoe UI"/>
              </a:rPr>
              <a:t>donc</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testée</a:t>
            </a:r>
            <a:r>
              <a:rPr lang="en-US" sz="1000" dirty="0">
                <a:latin typeface="Arial"/>
                <a:ea typeface="SimSun"/>
                <a:cs typeface="Segoe UI"/>
              </a:rPr>
              <a:t> </a:t>
            </a:r>
            <a:r>
              <a:rPr lang="en-US" sz="1000" dirty="0" err="1">
                <a:latin typeface="Arial"/>
                <a:ea typeface="SimSun"/>
                <a:cs typeface="Segoe UI"/>
              </a:rPr>
              <a:t>avant</a:t>
            </a:r>
            <a:r>
              <a:rPr lang="en-US" sz="1000" dirty="0">
                <a:latin typeface="Arial"/>
                <a:ea typeface="SimSun"/>
                <a:cs typeface="Segoe UI"/>
              </a:rPr>
              <a:t> </a:t>
            </a:r>
            <a:r>
              <a:rPr lang="en-US" sz="1000" dirty="0" err="1">
                <a:latin typeface="Arial"/>
                <a:ea typeface="SimSun"/>
                <a:cs typeface="Segoe UI"/>
              </a:rPr>
              <a:t>sa</a:t>
            </a:r>
            <a:r>
              <a:rPr lang="en-US" sz="1000" dirty="0">
                <a:latin typeface="Arial"/>
                <a:ea typeface="SimSun"/>
                <a:cs typeface="Segoe UI"/>
              </a:rPr>
              <a:t> </a:t>
            </a:r>
            <a:r>
              <a:rPr lang="en-US" sz="1000" dirty="0" err="1">
                <a:latin typeface="Arial"/>
                <a:ea typeface="SimSun"/>
                <a:cs typeface="Segoe UI"/>
              </a:rPr>
              <a:t>mise</a:t>
            </a:r>
            <a:r>
              <a:rPr lang="en-US" sz="1000" dirty="0">
                <a:latin typeface="Arial"/>
                <a:ea typeface="SimSun"/>
                <a:cs typeface="Segoe UI"/>
              </a:rPr>
              <a:t> </a:t>
            </a:r>
            <a:r>
              <a:rPr lang="en-US" sz="1000" dirty="0" smtClean="0">
                <a:latin typeface="Arial"/>
                <a:ea typeface="SimSun"/>
                <a:cs typeface="Segoe UI"/>
              </a:rPr>
              <a:t>en </a:t>
            </a:r>
            <a:r>
              <a:rPr lang="en-US" sz="1000" dirty="0" err="1" smtClean="0">
                <a:latin typeface="Arial"/>
                <a:ea typeface="SimSun"/>
                <a:cs typeface="Segoe UI"/>
              </a:rPr>
              <a:t>œuvre</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Assurez-vous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comprennent</a:t>
            </a:r>
            <a:r>
              <a:rPr lang="en-US" sz="1000" dirty="0">
                <a:latin typeface="Arial"/>
                <a:ea typeface="SimSun"/>
                <a:cs typeface="Segoe UI"/>
              </a:rPr>
              <a:t> la notion de </a:t>
            </a:r>
            <a:r>
              <a:rPr lang="en-US" sz="1000" dirty="0" err="1">
                <a:latin typeface="Arial"/>
                <a:ea typeface="SimSun"/>
                <a:cs typeface="Segoe UI"/>
              </a:rPr>
              <a:t>connexion</a:t>
            </a:r>
            <a:r>
              <a:rPr lang="en-US" sz="1000" dirty="0">
                <a:latin typeface="Arial"/>
                <a:ea typeface="SimSun"/>
                <a:cs typeface="Segoe UI"/>
              </a:rPr>
              <a:t> des </a:t>
            </a:r>
            <a:r>
              <a:rPr lang="en-US" sz="1000" dirty="0" err="1">
                <a:latin typeface="Arial"/>
                <a:ea typeface="SimSun"/>
                <a:cs typeface="Segoe UI"/>
              </a:rPr>
              <a:t>utilisateurs</a:t>
            </a:r>
            <a:r>
              <a:rPr lang="en-US" sz="1000" dirty="0">
                <a:latin typeface="Arial"/>
                <a:ea typeface="SimSun"/>
                <a:cs typeface="Segoe UI"/>
              </a:rPr>
              <a:t> avec des </a:t>
            </a:r>
            <a:r>
              <a:rPr lang="en-US" sz="1000" dirty="0" err="1">
                <a:latin typeface="Arial"/>
                <a:ea typeface="SimSun"/>
                <a:cs typeface="Segoe UI"/>
              </a:rPr>
              <a:t>informations</a:t>
            </a:r>
            <a:r>
              <a:rPr lang="en-US" sz="1000" dirty="0">
                <a:latin typeface="Arial"/>
                <a:ea typeface="SimSun"/>
                <a:cs typeface="Segoe UI"/>
              </a:rPr>
              <a:t> </a:t>
            </a:r>
            <a:r>
              <a:rPr lang="en-US" sz="1000" dirty="0" err="1">
                <a:latin typeface="Arial"/>
                <a:ea typeface="SimSun"/>
                <a:cs typeface="Segoe UI"/>
              </a:rPr>
              <a:t>d'identification</a:t>
            </a:r>
            <a:r>
              <a:rPr lang="en-US" sz="1000" dirty="0">
                <a:latin typeface="Arial"/>
                <a:ea typeface="SimSun"/>
                <a:cs typeface="Segoe UI"/>
              </a:rPr>
              <a:t> </a:t>
            </a:r>
            <a:r>
              <a:rPr lang="en-US" sz="1000" dirty="0" err="1">
                <a:latin typeface="Arial"/>
                <a:ea typeface="SimSun"/>
                <a:cs typeface="Segoe UI"/>
              </a:rPr>
              <a:t>mises</a:t>
            </a:r>
            <a:r>
              <a:rPr lang="en-US" sz="1000" dirty="0">
                <a:latin typeface="Arial"/>
                <a:ea typeface="SimSun"/>
                <a:cs typeface="Segoe UI"/>
              </a:rPr>
              <a:t> en cache et </a:t>
            </a:r>
            <a:r>
              <a:rPr lang="en-US" sz="1000" dirty="0" err="1">
                <a:latin typeface="Arial"/>
                <a:ea typeface="SimSun"/>
                <a:cs typeface="Segoe UI"/>
              </a:rPr>
              <a:t>l'effet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cela</a:t>
            </a:r>
            <a:r>
              <a:rPr lang="en-US" sz="1000" dirty="0">
                <a:latin typeface="Arial"/>
                <a:ea typeface="SimSun"/>
                <a:cs typeface="Segoe UI"/>
              </a:rPr>
              <a:t> a </a:t>
            </a:r>
            <a:r>
              <a:rPr lang="en-US" sz="1000" dirty="0" err="1">
                <a:latin typeface="Arial"/>
                <a:ea typeface="SimSun"/>
                <a:cs typeface="Segoe UI"/>
              </a:rPr>
              <a:t>sur</a:t>
            </a:r>
            <a:r>
              <a:rPr lang="en-US" sz="1000" dirty="0">
                <a:latin typeface="Arial"/>
                <a:ea typeface="SimSun"/>
                <a:cs typeface="Segoe UI"/>
              </a:rPr>
              <a:t> les </a:t>
            </a:r>
            <a:r>
              <a:rPr lang="en-US" sz="1000" dirty="0" err="1">
                <a:latin typeface="Arial"/>
                <a:ea typeface="SimSun"/>
                <a:cs typeface="Segoe UI"/>
              </a:rPr>
              <a:t>paramètres</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a:t>
            </a:r>
            <a:r>
              <a:rPr lang="en-US" sz="1000" dirty="0" smtClean="0">
                <a:latin typeface="Arial"/>
                <a:ea typeface="SimSun"/>
                <a:cs typeface="Segoe UI"/>
              </a:rPr>
              <a:t/>
            </a:r>
            <a:br>
              <a:rPr lang="en-US" sz="1000" dirty="0" smtClean="0">
                <a:latin typeface="Arial"/>
                <a:ea typeface="SimSun"/>
                <a:cs typeface="Segoe UI"/>
              </a:rPr>
            </a:br>
            <a:r>
              <a:rPr lang="en-US" sz="1000" dirty="0" smtClean="0">
                <a:latin typeface="Arial"/>
                <a:ea typeface="SimSun"/>
                <a:cs typeface="Segoe UI"/>
              </a:rPr>
              <a:t>de </a:t>
            </a:r>
            <a:r>
              <a:rPr lang="en-US" sz="1000" dirty="0" err="1">
                <a:latin typeface="Arial"/>
                <a:ea typeface="SimSun"/>
                <a:cs typeface="Segoe UI"/>
              </a:rPr>
              <a:t>groupe</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Faites</a:t>
            </a:r>
            <a:r>
              <a:rPr lang="en-US" sz="1000" dirty="0">
                <a:latin typeface="Arial"/>
                <a:ea typeface="SimSun"/>
                <a:cs typeface="Segoe UI"/>
              </a:rPr>
              <a:t> </a:t>
            </a:r>
            <a:r>
              <a:rPr lang="en-US" sz="1000" dirty="0" err="1">
                <a:latin typeface="Arial"/>
                <a:ea typeface="SimSun"/>
                <a:cs typeface="Segoe UI"/>
              </a:rPr>
              <a:t>remarquer</a:t>
            </a:r>
            <a:r>
              <a:rPr lang="en-US" sz="1000" dirty="0">
                <a:latin typeface="Arial"/>
                <a:ea typeface="SimSun"/>
                <a:cs typeface="Segoe UI"/>
              </a:rPr>
              <a:t> la nouvelle </a:t>
            </a:r>
            <a:r>
              <a:rPr lang="en-US" sz="1000" dirty="0" err="1">
                <a:latin typeface="Arial"/>
                <a:ea typeface="SimSun"/>
                <a:cs typeface="Segoe UI"/>
              </a:rPr>
              <a:t>fonctionnalité</a:t>
            </a:r>
            <a:r>
              <a:rPr lang="en-US" sz="1000" dirty="0">
                <a:latin typeface="Arial"/>
                <a:ea typeface="SimSun"/>
                <a:cs typeface="Segoe UI"/>
              </a:rPr>
              <a:t> </a:t>
            </a:r>
            <a:r>
              <a:rPr lang="en-US" sz="1000" dirty="0" err="1">
                <a:latin typeface="Arial"/>
                <a:ea typeface="SimSun"/>
                <a:cs typeface="Segoe UI"/>
              </a:rPr>
              <a:t>Actualisation</a:t>
            </a:r>
            <a:r>
              <a:rPr lang="en-US" sz="1000" dirty="0">
                <a:latin typeface="Arial"/>
                <a:ea typeface="SimSun"/>
                <a:cs typeface="Segoe UI"/>
              </a:rPr>
              <a:t> des </a:t>
            </a:r>
            <a:r>
              <a:rPr lang="en-US" sz="1000" dirty="0" err="1">
                <a:latin typeface="Arial"/>
                <a:ea typeface="SimSun"/>
                <a:cs typeface="Segoe UI"/>
              </a:rPr>
              <a:t>stratégies</a:t>
            </a:r>
            <a:r>
              <a:rPr lang="en-US" sz="1000" dirty="0">
                <a:latin typeface="Arial"/>
                <a:ea typeface="SimSun"/>
                <a:cs typeface="Segoe UI"/>
              </a:rPr>
              <a:t> à distance </a:t>
            </a:r>
            <a:r>
              <a:rPr lang="en-US" sz="1000" dirty="0" smtClean="0">
                <a:latin typeface="Arial"/>
                <a:ea typeface="SimSun"/>
                <a:cs typeface="Segoe UI"/>
              </a:rPr>
              <a:t>de Windows Server</a:t>
            </a:r>
            <a:r>
              <a:rPr lang="en-US" sz="1000" dirty="0">
                <a:latin typeface="Arial"/>
                <a:ea typeface="SimSun"/>
                <a:cs typeface="Segoe UI"/>
              </a:rPr>
              <a:t> 2012. </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FE14F8A-083D-447A-AF11-706261AFBA5F}" type="slidenum">
              <a:rPr lang="en-US" smtClean="0"/>
              <a:t>14</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11 : Implémentation d'une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3297750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smtClean="0">
                <a:latin typeface="Arial"/>
                <a:ea typeface="SimSun"/>
                <a:cs typeface="Segoe UI"/>
              </a:rPr>
              <a:t>Utilisez</a:t>
            </a:r>
            <a:r>
              <a:rPr lang="en-US" sz="1000" dirty="0" smtClean="0">
                <a:latin typeface="Arial"/>
                <a:ea typeface="SimSun"/>
                <a:cs typeface="Segoe UI"/>
              </a:rPr>
              <a:t> </a:t>
            </a:r>
            <a:r>
              <a:rPr lang="en-US" sz="1000" dirty="0">
                <a:latin typeface="Arial"/>
                <a:ea typeface="SimSun"/>
                <a:cs typeface="Segoe UI"/>
              </a:rPr>
              <a:t>la </a:t>
            </a:r>
            <a:r>
              <a:rPr lang="en-US" sz="1000" dirty="0" err="1">
                <a:latin typeface="Arial"/>
                <a:ea typeface="SimSun"/>
                <a:cs typeface="Segoe UI"/>
              </a:rPr>
              <a:t>diapositive</a:t>
            </a:r>
            <a:r>
              <a:rPr lang="en-US" sz="1000" dirty="0">
                <a:latin typeface="Arial"/>
                <a:ea typeface="SimSun"/>
                <a:cs typeface="Segoe UI"/>
              </a:rPr>
              <a:t> pour </a:t>
            </a:r>
            <a:r>
              <a:rPr lang="en-US" sz="1000" dirty="0" err="1">
                <a:latin typeface="Arial"/>
                <a:ea typeface="SimSun"/>
                <a:cs typeface="Segoe UI"/>
              </a:rPr>
              <a:t>décrire</a:t>
            </a:r>
            <a:r>
              <a:rPr lang="en-US" sz="1000" dirty="0">
                <a:latin typeface="Arial"/>
                <a:ea typeface="SimSun"/>
                <a:cs typeface="Segoe UI"/>
              </a:rPr>
              <a:t> de </a:t>
            </a:r>
            <a:r>
              <a:rPr lang="en-US" sz="1000" dirty="0" err="1">
                <a:latin typeface="Arial"/>
                <a:ea typeface="SimSun"/>
                <a:cs typeface="Segoe UI"/>
              </a:rPr>
              <a:t>quelle</a:t>
            </a:r>
            <a:r>
              <a:rPr lang="en-US" sz="1000" dirty="0">
                <a:latin typeface="Arial"/>
                <a:ea typeface="SimSun"/>
                <a:cs typeface="Segoe UI"/>
              </a:rPr>
              <a:t> </a:t>
            </a:r>
            <a:r>
              <a:rPr lang="en-US" sz="1000" dirty="0" err="1">
                <a:latin typeface="Arial"/>
                <a:ea typeface="SimSun"/>
                <a:cs typeface="Segoe UI"/>
              </a:rPr>
              <a:t>manière</a:t>
            </a:r>
            <a:r>
              <a:rPr lang="en-US" sz="1000" dirty="0">
                <a:latin typeface="Arial"/>
                <a:ea typeface="SimSun"/>
                <a:cs typeface="Segoe UI"/>
              </a:rPr>
              <a:t> les </a:t>
            </a:r>
            <a:r>
              <a:rPr lang="en-US" sz="1000" dirty="0" err="1">
                <a:latin typeface="Arial"/>
                <a:ea typeface="SimSun"/>
                <a:cs typeface="Segoe UI"/>
              </a:rPr>
              <a:t>stratégies</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traitées</a:t>
            </a:r>
            <a:r>
              <a:rPr lang="en-US" sz="1000" dirty="0">
                <a:latin typeface="Arial"/>
                <a:ea typeface="SimSun"/>
                <a:cs typeface="Segoe UI"/>
              </a:rPr>
              <a:t>. </a:t>
            </a:r>
            <a:r>
              <a:rPr lang="en-US" sz="1000" dirty="0" err="1">
                <a:latin typeface="Arial"/>
                <a:ea typeface="SimSun"/>
                <a:cs typeface="Segoe UI"/>
              </a:rPr>
              <a:t>Précisez</a:t>
            </a:r>
            <a:r>
              <a:rPr lang="en-US" sz="1000" dirty="0">
                <a:latin typeface="Arial"/>
                <a:ea typeface="SimSun"/>
                <a:cs typeface="Segoe UI"/>
              </a:rPr>
              <a:t> </a:t>
            </a:r>
            <a:r>
              <a:rPr lang="en-US" sz="1000" dirty="0" err="1">
                <a:latin typeface="Arial"/>
                <a:ea typeface="SimSun"/>
                <a:cs typeface="Segoe UI"/>
              </a:rPr>
              <a:t>qu'il</a:t>
            </a:r>
            <a:r>
              <a:rPr lang="en-US" sz="1000" dirty="0">
                <a:latin typeface="Arial"/>
                <a:ea typeface="SimSun"/>
                <a:cs typeface="Segoe UI"/>
              </a:rPr>
              <a:t> </a:t>
            </a:r>
            <a:r>
              <a:rPr lang="en-US" sz="1000" dirty="0" err="1">
                <a:latin typeface="Arial"/>
                <a:ea typeface="SimSun"/>
                <a:cs typeface="Segoe UI"/>
              </a:rPr>
              <a:t>n'est</a:t>
            </a:r>
            <a:r>
              <a:rPr lang="en-US" sz="1000" dirty="0">
                <a:latin typeface="Arial"/>
                <a:ea typeface="SimSun"/>
                <a:cs typeface="Segoe UI"/>
              </a:rPr>
              <a:t> </a:t>
            </a:r>
            <a:r>
              <a:rPr lang="en-US" sz="1000" dirty="0" err="1">
                <a:latin typeface="Arial"/>
                <a:ea typeface="SimSun"/>
                <a:cs typeface="Segoe UI"/>
              </a:rPr>
              <a:t>nécessaire</a:t>
            </a:r>
            <a:r>
              <a:rPr lang="en-US" sz="1000" dirty="0">
                <a:latin typeface="Arial"/>
                <a:ea typeface="SimSun"/>
                <a:cs typeface="Segoe UI"/>
              </a:rPr>
              <a:t> </a:t>
            </a:r>
            <a:r>
              <a:rPr lang="en-US" sz="1000" dirty="0" err="1">
                <a:latin typeface="Arial"/>
                <a:ea typeface="SimSun"/>
                <a:cs typeface="Segoe UI"/>
              </a:rPr>
              <a:t>d'attribuer</a:t>
            </a:r>
            <a:r>
              <a:rPr lang="en-US" sz="1000" dirty="0">
                <a:latin typeface="Arial"/>
                <a:ea typeface="SimSun"/>
                <a:cs typeface="Segoe UI"/>
              </a:rPr>
              <a:t> un </a:t>
            </a:r>
            <a:r>
              <a:rPr lang="en-US" sz="1000" dirty="0" err="1">
                <a:latin typeface="Arial"/>
                <a:ea typeface="SimSun"/>
                <a:cs typeface="Segoe UI"/>
              </a:rPr>
              <a:t>ordre</a:t>
            </a:r>
            <a:r>
              <a:rPr lang="en-US" sz="1000" dirty="0">
                <a:latin typeface="Arial"/>
                <a:ea typeface="SimSun"/>
                <a:cs typeface="Segoe UI"/>
              </a:rPr>
              <a:t> de </a:t>
            </a:r>
            <a:r>
              <a:rPr lang="en-US" sz="1000" dirty="0" err="1">
                <a:latin typeface="Arial"/>
                <a:ea typeface="SimSun"/>
                <a:cs typeface="Segoe UI"/>
              </a:rPr>
              <a:t>préférence</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lorsqu'il</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possible </a:t>
            </a:r>
            <a:r>
              <a:rPr lang="en-US" sz="1000" dirty="0" err="1">
                <a:latin typeface="Arial"/>
                <a:ea typeface="SimSun"/>
                <a:cs typeface="Segoe UI"/>
              </a:rPr>
              <a:t>qu'il</a:t>
            </a:r>
            <a:r>
              <a:rPr lang="en-US" sz="1000" dirty="0">
                <a:latin typeface="Arial"/>
                <a:ea typeface="SimSun"/>
                <a:cs typeface="Segoe UI"/>
              </a:rPr>
              <a:t> y </a:t>
            </a:r>
            <a:r>
              <a:rPr lang="en-US" sz="1000" dirty="0" err="1">
                <a:latin typeface="Arial"/>
                <a:ea typeface="SimSun"/>
                <a:cs typeface="Segoe UI"/>
              </a:rPr>
              <a:t>aie</a:t>
            </a:r>
            <a:r>
              <a:rPr lang="en-US" sz="1000" dirty="0">
                <a:latin typeface="Arial"/>
                <a:ea typeface="SimSun"/>
                <a:cs typeface="Segoe UI"/>
              </a:rPr>
              <a:t> des </a:t>
            </a:r>
            <a:r>
              <a:rPr lang="en-US" sz="1000" dirty="0" err="1">
                <a:latin typeface="Arial"/>
                <a:ea typeface="SimSun"/>
                <a:cs typeface="Segoe UI"/>
              </a:rPr>
              <a:t>paramètres</a:t>
            </a:r>
            <a:r>
              <a:rPr lang="en-US" sz="1000" dirty="0">
                <a:latin typeface="Arial"/>
                <a:ea typeface="SimSun"/>
                <a:cs typeface="Segoe UI"/>
              </a:rPr>
              <a:t> </a:t>
            </a:r>
            <a:r>
              <a:rPr lang="en-US" sz="1000" dirty="0" err="1">
                <a:latin typeface="Arial"/>
                <a:ea typeface="SimSun"/>
                <a:cs typeface="Segoe UI"/>
              </a:rPr>
              <a:t>conflictuels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plusieurs</a:t>
            </a:r>
            <a:r>
              <a:rPr lang="en-US" sz="1000" dirty="0">
                <a:latin typeface="Arial"/>
                <a:ea typeface="SimSun"/>
                <a:cs typeface="Segoe UI"/>
              </a:rPr>
              <a:t> </a:t>
            </a:r>
            <a:r>
              <a:rPr lang="en-US" sz="1000" dirty="0" err="1">
                <a:latin typeface="Arial"/>
                <a:ea typeface="SimSun"/>
                <a:cs typeface="Segoe UI"/>
              </a:rPr>
              <a:t>stratégies</a:t>
            </a:r>
            <a:r>
              <a:rPr lang="en-US" sz="1000" dirty="0">
                <a:latin typeface="Arial"/>
                <a:ea typeface="SimSun"/>
                <a:cs typeface="Segoe UI"/>
              </a:rPr>
              <a:t> qui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liées</a:t>
            </a:r>
            <a:r>
              <a:rPr lang="en-US" sz="1000" dirty="0">
                <a:latin typeface="Arial"/>
                <a:ea typeface="SimSun"/>
                <a:cs typeface="Segoe UI"/>
              </a:rPr>
              <a:t> au </a:t>
            </a:r>
            <a:r>
              <a:rPr lang="en-US" sz="1000" dirty="0" err="1">
                <a:latin typeface="Arial"/>
                <a:ea typeface="SimSun"/>
                <a:cs typeface="Segoe UI"/>
              </a:rPr>
              <a:t>même</a:t>
            </a:r>
            <a:r>
              <a:rPr lang="en-US" sz="1000" dirty="0">
                <a:latin typeface="Arial"/>
                <a:ea typeface="SimSun"/>
                <a:cs typeface="Segoe UI"/>
              </a:rPr>
              <a:t> </a:t>
            </a:r>
            <a:r>
              <a:rPr lang="en-US" sz="1000" dirty="0" err="1">
                <a:latin typeface="Arial"/>
                <a:ea typeface="SimSun"/>
                <a:cs typeface="Segoe UI"/>
              </a:rPr>
              <a:t>niveau</a:t>
            </a:r>
            <a:r>
              <a:rPr lang="en-US" sz="1000" dirty="0">
                <a:latin typeface="Arial"/>
                <a:ea typeface="SimSun"/>
                <a:cs typeface="Segoe UI"/>
              </a:rPr>
              <a:t>. </a:t>
            </a:r>
            <a:r>
              <a:rPr lang="en-US" sz="1000" dirty="0" err="1">
                <a:latin typeface="Arial"/>
                <a:ea typeface="SimSun"/>
                <a:cs typeface="Segoe UI"/>
              </a:rPr>
              <a:t>Sinon</a:t>
            </a:r>
            <a:r>
              <a:rPr lang="en-US" sz="1000" dirty="0">
                <a:latin typeface="Arial"/>
                <a:ea typeface="SimSun"/>
                <a:cs typeface="Segoe UI"/>
              </a:rPr>
              <a:t>, </a:t>
            </a:r>
            <a:r>
              <a:rPr lang="en-US" sz="1000" dirty="0" err="1">
                <a:latin typeface="Arial"/>
                <a:ea typeface="SimSun"/>
                <a:cs typeface="Segoe UI"/>
              </a:rPr>
              <a:t>étant</a:t>
            </a:r>
            <a:r>
              <a:rPr lang="en-US" sz="1000" dirty="0">
                <a:latin typeface="Arial"/>
                <a:ea typeface="SimSun"/>
                <a:cs typeface="Segoe UI"/>
              </a:rPr>
              <a:t> </a:t>
            </a:r>
            <a:r>
              <a:rPr lang="en-US" sz="1000" dirty="0" err="1">
                <a:latin typeface="Arial"/>
                <a:ea typeface="SimSun"/>
                <a:cs typeface="Segoe UI"/>
              </a:rPr>
              <a:t>donné</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smtClean="0">
                <a:latin typeface="Arial"/>
                <a:ea typeface="SimSun"/>
                <a:cs typeface="Segoe UI"/>
              </a:rPr>
              <a:t>objets</a:t>
            </a:r>
            <a:r>
              <a:rPr lang="en-US" sz="1000" dirty="0" smtClean="0">
                <a:latin typeface="Arial"/>
                <a:ea typeface="SimSun"/>
                <a:cs typeface="Segoe UI"/>
              </a:rPr>
              <a:t> </a:t>
            </a:r>
            <a:r>
              <a:rPr lang="en-US" sz="1000" dirty="0" err="1" smtClean="0">
                <a:latin typeface="Arial"/>
                <a:ea typeface="SimSun"/>
                <a:cs typeface="Segoe UI"/>
              </a:rPr>
              <a:t>bénéficient</a:t>
            </a:r>
            <a:r>
              <a:rPr lang="en-US" sz="1000" dirty="0" smtClean="0">
                <a:latin typeface="Arial"/>
                <a:ea typeface="SimSun"/>
                <a:cs typeface="Segoe UI"/>
              </a:rPr>
              <a:t> </a:t>
            </a:r>
            <a:r>
              <a:rPr lang="en-US" sz="1000" dirty="0">
                <a:latin typeface="Arial"/>
                <a:ea typeface="SimSun"/>
                <a:cs typeface="Segoe UI"/>
              </a:rPr>
              <a:t>de </a:t>
            </a:r>
            <a:r>
              <a:rPr lang="en-US" sz="1000" dirty="0" err="1">
                <a:latin typeface="Arial"/>
                <a:ea typeface="SimSun"/>
                <a:cs typeface="Segoe UI"/>
              </a:rPr>
              <a:t>l'effet</a:t>
            </a:r>
            <a:r>
              <a:rPr lang="en-US" sz="1000" dirty="0">
                <a:latin typeface="Arial"/>
                <a:ea typeface="SimSun"/>
                <a:cs typeface="Segoe UI"/>
              </a:rPr>
              <a:t> </a:t>
            </a:r>
            <a:r>
              <a:rPr lang="en-US" sz="1000" dirty="0" err="1">
                <a:latin typeface="Arial"/>
                <a:ea typeface="SimSun"/>
                <a:cs typeface="Segoe UI"/>
              </a:rPr>
              <a:t>cumulé</a:t>
            </a:r>
            <a:r>
              <a:rPr lang="en-US" sz="1000" dirty="0">
                <a:latin typeface="Arial"/>
                <a:ea typeface="SimSun"/>
                <a:cs typeface="Segoe UI"/>
              </a:rPr>
              <a:t> des </a:t>
            </a:r>
            <a:r>
              <a:rPr lang="en-US" sz="1000" dirty="0" err="1">
                <a:latin typeface="Arial"/>
                <a:ea typeface="SimSun"/>
                <a:cs typeface="Segoe UI"/>
              </a:rPr>
              <a:t>stratégies</a:t>
            </a:r>
            <a:r>
              <a:rPr lang="en-US" sz="1000" dirty="0">
                <a:latin typeface="Arial"/>
                <a:ea typeface="SimSun"/>
                <a:cs typeface="Segoe UI"/>
              </a:rPr>
              <a:t>, </a:t>
            </a:r>
            <a:r>
              <a:rPr lang="en-US" sz="1000" dirty="0" err="1">
                <a:latin typeface="Arial"/>
                <a:ea typeface="SimSun"/>
                <a:cs typeface="Segoe UI"/>
              </a:rPr>
              <a:t>l'ordre</a:t>
            </a:r>
            <a:r>
              <a:rPr lang="en-US" sz="1000" dirty="0">
                <a:latin typeface="Arial"/>
                <a:ea typeface="SimSun"/>
                <a:cs typeface="Segoe UI"/>
              </a:rPr>
              <a:t> </a:t>
            </a:r>
            <a:r>
              <a:rPr lang="en-US" sz="1000" dirty="0" err="1">
                <a:latin typeface="Arial"/>
                <a:ea typeface="SimSun"/>
                <a:cs typeface="Segoe UI"/>
              </a:rPr>
              <a:t>d'application</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sans importance. </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FE14F8A-083D-447A-AF11-706261AFBA5F}" type="slidenum">
              <a:rPr lang="en-US" smtClean="0"/>
              <a:t>15</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11 : Implémentation d'une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3276047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Montrez les deux stratégies par défaut. Insistez sur le fait qu'elles ne doivent pas être modifiées et qu'elles doivent rester en vigueur.</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AFE14F8A-083D-447A-AF11-706261AFBA5F}" type="slidenum">
              <a:rPr lang="en-US" smtClean="0"/>
              <a:t>16</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11 : Implémentation d'une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1454860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pourriez</a:t>
            </a:r>
            <a:r>
              <a:rPr lang="en-US" sz="1000" dirty="0">
                <a:latin typeface="Arial"/>
                <a:ea typeface="SimSun"/>
                <a:cs typeface="Segoe UI"/>
              </a:rPr>
              <a:t> </a:t>
            </a:r>
            <a:r>
              <a:rPr lang="en-US" sz="1000" dirty="0" err="1">
                <a:latin typeface="Arial"/>
                <a:ea typeface="SimSun"/>
                <a:cs typeface="Segoe UI"/>
              </a:rPr>
              <a:t>caractériser</a:t>
            </a:r>
            <a:r>
              <a:rPr lang="en-US" sz="1000" dirty="0">
                <a:latin typeface="Arial"/>
                <a:ea typeface="SimSun"/>
                <a:cs typeface="Segoe UI"/>
              </a:rPr>
              <a:t> les </a:t>
            </a:r>
            <a:r>
              <a:rPr lang="en-US" sz="1000" dirty="0" err="1">
                <a:latin typeface="Arial"/>
                <a:ea typeface="SimSun"/>
                <a:cs typeface="Segoe UI"/>
              </a:rPr>
              <a:t>deux</a:t>
            </a:r>
            <a:r>
              <a:rPr lang="en-US" sz="1000" dirty="0">
                <a:latin typeface="Arial"/>
                <a:ea typeface="SimSun"/>
                <a:cs typeface="Segoe UI"/>
              </a:rPr>
              <a:t> </a:t>
            </a:r>
            <a:r>
              <a:rPr lang="en-US" sz="1000" dirty="0" err="1">
                <a:latin typeface="Arial"/>
                <a:ea typeface="SimSun"/>
                <a:cs typeface="Segoe UI"/>
              </a:rPr>
              <a:t>approches</a:t>
            </a:r>
            <a:r>
              <a:rPr lang="en-US" sz="1000" dirty="0">
                <a:latin typeface="Arial"/>
                <a:ea typeface="SimSun"/>
                <a:cs typeface="Segoe UI"/>
              </a:rPr>
              <a:t> </a:t>
            </a:r>
            <a:r>
              <a:rPr lang="en-US" sz="1000" dirty="0" err="1">
                <a:latin typeface="Arial"/>
                <a:ea typeface="SimSun"/>
                <a:cs typeface="Segoe UI"/>
              </a:rPr>
              <a:t>comme</a:t>
            </a:r>
            <a:r>
              <a:rPr lang="en-US" sz="1000" dirty="0">
                <a:latin typeface="Arial"/>
                <a:ea typeface="SimSun"/>
                <a:cs typeface="Segoe UI"/>
              </a:rPr>
              <a:t> suit :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approche</a:t>
            </a:r>
            <a:r>
              <a:rPr lang="en-US" sz="1000" dirty="0">
                <a:latin typeface="Arial"/>
                <a:ea typeface="SimSun"/>
                <a:cs typeface="Segoe UI"/>
              </a:rPr>
              <a:t> </a:t>
            </a:r>
            <a:r>
              <a:rPr lang="en-US" sz="1000" dirty="0" err="1">
                <a:latin typeface="Arial"/>
                <a:ea typeface="SimSun"/>
                <a:cs typeface="Segoe UI"/>
              </a:rPr>
              <a:t>consiste</a:t>
            </a:r>
            <a:r>
              <a:rPr lang="en-US" sz="1000" dirty="0">
                <a:latin typeface="Arial"/>
                <a:ea typeface="SimSun"/>
                <a:cs typeface="Segoe UI"/>
              </a:rPr>
              <a:t> à </a:t>
            </a:r>
            <a:r>
              <a:rPr lang="en-US" sz="1000" dirty="0" err="1">
                <a:latin typeface="Arial"/>
                <a:ea typeface="SimSun"/>
                <a:cs typeface="Segoe UI"/>
              </a:rPr>
              <a:t>appliquer</a:t>
            </a:r>
            <a:r>
              <a:rPr lang="en-US" sz="1000" dirty="0">
                <a:latin typeface="Arial"/>
                <a:ea typeface="SimSun"/>
                <a:cs typeface="Segoe UI"/>
              </a:rPr>
              <a:t> les </a:t>
            </a:r>
            <a:r>
              <a:rPr lang="en-US" sz="1000" dirty="0" err="1">
                <a:latin typeface="Arial"/>
                <a:ea typeface="SimSun"/>
                <a:cs typeface="Segoe UI"/>
              </a:rPr>
              <a:t>paramètres</a:t>
            </a:r>
            <a:r>
              <a:rPr lang="en-US" sz="1000" dirty="0">
                <a:latin typeface="Arial"/>
                <a:ea typeface="SimSun"/>
                <a:cs typeface="Segoe UI"/>
              </a:rPr>
              <a:t> à </a:t>
            </a:r>
            <a:r>
              <a:rPr lang="en-US" sz="1000" dirty="0" err="1">
                <a:latin typeface="Arial"/>
                <a:ea typeface="SimSun"/>
                <a:cs typeface="Segoe UI"/>
              </a:rPr>
              <a:t>tous</a:t>
            </a:r>
            <a:r>
              <a:rPr lang="en-US" sz="1000" dirty="0">
                <a:latin typeface="Arial"/>
                <a:ea typeface="SimSun"/>
                <a:cs typeface="Segoe UI"/>
              </a:rPr>
              <a:t> les </a:t>
            </a:r>
            <a:r>
              <a:rPr lang="en-US" sz="1000" dirty="0" err="1">
                <a:latin typeface="Arial"/>
                <a:ea typeface="SimSun"/>
                <a:cs typeface="Segoe UI"/>
              </a:rPr>
              <a:t>utilisateurs</a:t>
            </a:r>
            <a:r>
              <a:rPr lang="en-US" sz="1000" dirty="0">
                <a:latin typeface="Arial"/>
                <a:ea typeface="SimSun"/>
                <a:cs typeface="Segoe UI"/>
              </a:rPr>
              <a:t>, </a:t>
            </a:r>
            <a:r>
              <a:rPr lang="en-US" sz="1000" dirty="0" err="1">
                <a:latin typeface="Arial"/>
                <a:ea typeface="SimSun"/>
                <a:cs typeface="Segoe UI"/>
              </a:rPr>
              <a:t>sauf</a:t>
            </a:r>
            <a:r>
              <a:rPr lang="en-US" sz="1000" dirty="0">
                <a:latin typeface="Arial"/>
                <a:ea typeface="SimSun"/>
                <a:cs typeface="Segoe UI"/>
              </a:rPr>
              <a:t> </a:t>
            </a:r>
            <a:r>
              <a:rPr lang="en-US" sz="1000" dirty="0" err="1">
                <a:latin typeface="Arial"/>
                <a:ea typeface="SimSun"/>
                <a:cs typeface="Segoe UI"/>
              </a:rPr>
              <a:t>quelques-uns</a:t>
            </a:r>
            <a:r>
              <a:rPr lang="en-US" sz="1000" dirty="0">
                <a:latin typeface="Arial"/>
                <a:ea typeface="SimSun"/>
                <a:cs typeface="Segoe UI"/>
              </a:rPr>
              <a:t>, </a:t>
            </a:r>
            <a:r>
              <a:rPr lang="en-US" sz="1000" dirty="0" err="1">
                <a:latin typeface="Arial"/>
                <a:ea typeface="SimSun"/>
                <a:cs typeface="Segoe UI"/>
              </a:rPr>
              <a:t>tandis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l'autre</a:t>
            </a:r>
            <a:r>
              <a:rPr lang="en-US" sz="1000" dirty="0">
                <a:latin typeface="Arial"/>
                <a:ea typeface="SimSun"/>
                <a:cs typeface="Segoe UI"/>
              </a:rPr>
              <a:t> </a:t>
            </a:r>
            <a:r>
              <a:rPr lang="en-US" sz="1000" dirty="0" err="1">
                <a:latin typeface="Arial"/>
                <a:ea typeface="SimSun"/>
                <a:cs typeface="Segoe UI"/>
              </a:rPr>
              <a:t>approche</a:t>
            </a:r>
            <a:r>
              <a:rPr lang="en-US" sz="1000" dirty="0">
                <a:latin typeface="Arial"/>
                <a:ea typeface="SimSun"/>
                <a:cs typeface="Segoe UI"/>
              </a:rPr>
              <a:t> </a:t>
            </a:r>
            <a:r>
              <a:rPr lang="en-US" sz="1000" dirty="0" err="1">
                <a:latin typeface="Arial"/>
                <a:ea typeface="SimSun"/>
                <a:cs typeface="Segoe UI"/>
              </a:rPr>
              <a:t>consiste</a:t>
            </a:r>
            <a:r>
              <a:rPr lang="en-US" sz="1000" dirty="0">
                <a:latin typeface="Arial"/>
                <a:ea typeface="SimSun"/>
                <a:cs typeface="Segoe UI"/>
              </a:rPr>
              <a:t> à </a:t>
            </a:r>
            <a:r>
              <a:rPr lang="en-US" sz="1000" dirty="0" err="1">
                <a:latin typeface="Arial"/>
                <a:ea typeface="SimSun"/>
                <a:cs typeface="Segoe UI"/>
              </a:rPr>
              <a:t>appliquer</a:t>
            </a:r>
            <a:r>
              <a:rPr lang="en-US" sz="1000" dirty="0">
                <a:latin typeface="Arial"/>
                <a:ea typeface="SimSun"/>
                <a:cs typeface="Segoe UI"/>
              </a:rPr>
              <a:t> </a:t>
            </a:r>
            <a:r>
              <a:rPr lang="en-US" sz="1000" dirty="0" smtClean="0">
                <a:latin typeface="Arial"/>
                <a:ea typeface="SimSun"/>
                <a:cs typeface="Segoe UI"/>
              </a:rPr>
              <a:t>les </a:t>
            </a:r>
            <a:r>
              <a:rPr lang="en-US" sz="1000" dirty="0" err="1" smtClean="0">
                <a:latin typeface="Arial"/>
                <a:ea typeface="SimSun"/>
                <a:cs typeface="Segoe UI"/>
              </a:rPr>
              <a:t>paramètres</a:t>
            </a:r>
            <a:r>
              <a:rPr lang="en-US" sz="1000" dirty="0" smtClean="0">
                <a:latin typeface="Arial"/>
                <a:ea typeface="SimSun"/>
                <a:cs typeface="Segoe UI"/>
              </a:rPr>
              <a:t> </a:t>
            </a:r>
            <a:r>
              <a:rPr lang="en-US" sz="1000" dirty="0">
                <a:latin typeface="Arial"/>
                <a:ea typeface="SimSun"/>
                <a:cs typeface="Segoe UI"/>
              </a:rPr>
              <a:t>à </a:t>
            </a:r>
            <a:r>
              <a:rPr lang="en-US" sz="1000" dirty="0" err="1">
                <a:latin typeface="Arial"/>
                <a:ea typeface="SimSun"/>
                <a:cs typeface="Segoe UI"/>
              </a:rPr>
              <a:t>quelques</a:t>
            </a:r>
            <a:r>
              <a:rPr lang="en-US" sz="1000" dirty="0">
                <a:latin typeface="Arial"/>
                <a:ea typeface="SimSun"/>
                <a:cs typeface="Segoe UI"/>
              </a:rPr>
              <a:t> </a:t>
            </a:r>
            <a:r>
              <a:rPr lang="en-US" sz="1000" dirty="0" err="1">
                <a:latin typeface="Arial"/>
                <a:ea typeface="SimSun"/>
                <a:cs typeface="Segoe UI"/>
              </a:rPr>
              <a:t>utilisateurs</a:t>
            </a:r>
            <a:r>
              <a:rPr lang="en-US" sz="1000" dirty="0">
                <a:latin typeface="Arial"/>
                <a:ea typeface="SimSun"/>
                <a:cs typeface="Segoe UI"/>
              </a:rPr>
              <a:t> </a:t>
            </a:r>
            <a:r>
              <a:rPr lang="en-US" sz="1000" dirty="0" err="1">
                <a:latin typeface="Arial"/>
                <a:ea typeface="SimSun"/>
                <a:cs typeface="Segoe UI"/>
              </a:rPr>
              <a:t>uniquement</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Précisez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ne </a:t>
            </a:r>
            <a:r>
              <a:rPr lang="en-US" sz="1000" dirty="0" err="1">
                <a:latin typeface="Arial"/>
                <a:ea typeface="SimSun"/>
                <a:cs typeface="Segoe UI"/>
              </a:rPr>
              <a:t>pouvez</a:t>
            </a:r>
            <a:r>
              <a:rPr lang="en-US" sz="1000" dirty="0">
                <a:latin typeface="Arial"/>
                <a:ea typeface="SimSun"/>
                <a:cs typeface="Segoe UI"/>
              </a:rPr>
              <a:t> pas </a:t>
            </a:r>
            <a:r>
              <a:rPr lang="en-US" sz="1000" dirty="0" err="1">
                <a:latin typeface="Arial"/>
                <a:ea typeface="SimSun"/>
                <a:cs typeface="Segoe UI"/>
              </a:rPr>
              <a:t>contrôler</a:t>
            </a:r>
            <a:r>
              <a:rPr lang="en-US" sz="1000" dirty="0">
                <a:latin typeface="Arial"/>
                <a:ea typeface="SimSun"/>
                <a:cs typeface="Segoe UI"/>
              </a:rPr>
              <a:t> </a:t>
            </a:r>
            <a:r>
              <a:rPr lang="en-US" sz="1000" dirty="0" err="1">
                <a:latin typeface="Arial"/>
                <a:ea typeface="SimSun"/>
                <a:cs typeface="Segoe UI"/>
              </a:rPr>
              <a:t>seulement</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partie</a:t>
            </a:r>
            <a:r>
              <a:rPr lang="en-US" sz="1000" dirty="0">
                <a:latin typeface="Arial"/>
                <a:ea typeface="SimSun"/>
                <a:cs typeface="Segoe UI"/>
              </a:rPr>
              <a:t> d'un objet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 les </a:t>
            </a:r>
            <a:r>
              <a:rPr lang="en-US" sz="1000" dirty="0" err="1">
                <a:latin typeface="Arial"/>
                <a:ea typeface="SimSun"/>
                <a:cs typeface="Segoe UI"/>
              </a:rPr>
              <a:t>autorisations</a:t>
            </a:r>
            <a:r>
              <a:rPr lang="en-US" sz="1000" dirty="0">
                <a:latin typeface="Arial"/>
                <a:ea typeface="SimSun"/>
                <a:cs typeface="Segoe UI"/>
              </a:rPr>
              <a:t> </a:t>
            </a:r>
            <a:r>
              <a:rPr lang="en-US" sz="1000" dirty="0" err="1">
                <a:latin typeface="Arial"/>
                <a:ea typeface="SimSun"/>
                <a:cs typeface="Segoe UI"/>
              </a:rPr>
              <a:t>s'appliquent</a:t>
            </a:r>
            <a:r>
              <a:rPr lang="en-US" sz="1000" dirty="0">
                <a:latin typeface="Arial"/>
                <a:ea typeface="SimSun"/>
                <a:cs typeface="Segoe UI"/>
              </a:rPr>
              <a:t> à </a:t>
            </a:r>
            <a:r>
              <a:rPr lang="en-US" sz="1000" dirty="0" err="1">
                <a:latin typeface="Arial"/>
                <a:ea typeface="SimSun"/>
                <a:cs typeface="Segoe UI"/>
              </a:rPr>
              <a:t>tous</a:t>
            </a:r>
            <a:r>
              <a:rPr lang="en-US" sz="1000" dirty="0">
                <a:latin typeface="Arial"/>
                <a:ea typeface="SimSun"/>
                <a:cs typeface="Segoe UI"/>
              </a:rPr>
              <a:t> les </a:t>
            </a:r>
            <a:r>
              <a:rPr lang="en-US" sz="1000" dirty="0" err="1">
                <a:latin typeface="Arial"/>
                <a:ea typeface="SimSun"/>
                <a:cs typeface="Segoe UI"/>
              </a:rPr>
              <a:t>paramètres</a:t>
            </a:r>
            <a:r>
              <a:rPr lang="en-US" sz="1000" dirty="0">
                <a:latin typeface="Arial"/>
                <a:ea typeface="SimSun"/>
                <a:cs typeface="Segoe UI"/>
              </a:rPr>
              <a:t> de </a:t>
            </a:r>
            <a:r>
              <a:rPr lang="en-US" sz="1000" dirty="0" err="1">
                <a:latin typeface="Arial"/>
                <a:ea typeface="SimSun"/>
                <a:cs typeface="Segoe UI"/>
              </a:rPr>
              <a:t>l'objet</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Si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stratégie</a:t>
            </a:r>
            <a:r>
              <a:rPr lang="en-US" sz="1000" dirty="0">
                <a:latin typeface="Arial"/>
                <a:ea typeface="SimSun"/>
                <a:cs typeface="Segoe UI"/>
              </a:rPr>
              <a:t> </a:t>
            </a:r>
            <a:r>
              <a:rPr lang="en-US" sz="1000" dirty="0" err="1">
                <a:latin typeface="Arial"/>
                <a:ea typeface="SimSun"/>
                <a:cs typeface="Segoe UI"/>
              </a:rPr>
              <a:t>fournit</a:t>
            </a:r>
            <a:r>
              <a:rPr lang="en-US" sz="1000" dirty="0">
                <a:latin typeface="Arial"/>
                <a:ea typeface="SimSun"/>
                <a:cs typeface="Segoe UI"/>
              </a:rPr>
              <a:t> </a:t>
            </a:r>
            <a:r>
              <a:rPr lang="en-US" sz="1000" dirty="0" err="1">
                <a:latin typeface="Arial"/>
                <a:ea typeface="SimSun"/>
                <a:cs typeface="Segoe UI"/>
              </a:rPr>
              <a:t>plusieurs</a:t>
            </a:r>
            <a:r>
              <a:rPr lang="en-US" sz="1000" dirty="0">
                <a:latin typeface="Arial"/>
                <a:ea typeface="SimSun"/>
                <a:cs typeface="Segoe UI"/>
              </a:rPr>
              <a:t> </a:t>
            </a:r>
            <a:r>
              <a:rPr lang="en-US" sz="1000" dirty="0" err="1">
                <a:latin typeface="Arial"/>
                <a:ea typeface="SimSun"/>
                <a:cs typeface="Segoe UI"/>
              </a:rPr>
              <a:t>paramètres</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ne </a:t>
            </a:r>
            <a:r>
              <a:rPr lang="en-US" sz="1000" dirty="0" err="1">
                <a:latin typeface="Arial"/>
                <a:ea typeface="SimSun"/>
                <a:cs typeface="Segoe UI"/>
              </a:rPr>
              <a:t>pouvez</a:t>
            </a:r>
            <a:r>
              <a:rPr lang="en-US" sz="1000" dirty="0">
                <a:latin typeface="Arial"/>
                <a:ea typeface="SimSun"/>
                <a:cs typeface="Segoe UI"/>
              </a:rPr>
              <a:t> pas </a:t>
            </a:r>
            <a:r>
              <a:rPr lang="en-US" sz="1000" dirty="0" err="1">
                <a:latin typeface="Arial"/>
                <a:ea typeface="SimSun"/>
                <a:cs typeface="Segoe UI"/>
              </a:rPr>
              <a:t>exempter</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appliquer</a:t>
            </a:r>
            <a:r>
              <a:rPr lang="en-US" sz="1000" dirty="0">
                <a:latin typeface="Arial"/>
                <a:ea typeface="SimSun"/>
                <a:cs typeface="Segoe UI"/>
              </a:rPr>
              <a:t> </a:t>
            </a:r>
            <a:r>
              <a:rPr lang="en-US" sz="1000" dirty="0" err="1">
                <a:latin typeface="Arial"/>
                <a:ea typeface="SimSun"/>
                <a:cs typeface="Segoe UI"/>
              </a:rPr>
              <a:t>seulement</a:t>
            </a:r>
            <a:r>
              <a:rPr lang="en-US" sz="1000" dirty="0">
                <a:latin typeface="Arial"/>
                <a:ea typeface="SimSun"/>
                <a:cs typeface="Segoe UI"/>
              </a:rPr>
              <a:t> </a:t>
            </a:r>
            <a:r>
              <a:rPr lang="en-US" sz="1000" dirty="0" err="1">
                <a:latin typeface="Arial"/>
                <a:ea typeface="SimSun"/>
                <a:cs typeface="Segoe UI"/>
              </a:rPr>
              <a:t>certains</a:t>
            </a:r>
            <a:r>
              <a:rPr lang="en-US" sz="1000" dirty="0">
                <a:latin typeface="Arial"/>
                <a:ea typeface="SimSun"/>
                <a:cs typeface="Segoe UI"/>
              </a:rPr>
              <a:t> des </a:t>
            </a:r>
            <a:r>
              <a:rPr lang="en-US" sz="1000" dirty="0" err="1">
                <a:latin typeface="Arial"/>
                <a:ea typeface="SimSun"/>
                <a:cs typeface="Segoe UI"/>
              </a:rPr>
              <a:t>paramètres</a:t>
            </a:r>
            <a:r>
              <a:rPr lang="en-US" sz="1000" dirty="0">
                <a:latin typeface="Arial"/>
                <a:ea typeface="SimSun"/>
                <a:cs typeface="Segoe UI"/>
              </a:rPr>
              <a:t> </a:t>
            </a:r>
            <a:r>
              <a:rPr lang="en-US" sz="1000" dirty="0" smtClean="0">
                <a:latin typeface="Arial"/>
                <a:ea typeface="SimSun"/>
                <a:cs typeface="Segoe UI"/>
              </a:rPr>
              <a:t>de </a:t>
            </a:r>
            <a:r>
              <a:rPr lang="en-US" sz="1000" dirty="0" err="1" smtClean="0">
                <a:latin typeface="Arial"/>
                <a:ea typeface="SimSun"/>
                <a:cs typeface="Segoe UI"/>
              </a:rPr>
              <a:t>cet</a:t>
            </a:r>
            <a:r>
              <a:rPr lang="en-US" sz="1000" dirty="0" smtClean="0">
                <a:latin typeface="Arial"/>
                <a:ea typeface="SimSun"/>
                <a:cs typeface="Segoe UI"/>
              </a:rPr>
              <a:t> </a:t>
            </a:r>
            <a:r>
              <a:rPr lang="en-US" sz="1000" dirty="0">
                <a:latin typeface="Arial"/>
                <a:ea typeface="SimSun"/>
                <a:cs typeface="Segoe UI"/>
              </a:rPr>
              <a:t>objet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C'est</a:t>
            </a:r>
            <a:r>
              <a:rPr lang="en-US" sz="1000" dirty="0">
                <a:latin typeface="Arial"/>
                <a:ea typeface="SimSun"/>
                <a:cs typeface="Segoe UI"/>
              </a:rPr>
              <a:t> tout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rien</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FE14F8A-083D-447A-AF11-706261AFBA5F}" type="slidenum">
              <a:rPr lang="en-US" smtClean="0"/>
              <a:t>17</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11 : Implémentation d'une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874682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spcAft>
                <a:spcPts val="600"/>
              </a:spcAft>
            </a:pPr>
            <a:r>
              <a:rPr lang="en-US" sz="1000" dirty="0" smtClean="0">
                <a:solidFill>
                  <a:srgbClr val="000000"/>
                </a:solidFill>
                <a:effectLst/>
                <a:latin typeface="Arial"/>
                <a:ea typeface="Calibri"/>
                <a:cs typeface="Segoe UI"/>
              </a:rPr>
              <a:t>Après </a:t>
            </a:r>
            <a:r>
              <a:rPr lang="en-US" sz="1000" dirty="0" err="1" smtClean="0">
                <a:solidFill>
                  <a:srgbClr val="000000"/>
                </a:solidFill>
                <a:effectLst/>
                <a:latin typeface="Arial"/>
                <a:ea typeface="Calibri"/>
                <a:cs typeface="Segoe UI"/>
              </a:rPr>
              <a:t>avoir</a:t>
            </a:r>
            <a:r>
              <a:rPr lang="en-US" sz="1000" dirty="0" smtClean="0">
                <a:solidFill>
                  <a:srgbClr val="000000"/>
                </a:solidFill>
                <a:effectLst/>
                <a:latin typeface="Arial"/>
                <a:ea typeface="Calibri"/>
                <a:cs typeface="Segoe UI"/>
              </a:rPr>
              <a:t> passé en revue les questions de discussion et les </a:t>
            </a:r>
            <a:r>
              <a:rPr lang="en-US" sz="1000" dirty="0" err="1" smtClean="0">
                <a:solidFill>
                  <a:srgbClr val="000000"/>
                </a:solidFill>
                <a:effectLst/>
                <a:latin typeface="Arial"/>
                <a:ea typeface="Calibri"/>
                <a:cs typeface="Segoe UI"/>
              </a:rPr>
              <a:t>réponses</a:t>
            </a:r>
            <a:r>
              <a:rPr lang="en-US" sz="1000" dirty="0" smtClean="0">
                <a:solidFill>
                  <a:srgbClr val="000000"/>
                </a:solidFill>
                <a:effectLst/>
                <a:latin typeface="Arial"/>
                <a:ea typeface="Calibri"/>
                <a:cs typeface="Segoe UI"/>
              </a:rPr>
              <a:t> avec les </a:t>
            </a:r>
            <a:r>
              <a:rPr lang="en-US" sz="1000" dirty="0" err="1" smtClean="0">
                <a:solidFill>
                  <a:srgbClr val="000000"/>
                </a:solidFill>
                <a:effectLst/>
                <a:latin typeface="Arial"/>
                <a:ea typeface="Calibri"/>
                <a:cs typeface="Segoe UI"/>
              </a:rPr>
              <a:t>stagiaires</a:t>
            </a:r>
            <a:r>
              <a:rPr lang="en-US" sz="1000" dirty="0" smtClean="0">
                <a:solidFill>
                  <a:srgbClr val="000000"/>
                </a:solidFill>
                <a:effectLst/>
                <a:latin typeface="Arial"/>
                <a:ea typeface="Calibri"/>
                <a:cs typeface="Segoe UI"/>
              </a:rPr>
              <a:t>, </a:t>
            </a:r>
            <a:r>
              <a:rPr lang="en-US" sz="1000" dirty="0" err="1" smtClean="0">
                <a:solidFill>
                  <a:srgbClr val="000000"/>
                </a:solidFill>
                <a:effectLst/>
                <a:latin typeface="Arial"/>
                <a:ea typeface="Calibri"/>
                <a:cs typeface="Segoe UI"/>
              </a:rPr>
              <a:t>vous</a:t>
            </a:r>
            <a:r>
              <a:rPr lang="en-US" sz="1000" dirty="0" smtClean="0">
                <a:solidFill>
                  <a:srgbClr val="000000"/>
                </a:solidFill>
                <a:effectLst/>
                <a:latin typeface="Arial"/>
                <a:ea typeface="Calibri"/>
                <a:cs typeface="Segoe UI"/>
              </a:rPr>
              <a:t> </a:t>
            </a:r>
            <a:r>
              <a:rPr lang="en-US" sz="1000" dirty="0" err="1" smtClean="0">
                <a:solidFill>
                  <a:srgbClr val="000000"/>
                </a:solidFill>
                <a:effectLst/>
                <a:latin typeface="Arial"/>
                <a:ea typeface="Calibri"/>
                <a:cs typeface="Segoe UI"/>
              </a:rPr>
              <a:t>pouvez</a:t>
            </a:r>
            <a:r>
              <a:rPr lang="en-US" sz="1000" dirty="0" smtClean="0">
                <a:solidFill>
                  <a:srgbClr val="000000"/>
                </a:solidFill>
                <a:effectLst/>
                <a:latin typeface="Arial"/>
                <a:ea typeface="Calibri"/>
                <a:cs typeface="Segoe UI"/>
              </a:rPr>
              <a:t> </a:t>
            </a:r>
            <a:r>
              <a:rPr lang="en-US" sz="1000" dirty="0" err="1" smtClean="0">
                <a:solidFill>
                  <a:srgbClr val="000000"/>
                </a:solidFill>
                <a:effectLst/>
                <a:latin typeface="Arial"/>
                <a:ea typeface="Calibri"/>
                <a:cs typeface="Segoe UI"/>
              </a:rPr>
              <a:t>développer</a:t>
            </a:r>
            <a:r>
              <a:rPr lang="en-US" sz="1000" dirty="0" smtClean="0">
                <a:solidFill>
                  <a:srgbClr val="000000"/>
                </a:solidFill>
                <a:effectLst/>
                <a:latin typeface="Arial"/>
                <a:ea typeface="Calibri"/>
                <a:cs typeface="Segoe UI"/>
              </a:rPr>
              <a:t> </a:t>
            </a:r>
            <a:r>
              <a:rPr lang="en-US" sz="1000" dirty="0" err="1" smtClean="0">
                <a:solidFill>
                  <a:srgbClr val="000000"/>
                </a:solidFill>
                <a:effectLst/>
                <a:latin typeface="Arial"/>
                <a:ea typeface="Calibri"/>
                <a:cs typeface="Segoe UI"/>
              </a:rPr>
              <a:t>vos</a:t>
            </a:r>
            <a:r>
              <a:rPr lang="en-US" sz="1000" dirty="0" smtClean="0">
                <a:solidFill>
                  <a:srgbClr val="000000"/>
                </a:solidFill>
                <a:effectLst/>
                <a:latin typeface="Arial"/>
                <a:ea typeface="Calibri"/>
                <a:cs typeface="Segoe UI"/>
              </a:rPr>
              <a:t> </a:t>
            </a:r>
            <a:r>
              <a:rPr lang="en-US" sz="1000" dirty="0" err="1" smtClean="0">
                <a:solidFill>
                  <a:srgbClr val="000000"/>
                </a:solidFill>
                <a:effectLst/>
                <a:latin typeface="Arial"/>
                <a:ea typeface="Calibri"/>
                <a:cs typeface="Segoe UI"/>
              </a:rPr>
              <a:t>propres</a:t>
            </a:r>
            <a:r>
              <a:rPr lang="en-US" sz="1000" dirty="0" smtClean="0">
                <a:solidFill>
                  <a:srgbClr val="000000"/>
                </a:solidFill>
                <a:effectLst/>
                <a:latin typeface="Arial"/>
                <a:ea typeface="Calibri"/>
                <a:cs typeface="Segoe UI"/>
              </a:rPr>
              <a:t> questions et </a:t>
            </a:r>
            <a:r>
              <a:rPr lang="en-US" sz="1000" dirty="0" err="1" smtClean="0">
                <a:solidFill>
                  <a:srgbClr val="000000"/>
                </a:solidFill>
                <a:effectLst/>
                <a:latin typeface="Arial"/>
                <a:ea typeface="Calibri"/>
                <a:cs typeface="Segoe UI"/>
              </a:rPr>
              <a:t>scénarios</a:t>
            </a:r>
            <a:r>
              <a:rPr lang="en-US" sz="1000" dirty="0" smtClean="0">
                <a:solidFill>
                  <a:srgbClr val="000000"/>
                </a:solidFill>
                <a:effectLst/>
                <a:latin typeface="Arial"/>
                <a:ea typeface="Calibri"/>
                <a:cs typeface="Segoe UI"/>
              </a:rPr>
              <a:t>.</a:t>
            </a:r>
            <a:endParaRPr lang="en-US" sz="1000" dirty="0" smtClean="0">
              <a:effectLst/>
              <a:latin typeface="Arial"/>
              <a:ea typeface="Times New Roman"/>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Quelles</a:t>
            </a:r>
            <a:r>
              <a:rPr lang="en-US" sz="1000" dirty="0">
                <a:latin typeface="Arial"/>
                <a:ea typeface="SimSun"/>
                <a:cs typeface="Segoe UI"/>
              </a:rPr>
              <a:t> options </a:t>
            </a:r>
            <a:r>
              <a:rPr lang="en-US" sz="1000" dirty="0" err="1">
                <a:latin typeface="Arial"/>
                <a:ea typeface="SimSun"/>
                <a:cs typeface="Segoe UI"/>
              </a:rPr>
              <a:t>d'alimentation</a:t>
            </a:r>
            <a:r>
              <a:rPr lang="en-US" sz="1000" dirty="0">
                <a:latin typeface="Arial"/>
                <a:ea typeface="SimSun"/>
                <a:cs typeface="Segoe UI"/>
              </a:rPr>
              <a:t> </a:t>
            </a:r>
            <a:r>
              <a:rPr lang="en-US" sz="1000" dirty="0" err="1">
                <a:latin typeface="Arial"/>
                <a:ea typeface="SimSun"/>
                <a:cs typeface="Segoe UI"/>
              </a:rPr>
              <a:t>recevront</a:t>
            </a:r>
            <a:r>
              <a:rPr lang="en-US" sz="1000" dirty="0">
                <a:latin typeface="Arial"/>
                <a:ea typeface="SimSun"/>
                <a:cs typeface="Segoe UI"/>
              </a:rPr>
              <a:t> les </a:t>
            </a:r>
            <a:r>
              <a:rPr lang="en-US" sz="1000" dirty="0" err="1">
                <a:latin typeface="Arial"/>
                <a:ea typeface="SimSun"/>
                <a:cs typeface="Segoe UI"/>
              </a:rPr>
              <a:t>serveurs</a:t>
            </a:r>
            <a:r>
              <a:rPr lang="en-US" sz="1000" dirty="0">
                <a:latin typeface="Arial"/>
                <a:ea typeface="SimSun"/>
                <a:cs typeface="Segoe UI"/>
              </a:rPr>
              <a:t> de </a:t>
            </a:r>
            <a:r>
              <a:rPr lang="en-US" sz="1000" dirty="0" err="1">
                <a:latin typeface="Arial"/>
                <a:ea typeface="SimSun"/>
                <a:cs typeface="Segoe UI"/>
              </a:rPr>
              <a:t>l'unité</a:t>
            </a:r>
            <a:r>
              <a:rPr lang="en-US" sz="1000" dirty="0">
                <a:latin typeface="Arial"/>
                <a:ea typeface="SimSun"/>
                <a:cs typeface="Segoe UI"/>
              </a:rPr>
              <a:t> </a:t>
            </a:r>
            <a:r>
              <a:rPr lang="en-US" sz="1000" dirty="0" err="1">
                <a:latin typeface="Arial"/>
                <a:ea typeface="SimSun"/>
                <a:cs typeface="Segoe UI"/>
              </a:rPr>
              <a:t>d'organisation</a:t>
            </a:r>
            <a:r>
              <a:rPr lang="en-US" sz="1000" dirty="0">
                <a:latin typeface="Arial"/>
                <a:ea typeface="SimSun"/>
                <a:cs typeface="Segoe UI"/>
              </a:rPr>
              <a:t> </a:t>
            </a:r>
            <a:r>
              <a:rPr lang="en-US" sz="1000" dirty="0" err="1">
                <a:latin typeface="Arial"/>
                <a:ea typeface="SimSun"/>
                <a:cs typeface="Segoe UI"/>
              </a:rPr>
              <a:t>Serveurs</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Ils</a:t>
            </a:r>
            <a:r>
              <a:rPr lang="en-US" sz="1000" dirty="0">
                <a:latin typeface="Arial"/>
                <a:ea typeface="SimSun"/>
                <a:cs typeface="Segoe UI"/>
              </a:rPr>
              <a:t> </a:t>
            </a:r>
            <a:r>
              <a:rPr lang="en-US" sz="1000" dirty="0" err="1">
                <a:latin typeface="Arial"/>
                <a:ea typeface="SimSun"/>
                <a:cs typeface="Segoe UI"/>
              </a:rPr>
              <a:t>recevront</a:t>
            </a:r>
            <a:r>
              <a:rPr lang="en-US" sz="1000" dirty="0">
                <a:latin typeface="Arial"/>
                <a:ea typeface="SimSun"/>
                <a:cs typeface="Segoe UI"/>
              </a:rPr>
              <a:t> les options </a:t>
            </a:r>
            <a:r>
              <a:rPr lang="en-US" sz="1000" dirty="0" err="1">
                <a:latin typeface="Arial"/>
                <a:ea typeface="SimSun"/>
                <a:cs typeface="Segoe UI"/>
              </a:rPr>
              <a:t>d'alimentation</a:t>
            </a:r>
            <a:r>
              <a:rPr lang="en-US" sz="1000" dirty="0">
                <a:latin typeface="Arial"/>
                <a:ea typeface="SimSun"/>
                <a:cs typeface="Segoe UI"/>
              </a:rPr>
              <a:t> de GPO4, </a:t>
            </a:r>
            <a:r>
              <a:rPr lang="en-US" sz="1000" dirty="0" err="1">
                <a:latin typeface="Arial"/>
                <a:ea typeface="SimSun"/>
                <a:cs typeface="Segoe UI"/>
              </a:rPr>
              <a:t>parce</a:t>
            </a:r>
            <a:r>
              <a:rPr lang="en-US" sz="1000" dirty="0">
                <a:latin typeface="Arial"/>
                <a:ea typeface="SimSun"/>
                <a:cs typeface="Segoe UI"/>
              </a:rPr>
              <a:t> </a:t>
            </a:r>
            <a:r>
              <a:rPr lang="en-US" sz="1000" dirty="0" err="1">
                <a:latin typeface="Arial"/>
                <a:ea typeface="SimSun"/>
                <a:cs typeface="Segoe UI"/>
              </a:rPr>
              <a:t>qu'il</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appliqué après les </a:t>
            </a:r>
            <a:r>
              <a:rPr lang="en-US" sz="1000" dirty="0" err="1">
                <a:latin typeface="Arial"/>
                <a:ea typeface="SimSun"/>
                <a:cs typeface="Segoe UI"/>
              </a:rPr>
              <a:t>objets</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a:t>
            </a:r>
            <a:r>
              <a:rPr lang="en-US" sz="1000" dirty="0" smtClean="0">
                <a:latin typeface="Arial"/>
                <a:ea typeface="SimSun"/>
                <a:cs typeface="Segoe UI"/>
              </a:rPr>
              <a:t>de </a:t>
            </a:r>
            <a:r>
              <a:rPr lang="en-US" sz="1000" dirty="0" err="1" smtClean="0">
                <a:latin typeface="Arial"/>
                <a:ea typeface="SimSun"/>
                <a:cs typeface="Segoe UI"/>
              </a:rPr>
              <a:t>groupe</a:t>
            </a:r>
            <a:r>
              <a:rPr lang="en-US" sz="1000" dirty="0" smtClean="0">
                <a:latin typeface="Arial"/>
                <a:ea typeface="SimSun"/>
                <a:cs typeface="Segoe UI"/>
              </a:rPr>
              <a:t> </a:t>
            </a:r>
            <a:r>
              <a:rPr lang="en-US" sz="1000" dirty="0">
                <a:latin typeface="Arial"/>
                <a:ea typeface="SimSun"/>
                <a:cs typeface="Segoe UI"/>
              </a:rPr>
              <a:t>au </a:t>
            </a:r>
            <a:r>
              <a:rPr lang="en-US" sz="1000" dirty="0" err="1">
                <a:latin typeface="Arial"/>
                <a:ea typeface="SimSun"/>
                <a:cs typeface="Segoe UI"/>
              </a:rPr>
              <a:t>niveau</a:t>
            </a:r>
            <a:r>
              <a:rPr lang="en-US" sz="1000" dirty="0">
                <a:latin typeface="Arial"/>
                <a:ea typeface="SimSun"/>
                <a:cs typeface="Segoe UI"/>
              </a:rPr>
              <a:t> du </a:t>
            </a:r>
            <a:r>
              <a:rPr lang="en-US" sz="1000" dirty="0" err="1">
                <a:latin typeface="Arial"/>
                <a:ea typeface="SimSun"/>
                <a:cs typeface="Segoe UI"/>
              </a:rPr>
              <a:t>domaine</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Quelles</a:t>
            </a:r>
            <a:r>
              <a:rPr lang="en-US" sz="1000" dirty="0">
                <a:latin typeface="Arial"/>
                <a:ea typeface="SimSun"/>
                <a:cs typeface="Segoe UI"/>
              </a:rPr>
              <a:t> options </a:t>
            </a:r>
            <a:r>
              <a:rPr lang="en-US" sz="1000" dirty="0" err="1">
                <a:latin typeface="Arial"/>
                <a:ea typeface="SimSun"/>
                <a:cs typeface="Segoe UI"/>
              </a:rPr>
              <a:t>d'alimentation</a:t>
            </a:r>
            <a:r>
              <a:rPr lang="en-US" sz="1000" dirty="0">
                <a:latin typeface="Arial"/>
                <a:ea typeface="SimSun"/>
                <a:cs typeface="Segoe UI"/>
              </a:rPr>
              <a:t> </a:t>
            </a:r>
            <a:r>
              <a:rPr lang="en-US" sz="1000" dirty="0" err="1">
                <a:latin typeface="Arial"/>
                <a:ea typeface="SimSun"/>
                <a:cs typeface="Segoe UI"/>
              </a:rPr>
              <a:t>recevront</a:t>
            </a:r>
            <a:r>
              <a:rPr lang="en-US" sz="1000" dirty="0">
                <a:latin typeface="Arial"/>
                <a:ea typeface="SimSun"/>
                <a:cs typeface="Segoe UI"/>
              </a:rPr>
              <a:t> les </a:t>
            </a:r>
            <a:r>
              <a:rPr lang="en-US" sz="1000" dirty="0" err="1">
                <a:latin typeface="Arial"/>
                <a:ea typeface="SimSun"/>
                <a:cs typeface="Segoe UI"/>
              </a:rPr>
              <a:t>ordinateurs</a:t>
            </a:r>
            <a:r>
              <a:rPr lang="en-US" sz="1000" dirty="0">
                <a:latin typeface="Arial"/>
                <a:ea typeface="SimSun"/>
                <a:cs typeface="Segoe UI"/>
              </a:rPr>
              <a:t> portables de </a:t>
            </a:r>
            <a:r>
              <a:rPr lang="en-US" sz="1000" dirty="0" err="1">
                <a:latin typeface="Arial"/>
                <a:ea typeface="SimSun"/>
                <a:cs typeface="Segoe UI"/>
              </a:rPr>
              <a:t>l'unité</a:t>
            </a:r>
            <a:r>
              <a:rPr lang="en-US" sz="1000" dirty="0">
                <a:latin typeface="Arial"/>
                <a:ea typeface="SimSun"/>
                <a:cs typeface="Segoe UI"/>
              </a:rPr>
              <a:t> </a:t>
            </a:r>
            <a:r>
              <a:rPr lang="en-US" sz="1000" dirty="0" err="1">
                <a:latin typeface="Arial"/>
                <a:ea typeface="SimSun"/>
                <a:cs typeface="Segoe UI"/>
              </a:rPr>
              <a:t>d'organisation</a:t>
            </a:r>
            <a:r>
              <a:rPr lang="en-US" sz="1000" dirty="0">
                <a:latin typeface="Arial"/>
                <a:ea typeface="SimSun"/>
                <a:cs typeface="Segoe UI"/>
              </a:rPr>
              <a:t> </a:t>
            </a:r>
            <a:r>
              <a:rPr lang="en-US" sz="1000" dirty="0" err="1">
                <a:latin typeface="Arial"/>
                <a:ea typeface="SimSun"/>
                <a:cs typeface="Segoe UI"/>
              </a:rPr>
              <a:t>Ordinateurs</a:t>
            </a:r>
            <a:r>
              <a:rPr lang="en-US" sz="1000" dirty="0">
                <a:latin typeface="Arial"/>
                <a:ea typeface="SimSun"/>
                <a:cs typeface="Segoe UI"/>
              </a:rPr>
              <a:t> portables du service des </a:t>
            </a:r>
            <a:r>
              <a:rPr lang="en-US" sz="1000" dirty="0" err="1">
                <a:latin typeface="Arial"/>
                <a:ea typeface="SimSun"/>
                <a:cs typeface="Segoe UI"/>
              </a:rPr>
              <a:t>ventes</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Ils</a:t>
            </a:r>
            <a:r>
              <a:rPr lang="en-US" sz="1000" dirty="0">
                <a:latin typeface="Arial"/>
                <a:ea typeface="SimSun"/>
                <a:cs typeface="Segoe UI"/>
              </a:rPr>
              <a:t> </a:t>
            </a:r>
            <a:r>
              <a:rPr lang="en-US" sz="1000" dirty="0" err="1">
                <a:latin typeface="Arial"/>
                <a:ea typeface="SimSun"/>
                <a:cs typeface="Segoe UI"/>
              </a:rPr>
              <a:t>recevront</a:t>
            </a:r>
            <a:r>
              <a:rPr lang="en-US" sz="1000" dirty="0">
                <a:latin typeface="Arial"/>
                <a:ea typeface="SimSun"/>
                <a:cs typeface="Segoe UI"/>
              </a:rPr>
              <a:t> les options </a:t>
            </a:r>
            <a:r>
              <a:rPr lang="en-US" sz="1000" dirty="0" err="1">
                <a:latin typeface="Arial"/>
                <a:ea typeface="SimSun"/>
                <a:cs typeface="Segoe UI"/>
              </a:rPr>
              <a:t>d'alimentation</a:t>
            </a:r>
            <a:r>
              <a:rPr lang="en-US" sz="1000" dirty="0">
                <a:latin typeface="Arial"/>
                <a:ea typeface="SimSun"/>
                <a:cs typeface="Segoe UI"/>
              </a:rPr>
              <a:t> de GPO3, </a:t>
            </a:r>
            <a:r>
              <a:rPr lang="en-US" sz="1000" dirty="0" err="1">
                <a:latin typeface="Arial"/>
                <a:ea typeface="SimSun"/>
                <a:cs typeface="Segoe UI"/>
              </a:rPr>
              <a:t>parce</a:t>
            </a:r>
            <a:r>
              <a:rPr lang="en-US" sz="1000" dirty="0">
                <a:latin typeface="Arial"/>
                <a:ea typeface="SimSun"/>
                <a:cs typeface="Segoe UI"/>
              </a:rPr>
              <a:t> </a:t>
            </a:r>
            <a:r>
              <a:rPr lang="en-US" sz="1000" dirty="0" err="1">
                <a:latin typeface="Arial"/>
                <a:ea typeface="SimSun"/>
                <a:cs typeface="Segoe UI"/>
              </a:rPr>
              <a:t>qu'il</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appliqué après les </a:t>
            </a:r>
            <a:r>
              <a:rPr lang="en-US" sz="1000" dirty="0" err="1">
                <a:latin typeface="Arial"/>
                <a:ea typeface="SimSun"/>
                <a:cs typeface="Segoe UI"/>
              </a:rPr>
              <a:t>objets</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a:t>
            </a:r>
            <a:r>
              <a:rPr lang="en-US" sz="1000" dirty="0" smtClean="0">
                <a:latin typeface="Arial"/>
                <a:ea typeface="SimSun"/>
                <a:cs typeface="Segoe UI"/>
              </a:rPr>
              <a:t>de </a:t>
            </a:r>
            <a:r>
              <a:rPr lang="en-US" sz="1000" dirty="0" err="1" smtClean="0">
                <a:latin typeface="Arial"/>
                <a:ea typeface="SimSun"/>
                <a:cs typeface="Segoe UI"/>
              </a:rPr>
              <a:t>groupe</a:t>
            </a:r>
            <a:r>
              <a:rPr lang="en-US" sz="1000" dirty="0" smtClean="0">
                <a:latin typeface="Arial"/>
                <a:ea typeface="SimSun"/>
                <a:cs typeface="Segoe UI"/>
              </a:rPr>
              <a:t> </a:t>
            </a:r>
            <a:r>
              <a:rPr lang="en-US" sz="1000" dirty="0">
                <a:latin typeface="Arial"/>
                <a:ea typeface="SimSun"/>
                <a:cs typeface="Segoe UI"/>
              </a:rPr>
              <a:t>au </a:t>
            </a:r>
            <a:r>
              <a:rPr lang="en-US" sz="1000" dirty="0" err="1">
                <a:latin typeface="Arial"/>
                <a:ea typeface="SimSun"/>
                <a:cs typeface="Segoe UI"/>
              </a:rPr>
              <a:t>niveau</a:t>
            </a:r>
            <a:r>
              <a:rPr lang="en-US" sz="1000" dirty="0">
                <a:latin typeface="Arial"/>
                <a:ea typeface="SimSun"/>
                <a:cs typeface="Segoe UI"/>
              </a:rPr>
              <a:t> du </a:t>
            </a:r>
            <a:r>
              <a:rPr lang="en-US" sz="1000" dirty="0" err="1">
                <a:latin typeface="Arial"/>
                <a:ea typeface="SimSun"/>
                <a:cs typeface="Segoe UI"/>
              </a:rPr>
              <a:t>domaine</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Quelles</a:t>
            </a:r>
            <a:r>
              <a:rPr lang="en-US" sz="1000" dirty="0">
                <a:latin typeface="Arial"/>
                <a:ea typeface="SimSun"/>
                <a:cs typeface="Segoe UI"/>
              </a:rPr>
              <a:t> options </a:t>
            </a:r>
            <a:r>
              <a:rPr lang="en-US" sz="1000" dirty="0" err="1">
                <a:latin typeface="Arial"/>
                <a:ea typeface="SimSun"/>
                <a:cs typeface="Segoe UI"/>
              </a:rPr>
              <a:t>d'alimentation</a:t>
            </a:r>
            <a:r>
              <a:rPr lang="en-US" sz="1000" dirty="0">
                <a:latin typeface="Arial"/>
                <a:ea typeface="SimSun"/>
                <a:cs typeface="Segoe UI"/>
              </a:rPr>
              <a:t> </a:t>
            </a:r>
            <a:r>
              <a:rPr lang="en-US" sz="1000" dirty="0" err="1">
                <a:latin typeface="Arial"/>
                <a:ea typeface="SimSun"/>
                <a:cs typeface="Segoe UI"/>
              </a:rPr>
              <a:t>recevront</a:t>
            </a:r>
            <a:r>
              <a:rPr lang="en-US" sz="1000" dirty="0">
                <a:latin typeface="Arial"/>
                <a:ea typeface="SimSun"/>
                <a:cs typeface="Segoe UI"/>
              </a:rPr>
              <a:t> </a:t>
            </a:r>
            <a:r>
              <a:rPr lang="en-US" sz="1000" dirty="0" err="1">
                <a:latin typeface="Arial"/>
                <a:ea typeface="SimSun"/>
                <a:cs typeface="Segoe UI"/>
              </a:rPr>
              <a:t>tous</a:t>
            </a:r>
            <a:r>
              <a:rPr lang="en-US" sz="1000" dirty="0">
                <a:latin typeface="Arial"/>
                <a:ea typeface="SimSun"/>
                <a:cs typeface="Segoe UI"/>
              </a:rPr>
              <a:t> les </a:t>
            </a:r>
            <a:r>
              <a:rPr lang="en-US" sz="1000" dirty="0" err="1">
                <a:latin typeface="Arial"/>
                <a:ea typeface="SimSun"/>
                <a:cs typeface="Segoe UI"/>
              </a:rPr>
              <a:t>autres</a:t>
            </a:r>
            <a:r>
              <a:rPr lang="en-US" sz="1000" dirty="0">
                <a:latin typeface="Arial"/>
                <a:ea typeface="SimSun"/>
                <a:cs typeface="Segoe UI"/>
              </a:rPr>
              <a:t> </a:t>
            </a:r>
            <a:r>
              <a:rPr lang="en-US" sz="1000" dirty="0" err="1">
                <a:latin typeface="Arial"/>
                <a:ea typeface="SimSun"/>
                <a:cs typeface="Segoe UI"/>
              </a:rPr>
              <a:t>ordinateurs</a:t>
            </a:r>
            <a:r>
              <a:rPr lang="en-US" sz="1000" dirty="0">
                <a:latin typeface="Arial"/>
                <a:ea typeface="SimSun"/>
                <a:cs typeface="Segoe UI"/>
              </a:rPr>
              <a:t> du </a:t>
            </a:r>
            <a:r>
              <a:rPr lang="en-US" sz="1000" dirty="0" err="1">
                <a:latin typeface="Arial"/>
                <a:ea typeface="SimSun"/>
                <a:cs typeface="Segoe UI"/>
              </a:rPr>
              <a:t>domaine</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Ils</a:t>
            </a:r>
            <a:r>
              <a:rPr lang="en-US" sz="1000" dirty="0">
                <a:latin typeface="Arial"/>
                <a:ea typeface="SimSun"/>
                <a:cs typeface="Segoe UI"/>
              </a:rPr>
              <a:t> </a:t>
            </a:r>
            <a:r>
              <a:rPr lang="en-US" sz="1000" dirty="0" err="1">
                <a:latin typeface="Arial"/>
                <a:ea typeface="SimSun"/>
                <a:cs typeface="Segoe UI"/>
              </a:rPr>
              <a:t>recevront</a:t>
            </a:r>
            <a:r>
              <a:rPr lang="en-US" sz="1000" dirty="0">
                <a:latin typeface="Arial"/>
                <a:ea typeface="SimSun"/>
                <a:cs typeface="Segoe UI"/>
              </a:rPr>
              <a:t> la </a:t>
            </a:r>
            <a:r>
              <a:rPr lang="en-US" sz="1000" dirty="0" err="1">
                <a:latin typeface="Arial"/>
                <a:ea typeface="SimSun"/>
                <a:cs typeface="Segoe UI"/>
              </a:rPr>
              <a:t>stratégie</a:t>
            </a:r>
            <a:r>
              <a:rPr lang="en-US" sz="1000" dirty="0">
                <a:latin typeface="Arial"/>
                <a:ea typeface="SimSun"/>
                <a:cs typeface="Segoe UI"/>
              </a:rPr>
              <a:t> au </a:t>
            </a:r>
            <a:r>
              <a:rPr lang="en-US" sz="1000" dirty="0" err="1">
                <a:latin typeface="Arial"/>
                <a:ea typeface="SimSun"/>
                <a:cs typeface="Segoe UI"/>
              </a:rPr>
              <a:t>niveau</a:t>
            </a:r>
            <a:r>
              <a:rPr lang="en-US" sz="1000" dirty="0">
                <a:latin typeface="Arial"/>
                <a:ea typeface="SimSun"/>
                <a:cs typeface="Segoe UI"/>
              </a:rPr>
              <a:t> du </a:t>
            </a:r>
            <a:r>
              <a:rPr lang="en-US" sz="1000" dirty="0" err="1">
                <a:latin typeface="Arial"/>
                <a:ea typeface="SimSun"/>
                <a:cs typeface="Segoe UI"/>
              </a:rPr>
              <a:t>domaine</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Les </a:t>
            </a:r>
            <a:r>
              <a:rPr lang="en-US" sz="1000" dirty="0" err="1">
                <a:latin typeface="Arial"/>
                <a:ea typeface="SimSun"/>
                <a:cs typeface="Segoe UI"/>
              </a:rPr>
              <a:t>utilisateurs</a:t>
            </a:r>
            <a:r>
              <a:rPr lang="en-US" sz="1000" dirty="0">
                <a:latin typeface="Arial"/>
                <a:ea typeface="SimSun"/>
                <a:cs typeface="Segoe UI"/>
              </a:rPr>
              <a:t> de </a:t>
            </a:r>
            <a:r>
              <a:rPr lang="en-US" sz="1000" dirty="0" err="1">
                <a:latin typeface="Arial"/>
                <a:ea typeface="SimSun"/>
                <a:cs typeface="Segoe UI"/>
              </a:rPr>
              <a:t>l'unité</a:t>
            </a:r>
            <a:r>
              <a:rPr lang="en-US" sz="1000" dirty="0">
                <a:latin typeface="Arial"/>
                <a:ea typeface="SimSun"/>
                <a:cs typeface="Segoe UI"/>
              </a:rPr>
              <a:t> </a:t>
            </a:r>
            <a:r>
              <a:rPr lang="en-US" sz="1000" dirty="0" err="1">
                <a:latin typeface="Arial"/>
                <a:ea typeface="SimSun"/>
                <a:cs typeface="Segoe UI"/>
              </a:rPr>
              <a:t>d'organisation</a:t>
            </a:r>
            <a:r>
              <a:rPr lang="en-US" sz="1000" dirty="0">
                <a:latin typeface="Arial"/>
                <a:ea typeface="SimSun"/>
                <a:cs typeface="Segoe UI"/>
              </a:rPr>
              <a:t> </a:t>
            </a:r>
            <a:r>
              <a:rPr lang="en-US" sz="1000" dirty="0" err="1">
                <a:latin typeface="Arial"/>
                <a:ea typeface="SimSun"/>
                <a:cs typeface="Segoe UI"/>
              </a:rPr>
              <a:t>Commerciaux</a:t>
            </a:r>
            <a:r>
              <a:rPr lang="en-US" sz="1000" dirty="0">
                <a:latin typeface="Arial"/>
                <a:ea typeface="SimSun"/>
                <a:cs typeface="Segoe UI"/>
              </a:rPr>
              <a:t>, qui </a:t>
            </a:r>
            <a:r>
              <a:rPr lang="en-US" sz="1000" dirty="0" err="1">
                <a:latin typeface="Arial"/>
                <a:ea typeface="SimSun"/>
                <a:cs typeface="Segoe UI"/>
              </a:rPr>
              <a:t>ont</a:t>
            </a:r>
            <a:r>
              <a:rPr lang="en-US" sz="1000" dirty="0">
                <a:latin typeface="Arial"/>
                <a:ea typeface="SimSun"/>
                <a:cs typeface="Segoe UI"/>
              </a:rPr>
              <a:t> </a:t>
            </a:r>
            <a:r>
              <a:rPr lang="en-US" sz="1000" dirty="0" err="1">
                <a:latin typeface="Arial"/>
                <a:ea typeface="SimSun"/>
                <a:cs typeface="Segoe UI"/>
              </a:rPr>
              <a:t>créé</a:t>
            </a:r>
            <a:r>
              <a:rPr lang="en-US" sz="1000" dirty="0">
                <a:latin typeface="Arial"/>
                <a:ea typeface="SimSun"/>
                <a:cs typeface="Segoe UI"/>
              </a:rPr>
              <a:t> les </a:t>
            </a:r>
            <a:r>
              <a:rPr lang="en-US" sz="1000" dirty="0" err="1">
                <a:latin typeface="Arial"/>
                <a:ea typeface="SimSun"/>
                <a:cs typeface="Segoe UI"/>
              </a:rPr>
              <a:t>stratégies</a:t>
            </a:r>
            <a:r>
              <a:rPr lang="en-US" sz="1000" dirty="0">
                <a:latin typeface="Arial"/>
                <a:ea typeface="SimSun"/>
                <a:cs typeface="Segoe UI"/>
              </a:rPr>
              <a:t> locales pour accorder </a:t>
            </a:r>
            <a:r>
              <a:rPr lang="en-US" sz="1000" dirty="0" err="1">
                <a:latin typeface="Arial"/>
                <a:ea typeface="SimSun"/>
                <a:cs typeface="Segoe UI"/>
              </a:rPr>
              <a:t>l'accès</a:t>
            </a:r>
            <a:r>
              <a:rPr lang="en-US" sz="1000" dirty="0">
                <a:latin typeface="Arial"/>
                <a:ea typeface="SimSun"/>
                <a:cs typeface="Segoe UI"/>
              </a:rPr>
              <a:t> au </a:t>
            </a:r>
            <a:r>
              <a:rPr lang="en-US" sz="1000" dirty="0" err="1">
                <a:latin typeface="Arial"/>
                <a:ea typeface="SimSun"/>
                <a:cs typeface="Segoe UI"/>
              </a:rPr>
              <a:t>Panneau</a:t>
            </a:r>
            <a:r>
              <a:rPr lang="en-US" sz="1000" dirty="0">
                <a:latin typeface="Arial"/>
                <a:ea typeface="SimSun"/>
                <a:cs typeface="Segoe UI"/>
              </a:rPr>
              <a:t> de configuration, </a:t>
            </a:r>
            <a:r>
              <a:rPr lang="en-US" sz="1000" dirty="0" err="1">
                <a:latin typeface="Arial"/>
                <a:ea typeface="SimSun"/>
                <a:cs typeface="Segoe UI"/>
              </a:rPr>
              <a:t>pourront-ils</a:t>
            </a:r>
            <a:r>
              <a:rPr lang="en-US" sz="1000" dirty="0">
                <a:latin typeface="Arial"/>
                <a:ea typeface="SimSun"/>
                <a:cs typeface="Segoe UI"/>
              </a:rPr>
              <a:t> </a:t>
            </a:r>
            <a:r>
              <a:rPr lang="en-US" sz="1000" dirty="0" err="1">
                <a:latin typeface="Arial"/>
                <a:ea typeface="SimSun"/>
                <a:cs typeface="Segoe UI"/>
              </a:rPr>
              <a:t>accéder</a:t>
            </a:r>
            <a:r>
              <a:rPr lang="en-US" sz="1000" dirty="0">
                <a:latin typeface="Arial"/>
                <a:ea typeface="SimSun"/>
                <a:cs typeface="Segoe UI"/>
              </a:rPr>
              <a:t> au </a:t>
            </a:r>
            <a:r>
              <a:rPr lang="en-US" sz="1000" dirty="0" err="1">
                <a:latin typeface="Arial"/>
                <a:ea typeface="SimSun"/>
                <a:cs typeface="Segoe UI"/>
              </a:rPr>
              <a:t>Panneau</a:t>
            </a:r>
            <a:r>
              <a:rPr lang="en-US" sz="1000" dirty="0">
                <a:latin typeface="Arial"/>
                <a:ea typeface="SimSun"/>
                <a:cs typeface="Segoe UI"/>
              </a:rPr>
              <a:t> de configuration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lvl="0">
              <a:lnSpc>
                <a:spcPct val="115000"/>
              </a:lnSpc>
              <a:spcAft>
                <a:spcPts val="1000"/>
              </a:spcAft>
            </a:pPr>
            <a:r>
              <a:rPr lang="en-US" sz="1000" dirty="0">
                <a:latin typeface="Arial"/>
                <a:ea typeface="SimSun"/>
                <a:cs typeface="Segoe UI"/>
              </a:rPr>
              <a:t>Non. Les </a:t>
            </a:r>
            <a:r>
              <a:rPr lang="en-US" sz="1000" dirty="0" err="1">
                <a:latin typeface="Arial"/>
                <a:ea typeface="SimSun"/>
                <a:cs typeface="Segoe UI"/>
              </a:rPr>
              <a:t>paramètres</a:t>
            </a:r>
            <a:r>
              <a:rPr lang="en-US" sz="1000" dirty="0">
                <a:latin typeface="Arial"/>
                <a:ea typeface="SimSun"/>
                <a:cs typeface="Segoe UI"/>
              </a:rPr>
              <a:t> </a:t>
            </a:r>
            <a:r>
              <a:rPr lang="en-US" sz="1000" dirty="0" err="1">
                <a:latin typeface="Arial"/>
                <a:ea typeface="SimSun"/>
                <a:cs typeface="Segoe UI"/>
              </a:rPr>
              <a:t>locaux</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appliqués en premier et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remplacés</a:t>
            </a:r>
            <a:r>
              <a:rPr lang="en-US" sz="1000" dirty="0">
                <a:latin typeface="Arial"/>
                <a:ea typeface="SimSun"/>
                <a:cs typeface="Segoe UI"/>
              </a:rPr>
              <a:t> par les </a:t>
            </a:r>
            <a:r>
              <a:rPr lang="en-US" sz="1000" dirty="0" err="1">
                <a:latin typeface="Arial"/>
                <a:ea typeface="SimSun"/>
                <a:cs typeface="Segoe UI"/>
              </a:rPr>
              <a:t>stratégies</a:t>
            </a:r>
            <a:r>
              <a:rPr lang="en-US" sz="1000" dirty="0">
                <a:latin typeface="Arial"/>
                <a:ea typeface="SimSun"/>
                <a:cs typeface="Segoe UI"/>
              </a:rPr>
              <a:t> au </a:t>
            </a:r>
            <a:r>
              <a:rPr lang="en-US" sz="1000" dirty="0" err="1">
                <a:latin typeface="Arial"/>
                <a:ea typeface="SimSun"/>
                <a:cs typeface="Segoe UI"/>
              </a:rPr>
              <a:t>niveau</a:t>
            </a:r>
            <a:r>
              <a:rPr lang="en-US" sz="1000" dirty="0">
                <a:latin typeface="Arial"/>
                <a:ea typeface="SimSun"/>
                <a:cs typeface="Segoe UI"/>
              </a:rPr>
              <a:t> du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de </a:t>
            </a:r>
            <a:r>
              <a:rPr lang="en-US" sz="1000" dirty="0" err="1">
                <a:latin typeface="Arial"/>
                <a:ea typeface="SimSun"/>
                <a:cs typeface="Segoe UI"/>
              </a:rPr>
              <a:t>l'unité</a:t>
            </a:r>
            <a:r>
              <a:rPr lang="en-US" sz="1000" dirty="0">
                <a:latin typeface="Arial"/>
                <a:ea typeface="SimSun"/>
                <a:cs typeface="Segoe UI"/>
              </a:rPr>
              <a:t> </a:t>
            </a:r>
            <a:r>
              <a:rPr lang="en-US" sz="1000" dirty="0" err="1">
                <a:latin typeface="Arial"/>
                <a:ea typeface="SimSun"/>
                <a:cs typeface="Segoe UI"/>
              </a:rPr>
              <a:t>d'organisation</a:t>
            </a:r>
            <a:r>
              <a:rPr lang="en-US" sz="1000" dirty="0">
                <a:latin typeface="Arial"/>
                <a:ea typeface="SimSun"/>
                <a:cs typeface="Segoe UI"/>
              </a:rPr>
              <a:t>. Par </a:t>
            </a:r>
            <a:r>
              <a:rPr lang="en-US" sz="1000" dirty="0" err="1">
                <a:latin typeface="Arial"/>
                <a:ea typeface="SimSun"/>
                <a:cs typeface="Segoe UI"/>
              </a:rPr>
              <a:t>conséquent</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stratégie</a:t>
            </a:r>
            <a:r>
              <a:rPr lang="en-US" sz="1000" dirty="0">
                <a:latin typeface="Arial"/>
                <a:ea typeface="SimSun"/>
                <a:cs typeface="Segoe UI"/>
              </a:rPr>
              <a:t> locale </a:t>
            </a:r>
            <a:r>
              <a:rPr lang="en-US" sz="1000" dirty="0" err="1">
                <a:latin typeface="Arial"/>
                <a:ea typeface="SimSun"/>
                <a:cs typeface="Segoe UI"/>
              </a:rPr>
              <a:t>n'inversera</a:t>
            </a:r>
            <a:r>
              <a:rPr lang="en-US" sz="1000" dirty="0">
                <a:latin typeface="Arial"/>
                <a:ea typeface="SimSun"/>
                <a:cs typeface="Segoe UI"/>
              </a:rPr>
              <a:t> pas un </a:t>
            </a:r>
            <a:r>
              <a:rPr lang="en-US" sz="1000" dirty="0" err="1" smtClean="0">
                <a:latin typeface="Arial"/>
                <a:ea typeface="SimSun"/>
                <a:cs typeface="Segoe UI"/>
              </a:rPr>
              <a:t>paramètre</a:t>
            </a:r>
            <a:r>
              <a:rPr lang="en-US" sz="1000" dirty="0" smtClean="0">
                <a:latin typeface="Arial"/>
                <a:ea typeface="SimSun"/>
                <a:cs typeface="Segoe UI"/>
              </a:rPr>
              <a:t> </a:t>
            </a:r>
            <a:r>
              <a:rPr lang="en-US" sz="1000" dirty="0">
                <a:solidFill>
                  <a:prstClr val="black"/>
                </a:solidFill>
                <a:latin typeface="Arial"/>
                <a:ea typeface="SimSun"/>
                <a:cs typeface="Segoe UI"/>
              </a:rPr>
              <a:t>de </a:t>
            </a:r>
            <a:r>
              <a:rPr lang="en-US" sz="1000" dirty="0" err="1">
                <a:solidFill>
                  <a:prstClr val="black"/>
                </a:solidFill>
                <a:latin typeface="Arial"/>
                <a:ea typeface="SimSun"/>
                <a:cs typeface="Segoe UI"/>
              </a:rPr>
              <a:t>domaine</a:t>
            </a:r>
            <a:r>
              <a:rPr lang="en-US" sz="1000" dirty="0" smtClean="0">
                <a:solidFill>
                  <a:prstClr val="black"/>
                </a:solidFill>
                <a:latin typeface="Arial"/>
                <a:ea typeface="SimSun"/>
                <a:cs typeface="Segoe UI"/>
              </a:rPr>
              <a:t>.</a:t>
            </a:r>
            <a:endParaRPr lang="en-US" sz="1000" dirty="0">
              <a:solidFill>
                <a:prstClr val="black"/>
              </a:solidFill>
              <a:latin typeface="Arial"/>
              <a:ea typeface="SimSun"/>
              <a:cs typeface="Arial"/>
            </a:endParaRPr>
          </a:p>
        </p:txBody>
      </p:sp>
      <p:sp>
        <p:nvSpPr>
          <p:cNvPr id="4" name="Slide Number Placeholder 3"/>
          <p:cNvSpPr>
            <a:spLocks noGrp="1"/>
          </p:cNvSpPr>
          <p:nvPr>
            <p:ph type="sldNum" sz="quarter" idx="10"/>
          </p:nvPr>
        </p:nvSpPr>
        <p:spPr/>
        <p:txBody>
          <a:bodyPr/>
          <a:lstStyle/>
          <a:p>
            <a:fld id="{AFE14F8A-083D-447A-AF11-706261AFBA5F}" type="slidenum">
              <a:rPr lang="en-US" smtClean="0"/>
              <a:t>18</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11 : Implémentation d'une stratégie de groupe</a:t>
            </a:r>
            <a:endParaRPr lang="en-US" sz="1200" b="1" dirty="0">
              <a:solidFill>
                <a:srgbClr val="336699"/>
              </a:solidFill>
              <a:latin typeface="Arial"/>
            </a:endParaRPr>
          </a:p>
        </p:txBody>
      </p:sp>
      <p:sp>
        <p:nvSpPr>
          <p:cNvPr id="10"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val="420360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pPr>
            <a:r>
              <a:rPr lang="en-US" sz="1000" b="1" dirty="0" smtClean="0">
                <a:solidFill>
                  <a:prstClr val="black"/>
                </a:solidFill>
                <a:latin typeface="Arial"/>
                <a:ea typeface="SimSun"/>
                <a:cs typeface="Arial"/>
              </a:rPr>
              <a:t>Question</a:t>
            </a:r>
            <a:endParaRPr lang="en-US" sz="1000" dirty="0">
              <a:solidFill>
                <a:prstClr val="black"/>
              </a:solidFill>
              <a:latin typeface="Arial"/>
              <a:ea typeface="SimSun"/>
              <a:cs typeface="Arial"/>
            </a:endParaRPr>
          </a:p>
          <a:p>
            <a:pPr lvl="0">
              <a:lnSpc>
                <a:spcPct val="115000"/>
              </a:lnSpc>
              <a:spcAft>
                <a:spcPts val="1000"/>
              </a:spcAft>
            </a:pPr>
            <a:r>
              <a:rPr lang="en-US" sz="1000" dirty="0">
                <a:solidFill>
                  <a:prstClr val="black"/>
                </a:solidFill>
                <a:latin typeface="Arial"/>
                <a:ea typeface="SimSun"/>
                <a:cs typeface="Segoe UI"/>
              </a:rPr>
              <a:t>Si </a:t>
            </a:r>
            <a:r>
              <a:rPr lang="en-US" sz="1000" dirty="0" err="1">
                <a:solidFill>
                  <a:prstClr val="black"/>
                </a:solidFill>
                <a:latin typeface="Arial"/>
                <a:ea typeface="SimSun"/>
                <a:cs typeface="Segoe UI"/>
              </a:rPr>
              <a:t>vous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deviez</a:t>
            </a:r>
            <a:r>
              <a:rPr lang="en-US" sz="1000" dirty="0">
                <a:solidFill>
                  <a:prstClr val="black"/>
                </a:solidFill>
                <a:latin typeface="Arial"/>
                <a:ea typeface="SimSun"/>
                <a:cs typeface="Segoe UI"/>
              </a:rPr>
              <a:t> accorder </a:t>
            </a:r>
            <a:r>
              <a:rPr lang="en-US" sz="1000" dirty="0" err="1">
                <a:solidFill>
                  <a:prstClr val="black"/>
                </a:solidFill>
                <a:latin typeface="Arial"/>
                <a:ea typeface="SimSun"/>
                <a:cs typeface="Segoe UI"/>
              </a:rPr>
              <a:t>l'accès</a:t>
            </a:r>
            <a:r>
              <a:rPr lang="en-US" sz="1000" dirty="0">
                <a:solidFill>
                  <a:prstClr val="black"/>
                </a:solidFill>
                <a:latin typeface="Arial"/>
                <a:ea typeface="SimSun"/>
                <a:cs typeface="Segoe UI"/>
              </a:rPr>
              <a:t> au </a:t>
            </a:r>
            <a:r>
              <a:rPr lang="en-US" sz="1000" dirty="0" err="1">
                <a:solidFill>
                  <a:prstClr val="black"/>
                </a:solidFill>
                <a:latin typeface="Arial"/>
                <a:ea typeface="SimSun"/>
                <a:cs typeface="Segoe UI"/>
              </a:rPr>
              <a:t>Panneau</a:t>
            </a:r>
            <a:r>
              <a:rPr lang="en-US" sz="1000" dirty="0">
                <a:solidFill>
                  <a:prstClr val="black"/>
                </a:solidFill>
                <a:latin typeface="Arial"/>
                <a:ea typeface="SimSun"/>
                <a:cs typeface="Segoe UI"/>
              </a:rPr>
              <a:t> de configuration à </a:t>
            </a:r>
            <a:r>
              <a:rPr lang="en-US" sz="1000" dirty="0" err="1">
                <a:solidFill>
                  <a:prstClr val="black"/>
                </a:solidFill>
                <a:latin typeface="Arial"/>
                <a:ea typeface="SimSun"/>
                <a:cs typeface="Segoe UI"/>
              </a:rPr>
              <a:t>certains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utilisateurs</a:t>
            </a:r>
            <a:r>
              <a:rPr lang="en-US" sz="1000" dirty="0">
                <a:solidFill>
                  <a:prstClr val="black"/>
                </a:solidFill>
                <a:latin typeface="Arial"/>
                <a:ea typeface="SimSun"/>
                <a:cs typeface="Segoe UI"/>
              </a:rPr>
              <a:t>, comment </a:t>
            </a:r>
            <a:r>
              <a:rPr lang="en-US" sz="1000" dirty="0" err="1">
                <a:solidFill>
                  <a:prstClr val="black"/>
                </a:solidFill>
                <a:latin typeface="Arial"/>
                <a:ea typeface="SimSun"/>
                <a:cs typeface="Segoe UI"/>
              </a:rPr>
              <a:t>procèderiez-vous</a:t>
            </a:r>
            <a:r>
              <a:rPr lang="en-US" sz="1000" dirty="0">
                <a:solidFill>
                  <a:prstClr val="black"/>
                </a:solidFill>
                <a:latin typeface="Arial"/>
                <a:ea typeface="SimSun"/>
                <a:cs typeface="Segoe UI"/>
              </a:rPr>
              <a:t> ?</a:t>
            </a:r>
            <a:endParaRPr lang="en-US" sz="1000" dirty="0">
              <a:solidFill>
                <a:prstClr val="black"/>
              </a:solidFill>
              <a:latin typeface="Arial"/>
              <a:ea typeface="SimSun"/>
              <a:cs typeface="Arial"/>
            </a:endParaRPr>
          </a:p>
          <a:p>
            <a:pPr lvl="0">
              <a:lnSpc>
                <a:spcPct val="115000"/>
              </a:lnSpc>
            </a:pPr>
            <a:r>
              <a:rPr lang="en-US" sz="1000" b="1" dirty="0" err="1">
                <a:solidFill>
                  <a:prstClr val="black"/>
                </a:solidFill>
                <a:latin typeface="Arial"/>
                <a:ea typeface="SimSun"/>
                <a:cs typeface="Arial"/>
              </a:rPr>
              <a:t>Réponse</a:t>
            </a:r>
            <a:endParaRPr lang="en-US" sz="1000" dirty="0">
              <a:solidFill>
                <a:prstClr val="black"/>
              </a:solidFill>
              <a:latin typeface="Arial"/>
              <a:ea typeface="SimSun"/>
              <a:cs typeface="Arial"/>
            </a:endParaRPr>
          </a:p>
          <a:p>
            <a:pPr lvl="0">
              <a:lnSpc>
                <a:spcPct val="115000"/>
              </a:lnSpc>
              <a:spcAft>
                <a:spcPts val="1000"/>
              </a:spcAft>
            </a:pPr>
            <a:r>
              <a:rPr lang="en-US" sz="1000" dirty="0" err="1">
                <a:solidFill>
                  <a:prstClr val="black"/>
                </a:solidFill>
                <a:latin typeface="Arial"/>
                <a:ea typeface="SimSun"/>
                <a:cs typeface="Segoe UI"/>
              </a:rPr>
              <a:t>Vous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créeriez</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une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stratégie</a:t>
            </a:r>
            <a:r>
              <a:rPr lang="en-US" sz="1000" dirty="0">
                <a:solidFill>
                  <a:prstClr val="black"/>
                </a:solidFill>
                <a:latin typeface="Arial"/>
                <a:ea typeface="SimSun"/>
                <a:cs typeface="Segoe UI"/>
              </a:rPr>
              <a:t> de </a:t>
            </a:r>
            <a:r>
              <a:rPr lang="en-US" sz="1000" dirty="0" err="1">
                <a:solidFill>
                  <a:prstClr val="black"/>
                </a:solidFill>
                <a:latin typeface="Arial"/>
                <a:ea typeface="SimSun"/>
                <a:cs typeface="Segoe UI"/>
              </a:rPr>
              <a:t>groupe</a:t>
            </a:r>
            <a:r>
              <a:rPr lang="en-US" sz="1000" dirty="0">
                <a:solidFill>
                  <a:prstClr val="black"/>
                </a:solidFill>
                <a:latin typeface="Arial"/>
                <a:ea typeface="SimSun"/>
                <a:cs typeface="Segoe UI"/>
              </a:rPr>
              <a:t> qui </a:t>
            </a:r>
            <a:r>
              <a:rPr lang="en-US" sz="1000" dirty="0" err="1">
                <a:solidFill>
                  <a:prstClr val="black"/>
                </a:solidFill>
                <a:latin typeface="Arial"/>
                <a:ea typeface="SimSun"/>
                <a:cs typeface="Segoe UI"/>
              </a:rPr>
              <a:t>accorde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spécifiquement</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l'accès</a:t>
            </a:r>
            <a:r>
              <a:rPr lang="en-US" sz="1000" dirty="0">
                <a:solidFill>
                  <a:prstClr val="black"/>
                </a:solidFill>
                <a:latin typeface="Arial"/>
                <a:ea typeface="SimSun"/>
                <a:cs typeface="Segoe UI"/>
              </a:rPr>
              <a:t> au </a:t>
            </a:r>
            <a:r>
              <a:rPr lang="en-US" sz="1000" dirty="0" err="1">
                <a:solidFill>
                  <a:prstClr val="black"/>
                </a:solidFill>
                <a:latin typeface="Arial"/>
                <a:ea typeface="SimSun"/>
                <a:cs typeface="Segoe UI"/>
              </a:rPr>
              <a:t>Panneau</a:t>
            </a:r>
            <a:r>
              <a:rPr lang="en-US" sz="1000" dirty="0">
                <a:solidFill>
                  <a:prstClr val="black"/>
                </a:solidFill>
                <a:latin typeface="Arial"/>
                <a:ea typeface="SimSun"/>
                <a:cs typeface="Segoe UI"/>
              </a:rPr>
              <a:t> de configuration, </a:t>
            </a:r>
            <a:r>
              <a:rPr lang="en-US" sz="1000" dirty="0" err="1">
                <a:solidFill>
                  <a:prstClr val="black"/>
                </a:solidFill>
                <a:latin typeface="Arial"/>
                <a:ea typeface="SimSun"/>
                <a:cs typeface="Segoe UI"/>
              </a:rPr>
              <a:t>utiliseriez</a:t>
            </a:r>
            <a:r>
              <a:rPr lang="en-US" sz="1000" dirty="0">
                <a:solidFill>
                  <a:prstClr val="black"/>
                </a:solidFill>
                <a:latin typeface="Arial"/>
                <a:ea typeface="SimSun"/>
                <a:cs typeface="Segoe UI"/>
              </a:rPr>
              <a:t> le </a:t>
            </a:r>
            <a:r>
              <a:rPr lang="en-US" sz="1000" dirty="0" err="1">
                <a:solidFill>
                  <a:prstClr val="black"/>
                </a:solidFill>
                <a:latin typeface="Arial"/>
                <a:ea typeface="SimSun"/>
                <a:cs typeface="Segoe UI"/>
              </a:rPr>
              <a:t>filtrage</a:t>
            </a:r>
            <a:r>
              <a:rPr lang="en-US" sz="1000" dirty="0">
                <a:solidFill>
                  <a:prstClr val="black"/>
                </a:solidFill>
                <a:latin typeface="Arial"/>
                <a:ea typeface="SimSun"/>
                <a:cs typeface="Segoe UI"/>
              </a:rPr>
              <a:t> de </a:t>
            </a:r>
            <a:r>
              <a:rPr lang="en-US" sz="1000" dirty="0" err="1">
                <a:solidFill>
                  <a:prstClr val="black"/>
                </a:solidFill>
                <a:latin typeface="Arial"/>
                <a:ea typeface="SimSun"/>
                <a:cs typeface="Segoe UI"/>
              </a:rPr>
              <a:t>sécurité</a:t>
            </a:r>
            <a:r>
              <a:rPr lang="en-US" sz="1000" dirty="0">
                <a:solidFill>
                  <a:prstClr val="black"/>
                </a:solidFill>
                <a:latin typeface="Arial"/>
                <a:ea typeface="SimSun"/>
                <a:cs typeface="Segoe UI"/>
              </a:rPr>
              <a:t> pour </a:t>
            </a:r>
            <a:r>
              <a:rPr lang="en-US" sz="1000" dirty="0" err="1">
                <a:solidFill>
                  <a:prstClr val="black"/>
                </a:solidFill>
                <a:latin typeface="Arial"/>
                <a:ea typeface="SimSun"/>
                <a:cs typeface="Segoe UI"/>
              </a:rPr>
              <a:t>l'appliquer</a:t>
            </a:r>
            <a:r>
              <a:rPr lang="en-US" sz="1000" dirty="0">
                <a:solidFill>
                  <a:prstClr val="black"/>
                </a:solidFill>
                <a:latin typeface="Arial"/>
                <a:ea typeface="SimSun"/>
                <a:cs typeface="Segoe UI"/>
              </a:rPr>
              <a:t> au </a:t>
            </a:r>
            <a:r>
              <a:rPr lang="en-US" sz="1000" dirty="0" err="1">
                <a:solidFill>
                  <a:prstClr val="black"/>
                </a:solidFill>
                <a:latin typeface="Arial"/>
                <a:ea typeface="SimSun"/>
                <a:cs typeface="Segoe UI"/>
              </a:rPr>
              <a:t>groupe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d'utilisateurs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adéquat</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puis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lui</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attribueriez</a:t>
            </a:r>
            <a:r>
              <a:rPr lang="en-US" sz="1000" dirty="0">
                <a:solidFill>
                  <a:prstClr val="black"/>
                </a:solidFill>
                <a:latin typeface="Arial"/>
                <a:ea typeface="SimSun"/>
                <a:cs typeface="Segoe UI"/>
              </a:rPr>
              <a:t> </a:t>
            </a:r>
            <a:r>
              <a:rPr lang="en-US" sz="1000" dirty="0" smtClean="0">
                <a:solidFill>
                  <a:prstClr val="black"/>
                </a:solidFill>
                <a:latin typeface="Arial"/>
                <a:ea typeface="SimSun"/>
                <a:cs typeface="Segoe UI"/>
              </a:rPr>
              <a:t>un </a:t>
            </a:r>
            <a:r>
              <a:rPr lang="en-US" sz="1000" dirty="0" err="1" smtClean="0">
                <a:solidFill>
                  <a:prstClr val="black"/>
                </a:solidFill>
                <a:latin typeface="Arial"/>
                <a:ea typeface="SimSun"/>
                <a:cs typeface="Segoe UI"/>
              </a:rPr>
              <a:t>ordre</a:t>
            </a:r>
            <a:r>
              <a:rPr lang="en-US" sz="1000" dirty="0" smtClean="0">
                <a:solidFill>
                  <a:prstClr val="black"/>
                </a:solidFill>
                <a:latin typeface="Arial"/>
                <a:ea typeface="SimSun"/>
                <a:cs typeface="Segoe UI"/>
              </a:rPr>
              <a:t> </a:t>
            </a:r>
            <a:r>
              <a:rPr lang="en-US" sz="1000" dirty="0">
                <a:solidFill>
                  <a:prstClr val="black"/>
                </a:solidFill>
                <a:latin typeface="Arial"/>
                <a:ea typeface="SimSun"/>
                <a:cs typeface="Segoe UI"/>
              </a:rPr>
              <a:t>de </a:t>
            </a:r>
            <a:r>
              <a:rPr lang="en-US" sz="1000" dirty="0" err="1">
                <a:solidFill>
                  <a:prstClr val="black"/>
                </a:solidFill>
                <a:latin typeface="Arial"/>
                <a:ea typeface="SimSun"/>
                <a:cs typeface="Segoe UI"/>
              </a:rPr>
              <a:t>préférence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garantissant</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que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c'est</a:t>
            </a:r>
            <a:r>
              <a:rPr lang="en-US" sz="1000" dirty="0">
                <a:solidFill>
                  <a:prstClr val="black"/>
                </a:solidFill>
                <a:latin typeface="Arial"/>
                <a:ea typeface="SimSun"/>
                <a:cs typeface="Segoe UI"/>
              </a:rPr>
              <a:t> la </a:t>
            </a:r>
            <a:r>
              <a:rPr lang="en-US" sz="1000" dirty="0" err="1">
                <a:solidFill>
                  <a:prstClr val="black"/>
                </a:solidFill>
                <a:latin typeface="Arial"/>
                <a:ea typeface="SimSun"/>
                <a:cs typeface="Segoe UI"/>
              </a:rPr>
              <a:t>dernière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stratégie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appliquée</a:t>
            </a:r>
            <a:r>
              <a:rPr lang="en-US" sz="1000" dirty="0">
                <a:solidFill>
                  <a:prstClr val="black"/>
                </a:solidFill>
                <a:latin typeface="Arial"/>
                <a:ea typeface="SimSun"/>
                <a:cs typeface="Segoe UI"/>
              </a:rPr>
              <a:t>.</a:t>
            </a:r>
            <a:endParaRPr lang="en-US" sz="1000" dirty="0">
              <a:solidFill>
                <a:prstClr val="black"/>
              </a:solidFill>
              <a:latin typeface="Arial"/>
              <a:ea typeface="SimSun"/>
              <a:cs typeface="Arial"/>
            </a:endParaRPr>
          </a:p>
          <a:p>
            <a:pPr lvl="0">
              <a:lnSpc>
                <a:spcPct val="115000"/>
              </a:lnSpc>
            </a:pPr>
            <a:r>
              <a:rPr lang="en-US" sz="1000" b="1" dirty="0">
                <a:solidFill>
                  <a:prstClr val="black"/>
                </a:solidFill>
                <a:latin typeface="Arial"/>
                <a:ea typeface="SimSun"/>
                <a:cs typeface="Arial"/>
              </a:rPr>
              <a:t>Question</a:t>
            </a:r>
            <a:endParaRPr lang="en-US" sz="1000" dirty="0">
              <a:solidFill>
                <a:prstClr val="black"/>
              </a:solidFill>
              <a:latin typeface="Arial"/>
              <a:ea typeface="SimSun"/>
              <a:cs typeface="Arial"/>
            </a:endParaRPr>
          </a:p>
          <a:p>
            <a:pPr lvl="0">
              <a:lnSpc>
                <a:spcPct val="115000"/>
              </a:lnSpc>
              <a:spcAft>
                <a:spcPts val="1000"/>
              </a:spcAft>
            </a:pPr>
            <a:r>
              <a:rPr lang="en-US" sz="1000" dirty="0" err="1">
                <a:solidFill>
                  <a:prstClr val="black"/>
                </a:solidFill>
                <a:latin typeface="Arial"/>
                <a:ea typeface="SimSun"/>
                <a:cs typeface="Segoe UI"/>
              </a:rPr>
              <a:t>L'objet</a:t>
            </a:r>
            <a:r>
              <a:rPr lang="en-US" sz="1000" dirty="0">
                <a:solidFill>
                  <a:prstClr val="black"/>
                </a:solidFill>
                <a:latin typeface="Arial"/>
                <a:ea typeface="SimSun"/>
                <a:cs typeface="Segoe UI"/>
              </a:rPr>
              <a:t> GPO2 </a:t>
            </a:r>
            <a:r>
              <a:rPr lang="en-US" sz="1000" dirty="0" err="1">
                <a:solidFill>
                  <a:prstClr val="black"/>
                </a:solidFill>
                <a:latin typeface="Arial"/>
                <a:ea typeface="SimSun"/>
                <a:cs typeface="Segoe UI"/>
              </a:rPr>
              <a:t>peut-il</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être</a:t>
            </a:r>
            <a:r>
              <a:rPr lang="en-US" sz="1000" dirty="0">
                <a:solidFill>
                  <a:prstClr val="black"/>
                </a:solidFill>
                <a:latin typeface="Arial"/>
                <a:ea typeface="SimSun"/>
                <a:cs typeface="Segoe UI"/>
              </a:rPr>
              <a:t> appliqué à </a:t>
            </a:r>
            <a:r>
              <a:rPr lang="en-US" sz="1000" dirty="0" err="1">
                <a:solidFill>
                  <a:prstClr val="black"/>
                </a:solidFill>
                <a:latin typeface="Arial"/>
                <a:ea typeface="SimSun"/>
                <a:cs typeface="Segoe UI"/>
              </a:rPr>
              <a:t>d'autres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unités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d'organisation</a:t>
            </a:r>
            <a:r>
              <a:rPr lang="en-US" sz="1000" dirty="0">
                <a:solidFill>
                  <a:prstClr val="black"/>
                </a:solidFill>
                <a:latin typeface="Arial"/>
                <a:ea typeface="SimSun"/>
                <a:cs typeface="Segoe UI"/>
              </a:rPr>
              <a:t> du service ?</a:t>
            </a:r>
            <a:endParaRPr lang="en-US" sz="1000" dirty="0">
              <a:solidFill>
                <a:prstClr val="black"/>
              </a:solidFill>
              <a:latin typeface="Arial"/>
              <a:ea typeface="SimSun"/>
              <a:cs typeface="Arial"/>
            </a:endParaRPr>
          </a:p>
          <a:p>
            <a:pPr lvl="0">
              <a:lnSpc>
                <a:spcPct val="115000"/>
              </a:lnSpc>
            </a:pPr>
            <a:r>
              <a:rPr lang="en-US" sz="1000" b="1" dirty="0" err="1">
                <a:solidFill>
                  <a:prstClr val="black"/>
                </a:solidFill>
                <a:latin typeface="Arial"/>
                <a:ea typeface="SimSun"/>
                <a:cs typeface="Arial"/>
              </a:rPr>
              <a:t>Réponse</a:t>
            </a:r>
            <a:endParaRPr lang="en-US" sz="1000" dirty="0">
              <a:solidFill>
                <a:prstClr val="black"/>
              </a:solidFill>
              <a:latin typeface="Arial"/>
              <a:ea typeface="SimSun"/>
              <a:cs typeface="Arial"/>
            </a:endParaRPr>
          </a:p>
          <a:p>
            <a:pPr lvl="0">
              <a:lnSpc>
                <a:spcPct val="115000"/>
              </a:lnSpc>
              <a:spcAft>
                <a:spcPts val="1000"/>
              </a:spcAft>
            </a:pPr>
            <a:r>
              <a:rPr lang="en-US" sz="1000" dirty="0" err="1">
                <a:solidFill>
                  <a:prstClr val="black"/>
                </a:solidFill>
                <a:latin typeface="Arial"/>
                <a:ea typeface="SimSun"/>
                <a:cs typeface="Segoe UI"/>
              </a:rPr>
              <a:t>Oui</a:t>
            </a:r>
            <a:r>
              <a:rPr lang="en-US" sz="1000" dirty="0">
                <a:solidFill>
                  <a:prstClr val="black"/>
                </a:solidFill>
                <a:latin typeface="Arial"/>
                <a:ea typeface="SimSun"/>
                <a:cs typeface="Segoe UI"/>
              </a:rPr>
              <a:t>. Si </a:t>
            </a:r>
            <a:r>
              <a:rPr lang="en-US" sz="1000" dirty="0" err="1">
                <a:solidFill>
                  <a:prstClr val="black"/>
                </a:solidFill>
                <a:latin typeface="Arial"/>
                <a:ea typeface="SimSun"/>
                <a:cs typeface="Segoe UI"/>
              </a:rPr>
              <a:t>vous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liez</a:t>
            </a:r>
            <a:r>
              <a:rPr lang="en-US" sz="1000" dirty="0">
                <a:solidFill>
                  <a:prstClr val="black"/>
                </a:solidFill>
                <a:latin typeface="Arial"/>
                <a:ea typeface="SimSun"/>
                <a:cs typeface="Segoe UI"/>
              </a:rPr>
              <a:t> GPO2 à </a:t>
            </a:r>
            <a:r>
              <a:rPr lang="en-US" sz="1000" dirty="0" err="1">
                <a:solidFill>
                  <a:prstClr val="black"/>
                </a:solidFill>
                <a:latin typeface="Arial"/>
                <a:ea typeface="SimSun"/>
                <a:cs typeface="Segoe UI"/>
              </a:rPr>
              <a:t>d'autres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conteneurs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ces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utilisateurs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recevront</a:t>
            </a:r>
            <a:r>
              <a:rPr lang="en-US" sz="1000" dirty="0">
                <a:solidFill>
                  <a:prstClr val="black"/>
                </a:solidFill>
                <a:latin typeface="Arial"/>
                <a:ea typeface="SimSun"/>
                <a:cs typeface="Segoe UI"/>
              </a:rPr>
              <a:t> les </a:t>
            </a:r>
            <a:r>
              <a:rPr lang="en-US" sz="1000" dirty="0" err="1">
                <a:solidFill>
                  <a:prstClr val="black"/>
                </a:solidFill>
                <a:latin typeface="Arial"/>
                <a:ea typeface="SimSun"/>
                <a:cs typeface="Segoe UI"/>
              </a:rPr>
              <a:t>paramètres</a:t>
            </a:r>
            <a:r>
              <a:rPr lang="en-US" sz="1000" dirty="0">
                <a:solidFill>
                  <a:prstClr val="black"/>
                </a:solidFill>
                <a:latin typeface="Arial"/>
                <a:ea typeface="SimSun"/>
                <a:cs typeface="Segoe UI"/>
              </a:rPr>
              <a:t> de GPO2.</a:t>
            </a:r>
            <a:endParaRPr lang="en-US" dirty="0"/>
          </a:p>
        </p:txBody>
      </p:sp>
      <p:sp>
        <p:nvSpPr>
          <p:cNvPr id="4" name="Slide Number Placeholder 3"/>
          <p:cNvSpPr>
            <a:spLocks noGrp="1"/>
          </p:cNvSpPr>
          <p:nvPr>
            <p:ph type="sldNum" sz="quarter" idx="10"/>
          </p:nvPr>
        </p:nvSpPr>
        <p:spPr/>
        <p:txBody>
          <a:bodyPr/>
          <a:lstStyle/>
          <a:p>
            <a:fld id="{AFE14F8A-083D-447A-AF11-706261AFBA5F}" type="slidenum">
              <a:rPr lang="en-US" smtClean="0"/>
              <a:t>19</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11 : Implémentation d'une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3341795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Donnez un bref aperçu du contenu du module.</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AFE14F8A-083D-447A-AF11-706261AFBA5F}" type="slidenum">
              <a:rPr lang="en-US" smtClean="0"/>
              <a:t>2</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11 : Implémentation d'une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849492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Soulignez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 </a:t>
            </a:r>
            <a:r>
              <a:rPr lang="en-US" sz="1000" dirty="0" err="1">
                <a:latin typeface="Arial"/>
                <a:ea typeface="SimSun"/>
                <a:cs typeface="Segoe UI"/>
              </a:rPr>
              <a:t>jeu</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a:t>
            </a:r>
            <a:r>
              <a:rPr lang="en-US" sz="1000" dirty="0" err="1">
                <a:latin typeface="Arial"/>
                <a:ea typeface="SimSun"/>
                <a:cs typeface="Segoe UI"/>
              </a:rPr>
              <a:t>résultant</a:t>
            </a:r>
            <a:r>
              <a:rPr lang="en-US" sz="1000" dirty="0">
                <a:latin typeface="Arial"/>
                <a:ea typeface="SimSun"/>
                <a:cs typeface="Segoe UI"/>
              </a:rPr>
              <a:t> (</a:t>
            </a:r>
            <a:r>
              <a:rPr lang="en-US" sz="1000" dirty="0" err="1">
                <a:latin typeface="Arial"/>
                <a:ea typeface="SimSun"/>
                <a:cs typeface="Segoe UI"/>
              </a:rPr>
              <a:t>RSoP</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le </a:t>
            </a:r>
            <a:r>
              <a:rPr lang="en-US" sz="1000" dirty="0" err="1">
                <a:latin typeface="Arial"/>
                <a:ea typeface="SimSun"/>
                <a:cs typeface="Segoe UI"/>
              </a:rPr>
              <a:t>meilleur</a:t>
            </a:r>
            <a:r>
              <a:rPr lang="en-US" sz="1000" dirty="0">
                <a:latin typeface="Arial"/>
                <a:ea typeface="SimSun"/>
                <a:cs typeface="Segoe UI"/>
              </a:rPr>
              <a:t> </a:t>
            </a:r>
            <a:r>
              <a:rPr lang="en-US" sz="1000" dirty="0" err="1">
                <a:latin typeface="Arial"/>
                <a:ea typeface="SimSun"/>
                <a:cs typeface="Segoe UI"/>
              </a:rPr>
              <a:t>outil</a:t>
            </a:r>
            <a:r>
              <a:rPr lang="en-US" sz="1000" dirty="0">
                <a:latin typeface="Arial"/>
                <a:ea typeface="SimSun"/>
                <a:cs typeface="Segoe UI"/>
              </a:rPr>
              <a:t> de </a:t>
            </a:r>
            <a:r>
              <a:rPr lang="en-US" sz="1000" dirty="0" err="1">
                <a:latin typeface="Arial"/>
                <a:ea typeface="SimSun"/>
                <a:cs typeface="Segoe UI"/>
              </a:rPr>
              <a:t>résolution</a:t>
            </a:r>
            <a:r>
              <a:rPr lang="en-US" sz="1000" dirty="0">
                <a:latin typeface="Arial"/>
                <a:ea typeface="SimSun"/>
                <a:cs typeface="Segoe UI"/>
              </a:rPr>
              <a:t> des </a:t>
            </a:r>
            <a:r>
              <a:rPr lang="en-US" sz="1000" dirty="0" err="1">
                <a:latin typeface="Arial"/>
                <a:ea typeface="SimSun"/>
                <a:cs typeface="Segoe UI"/>
              </a:rPr>
              <a:t>problèmes</a:t>
            </a:r>
            <a:r>
              <a:rPr lang="en-US" sz="1000" dirty="0">
                <a:latin typeface="Arial"/>
                <a:ea typeface="SimSun"/>
                <a:cs typeface="Segoe UI"/>
              </a:rPr>
              <a:t> </a:t>
            </a:r>
            <a:r>
              <a:rPr lang="en-US" sz="1000" dirty="0" err="1">
                <a:latin typeface="Arial"/>
                <a:ea typeface="SimSun"/>
                <a:cs typeface="Segoe UI"/>
              </a:rPr>
              <a:t>liés</a:t>
            </a:r>
            <a:r>
              <a:rPr lang="en-US" sz="1000" dirty="0">
                <a:latin typeface="Arial"/>
                <a:ea typeface="SimSun"/>
                <a:cs typeface="Segoe UI"/>
              </a:rPr>
              <a:t> </a:t>
            </a:r>
            <a:r>
              <a:rPr lang="en-US" sz="1000" dirty="0" smtClean="0">
                <a:latin typeface="Arial"/>
                <a:ea typeface="SimSun"/>
                <a:cs typeface="Segoe UI"/>
              </a:rPr>
              <a:t>aux </a:t>
            </a:r>
            <a:r>
              <a:rPr lang="en-US" sz="1000" dirty="0" err="1" smtClean="0">
                <a:latin typeface="Arial"/>
                <a:ea typeface="SimSun"/>
                <a:cs typeface="Segoe UI"/>
              </a:rPr>
              <a:t>objets</a:t>
            </a:r>
            <a:r>
              <a:rPr lang="en-US" sz="1000" dirty="0" smtClean="0">
                <a:latin typeface="Arial"/>
                <a:ea typeface="SimSun"/>
                <a:cs typeface="Segoe UI"/>
              </a:rPr>
              <a:t> </a:t>
            </a:r>
            <a:r>
              <a:rPr lang="en-US" sz="1000" dirty="0">
                <a:latin typeface="Arial"/>
                <a:ea typeface="SimSun"/>
                <a:cs typeface="Segoe UI"/>
              </a:rPr>
              <a:t>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Il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permet</a:t>
            </a:r>
            <a:r>
              <a:rPr lang="en-US" sz="1000" dirty="0">
                <a:latin typeface="Arial"/>
                <a:ea typeface="SimSun"/>
                <a:cs typeface="Segoe UI"/>
              </a:rPr>
              <a:t> de </a:t>
            </a:r>
            <a:r>
              <a:rPr lang="en-US" sz="1000" dirty="0" err="1">
                <a:latin typeface="Arial"/>
                <a:ea typeface="SimSun"/>
                <a:cs typeface="Segoe UI"/>
              </a:rPr>
              <a:t>voir</a:t>
            </a:r>
            <a:r>
              <a:rPr lang="en-US" sz="1000" dirty="0">
                <a:latin typeface="Arial"/>
                <a:ea typeface="SimSun"/>
                <a:cs typeface="Segoe UI"/>
              </a:rPr>
              <a:t> </a:t>
            </a:r>
            <a:r>
              <a:rPr lang="en-US" sz="1000" dirty="0" err="1">
                <a:latin typeface="Arial"/>
                <a:ea typeface="SimSun"/>
                <a:cs typeface="Segoe UI"/>
              </a:rPr>
              <a:t>quelles</a:t>
            </a:r>
            <a:r>
              <a:rPr lang="en-US" sz="1000" dirty="0">
                <a:latin typeface="Arial"/>
                <a:ea typeface="SimSun"/>
                <a:cs typeface="Segoe UI"/>
              </a:rPr>
              <a:t> </a:t>
            </a:r>
            <a:r>
              <a:rPr lang="en-US" sz="1000" dirty="0" err="1">
                <a:latin typeface="Arial"/>
                <a:ea typeface="SimSun"/>
                <a:cs typeface="Segoe UI"/>
              </a:rPr>
              <a:t>stratégies</a:t>
            </a:r>
            <a:r>
              <a:rPr lang="en-US" sz="1000" dirty="0">
                <a:latin typeface="Arial"/>
                <a:ea typeface="SimSun"/>
                <a:cs typeface="Segoe UI"/>
              </a:rPr>
              <a:t> </a:t>
            </a:r>
            <a:r>
              <a:rPr lang="en-US" sz="1000" dirty="0" err="1">
                <a:latin typeface="Arial"/>
                <a:ea typeface="SimSun"/>
                <a:cs typeface="Segoe UI"/>
              </a:rPr>
              <a:t>fournissent</a:t>
            </a:r>
            <a:r>
              <a:rPr lang="en-US" sz="1000" dirty="0">
                <a:latin typeface="Arial"/>
                <a:ea typeface="SimSun"/>
                <a:cs typeface="Segoe UI"/>
              </a:rPr>
              <a:t> </a:t>
            </a:r>
            <a:r>
              <a:rPr lang="en-US" sz="1000" dirty="0" err="1">
                <a:latin typeface="Arial"/>
                <a:ea typeface="SimSun"/>
                <a:cs typeface="Segoe UI"/>
              </a:rPr>
              <a:t>quels</a:t>
            </a:r>
            <a:r>
              <a:rPr lang="en-US" sz="1000" dirty="0">
                <a:latin typeface="Arial"/>
                <a:ea typeface="SimSun"/>
                <a:cs typeface="Segoe UI"/>
              </a:rPr>
              <a:t> </a:t>
            </a:r>
            <a:r>
              <a:rPr lang="en-US" sz="1000" dirty="0" err="1">
                <a:latin typeface="Arial"/>
                <a:ea typeface="SimSun"/>
                <a:cs typeface="Segoe UI"/>
              </a:rPr>
              <a:t>paramètres</a:t>
            </a:r>
            <a:r>
              <a:rPr lang="en-US" sz="1000" dirty="0">
                <a:latin typeface="Arial"/>
                <a:ea typeface="SimSun"/>
                <a:cs typeface="Segoe UI"/>
              </a:rPr>
              <a:t> </a:t>
            </a:r>
            <a:r>
              <a:rPr lang="en-US" sz="1000" dirty="0" smtClean="0">
                <a:latin typeface="Arial"/>
                <a:ea typeface="SimSun"/>
                <a:cs typeface="Segoe UI"/>
              </a:rPr>
              <a:t>à </a:t>
            </a:r>
            <a:r>
              <a:rPr lang="en-US" sz="1000" dirty="0" err="1" smtClean="0">
                <a:latin typeface="Arial"/>
                <a:ea typeface="SimSun"/>
                <a:cs typeface="Segoe UI"/>
              </a:rPr>
              <a:t>l'utilisateur</a:t>
            </a:r>
            <a:r>
              <a:rPr lang="en-US" sz="1000" dirty="0" smtClean="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à </a:t>
            </a:r>
            <a:r>
              <a:rPr lang="en-US" sz="1000" dirty="0" err="1">
                <a:latin typeface="Arial"/>
                <a:ea typeface="SimSun"/>
                <a:cs typeface="Segoe UI"/>
              </a:rPr>
              <a:t>l'ordinateur</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Faites</a:t>
            </a:r>
            <a:r>
              <a:rPr lang="en-US" sz="1000" dirty="0">
                <a:latin typeface="Arial"/>
                <a:ea typeface="SimSun"/>
                <a:cs typeface="Segoe UI"/>
              </a:rPr>
              <a:t> </a:t>
            </a:r>
            <a:r>
              <a:rPr lang="en-US" sz="1000" dirty="0" err="1">
                <a:latin typeface="Arial"/>
                <a:ea typeface="SimSun"/>
                <a:cs typeface="Segoe UI"/>
              </a:rPr>
              <a:t>remarquer</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démonstration</a:t>
            </a:r>
            <a:r>
              <a:rPr lang="en-US" sz="1000" dirty="0">
                <a:latin typeface="Arial"/>
                <a:ea typeface="SimSun"/>
                <a:cs typeface="Segoe UI"/>
              </a:rPr>
              <a:t>, </a:t>
            </a:r>
            <a:r>
              <a:rPr lang="en-US" sz="1000" dirty="0" err="1">
                <a:latin typeface="Arial"/>
                <a:ea typeface="SimSun"/>
                <a:cs typeface="Segoe UI"/>
              </a:rPr>
              <a:t>l'Assistant</a:t>
            </a:r>
            <a:r>
              <a:rPr lang="en-US" sz="1000" dirty="0">
                <a:latin typeface="Arial"/>
                <a:ea typeface="SimSun"/>
                <a:cs typeface="Segoe UI"/>
              </a:rPr>
              <a:t> </a:t>
            </a:r>
            <a:r>
              <a:rPr lang="en-US" sz="1000" dirty="0" err="1">
                <a:latin typeface="Arial"/>
                <a:ea typeface="SimSun"/>
                <a:cs typeface="Segoe UI"/>
              </a:rPr>
              <a:t>Modélisation</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va</a:t>
            </a:r>
            <a:r>
              <a:rPr lang="en-US" sz="1000" dirty="0">
                <a:latin typeface="Arial"/>
                <a:ea typeface="SimSun"/>
                <a:cs typeface="Segoe UI"/>
              </a:rPr>
              <a:t> </a:t>
            </a:r>
            <a:r>
              <a:rPr lang="en-US" sz="1000" dirty="0" err="1">
                <a:latin typeface="Arial"/>
                <a:ea typeface="SimSun"/>
                <a:cs typeface="Segoe UI"/>
              </a:rPr>
              <a:t>générer</a:t>
            </a:r>
            <a:r>
              <a:rPr lang="en-US" sz="1000" dirty="0">
                <a:latin typeface="Arial"/>
                <a:ea typeface="SimSun"/>
                <a:cs typeface="Segoe UI"/>
              </a:rPr>
              <a:t> </a:t>
            </a:r>
            <a:r>
              <a:rPr lang="en-US" sz="1000" dirty="0" err="1">
                <a:latin typeface="Arial"/>
                <a:ea typeface="SimSun"/>
                <a:cs typeface="Segoe UI"/>
              </a:rPr>
              <a:t>très</a:t>
            </a:r>
            <a:r>
              <a:rPr lang="en-US" sz="1000" dirty="0">
                <a:latin typeface="Arial"/>
                <a:ea typeface="SimSun"/>
                <a:cs typeface="Segoe UI"/>
              </a:rPr>
              <a:t> </a:t>
            </a:r>
            <a:r>
              <a:rPr lang="en-US" sz="1000" dirty="0" err="1">
                <a:latin typeface="Arial"/>
                <a:ea typeface="SimSun"/>
                <a:cs typeface="Segoe UI"/>
              </a:rPr>
              <a:t>peu</a:t>
            </a:r>
            <a:r>
              <a:rPr lang="en-US" sz="1000" dirty="0">
                <a:latin typeface="Arial"/>
                <a:ea typeface="SimSun"/>
                <a:cs typeface="Segoe UI"/>
              </a:rPr>
              <a:t> </a:t>
            </a:r>
            <a:r>
              <a:rPr lang="en-US" sz="1000" dirty="0" err="1">
                <a:latin typeface="Arial"/>
                <a:ea typeface="SimSun"/>
                <a:cs typeface="Segoe UI"/>
              </a:rPr>
              <a:t>d'informations</a:t>
            </a:r>
            <a:r>
              <a:rPr lang="en-US" sz="1000" dirty="0">
                <a:latin typeface="Arial"/>
                <a:ea typeface="SimSun"/>
                <a:cs typeface="Segoe UI"/>
              </a:rPr>
              <a:t> en raison du </a:t>
            </a:r>
            <a:r>
              <a:rPr lang="en-US" sz="1000" dirty="0" err="1">
                <a:latin typeface="Arial"/>
                <a:ea typeface="SimSun"/>
                <a:cs typeface="Segoe UI"/>
              </a:rPr>
              <a:t>manque</a:t>
            </a:r>
            <a:r>
              <a:rPr lang="en-US" sz="1000" dirty="0">
                <a:latin typeface="Arial"/>
                <a:ea typeface="SimSun"/>
                <a:cs typeface="Segoe UI"/>
              </a:rPr>
              <a:t> de </a:t>
            </a:r>
            <a:r>
              <a:rPr lang="en-US" sz="1000" dirty="0" err="1">
                <a:latin typeface="Arial"/>
                <a:ea typeface="SimSun"/>
                <a:cs typeface="Segoe UI"/>
              </a:rPr>
              <a:t>stratégies</a:t>
            </a:r>
            <a:r>
              <a:rPr lang="en-US" sz="1000" dirty="0">
                <a:latin typeface="Arial"/>
                <a:ea typeface="SimSun"/>
                <a:cs typeface="Segoe UI"/>
              </a:rPr>
              <a:t> et de </a:t>
            </a:r>
            <a:r>
              <a:rPr lang="en-US" sz="1000" dirty="0" err="1">
                <a:latin typeface="Arial"/>
                <a:ea typeface="SimSun"/>
                <a:cs typeface="Segoe UI"/>
              </a:rPr>
              <a:t>paramètres</a:t>
            </a:r>
            <a:r>
              <a:rPr lang="en-US" sz="1000" dirty="0">
                <a:latin typeface="Arial"/>
                <a:ea typeface="SimSun"/>
                <a:cs typeface="Segoe UI"/>
              </a:rPr>
              <a:t> à </a:t>
            </a:r>
            <a:r>
              <a:rPr lang="en-US" sz="1000" dirty="0" err="1">
                <a:latin typeface="Arial"/>
                <a:ea typeface="SimSun"/>
                <a:cs typeface="Segoe UI"/>
              </a:rPr>
              <a:t>ce</a:t>
            </a:r>
            <a:r>
              <a:rPr lang="en-US" sz="1000" dirty="0">
                <a:latin typeface="Arial"/>
                <a:ea typeface="SimSun"/>
                <a:cs typeface="Segoe UI"/>
              </a:rPr>
              <a:t> </a:t>
            </a:r>
            <a:r>
              <a:rPr lang="en-US" sz="1000" dirty="0" err="1">
                <a:latin typeface="Arial"/>
                <a:ea typeface="SimSun"/>
                <a:cs typeface="Segoe UI"/>
              </a:rPr>
              <a:t>stade</a:t>
            </a:r>
            <a:r>
              <a:rPr lang="en-US" sz="1000" dirty="0">
                <a:latin typeface="Arial"/>
                <a:ea typeface="SimSun"/>
                <a:cs typeface="Segoe UI"/>
              </a:rPr>
              <a:t>. Le but de </a:t>
            </a:r>
            <a:r>
              <a:rPr lang="en-US" sz="1000" dirty="0" err="1">
                <a:latin typeface="Arial"/>
                <a:ea typeface="SimSun"/>
                <a:cs typeface="Segoe UI"/>
              </a:rPr>
              <a:t>l'exercice</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de </a:t>
            </a:r>
            <a:r>
              <a:rPr lang="en-US" sz="1000" dirty="0" err="1">
                <a:latin typeface="Arial"/>
                <a:ea typeface="SimSun"/>
                <a:cs typeface="Segoe UI"/>
              </a:rPr>
              <a:t>montrer</a:t>
            </a:r>
            <a:r>
              <a:rPr lang="en-US" sz="1000" dirty="0">
                <a:latin typeface="Arial"/>
                <a:ea typeface="SimSun"/>
                <a:cs typeface="Segoe UI"/>
              </a:rPr>
              <a:t> les </a:t>
            </a:r>
            <a:r>
              <a:rPr lang="en-US" sz="1000" dirty="0" err="1">
                <a:latin typeface="Arial"/>
                <a:ea typeface="SimSun"/>
                <a:cs typeface="Segoe UI"/>
              </a:rPr>
              <a:t>possibilités</a:t>
            </a:r>
            <a:r>
              <a:rPr lang="en-US" sz="1000" dirty="0">
                <a:latin typeface="Arial"/>
                <a:ea typeface="SimSun"/>
                <a:cs typeface="Segoe UI"/>
              </a:rPr>
              <a:t> de </a:t>
            </a:r>
            <a:r>
              <a:rPr lang="en-US" sz="1000" dirty="0" err="1">
                <a:latin typeface="Arial"/>
                <a:ea typeface="SimSun"/>
                <a:cs typeface="Segoe UI"/>
              </a:rPr>
              <a:t>l'Assistant</a:t>
            </a:r>
            <a:r>
              <a:rPr lang="en-US" sz="1000" dirty="0">
                <a:latin typeface="Arial"/>
                <a:ea typeface="SimSun"/>
                <a:cs typeface="Segoe UI"/>
              </a:rPr>
              <a:t> </a:t>
            </a:r>
            <a:r>
              <a:rPr lang="en-US" sz="1000" dirty="0" err="1">
                <a:latin typeface="Arial"/>
                <a:ea typeface="SimSun"/>
                <a:cs typeface="Segoe UI"/>
              </a:rPr>
              <a:t>lui-même</a:t>
            </a:r>
            <a:r>
              <a:rPr lang="en-US" sz="1000" dirty="0">
                <a:latin typeface="Arial"/>
                <a:ea typeface="SimSun"/>
                <a:cs typeface="Segoe UI"/>
              </a:rPr>
              <a:t>, et non le </a:t>
            </a:r>
            <a:r>
              <a:rPr lang="en-US" sz="1000" dirty="0" err="1">
                <a:latin typeface="Arial"/>
                <a:ea typeface="SimSun"/>
                <a:cs typeface="Segoe UI"/>
              </a:rPr>
              <a:t>contenu</a:t>
            </a:r>
            <a:r>
              <a:rPr lang="en-US" sz="1000" dirty="0">
                <a:latin typeface="Arial"/>
                <a:ea typeface="SimSun"/>
                <a:cs typeface="Segoe UI"/>
              </a:rPr>
              <a:t> du rapport </a:t>
            </a:r>
            <a:r>
              <a:rPr lang="en-US" sz="1000" dirty="0" err="1">
                <a:latin typeface="Arial"/>
                <a:ea typeface="SimSun"/>
                <a:cs typeface="Segoe UI"/>
              </a:rPr>
              <a:t>généré</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b="1" dirty="0" err="1">
                <a:latin typeface="Arial"/>
                <a:ea typeface="SimSun"/>
                <a:cs typeface="Arial"/>
              </a:rPr>
              <a:t>Étapes</a:t>
            </a:r>
            <a:r>
              <a:rPr lang="en-US" sz="1000" b="1" dirty="0">
                <a:latin typeface="Arial"/>
                <a:ea typeface="SimSun"/>
                <a:cs typeface="Arial"/>
              </a:rPr>
              <a:t> de </a:t>
            </a:r>
            <a:r>
              <a:rPr lang="en-US" sz="1000" b="1" dirty="0" err="1">
                <a:latin typeface="Arial"/>
                <a:ea typeface="SimSun"/>
                <a:cs typeface="Arial"/>
              </a:rPr>
              <a:t>préparation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Assurez-vous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22410B-LON-DC1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toujours</a:t>
            </a:r>
            <a:r>
              <a:rPr lang="en-US" sz="1000" dirty="0">
                <a:latin typeface="Arial"/>
                <a:ea typeface="SimSun"/>
                <a:cs typeface="Segoe UI"/>
              </a:rPr>
              <a:t> en </a:t>
            </a:r>
            <a:r>
              <a:rPr lang="en-US" sz="1000" dirty="0" err="1">
                <a:latin typeface="Arial"/>
                <a:ea typeface="SimSun"/>
                <a:cs typeface="Segoe UI"/>
              </a:rPr>
              <a:t>cours</a:t>
            </a:r>
            <a:r>
              <a:rPr lang="en-US" sz="1000" dirty="0">
                <a:latin typeface="Arial"/>
                <a:ea typeface="SimSun"/>
                <a:cs typeface="Segoe UI"/>
              </a:rPr>
              <a:t> </a:t>
            </a:r>
            <a:r>
              <a:rPr lang="en-US" sz="1000" dirty="0" err="1">
                <a:latin typeface="Arial"/>
                <a:ea typeface="SimSun"/>
                <a:cs typeface="Segoe UI"/>
              </a:rPr>
              <a:t>d'exécution</a:t>
            </a:r>
            <a:r>
              <a:rPr lang="en-US" sz="1000" dirty="0">
                <a:latin typeface="Arial"/>
                <a:ea typeface="SimSun"/>
                <a:cs typeface="Segoe UI"/>
              </a:rPr>
              <a:t> </a:t>
            </a:r>
            <a:r>
              <a:rPr lang="en-US" sz="1000" dirty="0" err="1">
                <a:latin typeface="Arial"/>
                <a:ea typeface="SimSun"/>
                <a:cs typeface="Segoe UI"/>
              </a:rPr>
              <a:t>depuis</a:t>
            </a:r>
            <a:r>
              <a:rPr lang="en-US" sz="1000" dirty="0">
                <a:latin typeface="Arial"/>
                <a:ea typeface="SimSun"/>
                <a:cs typeface="Segoe UI"/>
              </a:rPr>
              <a:t> la </a:t>
            </a:r>
            <a:r>
              <a:rPr lang="en-US" sz="1000" dirty="0" err="1">
                <a:latin typeface="Arial"/>
                <a:ea typeface="SimSun"/>
                <a:cs typeface="Segoe UI"/>
              </a:rPr>
              <a:t>dernière</a:t>
            </a:r>
            <a:r>
              <a:rPr lang="en-US" sz="1000" dirty="0">
                <a:latin typeface="Arial"/>
                <a:ea typeface="SimSun"/>
                <a:cs typeface="Segoe UI"/>
              </a:rPr>
              <a:t> </a:t>
            </a:r>
            <a:r>
              <a:rPr lang="en-US" sz="1000" dirty="0" err="1">
                <a:latin typeface="Arial"/>
                <a:ea typeface="SimSun"/>
                <a:cs typeface="Segoe UI"/>
              </a:rPr>
              <a:t>démonstration</a:t>
            </a:r>
            <a:r>
              <a:rPr lang="en-US" sz="1000" dirty="0">
                <a:latin typeface="Arial"/>
                <a:ea typeface="SimSun"/>
                <a:cs typeface="Segoe UI"/>
              </a:rPr>
              <a:t>.</a:t>
            </a:r>
            <a:r>
              <a:rPr lang="en-US" sz="1000" dirty="0">
                <a:solidFill>
                  <a:srgbClr val="000000"/>
                </a:solidFill>
                <a:latin typeface="Arial"/>
                <a:ea typeface="SimSun"/>
                <a:cs typeface="Segoe UI"/>
              </a:rPr>
              <a:t> </a:t>
            </a:r>
            <a:endParaRPr lang="en-US" sz="1000" dirty="0">
              <a:latin typeface="Arial"/>
              <a:ea typeface="SimSun"/>
              <a:cs typeface="Arial"/>
            </a:endParaRPr>
          </a:p>
          <a:p>
            <a:pPr>
              <a:lnSpc>
                <a:spcPct val="115000"/>
              </a:lnSpc>
              <a:spcBef>
                <a:spcPts val="900"/>
              </a:spcBef>
              <a:spcAft>
                <a:spcPts val="300"/>
              </a:spcAft>
            </a:pPr>
            <a:r>
              <a:rPr lang="en-US" sz="1000" b="1" dirty="0" err="1">
                <a:latin typeface="Arial"/>
                <a:ea typeface="SimSun"/>
                <a:cs typeface="Arial"/>
              </a:rPr>
              <a:t>Procédure</a:t>
            </a:r>
            <a:r>
              <a:rPr lang="en-US" sz="1000" b="1" dirty="0">
                <a:latin typeface="Arial"/>
                <a:ea typeface="SimSun"/>
                <a:cs typeface="Arial"/>
              </a:rPr>
              <a:t> de </a:t>
            </a:r>
            <a:r>
              <a:rPr lang="en-US" sz="1000" b="1" dirty="0" err="1">
                <a:latin typeface="Arial"/>
                <a:ea typeface="SimSun"/>
                <a:cs typeface="Arial"/>
              </a:rPr>
              <a:t>démonstration</a:t>
            </a:r>
            <a:endParaRPr lang="en-US" sz="1000" dirty="0">
              <a:latin typeface="Arial"/>
              <a:ea typeface="SimSun"/>
              <a:cs typeface="Arial"/>
            </a:endParaRPr>
          </a:p>
          <a:p>
            <a:pPr>
              <a:lnSpc>
                <a:spcPts val="1300"/>
              </a:lnSpc>
              <a:spcBef>
                <a:spcPts val="900"/>
              </a:spcBef>
              <a:spcAft>
                <a:spcPts val="300"/>
              </a:spcAft>
            </a:pPr>
            <a:r>
              <a:rPr lang="en-US" sz="1000" b="1" dirty="0" err="1" smtClean="0">
                <a:effectLst/>
                <a:latin typeface="Arial"/>
                <a:ea typeface="SimSun"/>
                <a:cs typeface="Segoe UI"/>
              </a:rPr>
              <a:t>Utiliser</a:t>
            </a:r>
            <a:r>
              <a:rPr lang="en-US" sz="1000" b="1" dirty="0" smtClean="0">
                <a:effectLst/>
                <a:latin typeface="Arial"/>
                <a:ea typeface="SimSun"/>
                <a:cs typeface="Segoe UI"/>
              </a:rPr>
              <a:t> </a:t>
            </a:r>
            <a:r>
              <a:rPr lang="en-US" sz="1000" b="1" dirty="0" err="1" smtClean="0">
                <a:effectLst/>
                <a:latin typeface="Arial"/>
                <a:ea typeface="SimSun"/>
                <a:cs typeface="Segoe UI"/>
              </a:rPr>
              <a:t>Gpupdate</a:t>
            </a:r>
            <a:r>
              <a:rPr lang="en-US" sz="1000" b="1" dirty="0" smtClean="0">
                <a:effectLst/>
                <a:latin typeface="Arial"/>
                <a:ea typeface="SimSun"/>
                <a:cs typeface="Segoe UI"/>
              </a:rPr>
              <a:t> pour </a:t>
            </a:r>
            <a:r>
              <a:rPr lang="en-US" sz="1000" b="1" dirty="0" err="1" smtClean="0">
                <a:effectLst/>
                <a:latin typeface="Arial"/>
                <a:ea typeface="SimSun"/>
                <a:cs typeface="Segoe UI"/>
              </a:rPr>
              <a:t>actualiser</a:t>
            </a:r>
            <a:r>
              <a:rPr lang="en-US" sz="1000" b="1" dirty="0" smtClean="0">
                <a:effectLst/>
                <a:latin typeface="Arial"/>
                <a:ea typeface="SimSun"/>
                <a:cs typeface="Segoe UI"/>
              </a:rPr>
              <a:t> la </a:t>
            </a:r>
            <a:r>
              <a:rPr lang="en-US" sz="1000" b="1" dirty="0" err="1" smtClean="0">
                <a:effectLst/>
                <a:latin typeface="Arial"/>
                <a:ea typeface="SimSun"/>
                <a:cs typeface="Segoe UI"/>
              </a:rPr>
              <a:t>stratégie</a:t>
            </a:r>
            <a:r>
              <a:rPr lang="en-US" sz="1000" b="1" dirty="0" smtClean="0">
                <a:effectLst/>
                <a:latin typeface="Arial"/>
                <a:ea typeface="SimSun"/>
                <a:cs typeface="Segoe UI"/>
              </a:rPr>
              <a:t> de </a:t>
            </a:r>
            <a:r>
              <a:rPr lang="en-US" sz="1000" b="1" dirty="0" err="1" smtClean="0">
                <a:effectLst/>
                <a:latin typeface="Arial"/>
                <a:ea typeface="SimSun"/>
                <a:cs typeface="Segoe UI"/>
              </a:rPr>
              <a:t>groupe</a:t>
            </a:r>
            <a:endParaRPr lang="en-US" sz="1000" b="1" dirty="0" smtClean="0">
              <a:effectLst/>
              <a:latin typeface="Arial"/>
              <a:ea typeface="SimSun"/>
              <a:cs typeface="Segoe UI"/>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Segoe UI"/>
              </a:rPr>
              <a:t>Sur LON-DC1,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la </a:t>
            </a:r>
            <a:r>
              <a:rPr lang="en-US" sz="1000" dirty="0" err="1" smtClean="0">
                <a:effectLst/>
                <a:latin typeface="Arial"/>
                <a:ea typeface="Times New Roman"/>
                <a:cs typeface="Segoe UI"/>
              </a:rPr>
              <a:t>barre</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tâches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dirty="0" err="1" smtClean="0">
                <a:effectLst/>
                <a:latin typeface="Arial"/>
                <a:ea typeface="Times New Roman"/>
                <a:cs typeface="Segoe UI"/>
              </a:rPr>
              <a:t>l'icône</a:t>
            </a:r>
            <a:r>
              <a:rPr lang="en-US" sz="1000" dirty="0" smtClean="0">
                <a:effectLst/>
                <a:latin typeface="Arial"/>
                <a:ea typeface="Times New Roman"/>
                <a:cs typeface="Segoe UI"/>
              </a:rPr>
              <a:t> </a:t>
            </a:r>
            <a:r>
              <a:rPr lang="en-US" sz="1000" dirty="0" smtClean="0">
                <a:effectLst/>
                <a:latin typeface="Arial"/>
                <a:ea typeface="Times New Roman"/>
                <a:cs typeface="Times New Roman"/>
              </a:rPr>
              <a:t>Windows PowerShell</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Windows PowerShell, à </a:t>
            </a:r>
            <a:r>
              <a:rPr lang="en-US" sz="1000" dirty="0" err="1" smtClean="0">
                <a:effectLst/>
                <a:latin typeface="Arial"/>
                <a:ea typeface="Times New Roman"/>
                <a:cs typeface="Segoe UI"/>
              </a:rPr>
              <a:t>l'invite</a:t>
            </a:r>
            <a:r>
              <a:rPr lang="en-US" sz="1000" dirty="0" smtClean="0">
                <a:effectLst/>
                <a:latin typeface="Arial"/>
                <a:ea typeface="Times New Roman"/>
                <a:cs typeface="Segoe UI"/>
              </a:rPr>
              <a:t> de </a:t>
            </a:r>
            <a:r>
              <a:rPr lang="en-US" sz="1000" dirty="0" err="1" smtClean="0">
                <a:effectLst/>
                <a:latin typeface="Arial"/>
                <a:ea typeface="Times New Roman"/>
                <a:cs typeface="Segoe UI"/>
              </a:rPr>
              <a:t>commandes</a:t>
            </a:r>
            <a:r>
              <a:rPr lang="en-US" sz="1000" dirty="0" smtClean="0">
                <a:effectLst/>
                <a:latin typeface="Arial"/>
                <a:ea typeface="Times New Roman"/>
                <a:cs typeface="Segoe UI"/>
              </a:rPr>
              <a:t>, </a:t>
            </a:r>
            <a:r>
              <a:rPr lang="en-US" sz="1000" dirty="0" err="1" smtClean="0">
                <a:effectLst/>
                <a:latin typeface="Arial"/>
                <a:ea typeface="Times New Roman"/>
                <a:cs typeface="Segoe UI"/>
              </a:rPr>
              <a:t>tapez</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Gpupdate</a:t>
            </a:r>
            <a:r>
              <a:rPr lang="en-US" sz="1000" dirty="0" smtClean="0">
                <a:effectLst/>
                <a:latin typeface="Arial"/>
                <a:ea typeface="Times New Roman"/>
                <a:cs typeface="Segoe UI"/>
              </a:rPr>
              <a:t> et </a:t>
            </a:r>
            <a:r>
              <a:rPr lang="en-US" sz="1000" dirty="0" err="1" smtClean="0">
                <a:effectLst/>
                <a:latin typeface="Arial"/>
                <a:ea typeface="Times New Roman"/>
                <a:cs typeface="Segoe UI"/>
              </a:rPr>
              <a:t>appuyez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Entrée.</a:t>
            </a:r>
            <a:endParaRPr lang="en-US" sz="1000" dirty="0" smtClean="0">
              <a:effectLst/>
              <a:latin typeface="Arial"/>
              <a:ea typeface="Times New Roman"/>
              <a:cs typeface="Times New Roman"/>
            </a:endParaRPr>
          </a:p>
          <a:p>
            <a:pPr>
              <a:lnSpc>
                <a:spcPts val="1300"/>
              </a:lnSpc>
              <a:spcBef>
                <a:spcPts val="900"/>
              </a:spcBef>
              <a:spcAft>
                <a:spcPts val="300"/>
              </a:spcAft>
            </a:pPr>
            <a:r>
              <a:rPr lang="en-US" sz="1000" b="1" dirty="0" err="1" smtClean="0">
                <a:effectLst/>
                <a:latin typeface="Arial"/>
                <a:ea typeface="SimSun"/>
                <a:cs typeface="Segoe UI"/>
              </a:rPr>
              <a:t>Utiliser</a:t>
            </a:r>
            <a:r>
              <a:rPr lang="en-US" sz="1000" b="1" dirty="0" smtClean="0">
                <a:effectLst/>
                <a:latin typeface="Arial"/>
                <a:ea typeface="SimSun"/>
                <a:cs typeface="Segoe UI"/>
              </a:rPr>
              <a:t> </a:t>
            </a:r>
            <a:r>
              <a:rPr lang="en-US" sz="1000" b="1" dirty="0" err="1" smtClean="0">
                <a:effectLst/>
                <a:latin typeface="Arial"/>
                <a:ea typeface="SimSun"/>
                <a:cs typeface="Segoe UI"/>
              </a:rPr>
              <a:t>l'applet</a:t>
            </a:r>
            <a:r>
              <a:rPr lang="en-US" sz="1000" b="1" dirty="0" smtClean="0">
                <a:effectLst/>
                <a:latin typeface="Arial"/>
                <a:ea typeface="SimSun"/>
                <a:cs typeface="Segoe UI"/>
              </a:rPr>
              <a:t> de </a:t>
            </a:r>
            <a:r>
              <a:rPr lang="en-US" sz="1000" b="1" dirty="0" err="1" smtClean="0">
                <a:effectLst/>
                <a:latin typeface="Arial"/>
                <a:ea typeface="SimSun"/>
                <a:cs typeface="Segoe UI"/>
              </a:rPr>
              <a:t>commande</a:t>
            </a:r>
            <a:r>
              <a:rPr lang="en-US" sz="1000" b="1" dirty="0" smtClean="0">
                <a:effectLst/>
                <a:latin typeface="Arial"/>
                <a:ea typeface="SimSun"/>
                <a:cs typeface="Segoe UI"/>
              </a:rPr>
              <a:t> </a:t>
            </a:r>
            <a:r>
              <a:rPr lang="en-US" sz="1000" b="1" dirty="0" err="1" smtClean="0">
                <a:effectLst/>
                <a:latin typeface="Arial"/>
                <a:ea typeface="SimSun"/>
                <a:cs typeface="Segoe UI"/>
              </a:rPr>
              <a:t>Gpresult</a:t>
            </a:r>
            <a:r>
              <a:rPr lang="en-US" sz="1000" b="1" dirty="0" smtClean="0">
                <a:effectLst/>
                <a:latin typeface="Arial"/>
                <a:ea typeface="SimSun"/>
                <a:cs typeface="Segoe UI"/>
              </a:rPr>
              <a:t> pour </a:t>
            </a:r>
            <a:r>
              <a:rPr lang="en-US" sz="1000" b="1" dirty="0" err="1" smtClean="0">
                <a:effectLst/>
                <a:latin typeface="Arial"/>
                <a:ea typeface="SimSun"/>
                <a:cs typeface="Segoe UI"/>
              </a:rPr>
              <a:t>produire</a:t>
            </a:r>
            <a:r>
              <a:rPr lang="en-US" sz="1000" b="1" dirty="0" smtClean="0">
                <a:effectLst/>
                <a:latin typeface="Arial"/>
                <a:ea typeface="SimSun"/>
                <a:cs typeface="Segoe UI"/>
              </a:rPr>
              <a:t> les </a:t>
            </a:r>
            <a:r>
              <a:rPr lang="en-US" sz="1000" b="1" dirty="0" err="1" smtClean="0">
                <a:effectLst/>
                <a:latin typeface="Arial"/>
                <a:ea typeface="SimSun"/>
                <a:cs typeface="Segoe UI"/>
              </a:rPr>
              <a:t>résultats</a:t>
            </a:r>
            <a:r>
              <a:rPr lang="en-US" sz="1000" b="1" dirty="0" smtClean="0">
                <a:effectLst/>
                <a:latin typeface="Arial"/>
                <a:ea typeface="SimSun"/>
                <a:cs typeface="Segoe UI"/>
              </a:rPr>
              <a:t> </a:t>
            </a:r>
            <a:r>
              <a:rPr lang="en-US" sz="1000" b="1" dirty="0" err="1" smtClean="0">
                <a:effectLst/>
                <a:latin typeface="Arial"/>
                <a:ea typeface="SimSun"/>
                <a:cs typeface="Segoe UI"/>
              </a:rPr>
              <a:t>dans</a:t>
            </a:r>
            <a:r>
              <a:rPr lang="en-US" sz="1000" b="1" dirty="0" smtClean="0">
                <a:effectLst/>
                <a:latin typeface="Arial"/>
                <a:ea typeface="SimSun"/>
                <a:cs typeface="Segoe UI"/>
              </a:rPr>
              <a:t> un </a:t>
            </a:r>
            <a:r>
              <a:rPr lang="en-US" sz="1000" b="1" dirty="0" err="1" smtClean="0">
                <a:effectLst/>
                <a:latin typeface="Arial"/>
                <a:ea typeface="SimSun"/>
                <a:cs typeface="Segoe UI"/>
              </a:rPr>
              <a:t>fichier</a:t>
            </a:r>
            <a:r>
              <a:rPr lang="en-US" sz="1000" b="1" dirty="0" smtClean="0">
                <a:effectLst/>
                <a:latin typeface="Arial"/>
                <a:ea typeface="SimSun"/>
                <a:cs typeface="Segoe UI"/>
              </a:rPr>
              <a:t> HTML</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a:ea typeface="Times New Roman"/>
                <a:cs typeface="Segoe UI"/>
              </a:rPr>
              <a:t>À </a:t>
            </a:r>
            <a:r>
              <a:rPr lang="en-US" sz="1000" dirty="0" err="1" smtClean="0">
                <a:solidFill>
                  <a:srgbClr val="000000"/>
                </a:solidFill>
                <a:effectLst/>
                <a:latin typeface="Arial"/>
                <a:ea typeface="Times New Roman"/>
                <a:cs typeface="Segoe UI"/>
              </a:rPr>
              <a:t>l'invite</a:t>
            </a:r>
            <a:r>
              <a:rPr lang="en-US" sz="1000" dirty="0" smtClean="0">
                <a:solidFill>
                  <a:srgbClr val="000000"/>
                </a:solidFill>
                <a:effectLst/>
                <a:latin typeface="Arial"/>
                <a:ea typeface="Times New Roman"/>
                <a:cs typeface="Segoe UI"/>
              </a:rPr>
              <a:t> de </a:t>
            </a:r>
            <a:r>
              <a:rPr lang="en-US" sz="1000" dirty="0" err="1" smtClean="0">
                <a:solidFill>
                  <a:srgbClr val="000000"/>
                </a:solidFill>
                <a:effectLst/>
                <a:latin typeface="Arial"/>
                <a:ea typeface="Times New Roman"/>
                <a:cs typeface="Segoe UI"/>
              </a:rPr>
              <a:t>commandes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tapez</a:t>
            </a:r>
            <a:r>
              <a:rPr lang="en-US" sz="1000" dirty="0" smtClean="0">
                <a:solidFill>
                  <a:srgbClr val="000000"/>
                </a:solidFill>
                <a:effectLst/>
                <a:latin typeface="Arial"/>
                <a:ea typeface="Times New Roman"/>
                <a:cs typeface="Segoe UI"/>
              </a:rPr>
              <a:t> </a:t>
            </a:r>
            <a:r>
              <a:rPr lang="en-US" sz="1000" b="1" dirty="0" err="1" smtClean="0">
                <a:effectLst/>
                <a:latin typeface="Arial"/>
                <a:ea typeface="Times New Roman"/>
                <a:cs typeface="Times New Roman"/>
              </a:rPr>
              <a:t>Gpresult</a:t>
            </a:r>
            <a:r>
              <a:rPr lang="en-US" sz="1000" b="1" dirty="0" smtClean="0">
                <a:effectLst/>
                <a:latin typeface="Arial"/>
                <a:ea typeface="Times New Roman"/>
                <a:cs typeface="Times New Roman"/>
              </a:rPr>
              <a:t> /H c:\Gpresult.html</a:t>
            </a:r>
            <a:r>
              <a:rPr lang="en-US" sz="1000" dirty="0" smtClean="0">
                <a:effectLst/>
                <a:latin typeface="Arial"/>
                <a:ea typeface="Times New Roman"/>
                <a:cs typeface="Segoe UI"/>
              </a:rPr>
              <a:t> et </a:t>
            </a:r>
            <a:r>
              <a:rPr lang="en-US" sz="1000" dirty="0" err="1" smtClean="0">
                <a:effectLst/>
                <a:latin typeface="Arial"/>
                <a:ea typeface="Times New Roman"/>
                <a:cs typeface="Segoe UI"/>
              </a:rPr>
              <a:t>appuyez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Entrée.</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solidFill>
                  <a:srgbClr val="000000"/>
                </a:solidFill>
                <a:effectLst/>
                <a:latin typeface="Arial"/>
                <a:ea typeface="Times New Roman"/>
                <a:cs typeface="Segoe UI"/>
              </a:rPr>
              <a:t>Dans</a:t>
            </a:r>
            <a:r>
              <a:rPr lang="en-US" sz="1000" dirty="0" smtClean="0">
                <a:solidFill>
                  <a:srgbClr val="000000"/>
                </a:solidFill>
                <a:effectLst/>
                <a:latin typeface="Arial"/>
                <a:ea typeface="Times New Roman"/>
                <a:cs typeface="Segoe UI"/>
              </a:rPr>
              <a:t> la </a:t>
            </a:r>
            <a:r>
              <a:rPr lang="en-US" sz="1000" dirty="0" err="1" smtClean="0">
                <a:solidFill>
                  <a:srgbClr val="000000"/>
                </a:solidFill>
                <a:effectLst/>
                <a:latin typeface="Arial"/>
                <a:ea typeface="Times New Roman"/>
                <a:cs typeface="Segoe UI"/>
              </a:rPr>
              <a:t>barre</a:t>
            </a:r>
            <a:r>
              <a:rPr lang="en-US" sz="1000" dirty="0" smtClean="0">
                <a:solidFill>
                  <a:srgbClr val="000000"/>
                </a:solidFill>
                <a:effectLst/>
                <a:latin typeface="Arial"/>
                <a:ea typeface="Times New Roman"/>
                <a:cs typeface="Segoe UI"/>
              </a:rPr>
              <a:t> des </a:t>
            </a:r>
            <a:r>
              <a:rPr lang="en-US" sz="1000" dirty="0" err="1" smtClean="0">
                <a:solidFill>
                  <a:srgbClr val="000000"/>
                </a:solidFill>
                <a:effectLst/>
                <a:latin typeface="Arial"/>
                <a:ea typeface="Times New Roman"/>
                <a:cs typeface="Segoe UI"/>
              </a:rPr>
              <a:t>tâches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cliquez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l'icône</a:t>
            </a:r>
            <a:r>
              <a:rPr lang="en-US" sz="1000" dirty="0" smtClean="0">
                <a:solidFill>
                  <a:srgbClr val="000000"/>
                </a:solidFill>
                <a:effectLst/>
                <a:latin typeface="Arial"/>
                <a:ea typeface="Times New Roman"/>
                <a:cs typeface="Segoe UI"/>
              </a:rPr>
              <a:t> de </a:t>
            </a:r>
            <a:r>
              <a:rPr lang="en-US" sz="1000" dirty="0" err="1" smtClean="0">
                <a:solidFill>
                  <a:srgbClr val="000000"/>
                </a:solidFill>
                <a:effectLst/>
                <a:latin typeface="Arial"/>
                <a:ea typeface="Times New Roman"/>
                <a:cs typeface="Segoe UI"/>
              </a:rPr>
              <a:t>l'</a:t>
            </a:r>
            <a:r>
              <a:rPr lang="en-US" sz="1000" dirty="0" err="1" smtClean="0">
                <a:effectLst/>
                <a:latin typeface="Arial"/>
                <a:ea typeface="Times New Roman"/>
                <a:cs typeface="Times New Roman"/>
              </a:rPr>
              <a:t>Explorateur</a:t>
            </a:r>
            <a:r>
              <a:rPr lang="en-US" sz="1000" dirty="0" smtClean="0">
                <a:effectLst/>
                <a:latin typeface="Arial"/>
                <a:ea typeface="Times New Roman"/>
                <a:cs typeface="Times New Roman"/>
              </a:rPr>
              <a:t> Windows</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solidFill>
                  <a:srgbClr val="000000"/>
                </a:solidFill>
                <a:effectLst/>
                <a:latin typeface="Arial"/>
                <a:ea typeface="Times New Roman"/>
                <a:cs typeface="Segoe UI"/>
              </a:rPr>
              <a:t>Dans</a:t>
            </a:r>
            <a:r>
              <a:rPr lang="en-US" sz="1000" dirty="0" smtClean="0">
                <a:solidFill>
                  <a:srgbClr val="000000"/>
                </a:solidFill>
                <a:effectLst/>
                <a:latin typeface="Arial"/>
                <a:ea typeface="Times New Roman"/>
                <a:cs typeface="Segoe UI"/>
              </a:rPr>
              <a:t> la </a:t>
            </a:r>
            <a:r>
              <a:rPr lang="en-US" sz="1000" dirty="0" err="1" smtClean="0">
                <a:solidFill>
                  <a:srgbClr val="000000"/>
                </a:solidFill>
                <a:effectLst/>
                <a:latin typeface="Arial"/>
                <a:ea typeface="Times New Roman"/>
                <a:cs typeface="Segoe UI"/>
              </a:rPr>
              <a:t>fenêtre</a:t>
            </a:r>
            <a:r>
              <a:rPr lang="en-US" sz="1000" dirty="0" smtClean="0">
                <a:solidFill>
                  <a:srgbClr val="000000"/>
                </a:solidFill>
                <a:effectLst/>
                <a:latin typeface="Arial"/>
                <a:ea typeface="Times New Roman"/>
                <a:cs typeface="Segoe UI"/>
              </a:rPr>
              <a:t> de </a:t>
            </a:r>
            <a:r>
              <a:rPr lang="en-US" sz="1000" dirty="0" err="1" smtClean="0">
                <a:solidFill>
                  <a:srgbClr val="000000"/>
                </a:solidFill>
                <a:effectLst/>
                <a:latin typeface="Arial"/>
                <a:ea typeface="Times New Roman"/>
                <a:cs typeface="Segoe UI"/>
              </a:rPr>
              <a:t>l'Explorateur</a:t>
            </a:r>
            <a:r>
              <a:rPr lang="en-US" sz="1000" dirty="0" smtClean="0">
                <a:solidFill>
                  <a:srgbClr val="000000"/>
                </a:solidFill>
                <a:effectLst/>
                <a:latin typeface="Arial"/>
                <a:ea typeface="Times New Roman"/>
                <a:cs typeface="Segoe UI"/>
              </a:rPr>
              <a:t> Windows, </a:t>
            </a:r>
            <a:r>
              <a:rPr lang="en-US" sz="1000" dirty="0" err="1" smtClean="0">
                <a:solidFill>
                  <a:srgbClr val="000000"/>
                </a:solidFill>
                <a:effectLst/>
                <a:latin typeface="Arial"/>
                <a:ea typeface="Times New Roman"/>
                <a:cs typeface="Segoe UI"/>
              </a:rPr>
              <a:t>développez</a:t>
            </a:r>
            <a:r>
              <a:rPr lang="en-US" sz="1000" dirty="0" smtClean="0">
                <a:solidFill>
                  <a:srgbClr val="000000"/>
                </a:solidFill>
                <a:effectLst/>
                <a:latin typeface="Arial"/>
                <a:ea typeface="Times New Roman"/>
                <a:cs typeface="Segoe UI"/>
              </a:rPr>
              <a:t> </a:t>
            </a:r>
            <a:r>
              <a:rPr lang="en-US" sz="1000" b="1" dirty="0" err="1" smtClean="0">
                <a:effectLst/>
                <a:latin typeface="Arial"/>
                <a:ea typeface="Times New Roman"/>
                <a:cs typeface="Times New Roman"/>
              </a:rPr>
              <a:t>Ordinateur</a:t>
            </a:r>
            <a:r>
              <a:rPr lang="en-US" sz="1000" dirty="0" smtClean="0">
                <a:effectLst/>
                <a:latin typeface="Arial"/>
                <a:ea typeface="Times New Roman"/>
                <a:cs typeface="Segoe UI"/>
              </a:rPr>
              <a:t>,</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puis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cliquez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a:t>
            </a:r>
            <a:r>
              <a:rPr lang="en-US" sz="1000" b="1" dirty="0" err="1" smtClean="0">
                <a:effectLst/>
                <a:latin typeface="Arial"/>
                <a:ea typeface="Times New Roman"/>
                <a:cs typeface="Times New Roman"/>
              </a:rPr>
              <a:t>Disque</a:t>
            </a:r>
            <a:r>
              <a:rPr lang="en-US" sz="1000" b="1" dirty="0" smtClean="0">
                <a:effectLst/>
                <a:latin typeface="Arial"/>
                <a:ea typeface="Times New Roman"/>
                <a:cs typeface="Times New Roman"/>
              </a:rPr>
              <a:t> local (C:)</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a:ea typeface="Times New Roman"/>
                <a:cs typeface="Segoe UI"/>
              </a:rPr>
              <a:t>Double-</a:t>
            </a:r>
            <a:r>
              <a:rPr lang="en-US" sz="1000" dirty="0" err="1" smtClean="0">
                <a:solidFill>
                  <a:srgbClr val="000000"/>
                </a:solidFill>
                <a:effectLst/>
                <a:latin typeface="Arial"/>
                <a:ea typeface="Times New Roman"/>
                <a:cs typeface="Segoe UI"/>
              </a:rPr>
              <a:t>cliquez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le </a:t>
            </a:r>
            <a:r>
              <a:rPr lang="en-US" sz="1000" dirty="0" err="1" smtClean="0">
                <a:solidFill>
                  <a:srgbClr val="000000"/>
                </a:solidFill>
                <a:effectLst/>
                <a:latin typeface="Arial"/>
                <a:ea typeface="Times New Roman"/>
                <a:cs typeface="Segoe UI"/>
              </a:rPr>
              <a:t>fichier</a:t>
            </a:r>
            <a:r>
              <a:rPr lang="en-US" sz="1000" dirty="0" smtClean="0">
                <a:solidFill>
                  <a:srgbClr val="000000"/>
                </a:solidFill>
                <a:effectLst/>
                <a:latin typeface="Arial"/>
                <a:ea typeface="Times New Roman"/>
                <a:cs typeface="Segoe UI"/>
              </a:rPr>
              <a:t> </a:t>
            </a:r>
            <a:r>
              <a:rPr lang="en-US" sz="1000" b="1" dirty="0" smtClean="0">
                <a:effectLst/>
                <a:latin typeface="Arial"/>
                <a:ea typeface="Times New Roman"/>
                <a:cs typeface="Times New Roman"/>
              </a:rPr>
              <a:t>Gpresult.html </a:t>
            </a:r>
            <a:r>
              <a:rPr lang="en-US" sz="1000" dirty="0" smtClean="0">
                <a:solidFill>
                  <a:srgbClr val="000000"/>
                </a:solidFill>
                <a:effectLst/>
                <a:latin typeface="Arial"/>
                <a:ea typeface="Times New Roman"/>
                <a:cs typeface="Segoe UI"/>
              </a:rPr>
              <a:t>et </a:t>
            </a:r>
            <a:r>
              <a:rPr lang="en-US" sz="1000" dirty="0" err="1" smtClean="0">
                <a:solidFill>
                  <a:srgbClr val="000000"/>
                </a:solidFill>
                <a:effectLst/>
                <a:latin typeface="Arial"/>
                <a:ea typeface="Times New Roman"/>
                <a:cs typeface="Segoe UI"/>
              </a:rPr>
              <a:t>consultez</a:t>
            </a:r>
            <a:r>
              <a:rPr lang="en-US" sz="1000" dirty="0" smtClean="0">
                <a:solidFill>
                  <a:srgbClr val="000000"/>
                </a:solidFill>
                <a:effectLst/>
                <a:latin typeface="Arial"/>
                <a:ea typeface="Times New Roman"/>
                <a:cs typeface="Segoe UI"/>
              </a:rPr>
              <a:t> les </a:t>
            </a:r>
            <a:r>
              <a:rPr lang="en-US" sz="1000" dirty="0" err="1" smtClean="0">
                <a:solidFill>
                  <a:srgbClr val="000000"/>
                </a:solidFill>
                <a:effectLst/>
                <a:latin typeface="Arial"/>
                <a:ea typeface="Times New Roman"/>
                <a:cs typeface="Segoe UI"/>
              </a:rPr>
              <a:t>résultats</a:t>
            </a:r>
            <a:r>
              <a:rPr lang="en-US" sz="1000" dirty="0" smtClean="0">
                <a:solidFill>
                  <a:srgbClr val="000000"/>
                </a:solidFill>
                <a:effectLst/>
                <a:latin typeface="Arial"/>
                <a:ea typeface="Times New Roman"/>
                <a:cs typeface="Segoe UI"/>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solidFill>
                  <a:srgbClr val="000000"/>
                </a:solidFill>
                <a:effectLst/>
                <a:latin typeface="Arial"/>
                <a:ea typeface="Times New Roman"/>
                <a:cs typeface="Segoe UI"/>
              </a:rPr>
              <a:t>Dans</a:t>
            </a:r>
            <a:r>
              <a:rPr lang="en-US" sz="1000" dirty="0" smtClean="0">
                <a:solidFill>
                  <a:srgbClr val="000000"/>
                </a:solidFill>
                <a:effectLst/>
                <a:latin typeface="Arial"/>
                <a:ea typeface="Times New Roman"/>
                <a:cs typeface="Segoe UI"/>
              </a:rPr>
              <a:t> le </a:t>
            </a:r>
            <a:r>
              <a:rPr lang="en-US" sz="1000" dirty="0" err="1" smtClean="0">
                <a:solidFill>
                  <a:srgbClr val="000000"/>
                </a:solidFill>
                <a:effectLst/>
                <a:latin typeface="Arial"/>
                <a:ea typeface="Times New Roman"/>
                <a:cs typeface="Segoe UI"/>
              </a:rPr>
              <a:t>fichier</a:t>
            </a:r>
            <a:r>
              <a:rPr lang="en-US" sz="1000" dirty="0" smtClean="0">
                <a:solidFill>
                  <a:srgbClr val="000000"/>
                </a:solidFill>
                <a:effectLst/>
                <a:latin typeface="Arial"/>
                <a:ea typeface="Times New Roman"/>
                <a:cs typeface="Segoe UI"/>
              </a:rPr>
              <a:t> Gpresult.html</a:t>
            </a:r>
            <a:r>
              <a:rPr lang="en-US" sz="1000" b="1" dirty="0" smtClean="0">
                <a:effectLst/>
                <a:latin typeface="Arial"/>
                <a:ea typeface="Times New Roman"/>
                <a:cs typeface="Times New Roman"/>
              </a:rPr>
              <a:t> </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faites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défiler</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l'écran</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jusqu'à</a:t>
            </a:r>
            <a:r>
              <a:rPr lang="en-US" sz="1000" dirty="0" smtClean="0">
                <a:solidFill>
                  <a:srgbClr val="000000"/>
                </a:solidFill>
                <a:effectLst/>
                <a:latin typeface="Arial"/>
                <a:ea typeface="Times New Roman"/>
                <a:cs typeface="Segoe UI"/>
              </a:rPr>
              <a:t> la section </a:t>
            </a:r>
            <a:r>
              <a:rPr lang="en-US" sz="1000" dirty="0" err="1" smtClean="0">
                <a:solidFill>
                  <a:srgbClr val="000000"/>
                </a:solidFill>
                <a:effectLst/>
                <a:latin typeface="Arial"/>
                <a:ea typeface="Times New Roman"/>
                <a:cs typeface="Segoe UI"/>
              </a:rPr>
              <a:t>Détails</a:t>
            </a:r>
            <a:r>
              <a:rPr lang="en-US" sz="1000" dirty="0" smtClean="0">
                <a:solidFill>
                  <a:srgbClr val="000000"/>
                </a:solidFill>
                <a:effectLst/>
                <a:latin typeface="Arial"/>
                <a:ea typeface="Times New Roman"/>
                <a:cs typeface="Segoe UI"/>
              </a:rPr>
              <a:t> de </a:t>
            </a:r>
            <a:r>
              <a:rPr lang="en-US" sz="1000" dirty="0" err="1" smtClean="0">
                <a:solidFill>
                  <a:srgbClr val="000000"/>
                </a:solidFill>
                <a:effectLst/>
                <a:latin typeface="Arial"/>
                <a:ea typeface="Times New Roman"/>
                <a:cs typeface="Segoe UI"/>
              </a:rPr>
              <a:t>l'utilisateur</a:t>
            </a:r>
            <a:r>
              <a:rPr lang="en-US" sz="1000" dirty="0" smtClean="0">
                <a:solidFill>
                  <a:srgbClr val="000000"/>
                </a:solidFill>
                <a:effectLst/>
                <a:latin typeface="Arial"/>
                <a:ea typeface="Times New Roman"/>
                <a:cs typeface="Segoe UI"/>
              </a:rPr>
              <a:t>, et </a:t>
            </a:r>
            <a:r>
              <a:rPr lang="en-US" sz="1000" dirty="0" err="1" smtClean="0">
                <a:solidFill>
                  <a:srgbClr val="000000"/>
                </a:solidFill>
                <a:effectLst/>
                <a:latin typeface="Arial"/>
                <a:ea typeface="Times New Roman"/>
                <a:cs typeface="Segoe UI"/>
              </a:rPr>
              <a:t>remarquez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que</a:t>
            </a:r>
            <a:r>
              <a:rPr lang="en-US" sz="1000" dirty="0" smtClean="0">
                <a:solidFill>
                  <a:srgbClr val="000000"/>
                </a:solidFill>
                <a:effectLst/>
                <a:latin typeface="Arial"/>
                <a:ea typeface="Times New Roman"/>
                <a:cs typeface="Segoe UI"/>
              </a:rPr>
              <a:t> le </a:t>
            </a:r>
            <a:r>
              <a:rPr lang="en-US" sz="1000" dirty="0" err="1" smtClean="0">
                <a:solidFill>
                  <a:srgbClr val="000000"/>
                </a:solidFill>
                <a:effectLst/>
                <a:latin typeface="Arial"/>
                <a:ea typeface="Times New Roman"/>
                <a:cs typeface="Segoe UI"/>
              </a:rPr>
              <a:t>paramètre</a:t>
            </a:r>
            <a:r>
              <a:rPr lang="en-US" sz="1000" dirty="0" smtClean="0">
                <a:solidFill>
                  <a:srgbClr val="000000"/>
                </a:solidFill>
                <a:effectLst/>
                <a:latin typeface="Arial"/>
                <a:ea typeface="Times New Roman"/>
                <a:cs typeface="Segoe UI"/>
              </a:rPr>
              <a:t> </a:t>
            </a:r>
            <a:r>
              <a:rPr lang="en-US" sz="1000" b="1" dirty="0" smtClean="0">
                <a:effectLst/>
                <a:latin typeface="Arial"/>
                <a:ea typeface="Times New Roman"/>
                <a:cs typeface="Times New Roman"/>
              </a:rPr>
              <a:t>Ne pas </a:t>
            </a:r>
            <a:r>
              <a:rPr lang="en-US" sz="1000" b="1" dirty="0" err="1" smtClean="0">
                <a:effectLst/>
                <a:latin typeface="Arial"/>
                <a:ea typeface="Times New Roman"/>
                <a:cs typeface="Times New Roman"/>
              </a:rPr>
              <a:t>autoriser</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l'exécution</a:t>
            </a:r>
            <a:r>
              <a:rPr lang="en-US" sz="1000" b="1" dirty="0" smtClean="0">
                <a:effectLst/>
                <a:latin typeface="Arial"/>
                <a:ea typeface="Times New Roman"/>
                <a:cs typeface="Times New Roman"/>
              </a:rPr>
              <a:t> de Windows Messenger</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est</a:t>
            </a:r>
            <a:r>
              <a:rPr lang="en-US" sz="1000" dirty="0" smtClean="0">
                <a:solidFill>
                  <a:srgbClr val="000000"/>
                </a:solidFill>
                <a:effectLst/>
                <a:latin typeface="Arial"/>
                <a:ea typeface="Times New Roman"/>
                <a:cs typeface="Segoe UI"/>
              </a:rPr>
              <a:t> </a:t>
            </a:r>
            <a:r>
              <a:rPr lang="en-US" sz="1000" b="1" dirty="0" err="1" smtClean="0">
                <a:effectLst/>
                <a:latin typeface="Arial"/>
                <a:ea typeface="Times New Roman"/>
                <a:cs typeface="Times New Roman"/>
              </a:rPr>
              <a:t>Activé</a:t>
            </a:r>
            <a:r>
              <a:rPr lang="en-US" sz="1000" dirty="0" smtClean="0">
                <a:solidFill>
                  <a:srgbClr val="000000"/>
                </a:solidFill>
                <a:effectLst/>
                <a:latin typeface="Arial"/>
                <a:ea typeface="Times New Roman"/>
                <a:cs typeface="Segoe UI"/>
              </a:rPr>
              <a:t>, et </a:t>
            </a:r>
            <a:r>
              <a:rPr lang="en-US" sz="1000" dirty="0" err="1" smtClean="0">
                <a:solidFill>
                  <a:srgbClr val="000000"/>
                </a:solidFill>
                <a:effectLst/>
                <a:latin typeface="Arial"/>
                <a:ea typeface="Times New Roman"/>
                <a:cs typeface="Segoe UI"/>
              </a:rPr>
              <a:t>que</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l'</a:t>
            </a:r>
            <a:r>
              <a:rPr lang="en-US" sz="1000" b="1" dirty="0" err="1" smtClean="0">
                <a:effectLst/>
                <a:latin typeface="Arial"/>
                <a:ea typeface="Times New Roman"/>
                <a:cs typeface="Times New Roman"/>
              </a:rPr>
              <a:t>OSG</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gagnant</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est</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l'</a:t>
            </a:r>
            <a:r>
              <a:rPr lang="en-US" sz="1000" b="1" dirty="0" err="1" smtClean="0">
                <a:effectLst/>
                <a:latin typeface="Arial"/>
                <a:ea typeface="Times New Roman"/>
                <a:cs typeface="Times New Roman"/>
              </a:rPr>
              <a:t>Objet</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stratégie</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groupe</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Interdire</a:t>
            </a:r>
            <a:r>
              <a:rPr lang="en-US" sz="1000" b="1" dirty="0" smtClean="0">
                <a:effectLst/>
                <a:latin typeface="Arial"/>
                <a:ea typeface="Times New Roman"/>
                <a:cs typeface="Times New Roman"/>
              </a:rPr>
              <a:t> Windows </a:t>
            </a:r>
            <a:r>
              <a:rPr lang="en-US" sz="1000" b="1" smtClean="0">
                <a:effectLst/>
                <a:latin typeface="Arial"/>
                <a:ea typeface="Times New Roman"/>
                <a:cs typeface="Times New Roman"/>
              </a:rPr>
              <a:t>Messenger</a:t>
            </a:r>
            <a:r>
              <a:rPr lang="en-US" sz="1000" smtClean="0">
                <a:solidFill>
                  <a:srgbClr val="000000"/>
                </a:solidFill>
                <a:effectLst/>
                <a:latin typeface="Arial"/>
                <a:ea typeface="Times New Roman"/>
                <a:cs typeface="Segoe UI"/>
              </a:rPr>
              <a:t>.</a:t>
            </a:r>
          </a:p>
          <a:p>
            <a:pPr marL="342900" indent="-342900">
              <a:lnSpc>
                <a:spcPct val="115000"/>
              </a:lnSpc>
              <a:spcAft>
                <a:spcPts val="995"/>
              </a:spcAft>
              <a:buFont typeface="+mj-lt"/>
              <a:buAutoNum type="arabicPeriod"/>
            </a:pPr>
            <a:r>
              <a:rPr lang="en-US" sz="1000">
                <a:solidFill>
                  <a:srgbClr val="000000"/>
                </a:solidFill>
                <a:latin typeface="Arial"/>
                <a:ea typeface="Times New Roman"/>
                <a:cs typeface="Segoe UI"/>
              </a:rPr>
              <a:t>Fermez le rapport</a:t>
            </a:r>
            <a:r>
              <a:rPr lang="en-US" sz="1000" smtClean="0">
                <a:solidFill>
                  <a:srgbClr val="000000"/>
                </a:solidFill>
                <a:latin typeface="Arial"/>
                <a:ea typeface="Times New Roman"/>
                <a:cs typeface="Segoe UI"/>
              </a:rPr>
              <a:t>.</a:t>
            </a:r>
          </a:p>
          <a:p>
            <a:pPr marL="342900" lvl="0" indent="-342900">
              <a:lnSpc>
                <a:spcPct val="115000"/>
              </a:lnSpc>
              <a:spcAft>
                <a:spcPts val="995"/>
              </a:spcAft>
              <a:buFont typeface="+mj-lt"/>
              <a:buAutoNum type="arabicPeriod" startAt="7"/>
            </a:pPr>
            <a:r>
              <a:rPr lang="en-US" sz="1000">
                <a:solidFill>
                  <a:srgbClr val="000000"/>
                </a:solidFill>
                <a:latin typeface="Arial"/>
                <a:ea typeface="Times New Roman"/>
                <a:cs typeface="Segoe UI"/>
              </a:rPr>
              <a:t>Fermez l'Explorateur Windows.</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a:solidFill>
                  <a:srgbClr val="000000"/>
                </a:solidFill>
                <a:latin typeface="Arial"/>
                <a:ea typeface="Times New Roman"/>
                <a:cs typeface="Segoe UI"/>
              </a:rPr>
              <a:t>Fermez Windows PowerShell</a:t>
            </a:r>
            <a:r>
              <a:rPr lang="en-US" sz="1000" smtClean="0">
                <a:solidFill>
                  <a:srgbClr val="000000"/>
                </a:solidFill>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FE14F8A-083D-447A-AF11-706261AFBA5F}" type="slidenum">
              <a:rPr lang="en-US" smtClean="0"/>
              <a:t>20</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11 : Implémentation d'une stratégie de groupe</a:t>
            </a:r>
            <a:endParaRPr lang="en-US" sz="1200" b="1" dirty="0">
              <a:solidFill>
                <a:srgbClr val="336699"/>
              </a:solidFill>
              <a:latin typeface="Arial"/>
            </a:endParaRPr>
          </a:p>
        </p:txBody>
      </p:sp>
      <p:sp>
        <p:nvSpPr>
          <p:cNvPr id="10"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val="2723059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smtClean="0">
                <a:solidFill>
                  <a:prstClr val="black"/>
                </a:solidFill>
                <a:latin typeface="Arial"/>
                <a:ea typeface="SimSun"/>
                <a:cs typeface="Segoe UI"/>
              </a:rPr>
              <a:t>Utiliser </a:t>
            </a:r>
            <a:r>
              <a:rPr lang="en-US" sz="1000" b="1">
                <a:solidFill>
                  <a:prstClr val="black"/>
                </a:solidFill>
                <a:latin typeface="Arial"/>
                <a:ea typeface="SimSun"/>
                <a:cs typeface="Segoe UI"/>
              </a:rPr>
              <a:t>l'Assistant Modélisation de stratégie de groupe pour tester la stratégie</a:t>
            </a: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Segoe UI"/>
              </a:rPr>
              <a:t>Restaurez la console GPMC à partir de la barre des tâches.</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Segoe UI"/>
              </a:rPr>
              <a:t>Cliquez avec le bouton droit sur </a:t>
            </a:r>
            <a:r>
              <a:rPr lang="en-US" sz="1000" b="1">
                <a:solidFill>
                  <a:prstClr val="black"/>
                </a:solidFill>
                <a:latin typeface="Arial"/>
                <a:ea typeface="Times New Roman"/>
                <a:cs typeface="Times New Roman"/>
              </a:rPr>
              <a:t>Modélisation de stratégie de groupe</a:t>
            </a:r>
            <a:r>
              <a:rPr lang="en-US" sz="1000">
                <a:solidFill>
                  <a:srgbClr val="000000"/>
                </a:solidFill>
                <a:latin typeface="Arial"/>
                <a:ea typeface="Times New Roman"/>
                <a:cs typeface="Segoe UI"/>
              </a:rPr>
              <a:t>, puis cliquez sur </a:t>
            </a:r>
            <a:r>
              <a:rPr lang="en-US" sz="1000" b="1">
                <a:solidFill>
                  <a:prstClr val="black"/>
                </a:solidFill>
                <a:latin typeface="Arial"/>
                <a:ea typeface="Times New Roman"/>
                <a:cs typeface="Times New Roman"/>
              </a:rPr>
              <a:t>Assistant Modélisation de stratégie de groupe</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Segoe UI"/>
              </a:rPr>
              <a:t>Dans l'Assistant Modélisation de stratégie de groupe, dans la page </a:t>
            </a:r>
            <a:r>
              <a:rPr lang="en-US" sz="1000" b="1">
                <a:solidFill>
                  <a:prstClr val="black"/>
                </a:solidFill>
                <a:latin typeface="Arial"/>
                <a:ea typeface="Times New Roman"/>
                <a:cs typeface="Times New Roman"/>
              </a:rPr>
              <a:t>Bienvenue</a:t>
            </a:r>
            <a:r>
              <a:rPr lang="en-US" sz="1000">
                <a:solidFill>
                  <a:srgbClr val="000000"/>
                </a:solidFill>
                <a:latin typeface="Arial"/>
                <a:ea typeface="Times New Roman"/>
                <a:cs typeface="Segoe UI"/>
              </a:rPr>
              <a:t>, cliquez sur </a:t>
            </a:r>
            <a:r>
              <a:rPr lang="en-US" sz="1000" b="1">
                <a:solidFill>
                  <a:prstClr val="black"/>
                </a:solidFill>
                <a:latin typeface="Arial"/>
                <a:ea typeface="Times New Roman"/>
                <a:cs typeface="Times New Roman"/>
              </a:rPr>
              <a:t>Suivant</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Segoe UI"/>
              </a:rPr>
              <a:t>Dans la page </a:t>
            </a:r>
            <a:r>
              <a:rPr lang="en-US" sz="1000" b="1">
                <a:solidFill>
                  <a:prstClr val="black"/>
                </a:solidFill>
                <a:latin typeface="Arial"/>
                <a:ea typeface="Times New Roman"/>
                <a:cs typeface="Times New Roman"/>
              </a:rPr>
              <a:t>Sélection du contrôleur de domaine</a:t>
            </a:r>
            <a:r>
              <a:rPr lang="en-US" sz="1000">
                <a:solidFill>
                  <a:srgbClr val="000000"/>
                </a:solidFill>
                <a:latin typeface="Arial"/>
                <a:ea typeface="Times New Roman"/>
                <a:cs typeface="Segoe UI"/>
              </a:rPr>
              <a:t>, cliquez sur </a:t>
            </a:r>
            <a:r>
              <a:rPr lang="en-US" sz="1000" b="1">
                <a:solidFill>
                  <a:prstClr val="black"/>
                </a:solidFill>
                <a:latin typeface="Arial"/>
                <a:ea typeface="Times New Roman"/>
                <a:cs typeface="Times New Roman"/>
              </a:rPr>
              <a:t>Suivant</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Segoe UI"/>
              </a:rPr>
              <a:t>Dans la page </a:t>
            </a:r>
            <a:r>
              <a:rPr lang="en-US" sz="1000" b="1">
                <a:solidFill>
                  <a:prstClr val="black"/>
                </a:solidFill>
                <a:latin typeface="Arial"/>
                <a:ea typeface="Times New Roman"/>
                <a:cs typeface="Times New Roman"/>
              </a:rPr>
              <a:t>Sélection d'ordinateurs et d'utilisateurs</a:t>
            </a:r>
            <a:r>
              <a:rPr lang="en-US" sz="1000">
                <a:solidFill>
                  <a:srgbClr val="000000"/>
                </a:solidFill>
                <a:latin typeface="Arial"/>
                <a:ea typeface="Times New Roman"/>
                <a:cs typeface="Segoe UI"/>
              </a:rPr>
              <a:t>, dans la section </a:t>
            </a:r>
            <a:r>
              <a:rPr lang="en-US" sz="1000" b="1">
                <a:solidFill>
                  <a:prstClr val="black"/>
                </a:solidFill>
                <a:latin typeface="Arial"/>
                <a:ea typeface="Times New Roman"/>
                <a:cs typeface="Times New Roman"/>
              </a:rPr>
              <a:t>Informations utilisateur</a:t>
            </a:r>
            <a:r>
              <a:rPr lang="en-US" sz="1000">
                <a:solidFill>
                  <a:srgbClr val="000000"/>
                </a:solidFill>
                <a:latin typeface="Arial"/>
                <a:ea typeface="Times New Roman"/>
                <a:cs typeface="Segoe UI"/>
              </a:rPr>
              <a:t>, cliquez sur </a:t>
            </a:r>
            <a:r>
              <a:rPr lang="en-US" sz="1000" b="1">
                <a:solidFill>
                  <a:prstClr val="black"/>
                </a:solidFill>
                <a:latin typeface="Arial"/>
                <a:ea typeface="Times New Roman"/>
                <a:cs typeface="Times New Roman"/>
              </a:rPr>
              <a:t>Parcourir</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Segoe UI"/>
              </a:rPr>
              <a:t>Développez </a:t>
            </a:r>
            <a:r>
              <a:rPr lang="en-US" sz="1000" b="1">
                <a:solidFill>
                  <a:prstClr val="black"/>
                </a:solidFill>
                <a:latin typeface="Arial"/>
                <a:ea typeface="Times New Roman"/>
                <a:cs typeface="Times New Roman"/>
              </a:rPr>
              <a:t>Adatum</a:t>
            </a:r>
            <a:r>
              <a:rPr lang="en-US" sz="1000">
                <a:solidFill>
                  <a:srgbClr val="000000"/>
                </a:solidFill>
                <a:latin typeface="Arial"/>
                <a:ea typeface="Times New Roman"/>
                <a:cs typeface="Segoe UI"/>
              </a:rPr>
              <a:t>, cliquez sur l'unité d'organisation </a:t>
            </a:r>
            <a:r>
              <a:rPr lang="en-US" sz="1000" b="1">
                <a:solidFill>
                  <a:prstClr val="black"/>
                </a:solidFill>
                <a:latin typeface="Arial"/>
                <a:ea typeface="Times New Roman"/>
                <a:cs typeface="Times New Roman"/>
              </a:rPr>
              <a:t>Responsables</a:t>
            </a:r>
            <a:r>
              <a:rPr lang="en-US" sz="1000">
                <a:solidFill>
                  <a:srgbClr val="000000"/>
                </a:solidFill>
                <a:latin typeface="Arial"/>
                <a:ea typeface="Times New Roman"/>
                <a:cs typeface="Segoe UI"/>
              </a:rPr>
              <a:t>, sur </a:t>
            </a:r>
            <a:r>
              <a:rPr lang="en-US" sz="1000" b="1">
                <a:solidFill>
                  <a:prstClr val="black"/>
                </a:solidFill>
                <a:latin typeface="Arial"/>
                <a:ea typeface="Times New Roman"/>
                <a:cs typeface="Times New Roman"/>
              </a:rPr>
              <a:t>OK</a:t>
            </a:r>
            <a:r>
              <a:rPr lang="en-US" sz="1000">
                <a:solidFill>
                  <a:srgbClr val="000000"/>
                </a:solidFill>
                <a:latin typeface="Arial"/>
                <a:ea typeface="Times New Roman"/>
                <a:cs typeface="Segoe UI"/>
              </a:rPr>
              <a:t>, puis sur </a:t>
            </a:r>
            <a:r>
              <a:rPr lang="en-US" sz="1000" b="1">
                <a:solidFill>
                  <a:prstClr val="black"/>
                </a:solidFill>
                <a:latin typeface="Arial"/>
                <a:ea typeface="Times New Roman"/>
                <a:cs typeface="Times New Roman"/>
              </a:rPr>
              <a:t>Suivant</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Segoe UI"/>
              </a:rPr>
              <a:t>Dans la page </a:t>
            </a:r>
            <a:r>
              <a:rPr lang="en-US" sz="1000" b="1">
                <a:solidFill>
                  <a:prstClr val="black"/>
                </a:solidFill>
                <a:latin typeface="Arial"/>
                <a:ea typeface="Times New Roman"/>
                <a:cs typeface="Times New Roman"/>
              </a:rPr>
              <a:t>Options de simulation avancées</a:t>
            </a:r>
            <a:r>
              <a:rPr lang="en-US" sz="1000">
                <a:solidFill>
                  <a:srgbClr val="000000"/>
                </a:solidFill>
                <a:latin typeface="Arial"/>
                <a:ea typeface="Times New Roman"/>
                <a:cs typeface="Segoe UI"/>
              </a:rPr>
              <a:t>, cliquez sur </a:t>
            </a:r>
            <a:r>
              <a:rPr lang="en-US" sz="1000" b="1">
                <a:solidFill>
                  <a:prstClr val="black"/>
                </a:solidFill>
                <a:latin typeface="Arial"/>
                <a:ea typeface="Times New Roman"/>
                <a:cs typeface="Times New Roman"/>
              </a:rPr>
              <a:t>Suivant</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Segoe UI"/>
              </a:rPr>
              <a:t>Dans la page </a:t>
            </a:r>
            <a:r>
              <a:rPr lang="en-US" sz="1000" b="1">
                <a:solidFill>
                  <a:prstClr val="black"/>
                </a:solidFill>
                <a:latin typeface="Arial"/>
                <a:ea typeface="Times New Roman"/>
                <a:cs typeface="Times New Roman"/>
              </a:rPr>
              <a:t>Groupes de sécurité utilisateur</a:t>
            </a:r>
            <a:r>
              <a:rPr lang="en-US" sz="1000">
                <a:solidFill>
                  <a:srgbClr val="000000"/>
                </a:solidFill>
                <a:latin typeface="Arial"/>
                <a:ea typeface="Times New Roman"/>
                <a:cs typeface="Segoe UI"/>
              </a:rPr>
              <a:t>, cliquez sur </a:t>
            </a:r>
            <a:r>
              <a:rPr lang="en-US" sz="1000" b="1">
                <a:solidFill>
                  <a:prstClr val="black"/>
                </a:solidFill>
                <a:latin typeface="Arial"/>
                <a:ea typeface="Times New Roman"/>
                <a:cs typeface="Times New Roman"/>
              </a:rPr>
              <a:t>Suivant</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Segoe UI"/>
              </a:rPr>
              <a:t>Dans la page </a:t>
            </a:r>
            <a:r>
              <a:rPr lang="en-US" sz="1000" b="1">
                <a:solidFill>
                  <a:prstClr val="black"/>
                </a:solidFill>
                <a:latin typeface="Arial"/>
                <a:ea typeface="Times New Roman"/>
                <a:cs typeface="Times New Roman"/>
              </a:rPr>
              <a:t>Filtres WMI pour Utilisateurs</a:t>
            </a:r>
            <a:r>
              <a:rPr lang="en-US" sz="1000">
                <a:solidFill>
                  <a:srgbClr val="000000"/>
                </a:solidFill>
                <a:latin typeface="Arial"/>
                <a:ea typeface="Times New Roman"/>
                <a:cs typeface="Segoe UI"/>
              </a:rPr>
              <a:t>, cliquez sur </a:t>
            </a:r>
            <a:r>
              <a:rPr lang="en-US" sz="1000" b="1">
                <a:solidFill>
                  <a:prstClr val="black"/>
                </a:solidFill>
                <a:latin typeface="Arial"/>
                <a:ea typeface="Times New Roman"/>
                <a:cs typeface="Times New Roman"/>
              </a:rPr>
              <a:t>Suivant</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Segoe UI"/>
              </a:rPr>
              <a:t>Dans la page </a:t>
            </a:r>
            <a:r>
              <a:rPr lang="en-US" sz="1000" b="1">
                <a:solidFill>
                  <a:prstClr val="black"/>
                </a:solidFill>
                <a:latin typeface="Arial"/>
                <a:ea typeface="Times New Roman"/>
                <a:cs typeface="Times New Roman"/>
              </a:rPr>
              <a:t>Résumé des sélections</a:t>
            </a:r>
            <a:r>
              <a:rPr lang="en-US" sz="1000">
                <a:solidFill>
                  <a:srgbClr val="000000"/>
                </a:solidFill>
                <a:latin typeface="Arial"/>
                <a:ea typeface="Times New Roman"/>
                <a:cs typeface="Segoe UI"/>
              </a:rPr>
              <a:t>, cliquez sur </a:t>
            </a:r>
            <a:r>
              <a:rPr lang="en-US" sz="1000" b="1">
                <a:solidFill>
                  <a:prstClr val="black"/>
                </a:solidFill>
                <a:latin typeface="Arial"/>
                <a:ea typeface="Times New Roman"/>
                <a:cs typeface="Times New Roman"/>
              </a:rPr>
              <a:t>Suivant</a:t>
            </a:r>
            <a:r>
              <a:rPr lang="en-US" sz="1000">
                <a:solidFill>
                  <a:srgbClr val="000000"/>
                </a:solidFill>
                <a:latin typeface="Arial"/>
                <a:ea typeface="Times New Roman"/>
                <a:cs typeface="Segoe UI"/>
              </a:rPr>
              <a:t>, puis sur </a:t>
            </a:r>
            <a:r>
              <a:rPr lang="en-US" sz="1000" b="1">
                <a:solidFill>
                  <a:prstClr val="black"/>
                </a:solidFill>
                <a:latin typeface="Arial"/>
                <a:ea typeface="Times New Roman"/>
                <a:cs typeface="Times New Roman"/>
              </a:rPr>
              <a:t>Terminer</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latin typeface="Arial"/>
                <a:ea typeface="Times New Roman"/>
                <a:cs typeface="Segoe UI"/>
              </a:rPr>
              <a:t>Cliquez sur l'onglet </a:t>
            </a:r>
            <a:r>
              <a:rPr lang="en-US" sz="1000" b="1">
                <a:solidFill>
                  <a:prstClr val="black"/>
                </a:solidFill>
                <a:latin typeface="Arial"/>
                <a:ea typeface="Times New Roman"/>
                <a:cs typeface="Times New Roman"/>
              </a:rPr>
              <a:t>Détails</a:t>
            </a:r>
            <a:r>
              <a:rPr lang="en-US" sz="1000">
                <a:solidFill>
                  <a:srgbClr val="000000"/>
                </a:solidFill>
                <a:latin typeface="Arial"/>
                <a:ea typeface="Times New Roman"/>
                <a:cs typeface="Segoe UI"/>
              </a:rPr>
              <a:t> du rapport et soulignez certains des résultats.</a:t>
            </a:r>
            <a:endParaRPr lang="en-US"/>
          </a:p>
        </p:txBody>
      </p:sp>
      <p:sp>
        <p:nvSpPr>
          <p:cNvPr id="4" name="Slide Number Placeholder 3"/>
          <p:cNvSpPr>
            <a:spLocks noGrp="1"/>
          </p:cNvSpPr>
          <p:nvPr>
            <p:ph type="sldNum" sz="quarter" idx="10"/>
          </p:nvPr>
        </p:nvSpPr>
        <p:spPr/>
        <p:txBody>
          <a:bodyPr/>
          <a:lstStyle/>
          <a:p>
            <a:fld id="{AFE14F8A-083D-447A-AF11-706261AFBA5F}" type="slidenum">
              <a:rPr lang="en-US" smtClean="0"/>
              <a:t>21</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11 : Implémentation d'une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33783599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Décrivez brièvement le contenu de la leçon.</a:t>
            </a:r>
          </a:p>
        </p:txBody>
      </p:sp>
      <p:sp>
        <p:nvSpPr>
          <p:cNvPr id="4" name="Slide Number Placeholder 3"/>
          <p:cNvSpPr>
            <a:spLocks noGrp="1"/>
          </p:cNvSpPr>
          <p:nvPr>
            <p:ph type="sldNum" sz="quarter" idx="10"/>
          </p:nvPr>
        </p:nvSpPr>
        <p:spPr/>
        <p:txBody>
          <a:bodyPr/>
          <a:lstStyle/>
          <a:p>
            <a:fld id="{AFE14F8A-083D-447A-AF11-706261AFBA5F}" type="slidenum">
              <a:rPr lang="en-US" smtClean="0"/>
              <a:t>22</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11 : Implémentation d'une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1946980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Précisez</a:t>
            </a:r>
            <a:r>
              <a:rPr lang="en-US" sz="1000" dirty="0">
                <a:latin typeface="Arial"/>
                <a:ea typeface="SimSun"/>
                <a:cs typeface="Segoe UI"/>
              </a:rPr>
              <a:t> </a:t>
            </a:r>
            <a:r>
              <a:rPr lang="en-US" sz="1000" dirty="0" err="1">
                <a:latin typeface="Arial"/>
                <a:ea typeface="SimSun"/>
                <a:cs typeface="Segoe UI"/>
              </a:rPr>
              <a:t>quels</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les </a:t>
            </a:r>
            <a:r>
              <a:rPr lang="en-US" sz="1000" dirty="0" err="1">
                <a:latin typeface="Arial"/>
                <a:ea typeface="SimSun"/>
                <a:cs typeface="Segoe UI"/>
              </a:rPr>
              <a:t>avantages</a:t>
            </a:r>
            <a:r>
              <a:rPr lang="en-US" sz="1000" dirty="0">
                <a:latin typeface="Arial"/>
                <a:ea typeface="SimSun"/>
                <a:cs typeface="Segoe UI"/>
              </a:rPr>
              <a:t> d'un </a:t>
            </a:r>
            <a:r>
              <a:rPr lang="en-US" sz="1000" dirty="0" err="1">
                <a:latin typeface="Arial"/>
                <a:ea typeface="SimSun"/>
                <a:cs typeface="Segoe UI"/>
              </a:rPr>
              <a:t>magasin</a:t>
            </a:r>
            <a:r>
              <a:rPr lang="en-US" sz="1000" dirty="0">
                <a:latin typeface="Arial"/>
                <a:ea typeface="SimSun"/>
                <a:cs typeface="Segoe UI"/>
              </a:rPr>
              <a:t> central pour les </a:t>
            </a:r>
            <a:r>
              <a:rPr lang="en-US" sz="1000" dirty="0" err="1">
                <a:latin typeface="Arial"/>
                <a:ea typeface="SimSun"/>
                <a:cs typeface="Segoe UI"/>
              </a:rPr>
              <a:t>grandes</a:t>
            </a:r>
            <a:r>
              <a:rPr lang="en-US" sz="1000" dirty="0">
                <a:latin typeface="Arial"/>
                <a:ea typeface="SimSun"/>
                <a:cs typeface="Segoe UI"/>
              </a:rPr>
              <a:t> </a:t>
            </a:r>
            <a:r>
              <a:rPr lang="en-US" sz="1000" dirty="0" err="1">
                <a:latin typeface="Arial"/>
                <a:ea typeface="SimSun"/>
                <a:cs typeface="Segoe UI"/>
              </a:rPr>
              <a:t>organisations</a:t>
            </a:r>
            <a:r>
              <a:rPr lang="en-US" sz="1000" dirty="0">
                <a:latin typeface="Arial"/>
                <a:ea typeface="SimSun"/>
                <a:cs typeface="Segoe UI"/>
              </a:rPr>
              <a:t> </a:t>
            </a:r>
            <a:r>
              <a:rPr lang="en-US" sz="1000" dirty="0" err="1">
                <a:latin typeface="Arial"/>
                <a:ea typeface="SimSun"/>
                <a:cs typeface="Segoe UI"/>
              </a:rPr>
              <a:t>disposant</a:t>
            </a:r>
            <a:r>
              <a:rPr lang="en-US" sz="1000" dirty="0">
                <a:latin typeface="Arial"/>
                <a:ea typeface="SimSun"/>
                <a:cs typeface="Segoe UI"/>
              </a:rPr>
              <a:t> de </a:t>
            </a:r>
            <a:r>
              <a:rPr lang="en-US" sz="1000" dirty="0" err="1">
                <a:latin typeface="Arial"/>
                <a:ea typeface="SimSun"/>
                <a:cs typeface="Segoe UI"/>
              </a:rPr>
              <a:t>plusieurs</a:t>
            </a:r>
            <a:r>
              <a:rPr lang="en-US" sz="1000" dirty="0">
                <a:latin typeface="Arial"/>
                <a:ea typeface="SimSun"/>
                <a:cs typeface="Segoe UI"/>
              </a:rPr>
              <a:t> </a:t>
            </a:r>
            <a:r>
              <a:rPr lang="en-US" sz="1000" dirty="0" err="1">
                <a:latin typeface="Arial"/>
                <a:ea typeface="SimSun"/>
                <a:cs typeface="Segoe UI"/>
              </a:rPr>
              <a:t>postes</a:t>
            </a:r>
            <a:r>
              <a:rPr lang="en-US" sz="1000" dirty="0">
                <a:latin typeface="Arial"/>
                <a:ea typeface="SimSun"/>
                <a:cs typeface="Segoe UI"/>
              </a:rPr>
              <a:t> de travail </a:t>
            </a:r>
            <a:r>
              <a:rPr lang="en-US" sz="1000" dirty="0" err="1">
                <a:latin typeface="Arial"/>
                <a:ea typeface="SimSun"/>
                <a:cs typeface="Segoe UI"/>
              </a:rPr>
              <a:t>d'administration</a:t>
            </a:r>
            <a:r>
              <a:rPr lang="en-US" sz="1000" dirty="0">
                <a:latin typeface="Arial"/>
                <a:ea typeface="SimSun"/>
                <a:cs typeface="Segoe UI"/>
              </a:rPr>
              <a:t>. Le </a:t>
            </a:r>
            <a:r>
              <a:rPr lang="en-US" sz="1000" dirty="0" err="1">
                <a:latin typeface="Arial"/>
                <a:ea typeface="SimSun"/>
                <a:cs typeface="Segoe UI"/>
              </a:rPr>
              <a:t>magasin</a:t>
            </a:r>
            <a:r>
              <a:rPr lang="en-US" sz="1000" dirty="0">
                <a:latin typeface="Arial"/>
                <a:ea typeface="SimSun"/>
                <a:cs typeface="Segoe UI"/>
              </a:rPr>
              <a:t> central </a:t>
            </a:r>
            <a:r>
              <a:rPr lang="en-US" sz="1000" dirty="0" err="1">
                <a:latin typeface="Arial"/>
                <a:ea typeface="SimSun"/>
                <a:cs typeface="Segoe UI"/>
              </a:rPr>
              <a:t>fournit</a:t>
            </a:r>
            <a:r>
              <a:rPr lang="en-US" sz="1000" dirty="0">
                <a:latin typeface="Arial"/>
                <a:ea typeface="SimSun"/>
                <a:cs typeface="Segoe UI"/>
              </a:rPr>
              <a:t> un emplacement </a:t>
            </a:r>
            <a:r>
              <a:rPr lang="en-US" sz="1000" dirty="0" err="1">
                <a:latin typeface="Arial"/>
                <a:ea typeface="SimSun"/>
                <a:cs typeface="Segoe UI"/>
              </a:rPr>
              <a:t>centralisé</a:t>
            </a:r>
            <a:r>
              <a:rPr lang="en-US" sz="1000" dirty="0">
                <a:latin typeface="Arial"/>
                <a:ea typeface="SimSun"/>
                <a:cs typeface="Segoe UI"/>
              </a:rPr>
              <a:t> </a:t>
            </a:r>
            <a:r>
              <a:rPr lang="en-US" sz="1000" dirty="0" err="1">
                <a:latin typeface="Arial"/>
                <a:ea typeface="SimSun"/>
                <a:cs typeface="Segoe UI"/>
              </a:rPr>
              <a:t>afin</a:t>
            </a:r>
            <a:r>
              <a:rPr lang="en-US" sz="1000" dirty="0">
                <a:latin typeface="Arial"/>
                <a:ea typeface="SimSun"/>
                <a:cs typeface="Segoe UI"/>
              </a:rPr>
              <a:t> </a:t>
            </a:r>
            <a:r>
              <a:rPr lang="en-US" sz="1000" dirty="0" err="1" smtClean="0">
                <a:latin typeface="Arial"/>
                <a:ea typeface="SimSun"/>
                <a:cs typeface="Segoe UI"/>
              </a:rPr>
              <a:t>que</a:t>
            </a:r>
            <a:r>
              <a:rPr lang="en-US" sz="1000" dirty="0" smtClean="0">
                <a:latin typeface="Arial"/>
                <a:ea typeface="SimSun"/>
                <a:cs typeface="Segoe UI"/>
              </a:rPr>
              <a:t> </a:t>
            </a:r>
            <a:r>
              <a:rPr lang="en-US" sz="1000" dirty="0" err="1" smtClean="0">
                <a:latin typeface="Arial"/>
                <a:ea typeface="SimSun"/>
                <a:cs typeface="Segoe UI"/>
              </a:rPr>
              <a:t>toute</a:t>
            </a:r>
            <a:r>
              <a:rPr lang="en-US" sz="1000" dirty="0" smtClean="0">
                <a:latin typeface="Arial"/>
                <a:ea typeface="SimSun"/>
                <a:cs typeface="Segoe UI"/>
              </a:rPr>
              <a:t> </a:t>
            </a:r>
            <a:r>
              <a:rPr lang="en-US" sz="1000" dirty="0">
                <a:latin typeface="Arial"/>
                <a:ea typeface="SimSun"/>
                <a:cs typeface="Segoe UI"/>
              </a:rPr>
              <a:t>modification </a:t>
            </a:r>
            <a:r>
              <a:rPr lang="en-US" sz="1000" dirty="0" err="1">
                <a:latin typeface="Arial"/>
                <a:ea typeface="SimSun"/>
                <a:cs typeface="Segoe UI"/>
              </a:rPr>
              <a:t>effectuée</a:t>
            </a:r>
            <a:r>
              <a:rPr lang="en-US" sz="1000" dirty="0">
                <a:latin typeface="Arial"/>
                <a:ea typeface="SimSun"/>
                <a:cs typeface="Segoe UI"/>
              </a:rPr>
              <a:t> par les </a:t>
            </a:r>
            <a:r>
              <a:rPr lang="en-US" sz="1000" dirty="0" err="1">
                <a:latin typeface="Arial"/>
                <a:ea typeface="SimSun"/>
                <a:cs typeface="Segoe UI"/>
              </a:rPr>
              <a:t>administrateurs</a:t>
            </a:r>
            <a:r>
              <a:rPr lang="en-US" sz="1000" dirty="0">
                <a:latin typeface="Arial"/>
                <a:ea typeface="SimSun"/>
                <a:cs typeface="Segoe UI"/>
              </a:rPr>
              <a:t> </a:t>
            </a:r>
            <a:r>
              <a:rPr lang="en-US" sz="1000" dirty="0" err="1">
                <a:latin typeface="Arial"/>
                <a:ea typeface="SimSun"/>
                <a:cs typeface="Segoe UI"/>
              </a:rPr>
              <a:t>depuis</a:t>
            </a:r>
            <a:r>
              <a:rPr lang="en-US" sz="1000" dirty="0">
                <a:latin typeface="Arial"/>
                <a:ea typeface="SimSun"/>
                <a:cs typeface="Segoe UI"/>
              </a:rPr>
              <a:t> </a:t>
            </a:r>
            <a:r>
              <a:rPr lang="en-US" sz="1000" dirty="0" err="1">
                <a:latin typeface="Arial"/>
                <a:ea typeface="SimSun"/>
                <a:cs typeface="Segoe UI"/>
              </a:rPr>
              <a:t>plusieurs</a:t>
            </a:r>
            <a:r>
              <a:rPr lang="en-US" sz="1000" dirty="0">
                <a:latin typeface="Arial"/>
                <a:ea typeface="SimSun"/>
                <a:cs typeface="Segoe UI"/>
              </a:rPr>
              <a:t> emplacements </a:t>
            </a:r>
            <a:r>
              <a:rPr lang="en-US" sz="1000" dirty="0" err="1">
                <a:latin typeface="Arial"/>
                <a:ea typeface="SimSun"/>
                <a:cs typeface="Segoe UI"/>
              </a:rPr>
              <a:t>utilise</a:t>
            </a:r>
            <a:r>
              <a:rPr lang="en-US" sz="1000" dirty="0">
                <a:latin typeface="Arial"/>
                <a:ea typeface="SimSun"/>
                <a:cs typeface="Segoe UI"/>
              </a:rPr>
              <a:t> </a:t>
            </a:r>
            <a:r>
              <a:rPr lang="en-US" sz="1000" dirty="0" err="1">
                <a:latin typeface="Arial"/>
                <a:ea typeface="SimSun"/>
                <a:cs typeface="Segoe UI"/>
              </a:rPr>
              <a:t>toujours</a:t>
            </a:r>
            <a:r>
              <a:rPr lang="en-US" sz="1000" dirty="0">
                <a:latin typeface="Arial"/>
                <a:ea typeface="SimSun"/>
                <a:cs typeface="Segoe UI"/>
              </a:rPr>
              <a:t> </a:t>
            </a:r>
            <a:r>
              <a:rPr lang="en-US" sz="1000" dirty="0" smtClean="0">
                <a:latin typeface="Arial"/>
                <a:ea typeface="SimSun"/>
                <a:cs typeface="Segoe UI"/>
              </a:rPr>
              <a:t>le </a:t>
            </a:r>
            <a:r>
              <a:rPr lang="en-US" sz="1000" dirty="0" err="1" smtClean="0">
                <a:latin typeface="Arial"/>
                <a:ea typeface="SimSun"/>
                <a:cs typeface="Segoe UI"/>
              </a:rPr>
              <a:t>même</a:t>
            </a:r>
            <a:r>
              <a:rPr lang="en-US" sz="1000" dirty="0" smtClean="0">
                <a:latin typeface="Arial"/>
                <a:ea typeface="SimSun"/>
                <a:cs typeface="Segoe UI"/>
              </a:rPr>
              <a:t> </a:t>
            </a:r>
            <a:r>
              <a:rPr lang="en-US" sz="1000" dirty="0" err="1">
                <a:latin typeface="Arial"/>
                <a:ea typeface="SimSun"/>
                <a:cs typeface="Segoe UI"/>
              </a:rPr>
              <a:t>jeu</a:t>
            </a:r>
            <a:r>
              <a:rPr lang="en-US" sz="1000" dirty="0">
                <a:latin typeface="Arial"/>
                <a:ea typeface="SimSun"/>
                <a:cs typeface="Segoe UI"/>
              </a:rPr>
              <a:t> de </a:t>
            </a:r>
            <a:r>
              <a:rPr lang="en-US" sz="1000" dirty="0" err="1">
                <a:latin typeface="Arial"/>
                <a:ea typeface="SimSun"/>
                <a:cs typeface="Segoe UI"/>
              </a:rPr>
              <a:t>fichiers</a:t>
            </a:r>
            <a:r>
              <a:rPr lang="en-US" sz="1000" dirty="0">
                <a:latin typeface="Arial"/>
                <a:ea typeface="SimSun"/>
                <a:cs typeface="Segoe UI"/>
              </a:rPr>
              <a:t> ADMX et ADML, sous </a:t>
            </a:r>
            <a:r>
              <a:rPr lang="en-US" sz="1000" dirty="0" err="1">
                <a:latin typeface="Arial"/>
                <a:ea typeface="SimSun"/>
                <a:cs typeface="Segoe UI"/>
              </a:rPr>
              <a:t>réserve</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 poste de travail </a:t>
            </a:r>
            <a:r>
              <a:rPr lang="en-US" sz="1000" dirty="0" err="1">
                <a:latin typeface="Arial"/>
                <a:ea typeface="SimSun"/>
                <a:cs typeface="Segoe UI"/>
              </a:rPr>
              <a:t>d'administration</a:t>
            </a:r>
            <a:r>
              <a:rPr lang="en-US" sz="1000" dirty="0">
                <a:latin typeface="Arial"/>
                <a:ea typeface="SimSun"/>
                <a:cs typeface="Segoe UI"/>
              </a:rPr>
              <a:t> </a:t>
            </a:r>
            <a:r>
              <a:rPr lang="en-US" sz="1000" dirty="0" err="1">
                <a:latin typeface="Arial"/>
                <a:ea typeface="SimSun"/>
                <a:cs typeface="Segoe UI"/>
              </a:rPr>
              <a:t>exécute</a:t>
            </a:r>
            <a:r>
              <a:rPr lang="en-US" sz="1000" dirty="0">
                <a:latin typeface="Arial"/>
                <a:ea typeface="SimSun"/>
                <a:cs typeface="Segoe UI"/>
              </a:rPr>
              <a:t> </a:t>
            </a:r>
            <a:r>
              <a:rPr lang="en-US" sz="1000" dirty="0" smtClean="0">
                <a:latin typeface="Arial"/>
                <a:ea typeface="SimSun"/>
                <a:cs typeface="Segoe UI"/>
              </a:rPr>
              <a:t>un </a:t>
            </a:r>
            <a:r>
              <a:rPr lang="en-US" sz="1000" dirty="0" err="1" smtClean="0">
                <a:latin typeface="Arial"/>
                <a:ea typeface="SimSun"/>
                <a:cs typeface="Segoe UI"/>
              </a:rPr>
              <a:t>système</a:t>
            </a:r>
            <a:r>
              <a:rPr lang="en-US" sz="1000" dirty="0" smtClean="0">
                <a:latin typeface="Arial"/>
                <a:ea typeface="SimSun"/>
                <a:cs typeface="Segoe UI"/>
              </a:rPr>
              <a:t> </a:t>
            </a:r>
            <a:r>
              <a:rPr lang="en-US" sz="1000" dirty="0" err="1">
                <a:latin typeface="Arial"/>
                <a:ea typeface="SimSun"/>
                <a:cs typeface="Segoe UI"/>
              </a:rPr>
              <a:t>d'exploitation</a:t>
            </a:r>
            <a:r>
              <a:rPr lang="en-US" sz="1000" dirty="0">
                <a:latin typeface="Arial"/>
                <a:ea typeface="SimSun"/>
                <a:cs typeface="Segoe UI"/>
              </a:rPr>
              <a:t> Windows Vista</a:t>
            </a:r>
            <a:r>
              <a:rPr lang="en-US" sz="1000" baseline="30000" dirty="0">
                <a:latin typeface="Arial"/>
                <a:ea typeface="SimSun"/>
                <a:cs typeface="Segoe UI"/>
              </a:rPr>
              <a:t>®</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version plus </a:t>
            </a:r>
            <a:r>
              <a:rPr lang="en-US" sz="1000" dirty="0" err="1">
                <a:latin typeface="Arial"/>
                <a:ea typeface="SimSun"/>
                <a:cs typeface="Segoe UI"/>
              </a:rPr>
              <a:t>récente</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un </a:t>
            </a:r>
            <a:r>
              <a:rPr lang="en-US" sz="1000" dirty="0" err="1">
                <a:latin typeface="Arial"/>
                <a:ea typeface="SimSun"/>
                <a:cs typeface="Segoe UI"/>
              </a:rPr>
              <a:t>système</a:t>
            </a:r>
            <a:r>
              <a:rPr lang="en-US" sz="1000" dirty="0">
                <a:latin typeface="Arial"/>
                <a:ea typeface="SimSun"/>
                <a:cs typeface="Segoe UI"/>
              </a:rPr>
              <a:t> Windows Server 2008 </a:t>
            </a:r>
            <a:r>
              <a:rPr lang="en-US" sz="1000" dirty="0" err="1" smtClean="0">
                <a:latin typeface="Arial"/>
                <a:ea typeface="SimSun"/>
                <a:cs typeface="Segoe UI"/>
              </a:rPr>
              <a:t>ou</a:t>
            </a:r>
            <a:r>
              <a:rPr lang="en-US" sz="1000" dirty="0" smtClean="0">
                <a:latin typeface="Arial"/>
                <a:ea typeface="SimSun"/>
                <a:cs typeface="Segoe UI"/>
              </a:rPr>
              <a:t> version </a:t>
            </a:r>
            <a:r>
              <a:rPr lang="en-US" sz="1000" dirty="0">
                <a:latin typeface="Arial"/>
                <a:ea typeface="SimSun"/>
                <a:cs typeface="Segoe UI"/>
              </a:rPr>
              <a:t>plus </a:t>
            </a:r>
            <a:r>
              <a:rPr lang="en-US" sz="1000" dirty="0" err="1">
                <a:latin typeface="Arial"/>
                <a:ea typeface="SimSun"/>
                <a:cs typeface="Segoe UI"/>
              </a:rPr>
              <a:t>récente</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FE14F8A-083D-447A-AF11-706261AFBA5F}" type="slidenum">
              <a:rPr lang="en-US" smtClean="0"/>
              <a:t>23</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11 : Implémentation d'une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31736977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SimSun"/>
                <a:cs typeface="Segoe UI"/>
              </a:rPr>
              <a:t>Les </a:t>
            </a:r>
            <a:r>
              <a:rPr lang="en-US" sz="1000" dirty="0" err="1">
                <a:latin typeface="Arial"/>
                <a:ea typeface="SimSun"/>
                <a:cs typeface="Segoe UI"/>
              </a:rPr>
              <a:t>idées</a:t>
            </a:r>
            <a:r>
              <a:rPr lang="en-US" sz="1000" dirty="0">
                <a:latin typeface="Arial"/>
                <a:ea typeface="SimSun"/>
                <a:cs typeface="Segoe UI"/>
              </a:rPr>
              <a:t> </a:t>
            </a:r>
            <a:r>
              <a:rPr lang="en-US" sz="1000" dirty="0" err="1">
                <a:latin typeface="Arial"/>
                <a:ea typeface="SimSun"/>
                <a:cs typeface="Segoe UI"/>
              </a:rPr>
              <a:t>principales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transmettre</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les </a:t>
            </a:r>
            <a:r>
              <a:rPr lang="en-US" sz="1000" dirty="0" err="1">
                <a:latin typeface="Arial"/>
                <a:ea typeface="SimSun"/>
                <a:cs typeface="Segoe UI"/>
              </a:rPr>
              <a:t>suivantes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Les </a:t>
            </a:r>
            <a:r>
              <a:rPr lang="en-US" sz="1000" dirty="0" err="1" smtClean="0">
                <a:effectLst/>
                <a:latin typeface="Arial"/>
                <a:ea typeface="Times New Roman"/>
                <a:cs typeface="Segoe UI"/>
              </a:rPr>
              <a:t>modèles</a:t>
            </a:r>
            <a:r>
              <a:rPr lang="en-US" sz="1000" dirty="0" smtClean="0">
                <a:effectLst/>
                <a:latin typeface="Arial"/>
                <a:ea typeface="Times New Roman"/>
                <a:cs typeface="Segoe UI"/>
              </a:rPr>
              <a:t> </a:t>
            </a:r>
            <a:r>
              <a:rPr lang="en-US" sz="1000" dirty="0" err="1" smtClean="0">
                <a:effectLst/>
                <a:latin typeface="Arial"/>
                <a:ea typeface="Times New Roman"/>
                <a:cs typeface="Segoe UI"/>
              </a:rPr>
              <a:t>d'administration</a:t>
            </a:r>
            <a:r>
              <a:rPr lang="en-US" sz="1000" dirty="0" smtClean="0">
                <a:effectLst/>
                <a:latin typeface="Arial"/>
                <a:ea typeface="Times New Roman"/>
                <a:cs typeface="Segoe UI"/>
              </a:rPr>
              <a:t> </a:t>
            </a:r>
            <a:r>
              <a:rPr lang="en-US" sz="1000" dirty="0" err="1" smtClean="0">
                <a:effectLst/>
                <a:latin typeface="Arial"/>
                <a:ea typeface="Times New Roman"/>
                <a:cs typeface="Segoe UI"/>
              </a:rPr>
              <a:t>déterminent</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paramètres</a:t>
            </a:r>
            <a:r>
              <a:rPr lang="en-US" sz="1000" dirty="0" smtClean="0">
                <a:effectLst/>
                <a:latin typeface="Arial"/>
                <a:ea typeface="Times New Roman"/>
                <a:cs typeface="Segoe UI"/>
              </a:rPr>
              <a:t> qui </a:t>
            </a:r>
            <a:r>
              <a:rPr lang="en-US" sz="1000" dirty="0" err="1" smtClean="0">
                <a:effectLst/>
                <a:latin typeface="Arial"/>
                <a:ea typeface="Times New Roman"/>
                <a:cs typeface="Segoe UI"/>
              </a:rPr>
              <a:t>apparaissent</a:t>
            </a:r>
            <a:r>
              <a:rPr lang="en-US" sz="1000" dirty="0" smtClean="0">
                <a:effectLst/>
                <a:latin typeface="Arial"/>
                <a:ea typeface="Times New Roman"/>
                <a:cs typeface="Segoe UI"/>
              </a:rPr>
              <a:t> et comment </a:t>
            </a:r>
            <a:r>
              <a:rPr lang="en-US" sz="1000" dirty="0" err="1" smtClean="0">
                <a:effectLst/>
                <a:latin typeface="Arial"/>
                <a:ea typeface="Times New Roman"/>
                <a:cs typeface="Segoe UI"/>
              </a:rPr>
              <a:t>ils</a:t>
            </a:r>
            <a:r>
              <a:rPr lang="en-US" sz="1000" dirty="0" smtClean="0">
                <a:effectLst/>
                <a:latin typeface="Arial"/>
                <a:ea typeface="Times New Roman"/>
                <a:cs typeface="Segoe UI"/>
              </a:rPr>
              <a:t> </a:t>
            </a:r>
            <a:r>
              <a:rPr lang="en-US" sz="1000" dirty="0" err="1" smtClean="0">
                <a:effectLst/>
                <a:latin typeface="Arial"/>
                <a:ea typeface="Times New Roman"/>
                <a:cs typeface="Segoe UI"/>
              </a:rPr>
              <a:t>sont</a:t>
            </a:r>
            <a:r>
              <a:rPr lang="en-US" sz="1000" dirty="0" smtClean="0">
                <a:effectLst/>
                <a:latin typeface="Arial"/>
                <a:ea typeface="Times New Roman"/>
                <a:cs typeface="Segoe UI"/>
              </a:rPr>
              <a:t> </a:t>
            </a:r>
            <a:r>
              <a:rPr lang="en-US" sz="1000" dirty="0" err="1" smtClean="0">
                <a:effectLst/>
                <a:latin typeface="Arial"/>
                <a:ea typeface="Times New Roman"/>
                <a:cs typeface="Segoe UI"/>
              </a:rPr>
              <a:t>regroupés</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a:t>
            </a:r>
            <a:r>
              <a:rPr lang="en-US" sz="1000" dirty="0" err="1" smtClean="0">
                <a:effectLst/>
                <a:latin typeface="Arial"/>
                <a:ea typeface="Times New Roman"/>
                <a:cs typeface="Segoe UI"/>
              </a:rPr>
              <a:t>l'Éditeur</a:t>
            </a:r>
            <a:r>
              <a:rPr lang="en-US" sz="1000" dirty="0" smtClean="0">
                <a:effectLst/>
                <a:latin typeface="Arial"/>
                <a:ea typeface="Times New Roman"/>
                <a:cs typeface="Segoe UI"/>
              </a:rPr>
              <a:t> </a:t>
            </a:r>
            <a:r>
              <a:rPr lang="en-US" sz="1000" dirty="0" err="1" smtClean="0">
                <a:effectLst/>
                <a:latin typeface="Arial"/>
                <a:ea typeface="Times New Roman"/>
                <a:cs typeface="Segoe UI"/>
              </a:rPr>
              <a:t>d'objets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stratégie</a:t>
            </a:r>
            <a:r>
              <a:rPr lang="en-US" sz="1000" dirty="0" smtClean="0">
                <a:effectLst/>
                <a:latin typeface="Arial"/>
                <a:ea typeface="Times New Roman"/>
                <a:cs typeface="Segoe UI"/>
              </a:rPr>
              <a:t> de </a:t>
            </a:r>
            <a:r>
              <a:rPr lang="en-US" sz="1000" dirty="0" err="1" smtClean="0">
                <a:effectLst/>
                <a:latin typeface="Arial"/>
                <a:ea typeface="Times New Roman"/>
                <a:cs typeface="Segoe UI"/>
              </a:rPr>
              <a:t>groupe</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Avant Windows Vista et les types de </a:t>
            </a:r>
            <a:r>
              <a:rPr lang="en-US" sz="1000" dirty="0" err="1" smtClean="0">
                <a:effectLst/>
                <a:latin typeface="Arial"/>
                <a:ea typeface="Times New Roman"/>
                <a:cs typeface="Segoe UI"/>
              </a:rPr>
              <a:t>fichier</a:t>
            </a:r>
            <a:r>
              <a:rPr lang="en-US" sz="1000" dirty="0" smtClean="0">
                <a:effectLst/>
                <a:latin typeface="Arial"/>
                <a:ea typeface="Times New Roman"/>
                <a:cs typeface="Segoe UI"/>
              </a:rPr>
              <a:t> .</a:t>
            </a:r>
            <a:r>
              <a:rPr lang="en-US" sz="1000" dirty="0" err="1" smtClean="0">
                <a:effectLst/>
                <a:latin typeface="Arial"/>
                <a:ea typeface="Times New Roman"/>
                <a:cs typeface="Segoe UI"/>
              </a:rPr>
              <a:t>admx</a:t>
            </a:r>
            <a:r>
              <a:rPr lang="en-US" sz="1000" dirty="0" smtClean="0">
                <a:effectLst/>
                <a:latin typeface="Arial"/>
                <a:ea typeface="Times New Roman"/>
                <a:cs typeface="Segoe UI"/>
              </a:rPr>
              <a:t> (ADMX) et .</a:t>
            </a:r>
            <a:r>
              <a:rPr lang="en-US" sz="1000" dirty="0" err="1" smtClean="0">
                <a:effectLst/>
                <a:latin typeface="Arial"/>
                <a:ea typeface="Times New Roman"/>
                <a:cs typeface="Segoe UI"/>
              </a:rPr>
              <a:t>adml</a:t>
            </a:r>
            <a:r>
              <a:rPr lang="en-US" sz="1000" dirty="0" smtClean="0">
                <a:effectLst/>
                <a:latin typeface="Arial"/>
                <a:ea typeface="Times New Roman"/>
                <a:cs typeface="Segoe UI"/>
              </a:rPr>
              <a:t> (ADML), les </a:t>
            </a:r>
            <a:r>
              <a:rPr lang="en-US" sz="1000" dirty="0" err="1" smtClean="0">
                <a:effectLst/>
                <a:latin typeface="Arial"/>
                <a:ea typeface="Times New Roman"/>
                <a:cs typeface="Segoe UI"/>
              </a:rPr>
              <a:t>modèles</a:t>
            </a:r>
            <a:r>
              <a:rPr lang="en-US" sz="1000" dirty="0" smtClean="0">
                <a:effectLst/>
                <a:latin typeface="Arial"/>
                <a:ea typeface="Times New Roman"/>
                <a:cs typeface="Segoe UI"/>
              </a:rPr>
              <a:t> </a:t>
            </a:r>
            <a:r>
              <a:rPr lang="en-US" sz="1000" dirty="0" err="1" smtClean="0">
                <a:effectLst/>
                <a:latin typeface="Arial"/>
                <a:ea typeface="Times New Roman"/>
                <a:cs typeface="Segoe UI"/>
              </a:rPr>
              <a:t>d'administration</a:t>
            </a:r>
            <a:r>
              <a:rPr lang="en-US" sz="1000" dirty="0" smtClean="0">
                <a:effectLst/>
                <a:latin typeface="Arial"/>
                <a:ea typeface="Times New Roman"/>
                <a:cs typeface="Segoe UI"/>
              </a:rPr>
              <a:t> </a:t>
            </a:r>
            <a:r>
              <a:rPr lang="en-US" sz="1000" dirty="0" err="1" smtClean="0">
                <a:effectLst/>
                <a:latin typeface="Arial"/>
                <a:ea typeface="Times New Roman"/>
                <a:cs typeface="Segoe UI"/>
              </a:rPr>
              <a:t>étaient</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fichiers</a:t>
            </a:r>
            <a:r>
              <a:rPr lang="en-US" sz="1000" dirty="0" smtClean="0">
                <a:effectLst/>
                <a:latin typeface="Arial"/>
                <a:ea typeface="Times New Roman"/>
                <a:cs typeface="Segoe UI"/>
              </a:rPr>
              <a:t> </a:t>
            </a:r>
            <a:r>
              <a:rPr lang="en-US" sz="1000" dirty="0" err="1" smtClean="0">
                <a:effectLst/>
                <a:latin typeface="Arial"/>
                <a:ea typeface="Times New Roman"/>
                <a:cs typeface="Segoe UI"/>
              </a:rPr>
              <a:t>uniques</a:t>
            </a:r>
            <a:r>
              <a:rPr lang="en-US" sz="1000" dirty="0" smtClean="0">
                <a:effectLst/>
                <a:latin typeface="Arial"/>
                <a:ea typeface="Times New Roman"/>
                <a:cs typeface="Segoe UI"/>
              </a:rPr>
              <a:t> </a:t>
            </a:r>
            <a:r>
              <a:rPr lang="en-US" sz="1000" dirty="0" err="1" smtClean="0">
                <a:effectLst/>
                <a:latin typeface="Arial"/>
                <a:ea typeface="Times New Roman"/>
                <a:cs typeface="Segoe UI"/>
              </a:rPr>
              <a:t>ayant</a:t>
            </a:r>
            <a:r>
              <a:rPr lang="en-US" sz="1000" dirty="0" smtClean="0">
                <a:effectLst/>
                <a:latin typeface="Arial"/>
                <a:ea typeface="Times New Roman"/>
                <a:cs typeface="Segoe UI"/>
              </a:rPr>
              <a:t> </a:t>
            </a:r>
            <a:r>
              <a:rPr lang="en-US" sz="1000" dirty="0" err="1" smtClean="0">
                <a:effectLst/>
                <a:latin typeface="Arial"/>
                <a:ea typeface="Times New Roman"/>
                <a:cs typeface="Segoe UI"/>
              </a:rPr>
              <a:t>l'extension</a:t>
            </a:r>
            <a:r>
              <a:rPr lang="en-US" sz="1000" dirty="0" smtClean="0">
                <a:effectLst/>
                <a:latin typeface="Arial"/>
                <a:ea typeface="Times New Roman"/>
                <a:cs typeface="Segoe UI"/>
              </a:rPr>
              <a:t> .</a:t>
            </a:r>
            <a:r>
              <a:rPr lang="en-US" sz="1000" dirty="0" err="1" smtClean="0">
                <a:effectLst/>
                <a:latin typeface="Arial"/>
                <a:ea typeface="Times New Roman"/>
                <a:cs typeface="Segoe UI"/>
              </a:rPr>
              <a:t>adm</a:t>
            </a:r>
            <a:r>
              <a:rPr lang="en-US" sz="1000" dirty="0" smtClean="0">
                <a:effectLst/>
                <a:latin typeface="Arial"/>
                <a:ea typeface="Times New Roman"/>
                <a:cs typeface="Segoe UI"/>
              </a:rPr>
              <a:t> (ADM). </a:t>
            </a:r>
            <a:r>
              <a:rPr lang="en-US" sz="1000" dirty="0" err="1" smtClean="0">
                <a:effectLst/>
                <a:latin typeface="Arial"/>
                <a:ea typeface="Times New Roman"/>
                <a:cs typeface="Segoe UI"/>
              </a:rPr>
              <a:t>Ces</a:t>
            </a:r>
            <a:r>
              <a:rPr lang="en-US" sz="1000" dirty="0" smtClean="0">
                <a:effectLst/>
                <a:latin typeface="Arial"/>
                <a:ea typeface="Times New Roman"/>
                <a:cs typeface="Segoe UI"/>
              </a:rPr>
              <a:t> </a:t>
            </a:r>
            <a:r>
              <a:rPr lang="en-US" sz="1000" dirty="0" err="1" smtClean="0">
                <a:effectLst/>
                <a:latin typeface="Arial"/>
                <a:ea typeface="Times New Roman"/>
                <a:cs typeface="Segoe UI"/>
              </a:rPr>
              <a:t>fichiers</a:t>
            </a:r>
            <a:r>
              <a:rPr lang="en-US" sz="1000" dirty="0" smtClean="0">
                <a:effectLst/>
                <a:latin typeface="Arial"/>
                <a:ea typeface="Times New Roman"/>
                <a:cs typeface="Segoe UI"/>
              </a:rPr>
              <a:t> </a:t>
            </a:r>
            <a:r>
              <a:rPr lang="en-US" sz="1000" dirty="0" err="1" smtClean="0">
                <a:effectLst/>
                <a:latin typeface="Arial"/>
                <a:ea typeface="Times New Roman"/>
                <a:cs typeface="Segoe UI"/>
              </a:rPr>
              <a:t>entraînaient</a:t>
            </a:r>
            <a:r>
              <a:rPr lang="en-US" sz="1000" dirty="0" smtClean="0">
                <a:effectLst/>
                <a:latin typeface="Arial"/>
                <a:ea typeface="Times New Roman"/>
                <a:cs typeface="Segoe UI"/>
              </a:rPr>
              <a:t> un dossier SYSVOL </a:t>
            </a:r>
            <a:r>
              <a:rPr lang="en-US" sz="1000" dirty="0" err="1" smtClean="0">
                <a:effectLst/>
                <a:latin typeface="Arial"/>
                <a:ea typeface="Times New Roman"/>
                <a:cs typeface="Segoe UI"/>
              </a:rPr>
              <a:t>extrêmement</a:t>
            </a:r>
            <a:r>
              <a:rPr lang="en-US" sz="1000" dirty="0" smtClean="0">
                <a:effectLst/>
                <a:latin typeface="Arial"/>
                <a:ea typeface="Times New Roman"/>
                <a:cs typeface="Segoe UI"/>
              </a:rPr>
              <a:t> grand, </a:t>
            </a:r>
            <a:r>
              <a:rPr lang="en-US" sz="1000" dirty="0" err="1" smtClean="0">
                <a:effectLst/>
                <a:latin typeface="Arial"/>
                <a:ea typeface="Times New Roman"/>
                <a:cs typeface="Segoe UI"/>
              </a:rPr>
              <a:t>parce</a:t>
            </a:r>
            <a:r>
              <a:rPr lang="en-US" sz="1000" dirty="0" smtClean="0">
                <a:effectLst/>
                <a:latin typeface="Arial"/>
                <a:ea typeface="Times New Roman"/>
                <a:cs typeface="Segoe UI"/>
              </a:rPr>
              <a:t> </a:t>
            </a:r>
            <a:r>
              <a:rPr lang="en-US" sz="1000" dirty="0" err="1" smtClean="0">
                <a:effectLst/>
                <a:latin typeface="Arial"/>
                <a:ea typeface="Times New Roman"/>
                <a:cs typeface="Segoe UI"/>
              </a:rPr>
              <a:t>que</a:t>
            </a:r>
            <a:r>
              <a:rPr lang="en-US" sz="1000" dirty="0" smtClean="0">
                <a:effectLst/>
                <a:latin typeface="Arial"/>
                <a:ea typeface="Times New Roman"/>
                <a:cs typeface="Segoe UI"/>
              </a:rPr>
              <a:t> le </a:t>
            </a:r>
            <a:r>
              <a:rPr lang="en-US" sz="1000" dirty="0" err="1" smtClean="0">
                <a:effectLst/>
                <a:latin typeface="Arial"/>
                <a:ea typeface="Times New Roman"/>
                <a:cs typeface="Segoe UI"/>
              </a:rPr>
              <a:t>fichier</a:t>
            </a:r>
            <a:r>
              <a:rPr lang="en-US" sz="1000" dirty="0" smtClean="0">
                <a:effectLst/>
                <a:latin typeface="Arial"/>
                <a:ea typeface="Times New Roman"/>
                <a:cs typeface="Segoe UI"/>
              </a:rPr>
              <a:t> </a:t>
            </a:r>
            <a:r>
              <a:rPr lang="en-US" sz="1000" dirty="0" err="1" smtClean="0">
                <a:effectLst/>
                <a:latin typeface="Arial"/>
                <a:ea typeface="Times New Roman"/>
                <a:cs typeface="Segoe UI"/>
              </a:rPr>
              <a:t>complet</a:t>
            </a:r>
            <a:r>
              <a:rPr lang="en-US" sz="1000" dirty="0" smtClean="0">
                <a:effectLst/>
                <a:latin typeface="Arial"/>
                <a:ea typeface="Times New Roman"/>
                <a:cs typeface="Segoe UI"/>
              </a:rPr>
              <a:t> </a:t>
            </a:r>
            <a:r>
              <a:rPr lang="en-US" sz="1000" dirty="0" err="1" smtClean="0">
                <a:effectLst/>
                <a:latin typeface="Arial"/>
                <a:ea typeface="Times New Roman"/>
                <a:cs typeface="Segoe UI"/>
              </a:rPr>
              <a:t>était</a:t>
            </a:r>
            <a:r>
              <a:rPr lang="en-US" sz="1000" dirty="0" smtClean="0">
                <a:effectLst/>
                <a:latin typeface="Arial"/>
                <a:ea typeface="Times New Roman"/>
                <a:cs typeface="Segoe UI"/>
              </a:rPr>
              <a:t> </a:t>
            </a:r>
            <a:r>
              <a:rPr lang="en-US" sz="1000" dirty="0" err="1" smtClean="0">
                <a:effectLst/>
                <a:latin typeface="Arial"/>
                <a:ea typeface="Times New Roman"/>
                <a:cs typeface="Segoe UI"/>
              </a:rPr>
              <a:t>copié</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a:t>
            </a:r>
            <a:r>
              <a:rPr lang="en-US" sz="1000" dirty="0" err="1" smtClean="0">
                <a:effectLst/>
                <a:latin typeface="Arial"/>
                <a:ea typeface="Times New Roman"/>
                <a:cs typeface="Segoe UI"/>
              </a:rPr>
              <a:t>l'objet</a:t>
            </a:r>
            <a:r>
              <a:rPr lang="en-US" sz="1000" dirty="0" smtClean="0">
                <a:effectLst/>
                <a:latin typeface="Arial"/>
                <a:ea typeface="Times New Roman"/>
                <a:cs typeface="Segoe UI"/>
              </a:rPr>
              <a:t> de </a:t>
            </a:r>
            <a:r>
              <a:rPr lang="en-US" sz="1000" dirty="0" err="1" smtClean="0">
                <a:effectLst/>
                <a:latin typeface="Arial"/>
                <a:ea typeface="Times New Roman"/>
                <a:cs typeface="Segoe UI"/>
              </a:rPr>
              <a:t>stratégie</a:t>
            </a:r>
            <a:r>
              <a:rPr lang="en-US" sz="1000" dirty="0" smtClean="0">
                <a:effectLst/>
                <a:latin typeface="Arial"/>
                <a:ea typeface="Times New Roman"/>
                <a:cs typeface="Segoe UI"/>
              </a:rPr>
              <a:t> de </a:t>
            </a:r>
            <a:r>
              <a:rPr lang="en-US" sz="1000" dirty="0" err="1" smtClean="0">
                <a:effectLst/>
                <a:latin typeface="Arial"/>
                <a:ea typeface="Times New Roman"/>
                <a:cs typeface="Segoe UI"/>
              </a:rPr>
              <a:t>groupe</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SYSVOL, </a:t>
            </a:r>
            <a:r>
              <a:rPr lang="en-US" sz="1000" dirty="0" err="1" smtClean="0">
                <a:effectLst/>
                <a:latin typeface="Arial"/>
                <a:ea typeface="Times New Roman"/>
                <a:cs typeface="Segoe UI"/>
              </a:rPr>
              <a:t>même</a:t>
            </a:r>
            <a:r>
              <a:rPr lang="en-US" sz="1000" dirty="0" smtClean="0">
                <a:effectLst/>
                <a:latin typeface="Arial"/>
                <a:ea typeface="Times New Roman"/>
                <a:cs typeface="Segoe UI"/>
              </a:rPr>
              <a:t> </a:t>
            </a:r>
            <a:r>
              <a:rPr lang="en-US" sz="1000" dirty="0" err="1" smtClean="0">
                <a:effectLst/>
                <a:latin typeface="Arial"/>
                <a:ea typeface="Times New Roman"/>
                <a:cs typeface="Segoe UI"/>
              </a:rPr>
              <a:t>si</a:t>
            </a:r>
            <a:r>
              <a:rPr lang="en-US" sz="1000" dirty="0" smtClean="0">
                <a:effectLst/>
                <a:latin typeface="Arial"/>
                <a:ea typeface="Times New Roman"/>
                <a:cs typeface="Segoe UI"/>
              </a:rPr>
              <a:t> </a:t>
            </a:r>
            <a:r>
              <a:rPr lang="en-US" sz="1000" dirty="0" err="1" smtClean="0">
                <a:effectLst/>
                <a:latin typeface="Arial"/>
                <a:ea typeface="Times New Roman"/>
                <a:cs typeface="Segoe UI"/>
              </a:rPr>
              <a:t>quelques</a:t>
            </a:r>
            <a:r>
              <a:rPr lang="en-US" sz="1000" dirty="0" smtClean="0">
                <a:effectLst/>
                <a:latin typeface="Arial"/>
                <a:ea typeface="Times New Roman"/>
                <a:cs typeface="Segoe UI"/>
              </a:rPr>
              <a:t> </a:t>
            </a:r>
            <a:r>
              <a:rPr lang="en-US" sz="1000" dirty="0" err="1" smtClean="0">
                <a:effectLst/>
                <a:latin typeface="Arial"/>
                <a:ea typeface="Times New Roman"/>
                <a:cs typeface="Segoe UI"/>
              </a:rPr>
              <a:t>paramètres</a:t>
            </a:r>
            <a:r>
              <a:rPr lang="en-US" sz="1000" dirty="0" smtClean="0">
                <a:effectLst/>
                <a:latin typeface="Arial"/>
                <a:ea typeface="Times New Roman"/>
                <a:cs typeface="Segoe UI"/>
              </a:rPr>
              <a:t> </a:t>
            </a:r>
            <a:r>
              <a:rPr lang="en-US" sz="1000" dirty="0" err="1" smtClean="0">
                <a:effectLst/>
                <a:latin typeface="Arial"/>
                <a:ea typeface="Times New Roman"/>
                <a:cs typeface="Segoe UI"/>
              </a:rPr>
              <a:t>seulement</a:t>
            </a:r>
            <a:r>
              <a:rPr lang="en-US" sz="1000" dirty="0" smtClean="0">
                <a:effectLst/>
                <a:latin typeface="Arial"/>
                <a:ea typeface="Times New Roman"/>
                <a:cs typeface="Segoe UI"/>
              </a:rPr>
              <a:t> </a:t>
            </a:r>
            <a:r>
              <a:rPr lang="en-US" sz="1000" dirty="0" err="1" smtClean="0">
                <a:effectLst/>
                <a:latin typeface="Arial"/>
                <a:ea typeface="Times New Roman"/>
                <a:cs typeface="Segoe UI"/>
              </a:rPr>
              <a:t>étaient</a:t>
            </a:r>
            <a:r>
              <a:rPr lang="en-US" sz="1000" dirty="0" smtClean="0">
                <a:effectLst/>
                <a:latin typeface="Arial"/>
                <a:ea typeface="Times New Roman"/>
                <a:cs typeface="Segoe UI"/>
              </a:rPr>
              <a:t> </a:t>
            </a:r>
            <a:r>
              <a:rPr lang="en-US" sz="1000" dirty="0" err="1" smtClean="0">
                <a:effectLst/>
                <a:latin typeface="Arial"/>
                <a:ea typeface="Times New Roman"/>
                <a:cs typeface="Segoe UI"/>
              </a:rPr>
              <a:t>configurés</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fichiers</a:t>
            </a:r>
            <a:r>
              <a:rPr lang="en-US" sz="1000" dirty="0" smtClean="0">
                <a:effectLst/>
                <a:latin typeface="Arial"/>
                <a:ea typeface="Times New Roman"/>
                <a:cs typeface="Segoe UI"/>
              </a:rPr>
              <a:t> ADMX et ADML </a:t>
            </a:r>
            <a:r>
              <a:rPr lang="en-US" sz="1000" dirty="0" err="1" smtClean="0">
                <a:effectLst/>
                <a:latin typeface="Arial"/>
                <a:ea typeface="Times New Roman"/>
                <a:cs typeface="Segoe UI"/>
              </a:rPr>
              <a:t>changent</a:t>
            </a:r>
            <a:r>
              <a:rPr lang="en-US" sz="1000" dirty="0" smtClean="0">
                <a:effectLst/>
                <a:latin typeface="Arial"/>
                <a:ea typeface="Times New Roman"/>
                <a:cs typeface="Segoe UI"/>
              </a:rPr>
              <a:t> </a:t>
            </a:r>
            <a:r>
              <a:rPr lang="en-US" sz="1000" dirty="0" err="1" smtClean="0">
                <a:effectLst/>
                <a:latin typeface="Arial"/>
                <a:ea typeface="Times New Roman"/>
                <a:cs typeface="Segoe UI"/>
              </a:rPr>
              <a:t>ce</a:t>
            </a:r>
            <a:r>
              <a:rPr lang="en-US" sz="1000" dirty="0" smtClean="0">
                <a:effectLst/>
                <a:latin typeface="Arial"/>
                <a:ea typeface="Times New Roman"/>
                <a:cs typeface="Segoe UI"/>
              </a:rPr>
              <a:t> </a:t>
            </a:r>
            <a:r>
              <a:rPr lang="en-US" sz="1000" dirty="0" err="1" smtClean="0">
                <a:effectLst/>
                <a:latin typeface="Arial"/>
                <a:ea typeface="Times New Roman"/>
                <a:cs typeface="Segoe UI"/>
              </a:rPr>
              <a:t>comportement</a:t>
            </a:r>
            <a:r>
              <a:rPr lang="en-US" sz="1000" dirty="0" smtClean="0">
                <a:effectLst/>
                <a:latin typeface="Arial"/>
                <a:ea typeface="Times New Roman"/>
                <a:cs typeface="Segoe UI"/>
              </a:rPr>
              <a:t> </a:t>
            </a:r>
            <a:r>
              <a:rPr lang="en-US" sz="1000" dirty="0" err="1" smtClean="0">
                <a:effectLst/>
                <a:latin typeface="Arial"/>
                <a:ea typeface="Times New Roman"/>
                <a:cs typeface="Segoe UI"/>
              </a:rPr>
              <a:t>afin</a:t>
            </a:r>
            <a:r>
              <a:rPr lang="en-US" sz="1000" dirty="0" smtClean="0">
                <a:effectLst/>
                <a:latin typeface="Arial"/>
                <a:ea typeface="Times New Roman"/>
                <a:cs typeface="Segoe UI"/>
              </a:rPr>
              <a:t> </a:t>
            </a:r>
            <a:r>
              <a:rPr lang="en-US" sz="1000" dirty="0" err="1" smtClean="0">
                <a:effectLst/>
                <a:latin typeface="Arial"/>
                <a:ea typeface="Times New Roman"/>
                <a:cs typeface="Segoe UI"/>
              </a:rPr>
              <a:t>que</a:t>
            </a:r>
            <a:r>
              <a:rPr lang="en-US" sz="1000" dirty="0" smtClean="0">
                <a:effectLst/>
                <a:latin typeface="Arial"/>
                <a:ea typeface="Times New Roman"/>
                <a:cs typeface="Segoe UI"/>
              </a:rPr>
              <a:t> </a:t>
            </a:r>
            <a:r>
              <a:rPr lang="en-US" sz="1000" dirty="0" err="1" smtClean="0">
                <a:effectLst/>
                <a:latin typeface="Arial"/>
                <a:ea typeface="Times New Roman"/>
                <a:cs typeface="Segoe UI"/>
              </a:rPr>
              <a:t>seuls</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paramètres</a:t>
            </a:r>
            <a:r>
              <a:rPr lang="en-US" sz="1000" dirty="0" smtClean="0">
                <a:effectLst/>
                <a:latin typeface="Arial"/>
                <a:ea typeface="Times New Roman"/>
                <a:cs typeface="Segoe UI"/>
              </a:rPr>
              <a:t> </a:t>
            </a:r>
            <a:r>
              <a:rPr lang="en-US" sz="1000" dirty="0" err="1" smtClean="0">
                <a:effectLst/>
                <a:latin typeface="Arial"/>
                <a:ea typeface="Times New Roman"/>
                <a:cs typeface="Segoe UI"/>
              </a:rPr>
              <a:t>configurés</a:t>
            </a:r>
            <a:r>
              <a:rPr lang="en-US" sz="1000" dirty="0" smtClean="0">
                <a:effectLst/>
                <a:latin typeface="Arial"/>
                <a:ea typeface="Times New Roman"/>
                <a:cs typeface="Segoe UI"/>
              </a:rPr>
              <a:t> </a:t>
            </a:r>
            <a:r>
              <a:rPr lang="en-US" sz="1000" dirty="0" err="1" smtClean="0">
                <a:effectLst/>
                <a:latin typeface="Arial"/>
                <a:ea typeface="Times New Roman"/>
                <a:cs typeface="Segoe UI"/>
              </a:rPr>
              <a:t>soient</a:t>
            </a:r>
            <a:r>
              <a:rPr lang="en-US" sz="1000" dirty="0" smtClean="0">
                <a:effectLst/>
                <a:latin typeface="Arial"/>
                <a:ea typeface="Times New Roman"/>
                <a:cs typeface="Segoe UI"/>
              </a:rPr>
              <a:t> </a:t>
            </a:r>
            <a:r>
              <a:rPr lang="en-US" sz="1000" dirty="0" err="1" smtClean="0">
                <a:effectLst/>
                <a:latin typeface="Arial"/>
                <a:ea typeface="Times New Roman"/>
                <a:cs typeface="Segoe UI"/>
              </a:rPr>
              <a:t>inclus</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a:t>
            </a:r>
            <a:r>
              <a:rPr lang="en-US" sz="1000" dirty="0" err="1" smtClean="0">
                <a:effectLst/>
                <a:latin typeface="Arial"/>
                <a:ea typeface="Times New Roman"/>
                <a:cs typeface="Segoe UI"/>
              </a:rPr>
              <a:t>l'objet</a:t>
            </a:r>
            <a:r>
              <a:rPr lang="en-US" sz="1000" dirty="0" smtClean="0">
                <a:effectLst/>
                <a:latin typeface="Arial"/>
                <a:ea typeface="Times New Roman"/>
                <a:cs typeface="Segoe UI"/>
              </a:rPr>
              <a:t> de </a:t>
            </a:r>
            <a:r>
              <a:rPr lang="en-US" sz="1000" dirty="0" err="1" smtClean="0">
                <a:effectLst/>
                <a:latin typeface="Arial"/>
                <a:ea typeface="Times New Roman"/>
                <a:cs typeface="Segoe UI"/>
              </a:rPr>
              <a:t>stratégie</a:t>
            </a:r>
            <a:r>
              <a:rPr lang="en-US" sz="1000" dirty="0" smtClean="0">
                <a:effectLst/>
                <a:latin typeface="Arial"/>
                <a:ea typeface="Times New Roman"/>
                <a:cs typeface="Segoe UI"/>
              </a:rPr>
              <a:t> de </a:t>
            </a:r>
            <a:r>
              <a:rPr lang="en-US" sz="1000" dirty="0" err="1" smtClean="0">
                <a:effectLst/>
                <a:latin typeface="Arial"/>
                <a:ea typeface="Times New Roman"/>
                <a:cs typeface="Segoe UI"/>
              </a:rPr>
              <a:t>groupe</a:t>
            </a:r>
            <a:r>
              <a:rPr lang="en-US" sz="1000" dirty="0" smtClean="0">
                <a:effectLst/>
                <a:latin typeface="Arial"/>
                <a:ea typeface="Times New Roman"/>
                <a:cs typeface="Segoe UI"/>
              </a:rPr>
              <a:t>, </a:t>
            </a:r>
            <a:r>
              <a:rPr lang="en-US" sz="1000" dirty="0" err="1" smtClean="0">
                <a:effectLst/>
                <a:latin typeface="Arial"/>
                <a:ea typeface="Times New Roman"/>
                <a:cs typeface="Segoe UI"/>
              </a:rPr>
              <a:t>ce</a:t>
            </a:r>
            <a:r>
              <a:rPr lang="en-US" sz="1000" dirty="0" smtClean="0">
                <a:effectLst/>
                <a:latin typeface="Arial"/>
                <a:ea typeface="Times New Roman"/>
                <a:cs typeface="Segoe UI"/>
              </a:rPr>
              <a:t> qui </a:t>
            </a:r>
            <a:r>
              <a:rPr lang="en-US" sz="1000" dirty="0" err="1" smtClean="0">
                <a:effectLst/>
                <a:latin typeface="Arial"/>
                <a:ea typeface="Times New Roman"/>
                <a:cs typeface="Segoe UI"/>
              </a:rPr>
              <a:t>permet</a:t>
            </a:r>
            <a:r>
              <a:rPr lang="en-US" sz="1000" dirty="0" smtClean="0">
                <a:effectLst/>
                <a:latin typeface="Arial"/>
                <a:ea typeface="Times New Roman"/>
                <a:cs typeface="Segoe UI"/>
              </a:rPr>
              <a:t> de </a:t>
            </a:r>
            <a:r>
              <a:rPr lang="en-US" sz="1000" dirty="0" err="1" smtClean="0">
                <a:effectLst/>
                <a:latin typeface="Arial"/>
                <a:ea typeface="Times New Roman"/>
                <a:cs typeface="Segoe UI"/>
              </a:rPr>
              <a:t>réduire</a:t>
            </a:r>
            <a:r>
              <a:rPr lang="en-US" sz="1000" dirty="0" smtClean="0">
                <a:effectLst/>
                <a:latin typeface="Arial"/>
                <a:ea typeface="Times New Roman"/>
                <a:cs typeface="Segoe UI"/>
              </a:rPr>
              <a:t> la </a:t>
            </a:r>
            <a:r>
              <a:rPr lang="en-US" sz="1000" dirty="0" err="1" smtClean="0">
                <a:effectLst/>
                <a:latin typeface="Arial"/>
                <a:ea typeface="Times New Roman"/>
                <a:cs typeface="Segoe UI"/>
              </a:rPr>
              <a:t>taille</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objets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stratégie</a:t>
            </a:r>
            <a:r>
              <a:rPr lang="en-US" sz="1000" dirty="0" smtClean="0">
                <a:effectLst/>
                <a:latin typeface="Arial"/>
                <a:ea typeface="Times New Roman"/>
                <a:cs typeface="Segoe UI"/>
              </a:rPr>
              <a:t> de </a:t>
            </a:r>
            <a:r>
              <a:rPr lang="en-US" sz="1000" dirty="0" err="1" smtClean="0">
                <a:effectLst/>
                <a:latin typeface="Arial"/>
                <a:ea typeface="Times New Roman"/>
                <a:cs typeface="Segoe UI"/>
              </a:rPr>
              <a:t>groupe</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1000"/>
              </a:spcAft>
            </a:pPr>
            <a:r>
              <a:rPr lang="en-US" sz="1000" dirty="0" err="1">
                <a:latin typeface="Arial"/>
                <a:ea typeface="SimSun"/>
                <a:cs typeface="Segoe UI"/>
              </a:rPr>
              <a:t>Indiquez</a:t>
            </a:r>
            <a:r>
              <a:rPr lang="en-US" sz="1000" dirty="0">
                <a:latin typeface="Arial"/>
                <a:ea typeface="SimSun"/>
                <a:cs typeface="Segoe UI"/>
              </a:rPr>
              <a:t> </a:t>
            </a:r>
            <a:r>
              <a:rPr lang="en-US" sz="1000" dirty="0" err="1">
                <a:latin typeface="Arial"/>
                <a:ea typeface="SimSun"/>
                <a:cs typeface="Segoe UI"/>
              </a:rPr>
              <a:t>qu'il</a:t>
            </a:r>
            <a:r>
              <a:rPr lang="en-US" sz="1000" dirty="0">
                <a:latin typeface="Arial"/>
                <a:ea typeface="SimSun"/>
                <a:cs typeface="Segoe UI"/>
              </a:rPr>
              <a:t> </a:t>
            </a:r>
            <a:r>
              <a:rPr lang="en-US" sz="1000" dirty="0" err="1">
                <a:latin typeface="Arial"/>
                <a:ea typeface="SimSun"/>
                <a:cs typeface="Segoe UI"/>
              </a:rPr>
              <a:t>existe</a:t>
            </a:r>
            <a:r>
              <a:rPr lang="en-US" sz="1000" dirty="0">
                <a:latin typeface="Arial"/>
                <a:ea typeface="SimSun"/>
                <a:cs typeface="Segoe UI"/>
              </a:rPr>
              <a:t> un </a:t>
            </a:r>
            <a:r>
              <a:rPr lang="en-US" sz="1000" dirty="0" err="1">
                <a:latin typeface="Arial"/>
                <a:ea typeface="SimSun"/>
                <a:cs typeface="Segoe UI"/>
              </a:rPr>
              <a:t>outil</a:t>
            </a:r>
            <a:r>
              <a:rPr lang="en-US" sz="1000" dirty="0">
                <a:latin typeface="Arial"/>
                <a:ea typeface="SimSun"/>
                <a:cs typeface="Segoe UI"/>
              </a:rPr>
              <a:t> </a:t>
            </a:r>
            <a:r>
              <a:rPr lang="en-US" sz="1000" dirty="0" err="1">
                <a:latin typeface="Arial"/>
                <a:ea typeface="SimSun"/>
                <a:cs typeface="Segoe UI"/>
              </a:rPr>
              <a:t>nommé</a:t>
            </a:r>
            <a:r>
              <a:rPr lang="en-US" sz="1000" dirty="0">
                <a:latin typeface="Arial"/>
                <a:ea typeface="SimSun"/>
                <a:cs typeface="Segoe UI"/>
              </a:rPr>
              <a:t> ADMX Migrator,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pour </a:t>
            </a:r>
            <a:r>
              <a:rPr lang="en-US" sz="1000" dirty="0" err="1">
                <a:latin typeface="Arial"/>
                <a:ea typeface="SimSun"/>
                <a:cs typeface="Segoe UI"/>
              </a:rPr>
              <a:t>convertir</a:t>
            </a:r>
            <a:r>
              <a:rPr lang="en-US" sz="1000" dirty="0">
                <a:latin typeface="Arial"/>
                <a:ea typeface="SimSun"/>
                <a:cs typeface="Segoe UI"/>
              </a:rPr>
              <a:t> </a:t>
            </a:r>
            <a:r>
              <a:rPr lang="en-US" sz="1000" dirty="0" smtClean="0">
                <a:latin typeface="Arial"/>
                <a:ea typeface="SimSun"/>
                <a:cs typeface="Segoe UI"/>
              </a:rPr>
              <a:t>et </a:t>
            </a:r>
            <a:r>
              <a:rPr lang="en-US" sz="1000" dirty="0" err="1" smtClean="0">
                <a:latin typeface="Arial"/>
                <a:ea typeface="SimSun"/>
                <a:cs typeface="Segoe UI"/>
              </a:rPr>
              <a:t>personnaliser</a:t>
            </a:r>
            <a:r>
              <a:rPr lang="en-US" sz="1000" dirty="0" smtClean="0">
                <a:latin typeface="Arial"/>
                <a:ea typeface="SimSun"/>
                <a:cs typeface="Segoe UI"/>
              </a:rPr>
              <a:t> </a:t>
            </a:r>
            <a:r>
              <a:rPr lang="en-US" sz="1000" dirty="0">
                <a:latin typeface="Arial"/>
                <a:ea typeface="SimSun"/>
                <a:cs typeface="Segoe UI"/>
              </a:rPr>
              <a:t>des </a:t>
            </a:r>
            <a:r>
              <a:rPr lang="en-US" sz="1000" dirty="0" err="1">
                <a:latin typeface="Arial"/>
                <a:ea typeface="SimSun"/>
                <a:cs typeface="Segoe UI"/>
              </a:rPr>
              <a:t>fichiers</a:t>
            </a:r>
            <a:r>
              <a:rPr lang="en-US" sz="1000" dirty="0">
                <a:latin typeface="Arial"/>
                <a:ea typeface="SimSun"/>
                <a:cs typeface="Segoe UI"/>
              </a:rPr>
              <a:t> ADM au format ADMX.</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FE14F8A-083D-447A-AF11-706261AFBA5F}" type="slidenum">
              <a:rPr lang="en-US" smtClean="0"/>
              <a:t>24</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11 : Implémentation d'une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15222673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Montrez aux stagiaires comment filtrer les paramètre de l'ordinateur à l'aide d'une expression de mots </a:t>
            </a:r>
            <a:r>
              <a:rPr lang="en-US" sz="1000" smtClean="0">
                <a:latin typeface="Arial"/>
                <a:ea typeface="SimSun"/>
                <a:cs typeface="Segoe UI"/>
              </a:rPr>
              <a:t>clé exacte </a:t>
            </a:r>
            <a:r>
              <a:rPr lang="en-US" sz="1000">
                <a:latin typeface="Arial"/>
                <a:ea typeface="SimSun"/>
                <a:cs typeface="Segoe UI"/>
              </a:rPr>
              <a:t>telle que </a:t>
            </a:r>
            <a:r>
              <a:rPr lang="en-US" sz="1000" b="1">
                <a:latin typeface="Arial"/>
                <a:ea typeface="SimSun"/>
                <a:cs typeface="Arial"/>
              </a:rPr>
              <a:t>stockage</a:t>
            </a:r>
            <a:r>
              <a:rPr lang="en-US" sz="1000">
                <a:latin typeface="Arial"/>
                <a:ea typeface="SimSun"/>
                <a:cs typeface="Segoe UI"/>
              </a:rPr>
              <a:t> </a:t>
            </a:r>
            <a:r>
              <a:rPr lang="en-US" sz="1000" b="1">
                <a:latin typeface="Arial"/>
                <a:ea typeface="SimSun"/>
                <a:cs typeface="Arial"/>
              </a:rPr>
              <a:t>amovible</a:t>
            </a:r>
            <a:r>
              <a:rPr lang="en-US" sz="1000">
                <a:latin typeface="Arial"/>
                <a:ea typeface="SimSun"/>
                <a:cs typeface="Segoe UI"/>
              </a:rPr>
              <a:t>.</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AFE14F8A-083D-447A-AF11-706261AFBA5F}" type="slidenum">
              <a:rPr lang="en-US" smtClean="0"/>
              <a:t>25</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11 : Implémentation d'une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1972487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Clarifiez</a:t>
            </a:r>
            <a:r>
              <a:rPr lang="en-US" sz="1000" dirty="0">
                <a:latin typeface="Arial"/>
                <a:ea typeface="SimSun"/>
                <a:cs typeface="Segoe UI"/>
              </a:rPr>
              <a:t> la distinction entre les </a:t>
            </a:r>
            <a:r>
              <a:rPr lang="en-US" sz="1000" dirty="0" err="1">
                <a:latin typeface="Arial"/>
                <a:ea typeface="SimSun"/>
                <a:cs typeface="Segoe UI"/>
              </a:rPr>
              <a:t>paramètres</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a:t>
            </a:r>
            <a:r>
              <a:rPr lang="en-US" sz="1000" dirty="0" err="1">
                <a:latin typeface="Arial"/>
                <a:ea typeface="SimSun"/>
                <a:cs typeface="Segoe UI"/>
              </a:rPr>
              <a:t>gérés</a:t>
            </a:r>
            <a:r>
              <a:rPr lang="en-US" sz="1000" dirty="0">
                <a:latin typeface="Arial"/>
                <a:ea typeface="SimSun"/>
                <a:cs typeface="Segoe UI"/>
              </a:rPr>
              <a:t> et non </a:t>
            </a:r>
            <a:r>
              <a:rPr lang="en-US" sz="1000" dirty="0" err="1">
                <a:latin typeface="Arial"/>
                <a:ea typeface="SimSun"/>
                <a:cs typeface="Segoe UI"/>
              </a:rPr>
              <a:t>gérés</a:t>
            </a:r>
            <a:r>
              <a:rPr lang="en-US" sz="1000" dirty="0">
                <a:latin typeface="Arial"/>
                <a:ea typeface="SimSun"/>
                <a:cs typeface="Segoe UI"/>
              </a:rPr>
              <a:t>. </a:t>
            </a:r>
            <a:r>
              <a:rPr lang="en-US" sz="1000" dirty="0" err="1">
                <a:latin typeface="Arial"/>
                <a:ea typeface="SimSun"/>
                <a:cs typeface="Segoe UI"/>
              </a:rPr>
              <a:t>Assurez-vous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comprennent</a:t>
            </a:r>
            <a:r>
              <a:rPr lang="en-US" sz="1000" dirty="0">
                <a:latin typeface="Arial"/>
                <a:ea typeface="SimSun"/>
                <a:cs typeface="Segoe UI"/>
              </a:rPr>
              <a:t> </a:t>
            </a:r>
            <a:r>
              <a:rPr lang="en-US" sz="1000" dirty="0" err="1">
                <a:latin typeface="Arial"/>
                <a:ea typeface="SimSun"/>
                <a:cs typeface="Segoe UI"/>
              </a:rPr>
              <a:t>bien</a:t>
            </a:r>
            <a:r>
              <a:rPr lang="en-US" sz="1000" dirty="0">
                <a:latin typeface="Arial"/>
                <a:ea typeface="SimSun"/>
                <a:cs typeface="Segoe UI"/>
              </a:rPr>
              <a:t> le </a:t>
            </a:r>
            <a:r>
              <a:rPr lang="en-US" sz="1000" dirty="0" err="1">
                <a:latin typeface="Arial"/>
                <a:ea typeface="SimSun"/>
                <a:cs typeface="Segoe UI"/>
              </a:rPr>
              <a:t>problème</a:t>
            </a:r>
            <a:r>
              <a:rPr lang="en-US" sz="1000" dirty="0">
                <a:latin typeface="Arial"/>
                <a:ea typeface="SimSun"/>
                <a:cs typeface="Segoe UI"/>
              </a:rPr>
              <a:t> </a:t>
            </a:r>
            <a:r>
              <a:rPr lang="en-US" sz="1000" dirty="0" err="1">
                <a:latin typeface="Arial"/>
                <a:ea typeface="SimSun"/>
                <a:cs typeface="Segoe UI"/>
              </a:rPr>
              <a:t>potentiel</a:t>
            </a:r>
            <a:r>
              <a:rPr lang="en-US" sz="1000" dirty="0">
                <a:latin typeface="Arial"/>
                <a:ea typeface="SimSun"/>
                <a:cs typeface="Segoe UI"/>
              </a:rPr>
              <a:t> </a:t>
            </a:r>
            <a:r>
              <a:rPr lang="en-US" sz="1000" dirty="0" err="1">
                <a:latin typeface="Arial"/>
                <a:ea typeface="SimSun"/>
                <a:cs typeface="Segoe UI"/>
              </a:rPr>
              <a:t>posé</a:t>
            </a:r>
            <a:r>
              <a:rPr lang="en-US" sz="1000" dirty="0">
                <a:latin typeface="Arial"/>
                <a:ea typeface="SimSun"/>
                <a:cs typeface="Segoe UI"/>
              </a:rPr>
              <a:t> par les modifications </a:t>
            </a:r>
            <a:r>
              <a:rPr lang="en-US" sz="1000" dirty="0" err="1">
                <a:latin typeface="Arial"/>
                <a:ea typeface="SimSun"/>
                <a:cs typeface="Segoe UI"/>
              </a:rPr>
              <a:t>permanentes</a:t>
            </a:r>
            <a:r>
              <a:rPr lang="en-US" sz="1000" dirty="0">
                <a:latin typeface="Arial"/>
                <a:ea typeface="SimSun"/>
                <a:cs typeface="Segoe UI"/>
              </a:rPr>
              <a:t> (le </a:t>
            </a:r>
            <a:r>
              <a:rPr lang="en-US" sz="1000" dirty="0" err="1">
                <a:latin typeface="Arial"/>
                <a:ea typeface="SimSun"/>
                <a:cs typeface="Segoe UI"/>
              </a:rPr>
              <a:t>marquage</a:t>
            </a:r>
            <a:r>
              <a:rPr lang="en-US" sz="1000" dirty="0">
                <a:latin typeface="Arial"/>
                <a:ea typeface="SimSun"/>
                <a:cs typeface="Segoe UI"/>
              </a:rPr>
              <a:t>) du </a:t>
            </a:r>
            <a:r>
              <a:rPr lang="en-US" sz="1000" dirty="0" err="1">
                <a:latin typeface="Arial"/>
                <a:ea typeface="SimSun"/>
                <a:cs typeface="Segoe UI"/>
              </a:rPr>
              <a:t>Registre</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Lorsque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présentez</a:t>
            </a:r>
            <a:r>
              <a:rPr lang="en-US" sz="1000" dirty="0">
                <a:latin typeface="Arial"/>
                <a:ea typeface="SimSun"/>
                <a:cs typeface="Segoe UI"/>
              </a:rPr>
              <a:t> </a:t>
            </a:r>
            <a:r>
              <a:rPr lang="en-US" sz="1000" dirty="0" err="1">
                <a:latin typeface="Arial"/>
                <a:ea typeface="SimSun"/>
                <a:cs typeface="Segoe UI"/>
              </a:rPr>
              <a:t>l'effet</a:t>
            </a:r>
            <a:r>
              <a:rPr lang="en-US" sz="1000" dirty="0">
                <a:latin typeface="Arial"/>
                <a:ea typeface="SimSun"/>
                <a:cs typeface="Segoe UI"/>
              </a:rPr>
              <a:t> des </a:t>
            </a:r>
            <a:r>
              <a:rPr lang="en-US" sz="1000" dirty="0" err="1">
                <a:latin typeface="Arial"/>
                <a:ea typeface="SimSun"/>
                <a:cs typeface="Segoe UI"/>
              </a:rPr>
              <a:t>préférences</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expliquez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modifications </a:t>
            </a:r>
            <a:r>
              <a:rPr lang="en-US" sz="1000" dirty="0" err="1">
                <a:latin typeface="Arial"/>
                <a:ea typeface="SimSun"/>
                <a:cs typeface="Segoe UI"/>
              </a:rPr>
              <a:t>apportées</a:t>
            </a:r>
            <a:r>
              <a:rPr lang="en-US" sz="1000" dirty="0">
                <a:latin typeface="Arial"/>
                <a:ea typeface="SimSun"/>
                <a:cs typeface="Segoe UI"/>
              </a:rPr>
              <a:t> par des </a:t>
            </a:r>
            <a:r>
              <a:rPr lang="en-US" sz="1000" dirty="0" err="1">
                <a:latin typeface="Arial"/>
                <a:ea typeface="SimSun"/>
                <a:cs typeface="Segoe UI"/>
              </a:rPr>
              <a:t>préférences</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généralement</a:t>
            </a:r>
            <a:r>
              <a:rPr lang="en-US" sz="1000" dirty="0">
                <a:latin typeface="Arial"/>
                <a:ea typeface="SimSun"/>
                <a:cs typeface="Segoe UI"/>
              </a:rPr>
              <a:t> des modifications </a:t>
            </a:r>
            <a:r>
              <a:rPr lang="en-US" sz="1000" dirty="0" err="1">
                <a:latin typeface="Arial"/>
                <a:ea typeface="SimSun"/>
                <a:cs typeface="Segoe UI"/>
              </a:rPr>
              <a:t>permanentes</a:t>
            </a:r>
            <a:r>
              <a:rPr lang="en-US" sz="1000" dirty="0">
                <a:latin typeface="Arial"/>
                <a:ea typeface="SimSun"/>
                <a:cs typeface="Segoe UI"/>
              </a:rPr>
              <a:t>. </a:t>
            </a:r>
            <a:r>
              <a:rPr lang="en-US" sz="1000" dirty="0" err="1">
                <a:latin typeface="Arial"/>
                <a:ea typeface="SimSun"/>
                <a:cs typeface="Segoe UI"/>
              </a:rPr>
              <a:t>Cependant</a:t>
            </a:r>
            <a:r>
              <a:rPr lang="en-US" sz="1000" dirty="0">
                <a:latin typeface="Arial"/>
                <a:ea typeface="SimSun"/>
                <a:cs typeface="Segoe UI"/>
              </a:rPr>
              <a:t>, </a:t>
            </a:r>
            <a:r>
              <a:rPr lang="en-US" sz="1000" dirty="0" err="1">
                <a:latin typeface="Arial"/>
                <a:ea typeface="SimSun"/>
                <a:cs typeface="Segoe UI"/>
              </a:rPr>
              <a:t>certaines</a:t>
            </a:r>
            <a:r>
              <a:rPr lang="en-US" sz="1000" dirty="0">
                <a:latin typeface="Arial"/>
                <a:ea typeface="SimSun"/>
                <a:cs typeface="Segoe UI"/>
              </a:rPr>
              <a:t> </a:t>
            </a:r>
            <a:r>
              <a:rPr lang="en-US" sz="1000" dirty="0" err="1">
                <a:latin typeface="Arial"/>
                <a:ea typeface="SimSun"/>
                <a:cs typeface="Segoe UI"/>
              </a:rPr>
              <a:t>préférences</a:t>
            </a:r>
            <a:r>
              <a:rPr lang="en-US" sz="1000" dirty="0">
                <a:latin typeface="Arial"/>
                <a:ea typeface="SimSun"/>
                <a:cs typeface="Segoe UI"/>
              </a:rPr>
              <a:t> </a:t>
            </a:r>
            <a:r>
              <a:rPr lang="en-US" sz="1000" dirty="0" err="1">
                <a:latin typeface="Arial"/>
                <a:ea typeface="SimSun"/>
                <a:cs typeface="Segoe UI"/>
              </a:rPr>
              <a:t>comprennent</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option </a:t>
            </a:r>
            <a:r>
              <a:rPr lang="en-US" sz="1000" dirty="0" err="1">
                <a:latin typeface="Arial"/>
                <a:ea typeface="SimSun"/>
                <a:cs typeface="Segoe UI"/>
              </a:rPr>
              <a:t>permettant</a:t>
            </a:r>
            <a:r>
              <a:rPr lang="en-US" sz="1000" dirty="0">
                <a:latin typeface="Arial"/>
                <a:ea typeface="SimSun"/>
                <a:cs typeface="Segoe UI"/>
              </a:rPr>
              <a:t> de la </a:t>
            </a:r>
            <a:r>
              <a:rPr lang="en-US" sz="1000" dirty="0" err="1">
                <a:latin typeface="Arial"/>
                <a:ea typeface="SimSun"/>
                <a:cs typeface="Segoe UI"/>
              </a:rPr>
              <a:t>supprimer</a:t>
            </a:r>
            <a:r>
              <a:rPr lang="en-US" sz="1000" dirty="0">
                <a:latin typeface="Arial"/>
                <a:ea typeface="SimSun"/>
                <a:cs typeface="Segoe UI"/>
              </a:rPr>
              <a:t> </a:t>
            </a:r>
            <a:r>
              <a:rPr lang="en-US" sz="1000" dirty="0" err="1">
                <a:latin typeface="Arial"/>
                <a:ea typeface="SimSun"/>
                <a:cs typeface="Segoe UI"/>
              </a:rPr>
              <a:t>lorsque</a:t>
            </a:r>
            <a:r>
              <a:rPr lang="en-US" sz="1000" dirty="0">
                <a:latin typeface="Arial"/>
                <a:ea typeface="SimSun"/>
                <a:cs typeface="Segoe UI"/>
              </a:rPr>
              <a:t> </a:t>
            </a:r>
            <a:r>
              <a:rPr lang="en-US" sz="1000" dirty="0" err="1">
                <a:latin typeface="Arial"/>
                <a:ea typeface="SimSun"/>
                <a:cs typeface="Segoe UI"/>
              </a:rPr>
              <a:t>l'utilisateur</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l'ordinateur</a:t>
            </a:r>
            <a:r>
              <a:rPr lang="en-US" sz="1000" dirty="0">
                <a:latin typeface="Arial"/>
                <a:ea typeface="SimSun"/>
                <a:cs typeface="Segoe UI"/>
              </a:rPr>
              <a:t> </a:t>
            </a:r>
            <a:r>
              <a:rPr lang="en-US" sz="1000" dirty="0" err="1">
                <a:latin typeface="Arial"/>
                <a:ea typeface="SimSun"/>
                <a:cs typeface="Segoe UI"/>
              </a:rPr>
              <a:t>passe</a:t>
            </a:r>
            <a:r>
              <a:rPr lang="en-US" sz="1000" dirty="0">
                <a:latin typeface="Arial"/>
                <a:ea typeface="SimSun"/>
                <a:cs typeface="Segoe UI"/>
              </a:rPr>
              <a:t> hors de </a:t>
            </a:r>
            <a:r>
              <a:rPr lang="en-US" sz="1000" dirty="0" err="1">
                <a:latin typeface="Arial"/>
                <a:ea typeface="SimSun"/>
                <a:cs typeface="Segoe UI"/>
              </a:rPr>
              <a:t>l'étendue</a:t>
            </a:r>
            <a:r>
              <a:rPr lang="en-US" sz="1000" dirty="0">
                <a:latin typeface="Arial"/>
                <a:ea typeface="SimSun"/>
                <a:cs typeface="Segoe UI"/>
              </a:rPr>
              <a:t> de </a:t>
            </a:r>
            <a:r>
              <a:rPr lang="en-US" sz="1000" dirty="0" err="1">
                <a:latin typeface="Arial"/>
                <a:ea typeface="SimSun"/>
                <a:cs typeface="Segoe UI"/>
              </a:rPr>
              <a:t>l'objet</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ces</a:t>
            </a:r>
            <a:r>
              <a:rPr lang="en-US" sz="1000" dirty="0">
                <a:latin typeface="Arial"/>
                <a:ea typeface="SimSun"/>
                <a:cs typeface="Segoe UI"/>
              </a:rPr>
              <a:t> </a:t>
            </a:r>
            <a:r>
              <a:rPr lang="en-US" sz="1000" dirty="0" err="1">
                <a:latin typeface="Arial"/>
                <a:ea typeface="SimSun"/>
                <a:cs typeface="Segoe UI"/>
              </a:rPr>
              <a:t>cas-là</a:t>
            </a:r>
            <a:r>
              <a:rPr lang="en-US" sz="1000" dirty="0">
                <a:latin typeface="Arial"/>
                <a:ea typeface="SimSun"/>
                <a:cs typeface="Segoe UI"/>
              </a:rPr>
              <a:t>, la </a:t>
            </a:r>
            <a:r>
              <a:rPr lang="en-US" sz="1000" dirty="0" err="1">
                <a:latin typeface="Arial"/>
                <a:ea typeface="SimSun"/>
                <a:cs typeface="Segoe UI"/>
              </a:rPr>
              <a:t>préférence</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généralement</a:t>
            </a:r>
            <a:r>
              <a:rPr lang="en-US" sz="1000" dirty="0">
                <a:latin typeface="Arial"/>
                <a:ea typeface="SimSun"/>
                <a:cs typeface="Segoe UI"/>
              </a:rPr>
              <a:t> </a:t>
            </a:r>
            <a:r>
              <a:rPr lang="en-US" sz="1000" dirty="0" err="1">
                <a:latin typeface="Arial"/>
                <a:ea typeface="SimSun"/>
                <a:cs typeface="Segoe UI"/>
              </a:rPr>
              <a:t>supprimée</a:t>
            </a:r>
            <a:r>
              <a:rPr lang="en-US" sz="1000" dirty="0">
                <a:latin typeface="Arial"/>
                <a:ea typeface="SimSun"/>
                <a:cs typeface="Segoe UI"/>
              </a:rPr>
              <a:t> et le </a:t>
            </a:r>
            <a:r>
              <a:rPr lang="en-US" sz="1000" dirty="0" err="1">
                <a:latin typeface="Arial"/>
                <a:ea typeface="SimSun"/>
                <a:cs typeface="Segoe UI"/>
              </a:rPr>
              <a:t>paramètre</a:t>
            </a:r>
            <a:r>
              <a:rPr lang="en-US" sz="1000" dirty="0">
                <a:latin typeface="Arial"/>
                <a:ea typeface="SimSun"/>
                <a:cs typeface="Segoe UI"/>
              </a:rPr>
              <a:t> </a:t>
            </a:r>
            <a:r>
              <a:rPr lang="en-US" sz="1000" dirty="0" err="1">
                <a:latin typeface="Arial"/>
                <a:ea typeface="SimSun"/>
                <a:cs typeface="Segoe UI"/>
              </a:rPr>
              <a:t>n'est</a:t>
            </a:r>
            <a:r>
              <a:rPr lang="en-US" sz="1000" dirty="0">
                <a:latin typeface="Arial"/>
                <a:ea typeface="SimSun"/>
                <a:cs typeface="Segoe UI"/>
              </a:rPr>
              <a:t> pas </a:t>
            </a:r>
            <a:r>
              <a:rPr lang="en-US" sz="1000" dirty="0" err="1">
                <a:latin typeface="Arial"/>
                <a:ea typeface="SimSun"/>
                <a:cs typeface="Segoe UI"/>
              </a:rPr>
              <a:t>restauré</a:t>
            </a:r>
            <a:r>
              <a:rPr lang="en-US" sz="1000" dirty="0">
                <a:latin typeface="Arial"/>
                <a:ea typeface="SimSun"/>
                <a:cs typeface="Segoe UI"/>
              </a:rPr>
              <a:t> à </a:t>
            </a:r>
            <a:r>
              <a:rPr lang="en-US" sz="1000" dirty="0" err="1">
                <a:latin typeface="Arial"/>
                <a:ea typeface="SimSun"/>
                <a:cs typeface="Segoe UI"/>
              </a:rPr>
              <a:t>l'état</a:t>
            </a:r>
            <a:r>
              <a:rPr lang="en-US" sz="1000" dirty="0">
                <a:latin typeface="Arial"/>
                <a:ea typeface="SimSun"/>
                <a:cs typeface="Segoe UI"/>
              </a:rPr>
              <a:t> qui </a:t>
            </a:r>
            <a:r>
              <a:rPr lang="en-US" sz="1000" dirty="0" err="1">
                <a:latin typeface="Arial"/>
                <a:ea typeface="SimSun"/>
                <a:cs typeface="Segoe UI"/>
              </a:rPr>
              <a:t>était</a:t>
            </a:r>
            <a:r>
              <a:rPr lang="en-US" sz="1000" dirty="0">
                <a:latin typeface="Arial"/>
                <a:ea typeface="SimSun"/>
                <a:cs typeface="Segoe UI"/>
              </a:rPr>
              <a:t> le </a:t>
            </a:r>
            <a:r>
              <a:rPr lang="en-US" sz="1000" dirty="0" err="1">
                <a:latin typeface="Arial"/>
                <a:ea typeface="SimSun"/>
                <a:cs typeface="Segoe UI"/>
              </a:rPr>
              <a:t>sien</a:t>
            </a:r>
            <a:r>
              <a:rPr lang="en-US" sz="1000" dirty="0">
                <a:latin typeface="Arial"/>
                <a:ea typeface="SimSun"/>
                <a:cs typeface="Segoe UI"/>
              </a:rPr>
              <a:t> </a:t>
            </a:r>
            <a:r>
              <a:rPr lang="en-US" sz="1000" dirty="0" err="1">
                <a:latin typeface="Arial"/>
                <a:ea typeface="SimSun"/>
                <a:cs typeface="Segoe UI"/>
              </a:rPr>
              <a:t>avant</a:t>
            </a:r>
            <a:r>
              <a:rPr lang="en-US" sz="1000" dirty="0">
                <a:latin typeface="Arial"/>
                <a:ea typeface="SimSun"/>
                <a:cs typeface="Segoe UI"/>
              </a:rPr>
              <a:t> </a:t>
            </a:r>
            <a:r>
              <a:rPr lang="en-US" sz="1000" dirty="0" err="1">
                <a:latin typeface="Arial"/>
                <a:ea typeface="SimSun"/>
                <a:cs typeface="Segoe UI"/>
              </a:rPr>
              <a:t>l'application</a:t>
            </a:r>
            <a:r>
              <a:rPr lang="en-US" sz="1000" dirty="0">
                <a:latin typeface="Arial"/>
                <a:ea typeface="SimSun"/>
                <a:cs typeface="Segoe UI"/>
              </a:rPr>
              <a:t> de la </a:t>
            </a:r>
            <a:r>
              <a:rPr lang="en-US" sz="1000" dirty="0" err="1">
                <a:latin typeface="Arial"/>
                <a:ea typeface="SimSun"/>
                <a:cs typeface="Segoe UI"/>
              </a:rPr>
              <a:t>préférence</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FE14F8A-083D-447A-AF11-706261AFBA5F}" type="slidenum">
              <a:rPr lang="en-US" smtClean="0"/>
              <a:t>26</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11 : Implémentation d'une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12994366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Times New Roman"/>
                <a:cs typeface="Segoe UI"/>
              </a:rPr>
              <a:t>Avant </a:t>
            </a:r>
            <a:r>
              <a:rPr lang="en-US" sz="1000" dirty="0" err="1">
                <a:latin typeface="Arial"/>
                <a:ea typeface="Times New Roman"/>
                <a:cs typeface="Segoe UI"/>
              </a:rPr>
              <a:t>que</a:t>
            </a:r>
            <a:r>
              <a:rPr lang="en-US" sz="1000" dirty="0">
                <a:latin typeface="Arial"/>
                <a:ea typeface="Times New Roman"/>
                <a:cs typeface="Segoe UI"/>
              </a:rPr>
              <a:t> les </a:t>
            </a:r>
            <a:r>
              <a:rPr lang="en-US" sz="1000" dirty="0" err="1">
                <a:latin typeface="Arial"/>
                <a:ea typeface="Times New Roman"/>
                <a:cs typeface="Segoe UI"/>
              </a:rPr>
              <a:t>stagiaires</a:t>
            </a:r>
            <a:r>
              <a:rPr lang="en-US" sz="1000" dirty="0">
                <a:latin typeface="Arial"/>
                <a:ea typeface="Times New Roman"/>
                <a:cs typeface="Segoe UI"/>
              </a:rPr>
              <a:t> </a:t>
            </a:r>
            <a:r>
              <a:rPr lang="en-US" sz="1000" dirty="0" err="1">
                <a:latin typeface="Arial"/>
                <a:ea typeface="Times New Roman"/>
                <a:cs typeface="Segoe UI"/>
              </a:rPr>
              <a:t>commencent</a:t>
            </a:r>
            <a:r>
              <a:rPr lang="en-US" sz="1000" dirty="0">
                <a:latin typeface="Arial"/>
                <a:ea typeface="Times New Roman"/>
                <a:cs typeface="Segoe UI"/>
              </a:rPr>
              <a:t> </a:t>
            </a:r>
            <a:r>
              <a:rPr lang="en-US" sz="1000" dirty="0" err="1">
                <a:latin typeface="Arial"/>
                <a:ea typeface="Times New Roman"/>
                <a:cs typeface="Segoe UI"/>
              </a:rPr>
              <a:t>l'atelier</a:t>
            </a:r>
            <a:r>
              <a:rPr lang="en-US" sz="1000" dirty="0">
                <a:latin typeface="Arial"/>
                <a:ea typeface="Times New Roman"/>
                <a:cs typeface="Segoe UI"/>
              </a:rPr>
              <a:t> </a:t>
            </a:r>
            <a:r>
              <a:rPr lang="en-US" sz="1000" dirty="0" err="1">
                <a:latin typeface="Arial"/>
                <a:ea typeface="Times New Roman"/>
                <a:cs typeface="Segoe UI"/>
              </a:rPr>
              <a:t>pratique</a:t>
            </a:r>
            <a:r>
              <a:rPr lang="en-US" sz="1000" dirty="0">
                <a:latin typeface="Arial"/>
                <a:ea typeface="Times New Roman"/>
                <a:cs typeface="Segoe UI"/>
              </a:rPr>
              <a:t>, </a:t>
            </a:r>
            <a:r>
              <a:rPr lang="en-US" sz="1000" dirty="0" err="1">
                <a:latin typeface="Arial"/>
                <a:ea typeface="Times New Roman"/>
                <a:cs typeface="Segoe UI"/>
              </a:rPr>
              <a:t>lisez</a:t>
            </a:r>
            <a:r>
              <a:rPr lang="en-US" sz="1000" dirty="0">
                <a:latin typeface="Arial"/>
                <a:ea typeface="Times New Roman"/>
                <a:cs typeface="Segoe UI"/>
              </a:rPr>
              <a:t> le </a:t>
            </a:r>
            <a:r>
              <a:rPr lang="en-US" sz="1000" dirty="0" err="1">
                <a:latin typeface="Arial"/>
                <a:ea typeface="Times New Roman"/>
                <a:cs typeface="Segoe UI"/>
              </a:rPr>
              <a:t>scénario</a:t>
            </a:r>
            <a:r>
              <a:rPr lang="en-US" sz="1000" dirty="0">
                <a:latin typeface="Arial"/>
                <a:ea typeface="Times New Roman"/>
                <a:cs typeface="Segoe UI"/>
              </a:rPr>
              <a:t> de </a:t>
            </a:r>
            <a:r>
              <a:rPr lang="en-US" sz="1000" dirty="0" err="1">
                <a:latin typeface="Arial"/>
                <a:ea typeface="Times New Roman"/>
                <a:cs typeface="Segoe UI"/>
              </a:rPr>
              <a:t>l'atelier</a:t>
            </a:r>
            <a:r>
              <a:rPr lang="en-US" sz="1000" dirty="0">
                <a:latin typeface="Arial"/>
                <a:ea typeface="Times New Roman"/>
                <a:cs typeface="Segoe UI"/>
              </a:rPr>
              <a:t> </a:t>
            </a:r>
            <a:r>
              <a:rPr lang="en-US" sz="1000" dirty="0" err="1">
                <a:latin typeface="Arial"/>
                <a:ea typeface="Times New Roman"/>
                <a:cs typeface="Segoe UI"/>
              </a:rPr>
              <a:t>pratique</a:t>
            </a:r>
            <a:r>
              <a:rPr lang="en-US" sz="1000" dirty="0">
                <a:latin typeface="Arial"/>
                <a:ea typeface="Times New Roman"/>
                <a:cs typeface="Segoe UI"/>
              </a:rPr>
              <a:t> et </a:t>
            </a:r>
            <a:r>
              <a:rPr lang="en-US" sz="1000" dirty="0" err="1">
                <a:latin typeface="Arial"/>
                <a:ea typeface="Times New Roman"/>
                <a:cs typeface="Segoe UI"/>
              </a:rPr>
              <a:t>affichez</a:t>
            </a:r>
            <a:r>
              <a:rPr lang="en-US" sz="1000" dirty="0">
                <a:latin typeface="Arial"/>
                <a:ea typeface="Times New Roman"/>
                <a:cs typeface="Segoe UI"/>
              </a:rPr>
              <a:t> </a:t>
            </a:r>
            <a:r>
              <a:rPr lang="en-US" sz="1000" dirty="0" smtClean="0">
                <a:latin typeface="Arial"/>
                <a:ea typeface="Times New Roman"/>
                <a:cs typeface="Segoe UI"/>
              </a:rPr>
              <a:t>la </a:t>
            </a:r>
            <a:r>
              <a:rPr lang="en-US" sz="1000" dirty="0" err="1" smtClean="0">
                <a:latin typeface="Arial"/>
                <a:ea typeface="Times New Roman"/>
                <a:cs typeface="Segoe UI"/>
              </a:rPr>
              <a:t>diapositive</a:t>
            </a:r>
            <a:r>
              <a:rPr lang="en-US" sz="1000" dirty="0" smtClean="0">
                <a:latin typeface="Arial"/>
                <a:ea typeface="Times New Roman"/>
                <a:cs typeface="Segoe UI"/>
              </a:rPr>
              <a:t> </a:t>
            </a:r>
            <a:r>
              <a:rPr lang="en-US" sz="1000" dirty="0" err="1">
                <a:latin typeface="Arial"/>
                <a:ea typeface="Times New Roman"/>
                <a:cs typeface="Segoe UI"/>
              </a:rPr>
              <a:t>suivante</a:t>
            </a:r>
            <a:r>
              <a:rPr lang="en-US" sz="1000" dirty="0">
                <a:latin typeface="Arial"/>
                <a:ea typeface="Times New Roman"/>
                <a:cs typeface="Segoe UI"/>
              </a:rPr>
              <a:t>. Avant </a:t>
            </a:r>
            <a:r>
              <a:rPr lang="en-US" sz="1000" dirty="0" err="1">
                <a:latin typeface="Arial"/>
                <a:ea typeface="Times New Roman"/>
                <a:cs typeface="Segoe UI"/>
              </a:rPr>
              <a:t>chaque</a:t>
            </a:r>
            <a:r>
              <a:rPr lang="en-US" sz="1000" dirty="0">
                <a:latin typeface="Arial"/>
                <a:ea typeface="Times New Roman"/>
                <a:cs typeface="Segoe UI"/>
              </a:rPr>
              <a:t> </a:t>
            </a:r>
            <a:r>
              <a:rPr lang="en-US" sz="1000" dirty="0" err="1">
                <a:latin typeface="Arial"/>
                <a:ea typeface="Times New Roman"/>
                <a:cs typeface="Segoe UI"/>
              </a:rPr>
              <a:t>exercice</a:t>
            </a:r>
            <a:r>
              <a:rPr lang="en-US" sz="1000" dirty="0">
                <a:latin typeface="Arial"/>
                <a:ea typeface="Times New Roman"/>
                <a:cs typeface="Segoe UI"/>
              </a:rPr>
              <a:t>, </a:t>
            </a:r>
            <a:r>
              <a:rPr lang="en-US" sz="1000" dirty="0" err="1">
                <a:latin typeface="Arial"/>
                <a:ea typeface="Times New Roman"/>
                <a:cs typeface="Segoe UI"/>
              </a:rPr>
              <a:t>lisez</a:t>
            </a:r>
            <a:r>
              <a:rPr lang="en-US" sz="1000" dirty="0">
                <a:latin typeface="Arial"/>
                <a:ea typeface="Times New Roman"/>
                <a:cs typeface="Segoe UI"/>
              </a:rPr>
              <a:t> à la </a:t>
            </a:r>
            <a:r>
              <a:rPr lang="en-US" sz="1000" dirty="0" err="1">
                <a:latin typeface="Arial"/>
                <a:ea typeface="Times New Roman"/>
                <a:cs typeface="Segoe UI"/>
              </a:rPr>
              <a:t>classe</a:t>
            </a:r>
            <a:r>
              <a:rPr lang="en-US" sz="1000" dirty="0">
                <a:latin typeface="Arial"/>
                <a:ea typeface="Times New Roman"/>
                <a:cs typeface="Segoe UI"/>
              </a:rPr>
              <a:t> le </a:t>
            </a:r>
            <a:r>
              <a:rPr lang="en-US" sz="1000" dirty="0" err="1">
                <a:latin typeface="Arial"/>
                <a:ea typeface="Times New Roman"/>
                <a:cs typeface="Segoe UI"/>
              </a:rPr>
              <a:t>scénario</a:t>
            </a:r>
            <a:r>
              <a:rPr lang="en-US" sz="1000" dirty="0">
                <a:latin typeface="Arial"/>
                <a:ea typeface="Times New Roman"/>
                <a:cs typeface="Segoe UI"/>
              </a:rPr>
              <a:t> </a:t>
            </a:r>
            <a:r>
              <a:rPr lang="en-US" sz="1000" dirty="0" err="1">
                <a:latin typeface="Arial"/>
                <a:ea typeface="Times New Roman"/>
                <a:cs typeface="Segoe UI"/>
              </a:rPr>
              <a:t>associé</a:t>
            </a:r>
            <a:r>
              <a:rPr lang="en-US" sz="1000" dirty="0">
                <a:latin typeface="Arial"/>
                <a:ea typeface="Times New Roman"/>
                <a:cs typeface="Segoe UI"/>
              </a:rPr>
              <a:t> à </a:t>
            </a:r>
            <a:r>
              <a:rPr lang="en-US" sz="1000" dirty="0" err="1">
                <a:latin typeface="Arial"/>
                <a:ea typeface="Times New Roman"/>
                <a:cs typeface="Segoe UI"/>
              </a:rPr>
              <a:t>l'exercice</a:t>
            </a:r>
            <a:r>
              <a:rPr lang="en-US" sz="1000" dirty="0">
                <a:latin typeface="Arial"/>
                <a:ea typeface="Times New Roman"/>
                <a:cs typeface="Segoe UI"/>
              </a:rPr>
              <a:t>. </a:t>
            </a:r>
            <a:r>
              <a:rPr lang="en-US" sz="1000" dirty="0" smtClean="0">
                <a:latin typeface="Arial"/>
                <a:ea typeface="Times New Roman"/>
                <a:cs typeface="Segoe UI"/>
              </a:rPr>
              <a:t>Les </a:t>
            </a:r>
            <a:r>
              <a:rPr lang="en-US" sz="1000" dirty="0" err="1" smtClean="0">
                <a:latin typeface="Arial"/>
                <a:ea typeface="Times New Roman"/>
                <a:cs typeface="Segoe UI"/>
              </a:rPr>
              <a:t>scénarios</a:t>
            </a:r>
            <a:r>
              <a:rPr lang="en-US" sz="1000" dirty="0" smtClean="0">
                <a:latin typeface="Arial"/>
                <a:ea typeface="Times New Roman"/>
                <a:cs typeface="Segoe UI"/>
              </a:rPr>
              <a:t> </a:t>
            </a:r>
            <a:r>
              <a:rPr lang="en-US" sz="1000" dirty="0" err="1">
                <a:latin typeface="Arial"/>
                <a:ea typeface="Times New Roman"/>
                <a:cs typeface="Segoe UI"/>
              </a:rPr>
              <a:t>fournissent</a:t>
            </a:r>
            <a:r>
              <a:rPr lang="en-US" sz="1000" dirty="0">
                <a:latin typeface="Arial"/>
                <a:ea typeface="Times New Roman"/>
                <a:cs typeface="Segoe UI"/>
              </a:rPr>
              <a:t> le </a:t>
            </a:r>
            <a:r>
              <a:rPr lang="en-US" sz="1000" dirty="0" err="1">
                <a:latin typeface="Arial"/>
                <a:ea typeface="Times New Roman"/>
                <a:cs typeface="Segoe UI"/>
              </a:rPr>
              <a:t>contexte</a:t>
            </a:r>
            <a:r>
              <a:rPr lang="en-US" sz="1000" dirty="0">
                <a:latin typeface="Arial"/>
                <a:ea typeface="Times New Roman"/>
                <a:cs typeface="Segoe UI"/>
              </a:rPr>
              <a:t> de </a:t>
            </a:r>
            <a:r>
              <a:rPr lang="en-US" sz="1000" dirty="0" err="1">
                <a:latin typeface="Arial"/>
                <a:ea typeface="Times New Roman"/>
                <a:cs typeface="Segoe UI"/>
              </a:rPr>
              <a:t>l'atelier</a:t>
            </a:r>
            <a:r>
              <a:rPr lang="en-US" sz="1000" dirty="0">
                <a:latin typeface="Arial"/>
                <a:ea typeface="Times New Roman"/>
                <a:cs typeface="Segoe UI"/>
              </a:rPr>
              <a:t> </a:t>
            </a:r>
            <a:r>
              <a:rPr lang="en-US" sz="1000" dirty="0" err="1">
                <a:latin typeface="Arial"/>
                <a:ea typeface="Times New Roman"/>
                <a:cs typeface="Segoe UI"/>
              </a:rPr>
              <a:t>pratique</a:t>
            </a:r>
            <a:r>
              <a:rPr lang="en-US" sz="1000" dirty="0">
                <a:latin typeface="Arial"/>
                <a:ea typeface="Times New Roman"/>
                <a:cs typeface="Segoe UI"/>
              </a:rPr>
              <a:t> et des </a:t>
            </a:r>
            <a:r>
              <a:rPr lang="en-US" sz="1000" dirty="0" err="1">
                <a:latin typeface="Arial"/>
                <a:ea typeface="Times New Roman"/>
                <a:cs typeface="Segoe UI"/>
              </a:rPr>
              <a:t>exercices</a:t>
            </a:r>
            <a:r>
              <a:rPr lang="en-US" sz="1000" dirty="0">
                <a:latin typeface="Arial"/>
                <a:ea typeface="Times New Roman"/>
                <a:cs typeface="Segoe UI"/>
              </a:rPr>
              <a:t>, et </a:t>
            </a:r>
            <a:r>
              <a:rPr lang="en-US" sz="1000" dirty="0" err="1">
                <a:latin typeface="Arial"/>
                <a:ea typeface="Times New Roman"/>
                <a:cs typeface="Segoe UI"/>
              </a:rPr>
              <a:t>contribuent</a:t>
            </a:r>
            <a:r>
              <a:rPr lang="en-US" sz="1000" dirty="0">
                <a:latin typeface="Arial"/>
                <a:ea typeface="Times New Roman"/>
                <a:cs typeface="Segoe UI"/>
              </a:rPr>
              <a:t> à </a:t>
            </a:r>
            <a:r>
              <a:rPr lang="en-US" sz="1000" dirty="0" err="1">
                <a:latin typeface="Arial"/>
                <a:ea typeface="Times New Roman"/>
                <a:cs typeface="Segoe UI"/>
              </a:rPr>
              <a:t>faciliter</a:t>
            </a:r>
            <a:r>
              <a:rPr lang="en-US" sz="1000" dirty="0">
                <a:latin typeface="Arial"/>
                <a:ea typeface="Times New Roman"/>
                <a:cs typeface="Segoe UI"/>
              </a:rPr>
              <a:t> la discussion à la fin de </a:t>
            </a:r>
            <a:r>
              <a:rPr lang="en-US" sz="1000" dirty="0" err="1">
                <a:latin typeface="Arial"/>
                <a:ea typeface="Times New Roman"/>
                <a:cs typeface="Segoe UI"/>
              </a:rPr>
              <a:t>l'atelier</a:t>
            </a:r>
            <a:r>
              <a:rPr lang="en-US" sz="1000" dirty="0">
                <a:latin typeface="Arial"/>
                <a:ea typeface="Times New Roman"/>
                <a:cs typeface="Segoe UI"/>
              </a:rPr>
              <a:t> </a:t>
            </a:r>
            <a:r>
              <a:rPr lang="en-US" sz="1000" dirty="0" err="1">
                <a:latin typeface="Arial"/>
                <a:ea typeface="Times New Roman"/>
                <a:cs typeface="Segoe UI"/>
              </a:rPr>
              <a:t>pratique</a:t>
            </a:r>
            <a:r>
              <a:rPr lang="en-US" sz="1000" dirty="0">
                <a:latin typeface="Arial"/>
                <a:ea typeface="Times New Roman"/>
                <a:cs typeface="Segoe UI"/>
              </a:rPr>
              <a:t>. </a:t>
            </a:r>
            <a:r>
              <a:rPr lang="en-US" sz="1000" dirty="0" err="1">
                <a:latin typeface="Arial"/>
                <a:ea typeface="Times New Roman"/>
                <a:cs typeface="Segoe UI"/>
              </a:rPr>
              <a:t>Rappelez</a:t>
            </a:r>
            <a:r>
              <a:rPr lang="en-US" sz="1000" dirty="0">
                <a:latin typeface="Arial"/>
                <a:ea typeface="Times New Roman"/>
                <a:cs typeface="Segoe UI"/>
              </a:rPr>
              <a:t> aux </a:t>
            </a:r>
            <a:r>
              <a:rPr lang="en-US" sz="1000" dirty="0" err="1">
                <a:latin typeface="Arial"/>
                <a:ea typeface="Times New Roman"/>
                <a:cs typeface="Segoe UI"/>
              </a:rPr>
              <a:t>stagiaires</a:t>
            </a:r>
            <a:r>
              <a:rPr lang="en-US" sz="1000" dirty="0">
                <a:latin typeface="Arial"/>
                <a:ea typeface="Times New Roman"/>
                <a:cs typeface="Segoe UI"/>
              </a:rPr>
              <a:t> </a:t>
            </a:r>
            <a:r>
              <a:rPr lang="en-US" sz="1000" dirty="0" err="1">
                <a:latin typeface="Arial"/>
                <a:ea typeface="Times New Roman"/>
                <a:cs typeface="Segoe UI"/>
              </a:rPr>
              <a:t>qu'ils</a:t>
            </a:r>
            <a:r>
              <a:rPr lang="en-US" sz="1000" dirty="0">
                <a:latin typeface="Arial"/>
                <a:ea typeface="Times New Roman"/>
                <a:cs typeface="Segoe UI"/>
              </a:rPr>
              <a:t> </a:t>
            </a:r>
            <a:r>
              <a:rPr lang="en-US" sz="1000" dirty="0" err="1">
                <a:latin typeface="Arial"/>
                <a:ea typeface="Times New Roman"/>
                <a:cs typeface="Segoe UI"/>
              </a:rPr>
              <a:t>doivent</a:t>
            </a:r>
            <a:r>
              <a:rPr lang="en-US" sz="1000" dirty="0">
                <a:latin typeface="Arial"/>
                <a:ea typeface="Times New Roman"/>
                <a:cs typeface="Segoe UI"/>
              </a:rPr>
              <a:t> </a:t>
            </a:r>
            <a:r>
              <a:rPr lang="en-US" sz="1000" dirty="0" err="1">
                <a:latin typeface="Arial"/>
                <a:ea typeface="Times New Roman"/>
                <a:cs typeface="Segoe UI"/>
              </a:rPr>
              <a:t>répondre</a:t>
            </a:r>
            <a:r>
              <a:rPr lang="en-US" sz="1000" dirty="0">
                <a:latin typeface="Arial"/>
                <a:ea typeface="Times New Roman"/>
                <a:cs typeface="Segoe UI"/>
              </a:rPr>
              <a:t> aux questions </a:t>
            </a:r>
            <a:r>
              <a:rPr lang="en-US" sz="1000" dirty="0" smtClean="0">
                <a:latin typeface="Arial"/>
                <a:ea typeface="Times New Roman"/>
                <a:cs typeface="Segoe UI"/>
              </a:rPr>
              <a:t>de discussion </a:t>
            </a:r>
            <a:r>
              <a:rPr lang="en-US" sz="1000" dirty="0">
                <a:latin typeface="Arial"/>
                <a:ea typeface="Times New Roman"/>
                <a:cs typeface="Segoe UI"/>
              </a:rPr>
              <a:t>après le dernier </a:t>
            </a:r>
            <a:r>
              <a:rPr lang="en-US" sz="1000" dirty="0" err="1">
                <a:latin typeface="Arial"/>
                <a:ea typeface="Times New Roman"/>
                <a:cs typeface="Segoe UI"/>
              </a:rPr>
              <a:t>exercice</a:t>
            </a:r>
            <a:r>
              <a:rPr lang="en-US" sz="1000" dirty="0">
                <a:latin typeface="Arial"/>
                <a:ea typeface="Times New Roman"/>
                <a:cs typeface="Segoe UI"/>
              </a:rPr>
              <a:t> </a:t>
            </a:r>
            <a:r>
              <a:rPr lang="en-US" sz="1000" dirty="0" err="1">
                <a:latin typeface="Arial"/>
                <a:ea typeface="Times New Roman"/>
                <a:cs typeface="Segoe UI"/>
              </a:rPr>
              <a:t>d'atelier</a:t>
            </a:r>
            <a:r>
              <a:rPr lang="en-US" sz="1000" dirty="0">
                <a:latin typeface="Arial"/>
                <a:ea typeface="Times New Roman"/>
                <a:cs typeface="Segoe UI"/>
              </a:rPr>
              <a:t> </a:t>
            </a:r>
            <a:r>
              <a:rPr lang="en-US" sz="1000" dirty="0" err="1">
                <a:latin typeface="Arial"/>
                <a:ea typeface="Times New Roman"/>
                <a:cs typeface="Segoe UI"/>
              </a:rPr>
              <a:t>pratique</a:t>
            </a:r>
            <a:r>
              <a:rPr lang="en-US" sz="1000" dirty="0">
                <a:latin typeface="Arial"/>
                <a:ea typeface="Times New Roman"/>
                <a:cs typeface="Segoe UI"/>
              </a:rPr>
              <a:t>.</a:t>
            </a:r>
            <a:endParaRPr lang="en-US" sz="1000" dirty="0">
              <a:latin typeface="Arial"/>
              <a:ea typeface="SimSun"/>
              <a:cs typeface="Arial"/>
            </a:endParaRPr>
          </a:p>
          <a:p>
            <a:pPr>
              <a:lnSpc>
                <a:spcPct val="115000"/>
              </a:lnSpc>
            </a:pPr>
            <a:r>
              <a:rPr lang="en-US" sz="1000" b="1" dirty="0" err="1">
                <a:solidFill>
                  <a:srgbClr val="000000"/>
                </a:solidFill>
                <a:latin typeface="Arial"/>
                <a:ea typeface="SimSun"/>
                <a:cs typeface="Segoe UI"/>
              </a:rPr>
              <a:t>Exercice</a:t>
            </a:r>
            <a:r>
              <a:rPr lang="en-US" sz="1000" b="1" dirty="0">
                <a:solidFill>
                  <a:srgbClr val="000000"/>
                </a:solidFill>
                <a:latin typeface="Arial"/>
                <a:ea typeface="SimSun"/>
                <a:cs typeface="Segoe UI"/>
              </a:rPr>
              <a:t> 1 : Configuration d'un </a:t>
            </a:r>
            <a:r>
              <a:rPr lang="en-US" sz="1000" b="1" dirty="0" err="1">
                <a:solidFill>
                  <a:srgbClr val="000000"/>
                </a:solidFill>
                <a:latin typeface="Arial"/>
                <a:ea typeface="SimSun"/>
                <a:cs typeface="Segoe UI"/>
              </a:rPr>
              <a:t>magasin</a:t>
            </a:r>
            <a:r>
              <a:rPr lang="en-US" sz="1000" b="1" dirty="0">
                <a:solidFill>
                  <a:srgbClr val="000000"/>
                </a:solidFill>
                <a:latin typeface="Arial"/>
                <a:ea typeface="SimSun"/>
                <a:cs typeface="Segoe UI"/>
              </a:rPr>
              <a:t> central</a:t>
            </a:r>
            <a:endParaRPr lang="en-US" sz="1000" b="1" dirty="0">
              <a:latin typeface="Arial"/>
              <a:ea typeface="SimSun"/>
              <a:cs typeface="Arial"/>
            </a:endParaRPr>
          </a:p>
          <a:p>
            <a:pPr>
              <a:lnSpc>
                <a:spcPct val="115000"/>
              </a:lnSpc>
              <a:spcAft>
                <a:spcPts val="1000"/>
              </a:spcAft>
            </a:pPr>
            <a:r>
              <a:rPr lang="en-US" sz="1000" dirty="0">
                <a:latin typeface="Arial"/>
                <a:ea typeface="SimSun"/>
                <a:cs typeface="Segoe UI"/>
              </a:rPr>
              <a:t>A. Datum a </a:t>
            </a:r>
            <a:r>
              <a:rPr lang="en-US" sz="1000" dirty="0" err="1">
                <a:latin typeface="Arial"/>
                <a:ea typeface="SimSun"/>
                <a:cs typeface="Segoe UI"/>
              </a:rPr>
              <a:t>récemment</a:t>
            </a:r>
            <a:r>
              <a:rPr lang="en-US" sz="1000" dirty="0">
                <a:latin typeface="Arial"/>
                <a:ea typeface="SimSun"/>
                <a:cs typeface="Segoe UI"/>
              </a:rPr>
              <a:t> </a:t>
            </a:r>
            <a:r>
              <a:rPr lang="en-US" sz="1000" dirty="0" err="1">
                <a:latin typeface="Arial"/>
                <a:ea typeface="SimSun"/>
                <a:cs typeface="Segoe UI"/>
              </a:rPr>
              <a:t>implémenté</a:t>
            </a:r>
            <a:r>
              <a:rPr lang="en-US" sz="1000" dirty="0">
                <a:latin typeface="Arial"/>
                <a:ea typeface="SimSun"/>
                <a:cs typeface="Segoe UI"/>
              </a:rPr>
              <a:t> un </a:t>
            </a:r>
            <a:r>
              <a:rPr lang="en-US" sz="1000" dirty="0" err="1">
                <a:latin typeface="Arial"/>
                <a:ea typeface="SimSun"/>
                <a:cs typeface="Segoe UI"/>
              </a:rPr>
              <a:t>modèle</a:t>
            </a:r>
            <a:r>
              <a:rPr lang="en-US" sz="1000" dirty="0">
                <a:latin typeface="Arial"/>
                <a:ea typeface="SimSun"/>
                <a:cs typeface="Segoe UI"/>
              </a:rPr>
              <a:t> ADMX </a:t>
            </a:r>
            <a:r>
              <a:rPr lang="en-US" sz="1000" dirty="0" err="1">
                <a:latin typeface="Arial"/>
                <a:ea typeface="SimSun"/>
                <a:cs typeface="Segoe UI"/>
              </a:rPr>
              <a:t>personnalisé</a:t>
            </a:r>
            <a:r>
              <a:rPr lang="en-US" sz="1000" dirty="0">
                <a:latin typeface="Arial"/>
                <a:ea typeface="SimSun"/>
                <a:cs typeface="Segoe UI"/>
              </a:rPr>
              <a:t> pour </a:t>
            </a:r>
            <a:r>
              <a:rPr lang="en-US" sz="1000" dirty="0" err="1">
                <a:latin typeface="Arial"/>
                <a:ea typeface="SimSun"/>
                <a:cs typeface="Segoe UI"/>
              </a:rPr>
              <a:t>configurer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application. </a:t>
            </a:r>
            <a:r>
              <a:rPr lang="en-US" sz="1000" dirty="0" smtClean="0">
                <a:latin typeface="Arial"/>
                <a:ea typeface="SimSun"/>
                <a:cs typeface="Segoe UI"/>
              </a:rPr>
              <a:t>Un </a:t>
            </a:r>
            <a:r>
              <a:rPr lang="en-US" sz="1000" dirty="0" err="1" smtClean="0">
                <a:latin typeface="Arial"/>
                <a:ea typeface="SimSun"/>
                <a:cs typeface="Segoe UI"/>
              </a:rPr>
              <a:t>collègue</a:t>
            </a:r>
            <a:r>
              <a:rPr lang="en-US" sz="1000" dirty="0" smtClean="0">
                <a:latin typeface="Arial"/>
                <a:ea typeface="SimSun"/>
                <a:cs typeface="Segoe UI"/>
              </a:rPr>
              <a:t> </a:t>
            </a:r>
            <a:r>
              <a:rPr lang="en-US" sz="1000" dirty="0">
                <a:latin typeface="Arial"/>
                <a:ea typeface="SimSun"/>
                <a:cs typeface="Segoe UI"/>
              </a:rPr>
              <a:t>a </a:t>
            </a:r>
            <a:r>
              <a:rPr lang="en-US" sz="1000" dirty="0" err="1">
                <a:latin typeface="Arial"/>
                <a:ea typeface="SimSun"/>
                <a:cs typeface="Segoe UI"/>
              </a:rPr>
              <a:t>obtenu</a:t>
            </a:r>
            <a:r>
              <a:rPr lang="en-US" sz="1000" dirty="0">
                <a:latin typeface="Arial"/>
                <a:ea typeface="SimSun"/>
                <a:cs typeface="Segoe UI"/>
              </a:rPr>
              <a:t> les </a:t>
            </a:r>
            <a:r>
              <a:rPr lang="en-US" sz="1000" dirty="0" err="1">
                <a:latin typeface="Arial"/>
                <a:ea typeface="SimSun"/>
                <a:cs typeface="Segoe UI"/>
              </a:rPr>
              <a:t>fichiers</a:t>
            </a:r>
            <a:r>
              <a:rPr lang="en-US" sz="1000" dirty="0">
                <a:latin typeface="Arial"/>
                <a:ea typeface="SimSun"/>
                <a:cs typeface="Segoe UI"/>
              </a:rPr>
              <a:t> ADMX du </a:t>
            </a:r>
            <a:r>
              <a:rPr lang="en-US" sz="1000" dirty="0" err="1">
                <a:latin typeface="Arial"/>
                <a:ea typeface="SimSun"/>
                <a:cs typeface="Segoe UI"/>
              </a:rPr>
              <a:t>fournisseur</a:t>
            </a:r>
            <a:r>
              <a:rPr lang="en-US" sz="1000" dirty="0">
                <a:latin typeface="Arial"/>
                <a:ea typeface="SimSun"/>
                <a:cs typeface="Segoe UI"/>
              </a:rPr>
              <a:t> </a:t>
            </a:r>
            <a:r>
              <a:rPr lang="en-US" sz="1000" dirty="0" err="1">
                <a:latin typeface="Arial"/>
                <a:ea typeface="SimSun"/>
                <a:cs typeface="Segoe UI"/>
              </a:rPr>
              <a:t>avant</a:t>
            </a:r>
            <a:r>
              <a:rPr lang="en-US" sz="1000" dirty="0">
                <a:latin typeface="Arial"/>
                <a:ea typeface="SimSun"/>
                <a:cs typeface="Segoe UI"/>
              </a:rPr>
              <a:t> de </a:t>
            </a:r>
            <a:r>
              <a:rPr lang="en-US" sz="1000" dirty="0" err="1">
                <a:latin typeface="Arial"/>
                <a:ea typeface="SimSun"/>
                <a:cs typeface="Segoe UI"/>
              </a:rPr>
              <a:t>créer</a:t>
            </a:r>
            <a:r>
              <a:rPr lang="en-US" sz="1000" dirty="0">
                <a:latin typeface="Arial"/>
                <a:ea typeface="SimSun"/>
                <a:cs typeface="Segoe UI"/>
              </a:rPr>
              <a:t> </a:t>
            </a:r>
            <a:r>
              <a:rPr lang="en-US" sz="1000" dirty="0" err="1">
                <a:latin typeface="Arial"/>
                <a:ea typeface="SimSun"/>
                <a:cs typeface="Segoe UI"/>
              </a:rPr>
              <a:t>l'objet</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t>
            </a:r>
            <a:r>
              <a:rPr lang="en-US" sz="1000" dirty="0" smtClean="0">
                <a:latin typeface="Arial"/>
                <a:ea typeface="SimSun"/>
                <a:cs typeface="Segoe UI"/>
              </a:rPr>
              <a:t>avec les </a:t>
            </a:r>
            <a:r>
              <a:rPr lang="en-US" sz="1000" dirty="0" err="1">
                <a:latin typeface="Arial"/>
                <a:ea typeface="SimSun"/>
                <a:cs typeface="Segoe UI"/>
              </a:rPr>
              <a:t>paramètres</a:t>
            </a:r>
            <a:r>
              <a:rPr lang="en-US" sz="1000" dirty="0">
                <a:latin typeface="Arial"/>
                <a:ea typeface="SimSun"/>
                <a:cs typeface="Segoe UI"/>
              </a:rPr>
              <a:t> de configuration. Les </a:t>
            </a:r>
            <a:r>
              <a:rPr lang="en-US" sz="1000" dirty="0" err="1">
                <a:latin typeface="Arial"/>
                <a:ea typeface="SimSun"/>
                <a:cs typeface="Segoe UI"/>
              </a:rPr>
              <a:t>paramètres</a:t>
            </a:r>
            <a:r>
              <a:rPr lang="en-US" sz="1000" dirty="0">
                <a:latin typeface="Arial"/>
                <a:ea typeface="SimSun"/>
                <a:cs typeface="Segoe UI"/>
              </a:rPr>
              <a:t> </a:t>
            </a:r>
            <a:r>
              <a:rPr lang="en-US" sz="1000" dirty="0" err="1">
                <a:latin typeface="Arial"/>
                <a:ea typeface="SimSun"/>
                <a:cs typeface="Segoe UI"/>
              </a:rPr>
              <a:t>ont</a:t>
            </a:r>
            <a:r>
              <a:rPr lang="en-US" sz="1000" dirty="0">
                <a:latin typeface="Arial"/>
                <a:ea typeface="SimSun"/>
                <a:cs typeface="Segoe UI"/>
              </a:rPr>
              <a:t> </a:t>
            </a:r>
            <a:r>
              <a:rPr lang="en-US" sz="1000" dirty="0" err="1">
                <a:latin typeface="Arial"/>
                <a:ea typeface="SimSun"/>
                <a:cs typeface="Segoe UI"/>
              </a:rPr>
              <a:t>été</a:t>
            </a:r>
            <a:r>
              <a:rPr lang="en-US" sz="1000" dirty="0">
                <a:latin typeface="Arial"/>
                <a:ea typeface="SimSun"/>
                <a:cs typeface="Segoe UI"/>
              </a:rPr>
              <a:t> appliqués à </a:t>
            </a:r>
            <a:r>
              <a:rPr lang="en-US" sz="1000" dirty="0" err="1">
                <a:latin typeface="Arial"/>
                <a:ea typeface="SimSun"/>
                <a:cs typeface="Segoe UI"/>
              </a:rPr>
              <a:t>l'application</a:t>
            </a:r>
            <a:r>
              <a:rPr lang="en-US" sz="1000" dirty="0">
                <a:latin typeface="Arial"/>
                <a:ea typeface="SimSun"/>
                <a:cs typeface="Segoe UI"/>
              </a:rPr>
              <a:t> </a:t>
            </a:r>
            <a:r>
              <a:rPr lang="en-US" sz="1000" dirty="0" err="1">
                <a:latin typeface="Arial"/>
                <a:ea typeface="SimSun"/>
                <a:cs typeface="Segoe UI"/>
              </a:rPr>
              <a:t>comme</a:t>
            </a:r>
            <a:r>
              <a:rPr lang="en-US" sz="1000" dirty="0">
                <a:latin typeface="Arial"/>
                <a:ea typeface="SimSun"/>
                <a:cs typeface="Segoe UI"/>
              </a:rPr>
              <a:t> </a:t>
            </a:r>
            <a:r>
              <a:rPr lang="en-US" sz="1000" dirty="0" err="1">
                <a:latin typeface="Arial"/>
                <a:ea typeface="SimSun"/>
                <a:cs typeface="Segoe UI"/>
              </a:rPr>
              <a:t>prévu</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Après </a:t>
            </a:r>
            <a:r>
              <a:rPr lang="en-US" sz="1000" dirty="0" err="1">
                <a:latin typeface="Arial"/>
                <a:ea typeface="SimSun"/>
                <a:cs typeface="Segoe UI"/>
              </a:rPr>
              <a:t>l'implémentation</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avez</a:t>
            </a:r>
            <a:r>
              <a:rPr lang="en-US" sz="1000" dirty="0">
                <a:latin typeface="Arial"/>
                <a:ea typeface="SimSun"/>
                <a:cs typeface="Segoe UI"/>
              </a:rPr>
              <a:t> </a:t>
            </a:r>
            <a:r>
              <a:rPr lang="en-US" sz="1000" dirty="0" err="1">
                <a:latin typeface="Arial"/>
                <a:ea typeface="SimSun"/>
                <a:cs typeface="Segoe UI"/>
              </a:rPr>
              <a:t>remarqué</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ne </a:t>
            </a:r>
            <a:r>
              <a:rPr lang="en-US" sz="1000" dirty="0" err="1">
                <a:latin typeface="Arial"/>
                <a:ea typeface="SimSun"/>
                <a:cs typeface="Segoe UI"/>
              </a:rPr>
              <a:t>pouvez</a:t>
            </a:r>
            <a:r>
              <a:rPr lang="en-US" sz="1000" dirty="0">
                <a:latin typeface="Arial"/>
                <a:ea typeface="SimSun"/>
                <a:cs typeface="Segoe UI"/>
              </a:rPr>
              <a:t> pas modifier les </a:t>
            </a:r>
            <a:r>
              <a:rPr lang="en-US" sz="1000" dirty="0" err="1">
                <a:latin typeface="Arial"/>
                <a:ea typeface="SimSun"/>
                <a:cs typeface="Segoe UI"/>
              </a:rPr>
              <a:t>paramètres</a:t>
            </a:r>
            <a:r>
              <a:rPr lang="en-US" sz="1000" dirty="0">
                <a:latin typeface="Arial"/>
                <a:ea typeface="SimSun"/>
                <a:cs typeface="Segoe UI"/>
              </a:rPr>
              <a:t> de </a:t>
            </a:r>
            <a:r>
              <a:rPr lang="en-US" sz="1000" dirty="0" err="1">
                <a:latin typeface="Arial"/>
                <a:ea typeface="SimSun"/>
                <a:cs typeface="Segoe UI"/>
              </a:rPr>
              <a:t>l'application</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l'objet</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à </a:t>
            </a:r>
            <a:r>
              <a:rPr lang="en-US" sz="1000" dirty="0" err="1">
                <a:latin typeface="Arial"/>
                <a:ea typeface="SimSun"/>
                <a:cs typeface="Segoe UI"/>
              </a:rPr>
              <a:t>partir</a:t>
            </a:r>
            <a:r>
              <a:rPr lang="en-US" sz="1000" dirty="0">
                <a:latin typeface="Arial"/>
                <a:ea typeface="SimSun"/>
                <a:cs typeface="Segoe UI"/>
              </a:rPr>
              <a:t> de tout </a:t>
            </a:r>
            <a:r>
              <a:rPr lang="en-US" sz="1000" dirty="0" err="1">
                <a:latin typeface="Arial"/>
                <a:ea typeface="SimSun"/>
                <a:cs typeface="Segoe UI"/>
              </a:rPr>
              <a:t>autre</a:t>
            </a:r>
            <a:r>
              <a:rPr lang="en-US" sz="1000" dirty="0">
                <a:latin typeface="Arial"/>
                <a:ea typeface="SimSun"/>
                <a:cs typeface="Segoe UI"/>
              </a:rPr>
              <a:t> emplacement </a:t>
            </a:r>
            <a:r>
              <a:rPr lang="en-US" sz="1000" dirty="0" err="1">
                <a:latin typeface="Arial"/>
                <a:ea typeface="SimSun"/>
                <a:cs typeface="Segoe UI"/>
              </a:rPr>
              <a:t>que</a:t>
            </a:r>
            <a:r>
              <a:rPr lang="en-US" sz="1000" dirty="0">
                <a:latin typeface="Arial"/>
                <a:ea typeface="SimSun"/>
                <a:cs typeface="Segoe UI"/>
              </a:rPr>
              <a:t> le poste de travail qui a </a:t>
            </a:r>
            <a:r>
              <a:rPr lang="en-US" sz="1000" dirty="0" err="1">
                <a:latin typeface="Arial"/>
                <a:ea typeface="SimSun"/>
                <a:cs typeface="Segoe UI"/>
              </a:rPr>
              <a:t>été</a:t>
            </a:r>
            <a:r>
              <a:rPr lang="en-US" sz="1000" dirty="0">
                <a:latin typeface="Arial"/>
                <a:ea typeface="SimSun"/>
                <a:cs typeface="Segoe UI"/>
              </a:rPr>
              <a:t> </a:t>
            </a:r>
            <a:r>
              <a:rPr lang="en-US" sz="1000" dirty="0" err="1">
                <a:latin typeface="Arial"/>
                <a:ea typeface="SimSun"/>
                <a:cs typeface="Segoe UI"/>
              </a:rPr>
              <a:t>initialement</a:t>
            </a:r>
            <a:r>
              <a:rPr lang="en-US" sz="1000" dirty="0">
                <a:latin typeface="Arial"/>
                <a:ea typeface="SimSun"/>
                <a:cs typeface="Segoe UI"/>
              </a:rPr>
              <a:t> </a:t>
            </a:r>
            <a:r>
              <a:rPr lang="en-US" sz="1000" dirty="0" err="1">
                <a:latin typeface="Arial"/>
                <a:ea typeface="SimSun"/>
                <a:cs typeface="Segoe UI"/>
              </a:rPr>
              <a:t>utilisé</a:t>
            </a:r>
            <a:r>
              <a:rPr lang="en-US" sz="1000" dirty="0">
                <a:latin typeface="Arial"/>
                <a:ea typeface="SimSun"/>
                <a:cs typeface="Segoe UI"/>
              </a:rPr>
              <a:t> par </a:t>
            </a:r>
            <a:r>
              <a:rPr lang="en-US" sz="1000" dirty="0" err="1">
                <a:latin typeface="Arial"/>
                <a:ea typeface="SimSun"/>
                <a:cs typeface="Segoe UI"/>
              </a:rPr>
              <a:t>votre</a:t>
            </a:r>
            <a:r>
              <a:rPr lang="en-US" sz="1000" dirty="0">
                <a:latin typeface="Arial"/>
                <a:ea typeface="SimSun"/>
                <a:cs typeface="Segoe UI"/>
              </a:rPr>
              <a:t> </a:t>
            </a:r>
            <a:r>
              <a:rPr lang="en-US" sz="1000" dirty="0" err="1">
                <a:latin typeface="Arial"/>
                <a:ea typeface="SimSun"/>
                <a:cs typeface="Segoe UI"/>
              </a:rPr>
              <a:t>collègue</a:t>
            </a:r>
            <a:r>
              <a:rPr lang="en-US" sz="1000" dirty="0">
                <a:latin typeface="Arial"/>
                <a:ea typeface="SimSun"/>
                <a:cs typeface="Segoe UI"/>
              </a:rPr>
              <a:t>. </a:t>
            </a:r>
            <a:r>
              <a:rPr lang="en-US" sz="1000" dirty="0" err="1">
                <a:latin typeface="Arial"/>
                <a:ea typeface="SimSun"/>
                <a:cs typeface="Segoe UI"/>
              </a:rPr>
              <a:t>Afin</a:t>
            </a:r>
            <a:r>
              <a:rPr lang="en-US" sz="1000" dirty="0">
                <a:latin typeface="Arial"/>
                <a:ea typeface="SimSun"/>
                <a:cs typeface="Segoe UI"/>
              </a:rPr>
              <a:t> de </a:t>
            </a:r>
            <a:r>
              <a:rPr lang="en-US" sz="1000" dirty="0" err="1">
                <a:latin typeface="Arial"/>
                <a:ea typeface="SimSun"/>
                <a:cs typeface="Segoe UI"/>
              </a:rPr>
              <a:t>résoudre</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a:t>
            </a:r>
            <a:r>
              <a:rPr lang="en-US" sz="1000" dirty="0" err="1">
                <a:latin typeface="Arial"/>
                <a:ea typeface="SimSun"/>
                <a:cs typeface="Segoe UI"/>
              </a:rPr>
              <a:t>problème</a:t>
            </a:r>
            <a:r>
              <a:rPr lang="en-US" sz="1000" dirty="0">
                <a:latin typeface="Arial"/>
                <a:ea typeface="SimSun"/>
                <a:cs typeface="Segoe UI"/>
              </a:rPr>
              <a:t>, </a:t>
            </a:r>
            <a:r>
              <a:rPr lang="en-US" sz="1000" dirty="0" err="1">
                <a:latin typeface="Arial"/>
                <a:ea typeface="SimSun"/>
                <a:cs typeface="Segoe UI"/>
              </a:rPr>
              <a:t>votre</a:t>
            </a:r>
            <a:r>
              <a:rPr lang="en-US" sz="1000" dirty="0">
                <a:latin typeface="Arial"/>
                <a:ea typeface="SimSun"/>
                <a:cs typeface="Segoe UI"/>
              </a:rPr>
              <a:t> </a:t>
            </a:r>
            <a:r>
              <a:rPr lang="en-US" sz="1000" dirty="0" err="1">
                <a:latin typeface="Arial"/>
                <a:ea typeface="SimSun"/>
                <a:cs typeface="Segoe UI"/>
              </a:rPr>
              <a:t>responsable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 </a:t>
            </a:r>
            <a:r>
              <a:rPr lang="en-US" sz="1000" dirty="0" err="1">
                <a:latin typeface="Arial"/>
                <a:ea typeface="SimSun"/>
                <a:cs typeface="Segoe UI"/>
              </a:rPr>
              <a:t>demandé</a:t>
            </a:r>
            <a:r>
              <a:rPr lang="en-US" sz="1000" dirty="0">
                <a:latin typeface="Arial"/>
                <a:ea typeface="SimSun"/>
                <a:cs typeface="Segoe UI"/>
              </a:rPr>
              <a:t> de </a:t>
            </a:r>
            <a:r>
              <a:rPr lang="en-US" sz="1000" dirty="0" err="1">
                <a:latin typeface="Arial"/>
                <a:ea typeface="SimSun"/>
                <a:cs typeface="Segoe UI"/>
              </a:rPr>
              <a:t>créer</a:t>
            </a:r>
            <a:r>
              <a:rPr lang="en-US" sz="1000" dirty="0">
                <a:latin typeface="Arial"/>
                <a:ea typeface="SimSun"/>
                <a:cs typeface="Segoe UI"/>
              </a:rPr>
              <a:t> un </a:t>
            </a:r>
            <a:r>
              <a:rPr lang="en-US" sz="1000" dirty="0" err="1">
                <a:latin typeface="Arial"/>
                <a:ea typeface="SimSun"/>
                <a:cs typeface="Segoe UI"/>
              </a:rPr>
              <a:t>magasin</a:t>
            </a:r>
            <a:r>
              <a:rPr lang="en-US" sz="1000" dirty="0">
                <a:latin typeface="Arial"/>
                <a:ea typeface="SimSun"/>
                <a:cs typeface="Segoe UI"/>
              </a:rPr>
              <a:t> central pour les </a:t>
            </a:r>
            <a:r>
              <a:rPr lang="en-US" sz="1000" dirty="0" err="1">
                <a:latin typeface="Arial"/>
                <a:ea typeface="SimSun"/>
                <a:cs typeface="Segoe UI"/>
              </a:rPr>
              <a:t>modèles</a:t>
            </a:r>
            <a:r>
              <a:rPr lang="en-US" sz="1000" dirty="0">
                <a:latin typeface="Arial"/>
                <a:ea typeface="SimSun"/>
                <a:cs typeface="Segoe UI"/>
              </a:rPr>
              <a:t> </a:t>
            </a:r>
            <a:r>
              <a:rPr lang="en-US" sz="1000" dirty="0" err="1">
                <a:latin typeface="Arial"/>
                <a:ea typeface="SimSun"/>
                <a:cs typeface="Segoe UI"/>
              </a:rPr>
              <a:t>d'administration</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fois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aurez</a:t>
            </a:r>
            <a:r>
              <a:rPr lang="en-US" sz="1000" dirty="0">
                <a:latin typeface="Arial"/>
                <a:ea typeface="SimSun"/>
                <a:cs typeface="Segoe UI"/>
              </a:rPr>
              <a:t> </a:t>
            </a:r>
            <a:r>
              <a:rPr lang="en-US" sz="1000" dirty="0" err="1">
                <a:latin typeface="Arial"/>
                <a:ea typeface="SimSun"/>
                <a:cs typeface="Segoe UI"/>
              </a:rPr>
              <a:t>créé</a:t>
            </a:r>
            <a:r>
              <a:rPr lang="en-US" sz="1000" dirty="0">
                <a:latin typeface="Arial"/>
                <a:ea typeface="SimSun"/>
                <a:cs typeface="Segoe UI"/>
              </a:rPr>
              <a:t> </a:t>
            </a:r>
            <a:r>
              <a:rPr lang="en-US" sz="1000" dirty="0" smtClean="0">
                <a:latin typeface="Arial"/>
                <a:ea typeface="SimSun"/>
                <a:cs typeface="Segoe UI"/>
              </a:rPr>
              <a:t>le </a:t>
            </a:r>
            <a:r>
              <a:rPr lang="en-US" sz="1000" dirty="0" err="1" smtClean="0">
                <a:latin typeface="Arial"/>
                <a:ea typeface="SimSun"/>
                <a:cs typeface="Segoe UI"/>
              </a:rPr>
              <a:t>magasin</a:t>
            </a:r>
            <a:r>
              <a:rPr lang="en-US" sz="1000" dirty="0" smtClean="0">
                <a:latin typeface="Arial"/>
                <a:ea typeface="SimSun"/>
                <a:cs typeface="Segoe UI"/>
              </a:rPr>
              <a:t> </a:t>
            </a:r>
            <a:r>
              <a:rPr lang="en-US" sz="1000" dirty="0">
                <a:latin typeface="Arial"/>
                <a:ea typeface="SimSun"/>
                <a:cs typeface="Segoe UI"/>
              </a:rPr>
              <a:t>central, </a:t>
            </a:r>
            <a:r>
              <a:rPr lang="en-US" sz="1000" dirty="0" err="1">
                <a:latin typeface="Arial"/>
                <a:ea typeface="SimSun"/>
                <a:cs typeface="Segoe UI"/>
              </a:rPr>
              <a:t>votre</a:t>
            </a:r>
            <a:r>
              <a:rPr lang="en-US" sz="1000" dirty="0">
                <a:latin typeface="Arial"/>
                <a:ea typeface="SimSun"/>
                <a:cs typeface="Segoe UI"/>
              </a:rPr>
              <a:t> </a:t>
            </a:r>
            <a:r>
              <a:rPr lang="en-US" sz="1000" dirty="0" err="1">
                <a:latin typeface="Arial"/>
                <a:ea typeface="SimSun"/>
                <a:cs typeface="Segoe UI"/>
              </a:rPr>
              <a:t>collègue</a:t>
            </a:r>
            <a:r>
              <a:rPr lang="en-US" sz="1000" dirty="0">
                <a:latin typeface="Arial"/>
                <a:ea typeface="SimSun"/>
                <a:cs typeface="Segoe UI"/>
              </a:rPr>
              <a:t> </a:t>
            </a:r>
            <a:r>
              <a:rPr lang="en-US" sz="1000" dirty="0" err="1">
                <a:latin typeface="Arial"/>
                <a:ea typeface="SimSun"/>
                <a:cs typeface="Segoe UI"/>
              </a:rPr>
              <a:t>copiera</a:t>
            </a:r>
            <a:r>
              <a:rPr lang="en-US" sz="1000" dirty="0">
                <a:latin typeface="Arial"/>
                <a:ea typeface="SimSun"/>
                <a:cs typeface="Segoe UI"/>
              </a:rPr>
              <a:t> le </a:t>
            </a:r>
            <a:r>
              <a:rPr lang="en-US" sz="1000" dirty="0" err="1">
                <a:latin typeface="Arial"/>
                <a:ea typeface="SimSun"/>
                <a:cs typeface="Segoe UI"/>
              </a:rPr>
              <a:t>modèle</a:t>
            </a:r>
            <a:r>
              <a:rPr lang="en-US" sz="1000" dirty="0">
                <a:latin typeface="Arial"/>
                <a:ea typeface="SimSun"/>
                <a:cs typeface="Segoe UI"/>
              </a:rPr>
              <a:t> ADMX du </a:t>
            </a:r>
            <a:r>
              <a:rPr lang="en-US" sz="1000" dirty="0" err="1">
                <a:latin typeface="Arial"/>
                <a:ea typeface="SimSun"/>
                <a:cs typeface="Segoe UI"/>
              </a:rPr>
              <a:t>fournisseur</a:t>
            </a:r>
            <a:r>
              <a:rPr lang="en-US" sz="1000" dirty="0">
                <a:latin typeface="Arial"/>
                <a:ea typeface="SimSun"/>
                <a:cs typeface="Segoe UI"/>
              </a:rPr>
              <a:t> du poste de travail </a:t>
            </a:r>
            <a:r>
              <a:rPr lang="en-US" sz="1000" dirty="0" err="1">
                <a:latin typeface="Arial"/>
                <a:ea typeface="SimSun"/>
                <a:cs typeface="Segoe UI"/>
              </a:rPr>
              <a:t>vers</a:t>
            </a:r>
            <a:r>
              <a:rPr lang="en-US" sz="1000" dirty="0">
                <a:latin typeface="Arial"/>
                <a:ea typeface="SimSun"/>
                <a:cs typeface="Segoe UI"/>
              </a:rPr>
              <a:t> le </a:t>
            </a:r>
            <a:r>
              <a:rPr lang="en-US" sz="1000" dirty="0" err="1">
                <a:latin typeface="Arial"/>
                <a:ea typeface="SimSun"/>
                <a:cs typeface="Segoe UI"/>
              </a:rPr>
              <a:t>magasin</a:t>
            </a:r>
            <a:r>
              <a:rPr lang="en-US" sz="1000" dirty="0">
                <a:latin typeface="Arial"/>
                <a:ea typeface="SimSun"/>
                <a:cs typeface="Segoe UI"/>
              </a:rPr>
              <a:t> central.</a:t>
            </a:r>
            <a:endParaRPr lang="en-US" sz="1000" dirty="0">
              <a:latin typeface="Arial"/>
              <a:ea typeface="SimSun"/>
              <a:cs typeface="Arial"/>
            </a:endParaRPr>
          </a:p>
          <a:p>
            <a:pPr>
              <a:lnSpc>
                <a:spcPct val="115000"/>
              </a:lnSpc>
            </a:pPr>
            <a:r>
              <a:rPr lang="en-US" sz="1000" b="1" dirty="0" err="1">
                <a:solidFill>
                  <a:srgbClr val="000000"/>
                </a:solidFill>
                <a:latin typeface="Arial"/>
                <a:ea typeface="SimSun"/>
                <a:cs typeface="Segoe UI"/>
              </a:rPr>
              <a:t>Exercice</a:t>
            </a:r>
            <a:r>
              <a:rPr lang="en-US" sz="1000" b="1" dirty="0">
                <a:solidFill>
                  <a:srgbClr val="000000"/>
                </a:solidFill>
                <a:latin typeface="Arial"/>
                <a:ea typeface="SimSun"/>
                <a:cs typeface="Segoe UI"/>
              </a:rPr>
              <a:t> 2 : </a:t>
            </a:r>
            <a:r>
              <a:rPr lang="en-US" sz="1000" b="1" dirty="0" err="1">
                <a:solidFill>
                  <a:srgbClr val="000000"/>
                </a:solidFill>
                <a:latin typeface="Arial"/>
                <a:ea typeface="SimSun"/>
                <a:cs typeface="Segoe UI"/>
              </a:rPr>
              <a:t>Création</a:t>
            </a:r>
            <a:r>
              <a:rPr lang="en-US" sz="1000" b="1" dirty="0">
                <a:solidFill>
                  <a:srgbClr val="000000"/>
                </a:solidFill>
                <a:latin typeface="Arial"/>
                <a:ea typeface="SimSun"/>
                <a:cs typeface="Segoe UI"/>
              </a:rPr>
              <a:t> </a:t>
            </a:r>
            <a:r>
              <a:rPr lang="en-US" sz="1000" b="1" dirty="0" err="1">
                <a:solidFill>
                  <a:srgbClr val="000000"/>
                </a:solidFill>
                <a:latin typeface="Arial"/>
                <a:ea typeface="SimSun"/>
                <a:cs typeface="Segoe UI"/>
              </a:rPr>
              <a:t>d'objets</a:t>
            </a:r>
            <a:r>
              <a:rPr lang="en-US" sz="1000" b="1" dirty="0">
                <a:solidFill>
                  <a:srgbClr val="000000"/>
                </a:solidFill>
                <a:latin typeface="Arial"/>
                <a:ea typeface="SimSun"/>
                <a:cs typeface="Segoe UI"/>
              </a:rPr>
              <a:t> de </a:t>
            </a:r>
            <a:r>
              <a:rPr lang="en-US" sz="1000" b="1" dirty="0" err="1">
                <a:solidFill>
                  <a:srgbClr val="000000"/>
                </a:solidFill>
                <a:latin typeface="Arial"/>
                <a:ea typeface="SimSun"/>
                <a:cs typeface="Segoe UI"/>
              </a:rPr>
              <a:t>stratégie</a:t>
            </a:r>
            <a:r>
              <a:rPr lang="en-US" sz="1000" b="1" dirty="0">
                <a:solidFill>
                  <a:srgbClr val="000000"/>
                </a:solidFill>
                <a:latin typeface="Arial"/>
                <a:ea typeface="SimSun"/>
                <a:cs typeface="Segoe UI"/>
              </a:rPr>
              <a:t> de </a:t>
            </a:r>
            <a:r>
              <a:rPr lang="en-US" sz="1000" b="1" dirty="0" err="1">
                <a:solidFill>
                  <a:srgbClr val="000000"/>
                </a:solidFill>
                <a:latin typeface="Arial"/>
                <a:ea typeface="SimSun"/>
                <a:cs typeface="Segoe UI"/>
              </a:rPr>
              <a:t>groupe</a:t>
            </a:r>
            <a:endParaRPr lang="en-US" sz="1000" b="1" dirty="0">
              <a:latin typeface="Arial"/>
              <a:ea typeface="SimSun"/>
              <a:cs typeface="Arial"/>
            </a:endParaRPr>
          </a:p>
          <a:p>
            <a:pPr>
              <a:lnSpc>
                <a:spcPct val="115000"/>
              </a:lnSpc>
              <a:spcAft>
                <a:spcPts val="1000"/>
              </a:spcAft>
            </a:pPr>
            <a:r>
              <a:rPr lang="en-US" sz="1000" dirty="0">
                <a:latin typeface="Arial"/>
                <a:ea typeface="SimSun"/>
                <a:cs typeface="Segoe UI"/>
              </a:rPr>
              <a:t>Après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récente</a:t>
            </a:r>
            <a:r>
              <a:rPr lang="en-US" sz="1000" dirty="0">
                <a:latin typeface="Arial"/>
                <a:ea typeface="SimSun"/>
                <a:cs typeface="Segoe UI"/>
              </a:rPr>
              <a:t> </a:t>
            </a:r>
            <a:r>
              <a:rPr lang="en-US" sz="1000" dirty="0" err="1">
                <a:latin typeface="Arial"/>
                <a:ea typeface="SimSun"/>
                <a:cs typeface="Segoe UI"/>
              </a:rPr>
              <a:t>réunion</a:t>
            </a:r>
            <a:r>
              <a:rPr lang="en-US" sz="1000" dirty="0">
                <a:latin typeface="Arial"/>
                <a:ea typeface="SimSun"/>
                <a:cs typeface="Segoe UI"/>
              </a:rPr>
              <a:t> du </a:t>
            </a:r>
            <a:r>
              <a:rPr lang="en-US" sz="1000" dirty="0" err="1">
                <a:latin typeface="Arial"/>
                <a:ea typeface="SimSun"/>
                <a:cs typeface="Segoe UI"/>
              </a:rPr>
              <a:t>comité</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a:t>
            </a:r>
            <a:r>
              <a:rPr lang="en-US" sz="1000" dirty="0" err="1">
                <a:latin typeface="Arial"/>
                <a:ea typeface="SimSun"/>
                <a:cs typeface="Segoe UI"/>
              </a:rPr>
              <a:t>informatique</a:t>
            </a:r>
            <a:r>
              <a:rPr lang="en-US" sz="1000" dirty="0">
                <a:latin typeface="Arial"/>
                <a:ea typeface="SimSun"/>
                <a:cs typeface="Segoe UI"/>
              </a:rPr>
              <a:t>, la direction a </a:t>
            </a:r>
            <a:r>
              <a:rPr lang="en-US" sz="1000" dirty="0" err="1">
                <a:latin typeface="Arial"/>
                <a:ea typeface="SimSun"/>
                <a:cs typeface="Segoe UI"/>
              </a:rPr>
              <a:t>décidé</a:t>
            </a:r>
            <a:r>
              <a:rPr lang="en-US" sz="1000" dirty="0">
                <a:latin typeface="Arial"/>
                <a:ea typeface="SimSun"/>
                <a:cs typeface="Segoe UI"/>
              </a:rPr>
              <a:t> </a:t>
            </a:r>
            <a:r>
              <a:rPr lang="en-US" sz="1000" dirty="0" err="1">
                <a:latin typeface="Arial"/>
                <a:ea typeface="SimSun"/>
                <a:cs typeface="Segoe UI"/>
              </a:rPr>
              <a:t>qu'A</a:t>
            </a:r>
            <a:r>
              <a:rPr lang="en-US" sz="1000" dirty="0">
                <a:latin typeface="Arial"/>
                <a:ea typeface="SimSun"/>
                <a:cs typeface="Segoe UI"/>
              </a:rPr>
              <a:t>. Datum </a:t>
            </a:r>
            <a:r>
              <a:rPr lang="en-US" sz="1000" dirty="0" err="1">
                <a:latin typeface="Arial"/>
                <a:ea typeface="SimSun"/>
                <a:cs typeface="Segoe UI"/>
              </a:rPr>
              <a:t>va</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la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pour </a:t>
            </a:r>
            <a:r>
              <a:rPr lang="en-US" sz="1000" dirty="0" err="1">
                <a:latin typeface="Arial"/>
                <a:ea typeface="SimSun"/>
                <a:cs typeface="Segoe UI"/>
              </a:rPr>
              <a:t>restreindre</a:t>
            </a:r>
            <a:r>
              <a:rPr lang="en-US" sz="1000" dirty="0">
                <a:latin typeface="Arial"/>
                <a:ea typeface="SimSun"/>
                <a:cs typeface="Segoe UI"/>
              </a:rPr>
              <a:t> </a:t>
            </a:r>
            <a:r>
              <a:rPr lang="en-US" sz="1000" dirty="0" err="1">
                <a:latin typeface="Arial"/>
                <a:ea typeface="SimSun"/>
                <a:cs typeface="Segoe UI"/>
              </a:rPr>
              <a:t>l'accès</a:t>
            </a:r>
            <a:r>
              <a:rPr lang="en-US" sz="1000" dirty="0">
                <a:latin typeface="Arial"/>
                <a:ea typeface="SimSun"/>
                <a:cs typeface="Segoe UI"/>
              </a:rPr>
              <a:t> </a:t>
            </a:r>
            <a:r>
              <a:rPr lang="en-US" sz="1000" dirty="0" err="1">
                <a:latin typeface="Arial"/>
                <a:ea typeface="SimSun"/>
                <a:cs typeface="Segoe UI"/>
              </a:rPr>
              <a:t>utilisateur</a:t>
            </a:r>
            <a:r>
              <a:rPr lang="en-US" sz="1000" dirty="0">
                <a:latin typeface="Arial"/>
                <a:ea typeface="SimSun"/>
                <a:cs typeface="Segoe UI"/>
              </a:rPr>
              <a:t> à </a:t>
            </a:r>
            <a:r>
              <a:rPr lang="en-US" sz="1000" dirty="0" err="1">
                <a:latin typeface="Arial"/>
                <a:ea typeface="SimSun"/>
                <a:cs typeface="Segoe UI"/>
              </a:rPr>
              <a:t>l'onglet</a:t>
            </a:r>
            <a:r>
              <a:rPr lang="en-US" sz="1000" dirty="0">
                <a:latin typeface="Arial"/>
                <a:ea typeface="SimSun"/>
                <a:cs typeface="Segoe UI"/>
              </a:rPr>
              <a:t> </a:t>
            </a:r>
            <a:r>
              <a:rPr lang="en-US" sz="1000" b="1" dirty="0" err="1">
                <a:latin typeface="Arial"/>
                <a:ea typeface="SimSun"/>
                <a:cs typeface="Arial"/>
              </a:rPr>
              <a:t>Général</a:t>
            </a:r>
            <a:r>
              <a:rPr lang="en-US" sz="1000" dirty="0">
                <a:latin typeface="Arial"/>
                <a:ea typeface="SimSun"/>
                <a:cs typeface="Segoe UI"/>
              </a:rPr>
              <a:t> </a:t>
            </a:r>
            <a:r>
              <a:rPr lang="en-US" sz="1000" dirty="0" err="1">
                <a:latin typeface="Arial"/>
                <a:ea typeface="SimSun"/>
                <a:cs typeface="Segoe UI"/>
              </a:rPr>
              <a:t>d'Internet</a:t>
            </a:r>
            <a:r>
              <a:rPr lang="en-US" sz="1000" dirty="0">
                <a:latin typeface="Arial"/>
                <a:ea typeface="SimSun"/>
                <a:cs typeface="Segoe UI"/>
              </a:rPr>
              <a:t> Explorer. </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Votre</a:t>
            </a:r>
            <a:r>
              <a:rPr lang="en-US" sz="1000" dirty="0">
                <a:latin typeface="Arial"/>
                <a:ea typeface="SimSun"/>
                <a:cs typeface="Segoe UI"/>
              </a:rPr>
              <a:t> </a:t>
            </a:r>
            <a:r>
              <a:rPr lang="en-US" sz="1000" dirty="0" err="1">
                <a:latin typeface="Arial"/>
                <a:ea typeface="SimSun"/>
                <a:cs typeface="Segoe UI"/>
              </a:rPr>
              <a:t>responsable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 </a:t>
            </a:r>
            <a:r>
              <a:rPr lang="en-US" sz="1000" dirty="0" err="1">
                <a:latin typeface="Arial"/>
                <a:ea typeface="SimSun"/>
                <a:cs typeface="Segoe UI"/>
              </a:rPr>
              <a:t>demandé</a:t>
            </a:r>
            <a:r>
              <a:rPr lang="en-US" sz="1000" dirty="0">
                <a:latin typeface="Arial"/>
                <a:ea typeface="SimSun"/>
                <a:cs typeface="Segoe UI"/>
              </a:rPr>
              <a:t> de </a:t>
            </a:r>
            <a:r>
              <a:rPr lang="en-US" sz="1000" dirty="0" err="1">
                <a:latin typeface="Arial"/>
                <a:ea typeface="SimSun"/>
                <a:cs typeface="Segoe UI"/>
              </a:rPr>
              <a:t>créer</a:t>
            </a:r>
            <a:r>
              <a:rPr lang="en-US" sz="1000" dirty="0">
                <a:latin typeface="Arial"/>
                <a:ea typeface="SimSun"/>
                <a:cs typeface="Segoe UI"/>
              </a:rPr>
              <a:t> un objet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Starter qui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utilisé</a:t>
            </a:r>
            <a:r>
              <a:rPr lang="en-US" sz="1000" dirty="0">
                <a:latin typeface="Arial"/>
                <a:ea typeface="SimSun"/>
                <a:cs typeface="Segoe UI"/>
              </a:rPr>
              <a:t> pour </a:t>
            </a:r>
            <a:r>
              <a:rPr lang="en-US" sz="1000" dirty="0" err="1">
                <a:latin typeface="Arial"/>
                <a:ea typeface="SimSun"/>
                <a:cs typeface="Segoe UI"/>
              </a:rPr>
              <a:t>tous</a:t>
            </a:r>
            <a:r>
              <a:rPr lang="en-US" sz="1000" dirty="0">
                <a:latin typeface="Arial"/>
                <a:ea typeface="SimSun"/>
                <a:cs typeface="Segoe UI"/>
              </a:rPr>
              <a:t> les services avec les </a:t>
            </a:r>
            <a:r>
              <a:rPr lang="en-US" sz="1000" dirty="0" err="1">
                <a:latin typeface="Arial"/>
                <a:ea typeface="SimSun"/>
                <a:cs typeface="Segoe UI"/>
              </a:rPr>
              <a:t>paramètres</a:t>
            </a:r>
            <a:r>
              <a:rPr lang="en-US" sz="1000" dirty="0">
                <a:latin typeface="Arial"/>
                <a:ea typeface="SimSun"/>
                <a:cs typeface="Segoe UI"/>
              </a:rPr>
              <a:t> de restriction par </a:t>
            </a:r>
            <a:r>
              <a:rPr lang="en-US" sz="1000" dirty="0" err="1">
                <a:latin typeface="Arial"/>
                <a:ea typeface="SimSun"/>
                <a:cs typeface="Segoe UI"/>
              </a:rPr>
              <a:t>défaut</a:t>
            </a:r>
            <a:r>
              <a:rPr lang="en-US" sz="1000" dirty="0">
                <a:latin typeface="Arial"/>
                <a:ea typeface="SimSun"/>
                <a:cs typeface="Segoe UI"/>
              </a:rPr>
              <a:t> pour Internet Explorer.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ensuite</a:t>
            </a:r>
            <a:r>
              <a:rPr lang="en-US" sz="1000" dirty="0">
                <a:latin typeface="Arial"/>
                <a:ea typeface="SimSun"/>
                <a:cs typeface="Segoe UI"/>
              </a:rPr>
              <a:t> </a:t>
            </a:r>
            <a:r>
              <a:rPr lang="en-US" sz="1000" dirty="0" err="1">
                <a:latin typeface="Arial"/>
                <a:ea typeface="SimSun"/>
                <a:cs typeface="Segoe UI"/>
              </a:rPr>
              <a:t>créer</a:t>
            </a:r>
            <a:r>
              <a:rPr lang="en-US" sz="1000" dirty="0">
                <a:latin typeface="Arial"/>
                <a:ea typeface="SimSun"/>
                <a:cs typeface="Segoe UI"/>
              </a:rPr>
              <a:t> les </a:t>
            </a:r>
            <a:r>
              <a:rPr lang="en-US" sz="1000" dirty="0" err="1">
                <a:latin typeface="Arial"/>
                <a:ea typeface="SimSun"/>
                <a:cs typeface="Segoe UI"/>
              </a:rPr>
              <a:t>objets</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qui </a:t>
            </a:r>
            <a:r>
              <a:rPr lang="en-US" sz="1000" dirty="0" err="1">
                <a:latin typeface="Arial"/>
                <a:ea typeface="SimSun"/>
                <a:cs typeface="Segoe UI"/>
              </a:rPr>
              <a:t>fourniront</a:t>
            </a:r>
            <a:r>
              <a:rPr lang="en-US" sz="1000" dirty="0">
                <a:latin typeface="Arial"/>
                <a:ea typeface="SimSun"/>
                <a:cs typeface="Segoe UI"/>
              </a:rPr>
              <a:t> les </a:t>
            </a:r>
            <a:r>
              <a:rPr lang="en-US" sz="1000" dirty="0" err="1">
                <a:latin typeface="Arial"/>
                <a:ea typeface="SimSun"/>
                <a:cs typeface="Segoe UI"/>
              </a:rPr>
              <a:t>paramètres</a:t>
            </a:r>
            <a:r>
              <a:rPr lang="en-US" sz="1000" dirty="0">
                <a:latin typeface="Arial"/>
                <a:ea typeface="SimSun"/>
                <a:cs typeface="Segoe UI"/>
              </a:rPr>
              <a:t> pour les </a:t>
            </a:r>
            <a:r>
              <a:rPr lang="en-US" sz="1000" dirty="0" err="1">
                <a:latin typeface="Arial"/>
                <a:ea typeface="SimSun"/>
                <a:cs typeface="Segoe UI"/>
              </a:rPr>
              <a:t>membres</a:t>
            </a:r>
            <a:r>
              <a:rPr lang="en-US" sz="1000" dirty="0">
                <a:latin typeface="Arial"/>
                <a:ea typeface="SimSun"/>
                <a:cs typeface="Segoe UI"/>
              </a:rPr>
              <a:t> de </a:t>
            </a:r>
            <a:r>
              <a:rPr lang="en-US" sz="1000" dirty="0" err="1">
                <a:latin typeface="Arial"/>
                <a:ea typeface="SimSun"/>
                <a:cs typeface="Segoe UI"/>
              </a:rPr>
              <a:t>tous</a:t>
            </a:r>
            <a:r>
              <a:rPr lang="en-US" sz="1000" dirty="0">
                <a:latin typeface="Arial"/>
                <a:ea typeface="SimSun"/>
                <a:cs typeface="Segoe UI"/>
              </a:rPr>
              <a:t> </a:t>
            </a:r>
            <a:r>
              <a:rPr lang="en-US" sz="1000" dirty="0" smtClean="0">
                <a:latin typeface="Arial"/>
                <a:ea typeface="SimSun"/>
                <a:cs typeface="Segoe UI"/>
              </a:rPr>
              <a:t>les services </a:t>
            </a:r>
            <a:r>
              <a:rPr lang="en-US" sz="1000" dirty="0">
                <a:latin typeface="Arial"/>
                <a:ea typeface="SimSun"/>
                <a:cs typeface="Segoe UI"/>
              </a:rPr>
              <a:t>à </a:t>
            </a:r>
            <a:r>
              <a:rPr lang="en-US" sz="1000" dirty="0" err="1">
                <a:latin typeface="Arial"/>
                <a:ea typeface="SimSun"/>
                <a:cs typeface="Segoe UI"/>
              </a:rPr>
              <a:t>l'exception</a:t>
            </a:r>
            <a:r>
              <a:rPr lang="en-US" sz="1000" dirty="0">
                <a:latin typeface="Arial"/>
                <a:ea typeface="SimSun"/>
                <a:cs typeface="Segoe UI"/>
              </a:rPr>
              <a:t> du service </a:t>
            </a:r>
            <a:r>
              <a:rPr lang="en-US" sz="1000" dirty="0" err="1">
                <a:latin typeface="Arial"/>
                <a:ea typeface="SimSun"/>
                <a:cs typeface="Segoe UI"/>
              </a:rPr>
              <a:t>informatique</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FE14F8A-083D-447A-AF11-706261AFBA5F}" type="slidenum">
              <a:rPr lang="en-US" smtClean="0"/>
              <a:t>27</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11 : Implémentation d'une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29039269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AFE14F8A-083D-447A-AF11-706261AFBA5F}" type="slidenum">
              <a:rPr lang="en-US" smtClean="0"/>
              <a:t>28</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11 : Implémentation d'une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211549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Quelle</a:t>
            </a:r>
            <a:r>
              <a:rPr lang="en-US" sz="1000" dirty="0">
                <a:latin typeface="Arial"/>
                <a:ea typeface="SimSun"/>
                <a:cs typeface="Arial"/>
              </a:rPr>
              <a:t> </a:t>
            </a:r>
            <a:r>
              <a:rPr lang="en-US" sz="1000" dirty="0" err="1">
                <a:latin typeface="Arial"/>
                <a:ea typeface="SimSun"/>
                <a:cs typeface="Arial"/>
              </a:rPr>
              <a:t>est</a:t>
            </a:r>
            <a:r>
              <a:rPr lang="en-US" sz="1000" dirty="0">
                <a:latin typeface="Arial"/>
                <a:ea typeface="SimSun"/>
                <a:cs typeface="Arial"/>
              </a:rPr>
              <a:t> la </a:t>
            </a:r>
            <a:r>
              <a:rPr lang="en-US" sz="1000" dirty="0" err="1">
                <a:latin typeface="Arial"/>
                <a:ea typeface="SimSun"/>
                <a:cs typeface="Arial"/>
              </a:rPr>
              <a:t>différence</a:t>
            </a:r>
            <a:r>
              <a:rPr lang="en-US" sz="1000" dirty="0">
                <a:latin typeface="Arial"/>
                <a:ea typeface="SimSun"/>
                <a:cs typeface="Arial"/>
              </a:rPr>
              <a:t> entre les </a:t>
            </a:r>
            <a:r>
              <a:rPr lang="en-US" sz="1000" dirty="0" err="1">
                <a:latin typeface="Arial"/>
                <a:ea typeface="SimSun"/>
                <a:cs typeface="Arial"/>
              </a:rPr>
              <a:t>fichiers</a:t>
            </a:r>
            <a:r>
              <a:rPr lang="en-US" sz="1000" dirty="0">
                <a:latin typeface="Arial"/>
                <a:ea typeface="SimSun"/>
                <a:cs typeface="Arial"/>
              </a:rPr>
              <a:t> ADMX et ADML ?</a:t>
            </a: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Arial"/>
              </a:rPr>
              <a:t>La </a:t>
            </a:r>
            <a:r>
              <a:rPr lang="en-US" sz="1000" dirty="0" err="1">
                <a:latin typeface="Arial"/>
                <a:ea typeface="SimSun"/>
                <a:cs typeface="Arial"/>
              </a:rPr>
              <a:t>différence</a:t>
            </a:r>
            <a:r>
              <a:rPr lang="en-US" sz="1000" dirty="0">
                <a:latin typeface="Arial"/>
                <a:ea typeface="SimSun"/>
                <a:cs typeface="Arial"/>
              </a:rPr>
              <a:t>, </a:t>
            </a:r>
            <a:r>
              <a:rPr lang="en-US" sz="1000" dirty="0" err="1">
                <a:latin typeface="Arial"/>
                <a:ea typeface="SimSun"/>
                <a:cs typeface="Arial"/>
              </a:rPr>
              <a:t>c'est</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les </a:t>
            </a:r>
            <a:r>
              <a:rPr lang="en-US" sz="1000" dirty="0" err="1">
                <a:latin typeface="Arial"/>
                <a:ea typeface="SimSun"/>
                <a:cs typeface="Arial"/>
              </a:rPr>
              <a:t>fichiers</a:t>
            </a:r>
            <a:r>
              <a:rPr lang="en-US" sz="1000" dirty="0">
                <a:latin typeface="Arial"/>
                <a:ea typeface="SimSun"/>
                <a:cs typeface="Arial"/>
              </a:rPr>
              <a:t> ADMX </a:t>
            </a:r>
            <a:r>
              <a:rPr lang="en-US" sz="1000" dirty="0" err="1">
                <a:latin typeface="Arial"/>
                <a:ea typeface="SimSun"/>
                <a:cs typeface="Arial"/>
              </a:rPr>
              <a:t>contiennent</a:t>
            </a:r>
            <a:r>
              <a:rPr lang="en-US" sz="1000" dirty="0">
                <a:latin typeface="Arial"/>
                <a:ea typeface="SimSun"/>
                <a:cs typeface="Arial"/>
              </a:rPr>
              <a:t> </a:t>
            </a:r>
            <a:r>
              <a:rPr lang="en-US" sz="1000" dirty="0" err="1">
                <a:latin typeface="Arial"/>
                <a:ea typeface="SimSun"/>
                <a:cs typeface="Arial"/>
              </a:rPr>
              <a:t>l'emplacement</a:t>
            </a:r>
            <a:r>
              <a:rPr lang="en-US" sz="1000" dirty="0">
                <a:latin typeface="Arial"/>
                <a:ea typeface="SimSun"/>
                <a:cs typeface="Arial"/>
              </a:rPr>
              <a:t> du </a:t>
            </a:r>
            <a:r>
              <a:rPr lang="en-US" sz="1000" dirty="0" err="1">
                <a:latin typeface="Arial"/>
                <a:ea typeface="SimSun"/>
                <a:cs typeface="Arial"/>
              </a:rPr>
              <a:t>Registre</a:t>
            </a:r>
            <a:r>
              <a:rPr lang="en-US" sz="1000" dirty="0">
                <a:latin typeface="Arial"/>
                <a:ea typeface="SimSun"/>
                <a:cs typeface="Arial"/>
              </a:rPr>
              <a:t> qui sera </a:t>
            </a:r>
            <a:r>
              <a:rPr lang="en-US" sz="1000" dirty="0" err="1">
                <a:latin typeface="Arial"/>
                <a:ea typeface="SimSun"/>
                <a:cs typeface="Arial"/>
              </a:rPr>
              <a:t>modifié</a:t>
            </a:r>
            <a:r>
              <a:rPr lang="en-US" sz="1000" dirty="0">
                <a:latin typeface="Arial"/>
                <a:ea typeface="SimSun"/>
                <a:cs typeface="Arial"/>
              </a:rPr>
              <a:t> </a:t>
            </a:r>
            <a:r>
              <a:rPr lang="en-US" sz="1000" dirty="0" smtClean="0">
                <a:latin typeface="Arial"/>
                <a:ea typeface="SimSun"/>
                <a:cs typeface="Arial"/>
              </a:rPr>
              <a:t>par le </a:t>
            </a:r>
            <a:r>
              <a:rPr lang="en-US" sz="1000" dirty="0" err="1" smtClean="0">
                <a:latin typeface="Arial"/>
                <a:ea typeface="SimSun"/>
                <a:cs typeface="Arial"/>
              </a:rPr>
              <a:t>paramètre</a:t>
            </a:r>
            <a:r>
              <a:rPr lang="en-US" sz="1000" dirty="0">
                <a:latin typeface="Arial"/>
                <a:ea typeface="SimSun"/>
                <a:cs typeface="Arial"/>
              </a:rPr>
              <a:t>, </a:t>
            </a:r>
            <a:r>
              <a:rPr lang="en-US" sz="1000" dirty="0" err="1">
                <a:latin typeface="Arial"/>
                <a:ea typeface="SimSun"/>
                <a:cs typeface="Arial"/>
              </a:rPr>
              <a:t>tandis</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les </a:t>
            </a:r>
            <a:r>
              <a:rPr lang="en-US" sz="1000" dirty="0" err="1">
                <a:latin typeface="Arial"/>
                <a:ea typeface="SimSun"/>
                <a:cs typeface="Arial"/>
              </a:rPr>
              <a:t>fichiers</a:t>
            </a:r>
            <a:r>
              <a:rPr lang="en-US" sz="1000" dirty="0">
                <a:latin typeface="Arial"/>
                <a:ea typeface="SimSun"/>
                <a:cs typeface="Arial"/>
              </a:rPr>
              <a:t> ADML </a:t>
            </a:r>
            <a:r>
              <a:rPr lang="en-US" sz="1000" dirty="0" err="1">
                <a:latin typeface="Arial"/>
                <a:ea typeface="SimSun"/>
                <a:cs typeface="Arial"/>
              </a:rPr>
              <a:t>fournissent</a:t>
            </a:r>
            <a:r>
              <a:rPr lang="en-US" sz="1000" dirty="0">
                <a:latin typeface="Arial"/>
                <a:ea typeface="SimSun"/>
                <a:cs typeface="Arial"/>
              </a:rPr>
              <a:t> </a:t>
            </a:r>
            <a:r>
              <a:rPr lang="en-US" sz="1000" dirty="0" err="1">
                <a:latin typeface="Arial"/>
                <a:ea typeface="SimSun"/>
                <a:cs typeface="Arial"/>
              </a:rPr>
              <a:t>l'interface</a:t>
            </a:r>
            <a:r>
              <a:rPr lang="en-US" sz="1000" dirty="0">
                <a:latin typeface="Arial"/>
                <a:ea typeface="SimSun"/>
                <a:cs typeface="Arial"/>
              </a:rPr>
              <a:t> </a:t>
            </a:r>
            <a:r>
              <a:rPr lang="en-US" sz="1000" dirty="0" err="1">
                <a:latin typeface="Arial"/>
                <a:ea typeface="SimSun"/>
                <a:cs typeface="Arial"/>
              </a:rPr>
              <a:t>utilisateur</a:t>
            </a:r>
            <a:r>
              <a:rPr lang="en-US" sz="1000" dirty="0">
                <a:latin typeface="Arial"/>
                <a:ea typeface="SimSun"/>
                <a:cs typeface="Arial"/>
              </a:rPr>
              <a:t> </a:t>
            </a:r>
            <a:r>
              <a:rPr lang="en-US" sz="1000" dirty="0" err="1">
                <a:latin typeface="Arial"/>
                <a:ea typeface="SimSun"/>
                <a:cs typeface="Arial"/>
              </a:rPr>
              <a:t>spécifique</a:t>
            </a:r>
            <a:r>
              <a:rPr lang="en-US" sz="1000" dirty="0">
                <a:latin typeface="Arial"/>
                <a:ea typeface="SimSun"/>
                <a:cs typeface="Arial"/>
              </a:rPr>
              <a:t> à la langue </a:t>
            </a:r>
            <a:r>
              <a:rPr lang="en-US" sz="1000" dirty="0" smtClean="0">
                <a:latin typeface="Arial"/>
                <a:ea typeface="SimSun"/>
                <a:cs typeface="Arial"/>
              </a:rPr>
              <a:t>pour le </a:t>
            </a:r>
            <a:r>
              <a:rPr lang="en-US" sz="1000" dirty="0" err="1" smtClean="0">
                <a:latin typeface="Arial"/>
                <a:ea typeface="SimSun"/>
                <a:cs typeface="Arial"/>
              </a:rPr>
              <a:t>paramètre</a:t>
            </a:r>
            <a:r>
              <a:rPr lang="en-US" sz="1000" dirty="0" smtClean="0">
                <a:latin typeface="Arial"/>
                <a:ea typeface="SimSun"/>
                <a:cs typeface="Arial"/>
              </a:rPr>
              <a:t> </a:t>
            </a:r>
            <a:r>
              <a:rPr lang="en-US" sz="1000" dirty="0">
                <a:latin typeface="Arial"/>
                <a:ea typeface="SimSun"/>
                <a:cs typeface="Arial"/>
              </a:rPr>
              <a:t>qui </a:t>
            </a:r>
            <a:r>
              <a:rPr lang="en-US" sz="1000" dirty="0" err="1">
                <a:latin typeface="Arial"/>
                <a:ea typeface="SimSun"/>
                <a:cs typeface="Arial"/>
              </a:rPr>
              <a:t>est</a:t>
            </a:r>
            <a:r>
              <a:rPr lang="en-US" sz="1000" dirty="0">
                <a:latin typeface="Arial"/>
                <a:ea typeface="SimSun"/>
                <a:cs typeface="Arial"/>
              </a:rPr>
              <a:t> </a:t>
            </a:r>
            <a:r>
              <a:rPr lang="en-US" sz="1000" dirty="0" err="1">
                <a:latin typeface="Arial"/>
                <a:ea typeface="SimSun"/>
                <a:cs typeface="Arial"/>
              </a:rPr>
              <a:t>affiché</a:t>
            </a:r>
            <a:r>
              <a:rPr lang="en-US" sz="1000" dirty="0">
                <a:latin typeface="Arial"/>
                <a:ea typeface="SimSun"/>
                <a:cs typeface="Arial"/>
              </a:rPr>
              <a:t> </a:t>
            </a:r>
            <a:r>
              <a:rPr lang="en-US" sz="1000" dirty="0" err="1">
                <a:latin typeface="Arial"/>
                <a:ea typeface="SimSun"/>
                <a:cs typeface="Arial"/>
              </a:rPr>
              <a:t>dans</a:t>
            </a:r>
            <a:r>
              <a:rPr lang="en-US" sz="1000" dirty="0">
                <a:latin typeface="Arial"/>
                <a:ea typeface="SimSun"/>
                <a:cs typeface="Arial"/>
              </a:rPr>
              <a:t> </a:t>
            </a:r>
            <a:r>
              <a:rPr lang="en-US" sz="1000" dirty="0" err="1">
                <a:latin typeface="Arial"/>
                <a:ea typeface="SimSun"/>
                <a:cs typeface="Arial"/>
              </a:rPr>
              <a:t>l'Éditeur</a:t>
            </a:r>
            <a:r>
              <a:rPr lang="en-US" sz="1000" dirty="0">
                <a:latin typeface="Arial"/>
                <a:ea typeface="SimSun"/>
                <a:cs typeface="Arial"/>
              </a:rPr>
              <a:t> de </a:t>
            </a:r>
            <a:r>
              <a:rPr lang="en-US" sz="1000" dirty="0" err="1">
                <a:latin typeface="Arial"/>
                <a:ea typeface="SimSun"/>
                <a:cs typeface="Arial"/>
              </a:rPr>
              <a:t>gestion</a:t>
            </a:r>
            <a:r>
              <a:rPr lang="en-US" sz="1000" dirty="0">
                <a:latin typeface="Arial"/>
                <a:ea typeface="SimSun"/>
                <a:cs typeface="Arial"/>
              </a:rPr>
              <a:t> des </a:t>
            </a:r>
            <a:r>
              <a:rPr lang="en-US" sz="1000" dirty="0" err="1">
                <a:latin typeface="Arial"/>
                <a:ea typeface="SimSun"/>
                <a:cs typeface="Arial"/>
              </a:rPr>
              <a:t>stratégies</a:t>
            </a:r>
            <a:r>
              <a:rPr lang="en-US" sz="1000" dirty="0">
                <a:latin typeface="Arial"/>
                <a:ea typeface="SimSun"/>
                <a:cs typeface="Arial"/>
              </a:rPr>
              <a:t> de </a:t>
            </a:r>
            <a:r>
              <a:rPr lang="en-US" sz="1000" dirty="0" err="1">
                <a:latin typeface="Arial"/>
                <a:ea typeface="SimSun"/>
                <a:cs typeface="Arial"/>
              </a:rPr>
              <a:t>groupe</a:t>
            </a:r>
            <a:r>
              <a:rPr lang="en-US" sz="1000" dirty="0">
                <a:latin typeface="Arial"/>
                <a:ea typeface="SimSun"/>
                <a:cs typeface="Arial"/>
              </a:rPr>
              <a:t>.</a:t>
            </a: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a:latin typeface="Arial"/>
                <a:ea typeface="SimSun"/>
                <a:cs typeface="Arial"/>
              </a:rPr>
              <a:t>Le </a:t>
            </a:r>
            <a:r>
              <a:rPr lang="en-US" sz="1000" dirty="0" err="1">
                <a:latin typeface="Arial"/>
                <a:ea typeface="SimSun"/>
                <a:cs typeface="Arial"/>
              </a:rPr>
              <a:t>groupe</a:t>
            </a:r>
            <a:r>
              <a:rPr lang="en-US" sz="1000" dirty="0">
                <a:latin typeface="Arial"/>
                <a:ea typeface="SimSun"/>
                <a:cs typeface="Arial"/>
              </a:rPr>
              <a:t> </a:t>
            </a:r>
            <a:r>
              <a:rPr lang="en-US" sz="1000" dirty="0" err="1">
                <a:latin typeface="Arial"/>
                <a:ea typeface="SimSun"/>
                <a:cs typeface="Arial"/>
              </a:rPr>
              <a:t>Responsables</a:t>
            </a:r>
            <a:r>
              <a:rPr lang="en-US" sz="1000" dirty="0">
                <a:latin typeface="Arial"/>
                <a:ea typeface="SimSun"/>
                <a:cs typeface="Arial"/>
              </a:rPr>
              <a:t> des </a:t>
            </a:r>
            <a:r>
              <a:rPr lang="en-US" sz="1000" dirty="0" err="1">
                <a:latin typeface="Arial"/>
                <a:ea typeface="SimSun"/>
                <a:cs typeface="Arial"/>
              </a:rPr>
              <a:t>ventes</a:t>
            </a:r>
            <a:r>
              <a:rPr lang="en-US" sz="1000" dirty="0">
                <a:latin typeface="Arial"/>
                <a:ea typeface="SimSun"/>
                <a:cs typeface="Arial"/>
              </a:rPr>
              <a:t> </a:t>
            </a:r>
            <a:r>
              <a:rPr lang="en-US" sz="1000" dirty="0" err="1">
                <a:latin typeface="Arial"/>
                <a:ea typeface="SimSun"/>
                <a:cs typeface="Arial"/>
              </a:rPr>
              <a:t>doit</a:t>
            </a:r>
            <a:r>
              <a:rPr lang="en-US" sz="1000" dirty="0">
                <a:latin typeface="Arial"/>
                <a:ea typeface="SimSun"/>
                <a:cs typeface="Arial"/>
              </a:rPr>
              <a:t> </a:t>
            </a:r>
            <a:r>
              <a:rPr lang="en-US" sz="1000" dirty="0" err="1">
                <a:latin typeface="Arial"/>
                <a:ea typeface="SimSun"/>
                <a:cs typeface="Arial"/>
              </a:rPr>
              <a:t>être</a:t>
            </a:r>
            <a:r>
              <a:rPr lang="en-US" sz="1000" dirty="0">
                <a:latin typeface="Arial"/>
                <a:ea typeface="SimSun"/>
                <a:cs typeface="Arial"/>
              </a:rPr>
              <a:t> </a:t>
            </a:r>
            <a:r>
              <a:rPr lang="en-US" sz="1000" dirty="0" err="1">
                <a:latin typeface="Arial"/>
                <a:ea typeface="SimSun"/>
                <a:cs typeface="Arial"/>
              </a:rPr>
              <a:t>exempté</a:t>
            </a:r>
            <a:r>
              <a:rPr lang="en-US" sz="1000" dirty="0">
                <a:latin typeface="Arial"/>
                <a:ea typeface="SimSun"/>
                <a:cs typeface="Arial"/>
              </a:rPr>
              <a:t> de la </a:t>
            </a:r>
            <a:r>
              <a:rPr lang="en-US" sz="1000" dirty="0" err="1">
                <a:latin typeface="Arial"/>
                <a:ea typeface="SimSun"/>
                <a:cs typeface="Arial"/>
              </a:rPr>
              <a:t>stratégie</a:t>
            </a:r>
            <a:r>
              <a:rPr lang="en-US" sz="1000" dirty="0">
                <a:latin typeface="Arial"/>
                <a:ea typeface="SimSun"/>
                <a:cs typeface="Arial"/>
              </a:rPr>
              <a:t> de </a:t>
            </a:r>
            <a:r>
              <a:rPr lang="en-US" sz="1000" dirty="0" err="1">
                <a:latin typeface="Arial"/>
                <a:ea typeface="SimSun"/>
                <a:cs typeface="Arial"/>
              </a:rPr>
              <a:t>verrouillage</a:t>
            </a:r>
            <a:r>
              <a:rPr lang="en-US" sz="1000" dirty="0">
                <a:latin typeface="Arial"/>
                <a:ea typeface="SimSun"/>
                <a:cs typeface="Arial"/>
              </a:rPr>
              <a:t> de </a:t>
            </a:r>
            <a:r>
              <a:rPr lang="en-US" sz="1000" dirty="0" err="1">
                <a:latin typeface="Arial"/>
                <a:ea typeface="SimSun"/>
                <a:cs typeface="Arial"/>
              </a:rPr>
              <a:t>l'ordinateur</a:t>
            </a:r>
            <a:r>
              <a:rPr lang="en-US" sz="1000" dirty="0">
                <a:latin typeface="Arial"/>
                <a:ea typeface="SimSun"/>
                <a:cs typeface="Arial"/>
              </a:rPr>
              <a:t> </a:t>
            </a:r>
            <a:r>
              <a:rPr lang="en-US" sz="1000" dirty="0" smtClean="0">
                <a:latin typeface="Arial"/>
                <a:ea typeface="SimSun"/>
                <a:cs typeface="Arial"/>
              </a:rPr>
              <a:t>qui </a:t>
            </a:r>
            <a:r>
              <a:rPr lang="en-US" sz="1000" dirty="0" err="1" smtClean="0">
                <a:latin typeface="Arial"/>
                <a:ea typeface="SimSun"/>
                <a:cs typeface="Arial"/>
              </a:rPr>
              <a:t>est</a:t>
            </a:r>
            <a:r>
              <a:rPr lang="en-US" sz="1000" dirty="0" smtClean="0">
                <a:latin typeface="Arial"/>
                <a:ea typeface="SimSun"/>
                <a:cs typeface="Arial"/>
              </a:rPr>
              <a:t> </a:t>
            </a:r>
            <a:r>
              <a:rPr lang="en-US" sz="1000" dirty="0" err="1">
                <a:latin typeface="Arial"/>
                <a:ea typeface="SimSun"/>
                <a:cs typeface="Arial"/>
              </a:rPr>
              <a:t>appliquée</a:t>
            </a:r>
            <a:r>
              <a:rPr lang="en-US" sz="1000" dirty="0">
                <a:latin typeface="Arial"/>
                <a:ea typeface="SimSun"/>
                <a:cs typeface="Arial"/>
              </a:rPr>
              <a:t> à </a:t>
            </a:r>
            <a:r>
              <a:rPr lang="en-US" sz="1000" dirty="0" err="1">
                <a:latin typeface="Arial"/>
                <a:ea typeface="SimSun"/>
                <a:cs typeface="Arial"/>
              </a:rPr>
              <a:t>toute</a:t>
            </a:r>
            <a:r>
              <a:rPr lang="en-US" sz="1000" dirty="0">
                <a:latin typeface="Arial"/>
                <a:ea typeface="SimSun"/>
                <a:cs typeface="Arial"/>
              </a:rPr>
              <a:t> </a:t>
            </a:r>
            <a:r>
              <a:rPr lang="en-US" sz="1000" dirty="0" err="1">
                <a:latin typeface="Arial"/>
                <a:ea typeface="SimSun"/>
                <a:cs typeface="Arial"/>
              </a:rPr>
              <a:t>l'unité</a:t>
            </a:r>
            <a:r>
              <a:rPr lang="en-US" sz="1000" dirty="0">
                <a:latin typeface="Arial"/>
                <a:ea typeface="SimSun"/>
                <a:cs typeface="Arial"/>
              </a:rPr>
              <a:t> </a:t>
            </a:r>
            <a:r>
              <a:rPr lang="en-US" sz="1000" dirty="0" err="1">
                <a:latin typeface="Arial"/>
                <a:ea typeface="SimSun"/>
                <a:cs typeface="Arial"/>
              </a:rPr>
              <a:t>d'organisation</a:t>
            </a:r>
            <a:r>
              <a:rPr lang="en-US" sz="1000" dirty="0">
                <a:latin typeface="Arial"/>
                <a:ea typeface="SimSun"/>
                <a:cs typeface="Arial"/>
              </a:rPr>
              <a:t> </a:t>
            </a:r>
            <a:r>
              <a:rPr lang="en-US" sz="1000" dirty="0" err="1">
                <a:latin typeface="Arial"/>
                <a:ea typeface="SimSun"/>
                <a:cs typeface="Arial"/>
              </a:rPr>
              <a:t>Ventes</a:t>
            </a:r>
            <a:r>
              <a:rPr lang="en-US" sz="1000" dirty="0">
                <a:latin typeface="Arial"/>
                <a:ea typeface="SimSun"/>
                <a:cs typeface="Arial"/>
              </a:rPr>
              <a:t>. </a:t>
            </a:r>
            <a:r>
              <a:rPr lang="en-US" sz="1000" dirty="0" err="1">
                <a:latin typeface="Arial"/>
                <a:ea typeface="SimSun"/>
                <a:cs typeface="Arial"/>
              </a:rPr>
              <a:t>Tous</a:t>
            </a:r>
            <a:r>
              <a:rPr lang="en-US" sz="1000" dirty="0">
                <a:latin typeface="Arial"/>
                <a:ea typeface="SimSun"/>
                <a:cs typeface="Arial"/>
              </a:rPr>
              <a:t> les </a:t>
            </a:r>
            <a:r>
              <a:rPr lang="en-US" sz="1000" dirty="0" err="1">
                <a:latin typeface="Arial"/>
                <a:ea typeface="SimSun"/>
                <a:cs typeface="Arial"/>
              </a:rPr>
              <a:t>comptes</a:t>
            </a:r>
            <a:r>
              <a:rPr lang="en-US" sz="1000" dirty="0">
                <a:latin typeface="Arial"/>
                <a:ea typeface="SimSun"/>
                <a:cs typeface="Arial"/>
              </a:rPr>
              <a:t> </a:t>
            </a:r>
            <a:r>
              <a:rPr lang="en-US" sz="1000" dirty="0" err="1">
                <a:latin typeface="Arial"/>
                <a:ea typeface="SimSun"/>
                <a:cs typeface="Arial"/>
              </a:rPr>
              <a:t>d'utilisateurs</a:t>
            </a:r>
            <a:r>
              <a:rPr lang="en-US" sz="1000" dirty="0">
                <a:latin typeface="Arial"/>
                <a:ea typeface="SimSun"/>
                <a:cs typeface="Arial"/>
              </a:rPr>
              <a:t> des </a:t>
            </a:r>
            <a:r>
              <a:rPr lang="en-US" sz="1000" dirty="0" err="1">
                <a:latin typeface="Arial"/>
                <a:ea typeface="SimSun"/>
                <a:cs typeface="Arial"/>
              </a:rPr>
              <a:t>ventes</a:t>
            </a:r>
            <a:r>
              <a:rPr lang="en-US" sz="1000" dirty="0">
                <a:latin typeface="Arial"/>
                <a:ea typeface="SimSun"/>
                <a:cs typeface="Arial"/>
              </a:rPr>
              <a:t> et les </a:t>
            </a:r>
            <a:r>
              <a:rPr lang="en-US" sz="1000" dirty="0" err="1">
                <a:latin typeface="Arial"/>
                <a:ea typeface="SimSun"/>
                <a:cs typeface="Arial"/>
              </a:rPr>
              <a:t>groupes</a:t>
            </a:r>
            <a:r>
              <a:rPr lang="en-US" sz="1000" dirty="0">
                <a:latin typeface="Arial"/>
                <a:ea typeface="SimSun"/>
                <a:cs typeface="Arial"/>
              </a:rPr>
              <a:t> de </a:t>
            </a:r>
            <a:r>
              <a:rPr lang="en-US" sz="1000" dirty="0" err="1">
                <a:latin typeface="Arial"/>
                <a:ea typeface="SimSun"/>
                <a:cs typeface="Arial"/>
              </a:rPr>
              <a:t>ventes</a:t>
            </a:r>
            <a:r>
              <a:rPr lang="en-US" sz="1000" dirty="0">
                <a:latin typeface="Arial"/>
                <a:ea typeface="SimSun"/>
                <a:cs typeface="Arial"/>
              </a:rPr>
              <a:t> </a:t>
            </a:r>
            <a:r>
              <a:rPr lang="en-US" sz="1000" dirty="0" err="1">
                <a:latin typeface="Arial"/>
                <a:ea typeface="SimSun"/>
                <a:cs typeface="Arial"/>
              </a:rPr>
              <a:t>résident</a:t>
            </a:r>
            <a:r>
              <a:rPr lang="en-US" sz="1000" dirty="0">
                <a:latin typeface="Arial"/>
                <a:ea typeface="SimSun"/>
                <a:cs typeface="Arial"/>
              </a:rPr>
              <a:t> </a:t>
            </a:r>
            <a:r>
              <a:rPr lang="en-US" sz="1000" dirty="0" err="1">
                <a:latin typeface="Arial"/>
                <a:ea typeface="SimSun"/>
                <a:cs typeface="Arial"/>
              </a:rPr>
              <a:t>dans</a:t>
            </a:r>
            <a:r>
              <a:rPr lang="en-US" sz="1000" dirty="0">
                <a:latin typeface="Arial"/>
                <a:ea typeface="SimSun"/>
                <a:cs typeface="Arial"/>
              </a:rPr>
              <a:t> </a:t>
            </a:r>
            <a:r>
              <a:rPr lang="en-US" sz="1000" dirty="0" err="1">
                <a:latin typeface="Arial"/>
                <a:ea typeface="SimSun"/>
                <a:cs typeface="Arial"/>
              </a:rPr>
              <a:t>l'unité</a:t>
            </a:r>
            <a:r>
              <a:rPr lang="en-US" sz="1000" dirty="0">
                <a:latin typeface="Arial"/>
                <a:ea typeface="SimSun"/>
                <a:cs typeface="Arial"/>
              </a:rPr>
              <a:t> </a:t>
            </a:r>
            <a:r>
              <a:rPr lang="en-US" sz="1000" dirty="0" err="1">
                <a:latin typeface="Arial"/>
                <a:ea typeface="SimSun"/>
                <a:cs typeface="Arial"/>
              </a:rPr>
              <a:t>d'organisation</a:t>
            </a:r>
            <a:r>
              <a:rPr lang="en-US" sz="1000" dirty="0">
                <a:latin typeface="Arial"/>
                <a:ea typeface="SimSun"/>
                <a:cs typeface="Arial"/>
              </a:rPr>
              <a:t> </a:t>
            </a:r>
            <a:r>
              <a:rPr lang="en-US" sz="1000" dirty="0" err="1">
                <a:latin typeface="Arial"/>
                <a:ea typeface="SimSun"/>
                <a:cs typeface="Arial"/>
              </a:rPr>
              <a:t>Ventes</a:t>
            </a:r>
            <a:r>
              <a:rPr lang="en-US" sz="1000" dirty="0">
                <a:latin typeface="Arial"/>
                <a:ea typeface="SimSun"/>
                <a:cs typeface="Arial"/>
              </a:rPr>
              <a:t>. Comment </a:t>
            </a:r>
            <a:r>
              <a:rPr lang="en-US" sz="1000" dirty="0" err="1">
                <a:latin typeface="Arial"/>
                <a:ea typeface="SimSun"/>
                <a:cs typeface="Arial"/>
              </a:rPr>
              <a:t>exempteriez-vous</a:t>
            </a:r>
            <a:r>
              <a:rPr lang="en-US" sz="1000" dirty="0">
                <a:latin typeface="Arial"/>
                <a:ea typeface="SimSun"/>
                <a:cs typeface="Arial"/>
              </a:rPr>
              <a:t> le </a:t>
            </a:r>
            <a:r>
              <a:rPr lang="en-US" sz="1000" dirty="0" err="1">
                <a:latin typeface="Arial"/>
                <a:ea typeface="SimSun"/>
                <a:cs typeface="Arial"/>
              </a:rPr>
              <a:t>groupe</a:t>
            </a:r>
            <a:r>
              <a:rPr lang="en-US" sz="1000" dirty="0">
                <a:latin typeface="Arial"/>
                <a:ea typeface="SimSun"/>
                <a:cs typeface="Arial"/>
              </a:rPr>
              <a:t> </a:t>
            </a:r>
            <a:r>
              <a:rPr lang="en-US" sz="1000" dirty="0" err="1">
                <a:latin typeface="Arial"/>
                <a:ea typeface="SimSun"/>
                <a:cs typeface="Arial"/>
              </a:rPr>
              <a:t>Responsables</a:t>
            </a:r>
            <a:r>
              <a:rPr lang="en-US" sz="1000" dirty="0">
                <a:latin typeface="Arial"/>
                <a:ea typeface="SimSun"/>
                <a:cs typeface="Arial"/>
              </a:rPr>
              <a:t> des </a:t>
            </a:r>
            <a:r>
              <a:rPr lang="en-US" sz="1000" dirty="0" err="1">
                <a:latin typeface="Arial"/>
                <a:ea typeface="SimSun"/>
                <a:cs typeface="Arial"/>
              </a:rPr>
              <a:t>ventes</a:t>
            </a:r>
            <a:r>
              <a:rPr lang="en-US" sz="1000" dirty="0">
                <a:latin typeface="Arial"/>
                <a:ea typeface="SimSun"/>
                <a:cs typeface="Arial"/>
              </a:rPr>
              <a:t> ?</a:t>
            </a: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smtClean="0">
                <a:effectLst/>
                <a:latin typeface="Arial"/>
                <a:ea typeface="SimSun"/>
                <a:cs typeface="Arial"/>
              </a:rPr>
              <a:t>Vous</a:t>
            </a:r>
            <a:r>
              <a:rPr lang="en-US" sz="1000" dirty="0" smtClean="0">
                <a:effectLst/>
                <a:latin typeface="Arial"/>
                <a:ea typeface="SimSun"/>
                <a:cs typeface="Arial"/>
              </a:rPr>
              <a:t> </a:t>
            </a:r>
            <a:r>
              <a:rPr lang="en-US" sz="1000" dirty="0" err="1" smtClean="0">
                <a:effectLst/>
                <a:latin typeface="Arial"/>
                <a:ea typeface="SimSun"/>
                <a:cs typeface="Arial"/>
              </a:rPr>
              <a:t>utiliseriez</a:t>
            </a:r>
            <a:r>
              <a:rPr lang="en-US" sz="1000" dirty="0" smtClean="0">
                <a:effectLst/>
                <a:latin typeface="Arial"/>
                <a:ea typeface="SimSun"/>
                <a:cs typeface="Arial"/>
              </a:rPr>
              <a:t> le </a:t>
            </a:r>
            <a:r>
              <a:rPr lang="en-US" sz="1000" dirty="0" err="1" smtClean="0">
                <a:effectLst/>
                <a:latin typeface="Arial"/>
                <a:ea typeface="SimSun"/>
                <a:cs typeface="Arial"/>
              </a:rPr>
              <a:t>filtrage</a:t>
            </a:r>
            <a:r>
              <a:rPr lang="en-US" sz="1000" dirty="0" smtClean="0">
                <a:effectLst/>
                <a:latin typeface="Arial"/>
                <a:ea typeface="SimSun"/>
                <a:cs typeface="Arial"/>
              </a:rPr>
              <a:t> de </a:t>
            </a:r>
            <a:r>
              <a:rPr lang="en-US" sz="1000" dirty="0" err="1" smtClean="0">
                <a:effectLst/>
                <a:latin typeface="Arial"/>
                <a:ea typeface="SimSun"/>
                <a:cs typeface="Arial"/>
              </a:rPr>
              <a:t>sécurité</a:t>
            </a:r>
            <a:r>
              <a:rPr lang="en-US" sz="1000" dirty="0" smtClean="0">
                <a:effectLst/>
                <a:latin typeface="Arial"/>
                <a:ea typeface="SimSun"/>
                <a:cs typeface="Arial"/>
              </a:rPr>
              <a:t> pour </a:t>
            </a:r>
            <a:r>
              <a:rPr lang="en-US" sz="1000" dirty="0" err="1" smtClean="0">
                <a:effectLst/>
                <a:latin typeface="Arial"/>
                <a:ea typeface="SimSun"/>
                <a:cs typeface="Arial"/>
              </a:rPr>
              <a:t>refuser</a:t>
            </a:r>
            <a:r>
              <a:rPr lang="en-US" sz="1000" dirty="0" smtClean="0">
                <a:effectLst/>
                <a:latin typeface="Arial"/>
                <a:ea typeface="SimSun"/>
                <a:cs typeface="Arial"/>
              </a:rPr>
              <a:t> </a:t>
            </a:r>
            <a:r>
              <a:rPr lang="en-US" sz="1000" dirty="0" err="1" smtClean="0">
                <a:effectLst/>
                <a:latin typeface="Arial"/>
                <a:ea typeface="SimSun"/>
                <a:cs typeface="Arial"/>
              </a:rPr>
              <a:t>l'accès</a:t>
            </a:r>
            <a:r>
              <a:rPr lang="en-US" sz="1000" dirty="0" smtClean="0">
                <a:effectLst/>
                <a:latin typeface="Arial"/>
                <a:ea typeface="SimSun"/>
                <a:cs typeface="Arial"/>
              </a:rPr>
              <a:t> à la </a:t>
            </a:r>
            <a:r>
              <a:rPr lang="en-US" sz="1000" dirty="0" err="1" smtClean="0">
                <a:effectLst/>
                <a:latin typeface="Arial"/>
                <a:ea typeface="SimSun"/>
                <a:cs typeface="Arial"/>
              </a:rPr>
              <a:t>stratégie</a:t>
            </a:r>
            <a:r>
              <a:rPr lang="en-US" sz="1000" dirty="0" smtClean="0">
                <a:effectLst/>
                <a:latin typeface="Arial"/>
                <a:ea typeface="SimSun"/>
                <a:cs typeface="Arial"/>
              </a:rPr>
              <a:t> pour le </a:t>
            </a:r>
            <a:r>
              <a:rPr lang="en-US" sz="1000" dirty="0" err="1" smtClean="0">
                <a:effectLst/>
                <a:latin typeface="Arial"/>
                <a:ea typeface="SimSun"/>
                <a:cs typeface="Arial"/>
              </a:rPr>
              <a:t>groupe</a:t>
            </a:r>
            <a:r>
              <a:rPr lang="en-US" sz="1000" dirty="0" smtClean="0">
                <a:effectLst/>
                <a:latin typeface="Arial"/>
                <a:ea typeface="SimSun"/>
                <a:cs typeface="Arial"/>
              </a:rPr>
              <a:t> </a:t>
            </a:r>
            <a:r>
              <a:rPr lang="en-US" sz="1000" dirty="0" err="1" smtClean="0">
                <a:effectLst/>
                <a:latin typeface="Arial"/>
                <a:ea typeface="SimSun"/>
                <a:cs typeface="Arial"/>
              </a:rPr>
              <a:t>Responsables</a:t>
            </a:r>
            <a:r>
              <a:rPr lang="en-US" sz="1000" dirty="0" smtClean="0">
                <a:effectLst/>
                <a:latin typeface="Arial"/>
                <a:ea typeface="SimSun"/>
                <a:cs typeface="Arial"/>
              </a:rPr>
              <a:t> des </a:t>
            </a:r>
            <a:r>
              <a:rPr lang="en-US" sz="1000" dirty="0" err="1" smtClean="0">
                <a:effectLst/>
                <a:latin typeface="Arial"/>
                <a:ea typeface="SimSun"/>
                <a:cs typeface="Arial"/>
              </a:rPr>
              <a:t>ventes</a:t>
            </a:r>
            <a:r>
              <a:rPr lang="en-US" sz="1000" dirty="0" smtClean="0">
                <a:effectLst/>
                <a:latin typeface="Arial"/>
                <a:ea typeface="SimSun"/>
                <a:cs typeface="Arial"/>
              </a:rPr>
              <a:t>.</a:t>
            </a: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Quelle</a:t>
            </a:r>
            <a:r>
              <a:rPr lang="en-US" sz="1000" dirty="0">
                <a:latin typeface="Arial"/>
                <a:ea typeface="SimSun"/>
                <a:cs typeface="Arial"/>
              </a:rPr>
              <a:t> applet de </a:t>
            </a:r>
            <a:r>
              <a:rPr lang="en-US" sz="1000" dirty="0" err="1">
                <a:latin typeface="Arial"/>
                <a:ea typeface="SimSun"/>
                <a:cs typeface="Arial"/>
              </a:rPr>
              <a:t>commande</a:t>
            </a:r>
            <a:r>
              <a:rPr lang="en-US" sz="1000" dirty="0">
                <a:latin typeface="Arial"/>
                <a:ea typeface="SimSun"/>
                <a:cs typeface="Arial"/>
              </a:rPr>
              <a:t> </a:t>
            </a:r>
            <a:r>
              <a:rPr lang="en-US" sz="1000" dirty="0" err="1">
                <a:latin typeface="Arial"/>
                <a:ea typeface="SimSun"/>
                <a:cs typeface="Arial"/>
              </a:rPr>
              <a:t>pouvez-vous</a:t>
            </a:r>
            <a:r>
              <a:rPr lang="en-US" sz="1000" dirty="0">
                <a:latin typeface="Arial"/>
                <a:ea typeface="SimSun"/>
                <a:cs typeface="Arial"/>
              </a:rPr>
              <a:t> </a:t>
            </a:r>
            <a:r>
              <a:rPr lang="en-US" sz="1000" dirty="0" err="1">
                <a:latin typeface="Arial"/>
                <a:ea typeface="SimSun"/>
                <a:cs typeface="Arial"/>
              </a:rPr>
              <a:t>utiliser</a:t>
            </a:r>
            <a:r>
              <a:rPr lang="en-US" sz="1000" dirty="0">
                <a:latin typeface="Arial"/>
                <a:ea typeface="SimSun"/>
                <a:cs typeface="Arial"/>
              </a:rPr>
              <a:t> pour forcer </a:t>
            </a:r>
            <a:r>
              <a:rPr lang="en-US" sz="1000" dirty="0" err="1">
                <a:latin typeface="Arial"/>
                <a:ea typeface="SimSun"/>
                <a:cs typeface="Arial"/>
              </a:rPr>
              <a:t>l'actualisation</a:t>
            </a:r>
            <a:r>
              <a:rPr lang="en-US" sz="1000" dirty="0">
                <a:latin typeface="Arial"/>
                <a:ea typeface="SimSun"/>
                <a:cs typeface="Arial"/>
              </a:rPr>
              <a:t> </a:t>
            </a:r>
            <a:r>
              <a:rPr lang="en-US" sz="1000" dirty="0" err="1">
                <a:latin typeface="Arial"/>
                <a:ea typeface="SimSun"/>
                <a:cs typeface="Arial"/>
              </a:rPr>
              <a:t>immédiate</a:t>
            </a:r>
            <a:r>
              <a:rPr lang="en-US" sz="1000" dirty="0">
                <a:latin typeface="Arial"/>
                <a:ea typeface="SimSun"/>
                <a:cs typeface="Arial"/>
              </a:rPr>
              <a:t> de </a:t>
            </a:r>
            <a:r>
              <a:rPr lang="en-US" sz="1000" dirty="0" err="1">
                <a:latin typeface="Arial"/>
                <a:ea typeface="SimSun"/>
                <a:cs typeface="Arial"/>
              </a:rPr>
              <a:t>tous</a:t>
            </a:r>
            <a:r>
              <a:rPr lang="en-US" sz="1000" dirty="0">
                <a:latin typeface="Arial"/>
                <a:ea typeface="SimSun"/>
                <a:cs typeface="Arial"/>
              </a:rPr>
              <a:t> les </a:t>
            </a:r>
            <a:r>
              <a:rPr lang="en-US" sz="1000" dirty="0" err="1">
                <a:latin typeface="Arial"/>
                <a:ea typeface="SimSun"/>
                <a:cs typeface="Arial"/>
              </a:rPr>
              <a:t>objets</a:t>
            </a:r>
            <a:r>
              <a:rPr lang="en-US" sz="1000" dirty="0">
                <a:latin typeface="Arial"/>
                <a:ea typeface="SimSun"/>
                <a:cs typeface="Arial"/>
              </a:rPr>
              <a:t> de </a:t>
            </a:r>
            <a:r>
              <a:rPr lang="en-US" sz="1000" dirty="0" err="1">
                <a:latin typeface="Arial"/>
                <a:ea typeface="SimSun"/>
                <a:cs typeface="Arial"/>
              </a:rPr>
              <a:t>stratégie</a:t>
            </a:r>
            <a:r>
              <a:rPr lang="en-US" sz="1000" dirty="0">
                <a:latin typeface="Arial"/>
                <a:ea typeface="SimSun"/>
                <a:cs typeface="Arial"/>
              </a:rPr>
              <a:t> de </a:t>
            </a:r>
            <a:r>
              <a:rPr lang="en-US" sz="1000" dirty="0" err="1">
                <a:latin typeface="Arial"/>
                <a:ea typeface="SimSun"/>
                <a:cs typeface="Arial"/>
              </a:rPr>
              <a:t>groupe</a:t>
            </a:r>
            <a:r>
              <a:rPr lang="en-US" sz="1000" dirty="0">
                <a:latin typeface="Arial"/>
                <a:ea typeface="SimSun"/>
                <a:cs typeface="Arial"/>
              </a:rPr>
              <a:t> </a:t>
            </a:r>
            <a:r>
              <a:rPr lang="en-US" sz="1000" dirty="0" err="1">
                <a:latin typeface="Arial"/>
                <a:ea typeface="SimSun"/>
                <a:cs typeface="Arial"/>
              </a:rPr>
              <a:t>sur</a:t>
            </a:r>
            <a:r>
              <a:rPr lang="en-US" sz="1000" dirty="0">
                <a:latin typeface="Arial"/>
                <a:ea typeface="SimSun"/>
                <a:cs typeface="Arial"/>
              </a:rPr>
              <a:t> un </a:t>
            </a:r>
            <a:r>
              <a:rPr lang="en-US" sz="1000" dirty="0" err="1">
                <a:latin typeface="Arial"/>
                <a:ea typeface="SimSun"/>
                <a:cs typeface="Arial"/>
              </a:rPr>
              <a:t>ordinateur</a:t>
            </a:r>
            <a:r>
              <a:rPr lang="en-US" sz="1000" dirty="0">
                <a:latin typeface="Arial"/>
                <a:ea typeface="SimSun"/>
                <a:cs typeface="Arial"/>
              </a:rPr>
              <a:t> client ?</a:t>
            </a: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smtClean="0">
                <a:effectLst/>
                <a:latin typeface="Arial"/>
                <a:ea typeface="SimSun"/>
                <a:cs typeface="Arial"/>
              </a:rPr>
              <a:t>Vous</a:t>
            </a:r>
            <a:r>
              <a:rPr lang="en-US" sz="1000" dirty="0" smtClean="0">
                <a:effectLst/>
                <a:latin typeface="Arial"/>
                <a:ea typeface="SimSun"/>
                <a:cs typeface="Arial"/>
              </a:rPr>
              <a:t> </a:t>
            </a:r>
            <a:r>
              <a:rPr lang="en-US" sz="1000" dirty="0" err="1" smtClean="0">
                <a:effectLst/>
                <a:latin typeface="Arial"/>
                <a:ea typeface="SimSun"/>
                <a:cs typeface="Arial"/>
              </a:rPr>
              <a:t>utiliseriez</a:t>
            </a:r>
            <a:r>
              <a:rPr lang="en-US" sz="1000" dirty="0" smtClean="0">
                <a:effectLst/>
                <a:latin typeface="Arial"/>
                <a:ea typeface="SimSun"/>
                <a:cs typeface="Arial"/>
              </a:rPr>
              <a:t> </a:t>
            </a:r>
            <a:r>
              <a:rPr lang="en-US" sz="1000" dirty="0" err="1" smtClean="0">
                <a:effectLst/>
                <a:latin typeface="Arial"/>
                <a:ea typeface="SimSun"/>
                <a:cs typeface="Arial"/>
              </a:rPr>
              <a:t>l'applet</a:t>
            </a:r>
            <a:r>
              <a:rPr lang="en-US" sz="1000" dirty="0" smtClean="0">
                <a:effectLst/>
                <a:latin typeface="Arial"/>
                <a:ea typeface="SimSun"/>
                <a:cs typeface="Arial"/>
              </a:rPr>
              <a:t> de </a:t>
            </a:r>
            <a:r>
              <a:rPr lang="en-US" sz="1000" dirty="0" err="1" smtClean="0">
                <a:effectLst/>
                <a:latin typeface="Arial"/>
                <a:ea typeface="SimSun"/>
                <a:cs typeface="Arial"/>
              </a:rPr>
              <a:t>commande</a:t>
            </a:r>
            <a:r>
              <a:rPr lang="en-US" sz="1000" dirty="0" smtClean="0">
                <a:effectLst/>
                <a:latin typeface="Arial"/>
                <a:ea typeface="SimSun"/>
                <a:cs typeface="Arial"/>
              </a:rPr>
              <a:t> Windows PowerShell </a:t>
            </a:r>
            <a:r>
              <a:rPr lang="en-US" sz="1000" b="1" dirty="0" err="1" smtClean="0">
                <a:effectLst/>
                <a:latin typeface="Arial"/>
                <a:ea typeface="SimSun"/>
                <a:cs typeface="Arial"/>
              </a:rPr>
              <a:t>Gpupdate</a:t>
            </a:r>
            <a:r>
              <a:rPr lang="en-US" sz="1000" b="1" dirty="0" smtClean="0">
                <a:effectLst/>
                <a:latin typeface="Arial"/>
                <a:ea typeface="SimSun"/>
                <a:cs typeface="Arial"/>
              </a:rPr>
              <a:t> /force</a:t>
            </a:r>
            <a:r>
              <a:rPr lang="en-US" sz="1000" dirty="0" smtClean="0">
                <a:effectLst/>
                <a:latin typeface="Arial"/>
                <a:ea typeface="SimSun"/>
                <a:cs typeface="Arial"/>
              </a:rPr>
              <a:t> pour forcer </a:t>
            </a:r>
            <a:r>
              <a:rPr lang="en-US" sz="1000" dirty="0" err="1" smtClean="0">
                <a:effectLst/>
                <a:latin typeface="Arial"/>
                <a:ea typeface="SimSun"/>
                <a:cs typeface="Arial"/>
              </a:rPr>
              <a:t>l'actualisation</a:t>
            </a:r>
            <a:r>
              <a:rPr lang="en-US" sz="1000" dirty="0" smtClean="0">
                <a:effectLst/>
                <a:latin typeface="Arial"/>
                <a:ea typeface="SimSun"/>
                <a:cs typeface="Arial"/>
              </a:rPr>
              <a:t>.</a:t>
            </a:r>
            <a:endParaRPr lang="en-US" sz="1000" dirty="0">
              <a:effectLst/>
              <a:latin typeface="Arial"/>
              <a:ea typeface="SimSun"/>
              <a:cs typeface="Arial"/>
            </a:endParaRPr>
          </a:p>
        </p:txBody>
      </p:sp>
      <p:sp>
        <p:nvSpPr>
          <p:cNvPr id="4" name="Slide Number Placeholder 3"/>
          <p:cNvSpPr>
            <a:spLocks noGrp="1"/>
          </p:cNvSpPr>
          <p:nvPr>
            <p:ph type="sldNum" sz="quarter" idx="10"/>
          </p:nvPr>
        </p:nvSpPr>
        <p:spPr/>
        <p:txBody>
          <a:bodyPr/>
          <a:lstStyle/>
          <a:p>
            <a:fld id="{AFE14F8A-083D-447A-AF11-706261AFBA5F}" type="slidenum">
              <a:rPr lang="en-US" smtClean="0"/>
              <a:t>29</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11 : Implémentation d'une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2141201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Donnez un bref aperçu du contenu de cette leçon.</a:t>
            </a:r>
          </a:p>
        </p:txBody>
      </p:sp>
      <p:sp>
        <p:nvSpPr>
          <p:cNvPr id="4" name="Slide Number Placeholder 3"/>
          <p:cNvSpPr>
            <a:spLocks noGrp="1"/>
          </p:cNvSpPr>
          <p:nvPr>
            <p:ph type="sldNum" sz="quarter" idx="10"/>
          </p:nvPr>
        </p:nvSpPr>
        <p:spPr/>
        <p:txBody>
          <a:bodyPr/>
          <a:lstStyle/>
          <a:p>
            <a:fld id="{AFE14F8A-083D-447A-AF11-706261AFBA5F}" type="slidenum">
              <a:rPr lang="en-US" smtClean="0"/>
              <a:t>3</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11 : Implémentation d'une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1087411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a:solidFill>
                  <a:prstClr val="black"/>
                </a:solidFill>
                <a:latin typeface="Arial"/>
                <a:ea typeface="SimSun"/>
                <a:cs typeface="Arial"/>
              </a:rPr>
              <a:t>Questions de contrôle des acquis</a:t>
            </a:r>
            <a:endParaRPr lang="en-US" sz="1000">
              <a:solidFill>
                <a:prstClr val="black"/>
              </a:solidFill>
              <a:latin typeface="Arial"/>
              <a:ea typeface="SimSun"/>
              <a:cs typeface="Arial"/>
            </a:endParaRPr>
          </a:p>
          <a:p>
            <a:pPr lvl="0">
              <a:lnSpc>
                <a:spcPct val="115000"/>
              </a:lnSpc>
              <a:spcAft>
                <a:spcPts val="1000"/>
              </a:spcAft>
            </a:pPr>
            <a:r>
              <a:rPr lang="en-US" sz="1000">
                <a:solidFill>
                  <a:prstClr val="black"/>
                </a:solidFill>
                <a:latin typeface="Arial"/>
                <a:ea typeface="SimSun"/>
                <a:cs typeface="Segoe UI"/>
              </a:rPr>
              <a:t>Indiquez aux stagiaires la section appropriée du cours afin qu'ils puissent répondre aux questions contenues dans cette section.</a:t>
            </a:r>
            <a:endParaRPr lang="en-US" sz="1000"/>
          </a:p>
          <a:p>
            <a:pPr>
              <a:lnSpc>
                <a:spcPct val="115000"/>
              </a:lnSpc>
            </a:pPr>
            <a:r>
              <a:rPr lang="en-US" sz="1000" b="1" smtClean="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Quels</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certains</a:t>
            </a:r>
            <a:r>
              <a:rPr lang="en-US" sz="1000" dirty="0">
                <a:latin typeface="Arial"/>
                <a:ea typeface="SimSun"/>
                <a:cs typeface="Segoe UI"/>
              </a:rPr>
              <a:t> des </a:t>
            </a:r>
            <a:r>
              <a:rPr lang="en-US" sz="1000" dirty="0" err="1">
                <a:latin typeface="Arial"/>
                <a:ea typeface="SimSun"/>
                <a:cs typeface="Segoe UI"/>
              </a:rPr>
              <a:t>avantages</a:t>
            </a:r>
            <a:r>
              <a:rPr lang="en-US" sz="1000" dirty="0">
                <a:latin typeface="Arial"/>
                <a:ea typeface="SimSun"/>
                <a:cs typeface="Segoe UI"/>
              </a:rPr>
              <a:t> et des </a:t>
            </a:r>
            <a:r>
              <a:rPr lang="en-US" sz="1000" dirty="0" err="1">
                <a:latin typeface="Arial"/>
                <a:ea typeface="SimSun"/>
                <a:cs typeface="Segoe UI"/>
              </a:rPr>
              <a:t>inconvénients</a:t>
            </a:r>
            <a:r>
              <a:rPr lang="en-US" sz="1000" dirty="0">
                <a:latin typeface="Arial"/>
                <a:ea typeface="SimSun"/>
                <a:cs typeface="Segoe UI"/>
              </a:rPr>
              <a:t> </a:t>
            </a:r>
            <a:r>
              <a:rPr lang="en-US" sz="1000" dirty="0" err="1">
                <a:latin typeface="Arial"/>
                <a:ea typeface="SimSun"/>
                <a:cs typeface="Segoe UI"/>
              </a:rPr>
              <a:t>liés</a:t>
            </a:r>
            <a:r>
              <a:rPr lang="en-US" sz="1000" dirty="0">
                <a:latin typeface="Arial"/>
                <a:ea typeface="SimSun"/>
                <a:cs typeface="Segoe UI"/>
              </a:rPr>
              <a:t> à </a:t>
            </a:r>
            <a:r>
              <a:rPr lang="en-US" sz="1000" dirty="0" err="1">
                <a:latin typeface="Arial"/>
                <a:ea typeface="SimSun"/>
                <a:cs typeface="Segoe UI"/>
              </a:rPr>
              <a:t>l'utilisation</a:t>
            </a:r>
            <a:r>
              <a:rPr lang="en-US" sz="1000" dirty="0">
                <a:latin typeface="Arial"/>
                <a:ea typeface="SimSun"/>
                <a:cs typeface="Segoe UI"/>
              </a:rPr>
              <a:t> </a:t>
            </a:r>
            <a:r>
              <a:rPr lang="en-US" sz="1000" dirty="0" err="1">
                <a:latin typeface="Arial"/>
                <a:ea typeface="SimSun"/>
                <a:cs typeface="Segoe UI"/>
              </a:rPr>
              <a:t>d'objets</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au </a:t>
            </a:r>
            <a:r>
              <a:rPr lang="en-US" sz="1000" dirty="0" err="1">
                <a:latin typeface="Arial"/>
                <a:ea typeface="SimSun"/>
                <a:cs typeface="Segoe UI"/>
              </a:rPr>
              <a:t>niveau</a:t>
            </a:r>
            <a:r>
              <a:rPr lang="en-US" sz="1000" dirty="0">
                <a:latin typeface="Arial"/>
                <a:ea typeface="SimSun"/>
                <a:cs typeface="Segoe UI"/>
              </a:rPr>
              <a:t> du site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L'utilisation</a:t>
            </a:r>
            <a:r>
              <a:rPr lang="en-US" sz="1000" dirty="0">
                <a:latin typeface="Arial"/>
                <a:ea typeface="SimSun"/>
                <a:cs typeface="Segoe UI"/>
              </a:rPr>
              <a:t> d'un objet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au </a:t>
            </a:r>
            <a:r>
              <a:rPr lang="en-US" sz="1000" dirty="0" err="1">
                <a:latin typeface="Arial"/>
                <a:ea typeface="SimSun"/>
                <a:cs typeface="Segoe UI"/>
              </a:rPr>
              <a:t>niveau</a:t>
            </a:r>
            <a:r>
              <a:rPr lang="en-US" sz="1000" dirty="0">
                <a:latin typeface="Arial"/>
                <a:ea typeface="SimSun"/>
                <a:cs typeface="Segoe UI"/>
              </a:rPr>
              <a:t> du site </a:t>
            </a:r>
            <a:r>
              <a:rPr lang="en-US" sz="1000" dirty="0" err="1">
                <a:latin typeface="Arial"/>
                <a:ea typeface="SimSun"/>
                <a:cs typeface="Segoe UI"/>
              </a:rPr>
              <a:t>présente</a:t>
            </a:r>
            <a:r>
              <a:rPr lang="en-US" sz="1000" dirty="0">
                <a:latin typeface="Arial"/>
                <a:ea typeface="SimSun"/>
                <a:cs typeface="Segoe UI"/>
              </a:rPr>
              <a:t> </a:t>
            </a:r>
            <a:r>
              <a:rPr lang="en-US" sz="1000" dirty="0" err="1">
                <a:latin typeface="Arial"/>
                <a:ea typeface="SimSun"/>
                <a:cs typeface="Segoe UI"/>
              </a:rPr>
              <a:t>l'avantage</a:t>
            </a:r>
            <a:r>
              <a:rPr lang="en-US" sz="1000" dirty="0">
                <a:latin typeface="Arial"/>
                <a:ea typeface="SimSun"/>
                <a:cs typeface="Segoe UI"/>
              </a:rPr>
              <a:t> de </a:t>
            </a:r>
            <a:r>
              <a:rPr lang="en-US" sz="1000" dirty="0" err="1">
                <a:latin typeface="Arial"/>
                <a:ea typeface="SimSun"/>
                <a:cs typeface="Segoe UI"/>
              </a:rPr>
              <a:t>pouvoir</a:t>
            </a:r>
            <a:r>
              <a:rPr lang="en-US" sz="1000" dirty="0">
                <a:latin typeface="Arial"/>
                <a:ea typeface="SimSun"/>
                <a:cs typeface="Segoe UI"/>
              </a:rPr>
              <a:t> </a:t>
            </a:r>
            <a:r>
              <a:rPr lang="en-US" sz="1000" dirty="0" err="1">
                <a:latin typeface="Arial"/>
                <a:ea typeface="SimSun"/>
                <a:cs typeface="Segoe UI"/>
              </a:rPr>
              <a:t>appliquer</a:t>
            </a:r>
            <a:r>
              <a:rPr lang="en-US" sz="1000" dirty="0">
                <a:latin typeface="Arial"/>
                <a:ea typeface="SimSun"/>
                <a:cs typeface="Segoe UI"/>
              </a:rPr>
              <a:t> des </a:t>
            </a:r>
            <a:r>
              <a:rPr lang="en-US" sz="1000" dirty="0" err="1">
                <a:latin typeface="Arial"/>
                <a:ea typeface="SimSun"/>
                <a:cs typeface="Segoe UI"/>
              </a:rPr>
              <a:t>paramètres</a:t>
            </a:r>
            <a:r>
              <a:rPr lang="en-US" sz="1000" dirty="0">
                <a:latin typeface="Arial"/>
                <a:ea typeface="SimSun"/>
                <a:cs typeface="Segoe UI"/>
              </a:rPr>
              <a:t> </a:t>
            </a:r>
            <a:r>
              <a:rPr lang="en-US" sz="1000" dirty="0" err="1">
                <a:latin typeface="Arial"/>
                <a:ea typeface="SimSun"/>
                <a:cs typeface="Segoe UI"/>
              </a:rPr>
              <a:t>d'objet</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à </a:t>
            </a:r>
            <a:r>
              <a:rPr lang="en-US" sz="1000" dirty="0" err="1">
                <a:latin typeface="Arial"/>
                <a:ea typeface="SimSun"/>
                <a:cs typeface="Segoe UI"/>
              </a:rPr>
              <a:t>tous</a:t>
            </a:r>
            <a:r>
              <a:rPr lang="en-US" sz="1000" dirty="0">
                <a:latin typeface="Arial"/>
                <a:ea typeface="SimSun"/>
                <a:cs typeface="Segoe UI"/>
              </a:rPr>
              <a:t> les </a:t>
            </a:r>
            <a:r>
              <a:rPr lang="en-US" sz="1000" dirty="0" err="1">
                <a:latin typeface="Arial"/>
                <a:ea typeface="SimSun"/>
                <a:cs typeface="Segoe UI"/>
              </a:rPr>
              <a:t>utilisateurs</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ordinateurs</a:t>
            </a:r>
            <a:r>
              <a:rPr lang="en-US" sz="1000" dirty="0">
                <a:latin typeface="Arial"/>
                <a:ea typeface="SimSun"/>
                <a:cs typeface="Segoe UI"/>
              </a:rPr>
              <a:t> d'un site </a:t>
            </a:r>
            <a:r>
              <a:rPr lang="en-US" sz="1000" dirty="0" err="1">
                <a:latin typeface="Arial"/>
                <a:ea typeface="SimSun"/>
                <a:cs typeface="Segoe UI"/>
              </a:rPr>
              <a:t>quel</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smtClean="0">
                <a:latin typeface="Arial"/>
                <a:ea typeface="SimSun"/>
                <a:cs typeface="Segoe UI"/>
              </a:rPr>
              <a:t>soit</a:t>
            </a:r>
            <a:r>
              <a:rPr lang="en-US" sz="1000" dirty="0" smtClean="0">
                <a:latin typeface="Arial"/>
                <a:ea typeface="SimSun"/>
                <a:cs typeface="Segoe UI"/>
              </a:rPr>
              <a:t> le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auquel</a:t>
            </a:r>
            <a:r>
              <a:rPr lang="en-US" sz="1000" dirty="0">
                <a:latin typeface="Arial"/>
                <a:ea typeface="SimSun"/>
                <a:cs typeface="Segoe UI"/>
              </a:rPr>
              <a:t> </a:t>
            </a:r>
            <a:r>
              <a:rPr lang="en-US" sz="1000" dirty="0" err="1">
                <a:latin typeface="Arial"/>
                <a:ea typeface="SimSun"/>
                <a:cs typeface="Segoe UI"/>
              </a:rPr>
              <a:t>ils</a:t>
            </a:r>
            <a:r>
              <a:rPr lang="en-US" sz="1000" dirty="0">
                <a:latin typeface="Arial"/>
                <a:ea typeface="SimSun"/>
                <a:cs typeface="Segoe UI"/>
              </a:rPr>
              <a:t> </a:t>
            </a:r>
            <a:r>
              <a:rPr lang="en-US" sz="1000" dirty="0" err="1">
                <a:latin typeface="Arial"/>
                <a:ea typeface="SimSun"/>
                <a:cs typeface="Segoe UI"/>
              </a:rPr>
              <a:t>appartiennent</a:t>
            </a:r>
            <a:r>
              <a:rPr lang="en-US" sz="1000" dirty="0">
                <a:latin typeface="Arial"/>
                <a:ea typeface="SimSun"/>
                <a:cs typeface="Segoe UI"/>
              </a:rPr>
              <a:t>. Par </a:t>
            </a:r>
            <a:r>
              <a:rPr lang="en-US" sz="1000" dirty="0" err="1">
                <a:latin typeface="Arial"/>
                <a:ea typeface="SimSun"/>
                <a:cs typeface="Segoe UI"/>
              </a:rPr>
              <a:t>exemple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pourriez</a:t>
            </a:r>
            <a:r>
              <a:rPr lang="en-US" sz="1000" dirty="0">
                <a:latin typeface="Arial"/>
                <a:ea typeface="SimSun"/>
                <a:cs typeface="Segoe UI"/>
              </a:rPr>
              <a:t> </a:t>
            </a:r>
            <a:r>
              <a:rPr lang="en-US" sz="1000" dirty="0" err="1">
                <a:latin typeface="Arial"/>
                <a:ea typeface="SimSun"/>
                <a:cs typeface="Segoe UI"/>
              </a:rPr>
              <a:t>souhaiter</a:t>
            </a:r>
            <a:r>
              <a:rPr lang="en-US" sz="1000" dirty="0">
                <a:latin typeface="Arial"/>
                <a:ea typeface="SimSun"/>
                <a:cs typeface="Segoe UI"/>
              </a:rPr>
              <a:t> </a:t>
            </a:r>
            <a:r>
              <a:rPr lang="en-US" sz="1000" dirty="0" err="1">
                <a:latin typeface="Arial"/>
                <a:ea typeface="SimSun"/>
                <a:cs typeface="Segoe UI"/>
              </a:rPr>
              <a:t>configurer</a:t>
            </a:r>
            <a:r>
              <a:rPr lang="en-US" sz="1000" dirty="0">
                <a:latin typeface="Arial"/>
                <a:ea typeface="SimSun"/>
                <a:cs typeface="Segoe UI"/>
              </a:rPr>
              <a:t> les </a:t>
            </a:r>
            <a:r>
              <a:rPr lang="en-US" sz="1000" dirty="0" err="1">
                <a:latin typeface="Arial"/>
                <a:ea typeface="SimSun"/>
                <a:cs typeface="Segoe UI"/>
              </a:rPr>
              <a:t>paramètres</a:t>
            </a:r>
            <a:r>
              <a:rPr lang="en-US" sz="1000" dirty="0">
                <a:latin typeface="Arial"/>
                <a:ea typeface="SimSun"/>
                <a:cs typeface="Segoe UI"/>
              </a:rPr>
              <a:t> de proxy </a:t>
            </a:r>
            <a:r>
              <a:rPr lang="en-US" sz="1000" dirty="0" err="1">
                <a:latin typeface="Arial"/>
                <a:ea typeface="SimSun"/>
                <a:cs typeface="Segoe UI"/>
              </a:rPr>
              <a:t>d'Internet</a:t>
            </a:r>
            <a:r>
              <a:rPr lang="en-US" sz="1000" dirty="0">
                <a:latin typeface="Arial"/>
                <a:ea typeface="SimSun"/>
                <a:cs typeface="Segoe UI"/>
              </a:rPr>
              <a:t> Explorer pour </a:t>
            </a:r>
            <a:r>
              <a:rPr lang="en-US" sz="1000" dirty="0" err="1">
                <a:latin typeface="Arial"/>
                <a:ea typeface="SimSun"/>
                <a:cs typeface="Segoe UI"/>
              </a:rPr>
              <a:t>tous</a:t>
            </a:r>
            <a:r>
              <a:rPr lang="en-US" sz="1000" dirty="0">
                <a:latin typeface="Arial"/>
                <a:ea typeface="SimSun"/>
                <a:cs typeface="Segoe UI"/>
              </a:rPr>
              <a:t> les </a:t>
            </a:r>
            <a:r>
              <a:rPr lang="en-US" sz="1000" dirty="0" err="1">
                <a:latin typeface="Arial"/>
                <a:ea typeface="SimSun"/>
                <a:cs typeface="Segoe UI"/>
              </a:rPr>
              <a:t>ordinateurs</a:t>
            </a:r>
            <a:r>
              <a:rPr lang="en-US" sz="1000" dirty="0">
                <a:latin typeface="Arial"/>
                <a:ea typeface="SimSun"/>
                <a:cs typeface="Segoe UI"/>
              </a:rPr>
              <a:t> d'un site </a:t>
            </a:r>
            <a:r>
              <a:rPr lang="en-US" sz="1000" dirty="0" err="1">
                <a:latin typeface="Arial"/>
                <a:ea typeface="SimSun"/>
                <a:cs typeface="Segoe UI"/>
              </a:rPr>
              <a:t>spécifique</a:t>
            </a:r>
            <a:r>
              <a:rPr lang="en-US" sz="1000" dirty="0">
                <a:latin typeface="Arial"/>
                <a:ea typeface="SimSun"/>
                <a:cs typeface="Segoe UI"/>
              </a:rPr>
              <a:t>, </a:t>
            </a:r>
            <a:r>
              <a:rPr lang="en-US" sz="1000" dirty="0" err="1">
                <a:latin typeface="Arial"/>
                <a:ea typeface="SimSun"/>
                <a:cs typeface="Segoe UI"/>
              </a:rPr>
              <a:t>qu'ils</a:t>
            </a:r>
            <a:r>
              <a:rPr lang="en-US" sz="1000" dirty="0">
                <a:latin typeface="Arial"/>
                <a:ea typeface="SimSun"/>
                <a:cs typeface="Segoe UI"/>
              </a:rPr>
              <a:t> </a:t>
            </a:r>
            <a:r>
              <a:rPr lang="en-US" sz="1000" dirty="0" err="1">
                <a:latin typeface="Arial"/>
                <a:ea typeface="SimSun"/>
                <a:cs typeface="Segoe UI"/>
              </a:rPr>
              <a:t>appartiennent</a:t>
            </a:r>
            <a:r>
              <a:rPr lang="en-US" sz="1000" dirty="0">
                <a:latin typeface="Arial"/>
                <a:ea typeface="SimSun"/>
                <a:cs typeface="Segoe UI"/>
              </a:rPr>
              <a:t> à </a:t>
            </a:r>
            <a:r>
              <a:rPr lang="en-US" sz="1000" dirty="0" err="1">
                <a:latin typeface="Arial"/>
                <a:ea typeface="SimSun"/>
                <a:cs typeface="Segoe UI"/>
              </a:rPr>
              <a:t>votre</a:t>
            </a:r>
            <a:r>
              <a:rPr lang="en-US" sz="1000" dirty="0">
                <a:latin typeface="Arial"/>
                <a:ea typeface="SimSun"/>
                <a:cs typeface="Segoe UI"/>
              </a:rPr>
              <a:t>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racine</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à un </a:t>
            </a:r>
            <a:r>
              <a:rPr lang="en-US" sz="1000" dirty="0" err="1">
                <a:latin typeface="Arial"/>
                <a:ea typeface="SimSun"/>
                <a:cs typeface="Segoe UI"/>
              </a:rPr>
              <a:t>domaine</a:t>
            </a:r>
            <a:r>
              <a:rPr lang="en-US" sz="1000" dirty="0">
                <a:latin typeface="Arial"/>
                <a:ea typeface="SimSun"/>
                <a:cs typeface="Segoe UI"/>
              </a:rPr>
              <a:t> enfant.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L'utilisation</a:t>
            </a:r>
            <a:r>
              <a:rPr lang="en-US" sz="1000" dirty="0">
                <a:latin typeface="Arial"/>
                <a:ea typeface="SimSun"/>
                <a:cs typeface="Segoe UI"/>
              </a:rPr>
              <a:t> d'un objet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au </a:t>
            </a:r>
            <a:r>
              <a:rPr lang="en-US" sz="1000" dirty="0" err="1">
                <a:latin typeface="Arial"/>
                <a:ea typeface="SimSun"/>
                <a:cs typeface="Segoe UI"/>
              </a:rPr>
              <a:t>niveau</a:t>
            </a:r>
            <a:r>
              <a:rPr lang="en-US" sz="1000" dirty="0">
                <a:latin typeface="Arial"/>
                <a:ea typeface="SimSun"/>
                <a:cs typeface="Segoe UI"/>
              </a:rPr>
              <a:t> du site </a:t>
            </a:r>
            <a:r>
              <a:rPr lang="en-US" sz="1000" dirty="0" err="1">
                <a:latin typeface="Arial"/>
                <a:ea typeface="SimSun"/>
                <a:cs typeface="Segoe UI"/>
              </a:rPr>
              <a:t>présente</a:t>
            </a:r>
            <a:r>
              <a:rPr lang="en-US" sz="1000" dirty="0">
                <a:latin typeface="Arial"/>
                <a:ea typeface="SimSun"/>
                <a:cs typeface="Segoe UI"/>
              </a:rPr>
              <a:t> </a:t>
            </a:r>
            <a:r>
              <a:rPr lang="en-US" sz="1000" dirty="0" err="1">
                <a:latin typeface="Arial"/>
                <a:ea typeface="SimSun"/>
                <a:cs typeface="Segoe UI"/>
              </a:rPr>
              <a:t>l'inconvénient</a:t>
            </a:r>
            <a:r>
              <a:rPr lang="en-US" sz="1000" dirty="0">
                <a:latin typeface="Arial"/>
                <a:ea typeface="SimSun"/>
                <a:cs typeface="Segoe UI"/>
              </a:rPr>
              <a:t> de </a:t>
            </a:r>
            <a:r>
              <a:rPr lang="en-US" sz="1000" dirty="0" err="1">
                <a:latin typeface="Arial"/>
                <a:ea typeface="SimSun"/>
                <a:cs typeface="Segoe UI"/>
              </a:rPr>
              <a:t>rendre</a:t>
            </a:r>
            <a:r>
              <a:rPr lang="en-US" sz="1000" dirty="0">
                <a:latin typeface="Arial"/>
                <a:ea typeface="SimSun"/>
                <a:cs typeface="Segoe UI"/>
              </a:rPr>
              <a:t> la </a:t>
            </a:r>
            <a:r>
              <a:rPr lang="en-US" sz="1000" dirty="0" err="1">
                <a:latin typeface="Arial"/>
                <a:ea typeface="SimSun"/>
                <a:cs typeface="Segoe UI"/>
              </a:rPr>
              <a:t>résolution</a:t>
            </a:r>
            <a:r>
              <a:rPr lang="en-US" sz="1000" dirty="0">
                <a:latin typeface="Arial"/>
                <a:ea typeface="SimSun"/>
                <a:cs typeface="Segoe UI"/>
              </a:rPr>
              <a:t> de </a:t>
            </a:r>
            <a:r>
              <a:rPr lang="en-US" sz="1000" dirty="0" err="1">
                <a:latin typeface="Arial"/>
                <a:ea typeface="SimSun"/>
                <a:cs typeface="Segoe UI"/>
              </a:rPr>
              <a:t>problèmes</a:t>
            </a:r>
            <a:r>
              <a:rPr lang="en-US" sz="1000" dirty="0">
                <a:latin typeface="Arial"/>
                <a:ea typeface="SimSun"/>
                <a:cs typeface="Segoe UI"/>
              </a:rPr>
              <a:t> </a:t>
            </a:r>
            <a:r>
              <a:rPr lang="en-US" sz="1000" dirty="0" err="1">
                <a:latin typeface="Arial"/>
                <a:ea typeface="SimSun"/>
                <a:cs typeface="Segoe UI"/>
              </a:rPr>
              <a:t>éventuellement</a:t>
            </a:r>
            <a:r>
              <a:rPr lang="en-US" sz="1000" dirty="0">
                <a:latin typeface="Arial"/>
                <a:ea typeface="SimSun"/>
                <a:cs typeface="Segoe UI"/>
              </a:rPr>
              <a:t> plus </a:t>
            </a:r>
            <a:r>
              <a:rPr lang="en-US" sz="1000" dirty="0" err="1">
                <a:latin typeface="Arial"/>
                <a:ea typeface="SimSun"/>
                <a:cs typeface="Segoe UI"/>
              </a:rPr>
              <a:t>difficile</a:t>
            </a:r>
            <a:r>
              <a:rPr lang="en-US" sz="1000" dirty="0">
                <a:latin typeface="Arial"/>
                <a:ea typeface="SimSun"/>
                <a:cs typeface="Segoe UI"/>
              </a:rPr>
              <a:t> car </a:t>
            </a:r>
            <a:r>
              <a:rPr lang="en-US" sz="1000" dirty="0" err="1">
                <a:latin typeface="Arial"/>
                <a:ea typeface="SimSun"/>
                <a:cs typeface="Segoe UI"/>
              </a:rPr>
              <a:t>l'objet</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potentiellement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appliqué aux </a:t>
            </a:r>
            <a:r>
              <a:rPr lang="en-US" sz="1000" dirty="0" err="1">
                <a:latin typeface="Arial"/>
                <a:ea typeface="SimSun"/>
                <a:cs typeface="Segoe UI"/>
              </a:rPr>
              <a:t>systèmes</a:t>
            </a:r>
            <a:r>
              <a:rPr lang="en-US" sz="1000" dirty="0">
                <a:latin typeface="Arial"/>
                <a:ea typeface="SimSun"/>
                <a:cs typeface="Segoe UI"/>
              </a:rPr>
              <a:t> à </a:t>
            </a:r>
            <a:r>
              <a:rPr lang="en-US" sz="1000" dirty="0" err="1">
                <a:latin typeface="Arial"/>
                <a:ea typeface="SimSun"/>
                <a:cs typeface="Segoe UI"/>
              </a:rPr>
              <a:t>partir</a:t>
            </a:r>
            <a:r>
              <a:rPr lang="en-US" sz="1000" dirty="0">
                <a:latin typeface="Arial"/>
                <a:ea typeface="SimSun"/>
                <a:cs typeface="Segoe UI"/>
              </a:rPr>
              <a:t> de </a:t>
            </a:r>
            <a:r>
              <a:rPr lang="en-US" sz="1000" dirty="0" err="1">
                <a:latin typeface="Arial"/>
                <a:ea typeface="SimSun"/>
                <a:cs typeface="Segoe UI"/>
              </a:rPr>
              <a:t>plusieurs</a:t>
            </a:r>
            <a:r>
              <a:rPr lang="en-US" sz="1000" dirty="0">
                <a:latin typeface="Arial"/>
                <a:ea typeface="SimSun"/>
                <a:cs typeface="Segoe UI"/>
              </a:rPr>
              <a:t> </a:t>
            </a:r>
            <a:r>
              <a:rPr lang="en-US" sz="1000" dirty="0" err="1">
                <a:latin typeface="Arial"/>
                <a:ea typeface="SimSun"/>
                <a:cs typeface="Segoe UI"/>
              </a:rPr>
              <a:t>domaines</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Un </a:t>
            </a:r>
            <a:r>
              <a:rPr lang="en-US" sz="1000" dirty="0" err="1">
                <a:latin typeface="Arial"/>
                <a:ea typeface="SimSun"/>
                <a:cs typeface="Segoe UI"/>
              </a:rPr>
              <a:t>autre</a:t>
            </a:r>
            <a:r>
              <a:rPr lang="en-US" sz="1000" dirty="0">
                <a:latin typeface="Arial"/>
                <a:ea typeface="SimSun"/>
                <a:cs typeface="Segoe UI"/>
              </a:rPr>
              <a:t> </a:t>
            </a:r>
            <a:r>
              <a:rPr lang="en-US" sz="1000" dirty="0" err="1">
                <a:latin typeface="Arial"/>
                <a:ea typeface="SimSun"/>
                <a:cs typeface="Segoe UI"/>
              </a:rPr>
              <a:t>inconvénient</a:t>
            </a:r>
            <a:r>
              <a:rPr lang="en-US" sz="1000" dirty="0">
                <a:latin typeface="Arial"/>
                <a:ea typeface="SimSun"/>
                <a:cs typeface="Segoe UI"/>
              </a:rPr>
              <a:t> de </a:t>
            </a:r>
            <a:r>
              <a:rPr lang="en-US" sz="1000" dirty="0" err="1">
                <a:latin typeface="Arial"/>
                <a:ea typeface="SimSun"/>
                <a:cs typeface="Segoe UI"/>
              </a:rPr>
              <a:t>l'utilisation</a:t>
            </a:r>
            <a:r>
              <a:rPr lang="en-US" sz="1000" dirty="0">
                <a:latin typeface="Arial"/>
                <a:ea typeface="SimSun"/>
                <a:cs typeface="Segoe UI"/>
              </a:rPr>
              <a:t> d'un objet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au </a:t>
            </a:r>
            <a:r>
              <a:rPr lang="en-US" sz="1000" dirty="0" err="1">
                <a:latin typeface="Arial"/>
                <a:ea typeface="SimSun"/>
                <a:cs typeface="Segoe UI"/>
              </a:rPr>
              <a:t>niveau</a:t>
            </a:r>
            <a:r>
              <a:rPr lang="en-US" sz="1000" dirty="0">
                <a:latin typeface="Arial"/>
                <a:ea typeface="SimSun"/>
                <a:cs typeface="Segoe UI"/>
              </a:rPr>
              <a:t> du site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l'objet</a:t>
            </a:r>
            <a:r>
              <a:rPr lang="en-US" sz="1000" dirty="0">
                <a:latin typeface="Arial"/>
                <a:ea typeface="SimSun"/>
                <a:cs typeface="Segoe UI"/>
              </a:rPr>
              <a:t> </a:t>
            </a:r>
            <a:r>
              <a:rPr lang="en-US" sz="1000" dirty="0" smtClean="0">
                <a:latin typeface="Arial"/>
                <a:ea typeface="SimSun"/>
                <a:cs typeface="Segoe UI"/>
              </a:rPr>
              <a:t>de </a:t>
            </a:r>
            <a:r>
              <a:rPr lang="en-US" sz="1000" dirty="0" err="1" smtClean="0">
                <a:latin typeface="Arial"/>
                <a:ea typeface="SimSun"/>
                <a:cs typeface="Segoe UI"/>
              </a:rPr>
              <a:t>stratégie</a:t>
            </a:r>
            <a:r>
              <a:rPr lang="en-US" sz="1000" dirty="0" smtClean="0">
                <a:latin typeface="Arial"/>
                <a:ea typeface="SimSun"/>
                <a:cs typeface="Segoe UI"/>
              </a:rPr>
              <a:t> </a:t>
            </a:r>
            <a:r>
              <a:rPr lang="en-US" sz="1000" dirty="0">
                <a:latin typeface="Arial"/>
                <a:ea typeface="SimSun"/>
                <a:cs typeface="Segoe UI"/>
              </a:rPr>
              <a:t>de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doit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créé</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un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puis</a:t>
            </a:r>
            <a:r>
              <a:rPr lang="en-US" sz="1000" dirty="0">
                <a:latin typeface="Arial"/>
                <a:ea typeface="SimSun"/>
                <a:cs typeface="Segoe UI"/>
              </a:rPr>
              <a:t> </a:t>
            </a:r>
            <a:r>
              <a:rPr lang="en-US" sz="1000" dirty="0" err="1">
                <a:latin typeface="Arial"/>
                <a:ea typeface="SimSun"/>
                <a:cs typeface="Segoe UI"/>
              </a:rPr>
              <a:t>lié</a:t>
            </a:r>
            <a:r>
              <a:rPr lang="en-US" sz="1000" dirty="0">
                <a:latin typeface="Arial"/>
                <a:ea typeface="SimSun"/>
                <a:cs typeface="Segoe UI"/>
              </a:rPr>
              <a:t> au site. Les </a:t>
            </a:r>
            <a:r>
              <a:rPr lang="en-US" sz="1000" dirty="0" err="1">
                <a:latin typeface="Arial"/>
                <a:ea typeface="SimSun"/>
                <a:cs typeface="Segoe UI"/>
              </a:rPr>
              <a:t>ordinateurs</a:t>
            </a:r>
            <a:r>
              <a:rPr lang="en-US" sz="1000" dirty="0">
                <a:latin typeface="Arial"/>
                <a:ea typeface="SimSun"/>
                <a:cs typeface="Segoe UI"/>
              </a:rPr>
              <a:t> </a:t>
            </a:r>
            <a:r>
              <a:rPr lang="en-US" sz="1000" dirty="0" err="1">
                <a:latin typeface="Arial"/>
                <a:ea typeface="SimSun"/>
                <a:cs typeface="Segoe UI"/>
              </a:rPr>
              <a:t>basés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site </a:t>
            </a:r>
            <a:r>
              <a:rPr lang="en-US" sz="1000" dirty="0" err="1">
                <a:latin typeface="Arial"/>
                <a:ea typeface="SimSun"/>
                <a:cs typeface="Segoe UI"/>
              </a:rPr>
              <a:t>doivent</a:t>
            </a:r>
            <a:r>
              <a:rPr lang="en-US" sz="1000" dirty="0">
                <a:latin typeface="Arial"/>
                <a:ea typeface="SimSun"/>
                <a:cs typeface="Segoe UI"/>
              </a:rPr>
              <a:t> </a:t>
            </a:r>
            <a:r>
              <a:rPr lang="en-US" sz="1000" dirty="0" err="1">
                <a:latin typeface="Arial"/>
                <a:ea typeface="SimSun"/>
                <a:cs typeface="Segoe UI"/>
              </a:rPr>
              <a:t>alors</a:t>
            </a:r>
            <a:r>
              <a:rPr lang="en-US" sz="1000" dirty="0">
                <a:latin typeface="Arial"/>
                <a:ea typeface="SimSun"/>
                <a:cs typeface="Segoe UI"/>
              </a:rPr>
              <a:t> </a:t>
            </a:r>
            <a:r>
              <a:rPr lang="en-US" sz="1000" dirty="0" err="1">
                <a:latin typeface="Arial"/>
                <a:ea typeface="SimSun"/>
                <a:cs typeface="Segoe UI"/>
              </a:rPr>
              <a:t>extraire</a:t>
            </a:r>
            <a:r>
              <a:rPr lang="en-US" sz="1000" dirty="0">
                <a:latin typeface="Arial"/>
                <a:ea typeface="SimSun"/>
                <a:cs typeface="Segoe UI"/>
              </a:rPr>
              <a:t> </a:t>
            </a:r>
            <a:r>
              <a:rPr lang="en-US" sz="1000" dirty="0" err="1">
                <a:latin typeface="Arial"/>
                <a:ea typeface="SimSun"/>
                <a:cs typeface="Segoe UI"/>
              </a:rPr>
              <a:t>cet</a:t>
            </a:r>
            <a:r>
              <a:rPr lang="en-US" sz="1000" dirty="0">
                <a:latin typeface="Arial"/>
                <a:ea typeface="SimSun"/>
                <a:cs typeface="Segoe UI"/>
              </a:rPr>
              <a:t> objet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d'un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du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lequel</a:t>
            </a:r>
            <a:r>
              <a:rPr lang="en-US" sz="1000" dirty="0">
                <a:latin typeface="Arial"/>
                <a:ea typeface="SimSun"/>
                <a:cs typeface="Segoe UI"/>
              </a:rPr>
              <a:t> </a:t>
            </a:r>
            <a:r>
              <a:rPr lang="en-US" sz="1000" dirty="0" err="1">
                <a:latin typeface="Arial"/>
                <a:ea typeface="SimSun"/>
                <a:cs typeface="Segoe UI"/>
              </a:rPr>
              <a:t>l'objet</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 </a:t>
            </a:r>
            <a:r>
              <a:rPr lang="en-US" sz="1000" dirty="0" err="1">
                <a:latin typeface="Arial"/>
                <a:ea typeface="SimSun"/>
                <a:cs typeface="Segoe UI"/>
              </a:rPr>
              <a:t>été</a:t>
            </a:r>
            <a:r>
              <a:rPr lang="en-US" sz="1000" dirty="0">
                <a:latin typeface="Arial"/>
                <a:ea typeface="SimSun"/>
                <a:cs typeface="Segoe UI"/>
              </a:rPr>
              <a:t> </a:t>
            </a:r>
            <a:r>
              <a:rPr lang="en-US" sz="1000" dirty="0" err="1">
                <a:latin typeface="Arial"/>
                <a:ea typeface="SimSun"/>
                <a:cs typeface="Segoe UI"/>
              </a:rPr>
              <a:t>créé</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qui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entraîner</a:t>
            </a:r>
            <a:r>
              <a:rPr lang="en-US" sz="1000" dirty="0">
                <a:latin typeface="Arial"/>
                <a:ea typeface="SimSun"/>
                <a:cs typeface="Segoe UI"/>
              </a:rPr>
              <a:t> un </a:t>
            </a:r>
            <a:r>
              <a:rPr lang="en-US" sz="1000" dirty="0" err="1">
                <a:latin typeface="Arial"/>
                <a:ea typeface="SimSun"/>
                <a:cs typeface="Segoe UI"/>
              </a:rPr>
              <a:t>trafic</a:t>
            </a:r>
            <a:r>
              <a:rPr lang="en-US" sz="1000" dirty="0">
                <a:latin typeface="Arial"/>
                <a:ea typeface="SimSun"/>
                <a:cs typeface="Segoe UI"/>
              </a:rPr>
              <a:t> </a:t>
            </a:r>
            <a:r>
              <a:rPr lang="en-US" sz="1000" dirty="0" err="1">
                <a:latin typeface="Arial"/>
                <a:ea typeface="SimSun"/>
                <a:cs typeface="Segoe UI"/>
              </a:rPr>
              <a:t>excessif</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a:t>
            </a:r>
            <a:r>
              <a:rPr lang="en-US" sz="1000" dirty="0" err="1">
                <a:latin typeface="Arial"/>
                <a:ea typeface="SimSun"/>
                <a:cs typeface="Segoe UI"/>
              </a:rPr>
              <a:t>réseau</a:t>
            </a:r>
            <a:r>
              <a:rPr lang="en-US" sz="1000" dirty="0">
                <a:latin typeface="Arial"/>
                <a:ea typeface="SimSun"/>
                <a:cs typeface="Segoe UI"/>
              </a:rPr>
              <a:t> </a:t>
            </a:r>
            <a:r>
              <a:rPr lang="en-US" sz="1000" dirty="0" err="1">
                <a:latin typeface="Arial"/>
                <a:ea typeface="SimSun"/>
                <a:cs typeface="Segoe UI"/>
              </a:rPr>
              <a:t>étendu</a:t>
            </a:r>
            <a:r>
              <a:rPr lang="en-US" sz="1000" dirty="0">
                <a:latin typeface="Arial"/>
                <a:ea typeface="SimSun"/>
                <a:cs typeface="Segoe UI"/>
              </a:rPr>
              <a:t> (WAN).</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avez</a:t>
            </a:r>
            <a:r>
              <a:rPr lang="en-US" sz="1000" dirty="0">
                <a:latin typeface="Arial"/>
                <a:ea typeface="SimSun"/>
                <a:cs typeface="Segoe UI"/>
              </a:rPr>
              <a:t> un certain </a:t>
            </a:r>
            <a:r>
              <a:rPr lang="en-US" sz="1000" dirty="0" err="1">
                <a:latin typeface="Arial"/>
                <a:ea typeface="SimSun"/>
                <a:cs typeface="Segoe UI"/>
              </a:rPr>
              <a:t>nombre</a:t>
            </a:r>
            <a:r>
              <a:rPr lang="en-US" sz="1000" dirty="0">
                <a:latin typeface="Arial"/>
                <a:ea typeface="SimSun"/>
                <a:cs typeface="Segoe UI"/>
              </a:rPr>
              <a:t> de scripts </a:t>
            </a:r>
            <a:r>
              <a:rPr lang="en-US" sz="1000" dirty="0" err="1">
                <a:latin typeface="Arial"/>
                <a:ea typeface="SimSun"/>
                <a:cs typeface="Segoe UI"/>
              </a:rPr>
              <a:t>d'ouverture</a:t>
            </a:r>
            <a:r>
              <a:rPr lang="en-US" sz="1000" dirty="0">
                <a:latin typeface="Arial"/>
                <a:ea typeface="SimSun"/>
                <a:cs typeface="Segoe UI"/>
              </a:rPr>
              <a:t> de session qui </a:t>
            </a:r>
            <a:r>
              <a:rPr lang="en-US" sz="1000" dirty="0" err="1">
                <a:latin typeface="Arial"/>
                <a:ea typeface="SimSun"/>
                <a:cs typeface="Segoe UI"/>
              </a:rPr>
              <a:t>mappent</a:t>
            </a:r>
            <a:r>
              <a:rPr lang="en-US" sz="1000" dirty="0">
                <a:latin typeface="Arial"/>
                <a:ea typeface="SimSun"/>
                <a:cs typeface="Segoe UI"/>
              </a:rPr>
              <a:t> des </a:t>
            </a:r>
            <a:r>
              <a:rPr lang="en-US" sz="1000" dirty="0" err="1">
                <a:latin typeface="Arial"/>
                <a:ea typeface="SimSun"/>
                <a:cs typeface="Segoe UI"/>
              </a:rPr>
              <a:t>lecteurs</a:t>
            </a:r>
            <a:r>
              <a:rPr lang="en-US" sz="1000" dirty="0">
                <a:latin typeface="Arial"/>
                <a:ea typeface="SimSun"/>
                <a:cs typeface="Segoe UI"/>
              </a:rPr>
              <a:t> </a:t>
            </a:r>
            <a:r>
              <a:rPr lang="en-US" sz="1000" dirty="0" err="1">
                <a:latin typeface="Arial"/>
                <a:ea typeface="SimSun"/>
                <a:cs typeface="Segoe UI"/>
              </a:rPr>
              <a:t>réseau</a:t>
            </a:r>
            <a:r>
              <a:rPr lang="en-US" sz="1000" dirty="0">
                <a:latin typeface="Arial"/>
                <a:ea typeface="SimSun"/>
                <a:cs typeface="Segoe UI"/>
              </a:rPr>
              <a:t> pour </a:t>
            </a:r>
            <a:r>
              <a:rPr lang="en-US" sz="1000" dirty="0" smtClean="0">
                <a:latin typeface="Arial"/>
                <a:ea typeface="SimSun"/>
                <a:cs typeface="Segoe UI"/>
              </a:rPr>
              <a:t>des </a:t>
            </a:r>
            <a:r>
              <a:rPr lang="en-US" sz="1000" dirty="0" err="1" smtClean="0">
                <a:latin typeface="Arial"/>
                <a:ea typeface="SimSun"/>
                <a:cs typeface="Segoe UI"/>
              </a:rPr>
              <a:t>utilisateurs</a:t>
            </a:r>
            <a:r>
              <a:rPr lang="en-US" sz="1000" dirty="0">
                <a:latin typeface="Arial"/>
                <a:ea typeface="SimSun"/>
                <a:cs typeface="Segoe UI"/>
              </a:rPr>
              <a:t>. Les </a:t>
            </a:r>
            <a:r>
              <a:rPr lang="en-US" sz="1000" dirty="0" err="1">
                <a:latin typeface="Arial"/>
                <a:ea typeface="SimSun"/>
                <a:cs typeface="Segoe UI"/>
              </a:rPr>
              <a:t>utilisateurs</a:t>
            </a:r>
            <a:r>
              <a:rPr lang="en-US" sz="1000" dirty="0">
                <a:latin typeface="Arial"/>
                <a:ea typeface="SimSun"/>
                <a:cs typeface="Segoe UI"/>
              </a:rPr>
              <a:t> </a:t>
            </a:r>
            <a:r>
              <a:rPr lang="en-US" sz="1000" dirty="0" err="1">
                <a:latin typeface="Arial"/>
                <a:ea typeface="SimSun"/>
                <a:cs typeface="Segoe UI"/>
              </a:rPr>
              <a:t>n'ont</a:t>
            </a:r>
            <a:r>
              <a:rPr lang="en-US" sz="1000" dirty="0">
                <a:latin typeface="Arial"/>
                <a:ea typeface="SimSun"/>
                <a:cs typeface="Segoe UI"/>
              </a:rPr>
              <a:t> pas </a:t>
            </a:r>
            <a:r>
              <a:rPr lang="en-US" sz="1000" dirty="0" err="1">
                <a:latin typeface="Arial"/>
                <a:ea typeface="SimSun"/>
                <a:cs typeface="Segoe UI"/>
              </a:rPr>
              <a:t>tous</a:t>
            </a:r>
            <a:r>
              <a:rPr lang="en-US" sz="1000" dirty="0">
                <a:latin typeface="Arial"/>
                <a:ea typeface="SimSun"/>
                <a:cs typeface="Segoe UI"/>
              </a:rPr>
              <a:t> </a:t>
            </a:r>
            <a:r>
              <a:rPr lang="en-US" sz="1000" dirty="0" err="1">
                <a:latin typeface="Arial"/>
                <a:ea typeface="SimSun"/>
                <a:cs typeface="Segoe UI"/>
              </a:rPr>
              <a:t>besoin</a:t>
            </a:r>
            <a:r>
              <a:rPr lang="en-US" sz="1000" dirty="0">
                <a:latin typeface="Arial"/>
                <a:ea typeface="SimSun"/>
                <a:cs typeface="Segoe UI"/>
              </a:rPr>
              <a:t> de </a:t>
            </a:r>
            <a:r>
              <a:rPr lang="en-US" sz="1000" dirty="0" err="1">
                <a:latin typeface="Arial"/>
                <a:ea typeface="SimSun"/>
                <a:cs typeface="Segoe UI"/>
              </a:rPr>
              <a:t>ces</a:t>
            </a:r>
            <a:r>
              <a:rPr lang="en-US" sz="1000" dirty="0">
                <a:latin typeface="Arial"/>
                <a:ea typeface="SimSun"/>
                <a:cs typeface="Segoe UI"/>
              </a:rPr>
              <a:t> </a:t>
            </a:r>
            <a:r>
              <a:rPr lang="en-US" sz="1000" dirty="0" err="1">
                <a:latin typeface="Arial"/>
                <a:ea typeface="SimSun"/>
                <a:cs typeface="Segoe UI"/>
              </a:rPr>
              <a:t>mappages</a:t>
            </a:r>
            <a:r>
              <a:rPr lang="en-US" sz="1000" dirty="0">
                <a:latin typeface="Arial"/>
                <a:ea typeface="SimSun"/>
                <a:cs typeface="Segoe UI"/>
              </a:rPr>
              <a:t> de </a:t>
            </a:r>
            <a:r>
              <a:rPr lang="en-US" sz="1000" dirty="0" err="1">
                <a:latin typeface="Arial"/>
                <a:ea typeface="SimSun"/>
                <a:cs typeface="Segoe UI"/>
              </a:rPr>
              <a:t>lecteurs</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donc</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assurer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seuls</a:t>
            </a:r>
            <a:r>
              <a:rPr lang="en-US" sz="1000" dirty="0">
                <a:latin typeface="Arial"/>
                <a:ea typeface="SimSun"/>
                <a:cs typeface="Segoe UI"/>
              </a:rPr>
              <a:t> les </a:t>
            </a:r>
            <a:r>
              <a:rPr lang="en-US" sz="1000" dirty="0" err="1">
                <a:latin typeface="Arial"/>
                <a:ea typeface="SimSun"/>
                <a:cs typeface="Segoe UI"/>
              </a:rPr>
              <a:t>utilisateurs</a:t>
            </a:r>
            <a:r>
              <a:rPr lang="en-US" sz="1000" dirty="0">
                <a:latin typeface="Arial"/>
                <a:ea typeface="SimSun"/>
                <a:cs typeface="Segoe UI"/>
              </a:rPr>
              <a:t> </a:t>
            </a:r>
            <a:r>
              <a:rPr lang="en-US" sz="1000" dirty="0" err="1">
                <a:latin typeface="Arial"/>
                <a:ea typeface="SimSun"/>
                <a:cs typeface="Segoe UI"/>
              </a:rPr>
              <a:t>souhaités</a:t>
            </a:r>
            <a:r>
              <a:rPr lang="en-US" sz="1000" dirty="0">
                <a:latin typeface="Arial"/>
                <a:ea typeface="SimSun"/>
                <a:cs typeface="Segoe UI"/>
              </a:rPr>
              <a:t> </a:t>
            </a:r>
            <a:r>
              <a:rPr lang="en-US" sz="1000" dirty="0" err="1">
                <a:latin typeface="Arial"/>
                <a:ea typeface="SimSun"/>
                <a:cs typeface="Segoe UI"/>
              </a:rPr>
              <a:t>reçoivent</a:t>
            </a:r>
            <a:r>
              <a:rPr lang="en-US" sz="1000" dirty="0">
                <a:latin typeface="Arial"/>
                <a:ea typeface="SimSun"/>
                <a:cs typeface="Segoe UI"/>
              </a:rPr>
              <a:t> les </a:t>
            </a:r>
            <a:r>
              <a:rPr lang="en-US" sz="1000" dirty="0" err="1">
                <a:latin typeface="Arial"/>
                <a:ea typeface="SimSun"/>
                <a:cs typeface="Segoe UI"/>
              </a:rPr>
              <a:t>mappages</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souhaitez</a:t>
            </a:r>
            <a:r>
              <a:rPr lang="en-US" sz="1000" dirty="0">
                <a:latin typeface="Arial"/>
                <a:ea typeface="SimSun"/>
                <a:cs typeface="Segoe UI"/>
              </a:rPr>
              <a:t> </a:t>
            </a:r>
            <a:r>
              <a:rPr lang="en-US" sz="1000" dirty="0" err="1">
                <a:latin typeface="Arial"/>
                <a:ea typeface="SimSun"/>
                <a:cs typeface="Segoe UI"/>
              </a:rPr>
              <a:t>arrêter</a:t>
            </a:r>
            <a:r>
              <a:rPr lang="en-US" sz="1000" dirty="0">
                <a:latin typeface="Arial"/>
                <a:ea typeface="SimSun"/>
                <a:cs typeface="Segoe UI"/>
              </a:rPr>
              <a:t> </a:t>
            </a:r>
            <a:r>
              <a:rPr lang="en-US" sz="1000" dirty="0" err="1">
                <a:latin typeface="Arial"/>
                <a:ea typeface="SimSun"/>
                <a:cs typeface="Segoe UI"/>
              </a:rPr>
              <a:t>d'utiliser</a:t>
            </a:r>
            <a:r>
              <a:rPr lang="en-US" sz="1000" dirty="0">
                <a:latin typeface="Arial"/>
                <a:ea typeface="SimSun"/>
                <a:cs typeface="Segoe UI"/>
              </a:rPr>
              <a:t> des scripts. </a:t>
            </a:r>
            <a:r>
              <a:rPr lang="en-US" sz="1000" dirty="0" err="1">
                <a:latin typeface="Arial"/>
                <a:ea typeface="SimSun"/>
                <a:cs typeface="Segoe UI"/>
              </a:rPr>
              <a:t>Quel</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le </a:t>
            </a:r>
            <a:r>
              <a:rPr lang="en-US" sz="1000" dirty="0" err="1">
                <a:latin typeface="Arial"/>
                <a:ea typeface="SimSun"/>
                <a:cs typeface="Segoe UI"/>
              </a:rPr>
              <a:t>meilleur</a:t>
            </a:r>
            <a:r>
              <a:rPr lang="en-US" sz="1000" dirty="0">
                <a:latin typeface="Arial"/>
                <a:ea typeface="SimSun"/>
                <a:cs typeface="Segoe UI"/>
              </a:rPr>
              <a:t> </a:t>
            </a:r>
            <a:r>
              <a:rPr lang="en-US" sz="1000" dirty="0" err="1">
                <a:latin typeface="Arial"/>
                <a:ea typeface="SimSun"/>
                <a:cs typeface="Segoe UI"/>
              </a:rPr>
              <a:t>moyen</a:t>
            </a:r>
            <a:r>
              <a:rPr lang="en-US" sz="1000" dirty="0">
                <a:latin typeface="Arial"/>
                <a:ea typeface="SimSun"/>
                <a:cs typeface="Segoe UI"/>
              </a:rPr>
              <a:t> de mapper des </a:t>
            </a:r>
            <a:r>
              <a:rPr lang="en-US" sz="1000" dirty="0" err="1">
                <a:latin typeface="Arial"/>
                <a:ea typeface="SimSun"/>
                <a:cs typeface="Segoe UI"/>
              </a:rPr>
              <a:t>lecteurs</a:t>
            </a:r>
            <a:r>
              <a:rPr lang="en-US" sz="1000" dirty="0">
                <a:latin typeface="Arial"/>
                <a:ea typeface="SimSun"/>
                <a:cs typeface="Segoe UI"/>
              </a:rPr>
              <a:t> </a:t>
            </a:r>
            <a:r>
              <a:rPr lang="en-US" sz="1000" dirty="0" err="1">
                <a:latin typeface="Arial"/>
                <a:ea typeface="SimSun"/>
                <a:cs typeface="Segoe UI"/>
              </a:rPr>
              <a:t>réseau</a:t>
            </a:r>
            <a:r>
              <a:rPr lang="en-US" sz="1000" dirty="0">
                <a:latin typeface="Arial"/>
                <a:ea typeface="SimSun"/>
                <a:cs typeface="Segoe UI"/>
              </a:rPr>
              <a:t> sans </a:t>
            </a:r>
            <a:r>
              <a:rPr lang="en-US" sz="1000" dirty="0" err="1">
                <a:latin typeface="Arial"/>
                <a:ea typeface="SimSun"/>
                <a:cs typeface="Segoe UI"/>
              </a:rPr>
              <a:t>utiliser</a:t>
            </a:r>
            <a:r>
              <a:rPr lang="en-US" sz="1000" dirty="0">
                <a:latin typeface="Arial"/>
                <a:ea typeface="SimSun"/>
                <a:cs typeface="Segoe UI"/>
              </a:rPr>
              <a:t> de scripts pour les </a:t>
            </a:r>
            <a:r>
              <a:rPr lang="en-US" sz="1000" dirty="0" err="1">
                <a:latin typeface="Arial"/>
                <a:ea typeface="SimSun"/>
                <a:cs typeface="Segoe UI"/>
              </a:rPr>
              <a:t>utilisateurs</a:t>
            </a:r>
            <a:r>
              <a:rPr lang="en-US" sz="1000" dirty="0">
                <a:latin typeface="Arial"/>
                <a:ea typeface="SimSun"/>
                <a:cs typeface="Segoe UI"/>
              </a:rPr>
              <a:t> </a:t>
            </a:r>
            <a:r>
              <a:rPr lang="en-US" sz="1000" dirty="0" err="1">
                <a:latin typeface="Arial"/>
                <a:ea typeface="SimSun"/>
                <a:cs typeface="Segoe UI"/>
              </a:rPr>
              <a:t>sélectionnés</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lvl="0">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les </a:t>
            </a:r>
            <a:r>
              <a:rPr lang="en-US" sz="1000" dirty="0" err="1">
                <a:latin typeface="Arial"/>
                <a:ea typeface="SimSun"/>
                <a:cs typeface="Segoe UI"/>
              </a:rPr>
              <a:t>préférences</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pour mapper des </a:t>
            </a:r>
            <a:r>
              <a:rPr lang="en-US" sz="1000" dirty="0" err="1">
                <a:latin typeface="Arial"/>
                <a:ea typeface="SimSun"/>
                <a:cs typeface="Segoe UI"/>
              </a:rPr>
              <a:t>lecteurs</a:t>
            </a:r>
            <a:r>
              <a:rPr lang="en-US" sz="1000" dirty="0">
                <a:latin typeface="Arial"/>
                <a:ea typeface="SimSun"/>
                <a:cs typeface="Segoe UI"/>
              </a:rPr>
              <a:t> </a:t>
            </a:r>
            <a:r>
              <a:rPr lang="en-US" sz="1000" dirty="0" err="1">
                <a:latin typeface="Arial"/>
                <a:ea typeface="SimSun"/>
                <a:cs typeface="Segoe UI"/>
              </a:rPr>
              <a:t>réseau</a:t>
            </a:r>
            <a:r>
              <a:rPr lang="en-US" sz="1000" dirty="0">
                <a:latin typeface="Arial"/>
                <a:ea typeface="SimSun"/>
                <a:cs typeface="Segoe UI"/>
              </a:rPr>
              <a:t> sans </a:t>
            </a:r>
            <a:r>
              <a:rPr lang="en-US" sz="1000" dirty="0" err="1">
                <a:latin typeface="Arial"/>
                <a:ea typeface="SimSun"/>
                <a:cs typeface="Segoe UI"/>
              </a:rPr>
              <a:t>utiliser</a:t>
            </a:r>
            <a:r>
              <a:rPr lang="en-US" sz="1000" dirty="0">
                <a:latin typeface="Arial"/>
                <a:ea typeface="SimSun"/>
                <a:cs typeface="Segoe UI"/>
              </a:rPr>
              <a:t> de scripts pour les </a:t>
            </a:r>
            <a:r>
              <a:rPr lang="en-US" sz="1000" dirty="0" err="1">
                <a:latin typeface="Arial"/>
                <a:ea typeface="SimSun"/>
                <a:cs typeface="Segoe UI"/>
              </a:rPr>
              <a:t>utilisateurs</a:t>
            </a:r>
            <a:r>
              <a:rPr lang="en-US" sz="1000" dirty="0">
                <a:latin typeface="Arial"/>
                <a:ea typeface="SimSun"/>
                <a:cs typeface="Segoe UI"/>
              </a:rPr>
              <a:t> </a:t>
            </a:r>
            <a:r>
              <a:rPr lang="en-US" sz="1000" dirty="0" err="1">
                <a:latin typeface="Arial"/>
                <a:ea typeface="SimSun"/>
                <a:cs typeface="Segoe UI"/>
              </a:rPr>
              <a:t>sélectionnés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les </a:t>
            </a:r>
            <a:r>
              <a:rPr lang="en-US" sz="1000" dirty="0" err="1">
                <a:latin typeface="Arial"/>
                <a:ea typeface="SimSun"/>
                <a:cs typeface="Segoe UI"/>
              </a:rPr>
              <a:t>préférences</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t>
            </a:r>
            <a:r>
              <a:rPr lang="en-US" sz="1000" dirty="0" err="1" smtClean="0">
                <a:latin typeface="Arial"/>
                <a:ea typeface="SimSun"/>
                <a:cs typeface="Segoe UI"/>
              </a:rPr>
              <a:t>sélectionnez</a:t>
            </a:r>
            <a:r>
              <a:rPr lang="en-US" sz="1000" dirty="0" smtClean="0">
                <a:latin typeface="Arial"/>
                <a:ea typeface="SimSun"/>
                <a:cs typeface="Segoe UI"/>
              </a:rPr>
              <a:t> </a:t>
            </a:r>
            <a:r>
              <a:rPr lang="en-US" sz="1000" dirty="0" err="1">
                <a:solidFill>
                  <a:prstClr val="black"/>
                </a:solidFill>
                <a:latin typeface="Arial"/>
                <a:ea typeface="SimSun"/>
                <a:cs typeface="Segoe UI"/>
              </a:rPr>
              <a:t>l'option</a:t>
            </a:r>
            <a:r>
              <a:rPr lang="en-US" sz="1000" dirty="0">
                <a:solidFill>
                  <a:prstClr val="black"/>
                </a:solidFill>
                <a:latin typeface="Arial"/>
                <a:ea typeface="SimSun"/>
                <a:cs typeface="Segoe UI"/>
              </a:rPr>
              <a:t> de configuration du </a:t>
            </a:r>
            <a:r>
              <a:rPr lang="en-US" sz="1000" dirty="0" err="1">
                <a:solidFill>
                  <a:prstClr val="black"/>
                </a:solidFill>
                <a:latin typeface="Arial"/>
                <a:ea typeface="SimSun"/>
                <a:cs typeface="Segoe UI"/>
              </a:rPr>
              <a:t>mappage</a:t>
            </a:r>
            <a:r>
              <a:rPr lang="en-US" sz="1000" dirty="0">
                <a:solidFill>
                  <a:prstClr val="black"/>
                </a:solidFill>
                <a:latin typeface="Arial"/>
                <a:ea typeface="SimSun"/>
                <a:cs typeface="Segoe UI"/>
              </a:rPr>
              <a:t> de </a:t>
            </a:r>
            <a:r>
              <a:rPr lang="en-US" sz="1000" dirty="0" err="1">
                <a:solidFill>
                  <a:prstClr val="black"/>
                </a:solidFill>
                <a:latin typeface="Arial"/>
                <a:ea typeface="SimSun"/>
                <a:cs typeface="Segoe UI"/>
              </a:rPr>
              <a:t>lecteurs</a:t>
            </a:r>
            <a:r>
              <a:rPr lang="en-US" sz="1000" dirty="0">
                <a:solidFill>
                  <a:prstClr val="black"/>
                </a:solidFill>
                <a:latin typeface="Arial"/>
                <a:ea typeface="SimSun"/>
                <a:cs typeface="Segoe UI"/>
              </a:rPr>
              <a:t> et </a:t>
            </a:r>
            <a:r>
              <a:rPr lang="en-US" sz="1000" dirty="0" err="1">
                <a:solidFill>
                  <a:prstClr val="black"/>
                </a:solidFill>
                <a:latin typeface="Arial"/>
                <a:ea typeface="SimSun"/>
                <a:cs typeface="Segoe UI"/>
              </a:rPr>
              <a:t>utilisez</a:t>
            </a:r>
            <a:r>
              <a:rPr lang="en-US" sz="1000" dirty="0">
                <a:solidFill>
                  <a:prstClr val="black"/>
                </a:solidFill>
                <a:latin typeface="Arial"/>
                <a:ea typeface="SimSun"/>
                <a:cs typeface="Segoe UI"/>
              </a:rPr>
              <a:t> le </a:t>
            </a:r>
            <a:r>
              <a:rPr lang="en-US" sz="1000" dirty="0" err="1">
                <a:solidFill>
                  <a:prstClr val="black"/>
                </a:solidFill>
                <a:latin typeface="Arial"/>
                <a:ea typeface="SimSun"/>
                <a:cs typeface="Segoe UI"/>
              </a:rPr>
              <a:t>ciblage</a:t>
            </a:r>
            <a:r>
              <a:rPr lang="en-US" sz="1000" dirty="0">
                <a:solidFill>
                  <a:prstClr val="black"/>
                </a:solidFill>
                <a:latin typeface="Arial"/>
                <a:ea typeface="SimSun"/>
                <a:cs typeface="Segoe UI"/>
              </a:rPr>
              <a:t> des </a:t>
            </a:r>
            <a:r>
              <a:rPr lang="en-US" sz="1000" dirty="0" err="1">
                <a:solidFill>
                  <a:prstClr val="black"/>
                </a:solidFill>
                <a:latin typeface="Arial"/>
                <a:ea typeface="SimSun"/>
                <a:cs typeface="Segoe UI"/>
              </a:rPr>
              <a:t>préférences</a:t>
            </a:r>
            <a:r>
              <a:rPr lang="en-US" sz="1000" dirty="0">
                <a:solidFill>
                  <a:prstClr val="black"/>
                </a:solidFill>
                <a:latin typeface="Arial"/>
                <a:ea typeface="SimSun"/>
                <a:cs typeface="Segoe UI"/>
              </a:rPr>
              <a:t> pour </a:t>
            </a:r>
            <a:r>
              <a:rPr lang="en-US" sz="1000" dirty="0" err="1">
                <a:solidFill>
                  <a:prstClr val="black"/>
                </a:solidFill>
                <a:latin typeface="Arial"/>
                <a:ea typeface="SimSun"/>
                <a:cs typeface="Segoe UI"/>
              </a:rPr>
              <a:t>distribuer</a:t>
            </a:r>
            <a:r>
              <a:rPr lang="en-US" sz="1000" dirty="0">
                <a:solidFill>
                  <a:prstClr val="black"/>
                </a:solidFill>
                <a:latin typeface="Arial"/>
                <a:ea typeface="SimSun"/>
                <a:cs typeface="Segoe UI"/>
              </a:rPr>
              <a:t> </a:t>
            </a:r>
            <a:r>
              <a:rPr lang="en-US" sz="1000" dirty="0" smtClean="0">
                <a:solidFill>
                  <a:prstClr val="black"/>
                </a:solidFill>
                <a:latin typeface="Arial"/>
                <a:ea typeface="SimSun"/>
                <a:cs typeface="Segoe UI"/>
              </a:rPr>
              <a:t>les </a:t>
            </a:r>
            <a:r>
              <a:rPr lang="en-US" sz="1000" dirty="0" err="1" smtClean="0">
                <a:solidFill>
                  <a:prstClr val="black"/>
                </a:solidFill>
                <a:latin typeface="Arial"/>
                <a:ea typeface="SimSun"/>
                <a:cs typeface="Segoe UI"/>
              </a:rPr>
              <a:t>mappages</a:t>
            </a:r>
            <a:r>
              <a:rPr lang="en-US" sz="1000" dirty="0" smtClean="0">
                <a:solidFill>
                  <a:prstClr val="black"/>
                </a:solidFill>
                <a:latin typeface="Arial"/>
                <a:ea typeface="SimSun"/>
                <a:cs typeface="Segoe UI"/>
              </a:rPr>
              <a:t> </a:t>
            </a:r>
            <a:r>
              <a:rPr lang="en-US" sz="1000" dirty="0">
                <a:solidFill>
                  <a:prstClr val="black"/>
                </a:solidFill>
                <a:latin typeface="Arial"/>
                <a:ea typeface="SimSun"/>
                <a:cs typeface="Segoe UI"/>
              </a:rPr>
              <a:t>aux </a:t>
            </a:r>
            <a:r>
              <a:rPr lang="en-US" sz="1000" dirty="0" err="1">
                <a:solidFill>
                  <a:prstClr val="black"/>
                </a:solidFill>
                <a:latin typeface="Arial"/>
                <a:ea typeface="SimSun"/>
                <a:cs typeface="Segoe UI"/>
              </a:rPr>
              <a:t>utilisateurs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appropriés</a:t>
            </a:r>
            <a:r>
              <a:rPr lang="en-US" sz="1000" dirty="0">
                <a:solidFill>
                  <a:prstClr val="black"/>
                </a:solidFill>
                <a:latin typeface="Arial"/>
                <a:ea typeface="SimSun"/>
                <a:cs typeface="Segoe UI"/>
              </a:rPr>
              <a:t>. </a:t>
            </a:r>
            <a:endParaRPr lang="en-US" sz="1000" dirty="0">
              <a:solidFill>
                <a:prstClr val="black"/>
              </a:solidFill>
              <a:latin typeface="Arial"/>
              <a:ea typeface="SimSun"/>
              <a:cs typeface="Arial"/>
            </a:endParaRPr>
          </a:p>
        </p:txBody>
      </p:sp>
      <p:sp>
        <p:nvSpPr>
          <p:cNvPr id="4" name="Slide Number Placeholder 3"/>
          <p:cNvSpPr>
            <a:spLocks noGrp="1"/>
          </p:cNvSpPr>
          <p:nvPr>
            <p:ph type="sldNum" sz="quarter" idx="10"/>
          </p:nvPr>
        </p:nvSpPr>
        <p:spPr/>
        <p:txBody>
          <a:bodyPr/>
          <a:lstStyle/>
          <a:p>
            <a:fld id="{AFE14F8A-083D-447A-AF11-706261AFBA5F}" type="slidenum">
              <a:rPr lang="en-US" smtClean="0"/>
              <a:t>30</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11 : Implémentation d'une stratégie de groupe</a:t>
            </a:r>
            <a:endParaRPr lang="en-US" sz="1200" b="1" dirty="0">
              <a:solidFill>
                <a:srgbClr val="336699"/>
              </a:solidFill>
              <a:latin typeface="Arial"/>
            </a:endParaRPr>
          </a:p>
        </p:txBody>
      </p:sp>
      <p:sp>
        <p:nvSpPr>
          <p:cNvPr id="10"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val="11552110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err="1" smtClean="0">
                <a:solidFill>
                  <a:prstClr val="black"/>
                </a:solidFill>
                <a:latin typeface="Arial"/>
                <a:ea typeface="SimSun"/>
                <a:cs typeface="Arial"/>
              </a:rPr>
              <a:t>Outils</a:t>
            </a:r>
            <a:endParaRPr lang="en-US" sz="1000" dirty="0">
              <a:solidFill>
                <a:prstClr val="black"/>
              </a:solidFill>
              <a:latin typeface="Arial"/>
              <a:ea typeface="SimSun"/>
              <a:cs typeface="Arial"/>
            </a:endParaRPr>
          </a:p>
          <a:p>
            <a:pPr lvl="0">
              <a:lnSpc>
                <a:spcPct val="115000"/>
              </a:lnSpc>
            </a:pPr>
            <a:endParaRPr lang="en-US" sz="950" dirty="0">
              <a:solidFill>
                <a:prstClr val="black"/>
              </a:solidFill>
              <a:latin typeface="+mj-lt"/>
              <a:ea typeface="SimSun"/>
              <a:cs typeface="Arial"/>
            </a:endParaRPr>
          </a:p>
          <a:p>
            <a:pPr lvl="0">
              <a:lnSpc>
                <a:spcPct val="115000"/>
              </a:lnSpc>
            </a:pPr>
            <a:endParaRPr lang="en-US" sz="950" dirty="0">
              <a:solidFill>
                <a:prstClr val="black"/>
              </a:solidFill>
              <a:latin typeface="+mj-lt"/>
              <a:ea typeface="SimSun"/>
              <a:cs typeface="Arial"/>
            </a:endParaRPr>
          </a:p>
          <a:p>
            <a:pPr lvl="0">
              <a:lnSpc>
                <a:spcPct val="115000"/>
              </a:lnSpc>
            </a:pPr>
            <a:endParaRPr lang="en-US" sz="950" dirty="0">
              <a:solidFill>
                <a:prstClr val="black"/>
              </a:solidFill>
              <a:latin typeface="+mj-lt"/>
              <a:ea typeface="SimSun"/>
              <a:cs typeface="Arial"/>
            </a:endParaRPr>
          </a:p>
          <a:p>
            <a:pPr lvl="0">
              <a:lnSpc>
                <a:spcPct val="115000"/>
              </a:lnSpc>
              <a:spcAft>
                <a:spcPts val="1000"/>
              </a:spcAft>
            </a:pPr>
            <a:endParaRPr lang="en-US" sz="1000" b="1" dirty="0" smtClean="0">
              <a:solidFill>
                <a:prstClr val="black"/>
              </a:solidFill>
              <a:latin typeface="Arial"/>
              <a:ea typeface="SimSun"/>
              <a:cs typeface="Arial"/>
            </a:endParaRPr>
          </a:p>
          <a:p>
            <a:pPr lvl="0">
              <a:lnSpc>
                <a:spcPct val="115000"/>
              </a:lnSpc>
              <a:spcAft>
                <a:spcPts val="1000"/>
              </a:spcAft>
            </a:pPr>
            <a:endParaRPr lang="en-US" sz="1000" b="1" smtClean="0">
              <a:solidFill>
                <a:prstClr val="black"/>
              </a:solidFill>
              <a:latin typeface="Arial"/>
              <a:ea typeface="SimSun"/>
              <a:cs typeface="Arial"/>
            </a:endParaRPr>
          </a:p>
          <a:p>
            <a:pPr lvl="0">
              <a:lnSpc>
                <a:spcPct val="115000"/>
              </a:lnSpc>
              <a:spcAft>
                <a:spcPts val="1000"/>
              </a:spcAft>
            </a:pPr>
            <a:endParaRPr lang="en-US" sz="1000" b="1">
              <a:solidFill>
                <a:prstClr val="black"/>
              </a:solidFill>
              <a:latin typeface="Arial"/>
              <a:ea typeface="SimSun"/>
              <a:cs typeface="Arial"/>
            </a:endParaRPr>
          </a:p>
          <a:p>
            <a:pPr lvl="0">
              <a:lnSpc>
                <a:spcPct val="115000"/>
              </a:lnSpc>
              <a:spcAft>
                <a:spcPts val="1000"/>
              </a:spcAft>
            </a:pPr>
            <a:endParaRPr lang="en-US" sz="1000" b="1" smtClean="0">
              <a:solidFill>
                <a:prstClr val="black"/>
              </a:solidFill>
              <a:latin typeface="Arial"/>
              <a:ea typeface="SimSun"/>
              <a:cs typeface="Arial"/>
            </a:endParaRPr>
          </a:p>
          <a:p>
            <a:pPr lvl="0">
              <a:lnSpc>
                <a:spcPct val="115000"/>
              </a:lnSpc>
              <a:spcAft>
                <a:spcPts val="1000"/>
              </a:spcAft>
            </a:pPr>
            <a:endParaRPr lang="en-US" sz="1000" b="1">
              <a:solidFill>
                <a:prstClr val="black"/>
              </a:solidFill>
              <a:latin typeface="Arial"/>
              <a:ea typeface="SimSun"/>
              <a:cs typeface="Arial"/>
            </a:endParaRPr>
          </a:p>
          <a:p>
            <a:pPr lvl="0">
              <a:lnSpc>
                <a:spcPct val="115000"/>
              </a:lnSpc>
              <a:spcAft>
                <a:spcPts val="1000"/>
              </a:spcAft>
            </a:pPr>
            <a:endParaRPr lang="en-US" sz="1000" b="1" smtClean="0">
              <a:solidFill>
                <a:prstClr val="black"/>
              </a:solidFill>
              <a:latin typeface="Arial"/>
              <a:ea typeface="SimSun"/>
              <a:cs typeface="Arial"/>
            </a:endParaRPr>
          </a:p>
          <a:p>
            <a:pPr lvl="0">
              <a:lnSpc>
                <a:spcPct val="115000"/>
              </a:lnSpc>
              <a:spcAft>
                <a:spcPts val="1000"/>
              </a:spcAft>
            </a:pPr>
            <a:endParaRPr lang="en-US" sz="1000" b="1">
              <a:solidFill>
                <a:prstClr val="black"/>
              </a:solidFill>
              <a:latin typeface="Arial"/>
              <a:ea typeface="SimSun"/>
              <a:cs typeface="Arial"/>
            </a:endParaRPr>
          </a:p>
          <a:p>
            <a:pPr lvl="0">
              <a:lnSpc>
                <a:spcPct val="115000"/>
              </a:lnSpc>
              <a:spcAft>
                <a:spcPts val="1000"/>
              </a:spcAft>
            </a:pPr>
            <a:endParaRPr lang="en-US" sz="1000" b="1" smtClean="0">
              <a:solidFill>
                <a:prstClr val="black"/>
              </a:solidFill>
              <a:latin typeface="Arial"/>
              <a:ea typeface="SimSun"/>
              <a:cs typeface="Arial"/>
            </a:endParaRPr>
          </a:p>
          <a:p>
            <a:pPr lvl="0">
              <a:lnSpc>
                <a:spcPct val="115000"/>
              </a:lnSpc>
              <a:spcAft>
                <a:spcPts val="1000"/>
              </a:spcAft>
            </a:pPr>
            <a:endParaRPr lang="en-US" sz="1000" b="1">
              <a:solidFill>
                <a:prstClr val="black"/>
              </a:solidFill>
              <a:latin typeface="Arial"/>
              <a:ea typeface="SimSun"/>
              <a:cs typeface="Arial"/>
            </a:endParaRPr>
          </a:p>
          <a:p>
            <a:pPr lvl="0">
              <a:lnSpc>
                <a:spcPct val="115000"/>
              </a:lnSpc>
              <a:spcAft>
                <a:spcPts val="1000"/>
              </a:spcAft>
            </a:pPr>
            <a:endParaRPr lang="en-US" sz="1000" b="1" smtClean="0">
              <a:solidFill>
                <a:prstClr val="black"/>
              </a:solidFill>
              <a:latin typeface="Arial"/>
              <a:ea typeface="SimSun"/>
              <a:cs typeface="Arial"/>
            </a:endParaRPr>
          </a:p>
          <a:p>
            <a:pPr lvl="0">
              <a:lnSpc>
                <a:spcPct val="115000"/>
              </a:lnSpc>
              <a:spcAft>
                <a:spcPts val="1000"/>
              </a:spcAft>
            </a:pPr>
            <a:r>
              <a:rPr lang="en-US" sz="1000" b="1" smtClean="0">
                <a:solidFill>
                  <a:prstClr val="black"/>
                </a:solidFill>
                <a:latin typeface="Arial"/>
                <a:ea typeface="SimSun"/>
                <a:cs typeface="Arial"/>
              </a:rPr>
              <a:t>Méthode conseillée</a:t>
            </a:r>
          </a:p>
          <a:p>
            <a:pPr lvl="0">
              <a:lnSpc>
                <a:spcPct val="115000"/>
              </a:lnSpc>
              <a:spcAft>
                <a:spcPts val="1000"/>
              </a:spcAft>
            </a:pPr>
            <a:r>
              <a:rPr lang="en-US" sz="1000" smtClean="0">
                <a:solidFill>
                  <a:prstClr val="black"/>
                </a:solidFill>
                <a:latin typeface="Arial"/>
                <a:ea typeface="SimSun"/>
                <a:cs typeface="Segoe UI"/>
              </a:rPr>
              <a:t>Voici </a:t>
            </a:r>
            <a:r>
              <a:rPr lang="en-US" sz="1000" dirty="0">
                <a:solidFill>
                  <a:prstClr val="black"/>
                </a:solidFill>
                <a:latin typeface="Arial"/>
                <a:ea typeface="SimSun"/>
                <a:cs typeface="Segoe UI"/>
              </a:rPr>
              <a:t>les </a:t>
            </a:r>
            <a:r>
              <a:rPr lang="en-US" sz="1000" dirty="0" err="1">
                <a:solidFill>
                  <a:prstClr val="black"/>
                </a:solidFill>
                <a:latin typeface="Arial"/>
                <a:ea typeface="SimSun"/>
                <a:cs typeface="Segoe UI"/>
              </a:rPr>
              <a:t>meilleures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pratiques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recommandées</a:t>
            </a:r>
            <a:r>
              <a:rPr lang="en-US" sz="1000" dirty="0">
                <a:solidFill>
                  <a:prstClr val="black"/>
                </a:solidFill>
                <a:latin typeface="Arial"/>
                <a:ea typeface="SimSun"/>
                <a:cs typeface="Segoe UI"/>
              </a:rPr>
              <a:t> :</a:t>
            </a:r>
            <a:endParaRPr lang="en-US" sz="1000" dirty="0">
              <a:solidFill>
                <a:prstClr val="black"/>
              </a:solidFill>
              <a:latin typeface="Arial"/>
              <a:ea typeface="SimSun"/>
              <a:cs typeface="Arial"/>
            </a:endParaRPr>
          </a:p>
          <a:p>
            <a:pPr marL="342900" lvl="0" indent="-342900">
              <a:lnSpc>
                <a:spcPct val="115000"/>
              </a:lnSpc>
              <a:spcAft>
                <a:spcPts val="995"/>
              </a:spcAft>
              <a:buFont typeface="Symbol"/>
              <a:buChar char=""/>
            </a:pPr>
            <a:r>
              <a:rPr lang="en-US" sz="1000" dirty="0" err="1">
                <a:solidFill>
                  <a:prstClr val="black"/>
                </a:solidFill>
                <a:latin typeface="Arial"/>
                <a:ea typeface="Times New Roman"/>
                <a:cs typeface="Segoe UI"/>
              </a:rPr>
              <a:t>N'utilisez</a:t>
            </a:r>
            <a:r>
              <a:rPr lang="en-US" sz="1000" dirty="0">
                <a:solidFill>
                  <a:prstClr val="black"/>
                </a:solidFill>
                <a:latin typeface="Arial"/>
                <a:ea typeface="Times New Roman"/>
                <a:cs typeface="Segoe UI"/>
              </a:rPr>
              <a:t> pas la </a:t>
            </a:r>
            <a:r>
              <a:rPr lang="en-US" sz="1000" dirty="0" err="1">
                <a:solidFill>
                  <a:prstClr val="black"/>
                </a:solidFill>
                <a:latin typeface="Arial"/>
                <a:ea typeface="Times New Roman"/>
                <a:cs typeface="Segoe UI"/>
              </a:rPr>
              <a:t>stratégie</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domaine</a:t>
            </a:r>
            <a:r>
              <a:rPr lang="en-US" sz="1000" dirty="0">
                <a:solidFill>
                  <a:prstClr val="black"/>
                </a:solidFill>
                <a:latin typeface="Arial"/>
                <a:ea typeface="Times New Roman"/>
                <a:cs typeface="Segoe UI"/>
              </a:rPr>
              <a:t> par </a:t>
            </a:r>
            <a:r>
              <a:rPr lang="en-US" sz="1000" dirty="0" err="1">
                <a:solidFill>
                  <a:prstClr val="black"/>
                </a:solidFill>
                <a:latin typeface="Arial"/>
                <a:ea typeface="Times New Roman"/>
                <a:cs typeface="Segoe UI"/>
              </a:rPr>
              <a:t>défaut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ni</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stratégie</a:t>
            </a:r>
            <a:r>
              <a:rPr lang="en-US" sz="1000" dirty="0">
                <a:solidFill>
                  <a:prstClr val="black"/>
                </a:solidFill>
                <a:latin typeface="Arial"/>
                <a:ea typeface="Times New Roman"/>
                <a:cs typeface="Segoe UI"/>
              </a:rPr>
              <a:t> par </a:t>
            </a:r>
            <a:r>
              <a:rPr lang="en-US" sz="1000" dirty="0" err="1">
                <a:solidFill>
                  <a:prstClr val="black"/>
                </a:solidFill>
                <a:latin typeface="Arial"/>
                <a:ea typeface="Times New Roman"/>
                <a:cs typeface="Segoe UI"/>
              </a:rPr>
              <a:t>défaut</a:t>
            </a:r>
            <a:r>
              <a:rPr lang="en-US" sz="1000" dirty="0">
                <a:solidFill>
                  <a:prstClr val="black"/>
                </a:solidFill>
                <a:latin typeface="Arial"/>
                <a:ea typeface="Times New Roman"/>
                <a:cs typeface="Segoe UI"/>
              </a:rPr>
              <a:t> des </a:t>
            </a:r>
            <a:r>
              <a:rPr lang="en-US" sz="1000" dirty="0" err="1">
                <a:solidFill>
                  <a:prstClr val="black"/>
                </a:solidFill>
                <a:latin typeface="Arial"/>
                <a:ea typeface="Times New Roman"/>
                <a:cs typeface="Segoe UI"/>
              </a:rPr>
              <a:t>contrôleurs</a:t>
            </a:r>
            <a:r>
              <a:rPr lang="en-US" sz="1000" dirty="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de </a:t>
            </a:r>
            <a:r>
              <a:rPr lang="en-US" sz="1000" dirty="0" err="1" smtClean="0">
                <a:solidFill>
                  <a:prstClr val="black"/>
                </a:solidFill>
                <a:latin typeface="Arial"/>
                <a:ea typeface="Times New Roman"/>
                <a:cs typeface="Segoe UI"/>
              </a:rPr>
              <a:t>domaine</a:t>
            </a:r>
            <a:r>
              <a:rPr lang="en-US" sz="1000" dirty="0" smtClean="0">
                <a:solidFill>
                  <a:prstClr val="black"/>
                </a:solidFill>
                <a:latin typeface="Arial"/>
                <a:ea typeface="Times New Roman"/>
                <a:cs typeface="Segoe UI"/>
              </a:rPr>
              <a:t> </a:t>
            </a:r>
            <a:r>
              <a:rPr lang="en-US" sz="1000" dirty="0">
                <a:solidFill>
                  <a:prstClr val="black"/>
                </a:solidFill>
                <a:latin typeface="Arial"/>
                <a:ea typeface="Times New Roman"/>
                <a:cs typeface="Segoe UI"/>
              </a:rPr>
              <a:t>à </a:t>
            </a:r>
            <a:r>
              <a:rPr lang="en-US" sz="1000" dirty="0" err="1">
                <a:solidFill>
                  <a:prstClr val="black"/>
                </a:solidFill>
                <a:latin typeface="Arial"/>
                <a:ea typeface="Times New Roman"/>
                <a:cs typeface="Segoe UI"/>
              </a:rPr>
              <a:t>d'autres</a:t>
            </a:r>
            <a:r>
              <a:rPr lang="en-US" sz="1000" dirty="0">
                <a:solidFill>
                  <a:prstClr val="black"/>
                </a:solidFill>
                <a:latin typeface="Arial"/>
                <a:ea typeface="Times New Roman"/>
                <a:cs typeface="Segoe UI"/>
              </a:rPr>
              <a:t> fins. </a:t>
            </a:r>
            <a:r>
              <a:rPr lang="en-US" sz="1000" dirty="0" err="1">
                <a:solidFill>
                  <a:prstClr val="black"/>
                </a:solidFill>
                <a:latin typeface="Arial"/>
                <a:ea typeface="Times New Roman"/>
                <a:cs typeface="Segoe UI"/>
              </a:rPr>
              <a:t>Créez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plutôt</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nouvelles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stratégies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indent="-342900">
              <a:lnSpc>
                <a:spcPct val="115000"/>
              </a:lnSpc>
              <a:spcAft>
                <a:spcPts val="995"/>
              </a:spcAft>
              <a:buFont typeface="Symbol"/>
              <a:buChar char=""/>
            </a:pPr>
            <a:r>
              <a:rPr lang="en-US" sz="1000" dirty="0" err="1">
                <a:solidFill>
                  <a:prstClr val="black"/>
                </a:solidFill>
                <a:latin typeface="Arial"/>
                <a:ea typeface="Times New Roman"/>
                <a:cs typeface="Segoe UI"/>
              </a:rPr>
              <a:t>Limitez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l'utilisation</a:t>
            </a:r>
            <a:r>
              <a:rPr lang="en-US" sz="1000" dirty="0">
                <a:solidFill>
                  <a:prstClr val="black"/>
                </a:solidFill>
                <a:latin typeface="Arial"/>
                <a:ea typeface="Times New Roman"/>
                <a:cs typeface="Segoe UI"/>
              </a:rPr>
              <a:t> du </a:t>
            </a:r>
            <a:r>
              <a:rPr lang="en-US" sz="1000" dirty="0" err="1">
                <a:solidFill>
                  <a:prstClr val="black"/>
                </a:solidFill>
                <a:latin typeface="Arial"/>
                <a:ea typeface="Times New Roman"/>
                <a:cs typeface="Segoe UI"/>
              </a:rPr>
              <a:t>filtrage</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sécurité</a:t>
            </a:r>
            <a:r>
              <a:rPr lang="en-US" sz="1000" dirty="0">
                <a:solidFill>
                  <a:prstClr val="black"/>
                </a:solidFill>
                <a:latin typeface="Arial"/>
                <a:ea typeface="Times New Roman"/>
                <a:cs typeface="Segoe UI"/>
              </a:rPr>
              <a:t> et des </a:t>
            </a:r>
            <a:r>
              <a:rPr lang="en-US" sz="1000" dirty="0" err="1">
                <a:solidFill>
                  <a:prstClr val="black"/>
                </a:solidFill>
                <a:latin typeface="Arial"/>
                <a:ea typeface="Times New Roman"/>
                <a:cs typeface="Segoe UI"/>
              </a:rPr>
              <a:t>autres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mécanismes</a:t>
            </a:r>
            <a:r>
              <a:rPr lang="en-US" sz="1000" dirty="0">
                <a:solidFill>
                  <a:prstClr val="black"/>
                </a:solidFill>
                <a:latin typeface="Arial"/>
                <a:ea typeface="Times New Roman"/>
                <a:cs typeface="Segoe UI"/>
              </a:rPr>
              <a:t> qui </a:t>
            </a:r>
            <a:r>
              <a:rPr lang="en-US" sz="1000" dirty="0" err="1">
                <a:solidFill>
                  <a:prstClr val="black"/>
                </a:solidFill>
                <a:latin typeface="Arial"/>
                <a:ea typeface="Times New Roman"/>
                <a:cs typeface="Segoe UI"/>
              </a:rPr>
              <a:t>rendent</a:t>
            </a:r>
            <a:r>
              <a:rPr lang="en-US" sz="1000" dirty="0">
                <a:solidFill>
                  <a:prstClr val="black"/>
                </a:solidFill>
                <a:latin typeface="Arial"/>
                <a:ea typeface="Times New Roman"/>
                <a:cs typeface="Segoe UI"/>
              </a:rPr>
              <a:t> les diagnostics </a:t>
            </a:r>
            <a:r>
              <a:rPr lang="en-US" sz="1000" dirty="0" smtClean="0">
                <a:solidFill>
                  <a:prstClr val="black"/>
                </a:solidFill>
                <a:latin typeface="Arial"/>
                <a:ea typeface="Times New Roman"/>
                <a:cs typeface="Segoe UI"/>
              </a:rPr>
              <a:t>plus complexes</a:t>
            </a:r>
            <a:r>
              <a:rPr lang="en-US" sz="1000" smtClean="0">
                <a:solidFill>
                  <a:prstClr val="black"/>
                </a:solidFill>
                <a:latin typeface="Arial"/>
                <a:ea typeface="Times New Roman"/>
                <a:cs typeface="Segoe UI"/>
              </a:rPr>
              <a:t>. </a:t>
            </a:r>
            <a:endParaRPr lang="en-US" sz="1000">
              <a:solidFill>
                <a:prstClr val="black"/>
              </a:solidFill>
              <a:latin typeface="Arial"/>
              <a:ea typeface="Times New Roman"/>
              <a:cs typeface="Segoe UI"/>
            </a:endParaRPr>
          </a:p>
          <a:p>
            <a:pPr marL="342900" indent="-342900">
              <a:lnSpc>
                <a:spcPct val="115000"/>
              </a:lnSpc>
              <a:spcAft>
                <a:spcPts val="995"/>
              </a:spcAft>
              <a:buFont typeface="Symbol"/>
              <a:buChar char=""/>
            </a:pPr>
            <a:r>
              <a:rPr lang="en-US" sz="1000" smtClean="0">
                <a:solidFill>
                  <a:prstClr val="black"/>
                </a:solidFill>
                <a:latin typeface="Arial"/>
                <a:ea typeface="Times New Roman"/>
                <a:cs typeface="Segoe UI"/>
              </a:rPr>
              <a:t>Désactivez </a:t>
            </a:r>
            <a:r>
              <a:rPr lang="en-US" sz="1000">
                <a:solidFill>
                  <a:prstClr val="black"/>
                </a:solidFill>
                <a:latin typeface="Arial"/>
                <a:ea typeface="Times New Roman"/>
                <a:cs typeface="Segoe UI"/>
              </a:rPr>
              <a:t>les sections Utilisateur ou Ordinateur des stratégies si elles ne contiennent aucun paramètre </a:t>
            </a:r>
            <a:r>
              <a:rPr lang="en-US" sz="1000" smtClean="0">
                <a:solidFill>
                  <a:prstClr val="black"/>
                </a:solidFill>
                <a:latin typeface="Arial"/>
                <a:ea typeface="Times New Roman"/>
                <a:cs typeface="Segoe UI"/>
              </a:rPr>
              <a:t>configuré.</a:t>
            </a:r>
            <a:endParaRPr lang="en-US" sz="1000" smtClean="0">
              <a:solidFill>
                <a:prstClr val="black"/>
              </a:solidFill>
              <a:latin typeface="Arial"/>
              <a:ea typeface="Times New Roman"/>
              <a:cs typeface="Times New Roman"/>
            </a:endParaRPr>
          </a:p>
          <a:p>
            <a:pPr marL="342900" indent="-342900">
              <a:lnSpc>
                <a:spcPct val="115000"/>
              </a:lnSpc>
              <a:spcAft>
                <a:spcPts val="995"/>
              </a:spcAft>
              <a:buFont typeface="Symbol"/>
              <a:buChar char=""/>
            </a:pPr>
            <a:r>
              <a:rPr lang="en-US" sz="1000" smtClean="0">
                <a:solidFill>
                  <a:prstClr val="black"/>
                </a:solidFill>
                <a:latin typeface="Arial"/>
                <a:ea typeface="Times New Roman"/>
                <a:cs typeface="Segoe UI"/>
              </a:rPr>
              <a:t>Si </a:t>
            </a:r>
            <a:r>
              <a:rPr lang="en-US" sz="1000">
                <a:solidFill>
                  <a:prstClr val="black"/>
                </a:solidFill>
                <a:latin typeface="Arial"/>
                <a:ea typeface="Times New Roman"/>
                <a:cs typeface="Segoe UI"/>
              </a:rPr>
              <a:t>vous avez plusieurs postes de travail d'administration, créez un magasin central</a:t>
            </a:r>
            <a:r>
              <a:rPr lang="en-US" sz="1000" smtClean="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FE14F8A-083D-447A-AF11-706261AFBA5F}" type="slidenum">
              <a:rPr lang="en-US" smtClean="0"/>
              <a:t>31</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11 : Implémentation d'une stratégie de groupe</a:t>
            </a:r>
            <a:endParaRPr lang="en-US" sz="1200" b="1" dirty="0">
              <a:solidFill>
                <a:srgbClr val="336699"/>
              </a:solidFill>
              <a:latin typeface="Arial"/>
            </a:endParaRPr>
          </a:p>
        </p:txBody>
      </p:sp>
      <p:graphicFrame>
        <p:nvGraphicFramePr>
          <p:cNvPr id="10" name="Table 7"/>
          <p:cNvGraphicFramePr>
            <a:graphicFrameLocks noGrp="1"/>
          </p:cNvGraphicFramePr>
          <p:nvPr>
            <p:extLst>
              <p:ext uri="{D42A27DB-BD31-4B8C-83A1-F6EECF244321}">
                <p14:modId xmlns:p14="http://schemas.microsoft.com/office/powerpoint/2010/main" val="1205092948"/>
              </p:ext>
            </p:extLst>
          </p:nvPr>
        </p:nvGraphicFramePr>
        <p:xfrm>
          <a:off x="381000" y="2438400"/>
          <a:ext cx="6096000" cy="3250819"/>
        </p:xfrm>
        <a:graphic>
          <a:graphicData uri="http://schemas.openxmlformats.org/drawingml/2006/table">
            <a:tbl>
              <a:tblPr firstRow="1" firstCol="1" bandRow="1">
                <a:tableStyleId>{5940675A-B579-460E-94D1-54222C63F5DA}</a:tableStyleId>
              </a:tblPr>
              <a:tblGrid>
                <a:gridCol w="1932878"/>
                <a:gridCol w="2081561"/>
                <a:gridCol w="2081561"/>
              </a:tblGrid>
              <a:tr h="0">
                <a:tc>
                  <a:txBody>
                    <a:bodyPr/>
                    <a:lstStyle/>
                    <a:p>
                      <a:pPr marL="0" marR="0">
                        <a:lnSpc>
                          <a:spcPts val="1100"/>
                        </a:lnSpc>
                        <a:spcBef>
                          <a:spcPts val="200"/>
                        </a:spcBef>
                        <a:spcAft>
                          <a:spcPts val="0"/>
                        </a:spcAft>
                      </a:pPr>
                      <a:r>
                        <a:rPr lang="en-US" sz="950" kern="1200" smtClean="0">
                          <a:solidFill>
                            <a:srgbClr val="000000"/>
                          </a:solidFill>
                          <a:latin typeface="+mn-lt"/>
                          <a:ea typeface="SimSun"/>
                          <a:cs typeface="Segoe UI"/>
                        </a:rPr>
                        <a:t>Outil</a:t>
                      </a:r>
                      <a:endParaRPr lang="en-CA" sz="950" b="1" dirty="0">
                        <a:effectLst/>
                        <a:latin typeface="Segoe Semibold"/>
                        <a:ea typeface="Calibri"/>
                        <a:cs typeface="Times New Roman"/>
                      </a:endParaRPr>
                    </a:p>
                  </a:txBody>
                  <a:tcPr marL="73025" marR="73025" anchor="ctr"/>
                </a:tc>
                <a:tc>
                  <a:txBody>
                    <a:bodyPr/>
                    <a:lstStyle/>
                    <a:p>
                      <a:pPr marL="0" marR="0">
                        <a:lnSpc>
                          <a:spcPts val="1100"/>
                        </a:lnSpc>
                        <a:spcBef>
                          <a:spcPts val="200"/>
                        </a:spcBef>
                        <a:spcAft>
                          <a:spcPts val="0"/>
                        </a:spcAft>
                      </a:pPr>
                      <a:r>
                        <a:rPr lang="en-US" sz="950" kern="1200" smtClean="0">
                          <a:solidFill>
                            <a:srgbClr val="000000"/>
                          </a:solidFill>
                          <a:latin typeface="+mn-lt"/>
                          <a:ea typeface="SimSun"/>
                          <a:cs typeface="Segoe UI"/>
                        </a:rPr>
                        <a:t>Utilisation</a:t>
                      </a:r>
                      <a:endParaRPr lang="en-CA" sz="950" b="1" dirty="0">
                        <a:effectLst/>
                        <a:latin typeface="Segoe Semibold"/>
                        <a:ea typeface="Calibri"/>
                        <a:cs typeface="Times New Roman"/>
                      </a:endParaRPr>
                    </a:p>
                  </a:txBody>
                  <a:tcPr marL="73025" marR="73025" anchor="ctr"/>
                </a:tc>
                <a:tc>
                  <a:txBody>
                    <a:bodyPr/>
                    <a:lstStyle/>
                    <a:p>
                      <a:pPr marL="0" marR="0">
                        <a:lnSpc>
                          <a:spcPts val="1100"/>
                        </a:lnSpc>
                        <a:spcBef>
                          <a:spcPts val="200"/>
                        </a:spcBef>
                        <a:spcAft>
                          <a:spcPts val="0"/>
                        </a:spcAft>
                      </a:pPr>
                      <a:r>
                        <a:rPr lang="en-US" sz="950" kern="1200" smtClean="0">
                          <a:solidFill>
                            <a:srgbClr val="000000"/>
                          </a:solidFill>
                          <a:latin typeface="+mn-lt"/>
                          <a:ea typeface="SimSun"/>
                          <a:cs typeface="Segoe UI"/>
                        </a:rPr>
                        <a:t>Emplacement</a:t>
                      </a:r>
                      <a:endParaRPr lang="en-CA" sz="950" b="1" dirty="0">
                        <a:effectLst/>
                        <a:latin typeface="Segoe Semibold"/>
                        <a:ea typeface="Calibri"/>
                        <a:cs typeface="Times New Roman"/>
                      </a:endParaRPr>
                    </a:p>
                  </a:txBody>
                  <a:tcPr marL="73025" marR="73025" anchor="ctr"/>
                </a:tc>
              </a:tr>
              <a:tr h="0">
                <a:tc>
                  <a:txBody>
                    <a:bodyPr/>
                    <a:lstStyle/>
                    <a:p>
                      <a:pPr lvl="0">
                        <a:lnSpc>
                          <a:spcPct val="115000"/>
                        </a:lnSpc>
                      </a:pPr>
                      <a:r>
                        <a:rPr lang="en-US" sz="950" kern="1200" smtClean="0">
                          <a:solidFill>
                            <a:srgbClr val="000000"/>
                          </a:solidFill>
                          <a:latin typeface="+mn-lt"/>
                          <a:ea typeface="SimSun"/>
                          <a:cs typeface="Segoe UI"/>
                        </a:rPr>
                        <a:t>Console de gestion des stratégies de groupe (GPMC)</a:t>
                      </a:r>
                      <a:endParaRPr lang="en-US" sz="950" kern="1200" dirty="0">
                        <a:solidFill>
                          <a:prstClr val="black"/>
                        </a:solidFill>
                        <a:latin typeface="+mn-lt"/>
                        <a:ea typeface="SimSun"/>
                        <a:cs typeface="Arial"/>
                      </a:endParaRPr>
                    </a:p>
                  </a:txBody>
                  <a:tcPr marL="73025" marR="73025"/>
                </a:tc>
                <a:tc>
                  <a:txBody>
                    <a:bodyPr/>
                    <a:lstStyle/>
                    <a:p>
                      <a:pPr lvl="0">
                        <a:lnSpc>
                          <a:spcPct val="115000"/>
                        </a:lnSpc>
                      </a:pPr>
                      <a:r>
                        <a:rPr lang="en-US" sz="950" kern="1200" smtClean="0">
                          <a:solidFill>
                            <a:srgbClr val="000000"/>
                          </a:solidFill>
                          <a:latin typeface="+mn-lt"/>
                          <a:ea typeface="SimSun"/>
                          <a:cs typeface="Segoe UI"/>
                        </a:rPr>
                        <a:t>Contrôle tous les aspects des stratégies de groupe</a:t>
                      </a:r>
                      <a:endParaRPr lang="en-US" sz="950" kern="1200" dirty="0">
                        <a:solidFill>
                          <a:prstClr val="black"/>
                        </a:solidFill>
                        <a:latin typeface="+mn-lt"/>
                        <a:ea typeface="SimSun"/>
                        <a:cs typeface="Arial"/>
                      </a:endParaRPr>
                    </a:p>
                  </a:txBody>
                  <a:tcPr marL="73025" marR="73025"/>
                </a:tc>
                <a:tc>
                  <a:txBody>
                    <a:bodyPr/>
                    <a:lstStyle/>
                    <a:p>
                      <a:pPr lvl="0">
                        <a:lnSpc>
                          <a:spcPct val="115000"/>
                        </a:lnSpc>
                      </a:pPr>
                      <a:r>
                        <a:rPr lang="en-US" sz="950" kern="1200" smtClean="0">
                          <a:solidFill>
                            <a:srgbClr val="000000"/>
                          </a:solidFill>
                          <a:latin typeface="+mn-lt"/>
                          <a:ea typeface="SimSun"/>
                          <a:cs typeface="Segoe UI"/>
                        </a:rPr>
                        <a:t>Dans le Gestionnaire de serveur, dans le menu </a:t>
                      </a:r>
                      <a:r>
                        <a:rPr lang="en-US" sz="950" b="1" kern="1200" smtClean="0">
                          <a:solidFill>
                            <a:prstClr val="black"/>
                          </a:solidFill>
                          <a:latin typeface="+mn-lt"/>
                          <a:ea typeface="SimSun"/>
                          <a:cs typeface="Arial"/>
                        </a:rPr>
                        <a:t>Outils</a:t>
                      </a:r>
                      <a:endParaRPr lang="en-US" sz="950" kern="1200" dirty="0">
                        <a:solidFill>
                          <a:prstClr val="black"/>
                        </a:solidFill>
                        <a:latin typeface="+mn-lt"/>
                        <a:ea typeface="SimSun"/>
                        <a:cs typeface="Arial"/>
                      </a:endParaRPr>
                    </a:p>
                  </a:txBody>
                  <a:tcPr marL="73025" marR="73025"/>
                </a:tc>
              </a:tr>
              <a:tr h="0">
                <a:tc>
                  <a:txBody>
                    <a:bodyPr/>
                    <a:lstStyle/>
                    <a:p>
                      <a:pPr lvl="0">
                        <a:lnSpc>
                          <a:spcPct val="115000"/>
                        </a:lnSpc>
                      </a:pPr>
                      <a:r>
                        <a:rPr lang="en-US" sz="950" kern="1200" smtClean="0">
                          <a:solidFill>
                            <a:prstClr val="black"/>
                          </a:solidFill>
                          <a:latin typeface="+mn-lt"/>
                          <a:ea typeface="SimSun"/>
                          <a:cs typeface="Segoe UI"/>
                        </a:rPr>
                        <a:t>Éditeur d'objets de stratégie de groupe</a:t>
                      </a:r>
                      <a:endParaRPr lang="en-US" sz="950" kern="1200" dirty="0">
                        <a:solidFill>
                          <a:prstClr val="black"/>
                        </a:solidFill>
                        <a:latin typeface="+mn-lt"/>
                        <a:ea typeface="SimSun"/>
                        <a:cs typeface="Arial"/>
                      </a:endParaRPr>
                    </a:p>
                  </a:txBody>
                  <a:tcPr marL="73025" marR="73025"/>
                </a:tc>
                <a:tc>
                  <a:txBody>
                    <a:bodyPr/>
                    <a:lstStyle/>
                    <a:p>
                      <a:pPr lvl="0">
                        <a:lnSpc>
                          <a:spcPct val="115000"/>
                        </a:lnSpc>
                      </a:pPr>
                      <a:r>
                        <a:rPr lang="en-US" sz="950" kern="1200" smtClean="0">
                          <a:solidFill>
                            <a:srgbClr val="000000"/>
                          </a:solidFill>
                          <a:latin typeface="+mn-lt"/>
                          <a:ea typeface="SimSun"/>
                          <a:cs typeface="Segoe UI"/>
                        </a:rPr>
                        <a:t>Configure les paramètres des objets de stratégie de groupe</a:t>
                      </a:r>
                      <a:endParaRPr lang="en-US" sz="950" kern="1200" dirty="0">
                        <a:solidFill>
                          <a:prstClr val="black"/>
                        </a:solidFill>
                        <a:latin typeface="+mn-lt"/>
                        <a:ea typeface="SimSun"/>
                        <a:cs typeface="Arial"/>
                      </a:endParaRPr>
                    </a:p>
                  </a:txBody>
                  <a:tcPr marL="73025" marR="73025"/>
                </a:tc>
                <a:tc>
                  <a:txBody>
                    <a:bodyPr/>
                    <a:lstStyle/>
                    <a:p>
                      <a:pPr lvl="0">
                        <a:lnSpc>
                          <a:spcPct val="115000"/>
                        </a:lnSpc>
                      </a:pPr>
                      <a:r>
                        <a:rPr lang="en-US" sz="950" kern="1200" smtClean="0">
                          <a:solidFill>
                            <a:srgbClr val="000000"/>
                          </a:solidFill>
                          <a:latin typeface="+mn-lt"/>
                          <a:ea typeface="SimSun"/>
                          <a:cs typeface="Segoe UI"/>
                        </a:rPr>
                        <a:t>Accessible en modifiant tout objet de stratégie de groupe</a:t>
                      </a:r>
                      <a:endParaRPr lang="en-US" sz="950" kern="1200" dirty="0">
                        <a:solidFill>
                          <a:prstClr val="black"/>
                        </a:solidFill>
                        <a:latin typeface="+mn-lt"/>
                        <a:ea typeface="SimSun"/>
                        <a:cs typeface="Arial"/>
                      </a:endParaRPr>
                    </a:p>
                  </a:txBody>
                  <a:tcPr marL="73025" marR="73025"/>
                </a:tc>
              </a:tr>
              <a:tr h="0">
                <a:tc>
                  <a:txBody>
                    <a:bodyPr/>
                    <a:lstStyle/>
                    <a:p>
                      <a:pPr lvl="0">
                        <a:lnSpc>
                          <a:spcPct val="115000"/>
                        </a:lnSpc>
                      </a:pPr>
                      <a:r>
                        <a:rPr lang="en-US" sz="950" kern="1200" smtClean="0">
                          <a:solidFill>
                            <a:srgbClr val="000000"/>
                          </a:solidFill>
                          <a:latin typeface="+mn-lt"/>
                          <a:ea typeface="SimSun"/>
                          <a:cs typeface="Segoe UI"/>
                        </a:rPr>
                        <a:t>Jeu de stratégie résultant (RSoP)</a:t>
                      </a:r>
                      <a:endParaRPr lang="en-US" sz="950" kern="1200" dirty="0">
                        <a:solidFill>
                          <a:prstClr val="black"/>
                        </a:solidFill>
                        <a:latin typeface="+mn-lt"/>
                        <a:ea typeface="SimSun"/>
                        <a:cs typeface="Arial"/>
                      </a:endParaRPr>
                    </a:p>
                  </a:txBody>
                  <a:tcPr marL="73025" marR="73025"/>
                </a:tc>
                <a:tc>
                  <a:txBody>
                    <a:bodyPr/>
                    <a:lstStyle/>
                    <a:p>
                      <a:pPr lvl="0">
                        <a:lnSpc>
                          <a:spcPct val="115000"/>
                        </a:lnSpc>
                      </a:pPr>
                      <a:r>
                        <a:rPr lang="en-US" sz="950" kern="1200" smtClean="0">
                          <a:solidFill>
                            <a:srgbClr val="000000"/>
                          </a:solidFill>
                          <a:latin typeface="+mn-lt"/>
                          <a:ea typeface="SimSun"/>
                          <a:cs typeface="Segoe UI"/>
                        </a:rPr>
                        <a:t>Détermine quels paramètres s'appliquent à un utilisateur ou à un ordinateur</a:t>
                      </a:r>
                      <a:endParaRPr lang="en-US" sz="950" kern="1200" dirty="0">
                        <a:solidFill>
                          <a:prstClr val="black"/>
                        </a:solidFill>
                        <a:latin typeface="+mn-lt"/>
                        <a:ea typeface="SimSun"/>
                        <a:cs typeface="Arial"/>
                      </a:endParaRPr>
                    </a:p>
                  </a:txBody>
                  <a:tcPr marL="73025" marR="73025"/>
                </a:tc>
                <a:tc>
                  <a:txBody>
                    <a:bodyPr/>
                    <a:lstStyle/>
                    <a:p>
                      <a:pPr lvl="0">
                        <a:lnSpc>
                          <a:spcPct val="115000"/>
                        </a:lnSpc>
                      </a:pPr>
                      <a:r>
                        <a:rPr lang="en-US" sz="950" kern="1200" smtClean="0">
                          <a:solidFill>
                            <a:srgbClr val="000000"/>
                          </a:solidFill>
                          <a:latin typeface="+mn-lt"/>
                          <a:ea typeface="SimSun"/>
                          <a:cs typeface="Segoe UI"/>
                        </a:rPr>
                        <a:t>Dans la console GPMC</a:t>
                      </a:r>
                      <a:endParaRPr lang="en-US" sz="950" kern="1200" dirty="0">
                        <a:solidFill>
                          <a:prstClr val="black"/>
                        </a:solidFill>
                        <a:latin typeface="+mn-lt"/>
                        <a:ea typeface="SimSun"/>
                        <a:cs typeface="Arial"/>
                      </a:endParaRPr>
                    </a:p>
                  </a:txBody>
                  <a:tcPr marL="73025" marR="73025"/>
                </a:tc>
              </a:tr>
              <a:tr h="0">
                <a:tc>
                  <a:txBody>
                    <a:bodyPr/>
                    <a:lstStyle/>
                    <a:p>
                      <a:pPr marL="36830" marR="0" lvl="0" indent="0" algn="l" defTabSz="914400" rtl="0" eaLnBrk="1" fontAlgn="auto" latinLnBrk="0" hangingPunct="1">
                        <a:lnSpc>
                          <a:spcPts val="1100"/>
                        </a:lnSpc>
                        <a:spcBef>
                          <a:spcPts val="200"/>
                        </a:spcBef>
                        <a:spcAft>
                          <a:spcPts val="300"/>
                        </a:spcAft>
                        <a:buClrTx/>
                        <a:buSzTx/>
                        <a:buFontTx/>
                        <a:buNone/>
                        <a:tabLst/>
                        <a:defRPr/>
                      </a:pPr>
                      <a:r>
                        <a:rPr lang="en-US" sz="950" kern="1200" smtClean="0">
                          <a:solidFill>
                            <a:srgbClr val="000000"/>
                          </a:solidFill>
                          <a:latin typeface="+mn-lt"/>
                          <a:ea typeface="SimSun"/>
                          <a:cs typeface="Segoe UI"/>
                        </a:rPr>
                        <a:t>Assistant Modélisation de stratégie de groupe</a:t>
                      </a:r>
                      <a:endParaRPr lang="en-US" sz="950" kern="1200" smtClean="0">
                        <a:solidFill>
                          <a:prstClr val="black"/>
                        </a:solidFill>
                        <a:latin typeface="+mn-lt"/>
                        <a:ea typeface="SimSun"/>
                        <a:cs typeface="Arial"/>
                      </a:endParaRPr>
                    </a:p>
                  </a:txBody>
                  <a:tcPr marL="73025" marR="73025"/>
                </a:tc>
                <a:tc>
                  <a:txBody>
                    <a:bodyPr/>
                    <a:lstStyle/>
                    <a:p>
                      <a:pPr marL="36830" marR="0" lvl="0" indent="0" algn="l" defTabSz="914400" rtl="0" eaLnBrk="1" fontAlgn="auto" latinLnBrk="0" hangingPunct="1">
                        <a:lnSpc>
                          <a:spcPts val="1100"/>
                        </a:lnSpc>
                        <a:spcBef>
                          <a:spcPts val="200"/>
                        </a:spcBef>
                        <a:spcAft>
                          <a:spcPts val="300"/>
                        </a:spcAft>
                        <a:buClrTx/>
                        <a:buSzTx/>
                        <a:buFontTx/>
                        <a:buNone/>
                        <a:tabLst/>
                        <a:defRPr/>
                      </a:pPr>
                      <a:r>
                        <a:rPr lang="en-US" sz="950" kern="1200" smtClean="0">
                          <a:solidFill>
                            <a:srgbClr val="000000"/>
                          </a:solidFill>
                          <a:latin typeface="+mn-lt"/>
                          <a:ea typeface="SimSun"/>
                          <a:cs typeface="Segoe UI"/>
                        </a:rPr>
                        <a:t>Teste ce qui se produirait si des paramètres étaient appliqués aux utilisateurs ou aux ordinateurs, avant d'appliquer réellement ces paramètres</a:t>
                      </a:r>
                      <a:endParaRPr lang="en-US" sz="950" kern="1200" smtClean="0">
                        <a:solidFill>
                          <a:prstClr val="black"/>
                        </a:solidFill>
                        <a:latin typeface="+mn-lt"/>
                        <a:ea typeface="SimSun"/>
                        <a:cs typeface="Arial"/>
                      </a:endParaRPr>
                    </a:p>
                  </a:txBody>
                  <a:tcPr marL="73025" marR="73025"/>
                </a:tc>
                <a:tc>
                  <a:txBody>
                    <a:bodyPr/>
                    <a:lstStyle/>
                    <a:p>
                      <a:pPr marL="36830" marR="0" lvl="0" indent="0" algn="l" defTabSz="914400" rtl="0" eaLnBrk="1" fontAlgn="auto" latinLnBrk="0" hangingPunct="1">
                        <a:lnSpc>
                          <a:spcPts val="1100"/>
                        </a:lnSpc>
                        <a:spcBef>
                          <a:spcPts val="200"/>
                        </a:spcBef>
                        <a:spcAft>
                          <a:spcPts val="300"/>
                        </a:spcAft>
                        <a:buClrTx/>
                        <a:buSzTx/>
                        <a:buFontTx/>
                        <a:buNone/>
                        <a:tabLst/>
                        <a:defRPr/>
                      </a:pPr>
                      <a:r>
                        <a:rPr lang="en-US" sz="950" kern="1200" smtClean="0">
                          <a:solidFill>
                            <a:srgbClr val="000000"/>
                          </a:solidFill>
                          <a:latin typeface="+mn-lt"/>
                          <a:ea typeface="SimSun"/>
                          <a:cs typeface="Segoe UI"/>
                        </a:rPr>
                        <a:t>Dans la console GPMC</a:t>
                      </a:r>
                      <a:endParaRPr lang="en-US" sz="950" kern="1200" smtClean="0">
                        <a:solidFill>
                          <a:prstClr val="black"/>
                        </a:solidFill>
                        <a:latin typeface="+mn-lt"/>
                        <a:ea typeface="SimSun"/>
                        <a:cs typeface="Arial"/>
                      </a:endParaRPr>
                    </a:p>
                  </a:txBody>
                  <a:tcPr marL="73025" marR="73025"/>
                </a:tc>
              </a:tr>
              <a:tr h="0">
                <a:tc>
                  <a:txBody>
                    <a:bodyPr/>
                    <a:lstStyle/>
                    <a:p>
                      <a:pPr marL="36830" marR="0" lvl="0" indent="0" algn="l" defTabSz="914400" rtl="0" eaLnBrk="1" fontAlgn="auto" latinLnBrk="0" hangingPunct="1">
                        <a:lnSpc>
                          <a:spcPts val="1100"/>
                        </a:lnSpc>
                        <a:spcBef>
                          <a:spcPts val="200"/>
                        </a:spcBef>
                        <a:spcAft>
                          <a:spcPts val="300"/>
                        </a:spcAft>
                        <a:buClrTx/>
                        <a:buSzTx/>
                        <a:buFontTx/>
                        <a:buNone/>
                        <a:tabLst/>
                        <a:defRPr/>
                      </a:pPr>
                      <a:r>
                        <a:rPr lang="en-US" sz="950" kern="1200" smtClean="0">
                          <a:solidFill>
                            <a:srgbClr val="000000"/>
                          </a:solidFill>
                          <a:latin typeface="+mn-lt"/>
                          <a:ea typeface="SimSun"/>
                          <a:cs typeface="Segoe UI"/>
                        </a:rPr>
                        <a:t>Éditeur de stratégie de groupe locale</a:t>
                      </a:r>
                      <a:endParaRPr lang="en-US" sz="950" kern="1200" smtClean="0">
                        <a:solidFill>
                          <a:prstClr val="black"/>
                        </a:solidFill>
                        <a:latin typeface="+mn-lt"/>
                        <a:ea typeface="SimSun"/>
                        <a:cs typeface="Arial"/>
                      </a:endParaRPr>
                    </a:p>
                  </a:txBody>
                  <a:tcPr marL="73025" marR="73025"/>
                </a:tc>
                <a:tc>
                  <a:txBody>
                    <a:bodyPr/>
                    <a:lstStyle/>
                    <a:p>
                      <a:pPr marL="36830" marR="0" lvl="0" indent="0" algn="l" defTabSz="914400" rtl="0" eaLnBrk="1" fontAlgn="auto" latinLnBrk="0" hangingPunct="1">
                        <a:lnSpc>
                          <a:spcPts val="1100"/>
                        </a:lnSpc>
                        <a:spcBef>
                          <a:spcPts val="200"/>
                        </a:spcBef>
                        <a:spcAft>
                          <a:spcPts val="300"/>
                        </a:spcAft>
                        <a:buClrTx/>
                        <a:buSzTx/>
                        <a:buFontTx/>
                        <a:buNone/>
                        <a:tabLst/>
                        <a:defRPr/>
                      </a:pPr>
                      <a:r>
                        <a:rPr lang="en-US" sz="950" kern="1200" smtClean="0">
                          <a:solidFill>
                            <a:srgbClr val="000000"/>
                          </a:solidFill>
                          <a:latin typeface="+mn-lt"/>
                          <a:ea typeface="SimSun"/>
                          <a:cs typeface="Segoe UI"/>
                        </a:rPr>
                        <a:t>Configure les paramètres de stratégie de groupe qui s'appliquent seulement à l'ordinateur local</a:t>
                      </a:r>
                      <a:endParaRPr lang="en-US" sz="950" kern="1200" smtClean="0">
                        <a:solidFill>
                          <a:prstClr val="black"/>
                        </a:solidFill>
                        <a:latin typeface="+mn-lt"/>
                        <a:ea typeface="SimSun"/>
                        <a:cs typeface="Arial"/>
                      </a:endParaRPr>
                    </a:p>
                  </a:txBody>
                  <a:tcPr marL="73025" marR="73025"/>
                </a:tc>
                <a:tc>
                  <a:txBody>
                    <a:bodyPr/>
                    <a:lstStyle/>
                    <a:p>
                      <a:pPr marL="36830" marR="0" lvl="0" indent="0" algn="l" defTabSz="914400" rtl="0" eaLnBrk="1" fontAlgn="auto" latinLnBrk="0" hangingPunct="1">
                        <a:lnSpc>
                          <a:spcPts val="1100"/>
                        </a:lnSpc>
                        <a:spcBef>
                          <a:spcPts val="200"/>
                        </a:spcBef>
                        <a:spcAft>
                          <a:spcPts val="300"/>
                        </a:spcAft>
                        <a:buClrTx/>
                        <a:buSzTx/>
                        <a:buFontTx/>
                        <a:buNone/>
                        <a:tabLst/>
                        <a:defRPr/>
                      </a:pPr>
                      <a:r>
                        <a:rPr lang="en-US" sz="950" kern="1200" smtClean="0">
                          <a:solidFill>
                            <a:srgbClr val="000000"/>
                          </a:solidFill>
                          <a:latin typeface="+mn-lt"/>
                          <a:ea typeface="SimSun"/>
                          <a:cs typeface="Segoe UI"/>
                        </a:rPr>
                        <a:t>Accessible en créant une console MMC (Microsoft Management Console) sur l'ordinateur local et en ajoutant le composant logiciel enfichable Éditeur d'objet de stratégie de groupe</a:t>
                      </a:r>
                      <a:endParaRPr lang="en-US" sz="950" kern="1200" smtClean="0">
                        <a:solidFill>
                          <a:prstClr val="black"/>
                        </a:solidFill>
                        <a:latin typeface="+mn-lt"/>
                        <a:ea typeface="SimSun"/>
                        <a:cs typeface="Arial"/>
                      </a:endParaRPr>
                    </a:p>
                  </a:txBody>
                  <a:tcPr marL="73025" marR="73025"/>
                </a:tc>
              </a:tr>
            </a:tbl>
          </a:graphicData>
        </a:graphic>
      </p:graphicFrame>
      <p:sp>
        <p:nvSpPr>
          <p:cNvPr id="11"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val="34072920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Symbol"/>
              <a:buChar char=""/>
            </a:pPr>
            <a:r>
              <a:rPr lang="en-US" sz="1000">
                <a:solidFill>
                  <a:prstClr val="black"/>
                </a:solidFill>
                <a:latin typeface="Arial"/>
                <a:ea typeface="Times New Roman"/>
                <a:cs typeface="Segoe UI"/>
              </a:rPr>
              <a:t>Ajoutez des commentaires à vos objets de stratégie de groupe pour expliquer ce que font </a:t>
            </a:r>
            <a:r>
              <a:rPr lang="en-US" sz="1000" smtClean="0">
                <a:solidFill>
                  <a:prstClr val="black"/>
                </a:solidFill>
                <a:latin typeface="Arial"/>
                <a:ea typeface="Times New Roman"/>
                <a:cs typeface="Segoe UI"/>
              </a:rPr>
              <a:t>les stratégies.</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smtClean="0">
                <a:solidFill>
                  <a:prstClr val="black"/>
                </a:solidFill>
                <a:latin typeface="Arial"/>
                <a:ea typeface="Times New Roman"/>
                <a:cs typeface="Segoe UI"/>
              </a:rPr>
              <a:t>Concevez </a:t>
            </a:r>
            <a:r>
              <a:rPr lang="en-US" sz="1000">
                <a:solidFill>
                  <a:prstClr val="black"/>
                </a:solidFill>
                <a:latin typeface="Arial"/>
                <a:ea typeface="Times New Roman"/>
                <a:cs typeface="Segoe UI"/>
              </a:rPr>
              <a:t>votre structure d'unités d'organisation de façon à prendre en charge l'application de stratégies de groupe</a:t>
            </a:r>
            <a:r>
              <a:rPr lang="en-US" sz="1000" smtClean="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lvl="0">
              <a:lnSpc>
                <a:spcPct val="115000"/>
              </a:lnSpc>
              <a:spcAft>
                <a:spcPts val="1000"/>
              </a:spcAft>
            </a:pPr>
            <a:r>
              <a:rPr lang="fr-FR" sz="1000" b="1" smtClean="0">
                <a:solidFill>
                  <a:prstClr val="black"/>
                </a:solidFill>
                <a:latin typeface="Arial"/>
                <a:ea typeface="SimSun"/>
                <a:cs typeface="Arial"/>
              </a:rPr>
              <a:t>Problèmes </a:t>
            </a:r>
            <a:r>
              <a:rPr lang="fr-FR" sz="1000" b="1" dirty="0">
                <a:solidFill>
                  <a:prstClr val="black"/>
                </a:solidFill>
                <a:latin typeface="Arial"/>
                <a:ea typeface="SimSun"/>
                <a:cs typeface="Arial"/>
              </a:rPr>
              <a:t>courants et conseils relatifs à la résolution des problèmes</a:t>
            </a:r>
            <a:endParaRPr lang="en-US" sz="1000" dirty="0" smtClean="0">
              <a:solidFill>
                <a:prstClr val="black"/>
              </a:solidFill>
              <a:latin typeface="Arial"/>
              <a:ea typeface="SimSun"/>
              <a:cs typeface="Arial"/>
            </a:endParaRPr>
          </a:p>
          <a:p>
            <a:pPr lvl="0">
              <a:lnSpc>
                <a:spcPct val="115000"/>
              </a:lnSpc>
              <a:spcAft>
                <a:spcPts val="1000"/>
              </a:spcAft>
            </a:pPr>
            <a:r>
              <a:rPr lang="en-US" sz="1000" b="1" err="1" smtClean="0">
                <a:solidFill>
                  <a:prstClr val="black"/>
                </a:solidFill>
                <a:latin typeface="Arial"/>
                <a:ea typeface="SimSun"/>
                <a:cs typeface="Arial"/>
              </a:rPr>
              <a:t>Problème</a:t>
            </a:r>
            <a:r>
              <a:rPr lang="en-US" sz="1000" b="1" smtClean="0">
                <a:solidFill>
                  <a:prstClr val="black"/>
                </a:solidFill>
                <a:latin typeface="Arial"/>
                <a:ea typeface="SimSun"/>
                <a:cs typeface="Arial"/>
              </a:rPr>
              <a:t> courant : </a:t>
            </a:r>
            <a:r>
              <a:rPr lang="en-US" sz="1000" dirty="0" smtClean="0">
                <a:solidFill>
                  <a:prstClr val="black"/>
                </a:solidFill>
                <a:latin typeface="Arial"/>
                <a:ea typeface="SimSun"/>
                <a:cs typeface="Arial"/>
              </a:rPr>
              <a:t>Un </a:t>
            </a:r>
            <a:r>
              <a:rPr lang="en-US" sz="1000" dirty="0" err="1" smtClean="0">
                <a:solidFill>
                  <a:prstClr val="black"/>
                </a:solidFill>
                <a:latin typeface="Arial"/>
                <a:ea typeface="SimSun"/>
                <a:cs typeface="Arial"/>
              </a:rPr>
              <a:t>utilisateur</a:t>
            </a:r>
            <a:r>
              <a:rPr lang="en-US" sz="1000" dirty="0" smtClean="0">
                <a:solidFill>
                  <a:prstClr val="black"/>
                </a:solidFill>
                <a:latin typeface="Arial"/>
                <a:ea typeface="SimSun"/>
                <a:cs typeface="Arial"/>
              </a:rPr>
              <a:t> </a:t>
            </a:r>
            <a:r>
              <a:rPr lang="en-US" sz="1000" dirty="0" err="1" smtClean="0">
                <a:solidFill>
                  <a:prstClr val="black"/>
                </a:solidFill>
                <a:latin typeface="Arial"/>
                <a:ea typeface="SimSun"/>
                <a:cs typeface="Arial"/>
              </a:rPr>
              <a:t>constate</a:t>
            </a:r>
            <a:r>
              <a:rPr lang="en-US" sz="1000" dirty="0" smtClean="0">
                <a:solidFill>
                  <a:prstClr val="black"/>
                </a:solidFill>
                <a:latin typeface="Arial"/>
                <a:ea typeface="SimSun"/>
                <a:cs typeface="Arial"/>
              </a:rPr>
              <a:t> un </a:t>
            </a:r>
            <a:r>
              <a:rPr lang="en-US" sz="1000" dirty="0" err="1" smtClean="0">
                <a:solidFill>
                  <a:prstClr val="black"/>
                </a:solidFill>
                <a:latin typeface="Arial"/>
                <a:ea typeface="SimSun"/>
                <a:cs typeface="Arial"/>
              </a:rPr>
              <a:t>comportement</a:t>
            </a:r>
            <a:r>
              <a:rPr lang="en-US" sz="1000" dirty="0" smtClean="0">
                <a:solidFill>
                  <a:prstClr val="black"/>
                </a:solidFill>
                <a:latin typeface="Arial"/>
                <a:ea typeface="SimSun"/>
                <a:cs typeface="Arial"/>
              </a:rPr>
              <a:t> </a:t>
            </a:r>
            <a:r>
              <a:rPr lang="en-US" sz="1000" dirty="0" err="1" smtClean="0">
                <a:solidFill>
                  <a:prstClr val="black"/>
                </a:solidFill>
                <a:latin typeface="Arial"/>
                <a:ea typeface="SimSun"/>
                <a:cs typeface="Arial"/>
              </a:rPr>
              <a:t>anormal</a:t>
            </a:r>
            <a:r>
              <a:rPr lang="en-US" sz="1000" dirty="0" smtClean="0">
                <a:solidFill>
                  <a:prstClr val="black"/>
                </a:solidFill>
                <a:latin typeface="Arial"/>
                <a:ea typeface="SimSun"/>
                <a:cs typeface="Arial"/>
              </a:rPr>
              <a:t> </a:t>
            </a:r>
            <a:r>
              <a:rPr lang="en-US" sz="1000" dirty="0" err="1" smtClean="0">
                <a:solidFill>
                  <a:prstClr val="black"/>
                </a:solidFill>
                <a:latin typeface="Arial"/>
                <a:ea typeface="SimSun"/>
                <a:cs typeface="Arial"/>
              </a:rPr>
              <a:t>sur</a:t>
            </a:r>
            <a:r>
              <a:rPr lang="en-US" sz="1000" dirty="0" smtClean="0">
                <a:solidFill>
                  <a:prstClr val="black"/>
                </a:solidFill>
                <a:latin typeface="Arial"/>
                <a:ea typeface="SimSun"/>
                <a:cs typeface="Arial"/>
              </a:rPr>
              <a:t> son poste de travail.</a:t>
            </a:r>
          </a:p>
          <a:p>
            <a:pPr lvl="0">
              <a:lnSpc>
                <a:spcPct val="115000"/>
              </a:lnSpc>
              <a:spcAft>
                <a:spcPts val="1000"/>
              </a:spcAft>
            </a:pPr>
            <a:r>
              <a:rPr lang="en-US" sz="1000" b="1" dirty="0" err="1" smtClean="0">
                <a:solidFill>
                  <a:prstClr val="black"/>
                </a:solidFill>
                <a:latin typeface="Arial"/>
                <a:ea typeface="SimSun"/>
                <a:cs typeface="Arial"/>
              </a:rPr>
              <a:t>Conseil</a:t>
            </a:r>
            <a:r>
              <a:rPr lang="en-US" sz="1000" b="1" dirty="0" smtClean="0">
                <a:solidFill>
                  <a:prstClr val="black"/>
                </a:solidFill>
                <a:latin typeface="Arial"/>
                <a:ea typeface="SimSun"/>
                <a:cs typeface="Arial"/>
              </a:rPr>
              <a:t> </a:t>
            </a:r>
            <a:r>
              <a:rPr lang="en-US" sz="1000" b="1" dirty="0" err="1">
                <a:solidFill>
                  <a:prstClr val="black"/>
                </a:solidFill>
                <a:latin typeface="Arial"/>
                <a:ea typeface="SimSun"/>
                <a:cs typeface="Arial"/>
              </a:rPr>
              <a:t>relatif</a:t>
            </a:r>
            <a:r>
              <a:rPr lang="en-US" sz="1000" b="1" dirty="0">
                <a:solidFill>
                  <a:prstClr val="black"/>
                </a:solidFill>
                <a:latin typeface="Arial"/>
                <a:ea typeface="SimSun"/>
                <a:cs typeface="Arial"/>
              </a:rPr>
              <a:t> à la </a:t>
            </a:r>
            <a:r>
              <a:rPr lang="en-US" sz="1000" b="1" dirty="0" err="1">
                <a:solidFill>
                  <a:prstClr val="black"/>
                </a:solidFill>
                <a:latin typeface="Arial"/>
                <a:ea typeface="SimSun"/>
                <a:cs typeface="Arial"/>
              </a:rPr>
              <a:t>résolution</a:t>
            </a:r>
            <a:r>
              <a:rPr lang="en-US" sz="1000" b="1" dirty="0">
                <a:solidFill>
                  <a:prstClr val="black"/>
                </a:solidFill>
                <a:latin typeface="Arial"/>
                <a:ea typeface="SimSun"/>
                <a:cs typeface="Arial"/>
              </a:rPr>
              <a:t> </a:t>
            </a:r>
            <a:r>
              <a:rPr lang="en-US" sz="1000" b="1">
                <a:solidFill>
                  <a:prstClr val="black"/>
                </a:solidFill>
                <a:latin typeface="Arial"/>
                <a:ea typeface="SimSun"/>
                <a:cs typeface="Arial"/>
              </a:rPr>
              <a:t>des </a:t>
            </a:r>
            <a:r>
              <a:rPr lang="en-US" sz="1000" b="1" smtClean="0">
                <a:solidFill>
                  <a:prstClr val="black"/>
                </a:solidFill>
                <a:latin typeface="Arial"/>
                <a:ea typeface="SimSun"/>
                <a:cs typeface="Arial"/>
              </a:rPr>
              <a:t>problèmes : </a:t>
            </a:r>
            <a:r>
              <a:rPr lang="en-US" sz="1000" dirty="0" err="1">
                <a:solidFill>
                  <a:prstClr val="black"/>
                </a:solidFill>
                <a:latin typeface="Arial"/>
                <a:ea typeface="SimSun"/>
                <a:cs typeface="Arial"/>
              </a:rPr>
              <a:t>Utilisez</a:t>
            </a:r>
            <a:r>
              <a:rPr lang="en-US" sz="1000" dirty="0">
                <a:solidFill>
                  <a:prstClr val="black"/>
                </a:solidFill>
                <a:latin typeface="Arial"/>
                <a:ea typeface="SimSun"/>
                <a:cs typeface="Arial"/>
              </a:rPr>
              <a:t> les </a:t>
            </a:r>
            <a:r>
              <a:rPr lang="en-US" sz="1000" dirty="0" err="1">
                <a:solidFill>
                  <a:prstClr val="black"/>
                </a:solidFill>
                <a:latin typeface="Arial"/>
                <a:ea typeface="SimSun"/>
                <a:cs typeface="Arial"/>
              </a:rPr>
              <a:t>outils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RSoP</a:t>
            </a:r>
            <a:r>
              <a:rPr lang="en-US" sz="1000" dirty="0">
                <a:solidFill>
                  <a:prstClr val="black"/>
                </a:solidFill>
                <a:latin typeface="Arial"/>
                <a:ea typeface="SimSun"/>
                <a:cs typeface="Arial"/>
              </a:rPr>
              <a:t> pour </a:t>
            </a:r>
            <a:r>
              <a:rPr lang="en-US" sz="1000" dirty="0" err="1">
                <a:solidFill>
                  <a:prstClr val="black"/>
                </a:solidFill>
                <a:latin typeface="Arial"/>
                <a:ea typeface="SimSun"/>
                <a:cs typeface="Arial"/>
              </a:rPr>
              <a:t>déterminer</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quels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paramètres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s'appliquent</a:t>
            </a:r>
            <a:r>
              <a:rPr lang="en-US" sz="1000" dirty="0">
                <a:solidFill>
                  <a:prstClr val="black"/>
                </a:solidFill>
                <a:latin typeface="Arial"/>
                <a:ea typeface="SimSun"/>
                <a:cs typeface="Arial"/>
              </a:rPr>
              <a:t> au poste de travail client.</a:t>
            </a:r>
          </a:p>
          <a:p>
            <a:pPr lvl="0">
              <a:lnSpc>
                <a:spcPct val="115000"/>
              </a:lnSpc>
              <a:spcAft>
                <a:spcPts val="1000"/>
              </a:spcAft>
            </a:pPr>
            <a:r>
              <a:rPr lang="en-US" sz="1000" b="1" err="1">
                <a:solidFill>
                  <a:prstClr val="black"/>
                </a:solidFill>
                <a:latin typeface="Arial"/>
                <a:ea typeface="SimSun"/>
                <a:cs typeface="Arial"/>
              </a:rPr>
              <a:t>Problème</a:t>
            </a:r>
            <a:r>
              <a:rPr lang="en-US" sz="1000" b="1">
                <a:solidFill>
                  <a:prstClr val="black"/>
                </a:solidFill>
                <a:latin typeface="Arial"/>
                <a:ea typeface="SimSun"/>
                <a:cs typeface="Arial"/>
              </a:rPr>
              <a:t> </a:t>
            </a:r>
            <a:r>
              <a:rPr lang="en-US" sz="1000" b="1" smtClean="0">
                <a:solidFill>
                  <a:prstClr val="black"/>
                </a:solidFill>
                <a:latin typeface="Arial"/>
                <a:ea typeface="SimSun"/>
                <a:cs typeface="Arial"/>
              </a:rPr>
              <a:t>courant : </a:t>
            </a:r>
            <a:r>
              <a:rPr lang="en-US" sz="1000" dirty="0" err="1">
                <a:solidFill>
                  <a:prstClr val="black"/>
                </a:solidFill>
                <a:latin typeface="Arial"/>
                <a:ea typeface="SimSun"/>
                <a:cs typeface="Arial"/>
              </a:rPr>
              <a:t>Tous</a:t>
            </a:r>
            <a:r>
              <a:rPr lang="en-US" sz="1000" dirty="0">
                <a:solidFill>
                  <a:prstClr val="black"/>
                </a:solidFill>
                <a:latin typeface="Arial"/>
                <a:ea typeface="SimSun"/>
                <a:cs typeface="Arial"/>
              </a:rPr>
              <a:t> les </a:t>
            </a:r>
            <a:r>
              <a:rPr lang="en-US" sz="1000" dirty="0" err="1">
                <a:solidFill>
                  <a:prstClr val="black"/>
                </a:solidFill>
                <a:latin typeface="Arial"/>
                <a:ea typeface="SimSun"/>
                <a:cs typeface="Arial"/>
              </a:rPr>
              <a:t>utilisateurs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d'une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unité</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d'organisation</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spécifique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rencontrent</a:t>
            </a:r>
            <a:r>
              <a:rPr lang="en-US" sz="1000" dirty="0">
                <a:solidFill>
                  <a:prstClr val="black"/>
                </a:solidFill>
                <a:latin typeface="Arial"/>
                <a:ea typeface="SimSun"/>
                <a:cs typeface="Arial"/>
              </a:rPr>
              <a:t> des </a:t>
            </a:r>
            <a:r>
              <a:rPr lang="en-US" sz="1000" dirty="0" err="1">
                <a:solidFill>
                  <a:prstClr val="black"/>
                </a:solidFill>
                <a:latin typeface="Arial"/>
                <a:ea typeface="SimSun"/>
                <a:cs typeface="Arial"/>
              </a:rPr>
              <a:t>problèmes</a:t>
            </a:r>
            <a:r>
              <a:rPr lang="en-US" sz="1000" dirty="0">
                <a:solidFill>
                  <a:prstClr val="black"/>
                </a:solidFill>
                <a:latin typeface="Arial"/>
                <a:ea typeface="SimSun"/>
                <a:cs typeface="Arial"/>
              </a:rPr>
              <a:t>, et </a:t>
            </a:r>
            <a:r>
              <a:rPr lang="en-US" sz="1000" dirty="0" err="1">
                <a:solidFill>
                  <a:prstClr val="black"/>
                </a:solidFill>
                <a:latin typeface="Arial"/>
                <a:ea typeface="SimSun"/>
                <a:cs typeface="Arial"/>
              </a:rPr>
              <a:t>plusieurs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objets</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stratégie</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groupe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sont</a:t>
            </a:r>
            <a:r>
              <a:rPr lang="en-US" sz="1000" dirty="0">
                <a:solidFill>
                  <a:prstClr val="black"/>
                </a:solidFill>
                <a:latin typeface="Arial"/>
                <a:ea typeface="SimSun"/>
                <a:cs typeface="Arial"/>
              </a:rPr>
              <a:t> appliqués à </a:t>
            </a:r>
            <a:r>
              <a:rPr lang="en-US" sz="1000" dirty="0" err="1">
                <a:solidFill>
                  <a:prstClr val="black"/>
                </a:solidFill>
                <a:latin typeface="Arial"/>
                <a:ea typeface="SimSun"/>
                <a:cs typeface="Arial"/>
              </a:rPr>
              <a:t>cette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unité</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d'organisation</a:t>
            </a:r>
            <a:r>
              <a:rPr lang="en-US" sz="1000" dirty="0">
                <a:solidFill>
                  <a:prstClr val="black"/>
                </a:solidFill>
                <a:latin typeface="Arial"/>
                <a:ea typeface="SimSun"/>
                <a:cs typeface="Arial"/>
              </a:rPr>
              <a:t>.</a:t>
            </a:r>
          </a:p>
          <a:p>
            <a:pPr lvl="0">
              <a:lnSpc>
                <a:spcPct val="115000"/>
              </a:lnSpc>
              <a:spcAft>
                <a:spcPts val="1000"/>
              </a:spcAft>
            </a:pPr>
            <a:r>
              <a:rPr lang="en-US" sz="1000" b="1" dirty="0" err="1">
                <a:solidFill>
                  <a:prstClr val="black"/>
                </a:solidFill>
                <a:latin typeface="Arial"/>
                <a:ea typeface="SimSun"/>
                <a:cs typeface="Arial"/>
              </a:rPr>
              <a:t>Conseil</a:t>
            </a:r>
            <a:r>
              <a:rPr lang="en-US" sz="1000" b="1" dirty="0">
                <a:solidFill>
                  <a:prstClr val="black"/>
                </a:solidFill>
                <a:latin typeface="Arial"/>
                <a:ea typeface="SimSun"/>
                <a:cs typeface="Arial"/>
              </a:rPr>
              <a:t> </a:t>
            </a:r>
            <a:r>
              <a:rPr lang="en-US" sz="1000" b="1" dirty="0" err="1">
                <a:solidFill>
                  <a:prstClr val="black"/>
                </a:solidFill>
                <a:latin typeface="Arial"/>
                <a:ea typeface="SimSun"/>
                <a:cs typeface="Arial"/>
              </a:rPr>
              <a:t>relatif</a:t>
            </a:r>
            <a:r>
              <a:rPr lang="en-US" sz="1000" b="1" dirty="0">
                <a:solidFill>
                  <a:prstClr val="black"/>
                </a:solidFill>
                <a:latin typeface="Arial"/>
                <a:ea typeface="SimSun"/>
                <a:cs typeface="Arial"/>
              </a:rPr>
              <a:t> à la </a:t>
            </a:r>
            <a:r>
              <a:rPr lang="en-US" sz="1000" b="1" dirty="0" err="1">
                <a:solidFill>
                  <a:prstClr val="black"/>
                </a:solidFill>
                <a:latin typeface="Arial"/>
                <a:ea typeface="SimSun"/>
                <a:cs typeface="Arial"/>
              </a:rPr>
              <a:t>résolution</a:t>
            </a:r>
            <a:r>
              <a:rPr lang="en-US" sz="1000" b="1" dirty="0">
                <a:solidFill>
                  <a:prstClr val="black"/>
                </a:solidFill>
                <a:latin typeface="Arial"/>
                <a:ea typeface="SimSun"/>
                <a:cs typeface="Arial"/>
              </a:rPr>
              <a:t> </a:t>
            </a:r>
            <a:r>
              <a:rPr lang="en-US" sz="1000" b="1">
                <a:solidFill>
                  <a:prstClr val="black"/>
                </a:solidFill>
                <a:latin typeface="Arial"/>
                <a:ea typeface="SimSun"/>
                <a:cs typeface="Arial"/>
              </a:rPr>
              <a:t>des </a:t>
            </a:r>
            <a:r>
              <a:rPr lang="en-US" sz="1000" b="1" smtClean="0">
                <a:solidFill>
                  <a:prstClr val="black"/>
                </a:solidFill>
                <a:latin typeface="Arial"/>
                <a:ea typeface="SimSun"/>
                <a:cs typeface="Arial"/>
              </a:rPr>
              <a:t>problèmes : </a:t>
            </a:r>
            <a:r>
              <a:rPr lang="en-US" sz="1000" dirty="0" err="1">
                <a:solidFill>
                  <a:prstClr val="black"/>
                </a:solidFill>
                <a:latin typeface="Arial"/>
                <a:ea typeface="SimSun"/>
                <a:cs typeface="Arial"/>
              </a:rPr>
              <a:t>Désactivez</a:t>
            </a:r>
            <a:r>
              <a:rPr lang="en-US" sz="1000" dirty="0">
                <a:solidFill>
                  <a:prstClr val="black"/>
                </a:solidFill>
                <a:latin typeface="Arial"/>
                <a:ea typeface="SimSun"/>
                <a:cs typeface="Arial"/>
              </a:rPr>
              <a:t> les liaisons </a:t>
            </a:r>
            <a:r>
              <a:rPr lang="en-US" sz="1000" dirty="0" err="1">
                <a:solidFill>
                  <a:prstClr val="black"/>
                </a:solidFill>
                <a:latin typeface="Arial"/>
                <a:ea typeface="SimSun"/>
                <a:cs typeface="Arial"/>
              </a:rPr>
              <a:t>d'objets</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stratégie</a:t>
            </a:r>
            <a:r>
              <a:rPr lang="en-US" sz="1000" dirty="0">
                <a:solidFill>
                  <a:prstClr val="black"/>
                </a:solidFill>
                <a:latin typeface="Arial"/>
                <a:ea typeface="SimSun"/>
                <a:cs typeface="Arial"/>
              </a:rPr>
              <a:t> </a:t>
            </a:r>
            <a:r>
              <a:rPr lang="en-US" sz="1000" dirty="0" smtClean="0">
                <a:solidFill>
                  <a:prstClr val="black"/>
                </a:solidFill>
                <a:latin typeface="Arial"/>
                <a:ea typeface="SimSun"/>
                <a:cs typeface="Arial"/>
              </a:rPr>
              <a:t>de</a:t>
            </a:r>
            <a:r>
              <a:rPr lang="en-US" sz="1000" smtClean="0">
                <a:solidFill>
                  <a:prstClr val="black"/>
                </a:solidFill>
                <a:latin typeface="Arial"/>
                <a:ea typeface="SimSun"/>
                <a:cs typeface="Arial"/>
              </a:rPr>
              <a:t> groupe une </a:t>
            </a:r>
            <a:r>
              <a:rPr lang="en-US" sz="1000" dirty="0">
                <a:solidFill>
                  <a:prstClr val="black"/>
                </a:solidFill>
                <a:latin typeface="Arial"/>
                <a:ea typeface="SimSun"/>
                <a:cs typeface="Arial"/>
              </a:rPr>
              <a:t>par </a:t>
            </a:r>
            <a:r>
              <a:rPr lang="en-US" sz="1000" dirty="0" err="1">
                <a:solidFill>
                  <a:prstClr val="black"/>
                </a:solidFill>
                <a:latin typeface="Arial"/>
                <a:ea typeface="SimSun"/>
                <a:cs typeface="Arial"/>
              </a:rPr>
              <a:t>une</a:t>
            </a:r>
            <a:r>
              <a:rPr lang="en-US" sz="1000" dirty="0">
                <a:solidFill>
                  <a:prstClr val="black"/>
                </a:solidFill>
                <a:latin typeface="Arial"/>
                <a:ea typeface="SimSun"/>
                <a:cs typeface="Arial"/>
              </a:rPr>
              <a:t> et </a:t>
            </a:r>
            <a:r>
              <a:rPr lang="en-US" sz="1000" dirty="0" err="1">
                <a:solidFill>
                  <a:prstClr val="black"/>
                </a:solidFill>
                <a:latin typeface="Arial"/>
                <a:ea typeface="SimSun"/>
                <a:cs typeface="Arial"/>
              </a:rPr>
              <a:t>testez</a:t>
            </a:r>
            <a:r>
              <a:rPr lang="en-US" sz="1000" dirty="0">
                <a:solidFill>
                  <a:prstClr val="black"/>
                </a:solidFill>
                <a:latin typeface="Arial"/>
                <a:ea typeface="SimSun"/>
                <a:cs typeface="Arial"/>
              </a:rPr>
              <a:t> les </a:t>
            </a:r>
            <a:r>
              <a:rPr lang="en-US" sz="1000" dirty="0" err="1">
                <a:solidFill>
                  <a:prstClr val="black"/>
                </a:solidFill>
                <a:latin typeface="Arial"/>
                <a:ea typeface="SimSun"/>
                <a:cs typeface="Arial"/>
              </a:rPr>
              <a:t>postes</a:t>
            </a:r>
            <a:r>
              <a:rPr lang="en-US" sz="1000" dirty="0">
                <a:solidFill>
                  <a:prstClr val="black"/>
                </a:solidFill>
                <a:latin typeface="Arial"/>
                <a:ea typeface="SimSun"/>
                <a:cs typeface="Arial"/>
              </a:rPr>
              <a:t> de travail pour </a:t>
            </a:r>
            <a:r>
              <a:rPr lang="en-US" sz="1000" dirty="0" err="1">
                <a:solidFill>
                  <a:prstClr val="black"/>
                </a:solidFill>
                <a:latin typeface="Arial"/>
                <a:ea typeface="SimSun"/>
                <a:cs typeface="Arial"/>
              </a:rPr>
              <a:t>voir</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si</a:t>
            </a:r>
            <a:r>
              <a:rPr lang="en-US" sz="1000" dirty="0">
                <a:solidFill>
                  <a:prstClr val="black"/>
                </a:solidFill>
                <a:latin typeface="Arial"/>
                <a:ea typeface="SimSun"/>
                <a:cs typeface="Arial"/>
              </a:rPr>
              <a:t> un des </a:t>
            </a:r>
            <a:r>
              <a:rPr lang="en-US" sz="1000" dirty="0" err="1">
                <a:solidFill>
                  <a:prstClr val="black"/>
                </a:solidFill>
                <a:latin typeface="Arial"/>
                <a:ea typeface="SimSun"/>
                <a:cs typeface="Arial"/>
              </a:rPr>
              <a:t>objets</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stratégie</a:t>
            </a:r>
            <a:r>
              <a:rPr lang="en-US" sz="1000" dirty="0">
                <a:solidFill>
                  <a:prstClr val="black"/>
                </a:solidFill>
                <a:latin typeface="Arial"/>
                <a:ea typeface="SimSun"/>
                <a:cs typeface="Arial"/>
              </a:rPr>
              <a:t> </a:t>
            </a:r>
            <a:r>
              <a:rPr lang="en-US" sz="1000" dirty="0" smtClean="0">
                <a:solidFill>
                  <a:prstClr val="black"/>
                </a:solidFill>
                <a:latin typeface="Arial"/>
                <a:ea typeface="SimSun"/>
                <a:cs typeface="Arial"/>
              </a:rPr>
              <a:t>de </a:t>
            </a:r>
            <a:r>
              <a:rPr lang="en-US" sz="1000" dirty="0" err="1" smtClean="0">
                <a:solidFill>
                  <a:prstClr val="black"/>
                </a:solidFill>
                <a:latin typeface="Arial"/>
                <a:ea typeface="SimSun"/>
                <a:cs typeface="Arial"/>
              </a:rPr>
              <a:t>groupe</a:t>
            </a:r>
            <a:r>
              <a:rPr lang="en-US" sz="1000" smtClean="0">
                <a:solidFill>
                  <a:prstClr val="black"/>
                </a:solidFill>
                <a:latin typeface="Arial"/>
                <a:ea typeface="SimSun"/>
                <a:cs typeface="Arial"/>
              </a:rPr>
              <a:t> est responsable </a:t>
            </a:r>
            <a:r>
              <a:rPr lang="en-US" sz="1000" dirty="0">
                <a:solidFill>
                  <a:prstClr val="black"/>
                </a:solidFill>
                <a:latin typeface="Arial"/>
                <a:ea typeface="SimSun"/>
                <a:cs typeface="Arial"/>
              </a:rPr>
              <a:t>du </a:t>
            </a:r>
            <a:r>
              <a:rPr lang="en-US" sz="1000" err="1">
                <a:solidFill>
                  <a:prstClr val="black"/>
                </a:solidFill>
                <a:latin typeface="Arial"/>
                <a:ea typeface="SimSun"/>
                <a:cs typeface="Arial"/>
              </a:rPr>
              <a:t>problème</a:t>
            </a:r>
            <a:r>
              <a:rPr lang="en-US" sz="1000" smtClean="0">
                <a:solidFill>
                  <a:prstClr val="black"/>
                </a:solidFill>
                <a:latin typeface="Arial"/>
                <a:ea typeface="SimSun"/>
                <a:cs typeface="Arial"/>
              </a:rPr>
              <a:t>.</a:t>
            </a:r>
            <a:endParaRPr lang="en-US" sz="1000" dirty="0">
              <a:solidFill>
                <a:prstClr val="black"/>
              </a:solidFill>
              <a:latin typeface="Arial"/>
              <a:ea typeface="SimSun"/>
              <a:cs typeface="Arial"/>
            </a:endParaRPr>
          </a:p>
        </p:txBody>
      </p:sp>
      <p:sp>
        <p:nvSpPr>
          <p:cNvPr id="4" name="Slide Number Placeholder 3"/>
          <p:cNvSpPr>
            <a:spLocks noGrp="1"/>
          </p:cNvSpPr>
          <p:nvPr>
            <p:ph type="sldNum" sz="quarter" idx="10"/>
          </p:nvPr>
        </p:nvSpPr>
        <p:spPr/>
        <p:txBody>
          <a:bodyPr/>
          <a:lstStyle/>
          <a:p>
            <a:fld id="{AFE14F8A-083D-447A-AF11-706261AFBA5F}" type="slidenum">
              <a:rPr lang="en-US" smtClean="0"/>
              <a:t>32</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11 : Implémentation d'une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335947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Décrivez</a:t>
            </a:r>
            <a:r>
              <a:rPr lang="en-US" sz="1000" dirty="0">
                <a:latin typeface="Arial"/>
                <a:ea typeface="SimSun"/>
                <a:cs typeface="Segoe UI"/>
              </a:rPr>
              <a:t> </a:t>
            </a:r>
            <a:r>
              <a:rPr lang="en-US" sz="1000" dirty="0" err="1">
                <a:latin typeface="Arial"/>
                <a:ea typeface="SimSun"/>
                <a:cs typeface="Segoe UI"/>
              </a:rPr>
              <a:t>l'objet</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comme</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collection de </a:t>
            </a:r>
            <a:r>
              <a:rPr lang="en-US" sz="1000" dirty="0" err="1">
                <a:latin typeface="Arial"/>
                <a:ea typeface="SimSun"/>
                <a:cs typeface="Segoe UI"/>
              </a:rPr>
              <a:t>paramètres</a:t>
            </a:r>
            <a:r>
              <a:rPr lang="en-US" sz="1000" dirty="0">
                <a:latin typeface="Arial"/>
                <a:ea typeface="SimSun"/>
                <a:cs typeface="Segoe UI"/>
              </a:rPr>
              <a:t> qui </a:t>
            </a:r>
            <a:r>
              <a:rPr lang="en-US" sz="1000" dirty="0" err="1">
                <a:latin typeface="Arial"/>
                <a:ea typeface="SimSun"/>
                <a:cs typeface="Segoe UI"/>
              </a:rPr>
              <a:t>sont</a:t>
            </a:r>
            <a:r>
              <a:rPr lang="en-US" sz="1000" dirty="0">
                <a:latin typeface="Arial"/>
                <a:ea typeface="SimSun"/>
                <a:cs typeface="Segoe UI"/>
              </a:rPr>
              <a:t> appliqués à un </a:t>
            </a:r>
            <a:r>
              <a:rPr lang="en-US" sz="1000" dirty="0" err="1">
                <a:latin typeface="Arial"/>
                <a:ea typeface="SimSun"/>
                <a:cs typeface="Segoe UI"/>
              </a:rPr>
              <a:t>utilisateur</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à un </a:t>
            </a:r>
            <a:r>
              <a:rPr lang="en-US" sz="1000" dirty="0" err="1">
                <a:latin typeface="Arial"/>
                <a:ea typeface="SimSun"/>
                <a:cs typeface="Segoe UI"/>
              </a:rPr>
              <a:t>ordinateur</a:t>
            </a:r>
            <a:r>
              <a:rPr lang="en-US" sz="1000" dirty="0">
                <a:latin typeface="Arial"/>
                <a:ea typeface="SimSun"/>
                <a:cs typeface="Segoe UI"/>
              </a:rPr>
              <a:t>. </a:t>
            </a:r>
            <a:r>
              <a:rPr lang="en-US" sz="1000" dirty="0" err="1">
                <a:latin typeface="Arial"/>
                <a:ea typeface="SimSun"/>
                <a:cs typeface="Segoe UI"/>
              </a:rPr>
              <a:t>Indiquez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utilisez</a:t>
            </a:r>
            <a:r>
              <a:rPr lang="en-US" sz="1000" dirty="0">
                <a:latin typeface="Arial"/>
                <a:ea typeface="SimSun"/>
                <a:cs typeface="Segoe UI"/>
              </a:rPr>
              <a:t> </a:t>
            </a:r>
            <a:r>
              <a:rPr lang="en-US" sz="1000" dirty="0" err="1">
                <a:latin typeface="Arial"/>
                <a:ea typeface="SimSun"/>
                <a:cs typeface="Segoe UI"/>
              </a:rPr>
              <a:t>rarement</a:t>
            </a:r>
            <a:r>
              <a:rPr lang="en-US" sz="1000" dirty="0">
                <a:latin typeface="Arial"/>
                <a:ea typeface="SimSun"/>
                <a:cs typeface="Segoe UI"/>
              </a:rPr>
              <a:t> les </a:t>
            </a:r>
            <a:r>
              <a:rPr lang="en-US" sz="1000" dirty="0" err="1">
                <a:latin typeface="Arial"/>
                <a:ea typeface="SimSun"/>
                <a:cs typeface="Segoe UI"/>
              </a:rPr>
              <a:t>objets</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locale </a:t>
            </a:r>
            <a:r>
              <a:rPr lang="en-US" sz="1000" dirty="0" err="1">
                <a:latin typeface="Arial"/>
                <a:ea typeface="SimSun"/>
                <a:cs typeface="Segoe UI"/>
              </a:rPr>
              <a:t>dans</a:t>
            </a:r>
            <a:r>
              <a:rPr lang="en-US" sz="1000" dirty="0">
                <a:latin typeface="Arial"/>
                <a:ea typeface="SimSun"/>
                <a:cs typeface="Segoe UI"/>
              </a:rPr>
              <a:t> les </a:t>
            </a:r>
            <a:r>
              <a:rPr lang="en-US" sz="1000" dirty="0" err="1">
                <a:latin typeface="Arial"/>
                <a:ea typeface="SimSun"/>
                <a:cs typeface="Segoe UI"/>
              </a:rPr>
              <a:t>environnements</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parce</a:t>
            </a:r>
            <a:r>
              <a:rPr lang="en-US" sz="1000" dirty="0">
                <a:latin typeface="Arial"/>
                <a:ea typeface="SimSun"/>
                <a:cs typeface="Segoe UI"/>
              </a:rPr>
              <a:t> </a:t>
            </a:r>
            <a:r>
              <a:rPr lang="en-US" sz="1000" dirty="0" err="1">
                <a:latin typeface="Arial"/>
                <a:ea typeface="SimSun"/>
                <a:cs typeface="Segoe UI"/>
              </a:rPr>
              <a:t>qu'ils</a:t>
            </a:r>
            <a:r>
              <a:rPr lang="en-US" sz="1000" dirty="0">
                <a:latin typeface="Arial"/>
                <a:ea typeface="SimSun"/>
                <a:cs typeface="Segoe UI"/>
              </a:rPr>
              <a:t> ne </a:t>
            </a:r>
            <a:r>
              <a:rPr lang="en-US" sz="1000" dirty="0" err="1">
                <a:latin typeface="Arial"/>
                <a:ea typeface="SimSun"/>
                <a:cs typeface="Segoe UI"/>
              </a:rPr>
              <a:t>peuvent</a:t>
            </a:r>
            <a:r>
              <a:rPr lang="en-US" sz="1000" dirty="0">
                <a:latin typeface="Arial"/>
                <a:ea typeface="SimSun"/>
                <a:cs typeface="Segoe UI"/>
              </a:rPr>
              <a:t> pas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gérés</a:t>
            </a:r>
            <a:r>
              <a:rPr lang="en-US" sz="1000" dirty="0">
                <a:latin typeface="Arial"/>
                <a:ea typeface="SimSun"/>
                <a:cs typeface="Segoe UI"/>
              </a:rPr>
              <a:t> de </a:t>
            </a:r>
            <a:r>
              <a:rPr lang="en-US" sz="1000" dirty="0" err="1">
                <a:latin typeface="Arial"/>
                <a:ea typeface="SimSun"/>
                <a:cs typeface="Segoe UI"/>
              </a:rPr>
              <a:t>manière</a:t>
            </a:r>
            <a:r>
              <a:rPr lang="en-US" sz="1000" dirty="0">
                <a:latin typeface="Arial"/>
                <a:ea typeface="SimSun"/>
                <a:cs typeface="Segoe UI"/>
              </a:rPr>
              <a:t> </a:t>
            </a:r>
            <a:r>
              <a:rPr lang="en-US" sz="1000" dirty="0" err="1">
                <a:latin typeface="Arial"/>
                <a:ea typeface="SimSun"/>
                <a:cs typeface="Segoe UI"/>
              </a:rPr>
              <a:t>centralisée</a:t>
            </a:r>
            <a:r>
              <a:rPr lang="en-US" sz="1000" dirty="0">
                <a:latin typeface="Arial"/>
                <a:ea typeface="SimSun"/>
                <a:cs typeface="Segoe UI"/>
              </a:rPr>
              <a:t>. </a:t>
            </a:r>
            <a:r>
              <a:rPr lang="en-US" sz="1000" dirty="0" err="1" smtClean="0">
                <a:latin typeface="Arial"/>
                <a:ea typeface="SimSun"/>
                <a:cs typeface="Segoe UI"/>
              </a:rPr>
              <a:t>Ils</a:t>
            </a:r>
            <a:r>
              <a:rPr lang="en-US" sz="1000" dirty="0" smtClean="0">
                <a:latin typeface="Arial"/>
                <a:ea typeface="SimSun"/>
                <a:cs typeface="Segoe UI"/>
              </a:rPr>
              <a:t> ne </a:t>
            </a:r>
            <a:r>
              <a:rPr lang="en-US" sz="1000" dirty="0" err="1" smtClean="0">
                <a:latin typeface="Arial"/>
                <a:ea typeface="SimSun"/>
                <a:cs typeface="Segoe UI"/>
              </a:rPr>
              <a:t>sont</a:t>
            </a:r>
            <a:r>
              <a:rPr lang="en-US" sz="1000" dirty="0" smtClean="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t>
            </a:r>
            <a:r>
              <a:rPr lang="en-US" sz="1000" dirty="0" err="1">
                <a:latin typeface="Arial"/>
                <a:ea typeface="SimSun"/>
                <a:cs typeface="Segoe UI"/>
              </a:rPr>
              <a:t>généralement</a:t>
            </a:r>
            <a:r>
              <a:rPr lang="en-US" sz="1000" dirty="0">
                <a:latin typeface="Arial"/>
                <a:ea typeface="SimSun"/>
                <a:cs typeface="Segoe UI"/>
              </a:rPr>
              <a:t> pas </a:t>
            </a:r>
            <a:r>
              <a:rPr lang="en-US" sz="1000" dirty="0" err="1">
                <a:latin typeface="Arial"/>
                <a:ea typeface="SimSun"/>
                <a:cs typeface="Segoe UI"/>
              </a:rPr>
              <a:t>configurés</a:t>
            </a:r>
            <a:r>
              <a:rPr lang="en-US" sz="1000" dirty="0">
                <a:latin typeface="Arial"/>
                <a:ea typeface="SimSun"/>
                <a:cs typeface="Segoe UI"/>
              </a:rPr>
              <a:t> </a:t>
            </a:r>
            <a:r>
              <a:rPr lang="en-US" sz="1000" dirty="0" err="1">
                <a:latin typeface="Arial"/>
                <a:ea typeface="SimSun"/>
                <a:cs typeface="Segoe UI"/>
              </a:rPr>
              <a:t>parce</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la maintenance des </a:t>
            </a:r>
            <a:r>
              <a:rPr lang="en-US" sz="1000" dirty="0" err="1">
                <a:latin typeface="Arial"/>
                <a:ea typeface="SimSun"/>
                <a:cs typeface="Segoe UI"/>
              </a:rPr>
              <a:t>stratégies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ordinateur</a:t>
            </a:r>
            <a:r>
              <a:rPr lang="en-US" sz="1000" dirty="0">
                <a:latin typeface="Arial"/>
                <a:ea typeface="SimSun"/>
                <a:cs typeface="Segoe UI"/>
              </a:rPr>
              <a:t> </a:t>
            </a:r>
            <a:r>
              <a:rPr lang="en-US" sz="1000" dirty="0" err="1">
                <a:latin typeface="Arial"/>
                <a:ea typeface="SimSun"/>
                <a:cs typeface="Segoe UI"/>
              </a:rPr>
              <a:t>implique</a:t>
            </a:r>
            <a:r>
              <a:rPr lang="en-US" sz="1000" dirty="0">
                <a:latin typeface="Arial"/>
                <a:ea typeface="SimSun"/>
                <a:cs typeface="Segoe UI"/>
              </a:rPr>
              <a:t> trop de travail.</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FE14F8A-083D-447A-AF11-706261AFBA5F}" type="slidenum">
              <a:rPr lang="en-US" smtClean="0"/>
              <a:t>4</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11 : Implémentation d'une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1839810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Soulignez</a:t>
            </a:r>
            <a:r>
              <a:rPr lang="en-US" sz="1000" dirty="0">
                <a:latin typeface="Arial"/>
                <a:ea typeface="SimSun"/>
                <a:cs typeface="Segoe UI"/>
              </a:rPr>
              <a:t> le fait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un </a:t>
            </a:r>
            <a:r>
              <a:rPr lang="en-US" sz="1000" dirty="0" err="1">
                <a:latin typeface="Arial"/>
                <a:ea typeface="SimSun"/>
                <a:cs typeface="Segoe UI"/>
              </a:rPr>
              <a:t>environnement</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les </a:t>
            </a:r>
            <a:r>
              <a:rPr lang="en-US" sz="1000" dirty="0" err="1">
                <a:latin typeface="Arial"/>
                <a:ea typeface="SimSun"/>
                <a:cs typeface="Segoe UI"/>
              </a:rPr>
              <a:t>stratégies</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prévalent</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les </a:t>
            </a:r>
            <a:r>
              <a:rPr lang="en-US" sz="1000" dirty="0" err="1">
                <a:latin typeface="Arial"/>
                <a:ea typeface="SimSun"/>
                <a:cs typeface="Segoe UI"/>
              </a:rPr>
              <a:t>paramètres</a:t>
            </a:r>
            <a:r>
              <a:rPr lang="en-US" sz="1000" dirty="0">
                <a:latin typeface="Arial"/>
                <a:ea typeface="SimSun"/>
                <a:cs typeface="Segoe UI"/>
              </a:rPr>
              <a:t> </a:t>
            </a:r>
            <a:r>
              <a:rPr lang="en-US" sz="1000" dirty="0" err="1">
                <a:latin typeface="Arial"/>
                <a:ea typeface="SimSun"/>
                <a:cs typeface="Segoe UI"/>
              </a:rPr>
              <a:t>locaux</a:t>
            </a:r>
            <a:r>
              <a:rPr lang="en-US" sz="1000" dirty="0">
                <a:latin typeface="Arial"/>
                <a:ea typeface="SimSun"/>
                <a:cs typeface="Segoe UI"/>
              </a:rPr>
              <a:t>. La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locale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uniquement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utilisée</a:t>
            </a:r>
            <a:r>
              <a:rPr lang="en-US" sz="1000" dirty="0">
                <a:latin typeface="Arial"/>
                <a:ea typeface="SimSun"/>
                <a:cs typeface="Segoe UI"/>
              </a:rPr>
              <a:t> pour </a:t>
            </a:r>
            <a:r>
              <a:rPr lang="en-US" sz="1000" dirty="0" err="1">
                <a:latin typeface="Arial"/>
                <a:ea typeface="SimSun"/>
                <a:cs typeface="Segoe UI"/>
              </a:rPr>
              <a:t>contrôler</a:t>
            </a:r>
            <a:r>
              <a:rPr lang="en-US" sz="1000" dirty="0">
                <a:latin typeface="Arial"/>
                <a:ea typeface="SimSun"/>
                <a:cs typeface="Segoe UI"/>
              </a:rPr>
              <a:t> </a:t>
            </a:r>
            <a:r>
              <a:rPr lang="en-US" sz="1000" dirty="0" err="1">
                <a:latin typeface="Arial"/>
                <a:ea typeface="SimSun"/>
                <a:cs typeface="Segoe UI"/>
              </a:rPr>
              <a:t>l'ordinateur</a:t>
            </a:r>
            <a:r>
              <a:rPr lang="en-US" sz="1000" dirty="0">
                <a:latin typeface="Arial"/>
                <a:ea typeface="SimSun"/>
                <a:cs typeface="Segoe UI"/>
              </a:rPr>
              <a:t> local. </a:t>
            </a:r>
            <a:r>
              <a:rPr lang="en-US" sz="1000" dirty="0" err="1">
                <a:latin typeface="Arial"/>
                <a:ea typeface="SimSun"/>
                <a:cs typeface="Segoe UI"/>
              </a:rPr>
              <a:t>C'est</a:t>
            </a:r>
            <a:r>
              <a:rPr lang="en-US" sz="1000" dirty="0">
                <a:latin typeface="Arial"/>
                <a:ea typeface="SimSun"/>
                <a:cs typeface="Segoe UI"/>
              </a:rPr>
              <a:t> utile </a:t>
            </a:r>
            <a:r>
              <a:rPr lang="en-US" sz="1000" dirty="0" err="1">
                <a:latin typeface="Arial"/>
                <a:ea typeface="SimSun"/>
                <a:cs typeface="Segoe UI"/>
              </a:rPr>
              <a:t>dans</a:t>
            </a:r>
            <a:r>
              <a:rPr lang="en-US" sz="1000" dirty="0">
                <a:latin typeface="Arial"/>
                <a:ea typeface="SimSun"/>
                <a:cs typeface="Segoe UI"/>
              </a:rPr>
              <a:t> les </a:t>
            </a:r>
            <a:r>
              <a:rPr lang="en-US" sz="1000" dirty="0" err="1">
                <a:latin typeface="Arial"/>
                <a:ea typeface="SimSun"/>
                <a:cs typeface="Segoe UI"/>
              </a:rPr>
              <a:t>environnements</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de travail et pour </a:t>
            </a:r>
            <a:r>
              <a:rPr lang="en-US" sz="1000" dirty="0" err="1">
                <a:latin typeface="Arial"/>
                <a:ea typeface="SimSun"/>
                <a:cs typeface="Segoe UI"/>
              </a:rPr>
              <a:t>l'acquisition</a:t>
            </a:r>
            <a:r>
              <a:rPr lang="en-US" sz="1000" dirty="0">
                <a:latin typeface="Arial"/>
                <a:ea typeface="SimSun"/>
                <a:cs typeface="Segoe UI"/>
              </a:rPr>
              <a:t> </a:t>
            </a:r>
            <a:r>
              <a:rPr lang="en-US" sz="1000" dirty="0" err="1">
                <a:latin typeface="Arial"/>
                <a:ea typeface="SimSun"/>
                <a:cs typeface="Segoe UI"/>
              </a:rPr>
              <a:t>d'images</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Faites</a:t>
            </a:r>
            <a:r>
              <a:rPr lang="en-US" sz="1000" dirty="0">
                <a:latin typeface="Arial"/>
                <a:ea typeface="SimSun"/>
                <a:cs typeface="Segoe UI"/>
              </a:rPr>
              <a:t> </a:t>
            </a:r>
            <a:r>
              <a:rPr lang="en-US" sz="1000" dirty="0" err="1">
                <a:latin typeface="Arial"/>
                <a:ea typeface="SimSun"/>
                <a:cs typeface="Segoe UI"/>
              </a:rPr>
              <a:t>remarquer</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la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locale </a:t>
            </a:r>
            <a:r>
              <a:rPr lang="en-US" sz="1000" dirty="0" err="1">
                <a:latin typeface="Arial"/>
                <a:ea typeface="SimSun"/>
                <a:cs typeface="Segoe UI"/>
              </a:rPr>
              <a:t>s'appliquera</a:t>
            </a:r>
            <a:r>
              <a:rPr lang="en-US" sz="1000" dirty="0">
                <a:latin typeface="Arial"/>
                <a:ea typeface="SimSun"/>
                <a:cs typeface="Segoe UI"/>
              </a:rPr>
              <a:t> à </a:t>
            </a:r>
            <a:r>
              <a:rPr lang="en-US" sz="1000" dirty="0" err="1">
                <a:latin typeface="Arial"/>
                <a:ea typeface="SimSun"/>
                <a:cs typeface="Segoe UI"/>
              </a:rPr>
              <a:t>tous</a:t>
            </a:r>
            <a:r>
              <a:rPr lang="en-US" sz="1000" dirty="0">
                <a:latin typeface="Arial"/>
                <a:ea typeface="SimSun"/>
                <a:cs typeface="Segoe UI"/>
              </a:rPr>
              <a:t> les </a:t>
            </a:r>
            <a:r>
              <a:rPr lang="en-US" sz="1000" dirty="0" err="1">
                <a:latin typeface="Arial"/>
                <a:ea typeface="SimSun"/>
                <a:cs typeface="Segoe UI"/>
              </a:rPr>
              <a:t>utilisateurs</a:t>
            </a:r>
            <a:r>
              <a:rPr lang="en-US" sz="1000" dirty="0">
                <a:latin typeface="Arial"/>
                <a:ea typeface="SimSun"/>
                <a:cs typeface="Segoe UI"/>
              </a:rPr>
              <a:t> qui se </a:t>
            </a:r>
            <a:r>
              <a:rPr lang="en-US" sz="1000" dirty="0" err="1">
                <a:latin typeface="Arial"/>
                <a:ea typeface="SimSun"/>
                <a:cs typeface="Segoe UI"/>
              </a:rPr>
              <a:t>connecteront</a:t>
            </a:r>
            <a:r>
              <a:rPr lang="en-US" sz="1000" dirty="0">
                <a:latin typeface="Arial"/>
                <a:ea typeface="SimSun"/>
                <a:cs typeface="Segoe UI"/>
              </a:rPr>
              <a:t> à </a:t>
            </a:r>
            <a:r>
              <a:rPr lang="en-US" sz="1000" dirty="0" err="1">
                <a:latin typeface="Arial"/>
                <a:ea typeface="SimSun"/>
                <a:cs typeface="Segoe UI"/>
              </a:rPr>
              <a:t>l'ordinateur</a:t>
            </a:r>
            <a:r>
              <a:rPr lang="en-US" sz="1000" dirty="0">
                <a:latin typeface="Arial"/>
                <a:ea typeface="SimSun"/>
                <a:cs typeface="Segoe UI"/>
              </a:rPr>
              <a:t> local.</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Assurez-vous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comprennent</a:t>
            </a:r>
            <a:r>
              <a:rPr lang="en-US" sz="1000" dirty="0">
                <a:latin typeface="Arial"/>
                <a:ea typeface="SimSun"/>
                <a:cs typeface="Segoe UI"/>
              </a:rPr>
              <a:t> </a:t>
            </a:r>
            <a:r>
              <a:rPr lang="en-US" sz="1000" dirty="0" err="1">
                <a:latin typeface="Arial"/>
                <a:ea typeface="SimSun"/>
                <a:cs typeface="Segoe UI"/>
              </a:rPr>
              <a:t>bien</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groupes</a:t>
            </a:r>
            <a:r>
              <a:rPr lang="en-US" sz="1000" dirty="0">
                <a:latin typeface="Arial"/>
                <a:ea typeface="SimSun"/>
                <a:cs typeface="Segoe UI"/>
              </a:rPr>
              <a:t> </a:t>
            </a:r>
            <a:r>
              <a:rPr lang="en-US" sz="1000" dirty="0" err="1">
                <a:latin typeface="Arial"/>
                <a:ea typeface="SimSun"/>
                <a:cs typeface="Segoe UI"/>
              </a:rPr>
              <a:t>Administrateurs</a:t>
            </a:r>
            <a:r>
              <a:rPr lang="en-US" sz="1000" dirty="0">
                <a:latin typeface="Arial"/>
                <a:ea typeface="SimSun"/>
                <a:cs typeface="Segoe UI"/>
              </a:rPr>
              <a:t> et </a:t>
            </a:r>
            <a:r>
              <a:rPr lang="en-US" sz="1000" dirty="0" smtClean="0">
                <a:latin typeface="Arial"/>
                <a:ea typeface="SimSun"/>
                <a:cs typeface="Segoe UI"/>
              </a:rPr>
              <a:t/>
            </a:r>
            <a:br>
              <a:rPr lang="en-US" sz="1000" dirty="0" smtClean="0">
                <a:latin typeface="Arial"/>
                <a:ea typeface="SimSun"/>
                <a:cs typeface="Segoe UI"/>
              </a:rPr>
            </a:br>
            <a:r>
              <a:rPr lang="en-US" sz="1000" dirty="0" smtClean="0">
                <a:latin typeface="Arial"/>
                <a:ea typeface="SimSun"/>
                <a:cs typeface="Segoe UI"/>
              </a:rPr>
              <a:t>Non-</a:t>
            </a:r>
            <a:r>
              <a:rPr lang="en-US" sz="1000" dirty="0" err="1" smtClean="0">
                <a:latin typeface="Arial"/>
                <a:ea typeface="SimSun"/>
                <a:cs typeface="Segoe UI"/>
              </a:rPr>
              <a:t>administrateurs</a:t>
            </a:r>
            <a:r>
              <a:rPr lang="en-US" sz="1000" dirty="0" smtClean="0">
                <a:latin typeface="Arial"/>
                <a:ea typeface="SimSun"/>
                <a:cs typeface="Segoe UI"/>
              </a:rPr>
              <a:t> </a:t>
            </a:r>
            <a:r>
              <a:rPr lang="en-US" sz="1000" dirty="0">
                <a:latin typeface="Arial"/>
                <a:ea typeface="SimSun"/>
                <a:cs typeface="Segoe UI"/>
              </a:rPr>
              <a:t>ne </a:t>
            </a:r>
            <a:r>
              <a:rPr lang="en-US" sz="1000" dirty="0" err="1">
                <a:latin typeface="Arial"/>
                <a:ea typeface="SimSun"/>
                <a:cs typeface="Segoe UI"/>
              </a:rPr>
              <a:t>sont</a:t>
            </a:r>
            <a:r>
              <a:rPr lang="en-US" sz="1000" dirty="0">
                <a:latin typeface="Arial"/>
                <a:ea typeface="SimSun"/>
                <a:cs typeface="Segoe UI"/>
              </a:rPr>
              <a:t> pas des </a:t>
            </a:r>
            <a:r>
              <a:rPr lang="en-US" sz="1000" dirty="0" err="1">
                <a:latin typeface="Arial"/>
                <a:ea typeface="SimSun"/>
                <a:cs typeface="Segoe UI"/>
              </a:rPr>
              <a:t>groupes</a:t>
            </a:r>
            <a:r>
              <a:rPr lang="en-US" sz="1000" dirty="0">
                <a:latin typeface="Arial"/>
                <a:ea typeface="SimSun"/>
                <a:cs typeface="Segoe UI"/>
              </a:rPr>
              <a:t> de </a:t>
            </a:r>
            <a:r>
              <a:rPr lang="en-US" sz="1000" dirty="0" err="1">
                <a:latin typeface="Arial"/>
                <a:ea typeface="SimSun"/>
                <a:cs typeface="Segoe UI"/>
              </a:rPr>
              <a:t>sécurité</a:t>
            </a:r>
            <a:r>
              <a:rPr lang="en-US" sz="1000" dirty="0">
                <a:latin typeface="Arial"/>
                <a:ea typeface="SimSun"/>
                <a:cs typeface="Segoe UI"/>
              </a:rPr>
              <a:t> standard et ne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donc</a:t>
            </a:r>
            <a:r>
              <a:rPr lang="en-US" sz="1000" dirty="0">
                <a:latin typeface="Arial"/>
                <a:ea typeface="SimSun"/>
                <a:cs typeface="Segoe UI"/>
              </a:rPr>
              <a:t> pas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utilisés</a:t>
            </a:r>
            <a:r>
              <a:rPr lang="en-US" sz="1000" dirty="0">
                <a:latin typeface="Arial"/>
                <a:ea typeface="SimSun"/>
                <a:cs typeface="Segoe UI"/>
              </a:rPr>
              <a:t> </a:t>
            </a:r>
            <a:r>
              <a:rPr lang="en-US" sz="1000" dirty="0" smtClean="0">
                <a:latin typeface="Arial"/>
                <a:ea typeface="SimSun"/>
                <a:cs typeface="Segoe UI"/>
              </a:rPr>
              <a:t>à </a:t>
            </a:r>
            <a:r>
              <a:rPr lang="en-US" sz="1000" dirty="0" err="1" smtClean="0">
                <a:latin typeface="Arial"/>
                <a:ea typeface="SimSun"/>
                <a:cs typeface="Segoe UI"/>
              </a:rPr>
              <a:t>d'autres</a:t>
            </a:r>
            <a:r>
              <a:rPr lang="en-US" sz="1000" dirty="0" smtClean="0">
                <a:latin typeface="Arial"/>
                <a:ea typeface="SimSun"/>
                <a:cs typeface="Segoe UI"/>
              </a:rPr>
              <a:t> </a:t>
            </a:r>
            <a:r>
              <a:rPr lang="en-US" sz="1000" dirty="0">
                <a:latin typeface="Arial"/>
                <a:ea typeface="SimSun"/>
                <a:cs typeface="Segoe UI"/>
              </a:rPr>
              <a:t>fins.</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Précisez</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t>
            </a:r>
            <a:r>
              <a:rPr lang="en-US" sz="1000" dirty="0" err="1">
                <a:latin typeface="Arial"/>
                <a:ea typeface="SimSun"/>
                <a:cs typeface="Segoe UI"/>
              </a:rPr>
              <a:t>ceci</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Vous</a:t>
            </a:r>
            <a:r>
              <a:rPr lang="en-US" sz="1000" dirty="0" smtClean="0">
                <a:effectLst/>
                <a:latin typeface="Arial"/>
                <a:ea typeface="Times New Roman"/>
                <a:cs typeface="Segoe UI"/>
              </a:rPr>
              <a:t> ne </a:t>
            </a:r>
            <a:r>
              <a:rPr lang="en-US" sz="1000" dirty="0" err="1" smtClean="0">
                <a:effectLst/>
                <a:latin typeface="Arial"/>
                <a:ea typeface="Times New Roman"/>
                <a:cs typeface="Segoe UI"/>
              </a:rPr>
              <a:t>pouvez</a:t>
            </a:r>
            <a:r>
              <a:rPr lang="en-US" sz="1000" dirty="0" smtClean="0">
                <a:effectLst/>
                <a:latin typeface="Arial"/>
                <a:ea typeface="Times New Roman"/>
                <a:cs typeface="Segoe UI"/>
              </a:rPr>
              <a:t> pas </a:t>
            </a:r>
            <a:r>
              <a:rPr lang="en-US" sz="1000" dirty="0" err="1" smtClean="0">
                <a:effectLst/>
                <a:latin typeface="Arial"/>
                <a:ea typeface="Times New Roman"/>
                <a:cs typeface="Segoe UI"/>
              </a:rPr>
              <a:t>appliquer</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stratégies</a:t>
            </a:r>
            <a:r>
              <a:rPr lang="en-US" sz="1000" dirty="0" smtClean="0">
                <a:effectLst/>
                <a:latin typeface="Arial"/>
                <a:ea typeface="Times New Roman"/>
                <a:cs typeface="Segoe UI"/>
              </a:rPr>
              <a:t> </a:t>
            </a:r>
            <a:r>
              <a:rPr lang="en-US" sz="1000" dirty="0" err="1" smtClean="0">
                <a:effectLst/>
                <a:latin typeface="Arial"/>
                <a:ea typeface="Times New Roman"/>
                <a:cs typeface="Segoe UI"/>
              </a:rPr>
              <a:t>directement</a:t>
            </a:r>
            <a:r>
              <a:rPr lang="en-US" sz="1000" dirty="0" smtClean="0">
                <a:effectLst/>
                <a:latin typeface="Arial"/>
                <a:ea typeface="Times New Roman"/>
                <a:cs typeface="Segoe UI"/>
              </a:rPr>
              <a:t> à des </a:t>
            </a:r>
            <a:r>
              <a:rPr lang="en-US" sz="1000" dirty="0" err="1" smtClean="0">
                <a:effectLst/>
                <a:latin typeface="Arial"/>
                <a:ea typeface="Times New Roman"/>
                <a:cs typeface="Segoe UI"/>
              </a:rPr>
              <a:t>groupes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sécurité</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Seuls</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paramètres</a:t>
            </a:r>
            <a:r>
              <a:rPr lang="en-US" sz="1000" dirty="0" smtClean="0">
                <a:effectLst/>
                <a:latin typeface="Arial"/>
                <a:ea typeface="Times New Roman"/>
                <a:cs typeface="Segoe UI"/>
              </a:rPr>
              <a:t> </a:t>
            </a:r>
            <a:r>
              <a:rPr lang="en-US" sz="1000" dirty="0" err="1" smtClean="0">
                <a:effectLst/>
                <a:latin typeface="Arial"/>
                <a:ea typeface="Times New Roman"/>
                <a:cs typeface="Segoe UI"/>
              </a:rPr>
              <a:t>utilisateur</a:t>
            </a:r>
            <a:r>
              <a:rPr lang="en-US" sz="1000" dirty="0" smtClean="0">
                <a:effectLst/>
                <a:latin typeface="Arial"/>
                <a:ea typeface="Times New Roman"/>
                <a:cs typeface="Segoe UI"/>
              </a:rPr>
              <a:t> </a:t>
            </a:r>
            <a:r>
              <a:rPr lang="en-US" sz="1000" dirty="0" err="1" smtClean="0">
                <a:effectLst/>
                <a:latin typeface="Arial"/>
                <a:ea typeface="Times New Roman"/>
                <a:cs typeface="Segoe UI"/>
              </a:rPr>
              <a:t>peuvent</a:t>
            </a:r>
            <a:r>
              <a:rPr lang="en-US" sz="1000" dirty="0" smtClean="0">
                <a:effectLst/>
                <a:latin typeface="Arial"/>
                <a:ea typeface="Times New Roman"/>
                <a:cs typeface="Segoe UI"/>
              </a:rPr>
              <a:t> </a:t>
            </a:r>
            <a:r>
              <a:rPr lang="en-US" sz="1000" dirty="0" err="1" smtClean="0">
                <a:effectLst/>
                <a:latin typeface="Arial"/>
                <a:ea typeface="Times New Roman"/>
                <a:cs typeface="Segoe UI"/>
              </a:rPr>
              <a:t>être</a:t>
            </a:r>
            <a:r>
              <a:rPr lang="en-US" sz="1000" dirty="0" smtClean="0">
                <a:effectLst/>
                <a:latin typeface="Arial"/>
                <a:ea typeface="Times New Roman"/>
                <a:cs typeface="Segoe UI"/>
              </a:rPr>
              <a:t> appliqués à </a:t>
            </a:r>
            <a:r>
              <a:rPr lang="en-US" sz="1000" dirty="0" err="1" smtClean="0">
                <a:effectLst/>
                <a:latin typeface="Arial"/>
                <a:ea typeface="Times New Roman"/>
                <a:cs typeface="Segoe UI"/>
              </a:rPr>
              <a:t>plusieurs</a:t>
            </a:r>
            <a:r>
              <a:rPr lang="en-US" sz="1000" dirty="0" smtClean="0">
                <a:effectLst/>
                <a:latin typeface="Arial"/>
                <a:ea typeface="Times New Roman"/>
                <a:cs typeface="Segoe UI"/>
              </a:rPr>
              <a:t> </a:t>
            </a:r>
            <a:r>
              <a:rPr lang="en-US" sz="1000" dirty="0" err="1" smtClean="0">
                <a:effectLst/>
                <a:latin typeface="Arial"/>
                <a:ea typeface="Times New Roman"/>
                <a:cs typeface="Segoe UI"/>
              </a:rPr>
              <a:t>stratégies</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Il y a </a:t>
            </a:r>
            <a:r>
              <a:rPr lang="en-US" sz="1000" dirty="0" err="1" smtClean="0">
                <a:effectLst/>
                <a:latin typeface="Arial"/>
                <a:ea typeface="Times New Roman"/>
                <a:cs typeface="Segoe UI"/>
              </a:rPr>
              <a:t>toujours</a:t>
            </a:r>
            <a:r>
              <a:rPr lang="en-US" sz="1000" dirty="0" smtClean="0">
                <a:effectLst/>
                <a:latin typeface="Arial"/>
                <a:ea typeface="Times New Roman"/>
                <a:cs typeface="Segoe UI"/>
              </a:rPr>
              <a:t> </a:t>
            </a:r>
            <a:r>
              <a:rPr lang="en-US" sz="1000" dirty="0" err="1" smtClean="0">
                <a:effectLst/>
                <a:latin typeface="Arial"/>
                <a:ea typeface="Times New Roman"/>
                <a:cs typeface="Segoe UI"/>
              </a:rPr>
              <a:t>une</a:t>
            </a:r>
            <a:r>
              <a:rPr lang="en-US" sz="1000" dirty="0" smtClean="0">
                <a:effectLst/>
                <a:latin typeface="Arial"/>
                <a:ea typeface="Times New Roman"/>
                <a:cs typeface="Segoe UI"/>
              </a:rPr>
              <a:t> </a:t>
            </a:r>
            <a:r>
              <a:rPr lang="en-US" sz="1000" dirty="0" err="1" smtClean="0">
                <a:effectLst/>
                <a:latin typeface="Arial"/>
                <a:ea typeface="Times New Roman"/>
                <a:cs typeface="Segoe UI"/>
              </a:rPr>
              <a:t>seule</a:t>
            </a:r>
            <a:r>
              <a:rPr lang="en-US" sz="1000" dirty="0" smtClean="0">
                <a:effectLst/>
                <a:latin typeface="Arial"/>
                <a:ea typeface="Times New Roman"/>
                <a:cs typeface="Segoe UI"/>
              </a:rPr>
              <a:t> </a:t>
            </a:r>
            <a:r>
              <a:rPr lang="en-US" sz="1000" dirty="0" err="1" smtClean="0">
                <a:effectLst/>
                <a:latin typeface="Arial"/>
                <a:ea typeface="Times New Roman"/>
                <a:cs typeface="Segoe UI"/>
              </a:rPr>
              <a:t>stratégie</a:t>
            </a:r>
            <a:r>
              <a:rPr lang="en-US" sz="1000" dirty="0" smtClean="0">
                <a:effectLst/>
                <a:latin typeface="Arial"/>
                <a:ea typeface="Times New Roman"/>
                <a:cs typeface="Segoe UI"/>
              </a:rPr>
              <a:t> de configuration de </a:t>
            </a:r>
            <a:r>
              <a:rPr lang="en-US" sz="1000" dirty="0" err="1" smtClean="0">
                <a:effectLst/>
                <a:latin typeface="Arial"/>
                <a:ea typeface="Times New Roman"/>
                <a:cs typeface="Segoe UI"/>
              </a:rPr>
              <a:t>l'ordinateur</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1000"/>
              </a:spcAft>
            </a:pPr>
            <a:r>
              <a:rPr lang="en-US" sz="1000" dirty="0" err="1">
                <a:latin typeface="Arial"/>
                <a:ea typeface="SimSun"/>
                <a:cs typeface="Segoe UI"/>
              </a:rPr>
              <a:t>Envisagez</a:t>
            </a:r>
            <a:r>
              <a:rPr lang="en-US" sz="1000" dirty="0">
                <a:latin typeface="Arial"/>
                <a:ea typeface="SimSun"/>
                <a:cs typeface="Segoe UI"/>
              </a:rPr>
              <a:t> de faire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brève</a:t>
            </a:r>
            <a:r>
              <a:rPr lang="en-US" sz="1000" dirty="0">
                <a:latin typeface="Arial"/>
                <a:ea typeface="SimSun"/>
                <a:cs typeface="Segoe UI"/>
              </a:rPr>
              <a:t> </a:t>
            </a:r>
            <a:r>
              <a:rPr lang="en-US" sz="1000" dirty="0" err="1">
                <a:latin typeface="Arial"/>
                <a:ea typeface="SimSun"/>
                <a:cs typeface="Segoe UI"/>
              </a:rPr>
              <a:t>démonstration</a:t>
            </a:r>
            <a:r>
              <a:rPr lang="en-US" sz="1000" dirty="0">
                <a:latin typeface="Arial"/>
                <a:ea typeface="SimSun"/>
                <a:cs typeface="Segoe UI"/>
              </a:rPr>
              <a:t> pour </a:t>
            </a:r>
            <a:r>
              <a:rPr lang="en-US" sz="1000" dirty="0" err="1">
                <a:latin typeface="Arial"/>
                <a:ea typeface="SimSun"/>
                <a:cs typeface="Segoe UI"/>
              </a:rPr>
              <a:t>montrer</a:t>
            </a:r>
            <a:r>
              <a:rPr lang="en-US" sz="1000" dirty="0">
                <a:latin typeface="Arial"/>
                <a:ea typeface="SimSun"/>
                <a:cs typeface="Segoe UI"/>
              </a:rPr>
              <a:t> comment </a:t>
            </a:r>
            <a:r>
              <a:rPr lang="en-US" sz="1000" dirty="0" err="1">
                <a:latin typeface="Arial"/>
                <a:ea typeface="SimSun"/>
                <a:cs typeface="Segoe UI"/>
              </a:rPr>
              <a:t>créer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locale pour les </a:t>
            </a:r>
            <a:r>
              <a:rPr lang="en-US" sz="1000" dirty="0" err="1">
                <a:latin typeface="Arial"/>
                <a:ea typeface="SimSun"/>
                <a:cs typeface="Segoe UI"/>
              </a:rPr>
              <a:t>utilisateurs</a:t>
            </a:r>
            <a:r>
              <a:rPr lang="en-US" sz="1000" dirty="0">
                <a:latin typeface="Arial"/>
                <a:ea typeface="SimSun"/>
                <a:cs typeface="Segoe UI"/>
              </a:rPr>
              <a:t> Non-</a:t>
            </a:r>
            <a:r>
              <a:rPr lang="en-US" sz="1000" dirty="0" err="1">
                <a:latin typeface="Arial"/>
                <a:ea typeface="SimSun"/>
                <a:cs typeface="Segoe UI"/>
              </a:rPr>
              <a:t>administrateurs</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FE14F8A-083D-447A-AF11-706261AFBA5F}" type="slidenum">
              <a:rPr lang="en-US" smtClean="0"/>
              <a:t>5</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11 : Implémentation d'une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2538783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Ne passez pas trop de temps sur cette rubrique. On accède rarement aux objets de stratégie de groupe via le système de fichiers. L'objectif de cette rubrique est principalement de fournir une base d'informations sur la structure physique des objets de stratégie de groupe.</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AFE14F8A-083D-447A-AF11-706261AFBA5F}" type="slidenum">
              <a:rPr lang="en-US" smtClean="0"/>
              <a:t>6</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11 : Implémentation d'une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1654705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SimSun"/>
                <a:cs typeface="Segoe UI"/>
              </a:rPr>
              <a:t>Le point </a:t>
            </a:r>
            <a:r>
              <a:rPr lang="en-US" sz="1000" dirty="0" err="1">
                <a:latin typeface="Arial"/>
                <a:ea typeface="SimSun"/>
                <a:cs typeface="Segoe UI"/>
              </a:rPr>
              <a:t>clé</a:t>
            </a:r>
            <a:r>
              <a:rPr lang="en-US" sz="1000" dirty="0">
                <a:latin typeface="Arial"/>
                <a:ea typeface="SimSun"/>
                <a:cs typeface="Segoe UI"/>
              </a:rPr>
              <a:t> de </a:t>
            </a: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rubrique</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de </a:t>
            </a:r>
            <a:r>
              <a:rPr lang="en-US" sz="1000" dirty="0" err="1">
                <a:latin typeface="Arial"/>
                <a:ea typeface="SimSun"/>
                <a:cs typeface="Segoe UI"/>
              </a:rPr>
              <a:t>définir</a:t>
            </a:r>
            <a:r>
              <a:rPr lang="en-US" sz="1000" dirty="0">
                <a:latin typeface="Arial"/>
                <a:ea typeface="SimSun"/>
                <a:cs typeface="Segoe UI"/>
              </a:rPr>
              <a:t> les </a:t>
            </a:r>
            <a:r>
              <a:rPr lang="en-US" sz="1000" dirty="0" err="1">
                <a:latin typeface="Arial"/>
                <a:ea typeface="SimSun"/>
                <a:cs typeface="Segoe UI"/>
              </a:rPr>
              <a:t>préférences</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La </a:t>
            </a:r>
            <a:r>
              <a:rPr lang="en-US" sz="1000" dirty="0" err="1">
                <a:latin typeface="Arial"/>
                <a:ea typeface="SimSun"/>
                <a:cs typeface="Segoe UI"/>
              </a:rPr>
              <a:t>manière</a:t>
            </a:r>
            <a:r>
              <a:rPr lang="en-US" sz="1000" dirty="0">
                <a:latin typeface="Arial"/>
                <a:ea typeface="SimSun"/>
                <a:cs typeface="Segoe UI"/>
              </a:rPr>
              <a:t> la plus simple de le faire </a:t>
            </a:r>
            <a:r>
              <a:rPr lang="en-US" sz="1000" dirty="0" err="1">
                <a:latin typeface="Arial"/>
                <a:ea typeface="SimSun"/>
                <a:cs typeface="Segoe UI"/>
              </a:rPr>
              <a:t>consiste</a:t>
            </a:r>
            <a:r>
              <a:rPr lang="en-US" sz="1000" dirty="0">
                <a:latin typeface="Arial"/>
                <a:ea typeface="SimSun"/>
                <a:cs typeface="Segoe UI"/>
              </a:rPr>
              <a:t> à </a:t>
            </a:r>
            <a:r>
              <a:rPr lang="en-US" sz="1000" dirty="0" err="1">
                <a:latin typeface="Arial"/>
                <a:ea typeface="SimSun"/>
                <a:cs typeface="Segoe UI"/>
              </a:rPr>
              <a:t>décrire</a:t>
            </a:r>
            <a:r>
              <a:rPr lang="en-US" sz="1000" dirty="0">
                <a:latin typeface="Arial"/>
                <a:ea typeface="SimSun"/>
                <a:cs typeface="Segoe UI"/>
              </a:rPr>
              <a:t> les </a:t>
            </a:r>
            <a:r>
              <a:rPr lang="en-US" sz="1000" dirty="0" err="1">
                <a:latin typeface="Arial"/>
                <a:ea typeface="SimSun"/>
                <a:cs typeface="Segoe UI"/>
              </a:rPr>
              <a:t>préférences</a:t>
            </a:r>
            <a:r>
              <a:rPr lang="en-US" sz="1000" dirty="0">
                <a:latin typeface="Arial"/>
                <a:ea typeface="SimSun"/>
                <a:cs typeface="Segoe UI"/>
              </a:rPr>
              <a:t> </a:t>
            </a:r>
            <a:r>
              <a:rPr lang="en-US" sz="1000" dirty="0" err="1">
                <a:latin typeface="Arial"/>
                <a:ea typeface="SimSun"/>
                <a:cs typeface="Segoe UI"/>
              </a:rPr>
              <a:t>comme</a:t>
            </a:r>
            <a:r>
              <a:rPr lang="en-US" sz="1000" dirty="0">
                <a:latin typeface="Arial"/>
                <a:ea typeface="SimSun"/>
                <a:cs typeface="Segoe UI"/>
              </a:rPr>
              <a:t> des </a:t>
            </a:r>
            <a:r>
              <a:rPr lang="en-US" sz="1000" dirty="0" err="1">
                <a:latin typeface="Arial"/>
                <a:ea typeface="SimSun"/>
                <a:cs typeface="Segoe UI"/>
              </a:rPr>
              <a:t>paramètres</a:t>
            </a:r>
            <a:r>
              <a:rPr lang="en-US" sz="1000" dirty="0">
                <a:latin typeface="Arial"/>
                <a:ea typeface="SimSun"/>
                <a:cs typeface="Segoe UI"/>
              </a:rPr>
              <a:t> </a:t>
            </a:r>
            <a:r>
              <a:rPr lang="en-US" sz="1000" dirty="0" err="1">
                <a:latin typeface="Arial"/>
                <a:ea typeface="SimSun"/>
                <a:cs typeface="Segoe UI"/>
              </a:rPr>
              <a:t>recommandés</a:t>
            </a:r>
            <a:r>
              <a:rPr lang="en-US" sz="1000" dirty="0">
                <a:latin typeface="Arial"/>
                <a:ea typeface="SimSun"/>
                <a:cs typeface="Segoe UI"/>
              </a:rPr>
              <a:t> </a:t>
            </a:r>
            <a:r>
              <a:rPr lang="en-US" sz="1000" dirty="0" err="1">
                <a:latin typeface="Arial"/>
                <a:ea typeface="SimSun"/>
                <a:cs typeface="Segoe UI"/>
              </a:rPr>
              <a:t>mais</a:t>
            </a:r>
            <a:r>
              <a:rPr lang="en-US" sz="1000" dirty="0">
                <a:latin typeface="Arial"/>
                <a:ea typeface="SimSun"/>
                <a:cs typeface="Segoe UI"/>
              </a:rPr>
              <a:t> non appliqués (</a:t>
            </a:r>
            <a:r>
              <a:rPr lang="en-US" sz="1000" dirty="0" err="1">
                <a:latin typeface="Arial"/>
                <a:ea typeface="SimSun"/>
                <a:cs typeface="Segoe UI"/>
              </a:rPr>
              <a:t>d'où</a:t>
            </a:r>
            <a:r>
              <a:rPr lang="en-US" sz="1000" dirty="0">
                <a:latin typeface="Arial"/>
                <a:ea typeface="SimSun"/>
                <a:cs typeface="Segoe UI"/>
              </a:rPr>
              <a:t> le fait </a:t>
            </a:r>
            <a:r>
              <a:rPr lang="en-US" sz="1000" dirty="0" err="1">
                <a:latin typeface="Arial"/>
                <a:ea typeface="SimSun"/>
                <a:cs typeface="Segoe UI"/>
              </a:rPr>
              <a:t>qu'il</a:t>
            </a:r>
            <a:r>
              <a:rPr lang="en-US" sz="1000" dirty="0">
                <a:latin typeface="Arial"/>
                <a:ea typeface="SimSun"/>
                <a:cs typeface="Segoe UI"/>
              </a:rPr>
              <a:t> </a:t>
            </a:r>
            <a:r>
              <a:rPr lang="en-US" sz="1000" dirty="0" err="1">
                <a:latin typeface="Arial"/>
                <a:ea typeface="SimSun"/>
                <a:cs typeface="Segoe UI"/>
              </a:rPr>
              <a:t>s'agisse</a:t>
            </a:r>
            <a:r>
              <a:rPr lang="en-US" sz="1000" dirty="0">
                <a:latin typeface="Arial"/>
                <a:ea typeface="SimSun"/>
                <a:cs typeface="Segoe UI"/>
              </a:rPr>
              <a:t> </a:t>
            </a:r>
            <a:r>
              <a:rPr lang="en-US" sz="1000" dirty="0" err="1">
                <a:latin typeface="Arial"/>
                <a:ea typeface="SimSun"/>
                <a:cs typeface="Segoe UI"/>
              </a:rPr>
              <a:t>d'une</a:t>
            </a:r>
            <a:r>
              <a:rPr lang="en-US" sz="1000" dirty="0">
                <a:latin typeface="Arial"/>
                <a:ea typeface="SimSun"/>
                <a:cs typeface="Segoe UI"/>
              </a:rPr>
              <a:t> </a:t>
            </a:r>
            <a:r>
              <a:rPr lang="en-US" sz="1000" dirty="0" err="1">
                <a:latin typeface="Arial"/>
                <a:ea typeface="SimSun"/>
                <a:cs typeface="Arial"/>
              </a:rPr>
              <a:t>préférence</a:t>
            </a:r>
            <a:r>
              <a:rPr lang="en-US" sz="1000" dirty="0">
                <a:latin typeface="Arial"/>
                <a:ea typeface="SimSun"/>
                <a:cs typeface="Segoe UI"/>
              </a:rPr>
              <a:t>), qui </a:t>
            </a:r>
            <a:r>
              <a:rPr lang="en-US" sz="1000" dirty="0" err="1">
                <a:latin typeface="Arial"/>
                <a:ea typeface="SimSun"/>
                <a:cs typeface="Segoe UI"/>
              </a:rPr>
              <a:t>sont</a:t>
            </a:r>
            <a:r>
              <a:rPr lang="en-US" sz="1000" dirty="0">
                <a:latin typeface="Arial"/>
                <a:ea typeface="SimSun"/>
                <a:cs typeface="Segoe UI"/>
              </a:rPr>
              <a:t> appliqués par un objet de </a:t>
            </a:r>
            <a:r>
              <a:rPr lang="en-US" sz="1000" dirty="0" err="1">
                <a:latin typeface="Arial"/>
                <a:ea typeface="SimSun"/>
                <a:cs typeface="Segoe UI"/>
              </a:rPr>
              <a:t>stratégie</a:t>
            </a:r>
            <a:r>
              <a:rPr lang="en-US" sz="1000" dirty="0">
                <a:latin typeface="Arial"/>
                <a:ea typeface="SimSun"/>
                <a:cs typeface="Segoe UI"/>
              </a:rPr>
              <a:t> </a:t>
            </a:r>
            <a:r>
              <a:rPr lang="en-US" sz="1000" dirty="0" smtClean="0">
                <a:latin typeface="Arial"/>
                <a:ea typeface="SimSun"/>
                <a:cs typeface="Segoe UI"/>
              </a:rPr>
              <a:t>de </a:t>
            </a:r>
            <a:r>
              <a:rPr lang="en-US" sz="1000" dirty="0" err="1" smtClean="0">
                <a:latin typeface="Arial"/>
                <a:ea typeface="SimSun"/>
                <a:cs typeface="Segoe UI"/>
              </a:rPr>
              <a:t>groupe</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Faites</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t>
            </a:r>
            <a:r>
              <a:rPr lang="en-US" sz="1000" dirty="0" err="1">
                <a:latin typeface="Arial"/>
                <a:ea typeface="SimSun"/>
                <a:cs typeface="Segoe UI"/>
              </a:rPr>
              <a:t>remarquer</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préférences</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fournissent</a:t>
            </a:r>
            <a:r>
              <a:rPr lang="en-US" sz="1000" dirty="0">
                <a:latin typeface="Arial"/>
                <a:ea typeface="SimSun"/>
                <a:cs typeface="Segoe UI"/>
              </a:rPr>
              <a:t> </a:t>
            </a:r>
            <a:r>
              <a:rPr lang="en-US" sz="1000" dirty="0" err="1">
                <a:latin typeface="Arial"/>
                <a:ea typeface="SimSun"/>
                <a:cs typeface="Segoe UI"/>
              </a:rPr>
              <a:t>quelques</a:t>
            </a:r>
            <a:r>
              <a:rPr lang="en-US" sz="1000" dirty="0">
                <a:latin typeface="Arial"/>
                <a:ea typeface="SimSun"/>
                <a:cs typeface="Segoe UI"/>
              </a:rPr>
              <a:t> </a:t>
            </a:r>
            <a:r>
              <a:rPr lang="en-US" sz="1000" dirty="0" err="1">
                <a:latin typeface="Arial"/>
                <a:ea typeface="SimSun"/>
                <a:cs typeface="Segoe UI"/>
              </a:rPr>
              <a:t>paramètres</a:t>
            </a:r>
            <a:r>
              <a:rPr lang="en-US" sz="1000" dirty="0">
                <a:latin typeface="Arial"/>
                <a:ea typeface="SimSun"/>
                <a:cs typeface="Segoe UI"/>
              </a:rPr>
              <a:t> </a:t>
            </a:r>
            <a:r>
              <a:rPr lang="en-US" sz="1000" dirty="0" err="1">
                <a:latin typeface="Arial"/>
                <a:ea typeface="SimSun"/>
                <a:cs typeface="Segoe UI"/>
              </a:rPr>
              <a:t>supplémentaires</a:t>
            </a:r>
            <a:r>
              <a:rPr lang="en-US" sz="1000" dirty="0">
                <a:latin typeface="Arial"/>
                <a:ea typeface="SimSun"/>
                <a:cs typeface="Segoe UI"/>
              </a:rPr>
              <a:t> qui ne </a:t>
            </a:r>
            <a:r>
              <a:rPr lang="en-US" sz="1000" dirty="0" err="1">
                <a:latin typeface="Arial"/>
                <a:ea typeface="SimSun"/>
                <a:cs typeface="Segoe UI"/>
              </a:rPr>
              <a:t>sont</a:t>
            </a:r>
            <a:r>
              <a:rPr lang="en-US" sz="1000" dirty="0">
                <a:latin typeface="Arial"/>
                <a:ea typeface="SimSun"/>
                <a:cs typeface="Segoe UI"/>
              </a:rPr>
              <a:t> pas </a:t>
            </a:r>
            <a:r>
              <a:rPr lang="en-US" sz="1000" dirty="0" err="1">
                <a:latin typeface="Arial"/>
                <a:ea typeface="SimSun"/>
                <a:cs typeface="Segoe UI"/>
              </a:rPr>
              <a:t>disponibles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les </a:t>
            </a:r>
            <a:r>
              <a:rPr lang="en-US" sz="1000" dirty="0" err="1">
                <a:latin typeface="Arial"/>
                <a:ea typeface="SimSun"/>
                <a:cs typeface="Segoe UI"/>
              </a:rPr>
              <a:t>paramètres</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a:t>
            </a:r>
            <a:r>
              <a:rPr lang="en-US" sz="1000" dirty="0" smtClean="0">
                <a:latin typeface="Arial"/>
                <a:ea typeface="SimSun"/>
                <a:cs typeface="Segoe UI"/>
              </a:rPr>
              <a:t>de </a:t>
            </a:r>
            <a:r>
              <a:rPr lang="en-US" sz="1000" dirty="0" err="1" smtClean="0">
                <a:latin typeface="Arial"/>
                <a:ea typeface="SimSun"/>
                <a:cs typeface="Segoe UI"/>
              </a:rPr>
              <a:t>groupe</a:t>
            </a:r>
            <a:r>
              <a:rPr lang="en-US" sz="1000" dirty="0" smtClean="0">
                <a:latin typeface="Arial"/>
                <a:ea typeface="SimSun"/>
                <a:cs typeface="Segoe UI"/>
              </a:rPr>
              <a:t> </a:t>
            </a:r>
            <a:r>
              <a:rPr lang="en-US" sz="1000" dirty="0">
                <a:latin typeface="Arial"/>
                <a:ea typeface="SimSun"/>
                <a:cs typeface="Segoe UI"/>
              </a:rPr>
              <a:t>standard.</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FE14F8A-083D-447A-AF11-706261AFBA5F}" type="slidenum">
              <a:rPr lang="en-US" smtClean="0"/>
              <a:t>7</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11 : Implémentation d'une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2123390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stocker des </a:t>
            </a:r>
            <a:r>
              <a:rPr lang="en-US" sz="1000" dirty="0" err="1">
                <a:latin typeface="Arial"/>
                <a:ea typeface="SimSun"/>
                <a:cs typeface="Segoe UI"/>
              </a:rPr>
              <a:t>paramètres</a:t>
            </a:r>
            <a:r>
              <a:rPr lang="en-US" sz="1000" dirty="0">
                <a:latin typeface="Arial"/>
                <a:ea typeface="SimSun"/>
                <a:cs typeface="Segoe UI"/>
              </a:rPr>
              <a:t> de </a:t>
            </a:r>
            <a:r>
              <a:rPr lang="en-US" sz="1000" dirty="0" err="1">
                <a:latin typeface="Arial"/>
                <a:ea typeface="SimSun"/>
                <a:cs typeface="Segoe UI"/>
              </a:rPr>
              <a:t>modèle</a:t>
            </a:r>
            <a:r>
              <a:rPr lang="en-US" sz="1000" dirty="0">
                <a:latin typeface="Arial"/>
                <a:ea typeface="SimSun"/>
                <a:cs typeface="Segoe UI"/>
              </a:rPr>
              <a:t> </a:t>
            </a:r>
            <a:r>
              <a:rPr lang="en-US" sz="1000" dirty="0" err="1">
                <a:latin typeface="Arial"/>
                <a:ea typeface="SimSun"/>
                <a:cs typeface="Segoe UI"/>
              </a:rPr>
              <a:t>d'administration</a:t>
            </a:r>
            <a:r>
              <a:rPr lang="en-US" sz="1000" dirty="0">
                <a:latin typeface="Arial"/>
                <a:ea typeface="SimSun"/>
                <a:cs typeface="Segoe UI"/>
              </a:rPr>
              <a:t> </a:t>
            </a:r>
            <a:r>
              <a:rPr lang="en-US" sz="1000" dirty="0" err="1">
                <a:latin typeface="Arial"/>
                <a:ea typeface="SimSun"/>
                <a:cs typeface="Segoe UI"/>
              </a:rPr>
              <a:t>préconfigurés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des </a:t>
            </a:r>
            <a:r>
              <a:rPr lang="en-US" sz="1000" dirty="0" err="1">
                <a:latin typeface="Arial"/>
                <a:ea typeface="SimSun"/>
                <a:cs typeface="Segoe UI"/>
              </a:rPr>
              <a:t>objets</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Starter,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ensuite</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a:t>
            </a:r>
            <a:r>
              <a:rPr lang="en-US" sz="1000" dirty="0" err="1">
                <a:latin typeface="Arial"/>
                <a:ea typeface="SimSun"/>
                <a:cs typeface="Segoe UI"/>
              </a:rPr>
              <a:t>comme</a:t>
            </a:r>
            <a:r>
              <a:rPr lang="en-US" sz="1000" dirty="0">
                <a:latin typeface="Arial"/>
                <a:ea typeface="SimSun"/>
                <a:cs typeface="Segoe UI"/>
              </a:rPr>
              <a:t> </a:t>
            </a:r>
            <a:r>
              <a:rPr lang="en-US" sz="1000" dirty="0" err="1">
                <a:latin typeface="Arial"/>
                <a:ea typeface="SimSun"/>
                <a:cs typeface="Segoe UI"/>
              </a:rPr>
              <a:t>modèles</a:t>
            </a:r>
            <a:r>
              <a:rPr lang="en-US" sz="1000" dirty="0">
                <a:latin typeface="Arial"/>
                <a:ea typeface="SimSun"/>
                <a:cs typeface="Segoe UI"/>
              </a:rPr>
              <a:t> pour </a:t>
            </a:r>
            <a:r>
              <a:rPr lang="en-US" sz="1000" dirty="0" err="1">
                <a:latin typeface="Arial"/>
                <a:ea typeface="SimSun"/>
                <a:cs typeface="Segoe UI"/>
              </a:rPr>
              <a:t>créer</a:t>
            </a:r>
            <a:r>
              <a:rPr lang="en-US" sz="1000" dirty="0">
                <a:latin typeface="Arial"/>
                <a:ea typeface="SimSun"/>
                <a:cs typeface="Segoe UI"/>
              </a:rPr>
              <a:t> de nouveaux </a:t>
            </a:r>
            <a:r>
              <a:rPr lang="en-US" sz="1000" dirty="0" err="1">
                <a:latin typeface="Arial"/>
                <a:ea typeface="SimSun"/>
                <a:cs typeface="Segoe UI"/>
              </a:rPr>
              <a:t>objets</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exporter </a:t>
            </a:r>
            <a:r>
              <a:rPr lang="en-US" sz="1000" dirty="0" err="1">
                <a:latin typeface="Arial"/>
                <a:ea typeface="SimSun"/>
                <a:cs typeface="Segoe UI"/>
              </a:rPr>
              <a:t>ces</a:t>
            </a:r>
            <a:r>
              <a:rPr lang="en-US" sz="1000" dirty="0">
                <a:latin typeface="Arial"/>
                <a:ea typeface="SimSun"/>
                <a:cs typeface="Segoe UI"/>
              </a:rPr>
              <a:t> </a:t>
            </a:r>
            <a:r>
              <a:rPr lang="en-US" sz="1000" dirty="0" err="1">
                <a:latin typeface="Arial"/>
                <a:ea typeface="SimSun"/>
                <a:cs typeface="Segoe UI"/>
              </a:rPr>
              <a:t>objets</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Starter </a:t>
            </a:r>
            <a:r>
              <a:rPr lang="en-US" sz="1000" dirty="0" err="1">
                <a:latin typeface="Arial"/>
                <a:ea typeface="SimSun"/>
                <a:cs typeface="Segoe UI"/>
              </a:rPr>
              <a:t>dans</a:t>
            </a:r>
            <a:r>
              <a:rPr lang="en-US" sz="1000" dirty="0">
                <a:latin typeface="Arial"/>
                <a:ea typeface="SimSun"/>
                <a:cs typeface="Segoe UI"/>
              </a:rPr>
              <a:t> des </a:t>
            </a:r>
            <a:r>
              <a:rPr lang="en-US" sz="1000" dirty="0" err="1">
                <a:latin typeface="Arial"/>
                <a:ea typeface="SimSun"/>
                <a:cs typeface="Segoe UI"/>
              </a:rPr>
              <a:t>fichiers</a:t>
            </a:r>
            <a:r>
              <a:rPr lang="en-US" sz="1000" dirty="0">
                <a:latin typeface="Arial"/>
                <a:ea typeface="SimSun"/>
                <a:cs typeface="Segoe UI"/>
              </a:rPr>
              <a:t> .cab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ensuite</a:t>
            </a:r>
            <a:r>
              <a:rPr lang="en-US" sz="1000" dirty="0">
                <a:latin typeface="Arial"/>
                <a:ea typeface="SimSun"/>
                <a:cs typeface="Segoe UI"/>
              </a:rPr>
              <a:t> importer </a:t>
            </a:r>
            <a:r>
              <a:rPr lang="en-US" sz="1000" dirty="0" err="1">
                <a:latin typeface="Arial"/>
                <a:ea typeface="SimSun"/>
                <a:cs typeface="Segoe UI"/>
              </a:rPr>
              <a:t>facilement</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d'autres</a:t>
            </a:r>
            <a:r>
              <a:rPr lang="en-US" sz="1000" dirty="0">
                <a:latin typeface="Arial"/>
                <a:ea typeface="SimSun"/>
                <a:cs typeface="Segoe UI"/>
              </a:rPr>
              <a:t> </a:t>
            </a:r>
            <a:r>
              <a:rPr lang="en-US" sz="1000" dirty="0" err="1">
                <a:latin typeface="Arial"/>
                <a:ea typeface="SimSun"/>
                <a:cs typeface="Segoe UI"/>
              </a:rPr>
              <a:t>domaines</a:t>
            </a:r>
            <a:r>
              <a:rPr lang="en-US" sz="1000" dirty="0">
                <a:latin typeface="Arial"/>
                <a:ea typeface="SimSun"/>
                <a:cs typeface="Segoe UI"/>
              </a:rPr>
              <a:t> de </a:t>
            </a:r>
            <a:r>
              <a:rPr lang="en-US" sz="1000" dirty="0" err="1">
                <a:latin typeface="Arial"/>
                <a:ea typeface="SimSun"/>
                <a:cs typeface="Segoe UI"/>
              </a:rPr>
              <a:t>votre</a:t>
            </a:r>
            <a:r>
              <a:rPr lang="en-US" sz="1000" dirty="0">
                <a:latin typeface="Arial"/>
                <a:ea typeface="SimSun"/>
                <a:cs typeface="Segoe UI"/>
              </a:rPr>
              <a:t> </a:t>
            </a:r>
            <a:r>
              <a:rPr lang="en-US" sz="1000" dirty="0" err="1">
                <a:latin typeface="Arial"/>
                <a:ea typeface="SimSun"/>
                <a:cs typeface="Segoe UI"/>
              </a:rPr>
              <a:t>entreprise</a:t>
            </a:r>
            <a:r>
              <a:rPr lang="en-US" sz="1000" dirty="0">
                <a:latin typeface="Arial"/>
                <a:ea typeface="SimSun"/>
                <a:cs typeface="Segoe UI"/>
              </a:rPr>
              <a:t>. </a:t>
            </a:r>
            <a:r>
              <a:rPr lang="en-US" sz="1000" dirty="0" err="1">
                <a:latin typeface="Arial"/>
                <a:ea typeface="SimSun"/>
                <a:cs typeface="Segoe UI"/>
              </a:rPr>
              <a:t>Cela</a:t>
            </a:r>
            <a:r>
              <a:rPr lang="en-US" sz="1000" dirty="0">
                <a:latin typeface="Arial"/>
                <a:ea typeface="SimSun"/>
                <a:cs typeface="Segoe UI"/>
              </a:rPr>
              <a:t> </a:t>
            </a:r>
            <a:r>
              <a:rPr lang="en-US" sz="1000" dirty="0" err="1">
                <a:latin typeface="Arial"/>
                <a:ea typeface="SimSun"/>
                <a:cs typeface="Segoe UI"/>
              </a:rPr>
              <a:t>peut</a:t>
            </a:r>
            <a:r>
              <a:rPr lang="en-US" sz="1000" dirty="0">
                <a:latin typeface="Arial"/>
                <a:ea typeface="SimSun"/>
                <a:cs typeface="Segoe UI"/>
              </a:rPr>
              <a:t> aider à assurer la </a:t>
            </a:r>
            <a:r>
              <a:rPr lang="en-US" sz="1000" dirty="0" err="1">
                <a:latin typeface="Arial"/>
                <a:ea typeface="SimSun"/>
                <a:cs typeface="Segoe UI"/>
              </a:rPr>
              <a:t>cohérence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les </a:t>
            </a:r>
            <a:r>
              <a:rPr lang="en-US" sz="1000" dirty="0" err="1">
                <a:latin typeface="Arial"/>
                <a:ea typeface="SimSun"/>
                <a:cs typeface="Segoe UI"/>
              </a:rPr>
              <a:t>grandes</a:t>
            </a:r>
            <a:r>
              <a:rPr lang="en-US" sz="1000" dirty="0">
                <a:latin typeface="Arial"/>
                <a:ea typeface="SimSun"/>
                <a:cs typeface="Segoe UI"/>
              </a:rPr>
              <a:t> </a:t>
            </a:r>
            <a:r>
              <a:rPr lang="en-US" sz="1000" dirty="0" err="1">
                <a:latin typeface="Arial"/>
                <a:ea typeface="SimSun"/>
                <a:cs typeface="Segoe UI"/>
              </a:rPr>
              <a:t>entreprises</a:t>
            </a:r>
            <a:r>
              <a:rPr lang="en-US" sz="1000" dirty="0">
                <a:latin typeface="Arial"/>
                <a:ea typeface="SimSun"/>
                <a:cs typeface="Segoe UI"/>
              </a:rPr>
              <a:t>. </a:t>
            </a:r>
            <a:r>
              <a:rPr lang="en-US" sz="1000" dirty="0" err="1">
                <a:latin typeface="Arial"/>
                <a:ea typeface="SimSun"/>
                <a:cs typeface="Segoe UI"/>
              </a:rPr>
              <a:t>Faites</a:t>
            </a:r>
            <a:r>
              <a:rPr lang="en-US" sz="1000" dirty="0">
                <a:latin typeface="Arial"/>
                <a:ea typeface="SimSun"/>
                <a:cs typeface="Segoe UI"/>
              </a:rPr>
              <a:t> </a:t>
            </a:r>
            <a:r>
              <a:rPr lang="en-US" sz="1000" err="1">
                <a:latin typeface="Arial"/>
                <a:ea typeface="SimSun"/>
                <a:cs typeface="Segoe UI"/>
              </a:rPr>
              <a:t>remarquer</a:t>
            </a:r>
            <a:r>
              <a:rPr lang="en-US" sz="1000">
                <a:latin typeface="Arial"/>
                <a:ea typeface="SimSun"/>
                <a:cs typeface="Segoe UI"/>
              </a:rPr>
              <a:t> </a:t>
            </a:r>
            <a:r>
              <a:rPr lang="en-US" sz="1000" smtClean="0">
                <a:latin typeface="Arial"/>
                <a:ea typeface="SimSun"/>
                <a:cs typeface="Segoe UI"/>
              </a:rPr>
              <a:t>aux stagiaires </a:t>
            </a:r>
            <a:r>
              <a:rPr lang="en-US" sz="1000" dirty="0" err="1">
                <a:latin typeface="Arial"/>
                <a:ea typeface="SimSun"/>
                <a:cs typeface="Segoe UI"/>
              </a:rPr>
              <a:t>qu'ils</a:t>
            </a:r>
            <a:r>
              <a:rPr lang="en-US" sz="1000" dirty="0">
                <a:latin typeface="Arial"/>
                <a:ea typeface="SimSun"/>
                <a:cs typeface="Segoe UI"/>
              </a:rPr>
              <a:t>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enregistrer</a:t>
            </a:r>
            <a:r>
              <a:rPr lang="en-US" sz="1000" dirty="0">
                <a:latin typeface="Arial"/>
                <a:ea typeface="SimSun"/>
                <a:cs typeface="Segoe UI"/>
              </a:rPr>
              <a:t> les </a:t>
            </a:r>
            <a:r>
              <a:rPr lang="en-US" sz="1000" dirty="0" err="1">
                <a:latin typeface="Arial"/>
                <a:ea typeface="SimSun"/>
                <a:cs typeface="Segoe UI"/>
              </a:rPr>
              <a:t>commentaires</a:t>
            </a:r>
            <a:r>
              <a:rPr lang="en-US" sz="1000" dirty="0">
                <a:latin typeface="Arial"/>
                <a:ea typeface="SimSun"/>
                <a:cs typeface="Segoe UI"/>
              </a:rPr>
              <a:t> </a:t>
            </a:r>
            <a:r>
              <a:rPr lang="en-US" sz="1000" dirty="0" err="1">
                <a:latin typeface="Arial"/>
                <a:ea typeface="SimSun"/>
                <a:cs typeface="Segoe UI"/>
              </a:rPr>
              <a:t>qu'ils</a:t>
            </a:r>
            <a:r>
              <a:rPr lang="en-US" sz="1000" dirty="0">
                <a:latin typeface="Arial"/>
                <a:ea typeface="SimSun"/>
                <a:cs typeface="Segoe UI"/>
              </a:rPr>
              <a:t> </a:t>
            </a:r>
            <a:r>
              <a:rPr lang="en-US" sz="1000" dirty="0" err="1">
                <a:latin typeface="Arial"/>
                <a:ea typeface="SimSun"/>
                <a:cs typeface="Segoe UI"/>
              </a:rPr>
              <a:t>souhaitent</a:t>
            </a:r>
            <a:r>
              <a:rPr lang="en-US" sz="1000" dirty="0">
                <a:latin typeface="Arial"/>
                <a:ea typeface="SimSun"/>
                <a:cs typeface="Segoe UI"/>
              </a:rPr>
              <a:t> </a:t>
            </a:r>
            <a:r>
              <a:rPr lang="en-US" sz="1000" dirty="0" err="1">
                <a:latin typeface="Arial"/>
                <a:ea typeface="SimSun"/>
                <a:cs typeface="Segoe UI"/>
              </a:rPr>
              <a:t>formuler</a:t>
            </a:r>
            <a:r>
              <a:rPr lang="en-US" sz="1000" dirty="0">
                <a:latin typeface="Arial"/>
                <a:ea typeface="SimSun"/>
                <a:cs typeface="Segoe UI"/>
              </a:rPr>
              <a:t> au </a:t>
            </a:r>
            <a:r>
              <a:rPr lang="en-US" sz="1000" dirty="0" err="1">
                <a:latin typeface="Arial"/>
                <a:ea typeface="SimSun"/>
                <a:cs typeface="Segoe UI"/>
              </a:rPr>
              <a:t>sujet</a:t>
            </a:r>
            <a:r>
              <a:rPr lang="en-US" sz="1000" dirty="0">
                <a:latin typeface="Arial"/>
                <a:ea typeface="SimSun"/>
                <a:cs typeface="Segoe UI"/>
              </a:rPr>
              <a:t> de </a:t>
            </a:r>
            <a:r>
              <a:rPr lang="en-US" sz="1000" dirty="0" err="1">
                <a:latin typeface="Arial"/>
                <a:ea typeface="SimSun"/>
                <a:cs typeface="Segoe UI"/>
              </a:rPr>
              <a:t>l'objet</a:t>
            </a:r>
            <a:r>
              <a:rPr lang="en-US" sz="1000" dirty="0">
                <a:latin typeface="Arial"/>
                <a:ea typeface="SimSun"/>
                <a:cs typeface="Segoe UI"/>
              </a:rPr>
              <a:t> </a:t>
            </a:r>
            <a:r>
              <a:rPr lang="en-US" sz="1000" dirty="0" smtClean="0">
                <a:latin typeface="Arial"/>
                <a:ea typeface="SimSun"/>
                <a:cs typeface="Segoe UI"/>
              </a:rPr>
              <a:t>de </a:t>
            </a:r>
            <a:r>
              <a:rPr lang="en-US" sz="1000" dirty="0" err="1" smtClean="0">
                <a:latin typeface="Arial"/>
                <a:ea typeface="SimSun"/>
                <a:cs typeface="Segoe UI"/>
              </a:rPr>
              <a:t>stratégie</a:t>
            </a:r>
            <a:r>
              <a:rPr lang="en-US" sz="1000" dirty="0" smtClean="0">
                <a:latin typeface="Arial"/>
                <a:ea typeface="SimSun"/>
                <a:cs typeface="Segoe UI"/>
              </a:rPr>
              <a:t> </a:t>
            </a:r>
            <a:r>
              <a:rPr lang="en-US" sz="1000" dirty="0">
                <a:latin typeface="Arial"/>
                <a:ea typeface="SimSun"/>
                <a:cs typeface="Segoe UI"/>
              </a:rPr>
              <a:t>de </a:t>
            </a:r>
            <a:r>
              <a:rPr lang="en-US" sz="1000" dirty="0" err="1">
                <a:latin typeface="Arial"/>
                <a:ea typeface="SimSun"/>
                <a:cs typeface="Segoe UI"/>
              </a:rPr>
              <a:t>groupe</a:t>
            </a:r>
            <a:r>
              <a:rPr lang="en-US" sz="1000" dirty="0">
                <a:latin typeface="Arial"/>
                <a:ea typeface="SimSun"/>
                <a:cs typeface="Segoe UI"/>
              </a:rPr>
              <a:t> Starter </a:t>
            </a:r>
            <a:r>
              <a:rPr lang="en-US" sz="1000" dirty="0" err="1">
                <a:latin typeface="Arial"/>
                <a:ea typeface="SimSun"/>
                <a:cs typeface="Segoe UI"/>
              </a:rPr>
              <a:t>dans</a:t>
            </a:r>
            <a:r>
              <a:rPr lang="en-US" sz="1000" dirty="0">
                <a:latin typeface="Arial"/>
                <a:ea typeface="SimSun"/>
                <a:cs typeface="Segoe UI"/>
              </a:rPr>
              <a:t> le </a:t>
            </a:r>
            <a:r>
              <a:rPr lang="en-US" sz="1000" dirty="0" err="1">
                <a:latin typeface="Arial"/>
                <a:ea typeface="SimSun"/>
                <a:cs typeface="Segoe UI"/>
              </a:rPr>
              <a:t>modèle</a:t>
            </a:r>
            <a:r>
              <a:rPr lang="en-US" sz="1000" dirty="0">
                <a:latin typeface="Arial"/>
                <a:ea typeface="SimSun"/>
                <a:cs typeface="Segoe UI"/>
              </a:rPr>
              <a:t> </a:t>
            </a:r>
            <a:r>
              <a:rPr lang="en-US" sz="1000" dirty="0" err="1">
                <a:latin typeface="Arial"/>
                <a:ea typeface="SimSun"/>
                <a:cs typeface="Segoe UI"/>
              </a:rPr>
              <a:t>lui-même</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FE14F8A-083D-447A-AF11-706261AFBA5F}" type="slidenum">
              <a:rPr lang="en-US" smtClean="0"/>
              <a:t>8</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11 : Implémentation d'une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3589217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déléguer</a:t>
            </a:r>
            <a:r>
              <a:rPr lang="en-US" sz="1000" dirty="0">
                <a:latin typeface="Arial"/>
                <a:ea typeface="SimSun"/>
                <a:cs typeface="Segoe UI"/>
              </a:rPr>
              <a:t> </a:t>
            </a:r>
            <a:r>
              <a:rPr lang="en-US" sz="1000" dirty="0" err="1">
                <a:latin typeface="Arial"/>
                <a:ea typeface="SimSun"/>
                <a:cs typeface="Segoe UI"/>
              </a:rPr>
              <a:t>différents</a:t>
            </a:r>
            <a:r>
              <a:rPr lang="en-US" sz="1000" dirty="0">
                <a:latin typeface="Arial"/>
                <a:ea typeface="SimSun"/>
                <a:cs typeface="Segoe UI"/>
              </a:rPr>
              <a:t> aspects de la </a:t>
            </a:r>
            <a:r>
              <a:rPr lang="en-US" sz="1000" dirty="0" err="1">
                <a:latin typeface="Arial"/>
                <a:ea typeface="SimSun"/>
                <a:cs typeface="Segoe UI"/>
              </a:rPr>
              <a:t>gestion</a:t>
            </a:r>
            <a:r>
              <a:rPr lang="en-US" sz="1000" dirty="0">
                <a:latin typeface="Arial"/>
                <a:ea typeface="SimSun"/>
                <a:cs typeface="Segoe UI"/>
              </a:rPr>
              <a:t> des </a:t>
            </a:r>
            <a:r>
              <a:rPr lang="en-US" sz="1000" dirty="0" err="1">
                <a:latin typeface="Arial"/>
                <a:ea typeface="SimSun"/>
                <a:cs typeface="Segoe UI"/>
              </a:rPr>
              <a:t>objets</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Insistez</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fait </a:t>
            </a:r>
            <a:r>
              <a:rPr lang="en-US" sz="1000" dirty="0" err="1">
                <a:latin typeface="Arial"/>
                <a:ea typeface="SimSun"/>
                <a:cs typeface="Segoe UI"/>
              </a:rPr>
              <a:t>que</a:t>
            </a:r>
            <a:r>
              <a:rPr lang="en-US" sz="1000" dirty="0">
                <a:latin typeface="Arial"/>
                <a:ea typeface="SimSun"/>
                <a:cs typeface="Segoe UI"/>
              </a:rPr>
              <a:t> la </a:t>
            </a:r>
            <a:r>
              <a:rPr lang="en-US" sz="1000" dirty="0" err="1">
                <a:latin typeface="Arial"/>
                <a:ea typeface="SimSun"/>
                <a:cs typeface="Segoe UI"/>
              </a:rPr>
              <a:t>capacité</a:t>
            </a:r>
            <a:r>
              <a:rPr lang="en-US" sz="1000" dirty="0">
                <a:latin typeface="Arial"/>
                <a:ea typeface="SimSun"/>
                <a:cs typeface="Segoe UI"/>
              </a:rPr>
              <a:t> de </a:t>
            </a:r>
            <a:r>
              <a:rPr lang="en-US" sz="1000" dirty="0" err="1">
                <a:latin typeface="Arial"/>
                <a:ea typeface="SimSun"/>
                <a:cs typeface="Segoe UI"/>
              </a:rPr>
              <a:t>créer</a:t>
            </a:r>
            <a:r>
              <a:rPr lang="en-US" sz="1000" dirty="0">
                <a:latin typeface="Arial"/>
                <a:ea typeface="SimSun"/>
                <a:cs typeface="Segoe UI"/>
              </a:rPr>
              <a:t>, de </a:t>
            </a:r>
            <a:r>
              <a:rPr lang="en-US" sz="1000" dirty="0" err="1">
                <a:latin typeface="Arial"/>
                <a:ea typeface="SimSun"/>
                <a:cs typeface="Segoe UI"/>
              </a:rPr>
              <a:t>lier</a:t>
            </a:r>
            <a:r>
              <a:rPr lang="en-US" sz="1000" dirty="0">
                <a:latin typeface="Arial"/>
                <a:ea typeface="SimSun"/>
                <a:cs typeface="Segoe UI"/>
              </a:rPr>
              <a:t> et de modifier les </a:t>
            </a:r>
            <a:r>
              <a:rPr lang="en-US" sz="1000" dirty="0" err="1">
                <a:latin typeface="Arial"/>
                <a:ea typeface="SimSun"/>
                <a:cs typeface="Segoe UI"/>
              </a:rPr>
              <a:t>objets</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smtClean="0">
                <a:latin typeface="Arial"/>
                <a:ea typeface="SimSun"/>
                <a:cs typeface="Segoe UI"/>
              </a:rPr>
              <a:t>des </a:t>
            </a:r>
            <a:r>
              <a:rPr lang="en-US" sz="1000" dirty="0" err="1" smtClean="0">
                <a:latin typeface="Arial"/>
                <a:ea typeface="SimSun"/>
                <a:cs typeface="Segoe UI"/>
              </a:rPr>
              <a:t>événements</a:t>
            </a:r>
            <a:r>
              <a:rPr lang="en-US" sz="1000" dirty="0" smtClean="0">
                <a:latin typeface="Arial"/>
                <a:ea typeface="SimSun"/>
                <a:cs typeface="Segoe UI"/>
              </a:rPr>
              <a:t> </a:t>
            </a:r>
            <a:r>
              <a:rPr lang="en-US" sz="1000" dirty="0" err="1">
                <a:latin typeface="Arial"/>
                <a:ea typeface="SimSun"/>
                <a:cs typeface="Segoe UI"/>
              </a:rPr>
              <a:t>distincts</a:t>
            </a:r>
            <a:r>
              <a:rPr lang="en-US" sz="1000" dirty="0">
                <a:latin typeface="Arial"/>
                <a:ea typeface="SimSun"/>
                <a:cs typeface="Segoe UI"/>
              </a:rPr>
              <a:t>, et </a:t>
            </a:r>
            <a:r>
              <a:rPr lang="en-US" sz="1000" dirty="0" err="1">
                <a:latin typeface="Arial"/>
                <a:ea typeface="SimSun"/>
                <a:cs typeface="Segoe UI"/>
              </a:rPr>
              <a:t>que</a:t>
            </a:r>
            <a:r>
              <a:rPr lang="en-US" sz="1000" dirty="0">
                <a:latin typeface="Arial"/>
                <a:ea typeface="SimSun"/>
                <a:cs typeface="Segoe UI"/>
              </a:rPr>
              <a:t> le fait </a:t>
            </a:r>
            <a:r>
              <a:rPr lang="en-US" sz="1000" dirty="0" err="1">
                <a:latin typeface="Arial"/>
                <a:ea typeface="SimSun"/>
                <a:cs typeface="Segoe UI"/>
              </a:rPr>
              <a:t>d'avoir</a:t>
            </a:r>
            <a:r>
              <a:rPr lang="en-US" sz="1000" dirty="0">
                <a:latin typeface="Arial"/>
                <a:ea typeface="SimSun"/>
                <a:cs typeface="Segoe UI"/>
              </a:rPr>
              <a:t> le </a:t>
            </a:r>
            <a:r>
              <a:rPr lang="en-US" sz="1000" dirty="0" err="1">
                <a:latin typeface="Arial"/>
                <a:ea typeface="SimSun"/>
                <a:cs typeface="Segoe UI"/>
              </a:rPr>
              <a:t>droit</a:t>
            </a:r>
            <a:r>
              <a:rPr lang="en-US" sz="1000" dirty="0">
                <a:latin typeface="Arial"/>
                <a:ea typeface="SimSun"/>
                <a:cs typeface="Segoe UI"/>
              </a:rPr>
              <a:t> </a:t>
            </a:r>
            <a:r>
              <a:rPr lang="en-US" sz="1000" dirty="0" err="1">
                <a:latin typeface="Arial"/>
                <a:ea typeface="SimSun"/>
                <a:cs typeface="Segoe UI"/>
              </a:rPr>
              <a:t>d'exécuter</a:t>
            </a:r>
            <a:r>
              <a:rPr lang="en-US" sz="1000" dirty="0">
                <a:latin typeface="Arial"/>
                <a:ea typeface="SimSun"/>
                <a:cs typeface="Segoe UI"/>
              </a:rPr>
              <a:t> </a:t>
            </a:r>
            <a:r>
              <a:rPr lang="en-US" sz="1000" dirty="0" err="1">
                <a:latin typeface="Arial"/>
                <a:ea typeface="SimSun"/>
                <a:cs typeface="Segoe UI"/>
              </a:rPr>
              <a:t>l'une</a:t>
            </a:r>
            <a:r>
              <a:rPr lang="en-US" sz="1000" dirty="0">
                <a:latin typeface="Arial"/>
                <a:ea typeface="SimSun"/>
                <a:cs typeface="Segoe UI"/>
              </a:rPr>
              <a:t> de </a:t>
            </a:r>
            <a:r>
              <a:rPr lang="en-US" sz="1000" dirty="0" err="1">
                <a:latin typeface="Arial"/>
                <a:ea typeface="SimSun"/>
                <a:cs typeface="Segoe UI"/>
              </a:rPr>
              <a:t>ces</a:t>
            </a:r>
            <a:r>
              <a:rPr lang="en-US" sz="1000" dirty="0">
                <a:latin typeface="Arial"/>
                <a:ea typeface="SimSun"/>
                <a:cs typeface="Segoe UI"/>
              </a:rPr>
              <a:t> </a:t>
            </a:r>
            <a:r>
              <a:rPr lang="en-US" sz="1000" dirty="0" err="1">
                <a:latin typeface="Arial"/>
                <a:ea typeface="SimSun"/>
                <a:cs typeface="Segoe UI"/>
              </a:rPr>
              <a:t>opérations</a:t>
            </a:r>
            <a:r>
              <a:rPr lang="en-US" sz="1000" dirty="0">
                <a:latin typeface="Arial"/>
                <a:ea typeface="SimSun"/>
                <a:cs typeface="Segoe UI"/>
              </a:rPr>
              <a:t> ne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donne</a:t>
            </a:r>
            <a:r>
              <a:rPr lang="en-US" sz="1000" dirty="0">
                <a:latin typeface="Arial"/>
                <a:ea typeface="SimSun"/>
                <a:cs typeface="Segoe UI"/>
              </a:rPr>
              <a:t> </a:t>
            </a:r>
            <a:r>
              <a:rPr lang="en-US" sz="1000" dirty="0" err="1">
                <a:latin typeface="Arial"/>
                <a:ea typeface="SimSun"/>
                <a:cs typeface="Segoe UI"/>
              </a:rPr>
              <a:t>aucun</a:t>
            </a:r>
            <a:r>
              <a:rPr lang="en-US" sz="1000" dirty="0">
                <a:latin typeface="Arial"/>
                <a:ea typeface="SimSun"/>
                <a:cs typeface="Segoe UI"/>
              </a:rPr>
              <a:t> </a:t>
            </a:r>
            <a:r>
              <a:rPr lang="en-US" sz="1000" dirty="0" err="1">
                <a:latin typeface="Arial"/>
                <a:ea typeface="SimSun"/>
                <a:cs typeface="Segoe UI"/>
              </a:rPr>
              <a:t>droit</a:t>
            </a:r>
            <a:r>
              <a:rPr lang="en-US" sz="1000" dirty="0">
                <a:latin typeface="Arial"/>
                <a:ea typeface="SimSun"/>
                <a:cs typeface="Segoe UI"/>
              </a:rPr>
              <a:t> </a:t>
            </a:r>
            <a:r>
              <a:rPr lang="en-US" sz="1000" dirty="0" err="1">
                <a:latin typeface="Arial"/>
                <a:ea typeface="SimSun"/>
                <a:cs typeface="Segoe UI"/>
              </a:rPr>
              <a:t>d'en</a:t>
            </a:r>
            <a:r>
              <a:rPr lang="en-US" sz="1000" dirty="0">
                <a:latin typeface="Arial"/>
                <a:ea typeface="SimSun"/>
                <a:cs typeface="Segoe UI"/>
              </a:rPr>
              <a:t> </a:t>
            </a:r>
            <a:r>
              <a:rPr lang="en-US" sz="1000" dirty="0" err="1">
                <a:latin typeface="Arial"/>
                <a:ea typeface="SimSun"/>
                <a:cs typeface="Segoe UI"/>
              </a:rPr>
              <a:t>exécuter</a:t>
            </a:r>
            <a:r>
              <a:rPr lang="en-US" sz="1000" dirty="0">
                <a:latin typeface="Arial"/>
                <a:ea typeface="SimSun"/>
                <a:cs typeface="Segoe UI"/>
              </a:rPr>
              <a:t> </a:t>
            </a:r>
            <a:r>
              <a:rPr lang="en-US" sz="1000" dirty="0" err="1">
                <a:latin typeface="Arial"/>
                <a:ea typeface="SimSun"/>
                <a:cs typeface="Segoe UI"/>
              </a:rPr>
              <a:t>d'autres</a:t>
            </a:r>
            <a:r>
              <a:rPr lang="en-US" sz="1000" dirty="0">
                <a:latin typeface="Arial"/>
                <a:ea typeface="SimSun"/>
                <a:cs typeface="Segoe UI"/>
              </a:rPr>
              <a:t>. </a:t>
            </a:r>
            <a:r>
              <a:rPr lang="en-US" sz="1000" dirty="0" err="1">
                <a:latin typeface="Arial"/>
                <a:ea typeface="SimSun"/>
                <a:cs typeface="Segoe UI"/>
              </a:rPr>
              <a:t>L'administrateur</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le </a:t>
            </a:r>
            <a:r>
              <a:rPr lang="en-US" sz="1000" dirty="0" err="1">
                <a:latin typeface="Arial"/>
                <a:ea typeface="SimSun"/>
                <a:cs typeface="Segoe UI"/>
              </a:rPr>
              <a:t>seul</a:t>
            </a:r>
            <a:r>
              <a:rPr lang="en-US" sz="1000" dirty="0">
                <a:latin typeface="Arial"/>
                <a:ea typeface="SimSun"/>
                <a:cs typeface="Segoe UI"/>
              </a:rPr>
              <a:t> </a:t>
            </a:r>
            <a:r>
              <a:rPr lang="en-US" sz="1000" dirty="0" err="1">
                <a:latin typeface="Arial"/>
                <a:ea typeface="SimSun"/>
                <a:cs typeface="Segoe UI"/>
              </a:rPr>
              <a:t>utilisateur</a:t>
            </a:r>
            <a:r>
              <a:rPr lang="en-US" sz="1000" dirty="0">
                <a:latin typeface="Arial"/>
                <a:ea typeface="SimSun"/>
                <a:cs typeface="Segoe UI"/>
              </a:rPr>
              <a:t> qui a le </a:t>
            </a:r>
            <a:r>
              <a:rPr lang="en-US" sz="1000" dirty="0" err="1">
                <a:latin typeface="Arial"/>
                <a:ea typeface="SimSun"/>
                <a:cs typeface="Segoe UI"/>
              </a:rPr>
              <a:t>droit</a:t>
            </a:r>
            <a:r>
              <a:rPr lang="en-US" sz="1000" dirty="0">
                <a:latin typeface="Arial"/>
                <a:ea typeface="SimSun"/>
                <a:cs typeface="Segoe UI"/>
              </a:rPr>
              <a:t> </a:t>
            </a:r>
            <a:r>
              <a:rPr lang="en-US" sz="1000" dirty="0" err="1">
                <a:latin typeface="Arial"/>
                <a:ea typeface="SimSun"/>
                <a:cs typeface="Segoe UI"/>
              </a:rPr>
              <a:t>d'exécuter</a:t>
            </a:r>
            <a:r>
              <a:rPr lang="en-US" sz="1000" dirty="0">
                <a:latin typeface="Arial"/>
                <a:ea typeface="SimSun"/>
                <a:cs typeface="Segoe UI"/>
              </a:rPr>
              <a:t> </a:t>
            </a:r>
            <a:r>
              <a:rPr lang="en-US" sz="1000" dirty="0" err="1">
                <a:latin typeface="Arial"/>
                <a:ea typeface="SimSun"/>
                <a:cs typeface="Segoe UI"/>
              </a:rPr>
              <a:t>toutes</a:t>
            </a:r>
            <a:r>
              <a:rPr lang="en-US" sz="1000" dirty="0">
                <a:latin typeface="Arial"/>
                <a:ea typeface="SimSun"/>
                <a:cs typeface="Segoe UI"/>
              </a:rPr>
              <a:t> </a:t>
            </a:r>
            <a:r>
              <a:rPr lang="en-US" sz="1000" dirty="0" err="1">
                <a:latin typeface="Arial"/>
                <a:ea typeface="SimSun"/>
                <a:cs typeface="Segoe UI"/>
              </a:rPr>
              <a:t>ces</a:t>
            </a:r>
            <a:r>
              <a:rPr lang="en-US" sz="1000" dirty="0">
                <a:latin typeface="Arial"/>
                <a:ea typeface="SimSun"/>
                <a:cs typeface="Segoe UI"/>
              </a:rPr>
              <a:t> actions par </a:t>
            </a:r>
            <a:r>
              <a:rPr lang="en-US" sz="1000" dirty="0" err="1">
                <a:latin typeface="Arial"/>
                <a:ea typeface="SimSun"/>
                <a:cs typeface="Segoe UI"/>
              </a:rPr>
              <a:t>défaut</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Faites</a:t>
            </a:r>
            <a:r>
              <a:rPr lang="en-US" sz="1000" dirty="0">
                <a:latin typeface="Arial"/>
                <a:ea typeface="SimSun"/>
                <a:cs typeface="Segoe UI"/>
              </a:rPr>
              <a:t> </a:t>
            </a:r>
            <a:r>
              <a:rPr lang="en-US" sz="1000" dirty="0" err="1">
                <a:latin typeface="Arial"/>
                <a:ea typeface="SimSun"/>
                <a:cs typeface="Segoe UI"/>
              </a:rPr>
              <a:t>remarquer</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qu'ils</a:t>
            </a:r>
            <a:r>
              <a:rPr lang="en-US" sz="1000" dirty="0">
                <a:latin typeface="Arial"/>
                <a:ea typeface="SimSun"/>
                <a:cs typeface="Segoe UI"/>
              </a:rPr>
              <a:t>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la console GPMC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l'Assistant</a:t>
            </a:r>
            <a:r>
              <a:rPr lang="en-US" sz="1000" dirty="0">
                <a:latin typeface="Arial"/>
                <a:ea typeface="SimSun"/>
                <a:cs typeface="Segoe UI"/>
              </a:rPr>
              <a:t> </a:t>
            </a:r>
            <a:r>
              <a:rPr lang="en-US" sz="1000" dirty="0" err="1">
                <a:latin typeface="Arial"/>
                <a:ea typeface="SimSun"/>
                <a:cs typeface="Segoe UI"/>
              </a:rPr>
              <a:t>Délégation</a:t>
            </a:r>
            <a:r>
              <a:rPr lang="en-US" sz="1000" dirty="0">
                <a:latin typeface="Arial"/>
                <a:ea typeface="SimSun"/>
                <a:cs typeface="Segoe UI"/>
              </a:rPr>
              <a:t> de </a:t>
            </a:r>
            <a:r>
              <a:rPr lang="en-US" sz="1000" dirty="0" err="1">
                <a:latin typeface="Arial"/>
                <a:ea typeface="SimSun"/>
                <a:cs typeface="Segoe UI"/>
              </a:rPr>
              <a:t>contrôle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Utilisateurs</a:t>
            </a:r>
            <a:r>
              <a:rPr lang="en-US" sz="1000" dirty="0">
                <a:latin typeface="Arial"/>
                <a:ea typeface="SimSun"/>
                <a:cs typeface="Segoe UI"/>
              </a:rPr>
              <a:t> et </a:t>
            </a:r>
            <a:r>
              <a:rPr lang="en-US" sz="1000" dirty="0" err="1">
                <a:latin typeface="Arial"/>
                <a:ea typeface="SimSun"/>
                <a:cs typeface="Segoe UI"/>
              </a:rPr>
              <a:t>ordinateurs</a:t>
            </a:r>
            <a:r>
              <a:rPr lang="en-US" sz="1000" dirty="0">
                <a:latin typeface="Arial"/>
                <a:ea typeface="SimSun"/>
                <a:cs typeface="Segoe UI"/>
              </a:rPr>
              <a:t> Active Directory</a:t>
            </a:r>
            <a:r>
              <a:rPr lang="en-US" sz="1000" baseline="30000" dirty="0">
                <a:latin typeface="Arial"/>
                <a:ea typeface="SimSun"/>
                <a:cs typeface="Segoe UI"/>
              </a:rPr>
              <a:t>®</a:t>
            </a:r>
            <a:r>
              <a:rPr lang="en-US" sz="1000" dirty="0">
                <a:latin typeface="Arial"/>
                <a:ea typeface="SimSun"/>
                <a:cs typeface="Segoe UI"/>
              </a:rPr>
              <a:t> pour </a:t>
            </a:r>
            <a:r>
              <a:rPr lang="en-US" sz="1000" dirty="0" err="1">
                <a:latin typeface="Arial"/>
                <a:ea typeface="SimSun"/>
                <a:cs typeface="Segoe UI"/>
              </a:rPr>
              <a:t>déléguer</a:t>
            </a:r>
            <a:r>
              <a:rPr lang="en-US" sz="1000" dirty="0">
                <a:latin typeface="Arial"/>
                <a:ea typeface="SimSun"/>
                <a:cs typeface="Segoe UI"/>
              </a:rPr>
              <a:t> la liaison </a:t>
            </a:r>
            <a:r>
              <a:rPr lang="en-US" sz="1000" dirty="0" err="1">
                <a:latin typeface="Arial"/>
                <a:ea typeface="SimSun"/>
                <a:cs typeface="Segoe UI"/>
              </a:rPr>
              <a:t>d'objets</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a:t>
            </a:r>
            <a:r>
              <a:rPr lang="en-US" sz="1000" dirty="0" smtClean="0">
                <a:latin typeface="Arial"/>
                <a:ea typeface="SimSun"/>
                <a:cs typeface="Segoe UI"/>
              </a:rPr>
              <a:t>de </a:t>
            </a:r>
            <a:r>
              <a:rPr lang="en-US" sz="1000" dirty="0" err="1" smtClean="0">
                <a:latin typeface="Arial"/>
                <a:ea typeface="SimSun"/>
                <a:cs typeface="Segoe UI"/>
              </a:rPr>
              <a:t>groupe</a:t>
            </a:r>
            <a:r>
              <a:rPr lang="en-US" sz="1000" dirty="0" smtClean="0">
                <a:latin typeface="Arial"/>
                <a:ea typeface="SimSun"/>
                <a:cs typeface="Segoe UI"/>
              </a:rPr>
              <a:t> </a:t>
            </a:r>
            <a:r>
              <a:rPr lang="en-US" sz="1000" dirty="0">
                <a:latin typeface="Arial"/>
                <a:ea typeface="SimSun"/>
                <a:cs typeface="Segoe UI"/>
              </a:rPr>
              <a:t>et pour </a:t>
            </a:r>
            <a:r>
              <a:rPr lang="en-US" sz="1000" dirty="0" err="1">
                <a:latin typeface="Arial"/>
                <a:ea typeface="SimSun"/>
                <a:cs typeface="Segoe UI"/>
              </a:rPr>
              <a:t>permettre</a:t>
            </a:r>
            <a:r>
              <a:rPr lang="en-US" sz="1000" dirty="0">
                <a:latin typeface="Arial"/>
                <a:ea typeface="SimSun"/>
                <a:cs typeface="Segoe UI"/>
              </a:rPr>
              <a:t> </a:t>
            </a:r>
            <a:r>
              <a:rPr lang="en-US" sz="1000" dirty="0" err="1">
                <a:latin typeface="Arial"/>
                <a:ea typeface="SimSun"/>
                <a:cs typeface="Segoe UI"/>
              </a:rPr>
              <a:t>l'utilisation</a:t>
            </a:r>
            <a:r>
              <a:rPr lang="en-US" sz="1000" dirty="0">
                <a:latin typeface="Arial"/>
                <a:ea typeface="SimSun"/>
                <a:cs typeface="Segoe UI"/>
              </a:rPr>
              <a:t> des </a:t>
            </a:r>
            <a:r>
              <a:rPr lang="en-US" sz="1000" dirty="0" err="1">
                <a:latin typeface="Arial"/>
                <a:ea typeface="SimSun"/>
                <a:cs typeface="Segoe UI"/>
              </a:rPr>
              <a:t>outils</a:t>
            </a:r>
            <a:r>
              <a:rPr lang="en-US" sz="1000" dirty="0">
                <a:latin typeface="Arial"/>
                <a:ea typeface="SimSun"/>
                <a:cs typeface="Segoe UI"/>
              </a:rPr>
              <a:t> de </a:t>
            </a:r>
            <a:r>
              <a:rPr lang="en-US" sz="1000" dirty="0" err="1">
                <a:latin typeface="Arial"/>
                <a:ea typeface="SimSun"/>
                <a:cs typeface="Segoe UI"/>
              </a:rPr>
              <a:t>génération</a:t>
            </a:r>
            <a:r>
              <a:rPr lang="en-US" sz="1000" dirty="0">
                <a:latin typeface="Arial"/>
                <a:ea typeface="SimSun"/>
                <a:cs typeface="Segoe UI"/>
              </a:rPr>
              <a:t> de rapports. </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a:t>
            </a:r>
            <a:r>
              <a:rPr lang="en-US" sz="1000" dirty="0" err="1">
                <a:latin typeface="Arial"/>
                <a:ea typeface="SimSun"/>
                <a:cs typeface="Segoe UI"/>
              </a:rPr>
              <a:t>l'appartenance</a:t>
            </a:r>
            <a:r>
              <a:rPr lang="en-US" sz="1000" dirty="0">
                <a:latin typeface="Arial"/>
                <a:ea typeface="SimSun"/>
                <a:cs typeface="Segoe UI"/>
              </a:rPr>
              <a:t> au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Propriétaires</a:t>
            </a:r>
            <a:r>
              <a:rPr lang="en-US" sz="1000" dirty="0">
                <a:latin typeface="Arial"/>
                <a:ea typeface="SimSun"/>
                <a:cs typeface="Segoe UI"/>
              </a:rPr>
              <a:t> </a:t>
            </a:r>
            <a:r>
              <a:rPr lang="en-US" sz="1000" dirty="0" err="1">
                <a:latin typeface="Arial"/>
                <a:ea typeface="SimSun"/>
                <a:cs typeface="Segoe UI"/>
              </a:rPr>
              <a:t>créateurs</a:t>
            </a:r>
            <a:r>
              <a:rPr lang="en-US" sz="1000" dirty="0">
                <a:latin typeface="Arial"/>
                <a:ea typeface="SimSun"/>
                <a:cs typeface="Segoe UI"/>
              </a:rPr>
              <a:t> de la </a:t>
            </a:r>
            <a:r>
              <a:rPr lang="en-US" sz="1000" dirty="0" err="1">
                <a:latin typeface="Arial"/>
                <a:ea typeface="SimSun"/>
                <a:cs typeface="Segoe UI"/>
              </a:rPr>
              <a:t>stratégie</a:t>
            </a:r>
            <a:r>
              <a:rPr lang="en-US" sz="1000" dirty="0">
                <a:latin typeface="Arial"/>
                <a:ea typeface="SimSun"/>
                <a:cs typeface="Segoe UI"/>
              </a:rPr>
              <a:t> </a:t>
            </a:r>
            <a:r>
              <a:rPr lang="en-US" sz="1000" dirty="0" smtClean="0">
                <a:latin typeface="Arial"/>
                <a:ea typeface="SimSun"/>
                <a:cs typeface="Segoe UI"/>
              </a:rPr>
              <a:t>de </a:t>
            </a:r>
            <a:r>
              <a:rPr lang="en-US" sz="1000" dirty="0" err="1" smtClean="0">
                <a:latin typeface="Arial"/>
                <a:ea typeface="SimSun"/>
                <a:cs typeface="Segoe UI"/>
              </a:rPr>
              <a:t>groupe</a:t>
            </a:r>
            <a:r>
              <a:rPr lang="en-US" sz="1000" dirty="0" smtClean="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la </a:t>
            </a:r>
            <a:r>
              <a:rPr lang="en-US" sz="1000" dirty="0" err="1">
                <a:latin typeface="Arial"/>
                <a:ea typeface="SimSun"/>
                <a:cs typeface="Segoe UI"/>
              </a:rPr>
              <a:t>délégation</a:t>
            </a:r>
            <a:r>
              <a:rPr lang="en-US" sz="1000" dirty="0">
                <a:latin typeface="Arial"/>
                <a:ea typeface="SimSun"/>
                <a:cs typeface="Segoe UI"/>
              </a:rPr>
              <a:t> via la console GPMC pour </a:t>
            </a:r>
            <a:r>
              <a:rPr lang="en-US" sz="1000" dirty="0" err="1">
                <a:latin typeface="Arial"/>
                <a:ea typeface="SimSun"/>
                <a:cs typeface="Segoe UI"/>
              </a:rPr>
              <a:t>déléguer</a:t>
            </a:r>
            <a:r>
              <a:rPr lang="en-US" sz="1000" dirty="0">
                <a:latin typeface="Arial"/>
                <a:ea typeface="SimSun"/>
                <a:cs typeface="Segoe UI"/>
              </a:rPr>
              <a:t> le </a:t>
            </a:r>
            <a:r>
              <a:rPr lang="en-US" sz="1000" dirty="0" err="1">
                <a:latin typeface="Arial"/>
                <a:ea typeface="SimSun"/>
                <a:cs typeface="Segoe UI"/>
              </a:rPr>
              <a:t>droit</a:t>
            </a:r>
            <a:r>
              <a:rPr lang="en-US" sz="1000" dirty="0">
                <a:latin typeface="Arial"/>
                <a:ea typeface="SimSun"/>
                <a:cs typeface="Segoe UI"/>
              </a:rPr>
              <a:t> de </a:t>
            </a:r>
            <a:r>
              <a:rPr lang="en-US" sz="1000" dirty="0" err="1">
                <a:latin typeface="Arial"/>
                <a:ea typeface="SimSun"/>
                <a:cs typeface="Segoe UI"/>
              </a:rPr>
              <a:t>créer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nouvelle </a:t>
            </a:r>
            <a:r>
              <a:rPr lang="en-US" sz="1000" dirty="0" err="1">
                <a:latin typeface="Arial"/>
                <a:ea typeface="SimSun"/>
                <a:cs typeface="Segoe UI"/>
              </a:rPr>
              <a:t>stratégie</a:t>
            </a:r>
            <a:r>
              <a:rPr lang="en-US" sz="1000" dirty="0">
                <a:latin typeface="Arial"/>
                <a:ea typeface="SimSun"/>
                <a:cs typeface="Segoe UI"/>
              </a:rPr>
              <a:t> </a:t>
            </a:r>
            <a:r>
              <a:rPr lang="en-US" sz="1000" dirty="0" smtClean="0">
                <a:latin typeface="Arial"/>
                <a:ea typeface="SimSun"/>
                <a:cs typeface="Segoe UI"/>
              </a:rPr>
              <a:t>de </a:t>
            </a:r>
            <a:r>
              <a:rPr lang="en-US" sz="1000" dirty="0" err="1" smtClean="0">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configurer</a:t>
            </a:r>
            <a:r>
              <a:rPr lang="en-US" sz="1000" dirty="0">
                <a:latin typeface="Arial"/>
                <a:ea typeface="SimSun"/>
                <a:cs typeface="Segoe UI"/>
              </a:rPr>
              <a:t>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stratégie</a:t>
            </a:r>
            <a:r>
              <a:rPr lang="en-US" sz="1000" dirty="0">
                <a:latin typeface="Arial"/>
                <a:ea typeface="SimSun"/>
                <a:cs typeface="Segoe UI"/>
              </a:rPr>
              <a:t> </a:t>
            </a:r>
            <a:r>
              <a:rPr lang="en-US" sz="1000" dirty="0" err="1">
                <a:latin typeface="Arial"/>
                <a:ea typeface="SimSun"/>
                <a:cs typeface="Segoe UI"/>
              </a:rPr>
              <a:t>individuelle</a:t>
            </a:r>
            <a:r>
              <a:rPr lang="en-US" sz="1000" dirty="0">
                <a:latin typeface="Arial"/>
                <a:ea typeface="SimSun"/>
                <a:cs typeface="Segoe UI"/>
              </a:rPr>
              <a:t> pour </a:t>
            </a:r>
            <a:r>
              <a:rPr lang="en-US" sz="1000" dirty="0" err="1">
                <a:latin typeface="Arial"/>
                <a:ea typeface="SimSun"/>
                <a:cs typeface="Segoe UI"/>
              </a:rPr>
              <a:t>permettre</a:t>
            </a:r>
            <a:r>
              <a:rPr lang="en-US" sz="1000" dirty="0">
                <a:latin typeface="Arial"/>
                <a:ea typeface="SimSun"/>
                <a:cs typeface="Segoe UI"/>
              </a:rPr>
              <a:t> aux </a:t>
            </a:r>
            <a:r>
              <a:rPr lang="en-US" sz="1000" dirty="0" err="1">
                <a:latin typeface="Arial"/>
                <a:ea typeface="SimSun"/>
                <a:cs typeface="Segoe UI"/>
              </a:rPr>
              <a:t>utilisateurs</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aux </a:t>
            </a:r>
            <a:r>
              <a:rPr lang="en-US" sz="1000" dirty="0" err="1">
                <a:latin typeface="Arial"/>
                <a:ea typeface="SimSun"/>
                <a:cs typeface="Segoe UI"/>
              </a:rPr>
              <a:t>groupes</a:t>
            </a:r>
            <a:r>
              <a:rPr lang="en-US" sz="1000" dirty="0">
                <a:latin typeface="Arial"/>
                <a:ea typeface="SimSun"/>
                <a:cs typeface="Segoe UI"/>
              </a:rPr>
              <a:t> de modifier </a:t>
            </a: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stratégie</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Le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Propriétaires</a:t>
            </a:r>
            <a:r>
              <a:rPr lang="en-US" sz="1000" dirty="0">
                <a:latin typeface="Arial"/>
                <a:ea typeface="SimSun"/>
                <a:cs typeface="Segoe UI"/>
              </a:rPr>
              <a:t> </a:t>
            </a:r>
            <a:r>
              <a:rPr lang="en-US" sz="1000" dirty="0" err="1">
                <a:latin typeface="Arial"/>
                <a:ea typeface="SimSun"/>
                <a:cs typeface="Segoe UI"/>
              </a:rPr>
              <a:t>créateurs</a:t>
            </a:r>
            <a:r>
              <a:rPr lang="en-US" sz="1000" dirty="0">
                <a:latin typeface="Arial"/>
                <a:ea typeface="SimSun"/>
                <a:cs typeface="Segoe UI"/>
              </a:rPr>
              <a:t> de la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laisse</a:t>
            </a:r>
            <a:r>
              <a:rPr lang="en-US" sz="1000" dirty="0">
                <a:latin typeface="Arial"/>
                <a:ea typeface="SimSun"/>
                <a:cs typeface="Segoe UI"/>
              </a:rPr>
              <a:t> </a:t>
            </a:r>
            <a:r>
              <a:rPr lang="en-US" sz="1000" dirty="0" err="1">
                <a:latin typeface="Arial"/>
                <a:ea typeface="SimSun"/>
                <a:cs typeface="Segoe UI"/>
              </a:rPr>
              <a:t>ses</a:t>
            </a:r>
            <a:r>
              <a:rPr lang="en-US" sz="1000" dirty="0">
                <a:latin typeface="Arial"/>
                <a:ea typeface="SimSun"/>
                <a:cs typeface="Segoe UI"/>
              </a:rPr>
              <a:t> </a:t>
            </a:r>
            <a:r>
              <a:rPr lang="en-US" sz="1000" dirty="0" err="1">
                <a:latin typeface="Arial"/>
                <a:ea typeface="SimSun"/>
                <a:cs typeface="Segoe UI"/>
              </a:rPr>
              <a:t>membres</a:t>
            </a:r>
            <a:r>
              <a:rPr lang="en-US" sz="1000" dirty="0">
                <a:latin typeface="Arial"/>
                <a:ea typeface="SimSun"/>
                <a:cs typeface="Segoe UI"/>
              </a:rPr>
              <a:t> </a:t>
            </a:r>
            <a:r>
              <a:rPr lang="en-US" sz="1000" dirty="0" err="1">
                <a:latin typeface="Arial"/>
                <a:ea typeface="SimSun"/>
                <a:cs typeface="Segoe UI"/>
              </a:rPr>
              <a:t>créer</a:t>
            </a:r>
            <a:r>
              <a:rPr lang="en-US" sz="1000" dirty="0">
                <a:latin typeface="Arial"/>
                <a:ea typeface="SimSun"/>
                <a:cs typeface="Segoe UI"/>
              </a:rPr>
              <a:t> de nouveaux </a:t>
            </a:r>
            <a:r>
              <a:rPr lang="en-US" sz="1000" dirty="0" err="1" smtClean="0">
                <a:latin typeface="Arial"/>
                <a:ea typeface="SimSun"/>
                <a:cs typeface="Segoe UI"/>
              </a:rPr>
              <a:t>objets</a:t>
            </a:r>
            <a:r>
              <a:rPr lang="en-US" sz="1000" dirty="0" smtClean="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et modifier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supprimer</a:t>
            </a:r>
            <a:r>
              <a:rPr lang="en-US" sz="1000" dirty="0">
                <a:latin typeface="Arial"/>
                <a:ea typeface="SimSun"/>
                <a:cs typeface="Segoe UI"/>
              </a:rPr>
              <a:t> les </a:t>
            </a:r>
            <a:r>
              <a:rPr lang="en-US" sz="1000" dirty="0" err="1">
                <a:latin typeface="Arial"/>
                <a:ea typeface="SimSun"/>
                <a:cs typeface="Segoe UI"/>
              </a:rPr>
              <a:t>objets</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qu'ils</a:t>
            </a:r>
            <a:r>
              <a:rPr lang="en-US" sz="1000" dirty="0">
                <a:latin typeface="Arial"/>
                <a:ea typeface="SimSun"/>
                <a:cs typeface="Segoe UI"/>
              </a:rPr>
              <a:t> </a:t>
            </a:r>
            <a:r>
              <a:rPr lang="en-US" sz="1000" dirty="0" err="1">
                <a:latin typeface="Arial"/>
                <a:ea typeface="SimSun"/>
                <a:cs typeface="Segoe UI"/>
              </a:rPr>
              <a:t>ont</a:t>
            </a:r>
            <a:r>
              <a:rPr lang="en-US" sz="1000" dirty="0">
                <a:latin typeface="Arial"/>
                <a:ea typeface="SimSun"/>
                <a:cs typeface="Segoe UI"/>
              </a:rPr>
              <a:t> </a:t>
            </a:r>
            <a:r>
              <a:rPr lang="en-US" sz="1000" dirty="0" err="1">
                <a:latin typeface="Arial"/>
                <a:ea typeface="SimSun"/>
                <a:cs typeface="Segoe UI"/>
              </a:rPr>
              <a:t>créés</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FE14F8A-083D-447A-AF11-706261AFBA5F}" type="slidenum">
              <a:rPr lang="en-US" smtClean="0"/>
              <a:t>9</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11 : Implémentation d'une stratégie de groupe</a:t>
            </a:r>
            <a:endParaRPr lang="en-US" sz="1200" b="1" dirty="0">
              <a:solidFill>
                <a:srgbClr val="336699"/>
              </a:solidFill>
              <a:latin typeface="Arial"/>
            </a:endParaRPr>
          </a:p>
        </p:txBody>
      </p:sp>
    </p:spTree>
    <p:extLst>
      <p:ext uri="{BB962C8B-B14F-4D97-AF65-F5344CB8AC3E}">
        <p14:creationId xmlns:p14="http://schemas.microsoft.com/office/powerpoint/2010/main" val="188883250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14125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dirty="0" smtClean="0"/>
              <a:t>Module 11</a:t>
            </a:r>
            <a:endParaRPr lang="en-US" sz="2600" dirty="0"/>
          </a:p>
        </p:txBody>
      </p:sp>
      <p:sp>
        <p:nvSpPr>
          <p:cNvPr id="3" name="Subtitle 2"/>
          <p:cNvSpPr>
            <a:spLocks noGrp="1"/>
          </p:cNvSpPr>
          <p:nvPr>
            <p:ph type="subTitle" sz="quarter" idx="1"/>
          </p:nvPr>
        </p:nvSpPr>
        <p:spPr/>
        <p:txBody>
          <a:bodyPr/>
          <a:lstStyle/>
          <a:p>
            <a:r>
              <a:rPr lang="fr-FR" dirty="0" smtClean="0"/>
              <a:t>Implémentation d'une stratégie de groupe
</a:t>
            </a:r>
            <a:endParaRPr lang="en-US" dirty="0"/>
          </a:p>
        </p:txBody>
      </p:sp>
    </p:spTree>
    <p:extLst>
      <p:ext uri="{BB962C8B-B14F-4D97-AF65-F5344CB8AC3E}">
        <p14:creationId xmlns:p14="http://schemas.microsoft.com/office/powerpoint/2010/main" val="20943864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3330812a-a36b-4859-9163-40720bc9f86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smtClean="0"/>
              <a:t>Démonstration : Création et gestion d'objets de stratégie de groupe</a:t>
            </a:r>
            <a:endParaRPr lang="en-US" sz="2400"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Dans cette démonstration, vous allez </a:t>
            </a:r>
            <a:r>
              <a:rPr lang="en-US" dirty="0" err="1" smtClean="0"/>
              <a:t>apprendre</a:t>
            </a:r>
            <a:r>
              <a:rPr lang="en-US" dirty="0" smtClean="0"/>
              <a:t> à</a:t>
            </a:r>
          </a:p>
          <a:p>
            <a:r>
              <a:rPr lang="en-US" sz="2400" dirty="0" smtClean="0"/>
              <a:t>Création d'un objet de stratégie de groupe à </a:t>
            </a:r>
            <a:r>
              <a:rPr lang="en-US" sz="2400" dirty="0" err="1" smtClean="0"/>
              <a:t>l'aide</a:t>
            </a:r>
            <a:r>
              <a:rPr lang="en-US" sz="2400" dirty="0" smtClean="0"/>
              <a:t> de la console de gestion des stratégies de groupe</a:t>
            </a:r>
          </a:p>
          <a:p>
            <a:r>
              <a:rPr lang="en-US" sz="2400" dirty="0" smtClean="0"/>
              <a:t>Modifier un objet de stratégie de groupe à </a:t>
            </a:r>
            <a:r>
              <a:rPr lang="en-US" sz="2400" dirty="0" err="1" smtClean="0"/>
              <a:t>l'aide</a:t>
            </a:r>
            <a:r>
              <a:rPr lang="en-US" sz="2400" dirty="0" smtClean="0"/>
              <a:t> de </a:t>
            </a:r>
            <a:r>
              <a:rPr lang="en-US" sz="2400" dirty="0" err="1" smtClean="0"/>
              <a:t>l'Éditeur</a:t>
            </a:r>
            <a:r>
              <a:rPr lang="en-US" sz="2400" dirty="0" smtClean="0"/>
              <a:t> de gestion des stratégies de groupe</a:t>
            </a:r>
          </a:p>
          <a:p>
            <a:r>
              <a:rPr lang="en-US" sz="2400" dirty="0" smtClean="0"/>
              <a:t>Utiliser Windows PowerShell pour créer un objet de </a:t>
            </a:r>
            <a:r>
              <a:rPr lang="en-US" sz="2400" dirty="0" err="1" smtClean="0"/>
              <a:t>stratégie</a:t>
            </a:r>
            <a:r>
              <a:rPr lang="en-US" sz="2400" dirty="0" smtClean="0"/>
              <a:t> de groupe</a:t>
            </a:r>
            <a:endParaRPr lang="en-US" sz="2400" dirty="0"/>
          </a:p>
        </p:txBody>
      </p:sp>
    </p:spTree>
    <p:extLst>
      <p:ext uri="{BB962C8B-B14F-4D97-AF65-F5344CB8AC3E}">
        <p14:creationId xmlns:p14="http://schemas.microsoft.com/office/powerpoint/2010/main" val="39323104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90729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Leçon 2 : Traitement d'une stratégie de groupe</a:t>
            </a:r>
            <a:endParaRPr lang="en-US" dirty="0"/>
          </a:p>
        </p:txBody>
      </p:sp>
      <p:sp>
        <p:nvSpPr>
          <p:cNvPr id="3" name="Text Placeholder 2"/>
          <p:cNvSpPr>
            <a:spLocks noGrp="1"/>
          </p:cNvSpPr>
          <p:nvPr>
            <p:ph type="body" idx="1"/>
          </p:nvPr>
        </p:nvSpPr>
        <p:spPr/>
        <p:txBody>
          <a:bodyPr/>
          <a:lstStyle/>
          <a:p>
            <a:r>
              <a:rPr lang="fr-FR" dirty="0" smtClean="0"/>
              <a:t>Liaisons d'objet de stratégie de groupe
Application des objets de stratégie de groupe
Ordre de traitement des stratégies de groupe
Que sont les objets de stratégie de groupe par défaut ?
Filtrage de sécurité des objets de stratégie de groupe
Discussion : Identification de l'application de la stratégie de groupe
Démonstration : Utilisation des outils de diagnostic de stratégie de groupe</a:t>
            </a:r>
            <a:endParaRPr lang="en-US" dirty="0"/>
          </a:p>
        </p:txBody>
      </p:sp>
    </p:spTree>
    <p:extLst>
      <p:ext uri="{BB962C8B-B14F-4D97-AF65-F5344CB8AC3E}">
        <p14:creationId xmlns:p14="http://schemas.microsoft.com/office/powerpoint/2010/main" val="553304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Liaisons d'objet de stratégie de groupe</a:t>
            </a:r>
            <a:endParaRPr lang="en-US"/>
          </a:p>
        </p:txBody>
      </p:sp>
      <p:sp>
        <p:nvSpPr>
          <p:cNvPr id="4" name="TextBox 3"/>
          <p:cNvSpPr txBox="1">
            <a:spLocks noChangeArrowheads="1"/>
          </p:cNvSpPr>
          <p:nvPr/>
        </p:nvSpPr>
        <p:spPr bwMode="auto">
          <a:xfrm>
            <a:off x="258417" y="2986516"/>
            <a:ext cx="8627166" cy="3620441"/>
          </a:xfrm>
          <a:prstGeom prst="roundRect">
            <a:avLst>
              <a:gd name="adj" fmla="val 4167"/>
            </a:avLst>
          </a:prstGeom>
          <a:noFill/>
          <a:ln w="9525" cap="flat" algn="ctr">
            <a:noFill/>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40000"/>
              </a:spcBef>
            </a:pPr>
            <a:r>
              <a:rPr lang="en-US" sz="2200" dirty="0" smtClean="0">
                <a:latin typeface="Segoe UI" pitchFamily="34" charset="0"/>
                <a:ea typeface="Segoe UI" pitchFamily="34" charset="0"/>
                <a:cs typeface="Segoe UI" pitchFamily="34" charset="0"/>
              </a:rPr>
              <a:t>Les objets de stratégie de groupe peuvent être </a:t>
            </a:r>
            <a:r>
              <a:rPr lang="en-US" sz="2200" dirty="0" err="1" smtClean="0">
                <a:latin typeface="Segoe UI" pitchFamily="34" charset="0"/>
                <a:ea typeface="Segoe UI" pitchFamily="34" charset="0"/>
                <a:cs typeface="Segoe UI" pitchFamily="34" charset="0"/>
              </a:rPr>
              <a:t>liés</a:t>
            </a:r>
            <a:r>
              <a:rPr lang="en-US" sz="2200" dirty="0" smtClean="0">
                <a:latin typeface="Segoe UI" pitchFamily="34" charset="0"/>
                <a:ea typeface="Segoe UI" pitchFamily="34" charset="0"/>
                <a:cs typeface="Segoe UI" pitchFamily="34" charset="0"/>
              </a:rPr>
              <a:t> aux</a:t>
            </a:r>
            <a:endParaRPr lang="en-US" sz="2200" b="0" dirty="0">
              <a:latin typeface="Segoe UI" pitchFamily="34" charset="0"/>
              <a:ea typeface="Segoe UI" pitchFamily="34" charset="0"/>
              <a:cs typeface="Segoe UI" pitchFamily="34" charset="0"/>
            </a:endParaRPr>
          </a:p>
          <a:p>
            <a:pPr>
              <a:spcBef>
                <a:spcPct val="40000"/>
              </a:spcBef>
            </a:pPr>
            <a:endParaRPr lang="en-US" sz="2200" b="0" dirty="0" smtClean="0">
              <a:latin typeface="Segoe UI" pitchFamily="34" charset="0"/>
              <a:ea typeface="Segoe UI" pitchFamily="34" charset="0"/>
              <a:cs typeface="Segoe UI" pitchFamily="34" charset="0"/>
            </a:endParaRPr>
          </a:p>
          <a:p>
            <a:pPr>
              <a:spcBef>
                <a:spcPct val="40000"/>
              </a:spcBef>
            </a:pPr>
            <a:endParaRPr lang="en-US" sz="2200" b="0" dirty="0">
              <a:latin typeface="Segoe UI" pitchFamily="34" charset="0"/>
              <a:ea typeface="Segoe UI" pitchFamily="34" charset="0"/>
              <a:cs typeface="Segoe UI" pitchFamily="34" charset="0"/>
            </a:endParaRPr>
          </a:p>
          <a:p>
            <a:pPr>
              <a:spcBef>
                <a:spcPts val="0"/>
              </a:spcBef>
            </a:pPr>
            <a:endParaRPr lang="en-US" sz="1200" dirty="0" smtClean="0">
              <a:latin typeface="Segoe UI" pitchFamily="34" charset="0"/>
              <a:ea typeface="Segoe UI" pitchFamily="34" charset="0"/>
              <a:cs typeface="Segoe UI" pitchFamily="34" charset="0"/>
            </a:endParaRPr>
          </a:p>
          <a:p>
            <a:pPr>
              <a:spcBef>
                <a:spcPct val="40000"/>
              </a:spcBef>
            </a:pPr>
            <a:r>
              <a:rPr lang="en-US" sz="2200" dirty="0" smtClean="0">
                <a:latin typeface="Segoe UI" pitchFamily="34" charset="0"/>
                <a:ea typeface="Segoe UI" pitchFamily="34" charset="0"/>
                <a:cs typeface="Segoe UI" pitchFamily="34" charset="0"/>
              </a:rPr>
              <a:t>Les </a:t>
            </a:r>
            <a:r>
              <a:rPr lang="en-US" sz="2200" dirty="0">
                <a:latin typeface="Segoe UI" pitchFamily="34" charset="0"/>
                <a:ea typeface="Segoe UI" pitchFamily="34" charset="0"/>
                <a:cs typeface="Segoe UI" pitchFamily="34" charset="0"/>
              </a:rPr>
              <a:t>objets de stratégie de groupe ne peuvent pas </a:t>
            </a:r>
            <a:r>
              <a:rPr lang="en-US" sz="2200" dirty="0" err="1">
                <a:latin typeface="Segoe UI" pitchFamily="34" charset="0"/>
                <a:ea typeface="Segoe UI" pitchFamily="34" charset="0"/>
                <a:cs typeface="Segoe UI" pitchFamily="34" charset="0"/>
              </a:rPr>
              <a:t>être</a:t>
            </a:r>
            <a:r>
              <a:rPr lang="en-US" sz="2200" dirty="0">
                <a:latin typeface="Segoe UI" pitchFamily="34" charset="0"/>
                <a:ea typeface="Segoe UI" pitchFamily="34" charset="0"/>
                <a:cs typeface="Segoe UI" pitchFamily="34" charset="0"/>
              </a:rPr>
              <a:t> </a:t>
            </a:r>
            <a:r>
              <a:rPr lang="en-US" sz="2200" dirty="0" err="1" smtClean="0">
                <a:latin typeface="Segoe UI" pitchFamily="34" charset="0"/>
                <a:ea typeface="Segoe UI" pitchFamily="34" charset="0"/>
                <a:cs typeface="Segoe UI" pitchFamily="34" charset="0"/>
              </a:rPr>
              <a:t>liés</a:t>
            </a:r>
            <a:r>
              <a:rPr lang="en-US" sz="2200" dirty="0" smtClean="0">
                <a:latin typeface="Segoe UI" pitchFamily="34" charset="0"/>
                <a:ea typeface="Segoe UI" pitchFamily="34" charset="0"/>
                <a:cs typeface="Segoe UI" pitchFamily="34" charset="0"/>
              </a:rPr>
              <a:t> aux</a:t>
            </a:r>
            <a:endParaRPr lang="en-US" sz="2200" dirty="0">
              <a:latin typeface="Segoe UI" pitchFamily="34" charset="0"/>
              <a:ea typeface="Segoe UI" pitchFamily="34" charset="0"/>
              <a:cs typeface="Segoe UI" pitchFamily="34" charset="0"/>
            </a:endParaRPr>
          </a:p>
          <a:p>
            <a:pPr>
              <a:spcBef>
                <a:spcPct val="40000"/>
              </a:spcBef>
            </a:pPr>
            <a:endParaRPr lang="en-US" sz="2200" b="0" dirty="0">
              <a:latin typeface="Segoe UI" pitchFamily="34" charset="0"/>
              <a:ea typeface="Segoe UI" pitchFamily="34" charset="0"/>
              <a:cs typeface="Segoe UI" pitchFamily="34" charset="0"/>
            </a:endParaRPr>
          </a:p>
          <a:p>
            <a:pPr>
              <a:spcBef>
                <a:spcPct val="40000"/>
              </a:spcBef>
            </a:pPr>
            <a:endParaRPr lang="en-US" sz="2200" b="0" dirty="0" smtClean="0">
              <a:latin typeface="Segoe UI" pitchFamily="34" charset="0"/>
              <a:ea typeface="Segoe UI" pitchFamily="34" charset="0"/>
              <a:cs typeface="Segoe UI" pitchFamily="34" charset="0"/>
            </a:endParaRPr>
          </a:p>
          <a:p>
            <a:pPr>
              <a:spcBef>
                <a:spcPct val="40000"/>
              </a:spcBef>
            </a:pPr>
            <a:endParaRPr lang="en-US" sz="2200" b="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695243" y="3443844"/>
            <a:ext cx="7853638" cy="1128156"/>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lnSpc>
                <a:spcPct val="90000"/>
              </a:lnSpc>
              <a:spcBef>
                <a:spcPts val="600"/>
              </a:spcBef>
              <a:buClr>
                <a:srgbClr val="0070C0"/>
              </a:buClr>
              <a:buFont typeface="Arial" pitchFamily="34" charset="0"/>
              <a:buChar char="•"/>
            </a:pPr>
            <a:r>
              <a:rPr lang="en-US" sz="2200" b="0" dirty="0" smtClean="0">
                <a:latin typeface="Segoe UI" pitchFamily="34" charset="0"/>
                <a:ea typeface="Segoe UI" pitchFamily="34" charset="0"/>
                <a:cs typeface="Segoe UI" pitchFamily="34" charset="0"/>
              </a:rPr>
              <a:t>Sites</a:t>
            </a:r>
            <a:endParaRPr lang="en-US" sz="2200" b="0" dirty="0">
              <a:latin typeface="Segoe UI" pitchFamily="34" charset="0"/>
              <a:ea typeface="Segoe UI" pitchFamily="34" charset="0"/>
              <a:cs typeface="Segoe UI" pitchFamily="34" charset="0"/>
            </a:endParaRPr>
          </a:p>
          <a:p>
            <a:pPr marL="285750" indent="-285750">
              <a:lnSpc>
                <a:spcPct val="90000"/>
              </a:lnSpc>
              <a:spcBef>
                <a:spcPts val="600"/>
              </a:spcBef>
              <a:buClr>
                <a:srgbClr val="0070C0"/>
              </a:buClr>
              <a:buFont typeface="Arial" pitchFamily="34" charset="0"/>
              <a:buChar char="•"/>
            </a:pPr>
            <a:r>
              <a:rPr lang="en-US" sz="2200" b="0" dirty="0">
                <a:latin typeface="Segoe UI" pitchFamily="34" charset="0"/>
                <a:ea typeface="Segoe UI" pitchFamily="34" charset="0"/>
                <a:cs typeface="Segoe UI" pitchFamily="34" charset="0"/>
              </a:rPr>
              <a:t>Domaines</a:t>
            </a:r>
          </a:p>
          <a:p>
            <a:pPr marL="285750" indent="-285750">
              <a:lnSpc>
                <a:spcPct val="90000"/>
              </a:lnSpc>
              <a:spcBef>
                <a:spcPts val="600"/>
              </a:spcBef>
              <a:buClr>
                <a:srgbClr val="0070C0"/>
              </a:buClr>
              <a:buFont typeface="Arial" pitchFamily="34" charset="0"/>
              <a:buChar char="•"/>
            </a:pPr>
            <a:r>
              <a:rPr lang="en-US" sz="2200" b="0" dirty="0" smtClean="0">
                <a:latin typeface="Segoe UI" pitchFamily="34" charset="0"/>
                <a:ea typeface="Segoe UI" pitchFamily="34" charset="0"/>
                <a:cs typeface="Segoe UI" pitchFamily="34" charset="0"/>
              </a:rPr>
              <a:t>Unités d'organisation</a:t>
            </a:r>
            <a:endParaRPr lang="en-US" sz="2200" b="0" dirty="0">
              <a:latin typeface="Segoe UI" pitchFamily="34" charset="0"/>
              <a:ea typeface="Segoe UI" pitchFamily="34" charset="0"/>
              <a:cs typeface="Segoe UI" pitchFamily="34" charset="0"/>
            </a:endParaRPr>
          </a:p>
        </p:txBody>
      </p:sp>
      <p:sp>
        <p:nvSpPr>
          <p:cNvPr id="6" name="Rounded Rectangle 5"/>
          <p:cNvSpPr>
            <a:spLocks noChangeArrowheads="1"/>
          </p:cNvSpPr>
          <p:nvPr/>
        </p:nvSpPr>
        <p:spPr bwMode="auto">
          <a:xfrm>
            <a:off x="695243" y="5105400"/>
            <a:ext cx="7853638" cy="1389413"/>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lnSpc>
                <a:spcPct val="90000"/>
              </a:lnSpc>
              <a:spcBef>
                <a:spcPts val="600"/>
              </a:spcBef>
              <a:buClr>
                <a:srgbClr val="0070C0"/>
              </a:buClr>
              <a:buFont typeface="Arial" pitchFamily="34" charset="0"/>
              <a:buChar char="•"/>
            </a:pPr>
            <a:r>
              <a:rPr lang="en-US" sz="2200" b="0" dirty="0">
                <a:latin typeface="Segoe UI" pitchFamily="34" charset="0"/>
                <a:ea typeface="Segoe UI" pitchFamily="34" charset="0"/>
                <a:cs typeface="Segoe UI" pitchFamily="34" charset="0"/>
              </a:rPr>
              <a:t>Utilisateurs </a:t>
            </a:r>
          </a:p>
          <a:p>
            <a:pPr marL="285750" indent="-285750">
              <a:lnSpc>
                <a:spcPct val="90000"/>
              </a:lnSpc>
              <a:spcBef>
                <a:spcPts val="600"/>
              </a:spcBef>
              <a:buClr>
                <a:srgbClr val="0070C0"/>
              </a:buClr>
              <a:buFont typeface="Arial" pitchFamily="34" charset="0"/>
              <a:buChar char="•"/>
            </a:pPr>
            <a:r>
              <a:rPr lang="en-US" sz="2200" b="0" dirty="0">
                <a:latin typeface="Segoe UI" pitchFamily="34" charset="0"/>
                <a:ea typeface="Segoe UI" pitchFamily="34" charset="0"/>
                <a:cs typeface="Segoe UI" pitchFamily="34" charset="0"/>
              </a:rPr>
              <a:t>Groupes</a:t>
            </a:r>
          </a:p>
          <a:p>
            <a:pPr marL="285750" indent="-285750">
              <a:lnSpc>
                <a:spcPct val="90000"/>
              </a:lnSpc>
              <a:spcBef>
                <a:spcPts val="600"/>
              </a:spcBef>
              <a:buClr>
                <a:srgbClr val="0070C0"/>
              </a:buClr>
              <a:buFont typeface="Arial" pitchFamily="34" charset="0"/>
              <a:buChar char="•"/>
            </a:pPr>
            <a:r>
              <a:rPr lang="en-US" sz="2200" b="0" dirty="0">
                <a:latin typeface="Segoe UI" pitchFamily="34" charset="0"/>
                <a:ea typeface="Segoe UI" pitchFamily="34" charset="0"/>
                <a:cs typeface="Segoe UI" pitchFamily="34" charset="0"/>
              </a:rPr>
              <a:t>Ordinateurs</a:t>
            </a:r>
          </a:p>
          <a:p>
            <a:pPr marL="285750" indent="-285750">
              <a:lnSpc>
                <a:spcPct val="90000"/>
              </a:lnSpc>
              <a:spcBef>
                <a:spcPts val="600"/>
              </a:spcBef>
              <a:buClr>
                <a:srgbClr val="0070C0"/>
              </a:buClr>
              <a:buFont typeface="Arial" pitchFamily="34" charset="0"/>
              <a:buChar char="•"/>
            </a:pPr>
            <a:r>
              <a:rPr lang="en-US" sz="2200" b="0" dirty="0">
                <a:latin typeface="Segoe UI" pitchFamily="34" charset="0"/>
                <a:ea typeface="Segoe UI" pitchFamily="34" charset="0"/>
                <a:cs typeface="Segoe UI" pitchFamily="34" charset="0"/>
              </a:rPr>
              <a:t>Conteneurs système</a:t>
            </a:r>
          </a:p>
        </p:txBody>
      </p:sp>
      <p:sp>
        <p:nvSpPr>
          <p:cNvPr id="7" name="TextBox 6"/>
          <p:cNvSpPr txBox="1">
            <a:spLocks noChangeArrowheads="1"/>
          </p:cNvSpPr>
          <p:nvPr/>
        </p:nvSpPr>
        <p:spPr bwMode="auto">
          <a:xfrm>
            <a:off x="258417" y="887399"/>
            <a:ext cx="8627165" cy="2155365"/>
          </a:xfrm>
          <a:prstGeom prst="roundRect">
            <a:avLst>
              <a:gd name="adj" fmla="val 8456"/>
            </a:avLst>
          </a:prstGeom>
          <a:noFill/>
          <a:ln w="9525" cap="flat" algn="ctr">
            <a:noFill/>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ct val="40000"/>
              </a:spcBef>
            </a:pPr>
            <a:r>
              <a:rPr lang="en-US" sz="2200" dirty="0" smtClean="0">
                <a:latin typeface="Segoe UI" pitchFamily="34" charset="0"/>
                <a:ea typeface="Segoe UI" pitchFamily="34" charset="0"/>
                <a:cs typeface="Segoe UI" pitchFamily="34" charset="0"/>
              </a:rPr>
              <a:t>Pour fournir des paramètres à un objet, un objet de stratégie de groupe doit être lié à un conteneur</a:t>
            </a:r>
          </a:p>
          <a:p>
            <a:pPr>
              <a:spcBef>
                <a:spcPct val="40000"/>
              </a:spcBef>
            </a:pPr>
            <a:r>
              <a:rPr lang="en-US" sz="2200" dirty="0">
                <a:latin typeface="Segoe UI" pitchFamily="34" charset="0"/>
                <a:ea typeface="Segoe UI" pitchFamily="34" charset="0"/>
                <a:cs typeface="Segoe UI" pitchFamily="34" charset="0"/>
              </a:rPr>
              <a:t>Désactiver un lien supprime les paramètres du conteneur</a:t>
            </a:r>
          </a:p>
          <a:p>
            <a:pPr>
              <a:spcBef>
                <a:spcPct val="40000"/>
              </a:spcBef>
            </a:pPr>
            <a:r>
              <a:rPr lang="en-US" sz="2200" dirty="0">
                <a:latin typeface="Segoe UI" pitchFamily="34" charset="0"/>
                <a:ea typeface="Segoe UI" pitchFamily="34" charset="0"/>
                <a:cs typeface="Segoe UI" pitchFamily="34" charset="0"/>
              </a:rPr>
              <a:t>Supprimer un lien ne supprime pas l'objet de </a:t>
            </a:r>
            <a:r>
              <a:rPr lang="en-US" sz="2200" dirty="0" err="1">
                <a:latin typeface="Segoe UI" pitchFamily="34" charset="0"/>
                <a:ea typeface="Segoe UI" pitchFamily="34" charset="0"/>
                <a:cs typeface="Segoe UI" pitchFamily="34" charset="0"/>
              </a:rPr>
              <a:t>stratégie</a:t>
            </a:r>
            <a:r>
              <a:rPr lang="en-US" sz="2200" dirty="0">
                <a:latin typeface="Segoe UI" pitchFamily="34" charset="0"/>
                <a:ea typeface="Segoe UI" pitchFamily="34" charset="0"/>
                <a:cs typeface="Segoe UI" pitchFamily="34" charset="0"/>
              </a:rPr>
              <a:t> </a:t>
            </a:r>
            <a:r>
              <a:rPr lang="en-US" sz="2200" dirty="0" smtClean="0">
                <a:latin typeface="Segoe UI" pitchFamily="34" charset="0"/>
                <a:ea typeface="Segoe UI" pitchFamily="34" charset="0"/>
                <a:cs typeface="Segoe UI" pitchFamily="34" charset="0"/>
              </a:rPr>
              <a:t>de </a:t>
            </a:r>
            <a:r>
              <a:rPr lang="en-US" sz="2200" dirty="0" err="1" smtClean="0">
                <a:latin typeface="Segoe UI" pitchFamily="34" charset="0"/>
                <a:ea typeface="Segoe UI" pitchFamily="34" charset="0"/>
                <a:cs typeface="Segoe UI" pitchFamily="34" charset="0"/>
              </a:rPr>
              <a:t>groupe</a:t>
            </a:r>
            <a:endParaRPr lang="en-US" sz="22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351951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Application des objets de stratégie de groupe</a:t>
            </a:r>
            <a:endParaRPr lang="en-US"/>
          </a:p>
        </p:txBody>
      </p:sp>
      <p:sp>
        <p:nvSpPr>
          <p:cNvPr id="4" name="Content Placeholder 2"/>
          <p:cNvSpPr>
            <a:spLocks noGrp="1"/>
          </p:cNvSpPr>
          <p:nvPr/>
        </p:nvSpPr>
        <p:spPr bwMode="auto">
          <a:xfrm>
            <a:off x="458788" y="914400"/>
            <a:ext cx="8228012" cy="5715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lnSpc>
                <a:spcPct val="100000"/>
              </a:lnSpc>
            </a:pPr>
            <a:r>
              <a:rPr lang="en-US" sz="2200" b="1" dirty="0" smtClean="0"/>
              <a:t>Quand vous appliquez des objets de </a:t>
            </a:r>
            <a:r>
              <a:rPr lang="en-US" sz="2200" b="1" dirty="0" err="1" smtClean="0"/>
              <a:t>stratégie</a:t>
            </a:r>
            <a:r>
              <a:rPr lang="en-US" sz="2200" b="1" dirty="0" smtClean="0"/>
              <a:t> de </a:t>
            </a:r>
            <a:r>
              <a:rPr lang="en-US" sz="2200" b="1" dirty="0" err="1" smtClean="0"/>
              <a:t>groupe</a:t>
            </a:r>
            <a:r>
              <a:rPr lang="en-US" sz="2200" b="1" dirty="0" smtClean="0"/>
              <a:t>, souvenez-vous de ce qui suit</a:t>
            </a:r>
          </a:p>
          <a:p>
            <a:pPr lvl="1">
              <a:lnSpc>
                <a:spcPct val="100000"/>
              </a:lnSpc>
            </a:pPr>
            <a:r>
              <a:rPr lang="en-US" sz="2200" dirty="0" smtClean="0"/>
              <a:t>Les paramètres de l'ordinateur s'appliquent au démarrage</a:t>
            </a:r>
          </a:p>
          <a:p>
            <a:pPr lvl="1">
              <a:lnSpc>
                <a:spcPct val="100000"/>
              </a:lnSpc>
            </a:pPr>
            <a:r>
              <a:rPr lang="en-US" sz="2200" dirty="0" smtClean="0"/>
              <a:t>Les paramètres de l'utilisateur s'appliquent à la connexion</a:t>
            </a:r>
          </a:p>
          <a:p>
            <a:pPr lvl="1">
              <a:lnSpc>
                <a:spcPct val="100000"/>
              </a:lnSpc>
            </a:pPr>
            <a:r>
              <a:rPr lang="en-US" sz="2200" dirty="0" smtClean="0"/>
              <a:t>Les stratégies sont actualisées à intervalles </a:t>
            </a:r>
            <a:r>
              <a:rPr lang="en-US" sz="2200" dirty="0" err="1" smtClean="0"/>
              <a:t>réguliers</a:t>
            </a:r>
            <a:r>
              <a:rPr lang="en-US" sz="2200" dirty="0" smtClean="0"/>
              <a:t> et </a:t>
            </a:r>
            <a:r>
              <a:rPr lang="en-US" sz="2200" dirty="0" err="1" smtClean="0"/>
              <a:t>configurables</a:t>
            </a:r>
            <a:endParaRPr lang="en-US" sz="2200" dirty="0" smtClean="0"/>
          </a:p>
          <a:p>
            <a:pPr lvl="1">
              <a:lnSpc>
                <a:spcPct val="100000"/>
              </a:lnSpc>
            </a:pPr>
            <a:r>
              <a:rPr lang="en-US" sz="2200" dirty="0" smtClean="0"/>
              <a:t>Les paramètres de sécurité sont actualisés au moins </a:t>
            </a:r>
            <a:r>
              <a:rPr lang="en-US" sz="2200" smtClean="0"/>
              <a:t>toutes les 16</a:t>
            </a:r>
            <a:r>
              <a:rPr lang="en-US" sz="2200" dirty="0" smtClean="0"/>
              <a:t> heures</a:t>
            </a:r>
          </a:p>
          <a:p>
            <a:pPr lvl="1">
              <a:lnSpc>
                <a:spcPct val="100000"/>
              </a:lnSpc>
            </a:pPr>
            <a:r>
              <a:rPr lang="en-US" sz="2200" dirty="0" smtClean="0"/>
              <a:t>Les stratégies sont actualisées manuellement en </a:t>
            </a:r>
            <a:r>
              <a:rPr lang="en-US" sz="2200" dirty="0" err="1" smtClean="0"/>
              <a:t>utilisant</a:t>
            </a:r>
            <a:endParaRPr lang="en-US" sz="2200" dirty="0" smtClean="0"/>
          </a:p>
          <a:p>
            <a:pPr lvl="2">
              <a:lnSpc>
                <a:spcPct val="100000"/>
              </a:lnSpc>
            </a:pPr>
            <a:r>
              <a:rPr lang="en-US" sz="2200" dirty="0" smtClean="0"/>
              <a:t>La commande</a:t>
            </a:r>
            <a:r>
              <a:rPr lang="en-US" sz="2200" b="1" dirty="0" smtClean="0"/>
              <a:t> Gpupdate</a:t>
            </a:r>
            <a:r>
              <a:rPr lang="en-US" sz="2200" dirty="0" smtClean="0"/>
              <a:t> </a:t>
            </a:r>
          </a:p>
          <a:p>
            <a:pPr lvl="2">
              <a:lnSpc>
                <a:spcPct val="100000"/>
              </a:lnSpc>
            </a:pPr>
            <a:r>
              <a:rPr lang="en-US" sz="2200" dirty="0" smtClean="0"/>
              <a:t>L'applet de commande Windows </a:t>
            </a:r>
            <a:r>
              <a:rPr lang="en-US" sz="2200" smtClean="0"/>
              <a:t>PowerShell </a:t>
            </a:r>
            <a:br>
              <a:rPr lang="en-US" sz="2200" smtClean="0"/>
            </a:br>
            <a:r>
              <a:rPr lang="en-US" sz="2200" b="1" smtClean="0"/>
              <a:t>Invoke-Gpupdate</a:t>
            </a:r>
            <a:endParaRPr lang="en-US" sz="2200" b="1" dirty="0" smtClean="0"/>
          </a:p>
          <a:p>
            <a:pPr lvl="1">
              <a:lnSpc>
                <a:spcPct val="100000"/>
              </a:lnSpc>
            </a:pPr>
            <a:r>
              <a:rPr lang="en-US" sz="2200" dirty="0" smtClean="0"/>
              <a:t>Avec la nouvelle fonctionnalité d'actualisation des </a:t>
            </a:r>
            <a:r>
              <a:rPr lang="en-US" sz="2200" smtClean="0"/>
              <a:t>stratégies à distance </a:t>
            </a:r>
            <a:r>
              <a:rPr lang="en-US" sz="2200" dirty="0" smtClean="0"/>
              <a:t>dans Windows Server 2012, </a:t>
            </a:r>
            <a:r>
              <a:rPr lang="en-US" sz="2200" dirty="0" err="1" smtClean="0"/>
              <a:t>vous</a:t>
            </a:r>
            <a:r>
              <a:rPr lang="en-US" sz="2200" dirty="0" smtClean="0"/>
              <a:t> </a:t>
            </a:r>
            <a:r>
              <a:rPr lang="en-US" sz="2200" dirty="0" err="1" smtClean="0"/>
              <a:t>pouvez</a:t>
            </a:r>
            <a:r>
              <a:rPr lang="en-US" sz="2200" dirty="0" smtClean="0"/>
              <a:t> actualiser les stratégies à distance</a:t>
            </a:r>
          </a:p>
          <a:p>
            <a:pPr marL="0" indent="0">
              <a:lnSpc>
                <a:spcPct val="100000"/>
              </a:lnSpc>
              <a:buNone/>
            </a:pPr>
            <a:endParaRPr lang="en-US" sz="2200" dirty="0"/>
          </a:p>
        </p:txBody>
      </p:sp>
    </p:spTree>
    <p:extLst>
      <p:ext uri="{BB962C8B-B14F-4D97-AF65-F5344CB8AC3E}">
        <p14:creationId xmlns:p14="http://schemas.microsoft.com/office/powerpoint/2010/main" val="1287254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Ordre de traitement des stratégies de groupe</a:t>
            </a:r>
            <a:endParaRPr lang="en-US"/>
          </a:p>
        </p:txBody>
      </p:sp>
      <p:grpSp>
        <p:nvGrpSpPr>
          <p:cNvPr id="4" name="Group 3" descr="Graphic depicting Group Policy processing order. It shows that the first policy being applied is the local Group Policy (GPO1), next a site level GPO is applied (GPO2), and then there are two domain level GPOs being applied (GPOs 3 and 4). Last, it shows a GPO being applied at the OU level (GPO5)."/>
          <p:cNvGrpSpPr/>
          <p:nvPr/>
        </p:nvGrpSpPr>
        <p:grpSpPr>
          <a:xfrm>
            <a:off x="1550988" y="831850"/>
            <a:ext cx="5494011" cy="5492808"/>
            <a:chOff x="1550988" y="831850"/>
            <a:chExt cx="5494011" cy="5492808"/>
          </a:xfrm>
        </p:grpSpPr>
        <p:sp>
          <p:nvSpPr>
            <p:cNvPr id="5" name="AutoShape 30"/>
            <p:cNvSpPr>
              <a:spLocks noChangeArrowheads="1"/>
            </p:cNvSpPr>
            <p:nvPr/>
          </p:nvSpPr>
          <p:spPr bwMode="auto">
            <a:xfrm>
              <a:off x="2255955" y="2686219"/>
              <a:ext cx="808038" cy="1311275"/>
            </a:xfrm>
            <a:prstGeom prst="curvedRightArrow">
              <a:avLst>
                <a:gd name="adj1" fmla="val 29721"/>
                <a:gd name="adj2" fmla="val 62177"/>
                <a:gd name="adj3" fmla="val 33333"/>
              </a:avLst>
            </a:prstGeom>
            <a:solidFill>
              <a:srgbClr val="FF0000">
                <a:alpha val="74901"/>
              </a:srgbClr>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CA" sz="1600">
                <a:latin typeface="Segoe UI" pitchFamily="34" charset="0"/>
                <a:ea typeface="Segoe UI" pitchFamily="34" charset="0"/>
                <a:cs typeface="Segoe UI" pitchFamily="34" charset="0"/>
              </a:endParaRPr>
            </a:p>
          </p:txBody>
        </p:sp>
        <p:sp>
          <p:nvSpPr>
            <p:cNvPr id="6" name="Line 33"/>
            <p:cNvSpPr>
              <a:spLocks noChangeShapeType="1"/>
            </p:cNvSpPr>
            <p:nvPr/>
          </p:nvSpPr>
          <p:spPr bwMode="auto">
            <a:xfrm>
              <a:off x="4399790" y="3942370"/>
              <a:ext cx="903287" cy="0"/>
            </a:xfrm>
            <a:prstGeom prst="line">
              <a:avLst/>
            </a:prstGeom>
            <a:noFill/>
            <a:ln w="76200" cap="rnd">
              <a:solidFill>
                <a:srgbClr val="CC0000"/>
              </a:solidFill>
              <a:prstDash val="sysDot"/>
              <a:round/>
              <a:headEnd/>
              <a:tailEnd/>
            </a:ln>
            <a:effectLst/>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600">
                <a:latin typeface="Segoe UI" pitchFamily="34" charset="0"/>
                <a:ea typeface="Segoe UI" pitchFamily="34" charset="0"/>
                <a:cs typeface="Segoe UI" pitchFamily="34" charset="0"/>
              </a:endParaRPr>
            </a:p>
          </p:txBody>
        </p:sp>
        <p:sp>
          <p:nvSpPr>
            <p:cNvPr id="7" name="Line 34"/>
            <p:cNvSpPr>
              <a:spLocks noChangeShapeType="1"/>
            </p:cNvSpPr>
            <p:nvPr/>
          </p:nvSpPr>
          <p:spPr bwMode="auto">
            <a:xfrm>
              <a:off x="2540000" y="1936750"/>
              <a:ext cx="2490788" cy="3090863"/>
            </a:xfrm>
            <a:prstGeom prst="line">
              <a:avLst/>
            </a:prstGeom>
            <a:noFill/>
            <a:ln w="38100">
              <a:solidFill>
                <a:srgbClr val="808080"/>
              </a:solidFill>
              <a:round/>
              <a:headEnd/>
              <a:tailEnd/>
            </a:ln>
            <a:effectLst/>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600">
                <a:latin typeface="Segoe UI" pitchFamily="34" charset="0"/>
                <a:ea typeface="Segoe UI" pitchFamily="34" charset="0"/>
                <a:cs typeface="Segoe UI" pitchFamily="34" charset="0"/>
              </a:endParaRPr>
            </a:p>
          </p:txBody>
        </p:sp>
        <p:sp>
          <p:nvSpPr>
            <p:cNvPr id="8" name="Line 35"/>
            <p:cNvSpPr>
              <a:spLocks noChangeShapeType="1"/>
            </p:cNvSpPr>
            <p:nvPr/>
          </p:nvSpPr>
          <p:spPr bwMode="auto">
            <a:xfrm>
              <a:off x="3926005" y="2781469"/>
              <a:ext cx="636588" cy="0"/>
            </a:xfrm>
            <a:prstGeom prst="line">
              <a:avLst/>
            </a:prstGeom>
            <a:noFill/>
            <a:ln w="76200" cap="rnd">
              <a:solidFill>
                <a:srgbClr val="CC0000"/>
              </a:solidFill>
              <a:prstDash val="sysDot"/>
              <a:round/>
              <a:headEnd/>
              <a:tailEnd/>
            </a:ln>
            <a:effectLst/>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600">
                <a:latin typeface="Segoe UI" pitchFamily="34" charset="0"/>
                <a:ea typeface="Segoe UI" pitchFamily="34" charset="0"/>
                <a:cs typeface="Segoe UI" pitchFamily="34" charset="0"/>
              </a:endParaRPr>
            </a:p>
          </p:txBody>
        </p:sp>
        <p:grpSp>
          <p:nvGrpSpPr>
            <p:cNvPr id="9" name="Group 8"/>
            <p:cNvGrpSpPr>
              <a:grpSpLocks/>
            </p:cNvGrpSpPr>
            <p:nvPr/>
          </p:nvGrpSpPr>
          <p:grpSpPr bwMode="auto">
            <a:xfrm>
              <a:off x="2562343" y="2463969"/>
              <a:ext cx="1498600" cy="715962"/>
              <a:chOff x="2007" y="983"/>
              <a:chExt cx="1050" cy="511"/>
            </a:xfrm>
            <a:effectLst/>
          </p:grpSpPr>
          <p:sp>
            <p:nvSpPr>
              <p:cNvPr id="41" name="Oval 40"/>
              <p:cNvSpPr>
                <a:spLocks noChangeArrowheads="1"/>
              </p:cNvSpPr>
              <p:nvPr/>
            </p:nvSpPr>
            <p:spPr bwMode="auto">
              <a:xfrm>
                <a:off x="2053" y="983"/>
                <a:ext cx="957" cy="510"/>
              </a:xfrm>
              <a:prstGeom prst="ellipse">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CA" sz="1600">
                  <a:latin typeface="Segoe UI" pitchFamily="34" charset="0"/>
                  <a:ea typeface="Segoe UI" pitchFamily="34" charset="0"/>
                  <a:cs typeface="Segoe UI" pitchFamily="34" charset="0"/>
                </a:endParaRPr>
              </a:p>
            </p:txBody>
          </p:sp>
          <p:pic>
            <p:nvPicPr>
              <p:cNvPr id="42" name="Picture 41" descr="Collection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07" y="983"/>
                <a:ext cx="1050"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ectangle 42"/>
              <p:cNvSpPr>
                <a:spLocks noChangeArrowheads="1"/>
              </p:cNvSpPr>
              <p:nvPr/>
            </p:nvSpPr>
            <p:spPr bwMode="auto">
              <a:xfrm>
                <a:off x="2053" y="1140"/>
                <a:ext cx="95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200" dirty="0">
                    <a:latin typeface="Segoe UI" pitchFamily="34" charset="0"/>
                    <a:ea typeface="Segoe UI" pitchFamily="34" charset="0"/>
                    <a:cs typeface="Segoe UI" pitchFamily="34" charset="0"/>
                  </a:rPr>
                  <a:t>Site</a:t>
                </a:r>
              </a:p>
            </p:txBody>
          </p:sp>
        </p:grpSp>
        <p:grpSp>
          <p:nvGrpSpPr>
            <p:cNvPr id="10" name="Group 9"/>
            <p:cNvGrpSpPr>
              <a:grpSpLocks/>
            </p:cNvGrpSpPr>
            <p:nvPr/>
          </p:nvGrpSpPr>
          <p:grpSpPr bwMode="auto">
            <a:xfrm>
              <a:off x="3058355" y="3389920"/>
              <a:ext cx="1641476" cy="1920875"/>
              <a:chOff x="2856" y="2184"/>
              <a:chExt cx="1034" cy="1210"/>
            </a:xfrm>
          </p:grpSpPr>
          <p:sp>
            <p:nvSpPr>
              <p:cNvPr id="37" name="AutoShape 31"/>
              <p:cNvSpPr>
                <a:spLocks noChangeArrowheads="1"/>
              </p:cNvSpPr>
              <p:nvPr/>
            </p:nvSpPr>
            <p:spPr bwMode="auto">
              <a:xfrm>
                <a:off x="2856" y="2568"/>
                <a:ext cx="509" cy="826"/>
              </a:xfrm>
              <a:prstGeom prst="curvedRightArrow">
                <a:avLst>
                  <a:gd name="adj1" fmla="val 32456"/>
                  <a:gd name="adj2" fmla="val 64912"/>
                  <a:gd name="adj3" fmla="val 33333"/>
                </a:avLst>
              </a:prstGeom>
              <a:solidFill>
                <a:srgbClr val="FF0000">
                  <a:alpha val="7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CA" sz="1600">
                  <a:latin typeface="Segoe UI" pitchFamily="34" charset="0"/>
                  <a:ea typeface="Segoe UI" pitchFamily="34" charset="0"/>
                  <a:cs typeface="Segoe UI" pitchFamily="34" charset="0"/>
                </a:endParaRPr>
              </a:p>
            </p:txBody>
          </p:sp>
          <p:grpSp>
            <p:nvGrpSpPr>
              <p:cNvPr id="38" name="Group 37"/>
              <p:cNvGrpSpPr>
                <a:grpSpLocks/>
              </p:cNvGrpSpPr>
              <p:nvPr/>
            </p:nvGrpSpPr>
            <p:grpSpPr bwMode="auto">
              <a:xfrm>
                <a:off x="3037" y="2184"/>
                <a:ext cx="853" cy="737"/>
                <a:chOff x="2401" y="1737"/>
                <a:chExt cx="949" cy="837"/>
              </a:xfrm>
            </p:grpSpPr>
            <p:pic>
              <p:nvPicPr>
                <p:cNvPr id="39" name="Picture 38" descr="2Domain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1" y="1737"/>
                  <a:ext cx="949" cy="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Rectangle 39"/>
                <p:cNvSpPr>
                  <a:spLocks noChangeArrowheads="1"/>
                </p:cNvSpPr>
                <p:nvPr/>
              </p:nvSpPr>
              <p:spPr bwMode="auto">
                <a:xfrm>
                  <a:off x="2483" y="2198"/>
                  <a:ext cx="78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200" dirty="0" err="1">
                      <a:latin typeface="Segoe UI" pitchFamily="34" charset="0"/>
                      <a:ea typeface="Segoe UI" pitchFamily="34" charset="0"/>
                      <a:cs typeface="Segoe UI" pitchFamily="34" charset="0"/>
                    </a:rPr>
                    <a:t>Domaine</a:t>
                  </a:r>
                  <a:endParaRPr lang="en-US" sz="1200" dirty="0">
                    <a:latin typeface="Segoe UI" pitchFamily="34" charset="0"/>
                    <a:ea typeface="Segoe UI" pitchFamily="34" charset="0"/>
                    <a:cs typeface="Segoe UI" pitchFamily="34" charset="0"/>
                  </a:endParaRPr>
                </a:p>
              </p:txBody>
            </p:sp>
          </p:grpSp>
        </p:grpSp>
        <p:grpSp>
          <p:nvGrpSpPr>
            <p:cNvPr id="11" name="Group 10"/>
            <p:cNvGrpSpPr>
              <a:grpSpLocks/>
            </p:cNvGrpSpPr>
            <p:nvPr/>
          </p:nvGrpSpPr>
          <p:grpSpPr bwMode="auto">
            <a:xfrm>
              <a:off x="4710222" y="2202037"/>
              <a:ext cx="979488" cy="812802"/>
              <a:chOff x="3964" y="1402"/>
              <a:chExt cx="617" cy="512"/>
            </a:xfrm>
            <a:effectLst/>
          </p:grpSpPr>
          <p:sp>
            <p:nvSpPr>
              <p:cNvPr id="35" name="AutoShape 51"/>
              <p:cNvSpPr>
                <a:spLocks noChangeArrowheads="1"/>
              </p:cNvSpPr>
              <p:nvPr/>
            </p:nvSpPr>
            <p:spPr bwMode="auto">
              <a:xfrm>
                <a:off x="3964" y="1402"/>
                <a:ext cx="422" cy="153"/>
              </a:xfrm>
              <a:prstGeom prst="roundRect">
                <a:avLst>
                  <a:gd name="adj" fmla="val 10921"/>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200" dirty="0">
                    <a:latin typeface="Segoe UI" pitchFamily="34" charset="0"/>
                    <a:ea typeface="Segoe UI" pitchFamily="34" charset="0"/>
                    <a:cs typeface="Segoe UI" pitchFamily="34" charset="0"/>
                  </a:rPr>
                  <a:t>GPO2</a:t>
                </a:r>
              </a:p>
            </p:txBody>
          </p:sp>
          <p:pic>
            <p:nvPicPr>
              <p:cNvPr id="36" name="Picture 35" descr="GroupPolicyObject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4" y="1555"/>
                <a:ext cx="617"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Group 11"/>
            <p:cNvGrpSpPr>
              <a:grpSpLocks/>
            </p:cNvGrpSpPr>
            <p:nvPr/>
          </p:nvGrpSpPr>
          <p:grpSpPr bwMode="auto">
            <a:xfrm>
              <a:off x="5164970" y="3213715"/>
              <a:ext cx="1236663" cy="1231903"/>
              <a:chOff x="4135" y="2121"/>
              <a:chExt cx="779" cy="776"/>
            </a:xfrm>
            <a:effectLst/>
          </p:grpSpPr>
          <p:sp>
            <p:nvSpPr>
              <p:cNvPr id="31" name="AutoShape 53"/>
              <p:cNvSpPr>
                <a:spLocks noChangeArrowheads="1"/>
              </p:cNvSpPr>
              <p:nvPr/>
            </p:nvSpPr>
            <p:spPr bwMode="auto">
              <a:xfrm>
                <a:off x="4135" y="2121"/>
                <a:ext cx="422" cy="153"/>
              </a:xfrm>
              <a:prstGeom prst="roundRect">
                <a:avLst>
                  <a:gd name="adj" fmla="val 10921"/>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200" dirty="0">
                    <a:latin typeface="Segoe UI" pitchFamily="34" charset="0"/>
                    <a:ea typeface="Segoe UI" pitchFamily="34" charset="0"/>
                    <a:cs typeface="Segoe UI" pitchFamily="34" charset="0"/>
                  </a:rPr>
                  <a:t>GPO3</a:t>
                </a:r>
              </a:p>
            </p:txBody>
          </p:sp>
          <p:pic>
            <p:nvPicPr>
              <p:cNvPr id="32" name="Picture 31" descr="GroupPolicyObject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5" y="2274"/>
                <a:ext cx="617"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AutoShape 55"/>
              <p:cNvSpPr>
                <a:spLocks noChangeArrowheads="1"/>
              </p:cNvSpPr>
              <p:nvPr/>
            </p:nvSpPr>
            <p:spPr bwMode="auto">
              <a:xfrm>
                <a:off x="4297" y="2385"/>
                <a:ext cx="422" cy="154"/>
              </a:xfrm>
              <a:prstGeom prst="roundRect">
                <a:avLst>
                  <a:gd name="adj" fmla="val 10921"/>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200" dirty="0">
                    <a:latin typeface="Segoe UI" pitchFamily="34" charset="0"/>
                    <a:ea typeface="Segoe UI" pitchFamily="34" charset="0"/>
                    <a:cs typeface="Segoe UI" pitchFamily="34" charset="0"/>
                  </a:rPr>
                  <a:t>GPO4</a:t>
                </a:r>
              </a:p>
            </p:txBody>
          </p:sp>
          <p:pic>
            <p:nvPicPr>
              <p:cNvPr id="34" name="Picture 33" descr="GroupPolicyObject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7" y="2539"/>
                <a:ext cx="617"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12"/>
            <p:cNvGrpSpPr/>
            <p:nvPr/>
          </p:nvGrpSpPr>
          <p:grpSpPr>
            <a:xfrm>
              <a:off x="4038489" y="4665760"/>
              <a:ext cx="3006510" cy="1658898"/>
              <a:chOff x="4217779" y="4845050"/>
              <a:chExt cx="3006510" cy="1658898"/>
            </a:xfrm>
          </p:grpSpPr>
          <p:sp>
            <p:nvSpPr>
              <p:cNvPr id="20" name="Line 32"/>
              <p:cNvSpPr>
                <a:spLocks noChangeShapeType="1"/>
              </p:cNvSpPr>
              <p:nvPr/>
            </p:nvSpPr>
            <p:spPr bwMode="auto">
              <a:xfrm>
                <a:off x="5345113" y="5205413"/>
                <a:ext cx="1082577" cy="1490"/>
              </a:xfrm>
              <a:prstGeom prst="line">
                <a:avLst/>
              </a:prstGeom>
              <a:noFill/>
              <a:ln w="76200" cap="rnd">
                <a:solidFill>
                  <a:srgbClr val="CC0000"/>
                </a:solidFill>
                <a:prstDash val="sysDot"/>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600">
                  <a:latin typeface="Segoe UI" pitchFamily="34" charset="0"/>
                  <a:ea typeface="Segoe UI" pitchFamily="34" charset="0"/>
                  <a:cs typeface="Segoe UI" pitchFamily="34" charset="0"/>
                </a:endParaRPr>
              </a:p>
            </p:txBody>
          </p:sp>
          <p:sp>
            <p:nvSpPr>
              <p:cNvPr id="21" name="Line 43"/>
              <p:cNvSpPr>
                <a:spLocks noChangeShapeType="1"/>
              </p:cNvSpPr>
              <p:nvPr/>
            </p:nvSpPr>
            <p:spPr bwMode="auto">
              <a:xfrm flipV="1">
                <a:off x="4521200" y="5283200"/>
                <a:ext cx="615950" cy="873125"/>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600">
                  <a:latin typeface="Segoe UI" pitchFamily="34" charset="0"/>
                  <a:ea typeface="Segoe UI" pitchFamily="34" charset="0"/>
                  <a:cs typeface="Segoe UI" pitchFamily="34" charset="0"/>
                </a:endParaRPr>
              </a:p>
            </p:txBody>
          </p:sp>
          <p:sp>
            <p:nvSpPr>
              <p:cNvPr id="22" name="Line 44"/>
              <p:cNvSpPr>
                <a:spLocks noChangeShapeType="1"/>
              </p:cNvSpPr>
              <p:nvPr/>
            </p:nvSpPr>
            <p:spPr bwMode="auto">
              <a:xfrm flipH="1" flipV="1">
                <a:off x="5205413" y="5283200"/>
                <a:ext cx="617537" cy="873125"/>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600">
                  <a:latin typeface="Segoe UI" pitchFamily="34" charset="0"/>
                  <a:ea typeface="Segoe UI" pitchFamily="34" charset="0"/>
                  <a:cs typeface="Segoe UI" pitchFamily="34" charset="0"/>
                </a:endParaRPr>
              </a:p>
            </p:txBody>
          </p:sp>
          <p:sp>
            <p:nvSpPr>
              <p:cNvPr id="23" name="Oval 22"/>
              <p:cNvSpPr>
                <a:spLocks noChangeArrowheads="1"/>
              </p:cNvSpPr>
              <p:nvPr/>
            </p:nvSpPr>
            <p:spPr bwMode="auto">
              <a:xfrm>
                <a:off x="5514975" y="5945188"/>
                <a:ext cx="608013" cy="558760"/>
              </a:xfrm>
              <a:prstGeom prst="ellipse">
                <a:avLst/>
              </a:prstGeom>
              <a:gradFill rotWithShape="0">
                <a:gsLst>
                  <a:gs pos="0">
                    <a:srgbClr val="CCFFFF"/>
                  </a:gs>
                  <a:gs pos="100000">
                    <a:srgbClr val="006666"/>
                  </a:gs>
                </a:gsLst>
                <a:path path="rect">
                  <a:fillToRect r="100000" b="100000"/>
                </a:path>
              </a:gradFill>
              <a:ln w="9525">
                <a:solidFill>
                  <a:srgbClr val="006666"/>
                </a:solidFill>
                <a:round/>
                <a:headEnd/>
                <a:tailEnd/>
              </a:ln>
              <a:effectLst>
                <a:outerShdw dist="63500" dir="3187806" algn="ctr" rotWithShape="0">
                  <a:srgbClr val="B2B2B2"/>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fontAlgn="auto">
                  <a:spcBef>
                    <a:spcPts val="0"/>
                  </a:spcBef>
                  <a:spcAft>
                    <a:spcPts val="0"/>
                  </a:spcAft>
                </a:pPr>
                <a:r>
                  <a:rPr lang="en-US" sz="600" dirty="0" err="1">
                    <a:solidFill>
                      <a:srgbClr val="000000"/>
                    </a:solidFill>
                    <a:latin typeface="Segoe UI" pitchFamily="34" charset="0"/>
                    <a:ea typeface="Segoe UI" pitchFamily="34" charset="0"/>
                    <a:cs typeface="Segoe UI" pitchFamily="34" charset="0"/>
                  </a:rPr>
                  <a:t>Unité</a:t>
                </a:r>
                <a:r>
                  <a:rPr lang="en-US" sz="600" dirty="0">
                    <a:solidFill>
                      <a:srgbClr val="000000"/>
                    </a:solidFill>
                    <a:latin typeface="Segoe UI" pitchFamily="34" charset="0"/>
                    <a:ea typeface="Segoe UI" pitchFamily="34" charset="0"/>
                    <a:cs typeface="Segoe UI" pitchFamily="34" charset="0"/>
                  </a:rPr>
                  <a:t> </a:t>
                </a:r>
                <a:r>
                  <a:rPr lang="en-US" sz="600" smtClean="0">
                    <a:solidFill>
                      <a:srgbClr val="000000"/>
                    </a:solidFill>
                    <a:latin typeface="Segoe UI" pitchFamily="34" charset="0"/>
                    <a:ea typeface="Segoe UI" pitchFamily="34" charset="0"/>
                    <a:cs typeface="Segoe UI" pitchFamily="34" charset="0"/>
                  </a:rPr>
                  <a:t/>
                </a:r>
                <a:br>
                  <a:rPr lang="en-US" sz="600" smtClean="0">
                    <a:solidFill>
                      <a:srgbClr val="000000"/>
                    </a:solidFill>
                    <a:latin typeface="Segoe UI" pitchFamily="34" charset="0"/>
                    <a:ea typeface="Segoe UI" pitchFamily="34" charset="0"/>
                    <a:cs typeface="Segoe UI" pitchFamily="34" charset="0"/>
                  </a:rPr>
                </a:br>
                <a:r>
                  <a:rPr lang="en-US" sz="600" smtClean="0">
                    <a:solidFill>
                      <a:srgbClr val="000000"/>
                    </a:solidFill>
                    <a:latin typeface="Segoe UI" pitchFamily="34" charset="0"/>
                    <a:ea typeface="Segoe UI" pitchFamily="34" charset="0"/>
                    <a:cs typeface="Segoe UI" pitchFamily="34" charset="0"/>
                  </a:rPr>
                  <a:t>d'organisation</a:t>
                </a:r>
                <a:endParaRPr lang="en-US" sz="600" dirty="0">
                  <a:solidFill>
                    <a:srgbClr val="000000"/>
                  </a:solidFill>
                  <a:latin typeface="Segoe UI" pitchFamily="34" charset="0"/>
                  <a:ea typeface="Segoe UI" pitchFamily="34" charset="0"/>
                  <a:cs typeface="Segoe UI" pitchFamily="34" charset="0"/>
                </a:endParaRPr>
              </a:p>
            </p:txBody>
          </p:sp>
          <p:sp>
            <p:nvSpPr>
              <p:cNvPr id="24" name="Oval 23"/>
              <p:cNvSpPr>
                <a:spLocks noChangeArrowheads="1"/>
              </p:cNvSpPr>
              <p:nvPr/>
            </p:nvSpPr>
            <p:spPr bwMode="auto">
              <a:xfrm>
                <a:off x="4217779" y="5945188"/>
                <a:ext cx="609711" cy="558760"/>
              </a:xfrm>
              <a:prstGeom prst="ellipse">
                <a:avLst/>
              </a:prstGeom>
              <a:gradFill rotWithShape="0">
                <a:gsLst>
                  <a:gs pos="0">
                    <a:srgbClr val="CCFFFF"/>
                  </a:gs>
                  <a:gs pos="100000">
                    <a:srgbClr val="006666"/>
                  </a:gs>
                </a:gsLst>
                <a:path path="rect">
                  <a:fillToRect r="100000" b="100000"/>
                </a:path>
              </a:gradFill>
              <a:ln w="9525">
                <a:solidFill>
                  <a:srgbClr val="006666"/>
                </a:solidFill>
                <a:round/>
                <a:headEnd/>
                <a:tailEnd/>
              </a:ln>
              <a:effectLst>
                <a:outerShdw dist="63500" dir="3187806" algn="ctr" rotWithShape="0">
                  <a:srgbClr val="B2B2B2"/>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600" dirty="0" err="1">
                    <a:latin typeface="Segoe UI" pitchFamily="34" charset="0"/>
                    <a:ea typeface="Segoe UI" pitchFamily="34" charset="0"/>
                    <a:cs typeface="Segoe UI" pitchFamily="34" charset="0"/>
                  </a:rPr>
                  <a:t>Unité</a:t>
                </a:r>
                <a:r>
                  <a:rPr lang="en-US" sz="600" dirty="0">
                    <a:latin typeface="Segoe UI" pitchFamily="34" charset="0"/>
                    <a:ea typeface="Segoe UI" pitchFamily="34" charset="0"/>
                    <a:cs typeface="Segoe UI" pitchFamily="34" charset="0"/>
                  </a:rPr>
                  <a:t> </a:t>
                </a:r>
                <a:r>
                  <a:rPr lang="en-US" sz="600" smtClean="0">
                    <a:latin typeface="Segoe UI" pitchFamily="34" charset="0"/>
                    <a:ea typeface="Segoe UI" pitchFamily="34" charset="0"/>
                    <a:cs typeface="Segoe UI" pitchFamily="34" charset="0"/>
                  </a:rPr>
                  <a:t/>
                </a:r>
                <a:br>
                  <a:rPr lang="en-US" sz="600" smtClean="0">
                    <a:latin typeface="Segoe UI" pitchFamily="34" charset="0"/>
                    <a:ea typeface="Segoe UI" pitchFamily="34" charset="0"/>
                    <a:cs typeface="Segoe UI" pitchFamily="34" charset="0"/>
                  </a:rPr>
                </a:br>
                <a:r>
                  <a:rPr lang="en-US" sz="600" smtClean="0">
                    <a:latin typeface="Segoe UI" pitchFamily="34" charset="0"/>
                    <a:ea typeface="Segoe UI" pitchFamily="34" charset="0"/>
                    <a:cs typeface="Segoe UI" pitchFamily="34" charset="0"/>
                  </a:rPr>
                  <a:t>d'organisation</a:t>
                </a:r>
                <a:endParaRPr lang="en-US" sz="600" dirty="0">
                  <a:latin typeface="Segoe UI" pitchFamily="34" charset="0"/>
                  <a:ea typeface="Segoe UI" pitchFamily="34" charset="0"/>
                  <a:cs typeface="Segoe UI" pitchFamily="34" charset="0"/>
                </a:endParaRPr>
              </a:p>
            </p:txBody>
          </p:sp>
          <p:sp>
            <p:nvSpPr>
              <p:cNvPr id="25" name="AutoShape 47"/>
              <p:cNvSpPr>
                <a:spLocks noChangeArrowheads="1"/>
              </p:cNvSpPr>
              <p:nvPr/>
            </p:nvSpPr>
            <p:spPr bwMode="auto">
              <a:xfrm>
                <a:off x="4459288" y="5089525"/>
                <a:ext cx="611187" cy="990600"/>
              </a:xfrm>
              <a:prstGeom prst="curvedRightArrow">
                <a:avLst>
                  <a:gd name="adj1" fmla="val 32416"/>
                  <a:gd name="adj2" fmla="val 64831"/>
                  <a:gd name="adj3" fmla="val 33333"/>
                </a:avLst>
              </a:prstGeom>
              <a:solidFill>
                <a:srgbClr val="FF0000">
                  <a:alpha val="7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CA" sz="1600">
                  <a:latin typeface="Segoe UI" pitchFamily="34" charset="0"/>
                  <a:ea typeface="Segoe UI" pitchFamily="34" charset="0"/>
                  <a:cs typeface="Segoe UI" pitchFamily="34" charset="0"/>
                </a:endParaRPr>
              </a:p>
            </p:txBody>
          </p:sp>
          <p:grpSp>
            <p:nvGrpSpPr>
              <p:cNvPr id="26" name="Group 25"/>
              <p:cNvGrpSpPr>
                <a:grpSpLocks/>
              </p:cNvGrpSpPr>
              <p:nvPr/>
            </p:nvGrpSpPr>
            <p:grpSpPr bwMode="auto">
              <a:xfrm>
                <a:off x="4782154" y="4919669"/>
                <a:ext cx="794112" cy="661988"/>
                <a:chOff x="3049" y="2776"/>
                <a:chExt cx="557" cy="473"/>
              </a:xfrm>
            </p:grpSpPr>
            <p:pic>
              <p:nvPicPr>
                <p:cNvPr id="29" name="Picture 28" descr="2Ou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2" y="2776"/>
                  <a:ext cx="473"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ectangle 29"/>
                <p:cNvSpPr>
                  <a:spLocks noChangeArrowheads="1"/>
                </p:cNvSpPr>
                <p:nvPr/>
              </p:nvSpPr>
              <p:spPr bwMode="auto">
                <a:xfrm>
                  <a:off x="3049" y="2900"/>
                  <a:ext cx="557"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600" err="1">
                      <a:latin typeface="Segoe UI" pitchFamily="34" charset="0"/>
                      <a:ea typeface="Segoe UI" pitchFamily="34" charset="0"/>
                      <a:cs typeface="Segoe UI" pitchFamily="34" charset="0"/>
                    </a:rPr>
                    <a:t>Unité</a:t>
                  </a:r>
                  <a:r>
                    <a:rPr lang="en-US" sz="600">
                      <a:latin typeface="Segoe UI" pitchFamily="34" charset="0"/>
                      <a:ea typeface="Segoe UI" pitchFamily="34" charset="0"/>
                      <a:cs typeface="Segoe UI" pitchFamily="34" charset="0"/>
                    </a:rPr>
                    <a:t> </a:t>
                  </a:r>
                  <a:r>
                    <a:rPr lang="en-US" sz="600" smtClean="0">
                      <a:latin typeface="Segoe UI" pitchFamily="34" charset="0"/>
                      <a:ea typeface="Segoe UI" pitchFamily="34" charset="0"/>
                      <a:cs typeface="Segoe UI" pitchFamily="34" charset="0"/>
                    </a:rPr>
                    <a:t/>
                  </a:r>
                  <a:br>
                    <a:rPr lang="en-US" sz="600" smtClean="0">
                      <a:latin typeface="Segoe UI" pitchFamily="34" charset="0"/>
                      <a:ea typeface="Segoe UI" pitchFamily="34" charset="0"/>
                      <a:cs typeface="Segoe UI" pitchFamily="34" charset="0"/>
                    </a:rPr>
                  </a:br>
                  <a:r>
                    <a:rPr lang="en-US" sz="600" smtClean="0">
                      <a:latin typeface="Segoe UI" pitchFamily="34" charset="0"/>
                      <a:ea typeface="Segoe UI" pitchFamily="34" charset="0"/>
                      <a:cs typeface="Segoe UI" pitchFamily="34" charset="0"/>
                    </a:rPr>
                    <a:t>d'organisation</a:t>
                  </a:r>
                  <a:endParaRPr lang="en-US" sz="600" dirty="0">
                    <a:latin typeface="Segoe UI" pitchFamily="34" charset="0"/>
                    <a:ea typeface="Segoe UI" pitchFamily="34" charset="0"/>
                    <a:cs typeface="Segoe UI" pitchFamily="34" charset="0"/>
                  </a:endParaRPr>
                </a:p>
              </p:txBody>
            </p:sp>
          </p:grpSp>
          <p:sp>
            <p:nvSpPr>
              <p:cNvPr id="27" name="AutoShape 57"/>
              <p:cNvSpPr>
                <a:spLocks noChangeArrowheads="1"/>
              </p:cNvSpPr>
              <p:nvPr/>
            </p:nvSpPr>
            <p:spPr bwMode="auto">
              <a:xfrm>
                <a:off x="6244801" y="4845050"/>
                <a:ext cx="669925" cy="242888"/>
              </a:xfrm>
              <a:prstGeom prst="roundRect">
                <a:avLst>
                  <a:gd name="adj" fmla="val 10921"/>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200" dirty="0">
                    <a:latin typeface="Segoe UI" pitchFamily="34" charset="0"/>
                    <a:ea typeface="Segoe UI" pitchFamily="34" charset="0"/>
                    <a:cs typeface="Segoe UI" pitchFamily="34" charset="0"/>
                  </a:rPr>
                  <a:t>GPO5</a:t>
                </a:r>
              </a:p>
            </p:txBody>
          </p:sp>
          <p:pic>
            <p:nvPicPr>
              <p:cNvPr id="28" name="Picture 27" descr="GroupPolicyObject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4801" y="5087938"/>
                <a:ext cx="979488"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AutoShape 62"/>
            <p:cNvSpPr>
              <a:spLocks noChangeArrowheads="1"/>
            </p:cNvSpPr>
            <p:nvPr/>
          </p:nvSpPr>
          <p:spPr bwMode="auto">
            <a:xfrm>
              <a:off x="3548745" y="1006475"/>
              <a:ext cx="669925" cy="242888"/>
            </a:xfrm>
            <a:prstGeom prst="roundRect">
              <a:avLst>
                <a:gd name="adj" fmla="val 10921"/>
              </a:avLst>
            </a:prstGeom>
            <a:solidFill>
              <a:schemeClr val="bg1"/>
            </a:solidFill>
            <a:ln w="9525">
              <a:solidFill>
                <a:srgbClr val="4D4D4D"/>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200" dirty="0">
                  <a:latin typeface="Segoe UI" pitchFamily="34" charset="0"/>
                  <a:ea typeface="Segoe UI" pitchFamily="34" charset="0"/>
                  <a:cs typeface="Segoe UI" pitchFamily="34" charset="0"/>
                </a:rPr>
                <a:t>GPO1</a:t>
              </a:r>
            </a:p>
          </p:txBody>
        </p:sp>
        <p:pic>
          <p:nvPicPr>
            <p:cNvPr id="15" name="Picture 14" descr="GroupPolicyObject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8745" y="1249363"/>
              <a:ext cx="979488"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AutoShape 64"/>
            <p:cNvSpPr>
              <a:spLocks noChangeArrowheads="1"/>
            </p:cNvSpPr>
            <p:nvPr/>
          </p:nvSpPr>
          <p:spPr bwMode="auto">
            <a:xfrm>
              <a:off x="1717675" y="1630363"/>
              <a:ext cx="808038" cy="1171575"/>
            </a:xfrm>
            <a:prstGeom prst="curvedRightArrow">
              <a:avLst>
                <a:gd name="adj1" fmla="val 26555"/>
                <a:gd name="adj2" fmla="val 55553"/>
                <a:gd name="adj3" fmla="val 33333"/>
              </a:avLst>
            </a:prstGeom>
            <a:solidFill>
              <a:srgbClr val="FF0000">
                <a:alpha val="74901"/>
              </a:srgbClr>
            </a:solidFill>
            <a:ln>
              <a:noFill/>
            </a:ln>
            <a:effectLst/>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CA" sz="1600">
                <a:latin typeface="Segoe UI" pitchFamily="34" charset="0"/>
                <a:ea typeface="Segoe UI" pitchFamily="34" charset="0"/>
                <a:cs typeface="Segoe UI" pitchFamily="34" charset="0"/>
              </a:endParaRPr>
            </a:p>
          </p:txBody>
        </p:sp>
        <p:pic>
          <p:nvPicPr>
            <p:cNvPr id="17" name="Picture 16" descr="Collection_GlobalGroup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41475" y="831850"/>
              <a:ext cx="1446213" cy="113665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Lst>
          </p:spPr>
        </p:pic>
        <p:sp>
          <p:nvSpPr>
            <p:cNvPr id="18" name="AutoShape 61"/>
            <p:cNvSpPr>
              <a:spLocks noChangeArrowheads="1"/>
            </p:cNvSpPr>
            <p:nvPr/>
          </p:nvSpPr>
          <p:spPr bwMode="auto">
            <a:xfrm>
              <a:off x="1550988" y="1801813"/>
              <a:ext cx="1501775" cy="400224"/>
            </a:xfrm>
            <a:prstGeom prst="roundRect">
              <a:avLst>
                <a:gd name="adj" fmla="val 10921"/>
              </a:avLst>
            </a:prstGeom>
            <a:solidFill>
              <a:schemeClr val="bg1"/>
            </a:solidFill>
            <a:ln w="9525">
              <a:solidFill>
                <a:srgbClr val="4D4D4D"/>
              </a:solid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fr-FR" sz="1200" dirty="0">
                  <a:latin typeface="Segoe UI" pitchFamily="34" charset="0"/>
                  <a:ea typeface="Segoe UI" pitchFamily="34" charset="0"/>
                  <a:cs typeface="Segoe UI" pitchFamily="34" charset="0"/>
                </a:rPr>
                <a:t>Objet de stratégie </a:t>
              </a:r>
              <a:r>
                <a:rPr lang="fr-FR" sz="1200" dirty="0" smtClean="0">
                  <a:latin typeface="Segoe UI" pitchFamily="34" charset="0"/>
                  <a:ea typeface="Segoe UI" pitchFamily="34" charset="0"/>
                  <a:cs typeface="Segoe UI" pitchFamily="34" charset="0"/>
                </a:rPr>
                <a:t/>
              </a:r>
              <a:br>
                <a:rPr lang="fr-FR" sz="1200" dirty="0" smtClean="0">
                  <a:latin typeface="Segoe UI" pitchFamily="34" charset="0"/>
                  <a:ea typeface="Segoe UI" pitchFamily="34" charset="0"/>
                  <a:cs typeface="Segoe UI" pitchFamily="34" charset="0"/>
                </a:rPr>
              </a:br>
              <a:r>
                <a:rPr lang="fr-FR" sz="1200" dirty="0" smtClean="0">
                  <a:latin typeface="Segoe UI" pitchFamily="34" charset="0"/>
                  <a:ea typeface="Segoe UI" pitchFamily="34" charset="0"/>
                  <a:cs typeface="Segoe UI" pitchFamily="34" charset="0"/>
                </a:rPr>
                <a:t>de </a:t>
              </a:r>
              <a:r>
                <a:rPr lang="fr-FR" sz="1200" dirty="0">
                  <a:latin typeface="Segoe UI" pitchFamily="34" charset="0"/>
                  <a:ea typeface="Segoe UI" pitchFamily="34" charset="0"/>
                  <a:cs typeface="Segoe UI" pitchFamily="34" charset="0"/>
                </a:rPr>
                <a:t>groupe locale</a:t>
              </a:r>
              <a:endParaRPr lang="en-US" sz="1200" dirty="0">
                <a:latin typeface="Segoe UI" pitchFamily="34" charset="0"/>
                <a:ea typeface="Segoe UI" pitchFamily="34" charset="0"/>
                <a:cs typeface="Segoe UI" pitchFamily="34" charset="0"/>
              </a:endParaRPr>
            </a:p>
          </p:txBody>
        </p:sp>
        <p:sp>
          <p:nvSpPr>
            <p:cNvPr id="19" name="Line 65"/>
            <p:cNvSpPr>
              <a:spLocks noChangeShapeType="1"/>
            </p:cNvSpPr>
            <p:nvPr/>
          </p:nvSpPr>
          <p:spPr bwMode="auto">
            <a:xfrm flipV="1">
              <a:off x="3095625" y="1497013"/>
              <a:ext cx="446088" cy="12700"/>
            </a:xfrm>
            <a:prstGeom prst="line">
              <a:avLst/>
            </a:prstGeom>
            <a:noFill/>
            <a:ln w="76200" cap="rnd">
              <a:solidFill>
                <a:srgbClr val="CC0000"/>
              </a:solidFill>
              <a:prstDash val="sysDot"/>
              <a:round/>
              <a:headEnd/>
              <a:tailEnd/>
            </a:ln>
            <a:effectLst/>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1600">
                <a:latin typeface="Segoe UI" pitchFamily="34" charset="0"/>
                <a:ea typeface="Segoe UI" pitchFamily="34" charset="0"/>
                <a:cs typeface="Segoe UI" pitchFamily="34" charset="0"/>
              </a:endParaRPr>
            </a:p>
          </p:txBody>
        </p:sp>
      </p:grpSp>
      <p:sp>
        <p:nvSpPr>
          <p:cNvPr id="44" name="TextBox 43"/>
          <p:cNvSpPr txBox="1">
            <a:spLocks noChangeArrowheads="1"/>
          </p:cNvSpPr>
          <p:nvPr/>
        </p:nvSpPr>
        <p:spPr>
          <a:xfrm>
            <a:off x="5757107" y="1290241"/>
            <a:ext cx="2964618" cy="92590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anchor="ctr" anchorCtr="1"/>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lnSpc>
                <a:spcPct val="100000"/>
              </a:lnSpc>
            </a:pPr>
            <a:r>
              <a:rPr lang="en-US" dirty="0" smtClean="0">
                <a:latin typeface="Segoe UI" pitchFamily="34" charset="0"/>
                <a:ea typeface="Segoe UI" pitchFamily="34" charset="0"/>
                <a:cs typeface="Segoe UI" pitchFamily="34" charset="0"/>
              </a:rPr>
              <a:t>Ordre de </a:t>
            </a:r>
            <a:r>
              <a:rPr lang="en-US" dirty="0" err="1" smtClean="0">
                <a:latin typeface="Segoe UI" pitchFamily="34" charset="0"/>
                <a:ea typeface="Segoe UI" pitchFamily="34" charset="0"/>
                <a:cs typeface="Segoe UI" pitchFamily="34" charset="0"/>
              </a:rPr>
              <a:t>traitement</a:t>
            </a:r>
            <a:r>
              <a:rPr lang="en-US" dirty="0" smtClean="0">
                <a:latin typeface="Segoe UI" pitchFamily="34" charset="0"/>
                <a:ea typeface="Segoe UI" pitchFamily="34" charset="0"/>
                <a:cs typeface="Segoe UI" pitchFamily="34" charset="0"/>
              </a:rPr>
              <a:t> </a:t>
            </a:r>
            <a:r>
              <a:rPr lang="en-US" dirty="0" smtClean="0">
                <a:latin typeface="Segoe UI" pitchFamily="34" charset="0"/>
                <a:ea typeface="Segoe UI" pitchFamily="34" charset="0"/>
                <a:cs typeface="Segoe UI" pitchFamily="34" charset="0"/>
              </a:rPr>
              <a:t>des </a:t>
            </a:r>
            <a:r>
              <a:rPr lang="en-US" dirty="0" err="1" smtClean="0">
                <a:latin typeface="Segoe UI" pitchFamily="34" charset="0"/>
                <a:ea typeface="Segoe UI" pitchFamily="34" charset="0"/>
                <a:cs typeface="Segoe UI" pitchFamily="34" charset="0"/>
              </a:rPr>
              <a:t>stratégies</a:t>
            </a:r>
            <a:r>
              <a:rPr lang="en-US" dirty="0" smtClean="0">
                <a:latin typeface="Segoe UI" pitchFamily="34" charset="0"/>
                <a:ea typeface="Segoe UI" pitchFamily="34" charset="0"/>
                <a:cs typeface="Segoe UI" pitchFamily="34" charset="0"/>
              </a:rPr>
              <a:t> </a:t>
            </a:r>
            <a:r>
              <a:rPr lang="en-US" dirty="0" smtClean="0">
                <a:latin typeface="Segoe UI" pitchFamily="34" charset="0"/>
                <a:ea typeface="Segoe UI" pitchFamily="34" charset="0"/>
                <a:cs typeface="Segoe UI" pitchFamily="34" charset="0"/>
              </a:rPr>
              <a:t>de </a:t>
            </a:r>
            <a:r>
              <a:rPr lang="en-US" dirty="0" err="1" smtClean="0">
                <a:latin typeface="Segoe UI" pitchFamily="34" charset="0"/>
                <a:ea typeface="Segoe UI" pitchFamily="34" charset="0"/>
                <a:cs typeface="Segoe UI" pitchFamily="34" charset="0"/>
              </a:rPr>
              <a:t>groupe</a:t>
            </a:r>
            <a:endParaRPr lang="en-US"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716970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a208dde7-2e4c-43e8-a70e-80694036721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smtClean="0"/>
              <a:t>Que sont les objets de stratégie de groupe par défaut ?</a:t>
            </a:r>
            <a:endParaRPr lang="en-US" sz="2400" dirty="0"/>
          </a:p>
        </p:txBody>
      </p:sp>
      <p:sp>
        <p:nvSpPr>
          <p:cNvPr id="4" name="Rounded Rectangle 3"/>
          <p:cNvSpPr>
            <a:spLocks noChangeArrowheads="1"/>
          </p:cNvSpPr>
          <p:nvPr/>
        </p:nvSpPr>
        <p:spPr bwMode="auto">
          <a:xfrm>
            <a:off x="381000" y="883016"/>
            <a:ext cx="7488237" cy="869584"/>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a:latin typeface="Segoe UI" pitchFamily="34" charset="0"/>
                <a:ea typeface="Segoe UI" pitchFamily="34" charset="0"/>
                <a:cs typeface="Segoe UI" pitchFamily="34" charset="0"/>
              </a:rPr>
              <a:t>Il existe par défaut deux objets de </a:t>
            </a:r>
            <a:r>
              <a:rPr lang="en-US" sz="2400">
                <a:latin typeface="Segoe UI" pitchFamily="34" charset="0"/>
                <a:ea typeface="Segoe UI" pitchFamily="34" charset="0"/>
                <a:cs typeface="Segoe UI" pitchFamily="34" charset="0"/>
              </a:rPr>
              <a:t>stratégie </a:t>
            </a:r>
            <a:r>
              <a:rPr lang="en-US" sz="2400" smtClean="0">
                <a:latin typeface="Segoe UI" pitchFamily="34" charset="0"/>
                <a:ea typeface="Segoe UI" pitchFamily="34" charset="0"/>
                <a:cs typeface="Segoe UI" pitchFamily="34" charset="0"/>
              </a:rPr>
              <a:t>de groupe </a:t>
            </a:r>
            <a:r>
              <a:rPr lang="en-US" sz="2400" dirty="0">
                <a:latin typeface="Segoe UI" pitchFamily="34" charset="0"/>
                <a:ea typeface="Segoe UI" pitchFamily="34" charset="0"/>
                <a:cs typeface="Segoe UI" pitchFamily="34" charset="0"/>
              </a:rPr>
              <a:t>(GPO</a:t>
            </a:r>
            <a:r>
              <a:rPr lang="en-US" sz="2400" dirty="0" smtClean="0">
                <a:latin typeface="Segoe UI" pitchFamily="34" charset="0"/>
                <a:ea typeface="Segoe UI" pitchFamily="34" charset="0"/>
                <a:cs typeface="Segoe UI" pitchFamily="34" charset="0"/>
              </a:rPr>
              <a:t>)</a:t>
            </a:r>
            <a:endParaRPr lang="en-US" sz="2400" dirty="0">
              <a:latin typeface="Segoe UI" pitchFamily="34" charset="0"/>
              <a:ea typeface="Segoe UI" pitchFamily="34" charset="0"/>
              <a:cs typeface="Segoe UI" pitchFamily="34" charset="0"/>
            </a:endParaRPr>
          </a:p>
          <a:p>
            <a:pPr algn="l"/>
            <a:endParaRPr lang="en-US" dirty="0">
              <a:latin typeface="Segoe UI" pitchFamily="34" charset="0"/>
              <a:ea typeface="Segoe UI" pitchFamily="34" charset="0"/>
              <a:cs typeface="Segoe UI" pitchFamily="34" charset="0"/>
            </a:endParaRPr>
          </a:p>
          <a:p>
            <a:pPr algn="l"/>
            <a:endParaRPr lang="en-US" dirty="0">
              <a:latin typeface="Segoe UI" pitchFamily="34" charset="0"/>
              <a:ea typeface="Segoe UI" pitchFamily="34" charset="0"/>
              <a:cs typeface="Segoe UI" pitchFamily="34" charset="0"/>
            </a:endParaRPr>
          </a:p>
          <a:p>
            <a:pPr algn="l"/>
            <a:endParaRPr lang="en-US" dirty="0">
              <a:latin typeface="Segoe UI" pitchFamily="34" charset="0"/>
              <a:ea typeface="Segoe UI" pitchFamily="34" charset="0"/>
              <a:cs typeface="Segoe UI" pitchFamily="34" charset="0"/>
            </a:endParaRPr>
          </a:p>
          <a:p>
            <a:pPr algn="l"/>
            <a:endParaRPr lang="en-US" dirty="0">
              <a:latin typeface="Segoe UI" pitchFamily="34" charset="0"/>
              <a:ea typeface="Segoe UI" pitchFamily="34" charset="0"/>
              <a:cs typeface="Segoe UI" pitchFamily="34" charset="0"/>
            </a:endParaRPr>
          </a:p>
          <a:p>
            <a:pPr algn="l"/>
            <a:endParaRPr lang="en-US" dirty="0">
              <a:latin typeface="Segoe UI" pitchFamily="34" charset="0"/>
              <a:ea typeface="Segoe UI" pitchFamily="34" charset="0"/>
              <a:cs typeface="Segoe UI" pitchFamily="34" charset="0"/>
            </a:endParaRPr>
          </a:p>
          <a:p>
            <a:pPr algn="l"/>
            <a:endParaRPr lang="en-US" dirty="0">
              <a:latin typeface="Segoe UI" pitchFamily="34" charset="0"/>
              <a:ea typeface="Segoe UI" pitchFamily="34" charset="0"/>
              <a:cs typeface="Segoe UI" pitchFamily="34" charset="0"/>
            </a:endParaRPr>
          </a:p>
          <a:p>
            <a:pPr algn="l"/>
            <a:endParaRPr lang="en-US"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609600" y="1828801"/>
            <a:ext cx="7965831" cy="2667000"/>
          </a:xfrm>
          <a:prstGeom prst="roundRect">
            <a:avLst>
              <a:gd name="adj" fmla="val 4167"/>
            </a:avLst>
          </a:prstGeom>
          <a:noFill/>
          <a:ln w="9525" algn="ctr">
            <a:noFill/>
            <a:round/>
            <a:headEnd/>
            <a:tailEnd/>
          </a:ln>
          <a:effectLst/>
        </p:spPr>
        <p:txBody>
          <a:bodyPr wrap="squar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lnSpc>
                <a:spcPct val="90000"/>
              </a:lnSpc>
              <a:spcBef>
                <a:spcPct val="40000"/>
              </a:spcBef>
            </a:pPr>
            <a:r>
              <a:rPr lang="en-US" sz="2400" b="0" dirty="0">
                <a:latin typeface="Segoe UI" pitchFamily="34" charset="0"/>
                <a:ea typeface="Segoe UI" pitchFamily="34" charset="0"/>
                <a:cs typeface="Segoe UI" pitchFamily="34" charset="0"/>
              </a:rPr>
              <a:t>     </a:t>
            </a:r>
          </a:p>
          <a:p>
            <a:pPr marL="285750" indent="-285750">
              <a:lnSpc>
                <a:spcPct val="90000"/>
              </a:lnSpc>
              <a:spcBef>
                <a:spcPct val="40000"/>
              </a:spcBef>
              <a:buClr>
                <a:srgbClr val="006699"/>
              </a:buClr>
              <a:buFont typeface="Arial" pitchFamily="34" charset="0"/>
              <a:buChar char="•"/>
            </a:pPr>
            <a:r>
              <a:rPr lang="en-US" sz="2400" dirty="0">
                <a:latin typeface="Segoe UI" pitchFamily="34" charset="0"/>
                <a:ea typeface="Segoe UI" pitchFamily="34" charset="0"/>
                <a:cs typeface="Segoe UI" pitchFamily="34" charset="0"/>
              </a:rPr>
              <a:t>Stratégie de domaine par défaut</a:t>
            </a:r>
          </a:p>
          <a:p>
            <a:pPr marL="742950" lvl="1" indent="-285750">
              <a:lnSpc>
                <a:spcPct val="90000"/>
              </a:lnSpc>
              <a:spcBef>
                <a:spcPct val="40000"/>
              </a:spcBef>
              <a:buClr>
                <a:srgbClr val="006699"/>
              </a:buClr>
              <a:buFont typeface="Arial" pitchFamily="34" charset="0"/>
              <a:buChar char="•"/>
            </a:pPr>
            <a:r>
              <a:rPr lang="en-US" sz="2400" b="0" dirty="0">
                <a:latin typeface="Segoe UI" pitchFamily="34" charset="0"/>
                <a:ea typeface="Segoe UI" pitchFamily="34" charset="0"/>
                <a:cs typeface="Segoe UI" pitchFamily="34" charset="0"/>
              </a:rPr>
              <a:t>Utilisée pour définir les stratégies de </a:t>
            </a:r>
            <a:r>
              <a:rPr lang="en-US" sz="2400" b="0" dirty="0" err="1">
                <a:latin typeface="Segoe UI" pitchFamily="34" charset="0"/>
                <a:ea typeface="Segoe UI" pitchFamily="34" charset="0"/>
                <a:cs typeface="Segoe UI" pitchFamily="34" charset="0"/>
              </a:rPr>
              <a:t>compte</a:t>
            </a:r>
            <a:r>
              <a:rPr lang="en-US" sz="2400" b="0" dirty="0">
                <a:latin typeface="Segoe UI" pitchFamily="34" charset="0"/>
                <a:ea typeface="Segoe UI" pitchFamily="34" charset="0"/>
                <a:cs typeface="Segoe UI" pitchFamily="34" charset="0"/>
              </a:rPr>
              <a:t> </a:t>
            </a:r>
            <a:r>
              <a:rPr lang="en-US" sz="2400" b="0" dirty="0" smtClean="0">
                <a:latin typeface="Segoe UI" pitchFamily="34" charset="0"/>
                <a:ea typeface="Segoe UI" pitchFamily="34" charset="0"/>
                <a:cs typeface="Segoe UI" pitchFamily="34" charset="0"/>
              </a:rPr>
              <a:t>pour le </a:t>
            </a:r>
            <a:r>
              <a:rPr lang="en-US" sz="2400" b="0" dirty="0" err="1" smtClean="0">
                <a:latin typeface="Segoe UI" pitchFamily="34" charset="0"/>
                <a:ea typeface="Segoe UI" pitchFamily="34" charset="0"/>
                <a:cs typeface="Segoe UI" pitchFamily="34" charset="0"/>
              </a:rPr>
              <a:t>domaine</a:t>
            </a:r>
            <a:endParaRPr lang="en-US" sz="2400" b="0" dirty="0">
              <a:latin typeface="Segoe UI" pitchFamily="34" charset="0"/>
              <a:ea typeface="Segoe UI" pitchFamily="34" charset="0"/>
              <a:cs typeface="Segoe UI" pitchFamily="34" charset="0"/>
            </a:endParaRPr>
          </a:p>
          <a:p>
            <a:pPr marL="1200150" lvl="2" indent="-285750">
              <a:lnSpc>
                <a:spcPct val="90000"/>
              </a:lnSpc>
              <a:spcBef>
                <a:spcPct val="40000"/>
              </a:spcBef>
              <a:buClr>
                <a:srgbClr val="006699"/>
              </a:buClr>
              <a:buFont typeface="Arial" pitchFamily="34" charset="0"/>
              <a:buChar char="•"/>
            </a:pPr>
            <a:r>
              <a:rPr lang="en-US" sz="2400" b="0" dirty="0" smtClean="0">
                <a:latin typeface="Segoe UI" pitchFamily="34" charset="0"/>
                <a:ea typeface="Segoe UI" pitchFamily="34" charset="0"/>
                <a:cs typeface="Segoe UI" pitchFamily="34" charset="0"/>
              </a:rPr>
              <a:t>Mot de passe</a:t>
            </a:r>
          </a:p>
          <a:p>
            <a:pPr marL="1200150" lvl="2" indent="-285750">
              <a:lnSpc>
                <a:spcPct val="90000"/>
              </a:lnSpc>
              <a:spcBef>
                <a:spcPct val="40000"/>
              </a:spcBef>
              <a:buClr>
                <a:srgbClr val="006699"/>
              </a:buClr>
              <a:buFont typeface="Arial" pitchFamily="34" charset="0"/>
              <a:buChar char="•"/>
            </a:pPr>
            <a:r>
              <a:rPr lang="en-US" sz="2400" b="0" dirty="0" smtClean="0">
                <a:latin typeface="Segoe UI" pitchFamily="34" charset="0"/>
                <a:ea typeface="Segoe UI" pitchFamily="34" charset="0"/>
                <a:cs typeface="Segoe UI" pitchFamily="34" charset="0"/>
              </a:rPr>
              <a:t>Verrouillage de compte </a:t>
            </a:r>
          </a:p>
          <a:p>
            <a:pPr marL="1200150" lvl="2" indent="-285750">
              <a:lnSpc>
                <a:spcPct val="90000"/>
              </a:lnSpc>
              <a:spcBef>
                <a:spcPct val="40000"/>
              </a:spcBef>
              <a:buClr>
                <a:srgbClr val="006699"/>
              </a:buClr>
              <a:buFont typeface="Arial" pitchFamily="34" charset="0"/>
              <a:buChar char="•"/>
            </a:pPr>
            <a:r>
              <a:rPr lang="en-US" sz="2400" b="0" dirty="0" err="1">
                <a:latin typeface="Segoe UI" pitchFamily="34" charset="0"/>
                <a:ea typeface="Segoe UI" pitchFamily="34" charset="0"/>
                <a:cs typeface="Segoe UI" pitchFamily="34" charset="0"/>
              </a:rPr>
              <a:t>Protocole</a:t>
            </a:r>
            <a:r>
              <a:rPr lang="en-US" sz="2400" b="0" dirty="0">
                <a:latin typeface="Segoe UI" pitchFamily="34" charset="0"/>
                <a:ea typeface="Segoe UI" pitchFamily="34" charset="0"/>
                <a:cs typeface="Segoe UI" pitchFamily="34" charset="0"/>
              </a:rPr>
              <a:t> Kerberos</a:t>
            </a:r>
          </a:p>
          <a:p>
            <a:pPr algn="l">
              <a:lnSpc>
                <a:spcPct val="90000"/>
              </a:lnSpc>
              <a:spcBef>
                <a:spcPct val="40000"/>
              </a:spcBef>
            </a:pPr>
            <a:endParaRPr lang="en-US" sz="2400" b="0" dirty="0">
              <a:latin typeface="Segoe UI" pitchFamily="34" charset="0"/>
              <a:ea typeface="Segoe UI" pitchFamily="34" charset="0"/>
              <a:cs typeface="Segoe UI" pitchFamily="34" charset="0"/>
            </a:endParaRPr>
          </a:p>
        </p:txBody>
      </p:sp>
      <p:sp>
        <p:nvSpPr>
          <p:cNvPr id="6" name="Rounded Rectangle 5"/>
          <p:cNvSpPr>
            <a:spLocks noChangeArrowheads="1"/>
          </p:cNvSpPr>
          <p:nvPr/>
        </p:nvSpPr>
        <p:spPr bwMode="auto">
          <a:xfrm>
            <a:off x="609600" y="4648200"/>
            <a:ext cx="8042032" cy="1747936"/>
          </a:xfrm>
          <a:prstGeom prst="roundRect">
            <a:avLst>
              <a:gd name="adj" fmla="val 4167"/>
            </a:avLst>
          </a:prstGeom>
          <a:noFill/>
          <a:ln w="9525" algn="ctr">
            <a:noFill/>
            <a:round/>
            <a:headEnd/>
            <a:tailEnd/>
          </a:ln>
          <a:effectLst/>
        </p:spPr>
        <p:txBody>
          <a:bodyPr wrap="squar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lnSpc>
                <a:spcPct val="90000"/>
              </a:lnSpc>
              <a:spcBef>
                <a:spcPct val="40000"/>
              </a:spcBef>
              <a:buClr>
                <a:srgbClr val="006699"/>
              </a:buClr>
              <a:buFont typeface="Arial" pitchFamily="34" charset="0"/>
              <a:buChar char="•"/>
            </a:pPr>
            <a:r>
              <a:rPr lang="en-US" sz="2400" dirty="0" smtClean="0">
                <a:latin typeface="Segoe UI" pitchFamily="34" charset="0"/>
                <a:ea typeface="Segoe UI" pitchFamily="34" charset="0"/>
                <a:cs typeface="Segoe UI" pitchFamily="34" charset="0"/>
              </a:rPr>
              <a:t>Stratégie par défaut des contrôleurs de domaine</a:t>
            </a:r>
          </a:p>
          <a:p>
            <a:pPr marL="742950" lvl="1" indent="-285750">
              <a:lnSpc>
                <a:spcPct val="90000"/>
              </a:lnSpc>
              <a:spcBef>
                <a:spcPct val="40000"/>
              </a:spcBef>
              <a:buClr>
                <a:srgbClr val="006699"/>
              </a:buClr>
              <a:buFont typeface="Arial" pitchFamily="34" charset="0"/>
              <a:buChar char="•"/>
            </a:pPr>
            <a:r>
              <a:rPr lang="en-US" sz="2400" b="0" dirty="0">
                <a:latin typeface="Segoe UI" pitchFamily="34" charset="0"/>
                <a:ea typeface="Segoe UI" pitchFamily="34" charset="0"/>
                <a:cs typeface="Segoe UI" pitchFamily="34" charset="0"/>
              </a:rPr>
              <a:t>Utilisée pour définir des stratégies d'audit</a:t>
            </a:r>
          </a:p>
          <a:p>
            <a:pPr marL="742950" lvl="1" indent="-285750">
              <a:lnSpc>
                <a:spcPct val="90000"/>
              </a:lnSpc>
              <a:spcBef>
                <a:spcPct val="40000"/>
              </a:spcBef>
              <a:buClr>
                <a:srgbClr val="006699"/>
              </a:buClr>
              <a:buFont typeface="Arial" pitchFamily="34" charset="0"/>
              <a:buChar char="•"/>
            </a:pPr>
            <a:r>
              <a:rPr lang="en-US" sz="2400" b="0" dirty="0" smtClean="0">
                <a:latin typeface="Segoe UI" pitchFamily="34" charset="0"/>
                <a:ea typeface="Segoe UI" pitchFamily="34" charset="0"/>
                <a:cs typeface="Segoe UI" pitchFamily="34" charset="0"/>
              </a:rPr>
              <a:t>Définit des droits d'utilisateur sur les </a:t>
            </a:r>
            <a:r>
              <a:rPr lang="en-US" sz="2400" b="0" smtClean="0">
                <a:latin typeface="Segoe UI" pitchFamily="34" charset="0"/>
                <a:ea typeface="Segoe UI" pitchFamily="34" charset="0"/>
                <a:cs typeface="Segoe UI" pitchFamily="34" charset="0"/>
              </a:rPr>
              <a:t>contrôleurs de domaine</a:t>
            </a:r>
            <a:endParaRPr lang="en-US" sz="24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8428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fe33719c-5acd-48e1-89d4-25adc9f384b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smtClean="0"/>
              <a:t>Filtrage de sécurité des objets de stratégie de groupe</a:t>
            </a:r>
            <a:endParaRPr lang="en-US" sz="2400" dirty="0"/>
          </a:p>
        </p:txBody>
      </p:sp>
      <p:sp>
        <p:nvSpPr>
          <p:cNvPr id="4" name="Rounded Rectangle 3"/>
          <p:cNvSpPr>
            <a:spLocks noChangeArrowheads="1"/>
          </p:cNvSpPr>
          <p:nvPr/>
        </p:nvSpPr>
        <p:spPr bwMode="auto">
          <a:xfrm>
            <a:off x="207962" y="883679"/>
            <a:ext cx="8631238" cy="5745721"/>
          </a:xfrm>
          <a:prstGeom prst="roundRect">
            <a:avLst>
              <a:gd name="adj" fmla="val 4167"/>
            </a:avLst>
          </a:prstGeom>
          <a:no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900" dirty="0" smtClean="0">
                <a:latin typeface="Segoe UI" pitchFamily="34" charset="0"/>
                <a:ea typeface="Segoe UI" pitchFamily="34" charset="0"/>
                <a:cs typeface="Segoe UI" pitchFamily="34" charset="0"/>
              </a:rPr>
              <a:t>Appliquer des autorisations de stratégie de groupe</a:t>
            </a:r>
          </a:p>
          <a:p>
            <a:pPr marL="285750" indent="-285750">
              <a:lnSpc>
                <a:spcPct val="90000"/>
              </a:lnSpc>
              <a:spcBef>
                <a:spcPct val="40000"/>
              </a:spcBef>
              <a:buClr>
                <a:srgbClr val="006699"/>
              </a:buClr>
              <a:buFont typeface="Arial" pitchFamily="34" charset="0"/>
              <a:buChar char="•"/>
            </a:pPr>
            <a:r>
              <a:rPr lang="en-US" sz="1900" b="0" dirty="0">
                <a:latin typeface="Segoe UI" pitchFamily="34" charset="0"/>
                <a:ea typeface="Segoe UI" pitchFamily="34" charset="0"/>
                <a:cs typeface="Segoe UI" pitchFamily="34" charset="0"/>
              </a:rPr>
              <a:t>L'objet de stratégie de groupe a une liste de contrôle d'accès (</a:t>
            </a:r>
            <a:r>
              <a:rPr lang="en-US" sz="1900" b="0" dirty="0" err="1" smtClean="0">
                <a:latin typeface="Segoe UI" pitchFamily="34" charset="0"/>
                <a:ea typeface="Segoe UI" pitchFamily="34" charset="0"/>
                <a:cs typeface="Segoe UI" pitchFamily="34" charset="0"/>
              </a:rPr>
              <a:t>onglet</a:t>
            </a:r>
            <a:r>
              <a:rPr lang="en-US" sz="1900" b="0" dirty="0" smtClean="0">
                <a:latin typeface="Segoe UI" pitchFamily="34" charset="0"/>
                <a:ea typeface="Segoe UI" pitchFamily="34" charset="0"/>
                <a:cs typeface="Segoe UI" pitchFamily="34" charset="0"/>
              </a:rPr>
              <a:t> de </a:t>
            </a:r>
            <a:r>
              <a:rPr lang="en-US" sz="1900" b="0" dirty="0" err="1" smtClean="0">
                <a:latin typeface="Segoe UI" pitchFamily="34" charset="0"/>
                <a:ea typeface="Segoe UI" pitchFamily="34" charset="0"/>
                <a:cs typeface="Segoe UI" pitchFamily="34" charset="0"/>
              </a:rPr>
              <a:t>délégation</a:t>
            </a:r>
            <a:r>
              <a:rPr lang="en-US" sz="1900" b="0" dirty="0">
                <a:latin typeface="Segoe UI" pitchFamily="34" charset="0"/>
                <a:ea typeface="Segoe UI" pitchFamily="34" charset="0"/>
                <a:cs typeface="Segoe UI" pitchFamily="34" charset="0"/>
              </a:rPr>
              <a:t>, cliquez sur Avancé)</a:t>
            </a:r>
          </a:p>
          <a:p>
            <a:pPr marL="285750" indent="-285750">
              <a:lnSpc>
                <a:spcPct val="90000"/>
              </a:lnSpc>
              <a:spcBef>
                <a:spcPct val="40000"/>
              </a:spcBef>
              <a:buClr>
                <a:srgbClr val="006699"/>
              </a:buClr>
              <a:buFont typeface="Arial" pitchFamily="34" charset="0"/>
              <a:buChar char="•"/>
            </a:pPr>
            <a:r>
              <a:rPr lang="en-US" sz="1900" b="0" dirty="0">
                <a:latin typeface="Segoe UI" pitchFamily="34" charset="0"/>
                <a:ea typeface="Segoe UI" pitchFamily="34" charset="0"/>
                <a:cs typeface="Segoe UI" pitchFamily="34" charset="0"/>
              </a:rPr>
              <a:t>Par défaut : Autoriser Appliquer la stratégie de groupe pour </a:t>
            </a:r>
            <a:r>
              <a:rPr lang="en-US" sz="1900" b="0" dirty="0" smtClean="0">
                <a:latin typeface="Segoe UI" pitchFamily="34" charset="0"/>
                <a:ea typeface="Segoe UI" pitchFamily="34" charset="0"/>
                <a:cs typeface="Segoe UI" pitchFamily="34" charset="0"/>
              </a:rPr>
              <a:t>les </a:t>
            </a:r>
            <a:r>
              <a:rPr lang="en-US" sz="1900" b="0" dirty="0" err="1" smtClean="0">
                <a:latin typeface="Segoe UI" pitchFamily="34" charset="0"/>
                <a:ea typeface="Segoe UI" pitchFamily="34" charset="0"/>
                <a:cs typeface="Segoe UI" pitchFamily="34" charset="0"/>
              </a:rPr>
              <a:t>utilisateurs</a:t>
            </a:r>
            <a:r>
              <a:rPr lang="en-US" sz="1900" b="0" dirty="0" smtClean="0">
                <a:latin typeface="Segoe UI" pitchFamily="34" charset="0"/>
                <a:ea typeface="Segoe UI" pitchFamily="34" charset="0"/>
                <a:cs typeface="Segoe UI" pitchFamily="34" charset="0"/>
              </a:rPr>
              <a:t> </a:t>
            </a:r>
            <a:r>
              <a:rPr lang="en-US" sz="1900" b="0" dirty="0">
                <a:latin typeface="Segoe UI" pitchFamily="34" charset="0"/>
                <a:ea typeface="Segoe UI" pitchFamily="34" charset="0"/>
                <a:cs typeface="Segoe UI" pitchFamily="34" charset="0"/>
              </a:rPr>
              <a:t>authentifiés</a:t>
            </a:r>
          </a:p>
          <a:p>
            <a:pPr>
              <a:spcBef>
                <a:spcPts val="1000"/>
              </a:spcBef>
            </a:pPr>
            <a:r>
              <a:rPr lang="en-US" sz="1900" dirty="0" smtClean="0">
                <a:latin typeface="Segoe UI" pitchFamily="34" charset="0"/>
                <a:ea typeface="Segoe UI" pitchFamily="34" charset="0"/>
                <a:cs typeface="Segoe UI" pitchFamily="34" charset="0"/>
              </a:rPr>
              <a:t>Portée limitée aux utilisateurs de certains groupes </a:t>
            </a:r>
            <a:r>
              <a:rPr lang="en-US" sz="1900" dirty="0" err="1" smtClean="0">
                <a:latin typeface="Segoe UI" pitchFamily="34" charset="0"/>
                <a:ea typeface="Segoe UI" pitchFamily="34" charset="0"/>
                <a:cs typeface="Segoe UI" pitchFamily="34" charset="0"/>
              </a:rPr>
              <a:t>globaux</a:t>
            </a:r>
            <a:r>
              <a:rPr lang="en-US" sz="1900" dirty="0" smtClean="0">
                <a:latin typeface="Segoe UI" pitchFamily="34" charset="0"/>
                <a:ea typeface="Segoe UI" pitchFamily="34" charset="0"/>
                <a:cs typeface="Segoe UI" pitchFamily="34" charset="0"/>
              </a:rPr>
              <a:t> </a:t>
            </a:r>
            <a:r>
              <a:rPr lang="en-US" sz="1900" dirty="0" err="1" smtClean="0">
                <a:latin typeface="Segoe UI" pitchFamily="34" charset="0"/>
                <a:ea typeface="Segoe UI" pitchFamily="34" charset="0"/>
                <a:cs typeface="Segoe UI" pitchFamily="34" charset="0"/>
              </a:rPr>
              <a:t>ou</a:t>
            </a:r>
            <a:r>
              <a:rPr lang="en-US" sz="1900" dirty="0" smtClean="0">
                <a:latin typeface="Segoe UI" pitchFamily="34" charset="0"/>
                <a:ea typeface="Segoe UI" pitchFamily="34" charset="0"/>
                <a:cs typeface="Segoe UI" pitchFamily="34" charset="0"/>
              </a:rPr>
              <a:t> </a:t>
            </a:r>
            <a:r>
              <a:rPr lang="en-US" sz="1900" dirty="0" err="1" smtClean="0">
                <a:latin typeface="Segoe UI" pitchFamily="34" charset="0"/>
                <a:ea typeface="Segoe UI" pitchFamily="34" charset="0"/>
                <a:cs typeface="Segoe UI" pitchFamily="34" charset="0"/>
              </a:rPr>
              <a:t>universels</a:t>
            </a:r>
            <a:endParaRPr lang="en-US" sz="1900" dirty="0" smtClean="0">
              <a:latin typeface="Segoe UI" pitchFamily="34" charset="0"/>
              <a:ea typeface="Segoe UI" pitchFamily="34" charset="0"/>
              <a:cs typeface="Segoe UI" pitchFamily="34" charset="0"/>
            </a:endParaRPr>
          </a:p>
          <a:p>
            <a:pPr marL="285750" indent="-285750">
              <a:lnSpc>
                <a:spcPct val="90000"/>
              </a:lnSpc>
              <a:spcBef>
                <a:spcPct val="40000"/>
              </a:spcBef>
              <a:buClr>
                <a:srgbClr val="006699"/>
              </a:buClr>
              <a:buFont typeface="Arial" pitchFamily="34" charset="0"/>
              <a:buChar char="•"/>
            </a:pPr>
            <a:r>
              <a:rPr lang="en-US" sz="1900" b="0" dirty="0">
                <a:latin typeface="Segoe UI" pitchFamily="34" charset="0"/>
                <a:ea typeface="Segoe UI" pitchFamily="34" charset="0"/>
                <a:cs typeface="Segoe UI" pitchFamily="34" charset="0"/>
              </a:rPr>
              <a:t>Supprimer les utilisateurs authentifiés</a:t>
            </a:r>
          </a:p>
          <a:p>
            <a:pPr marL="285750" indent="-285750">
              <a:lnSpc>
                <a:spcPct val="90000"/>
              </a:lnSpc>
              <a:spcBef>
                <a:spcPct val="40000"/>
              </a:spcBef>
              <a:buClr>
                <a:srgbClr val="006699"/>
              </a:buClr>
              <a:buFont typeface="Arial" pitchFamily="34" charset="0"/>
              <a:buChar char="•"/>
            </a:pPr>
            <a:r>
              <a:rPr lang="en-US" sz="1900" b="0" dirty="0">
                <a:latin typeface="Segoe UI" pitchFamily="34" charset="0"/>
                <a:ea typeface="Segoe UI" pitchFamily="34" charset="0"/>
                <a:cs typeface="Segoe UI" pitchFamily="34" charset="0"/>
              </a:rPr>
              <a:t>Ajouter les groupes globaux ou universels appropriés (la </a:t>
            </a:r>
            <a:r>
              <a:rPr lang="en-US" sz="1900" b="0" err="1">
                <a:latin typeface="Segoe UI" pitchFamily="34" charset="0"/>
                <a:ea typeface="Segoe UI" pitchFamily="34" charset="0"/>
                <a:cs typeface="Segoe UI" pitchFamily="34" charset="0"/>
              </a:rPr>
              <a:t>portée</a:t>
            </a:r>
            <a:r>
              <a:rPr lang="en-US" sz="1900" b="0">
                <a:latin typeface="Segoe UI" pitchFamily="34" charset="0"/>
                <a:ea typeface="Segoe UI" pitchFamily="34" charset="0"/>
                <a:cs typeface="Segoe UI" pitchFamily="34" charset="0"/>
              </a:rPr>
              <a:t> </a:t>
            </a:r>
            <a:r>
              <a:rPr lang="en-US" sz="1900" b="0" smtClean="0">
                <a:latin typeface="Segoe UI" pitchFamily="34" charset="0"/>
                <a:ea typeface="Segoe UI" pitchFamily="34" charset="0"/>
                <a:cs typeface="Segoe UI" pitchFamily="34" charset="0"/>
              </a:rPr>
              <a:t>des objets de </a:t>
            </a:r>
            <a:r>
              <a:rPr lang="en-US" sz="1900" b="0" dirty="0">
                <a:latin typeface="Segoe UI" pitchFamily="34" charset="0"/>
                <a:ea typeface="Segoe UI" pitchFamily="34" charset="0"/>
                <a:cs typeface="Segoe UI" pitchFamily="34" charset="0"/>
              </a:rPr>
              <a:t>stratégie de groupe GPO n'est pas limitée aux </a:t>
            </a:r>
            <a:r>
              <a:rPr lang="en-US" sz="1900" b="0" dirty="0" err="1">
                <a:latin typeface="Segoe UI" pitchFamily="34" charset="0"/>
                <a:ea typeface="Segoe UI" pitchFamily="34" charset="0"/>
                <a:cs typeface="Segoe UI" pitchFamily="34" charset="0"/>
              </a:rPr>
              <a:t>groupes</a:t>
            </a:r>
            <a:r>
              <a:rPr lang="en-US" sz="1900" b="0" dirty="0">
                <a:latin typeface="Segoe UI" pitchFamily="34" charset="0"/>
                <a:ea typeface="Segoe UI" pitchFamily="34" charset="0"/>
                <a:cs typeface="Segoe UI" pitchFamily="34" charset="0"/>
              </a:rPr>
              <a:t> </a:t>
            </a:r>
            <a:r>
              <a:rPr lang="en-US" sz="1900" b="0" dirty="0" err="1" smtClean="0">
                <a:latin typeface="Segoe UI" pitchFamily="34" charset="0"/>
                <a:ea typeface="Segoe UI" pitchFamily="34" charset="0"/>
                <a:cs typeface="Segoe UI" pitchFamily="34" charset="0"/>
              </a:rPr>
              <a:t>locaux</a:t>
            </a:r>
            <a:r>
              <a:rPr lang="en-US" sz="1900" b="0" dirty="0" smtClean="0">
                <a:latin typeface="Segoe UI" pitchFamily="34" charset="0"/>
                <a:ea typeface="Segoe UI" pitchFamily="34" charset="0"/>
                <a:cs typeface="Segoe UI" pitchFamily="34" charset="0"/>
              </a:rPr>
              <a:t> de </a:t>
            </a:r>
            <a:r>
              <a:rPr lang="en-US" sz="1900" b="0" dirty="0">
                <a:latin typeface="Segoe UI" pitchFamily="34" charset="0"/>
                <a:ea typeface="Segoe UI" pitchFamily="34" charset="0"/>
                <a:cs typeface="Segoe UI" pitchFamily="34" charset="0"/>
              </a:rPr>
              <a:t>domaine)</a:t>
            </a:r>
          </a:p>
          <a:p>
            <a:pPr>
              <a:spcBef>
                <a:spcPts val="1000"/>
              </a:spcBef>
            </a:pPr>
            <a:r>
              <a:rPr lang="en-US" sz="1900" dirty="0" smtClean="0">
                <a:latin typeface="Segoe UI" pitchFamily="34" charset="0"/>
                <a:ea typeface="Segoe UI" pitchFamily="34" charset="0"/>
                <a:cs typeface="Segoe UI" pitchFamily="34" charset="0"/>
              </a:rPr>
              <a:t>Portée limitée aux utilisateurs, à l'exception de ceux </a:t>
            </a:r>
            <a:r>
              <a:rPr lang="en-US" sz="1900" dirty="0" err="1" smtClean="0">
                <a:latin typeface="Segoe UI" pitchFamily="34" charset="0"/>
                <a:ea typeface="Segoe UI" pitchFamily="34" charset="0"/>
                <a:cs typeface="Segoe UI" pitchFamily="34" charset="0"/>
              </a:rPr>
              <a:t>appartenant</a:t>
            </a:r>
            <a:r>
              <a:rPr lang="en-US" sz="1900" dirty="0" smtClean="0">
                <a:latin typeface="Segoe UI" pitchFamily="34" charset="0"/>
                <a:ea typeface="Segoe UI" pitchFamily="34" charset="0"/>
                <a:cs typeface="Segoe UI" pitchFamily="34" charset="0"/>
              </a:rPr>
              <a:t> à </a:t>
            </a:r>
            <a:r>
              <a:rPr lang="en-US" sz="1900" dirty="0" err="1" smtClean="0">
                <a:latin typeface="Segoe UI" pitchFamily="34" charset="0"/>
                <a:ea typeface="Segoe UI" pitchFamily="34" charset="0"/>
                <a:cs typeface="Segoe UI" pitchFamily="34" charset="0"/>
              </a:rPr>
              <a:t>certains</a:t>
            </a:r>
            <a:r>
              <a:rPr lang="en-US" sz="1900" dirty="0" smtClean="0">
                <a:latin typeface="Segoe UI" pitchFamily="34" charset="0"/>
                <a:ea typeface="Segoe UI" pitchFamily="34" charset="0"/>
                <a:cs typeface="Segoe UI" pitchFamily="34" charset="0"/>
              </a:rPr>
              <a:t> groupes</a:t>
            </a:r>
          </a:p>
          <a:p>
            <a:pPr marL="285750" indent="-285750">
              <a:lnSpc>
                <a:spcPct val="90000"/>
              </a:lnSpc>
              <a:spcBef>
                <a:spcPct val="40000"/>
              </a:spcBef>
              <a:buClr>
                <a:srgbClr val="006699"/>
              </a:buClr>
              <a:buFont typeface="Arial" pitchFamily="34" charset="0"/>
              <a:buChar char="•"/>
            </a:pPr>
            <a:r>
              <a:rPr lang="en-US" sz="1900" b="0" dirty="0">
                <a:latin typeface="Segoe UI" pitchFamily="34" charset="0"/>
                <a:ea typeface="Segoe UI" pitchFamily="34" charset="0"/>
                <a:cs typeface="Segoe UI" pitchFamily="34" charset="0"/>
              </a:rPr>
              <a:t>Sous l'onglet Délégation, cliquez sur Avancé</a:t>
            </a:r>
          </a:p>
          <a:p>
            <a:pPr marL="285750" indent="-285750">
              <a:lnSpc>
                <a:spcPct val="90000"/>
              </a:lnSpc>
              <a:spcBef>
                <a:spcPct val="40000"/>
              </a:spcBef>
              <a:buClr>
                <a:srgbClr val="006699"/>
              </a:buClr>
              <a:buFont typeface="Arial" pitchFamily="34" charset="0"/>
              <a:buChar char="•"/>
            </a:pPr>
            <a:r>
              <a:rPr lang="en-US" sz="1900" b="0" dirty="0">
                <a:latin typeface="Segoe UI" pitchFamily="34" charset="0"/>
                <a:ea typeface="Segoe UI" pitchFamily="34" charset="0"/>
                <a:cs typeface="Segoe UI" pitchFamily="34" charset="0"/>
              </a:rPr>
              <a:t>Ajouter des groupes globaux appropriés</a:t>
            </a:r>
          </a:p>
          <a:p>
            <a:pPr marL="285750" indent="-285750">
              <a:lnSpc>
                <a:spcPct val="90000"/>
              </a:lnSpc>
              <a:spcBef>
                <a:spcPct val="40000"/>
              </a:spcBef>
              <a:buClr>
                <a:srgbClr val="006699"/>
              </a:buClr>
              <a:buFont typeface="Arial" pitchFamily="34" charset="0"/>
              <a:buChar char="•"/>
            </a:pPr>
            <a:r>
              <a:rPr lang="en-US" sz="1900" b="0" dirty="0">
                <a:latin typeface="Segoe UI" pitchFamily="34" charset="0"/>
                <a:ea typeface="Segoe UI" pitchFamily="34" charset="0"/>
                <a:cs typeface="Segoe UI" pitchFamily="34" charset="0"/>
              </a:rPr>
              <a:t>Refuser l'autorisation d'appliquer la stratégie de groupe</a:t>
            </a:r>
          </a:p>
        </p:txBody>
      </p:sp>
      <p:sp>
        <p:nvSpPr>
          <p:cNvPr id="5" name="Rounded Rectangle 4"/>
          <p:cNvSpPr>
            <a:spLocks noChangeArrowheads="1"/>
          </p:cNvSpPr>
          <p:nvPr/>
        </p:nvSpPr>
        <p:spPr bwMode="auto">
          <a:xfrm>
            <a:off x="492368" y="3017548"/>
            <a:ext cx="7978771" cy="1098414"/>
          </a:xfrm>
          <a:prstGeom prst="roundRect">
            <a:avLst>
              <a:gd name="adj" fmla="val 4167"/>
            </a:avLst>
          </a:prstGeom>
          <a:noFill/>
          <a:ln w="9525" algn="ctr">
            <a:noFill/>
            <a:round/>
            <a:headEnd/>
            <a:tailEnd/>
          </a:ln>
        </p:spPr>
        <p:txBody>
          <a:bodyPr wrap="squar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lnSpc>
                <a:spcPct val="90000"/>
              </a:lnSpc>
              <a:spcBef>
                <a:spcPct val="40000"/>
              </a:spcBef>
              <a:buClr>
                <a:srgbClr val="006699"/>
              </a:buClr>
              <a:buFont typeface="Arial" pitchFamily="34" charset="0"/>
              <a:buChar char="•"/>
            </a:pPr>
            <a:endParaRPr lang="en-US" sz="20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891851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24399d1c-ae2c-47dc-99e9-1a00d11862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smtClean="0"/>
              <a:t>Discussion : Identification de l'application de la stratégie de groupe</a:t>
            </a:r>
            <a:endParaRPr lang="en-US" sz="2400" dirty="0"/>
          </a:p>
        </p:txBody>
      </p:sp>
      <p:sp>
        <p:nvSpPr>
          <p:cNvPr id="5" name="Content Placeholder 2"/>
          <p:cNvSpPr txBox="1">
            <a:spLocks/>
          </p:cNvSpPr>
          <p:nvPr/>
        </p:nvSpPr>
        <p:spPr>
          <a:xfrm>
            <a:off x="354280" y="790719"/>
            <a:ext cx="8380412" cy="5712456"/>
          </a:xfrm>
          <a:prstGeom prst="rect">
            <a:avLst/>
          </a:prstGeom>
        </p:spPr>
        <p:txBody>
          <a:bodyPr>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spcBef>
                <a:spcPts val="0"/>
              </a:spcBef>
              <a:spcAft>
                <a:spcPts val="300"/>
              </a:spcAft>
              <a:buClr>
                <a:srgbClr val="0070C0"/>
              </a:buClr>
              <a:buSzPct val="100000"/>
              <a:buNone/>
            </a:pPr>
            <a:r>
              <a:rPr lang="en-US" sz="2300" dirty="0">
                <a:latin typeface="Segoe UI" pitchFamily="34" charset="0"/>
                <a:ea typeface="Segoe UI" pitchFamily="34" charset="0"/>
                <a:cs typeface="Segoe UI" pitchFamily="34" charset="0"/>
              </a:rPr>
              <a:t>Examinez le scénario et le graphique de </a:t>
            </a:r>
            <a:r>
              <a:rPr lang="en-US" sz="2300">
                <a:latin typeface="Segoe UI" pitchFamily="34" charset="0"/>
                <a:ea typeface="Segoe UI" pitchFamily="34" charset="0"/>
                <a:cs typeface="Segoe UI" pitchFamily="34" charset="0"/>
              </a:rPr>
              <a:t>structure </a:t>
            </a:r>
            <a:r>
              <a:rPr lang="en-US" sz="2300" smtClean="0">
                <a:latin typeface="Segoe UI" pitchFamily="34" charset="0"/>
                <a:ea typeface="Segoe UI" pitchFamily="34" charset="0"/>
                <a:cs typeface="Segoe UI" pitchFamily="34" charset="0"/>
              </a:rPr>
              <a:t>des services </a:t>
            </a:r>
            <a:r>
              <a:rPr lang="en-US" sz="2300" dirty="0">
                <a:latin typeface="Segoe UI" pitchFamily="34" charset="0"/>
                <a:ea typeface="Segoe UI" pitchFamily="34" charset="0"/>
                <a:cs typeface="Segoe UI" pitchFamily="34" charset="0"/>
              </a:rPr>
              <a:t>de </a:t>
            </a:r>
            <a:r>
              <a:rPr lang="en-US" sz="2300" dirty="0" err="1">
                <a:latin typeface="Segoe UI" pitchFamily="34" charset="0"/>
                <a:ea typeface="Segoe UI" pitchFamily="34" charset="0"/>
                <a:cs typeface="Segoe UI" pitchFamily="34" charset="0"/>
              </a:rPr>
              <a:t>domaine</a:t>
            </a:r>
            <a:r>
              <a:rPr lang="en-US" sz="2300" dirty="0">
                <a:latin typeface="Segoe UI" pitchFamily="34" charset="0"/>
                <a:ea typeface="Segoe UI" pitchFamily="34" charset="0"/>
                <a:cs typeface="Segoe UI" pitchFamily="34" charset="0"/>
              </a:rPr>
              <a:t> </a:t>
            </a:r>
            <a:r>
              <a:rPr lang="en-US" sz="2300" dirty="0" smtClean="0">
                <a:latin typeface="Segoe UI" pitchFamily="34" charset="0"/>
                <a:ea typeface="Segoe UI" pitchFamily="34" charset="0"/>
                <a:cs typeface="Segoe UI" pitchFamily="34" charset="0"/>
              </a:rPr>
              <a:t>Active Directory </a:t>
            </a:r>
            <a:r>
              <a:rPr lang="en-US" sz="2300">
                <a:latin typeface="Segoe UI" pitchFamily="34" charset="0"/>
                <a:ea typeface="Segoe UI" pitchFamily="34" charset="0"/>
                <a:cs typeface="Segoe UI" pitchFamily="34" charset="0"/>
              </a:rPr>
              <a:t>dans </a:t>
            </a:r>
            <a:r>
              <a:rPr lang="en-US" sz="2300" smtClean="0">
                <a:latin typeface="Segoe UI" pitchFamily="34" charset="0"/>
                <a:ea typeface="Segoe UI" pitchFamily="34" charset="0"/>
                <a:cs typeface="Segoe UI" pitchFamily="34" charset="0"/>
              </a:rPr>
              <a:t>le manuel pour </a:t>
            </a:r>
            <a:r>
              <a:rPr lang="en-US" sz="2300" dirty="0">
                <a:latin typeface="Segoe UI" pitchFamily="34" charset="0"/>
                <a:ea typeface="Segoe UI" pitchFamily="34" charset="0"/>
                <a:cs typeface="Segoe UI" pitchFamily="34" charset="0"/>
              </a:rPr>
              <a:t>répondre aux </a:t>
            </a:r>
            <a:r>
              <a:rPr lang="en-US" sz="2300">
                <a:latin typeface="Segoe UI" pitchFamily="34" charset="0"/>
                <a:ea typeface="Segoe UI" pitchFamily="34" charset="0"/>
                <a:cs typeface="Segoe UI" pitchFamily="34" charset="0"/>
              </a:rPr>
              <a:t>questions </a:t>
            </a:r>
            <a:r>
              <a:rPr lang="en-US" sz="2300" smtClean="0">
                <a:latin typeface="Segoe UI" pitchFamily="34" charset="0"/>
                <a:ea typeface="Segoe UI" pitchFamily="34" charset="0"/>
                <a:cs typeface="Segoe UI" pitchFamily="34" charset="0"/>
              </a:rPr>
              <a:t>suivantes</a:t>
            </a:r>
          </a:p>
          <a:p>
            <a:pPr marL="444500" indent="-174625">
              <a:spcBef>
                <a:spcPts val="0"/>
              </a:spcBef>
              <a:spcAft>
                <a:spcPts val="300"/>
              </a:spcAft>
              <a:buClr>
                <a:srgbClr val="0070C0"/>
              </a:buClr>
              <a:buSzPct val="100000"/>
              <a:buFont typeface="Arial" pitchFamily="34" charset="0"/>
              <a:buChar char="•"/>
            </a:pPr>
            <a:r>
              <a:rPr lang="en-US" sz="2000" b="0" smtClean="0">
                <a:latin typeface="Segoe UI" pitchFamily="34" charset="0"/>
                <a:ea typeface="Segoe UI" pitchFamily="34" charset="0"/>
                <a:cs typeface="Segoe UI" pitchFamily="34" charset="0"/>
              </a:rPr>
              <a:t>Quelles options d'alimentation recevront les serveurs de l'unité d'organisation Serveurs ?</a:t>
            </a:r>
          </a:p>
          <a:p>
            <a:pPr marL="444500" indent="-174625">
              <a:spcBef>
                <a:spcPts val="0"/>
              </a:spcBef>
              <a:spcAft>
                <a:spcPts val="300"/>
              </a:spcAft>
              <a:buClr>
                <a:srgbClr val="0070C0"/>
              </a:buClr>
              <a:buSzPct val="100000"/>
              <a:buFont typeface="Arial" pitchFamily="34" charset="0"/>
              <a:buChar char="•"/>
            </a:pPr>
            <a:r>
              <a:rPr lang="en-US" sz="2000" b="0" smtClean="0">
                <a:latin typeface="Segoe UI" pitchFamily="34" charset="0"/>
                <a:ea typeface="Segoe UI" pitchFamily="34" charset="0"/>
                <a:cs typeface="Segoe UI" pitchFamily="34" charset="0"/>
              </a:rPr>
              <a:t>Quelles </a:t>
            </a:r>
            <a:r>
              <a:rPr lang="en-US" sz="2000" b="0" dirty="0" smtClean="0">
                <a:latin typeface="Segoe UI" pitchFamily="34" charset="0"/>
                <a:ea typeface="Segoe UI" pitchFamily="34" charset="0"/>
                <a:cs typeface="Segoe UI" pitchFamily="34" charset="0"/>
              </a:rPr>
              <a:t>options d'alimentation recevront les ordinateurs </a:t>
            </a:r>
            <a:r>
              <a:rPr lang="en-US" sz="2000" b="0" smtClean="0">
                <a:latin typeface="Segoe UI" pitchFamily="34" charset="0"/>
                <a:ea typeface="Segoe UI" pitchFamily="34" charset="0"/>
                <a:cs typeface="Segoe UI" pitchFamily="34" charset="0"/>
              </a:rPr>
              <a:t>portables de l'unité </a:t>
            </a:r>
            <a:r>
              <a:rPr lang="en-US" sz="2000" b="0" dirty="0" smtClean="0">
                <a:latin typeface="Segoe UI" pitchFamily="34" charset="0"/>
                <a:ea typeface="Segoe UI" pitchFamily="34" charset="0"/>
                <a:cs typeface="Segoe UI" pitchFamily="34" charset="0"/>
              </a:rPr>
              <a:t>d'organisation Ordinateurs portables du service des ventes ?</a:t>
            </a:r>
          </a:p>
          <a:p>
            <a:pPr marL="444500" indent="-174625">
              <a:spcBef>
                <a:spcPts val="0"/>
              </a:spcBef>
              <a:spcAft>
                <a:spcPts val="300"/>
              </a:spcAft>
              <a:buClr>
                <a:srgbClr val="0070C0"/>
              </a:buClr>
              <a:buSzPct val="100000"/>
              <a:buFont typeface="Arial" pitchFamily="34" charset="0"/>
              <a:buChar char="•"/>
            </a:pPr>
            <a:r>
              <a:rPr lang="en-US" sz="2000" b="0" dirty="0" smtClean="0">
                <a:latin typeface="Segoe UI" pitchFamily="34" charset="0"/>
                <a:ea typeface="Segoe UI" pitchFamily="34" charset="0"/>
                <a:cs typeface="Segoe UI" pitchFamily="34" charset="0"/>
              </a:rPr>
              <a:t>Quelles options d'alimentation recevront tous les autres </a:t>
            </a:r>
            <a:r>
              <a:rPr lang="en-US" sz="2000" b="0" smtClean="0">
                <a:latin typeface="Segoe UI" pitchFamily="34" charset="0"/>
                <a:ea typeface="Segoe UI" pitchFamily="34" charset="0"/>
                <a:cs typeface="Segoe UI" pitchFamily="34" charset="0"/>
              </a:rPr>
              <a:t>ordinateurs du domaine</a:t>
            </a:r>
            <a:r>
              <a:rPr lang="en-US" sz="2000" b="0" dirty="0" smtClean="0">
                <a:latin typeface="Segoe UI" pitchFamily="34" charset="0"/>
                <a:ea typeface="Segoe UI" pitchFamily="34" charset="0"/>
                <a:cs typeface="Segoe UI" pitchFamily="34" charset="0"/>
              </a:rPr>
              <a:t> ?</a:t>
            </a:r>
          </a:p>
          <a:p>
            <a:pPr marL="444500" indent="-174625">
              <a:spcBef>
                <a:spcPts val="0"/>
              </a:spcBef>
              <a:spcAft>
                <a:spcPts val="300"/>
              </a:spcAft>
              <a:buClr>
                <a:srgbClr val="0070C0"/>
              </a:buClr>
              <a:buSzPct val="100000"/>
              <a:buFont typeface="Arial" pitchFamily="34" charset="0"/>
              <a:buChar char="•"/>
            </a:pPr>
            <a:r>
              <a:rPr lang="en-US" sz="2000" b="0" dirty="0" smtClean="0">
                <a:latin typeface="Segoe UI" pitchFamily="34" charset="0"/>
                <a:ea typeface="Segoe UI" pitchFamily="34" charset="0"/>
                <a:cs typeface="Segoe UI" pitchFamily="34" charset="0"/>
              </a:rPr>
              <a:t>Les utilisateurs de l'unité d'organisation Commerciaux, qui </a:t>
            </a:r>
            <a:r>
              <a:rPr lang="en-US" sz="2000" b="0" dirty="0" err="1" smtClean="0">
                <a:latin typeface="Segoe UI" pitchFamily="34" charset="0"/>
                <a:ea typeface="Segoe UI" pitchFamily="34" charset="0"/>
                <a:cs typeface="Segoe UI" pitchFamily="34" charset="0"/>
              </a:rPr>
              <a:t>ont</a:t>
            </a:r>
            <a:r>
              <a:rPr lang="en-US" sz="2000" b="0" dirty="0" smtClean="0">
                <a:latin typeface="Segoe UI" pitchFamily="34" charset="0"/>
                <a:ea typeface="Segoe UI" pitchFamily="34" charset="0"/>
                <a:cs typeface="Segoe UI" pitchFamily="34" charset="0"/>
              </a:rPr>
              <a:t> </a:t>
            </a:r>
            <a:r>
              <a:rPr lang="en-US" sz="2000" b="0" dirty="0" err="1" smtClean="0">
                <a:latin typeface="Segoe UI" pitchFamily="34" charset="0"/>
                <a:ea typeface="Segoe UI" pitchFamily="34" charset="0"/>
                <a:cs typeface="Segoe UI" pitchFamily="34" charset="0"/>
              </a:rPr>
              <a:t>créé</a:t>
            </a:r>
            <a:r>
              <a:rPr lang="en-US" sz="2000" b="0" smtClean="0">
                <a:latin typeface="Segoe UI" pitchFamily="34" charset="0"/>
                <a:ea typeface="Segoe UI" pitchFamily="34" charset="0"/>
                <a:cs typeface="Segoe UI" pitchFamily="34" charset="0"/>
              </a:rPr>
              <a:t> les stratégies </a:t>
            </a:r>
            <a:r>
              <a:rPr lang="en-US" sz="2000" b="0" dirty="0" smtClean="0">
                <a:latin typeface="Segoe UI" pitchFamily="34" charset="0"/>
                <a:ea typeface="Segoe UI" pitchFamily="34" charset="0"/>
                <a:cs typeface="Segoe UI" pitchFamily="34" charset="0"/>
              </a:rPr>
              <a:t>locales pour accorder l'accès au Panneau de configuration, pourront-ils accéder au Panneau de configuration ?</a:t>
            </a:r>
          </a:p>
          <a:p>
            <a:pPr marL="444500" indent="-174625">
              <a:spcBef>
                <a:spcPts val="0"/>
              </a:spcBef>
              <a:spcAft>
                <a:spcPts val="300"/>
              </a:spcAft>
              <a:buClr>
                <a:srgbClr val="0070C0"/>
              </a:buClr>
              <a:buSzPct val="100000"/>
              <a:buFont typeface="Arial" pitchFamily="34" charset="0"/>
              <a:buChar char="•"/>
            </a:pPr>
            <a:r>
              <a:rPr lang="en-US" sz="2000" b="0" dirty="0" smtClean="0">
                <a:latin typeface="Segoe UI" pitchFamily="34" charset="0"/>
                <a:ea typeface="Segoe UI" pitchFamily="34" charset="0"/>
                <a:cs typeface="Segoe UI" pitchFamily="34" charset="0"/>
              </a:rPr>
              <a:t>Si vous deviez accorder l'accès au Panneau de configuration à </a:t>
            </a:r>
            <a:r>
              <a:rPr lang="en-US" sz="2000" b="0" dirty="0" err="1" smtClean="0">
                <a:latin typeface="Segoe UI" pitchFamily="34" charset="0"/>
                <a:ea typeface="Segoe UI" pitchFamily="34" charset="0"/>
                <a:cs typeface="Segoe UI" pitchFamily="34" charset="0"/>
              </a:rPr>
              <a:t>certains</a:t>
            </a:r>
            <a:r>
              <a:rPr lang="en-US" sz="2000" b="0" dirty="0" smtClean="0">
                <a:latin typeface="Segoe UI" pitchFamily="34" charset="0"/>
                <a:ea typeface="Segoe UI" pitchFamily="34" charset="0"/>
                <a:cs typeface="Segoe UI" pitchFamily="34" charset="0"/>
              </a:rPr>
              <a:t> utilisateurs, comment procéderiez-vous ?</a:t>
            </a:r>
          </a:p>
          <a:p>
            <a:pPr marL="444500" indent="-174625">
              <a:spcBef>
                <a:spcPts val="0"/>
              </a:spcBef>
              <a:spcAft>
                <a:spcPts val="300"/>
              </a:spcAft>
              <a:buClr>
                <a:srgbClr val="0070C0"/>
              </a:buClr>
              <a:buSzPct val="100000"/>
              <a:buFont typeface="Arial" pitchFamily="34" charset="0"/>
              <a:buChar char="•"/>
            </a:pPr>
            <a:r>
              <a:rPr lang="en-US" sz="2000" b="0" dirty="0" smtClean="0">
                <a:latin typeface="Segoe UI" pitchFamily="34" charset="0"/>
                <a:ea typeface="Segoe UI" pitchFamily="34" charset="0"/>
                <a:cs typeface="Segoe UI" pitchFamily="34" charset="0"/>
              </a:rPr>
              <a:t>L'objet GPO2 peut-il être appliqué à </a:t>
            </a:r>
            <a:r>
              <a:rPr lang="en-US" sz="2000" b="0" dirty="0" err="1" smtClean="0">
                <a:latin typeface="Segoe UI" pitchFamily="34" charset="0"/>
                <a:ea typeface="Segoe UI" pitchFamily="34" charset="0"/>
                <a:cs typeface="Segoe UI" pitchFamily="34" charset="0"/>
              </a:rPr>
              <a:t>d'autres</a:t>
            </a:r>
            <a:r>
              <a:rPr lang="en-US" sz="2000" b="0" dirty="0" smtClean="0">
                <a:latin typeface="Segoe UI" pitchFamily="34" charset="0"/>
                <a:ea typeface="Segoe UI" pitchFamily="34" charset="0"/>
                <a:cs typeface="Segoe UI" pitchFamily="34" charset="0"/>
              </a:rPr>
              <a:t> </a:t>
            </a:r>
            <a:r>
              <a:rPr lang="en-US" sz="2000" b="0" dirty="0" err="1" smtClean="0">
                <a:latin typeface="Segoe UI" pitchFamily="34" charset="0"/>
                <a:ea typeface="Segoe UI" pitchFamily="34" charset="0"/>
                <a:cs typeface="Segoe UI" pitchFamily="34" charset="0"/>
              </a:rPr>
              <a:t>unités</a:t>
            </a:r>
            <a:r>
              <a:rPr lang="en-US" sz="2000" b="0" dirty="0" smtClean="0">
                <a:latin typeface="Segoe UI" pitchFamily="34" charset="0"/>
                <a:ea typeface="Segoe UI" pitchFamily="34" charset="0"/>
                <a:cs typeface="Segoe UI" pitchFamily="34" charset="0"/>
              </a:rPr>
              <a:t> </a:t>
            </a:r>
            <a:br>
              <a:rPr lang="en-US" sz="2000" b="0" dirty="0" smtClean="0">
                <a:latin typeface="Segoe UI" pitchFamily="34" charset="0"/>
                <a:ea typeface="Segoe UI" pitchFamily="34" charset="0"/>
                <a:cs typeface="Segoe UI" pitchFamily="34" charset="0"/>
              </a:rPr>
            </a:br>
            <a:r>
              <a:rPr lang="en-US" sz="2000" b="0" dirty="0" err="1" smtClean="0">
                <a:latin typeface="Segoe UI" pitchFamily="34" charset="0"/>
                <a:ea typeface="Segoe UI" pitchFamily="34" charset="0"/>
                <a:cs typeface="Segoe UI" pitchFamily="34" charset="0"/>
              </a:rPr>
              <a:t>d'organisation</a:t>
            </a:r>
            <a:r>
              <a:rPr lang="en-US" sz="2000" b="0" dirty="0" smtClean="0">
                <a:latin typeface="Segoe UI" pitchFamily="34" charset="0"/>
                <a:ea typeface="Segoe UI" pitchFamily="34" charset="0"/>
                <a:cs typeface="Segoe UI" pitchFamily="34" charset="0"/>
              </a:rPr>
              <a:t> du service ?</a:t>
            </a:r>
            <a:endParaRPr lang="en-US" sz="2000" b="0" dirty="0">
              <a:latin typeface="Segoe UI" pitchFamily="34" charset="0"/>
              <a:ea typeface="Segoe UI" pitchFamily="34" charset="0"/>
              <a:cs typeface="Segoe UI" pitchFamily="34" charset="0"/>
            </a:endParaRPr>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68354" y="5716075"/>
            <a:ext cx="851675" cy="91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19"/>
          <p:cNvSpPr txBox="1"/>
          <p:nvPr/>
        </p:nvSpPr>
        <p:spPr>
          <a:xfrm>
            <a:off x="6444354" y="6172737"/>
            <a:ext cx="1434624" cy="400110"/>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smtClean="0">
                <a:latin typeface="Segoe UI" pitchFamily="34" charset="0"/>
                <a:ea typeface="Segoe UI" pitchFamily="34" charset="0"/>
                <a:cs typeface="Segoe UI" pitchFamily="34" charset="0"/>
              </a:rPr>
              <a:t>20 minutes</a:t>
            </a:r>
            <a:endParaRPr lang="en-US" sz="20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612323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30183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Vue d'ensemble du module</a:t>
            </a:r>
            <a:endParaRPr lang="en-US"/>
          </a:p>
        </p:txBody>
      </p:sp>
      <p:sp>
        <p:nvSpPr>
          <p:cNvPr id="3" name="Text Placeholder 2"/>
          <p:cNvSpPr>
            <a:spLocks noGrp="1"/>
          </p:cNvSpPr>
          <p:nvPr>
            <p:ph type="body" idx="1"/>
          </p:nvPr>
        </p:nvSpPr>
        <p:spPr/>
        <p:txBody>
          <a:bodyPr/>
          <a:lstStyle/>
          <a:p>
            <a:r>
              <a:rPr lang="fr-FR" dirty="0" smtClean="0"/>
              <a:t>Vue d'ensemble d'une stratégie de groupe
Traitement d'une stratégie de groupe
Implémentation d'un magasin central pour les modèles d'administration</a:t>
            </a:r>
            <a:endParaRPr lang="en-US" dirty="0"/>
          </a:p>
        </p:txBody>
      </p:sp>
    </p:spTree>
    <p:extLst>
      <p:ext uri="{BB962C8B-B14F-4D97-AF65-F5344CB8AC3E}">
        <p14:creationId xmlns:p14="http://schemas.microsoft.com/office/powerpoint/2010/main" val="22700255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26f3e042-cc01-44c9-9c91-c11316633c7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smtClean="0"/>
              <a:t>Démonstration : Utilisation des outils de diagnostic de stratégie de groupe</a:t>
            </a:r>
            <a:endParaRPr lang="en-US" sz="2400"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Dans cette démonstration, vous allez </a:t>
            </a:r>
            <a:r>
              <a:rPr lang="en-US" dirty="0" err="1" smtClean="0"/>
              <a:t>apprendre</a:t>
            </a:r>
            <a:r>
              <a:rPr lang="en-US" dirty="0" smtClean="0"/>
              <a:t> à</a:t>
            </a:r>
          </a:p>
          <a:p>
            <a:pPr lvl="1"/>
            <a:r>
              <a:rPr lang="en-US" dirty="0" smtClean="0"/>
              <a:t>Utiliser GPupdate pour actualiser la stratégie de groupe</a:t>
            </a:r>
          </a:p>
          <a:p>
            <a:pPr lvl="1"/>
            <a:r>
              <a:rPr lang="en-US" dirty="0"/>
              <a:t>Utiliser l'applet de commande Gpresult pour </a:t>
            </a:r>
            <a:r>
              <a:rPr lang="en-US" dirty="0" err="1"/>
              <a:t>produire</a:t>
            </a:r>
            <a:r>
              <a:rPr lang="en-US" dirty="0"/>
              <a:t> </a:t>
            </a:r>
            <a:r>
              <a:rPr lang="en-US" dirty="0" smtClean="0"/>
              <a:t>les </a:t>
            </a:r>
            <a:r>
              <a:rPr lang="en-US" dirty="0" err="1" smtClean="0"/>
              <a:t>résultats</a:t>
            </a:r>
            <a:r>
              <a:rPr lang="en-US" dirty="0" smtClean="0"/>
              <a:t> </a:t>
            </a:r>
            <a:r>
              <a:rPr lang="en-US" dirty="0"/>
              <a:t>dans un fichier HTML </a:t>
            </a:r>
          </a:p>
          <a:p>
            <a:pPr lvl="1"/>
            <a:r>
              <a:rPr lang="en-US" dirty="0"/>
              <a:t>Utiliser l'Assistant Modélisation de stratégie de groupe pour tester la stratégie</a:t>
            </a:r>
          </a:p>
        </p:txBody>
      </p:sp>
    </p:spTree>
    <p:extLst>
      <p:ext uri="{BB962C8B-B14F-4D97-AF65-F5344CB8AC3E}">
        <p14:creationId xmlns:p14="http://schemas.microsoft.com/office/powerpoint/2010/main" val="14030864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36294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smtClean="0"/>
              <a:t>Leçon 3 : Implémentation d'un magasin central pour les modèles d'administration</a:t>
            </a:r>
            <a:endParaRPr lang="en-US" sz="2400" dirty="0"/>
          </a:p>
        </p:txBody>
      </p:sp>
      <p:sp>
        <p:nvSpPr>
          <p:cNvPr id="3" name="Text Placeholder 2"/>
          <p:cNvSpPr>
            <a:spLocks noGrp="1"/>
          </p:cNvSpPr>
          <p:nvPr>
            <p:ph type="body" idx="1"/>
          </p:nvPr>
        </p:nvSpPr>
        <p:spPr/>
        <p:txBody>
          <a:bodyPr/>
          <a:lstStyle/>
          <a:p>
            <a:r>
              <a:rPr lang="fr-FR" smtClean="0"/>
              <a:t>Qu'est-ce que le magasin central ?
Que sont les modèles d'administration ?
Mode de fonctionnement des modèles d'administration
Paramètres de stratégie gérés et non gérés</a:t>
            </a:r>
            <a:endParaRPr lang="en-US"/>
          </a:p>
        </p:txBody>
      </p:sp>
    </p:spTree>
    <p:extLst>
      <p:ext uri="{BB962C8B-B14F-4D97-AF65-F5344CB8AC3E}">
        <p14:creationId xmlns:p14="http://schemas.microsoft.com/office/powerpoint/2010/main" val="7638793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8ebe44b8-a059-4111-9b76-4dced74b434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Qu'est-ce que le magasin central ?</a:t>
            </a:r>
            <a:endParaRPr lang="en-US"/>
          </a:p>
        </p:txBody>
      </p:sp>
      <p:sp>
        <p:nvSpPr>
          <p:cNvPr id="4" name="Content Placeholder 3"/>
          <p:cNvSpPr>
            <a:spLocks noGrp="1"/>
          </p:cNvSpPr>
          <p:nvPr/>
        </p:nvSpPr>
        <p:spPr bwMode="auto">
          <a:xfrm>
            <a:off x="548551" y="1197861"/>
            <a:ext cx="7801985" cy="215443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sz="2000" b="0" dirty="0">
                <a:latin typeface="Segoe UI" pitchFamily="34" charset="0"/>
                <a:ea typeface="Segoe UI" pitchFamily="34" charset="0"/>
                <a:cs typeface="Segoe UI" pitchFamily="34" charset="0"/>
              </a:rPr>
              <a:t>Le </a:t>
            </a:r>
            <a:r>
              <a:rPr lang="en-CA" sz="2000" b="0" dirty="0" err="1">
                <a:latin typeface="Segoe UI" pitchFamily="34" charset="0"/>
                <a:ea typeface="Segoe UI" pitchFamily="34" charset="0"/>
                <a:cs typeface="Segoe UI" pitchFamily="34" charset="0"/>
              </a:rPr>
              <a:t>magasin</a:t>
            </a:r>
            <a:r>
              <a:rPr lang="en-CA" sz="2000" b="0" dirty="0">
                <a:latin typeface="Segoe UI" pitchFamily="34" charset="0"/>
                <a:ea typeface="Segoe UI" pitchFamily="34" charset="0"/>
                <a:cs typeface="Segoe UI" pitchFamily="34" charset="0"/>
              </a:rPr>
              <a:t> </a:t>
            </a:r>
            <a:r>
              <a:rPr lang="en-CA" sz="2000" b="0" dirty="0" smtClean="0">
                <a:latin typeface="Segoe UI" pitchFamily="34" charset="0"/>
                <a:ea typeface="Segoe UI" pitchFamily="34" charset="0"/>
                <a:cs typeface="Segoe UI" pitchFamily="34" charset="0"/>
              </a:rPr>
              <a:t>central</a:t>
            </a:r>
            <a:endParaRPr lang="en-CA" sz="2000" b="0" dirty="0">
              <a:latin typeface="Segoe UI" pitchFamily="34" charset="0"/>
              <a:ea typeface="Segoe UI" pitchFamily="34" charset="0"/>
              <a:cs typeface="Segoe UI" pitchFamily="34" charset="0"/>
            </a:endParaRPr>
          </a:p>
          <a:p>
            <a:pPr marL="342900" indent="-342900">
              <a:buFont typeface="Arial" pitchFamily="34" charset="0"/>
              <a:buChar char="•"/>
            </a:pPr>
            <a:r>
              <a:rPr lang="en-CA" sz="2000" b="0" dirty="0">
                <a:latin typeface="Segoe UI" pitchFamily="34" charset="0"/>
                <a:ea typeface="Segoe UI" pitchFamily="34" charset="0"/>
                <a:cs typeface="Segoe UI" pitchFamily="34" charset="0"/>
              </a:rPr>
              <a:t>Est un répertoire centralisé pour les fichiers ADMX et ADML</a:t>
            </a:r>
          </a:p>
          <a:p>
            <a:pPr marL="342900" indent="-342900">
              <a:buFont typeface="Arial" pitchFamily="34" charset="0"/>
              <a:buChar char="•"/>
            </a:pPr>
            <a:r>
              <a:rPr lang="en-CA" sz="2000" b="0" dirty="0">
                <a:latin typeface="Segoe UI" pitchFamily="34" charset="0"/>
                <a:ea typeface="Segoe UI" pitchFamily="34" charset="0"/>
                <a:cs typeface="Segoe UI" pitchFamily="34" charset="0"/>
              </a:rPr>
              <a:t>Est stocké dans SYSVOL</a:t>
            </a:r>
          </a:p>
          <a:p>
            <a:pPr marL="342900" indent="-342900">
              <a:buFont typeface="Arial" pitchFamily="34" charset="0"/>
              <a:buChar char="•"/>
            </a:pPr>
            <a:r>
              <a:rPr lang="en-CA" sz="2000" b="0" dirty="0">
                <a:latin typeface="Segoe UI" pitchFamily="34" charset="0"/>
                <a:ea typeface="Segoe UI" pitchFamily="34" charset="0"/>
                <a:cs typeface="Segoe UI" pitchFamily="34" charset="0"/>
              </a:rPr>
              <a:t>Doit être créé manuellement</a:t>
            </a:r>
          </a:p>
          <a:p>
            <a:pPr marL="342900" indent="-342900">
              <a:buFont typeface="Arial" pitchFamily="34" charset="0"/>
              <a:buChar char="•"/>
            </a:pPr>
            <a:r>
              <a:rPr lang="en-CA" sz="2000" b="0" dirty="0">
                <a:latin typeface="Segoe UI" pitchFamily="34" charset="0"/>
                <a:ea typeface="Segoe UI" pitchFamily="34" charset="0"/>
                <a:cs typeface="Segoe UI" pitchFamily="34" charset="0"/>
              </a:rPr>
              <a:t>Est détecté automatiquement par des systèmes d'exploitation Windows et des systèmes d'exploitation Windows Server</a:t>
            </a:r>
          </a:p>
        </p:txBody>
      </p:sp>
      <p:grpSp>
        <p:nvGrpSpPr>
          <p:cNvPr id="5" name="Group 4" descr="Graphic depicts that ADMX files are downloaded from the Domain Controller Central Store to the workstation that will be editing the GPOs. It also shows that ADMX files are replicated around to other domain controllers via SYSVOL replication."/>
          <p:cNvGrpSpPr/>
          <p:nvPr/>
        </p:nvGrpSpPr>
        <p:grpSpPr>
          <a:xfrm>
            <a:off x="1246592" y="3813864"/>
            <a:ext cx="6443812" cy="1211284"/>
            <a:chOff x="1246592" y="3813864"/>
            <a:chExt cx="6443812" cy="1211284"/>
          </a:xfrm>
        </p:grpSpPr>
        <p:grpSp>
          <p:nvGrpSpPr>
            <p:cNvPr id="6" name="Group 5"/>
            <p:cNvGrpSpPr/>
            <p:nvPr/>
          </p:nvGrpSpPr>
          <p:grpSpPr>
            <a:xfrm>
              <a:off x="6491502" y="3813864"/>
              <a:ext cx="1198902" cy="1211284"/>
              <a:chOff x="7009904" y="4350139"/>
              <a:chExt cx="1070448" cy="1081504"/>
            </a:xfrm>
          </p:grpSpPr>
          <p:pic>
            <p:nvPicPr>
              <p:cNvPr id="17" name="Picture 16" descr="C:\@\Graphiques PPT\Server.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1942" y="4350139"/>
                <a:ext cx="928410" cy="1081504"/>
              </a:xfrm>
              <a:prstGeom prst="rect">
                <a:avLst/>
              </a:prstGeom>
              <a:noFill/>
              <a:ln>
                <a:noFill/>
              </a:ln>
            </p:spPr>
          </p:pic>
          <p:pic>
            <p:nvPicPr>
              <p:cNvPr id="18" name="Picture 17" descr="C:\@\Graphiques PPT\Database.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09904" y="4803104"/>
                <a:ext cx="494979" cy="366503"/>
              </a:xfrm>
              <a:prstGeom prst="rect">
                <a:avLst/>
              </a:prstGeom>
              <a:noFill/>
              <a:ln>
                <a:noFill/>
              </a:ln>
            </p:spPr>
          </p:pic>
        </p:grpSp>
        <p:grpSp>
          <p:nvGrpSpPr>
            <p:cNvPr id="7" name="Group 6"/>
            <p:cNvGrpSpPr/>
            <p:nvPr/>
          </p:nvGrpSpPr>
          <p:grpSpPr>
            <a:xfrm>
              <a:off x="3770552" y="3813864"/>
              <a:ext cx="1198902" cy="1211284"/>
              <a:chOff x="4474167" y="4328716"/>
              <a:chExt cx="1070448" cy="1081504"/>
            </a:xfrm>
          </p:grpSpPr>
          <p:grpSp>
            <p:nvGrpSpPr>
              <p:cNvPr id="13" name="Group 12"/>
              <p:cNvGrpSpPr/>
              <p:nvPr/>
            </p:nvGrpSpPr>
            <p:grpSpPr>
              <a:xfrm>
                <a:off x="4474167" y="4328716"/>
                <a:ext cx="1070448" cy="1081504"/>
                <a:chOff x="7009904" y="4350139"/>
                <a:chExt cx="1070448" cy="1081504"/>
              </a:xfrm>
            </p:grpSpPr>
            <p:pic>
              <p:nvPicPr>
                <p:cNvPr id="15" name="Picture 14" descr="C:\@\Graphiques PPT\Server.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1942" y="4350139"/>
                  <a:ext cx="928410" cy="1081504"/>
                </a:xfrm>
                <a:prstGeom prst="rect">
                  <a:avLst/>
                </a:prstGeom>
                <a:noFill/>
                <a:ln>
                  <a:noFill/>
                </a:ln>
              </p:spPr>
            </p:pic>
            <p:pic>
              <p:nvPicPr>
                <p:cNvPr id="16" name="Picture 15" descr="C:\@\Graphiques PPT\Database.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09904" y="4803104"/>
                  <a:ext cx="494979" cy="366503"/>
                </a:xfrm>
                <a:prstGeom prst="rect">
                  <a:avLst/>
                </a:prstGeom>
                <a:noFill/>
                <a:ln>
                  <a:noFill/>
                </a:ln>
              </p:spPr>
            </p:pic>
          </p:grpSp>
          <p:pic>
            <p:nvPicPr>
              <p:cNvPr id="14" name="Picture 13" descr="C:\@\Graphiques PPT\Folder_OpenWithDocumentWriting_Blue.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1656" y="4732478"/>
                <a:ext cx="406869" cy="494296"/>
              </a:xfrm>
              <a:prstGeom prst="rect">
                <a:avLst/>
              </a:prstGeom>
              <a:noFill/>
              <a:ln>
                <a:noFill/>
              </a:ln>
            </p:spPr>
          </p:pic>
        </p:grpSp>
        <p:grpSp>
          <p:nvGrpSpPr>
            <p:cNvPr id="8" name="Group 7"/>
            <p:cNvGrpSpPr/>
            <p:nvPr/>
          </p:nvGrpSpPr>
          <p:grpSpPr>
            <a:xfrm>
              <a:off x="1246592" y="3954330"/>
              <a:ext cx="1092403" cy="1015594"/>
              <a:chOff x="1524001" y="4278312"/>
              <a:chExt cx="975360" cy="906780"/>
            </a:xfrm>
          </p:grpSpPr>
          <p:pic>
            <p:nvPicPr>
              <p:cNvPr id="11" name="Picture 10" descr="C:\@\Graphiques PPT\UserWithDesktopComputer.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24001" y="4278312"/>
                <a:ext cx="822642" cy="906780"/>
              </a:xfrm>
              <a:prstGeom prst="rect">
                <a:avLst/>
              </a:prstGeom>
              <a:noFill/>
              <a:ln>
                <a:noFill/>
              </a:ln>
            </p:spPr>
          </p:pic>
          <p:pic>
            <p:nvPicPr>
              <p:cNvPr id="12" name="Picture 11" descr="C:\@\Graphiques PPT\Folder_OpenWithDocumentWriting_Blue.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06443" y="4558387"/>
                <a:ext cx="492918" cy="562887"/>
              </a:xfrm>
              <a:prstGeom prst="rect">
                <a:avLst/>
              </a:prstGeom>
              <a:noFill/>
              <a:ln>
                <a:noFill/>
              </a:ln>
            </p:spPr>
          </p:pic>
        </p:grpSp>
        <p:pic>
          <p:nvPicPr>
            <p:cNvPr id="9" name="Picture 8" descr="C:\@\Graphiques PPT\arrow11.png"/>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0800000" flipH="1">
              <a:off x="2308421" y="4356458"/>
              <a:ext cx="1462131" cy="248067"/>
            </a:xfrm>
            <a:prstGeom prst="rect">
              <a:avLst/>
            </a:prstGeom>
            <a:noFill/>
            <a:ln>
              <a:noFill/>
            </a:ln>
          </p:spPr>
        </p:pic>
        <p:pic>
          <p:nvPicPr>
            <p:cNvPr id="10" name="Picture 9" descr="C:\@\Graphiques PPT\arrow11.png"/>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4969454" y="4356458"/>
              <a:ext cx="1522048" cy="248067"/>
            </a:xfrm>
            <a:prstGeom prst="rect">
              <a:avLst/>
            </a:prstGeom>
            <a:noFill/>
            <a:ln>
              <a:noFill/>
            </a:ln>
          </p:spPr>
        </p:pic>
      </p:grpSp>
      <p:sp>
        <p:nvSpPr>
          <p:cNvPr id="19" name="Rectangle 18"/>
          <p:cNvSpPr/>
          <p:nvPr/>
        </p:nvSpPr>
        <p:spPr>
          <a:xfrm>
            <a:off x="2431473" y="4136519"/>
            <a:ext cx="1215716" cy="215444"/>
          </a:xfrm>
          <a:prstGeom prst="rect">
            <a:avLst/>
          </a:prstGeom>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CA" sz="1400" b="0" dirty="0">
                <a:latin typeface="Segoe UI" pitchFamily="34" charset="0"/>
                <a:ea typeface="Segoe UI" pitchFamily="34" charset="0"/>
                <a:cs typeface="Segoe UI" pitchFamily="34" charset="0"/>
              </a:rPr>
              <a:t>Fichiers ADMX</a:t>
            </a:r>
            <a:endParaRPr lang="en-CA" sz="1600" b="0" dirty="0">
              <a:latin typeface="Segoe UI" pitchFamily="34" charset="0"/>
              <a:ea typeface="Segoe UI" pitchFamily="34" charset="0"/>
              <a:cs typeface="Segoe UI" pitchFamily="34" charset="0"/>
            </a:endParaRPr>
          </a:p>
        </p:txBody>
      </p:sp>
      <p:sp>
        <p:nvSpPr>
          <p:cNvPr id="20" name="Rectangle 19"/>
          <p:cNvSpPr/>
          <p:nvPr/>
        </p:nvSpPr>
        <p:spPr>
          <a:xfrm>
            <a:off x="1018839" y="5130026"/>
            <a:ext cx="1320156" cy="430887"/>
          </a:xfrm>
          <a:prstGeom prst="rect">
            <a:avLst/>
          </a:prstGeom>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CA" sz="1400" b="0" dirty="0">
                <a:latin typeface="Segoe UI" pitchFamily="34" charset="0"/>
                <a:ea typeface="Segoe UI" pitchFamily="34" charset="0"/>
                <a:cs typeface="Segoe UI" pitchFamily="34" charset="0"/>
              </a:rPr>
              <a:t>Postes de travail Windows</a:t>
            </a:r>
            <a:endParaRPr lang="en-CA" sz="1600" b="0" dirty="0">
              <a:latin typeface="Segoe UI" pitchFamily="34" charset="0"/>
              <a:ea typeface="Segoe UI" pitchFamily="34" charset="0"/>
              <a:cs typeface="Segoe UI" pitchFamily="34" charset="0"/>
            </a:endParaRPr>
          </a:p>
        </p:txBody>
      </p:sp>
      <p:sp>
        <p:nvSpPr>
          <p:cNvPr id="21" name="Rectangle 20"/>
          <p:cNvSpPr/>
          <p:nvPr/>
        </p:nvSpPr>
        <p:spPr>
          <a:xfrm>
            <a:off x="3821369" y="5130026"/>
            <a:ext cx="1322266" cy="646331"/>
          </a:xfrm>
          <a:prstGeom prst="rect">
            <a:avLst/>
          </a:prstGeom>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CA" sz="1400" b="0">
                <a:latin typeface="Segoe UI" pitchFamily="34" charset="0"/>
                <a:ea typeface="Segoe UI" pitchFamily="34" charset="0"/>
                <a:cs typeface="Segoe UI" pitchFamily="34" charset="0"/>
              </a:rPr>
              <a:t>Contrôleur </a:t>
            </a:r>
            <a:r>
              <a:rPr lang="en-CA" sz="1400" b="0" smtClean="0">
                <a:latin typeface="Segoe UI" pitchFamily="34" charset="0"/>
                <a:ea typeface="Segoe UI" pitchFamily="34" charset="0"/>
                <a:cs typeface="Segoe UI" pitchFamily="34" charset="0"/>
              </a:rPr>
              <a:t>de domaine </a:t>
            </a:r>
            <a:r>
              <a:rPr lang="en-CA" sz="1400" b="0">
                <a:latin typeface="Segoe UI" pitchFamily="34" charset="0"/>
                <a:ea typeface="Segoe UI" pitchFamily="34" charset="0"/>
                <a:cs typeface="Segoe UI" pitchFamily="34" charset="0"/>
              </a:rPr>
              <a:t>avec </a:t>
            </a:r>
            <a:r>
              <a:rPr lang="en-CA" sz="1400" b="0" smtClean="0">
                <a:latin typeface="Segoe UI" pitchFamily="34" charset="0"/>
                <a:ea typeface="Segoe UI" pitchFamily="34" charset="0"/>
                <a:cs typeface="Segoe UI" pitchFamily="34" charset="0"/>
              </a:rPr>
              <a:t>SYSVOL</a:t>
            </a:r>
            <a:endParaRPr lang="en-CA" sz="1600" b="0" dirty="0">
              <a:latin typeface="Segoe UI" pitchFamily="34" charset="0"/>
              <a:ea typeface="Segoe UI" pitchFamily="34" charset="0"/>
              <a:cs typeface="Segoe UI" pitchFamily="34" charset="0"/>
            </a:endParaRPr>
          </a:p>
        </p:txBody>
      </p:sp>
      <p:sp>
        <p:nvSpPr>
          <p:cNvPr id="22" name="Rectangle 21"/>
          <p:cNvSpPr/>
          <p:nvPr/>
        </p:nvSpPr>
        <p:spPr>
          <a:xfrm>
            <a:off x="5195455" y="4121888"/>
            <a:ext cx="1296047" cy="215444"/>
          </a:xfrm>
          <a:prstGeom prst="rect">
            <a:avLst/>
          </a:prstGeom>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CA" sz="1400" b="0" dirty="0">
                <a:latin typeface="Segoe UI" pitchFamily="34" charset="0"/>
                <a:ea typeface="Segoe UI" pitchFamily="34" charset="0"/>
                <a:cs typeface="Segoe UI" pitchFamily="34" charset="0"/>
              </a:rPr>
              <a:t>Fichiers ADMX</a:t>
            </a:r>
            <a:endParaRPr lang="en-CA" sz="1600" b="0" dirty="0">
              <a:latin typeface="Segoe UI" pitchFamily="34" charset="0"/>
              <a:ea typeface="Segoe UI" pitchFamily="34" charset="0"/>
              <a:cs typeface="Segoe UI" pitchFamily="34" charset="0"/>
            </a:endParaRPr>
          </a:p>
        </p:txBody>
      </p:sp>
      <p:sp>
        <p:nvSpPr>
          <p:cNvPr id="23" name="Rectangle 22"/>
          <p:cNvSpPr/>
          <p:nvPr/>
        </p:nvSpPr>
        <p:spPr>
          <a:xfrm>
            <a:off x="6602688" y="5130026"/>
            <a:ext cx="1195854" cy="646331"/>
          </a:xfrm>
          <a:prstGeom prst="rect">
            <a:avLst/>
          </a:prstGeom>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CA" sz="1400" b="0">
                <a:latin typeface="Segoe UI" pitchFamily="34" charset="0"/>
                <a:ea typeface="Segoe UI" pitchFamily="34" charset="0"/>
                <a:cs typeface="Segoe UI" pitchFamily="34" charset="0"/>
              </a:rPr>
              <a:t>Contrôleur </a:t>
            </a:r>
            <a:r>
              <a:rPr lang="en-CA" sz="1400" b="0" smtClean="0">
                <a:latin typeface="Segoe UI" pitchFamily="34" charset="0"/>
                <a:ea typeface="Segoe UI" pitchFamily="34" charset="0"/>
                <a:cs typeface="Segoe UI" pitchFamily="34" charset="0"/>
              </a:rPr>
              <a:t>de domaine </a:t>
            </a:r>
            <a:br>
              <a:rPr lang="en-CA" sz="1400" b="0" smtClean="0">
                <a:latin typeface="Segoe UI" pitchFamily="34" charset="0"/>
                <a:ea typeface="Segoe UI" pitchFamily="34" charset="0"/>
                <a:cs typeface="Segoe UI" pitchFamily="34" charset="0"/>
              </a:rPr>
            </a:br>
            <a:r>
              <a:rPr lang="en-CA" sz="1400" b="0" smtClean="0">
                <a:latin typeface="Segoe UI" pitchFamily="34" charset="0"/>
                <a:ea typeface="Segoe UI" pitchFamily="34" charset="0"/>
                <a:cs typeface="Segoe UI" pitchFamily="34" charset="0"/>
              </a:rPr>
              <a:t>avec SYSVOL</a:t>
            </a:r>
            <a:endParaRPr lang="en-CA" sz="16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254975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 sont les modèles d'administration ?</a:t>
            </a:r>
            <a:endParaRPr lang="en-US"/>
          </a:p>
        </p:txBody>
      </p:sp>
      <p:sp>
        <p:nvSpPr>
          <p:cNvPr id="4" name="TextBox 9"/>
          <p:cNvSpPr txBox="1">
            <a:spLocks noChangeArrowheads="1"/>
          </p:cNvSpPr>
          <p:nvPr/>
        </p:nvSpPr>
        <p:spPr bwMode="auto">
          <a:xfrm>
            <a:off x="441325" y="3746440"/>
            <a:ext cx="92685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1" hangingPunct="1"/>
            <a:r>
              <a:rPr lang="en-US" sz="2000" dirty="0" smtClean="0">
                <a:latin typeface="Segoe UI" pitchFamily="34" charset="0"/>
                <a:ea typeface="Segoe UI" pitchFamily="34" charset="0"/>
                <a:cs typeface="Segoe UI" pitchFamily="34" charset="0"/>
              </a:rPr>
              <a:t>.admx</a:t>
            </a:r>
            <a:endParaRPr lang="en-US" sz="2000" dirty="0">
              <a:latin typeface="Segoe UI" pitchFamily="34" charset="0"/>
              <a:ea typeface="Segoe UI" pitchFamily="34" charset="0"/>
              <a:cs typeface="Segoe UI" pitchFamily="34" charset="0"/>
            </a:endParaRPr>
          </a:p>
        </p:txBody>
      </p:sp>
      <p:sp>
        <p:nvSpPr>
          <p:cNvPr id="5" name="TextBox 11"/>
          <p:cNvSpPr txBox="1">
            <a:spLocks noChangeArrowheads="1"/>
          </p:cNvSpPr>
          <p:nvPr/>
        </p:nvSpPr>
        <p:spPr bwMode="auto">
          <a:xfrm>
            <a:off x="441325" y="6138803"/>
            <a:ext cx="8579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1" hangingPunct="1"/>
            <a:r>
              <a:rPr lang="en-US" sz="2000" dirty="0" smtClean="0">
                <a:latin typeface="Segoe UI" pitchFamily="34" charset="0"/>
                <a:ea typeface="Segoe UI" pitchFamily="34" charset="0"/>
                <a:cs typeface="Segoe UI" pitchFamily="34" charset="0"/>
              </a:rPr>
              <a:t>.adml</a:t>
            </a:r>
            <a:endParaRPr lang="en-US" sz="2000" dirty="0">
              <a:latin typeface="Segoe UI" pitchFamily="34" charset="0"/>
              <a:ea typeface="Segoe UI" pitchFamily="34" charset="0"/>
              <a:cs typeface="Segoe UI" pitchFamily="34" charset="0"/>
            </a:endParaRPr>
          </a:p>
        </p:txBody>
      </p:sp>
      <p:grpSp>
        <p:nvGrpSpPr>
          <p:cNvPr id="6" name="Group 5" descr="Graphic that depicts how ADMX and ADML files combine to provide the text and registry settings that make up a Group Policy Setting dialog box. It shows how the dialog box interacts with the registry to set the values in registry keys.&#10;&#10;"/>
          <p:cNvGrpSpPr/>
          <p:nvPr/>
        </p:nvGrpSpPr>
        <p:grpSpPr>
          <a:xfrm>
            <a:off x="350838" y="1112522"/>
            <a:ext cx="8547100" cy="5116768"/>
            <a:chOff x="350838" y="810957"/>
            <a:chExt cx="8547100" cy="5116768"/>
          </a:xfrm>
        </p:grpSpPr>
        <p:pic>
          <p:nvPicPr>
            <p:cNvPr id="7" name="Picture 6" descr="E:\Documents\Projets\MS 6425\Téléchargements VRT\Graphiques\arrow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800000" flipV="1">
              <a:off x="2568609" y="810957"/>
              <a:ext cx="4562475"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E:\Documents\Projets\MS 6425\Téléchargements VRT\Graphiques\Organiz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9888" y="3757613"/>
              <a:ext cx="2178050" cy="216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852482" y="2054225"/>
              <a:ext cx="3175254"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E:\Documents\Projets\MS 6425\Téléchargements VRT\Graphiques\Document_Writing0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0838" y="1574800"/>
              <a:ext cx="1203325" cy="196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descr="E:\Documents\Projets\MS 6425\Téléchargements VRT\Graphiques\Document_Writing02.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0838" y="3967163"/>
              <a:ext cx="1203325" cy="196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E:\Documents\Projets\MS 6425\Téléchargements VRT\Graphiques\arrow0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800000">
              <a:off x="2049463" y="3167063"/>
              <a:ext cx="1039812" cy="112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ross 12"/>
            <p:cNvSpPr>
              <a:spLocks noChangeArrowheads="1"/>
            </p:cNvSpPr>
            <p:nvPr/>
          </p:nvSpPr>
          <p:spPr bwMode="auto">
            <a:xfrm>
              <a:off x="1219200" y="3657600"/>
              <a:ext cx="639763" cy="639763"/>
            </a:xfrm>
            <a:prstGeom prst="plus">
              <a:avLst>
                <a:gd name="adj" fmla="val 41667"/>
              </a:avLst>
            </a:prstGeom>
            <a:solidFill>
              <a:srgbClr val="FF0000"/>
            </a:solidFill>
            <a:ln>
              <a:noFill/>
            </a:ln>
            <a:effectLst>
              <a:outerShdw dist="35921" dir="2700000" algn="ctr" rotWithShape="0">
                <a:srgbClr val="AFAFAF"/>
              </a:outerShdw>
            </a:effectLst>
            <a:extLst>
              <a:ext uri="{91240B29-F687-4F45-9708-019B960494DF}">
                <a14:hiddenLine xmlns:a14="http://schemas.microsoft.com/office/drawing/2010/main" w="9525" algn="ctr">
                  <a:solidFill>
                    <a:srgbClr val="000000"/>
                  </a:solidFill>
                  <a:round/>
                  <a:headEnd/>
                  <a:tailEnd/>
                </a14:hiddenLine>
              </a:ext>
            </a:extLst>
          </p:spPr>
          <p:txBody>
            <a:bodyPr lIns="182880" rIns="18288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endParaRPr lang="en-US" sz="2000">
                <a:latin typeface="Segoe UI" pitchFamily="34" charset="0"/>
                <a:ea typeface="Segoe UI" pitchFamily="34" charset="0"/>
                <a:cs typeface="Segoe UI" pitchFamily="34" charset="0"/>
              </a:endParaRPr>
            </a:p>
          </p:txBody>
        </p:sp>
      </p:grpSp>
      <p:sp>
        <p:nvSpPr>
          <p:cNvPr id="14" name="TextBox 15"/>
          <p:cNvSpPr txBox="1">
            <a:spLocks noChangeArrowheads="1"/>
          </p:cNvSpPr>
          <p:nvPr/>
        </p:nvSpPr>
        <p:spPr bwMode="auto">
          <a:xfrm>
            <a:off x="7239000" y="6229290"/>
            <a:ext cx="1658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1" hangingPunct="1"/>
            <a:r>
              <a:rPr lang="en-US" sz="2000" dirty="0">
                <a:latin typeface="Segoe UI" pitchFamily="34" charset="0"/>
                <a:ea typeface="Segoe UI" pitchFamily="34" charset="0"/>
                <a:cs typeface="Segoe UI" pitchFamily="34" charset="0"/>
              </a:rPr>
              <a:t>Registre</a:t>
            </a:r>
          </a:p>
        </p:txBody>
      </p:sp>
      <p:sp>
        <p:nvSpPr>
          <p:cNvPr id="15" name="TextBox 13"/>
          <p:cNvSpPr txBox="1"/>
          <p:nvPr/>
        </p:nvSpPr>
        <p:spPr>
          <a:xfrm>
            <a:off x="0" y="867432"/>
            <a:ext cx="9143999" cy="110799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200" dirty="0" smtClean="0">
                <a:latin typeface="Segoe UI" pitchFamily="34" charset="0"/>
                <a:ea typeface="Segoe UI" pitchFamily="34" charset="0"/>
                <a:cs typeface="Segoe UI" pitchFamily="34" charset="0"/>
              </a:rPr>
              <a:t>Les modèles d'administration déterminent les </a:t>
            </a:r>
            <a:r>
              <a:rPr lang="en-US" sz="2200" smtClean="0">
                <a:latin typeface="Segoe UI" pitchFamily="34" charset="0"/>
                <a:ea typeface="Segoe UI" pitchFamily="34" charset="0"/>
                <a:cs typeface="Segoe UI" pitchFamily="34" charset="0"/>
              </a:rPr>
              <a:t>paramètres qui apparaissent </a:t>
            </a:r>
            <a:r>
              <a:rPr lang="en-US" sz="2200" dirty="0" smtClean="0">
                <a:latin typeface="Segoe UI" pitchFamily="34" charset="0"/>
                <a:ea typeface="Segoe UI" pitchFamily="34" charset="0"/>
                <a:cs typeface="Segoe UI" pitchFamily="34" charset="0"/>
              </a:rPr>
              <a:t>et comment ils sont regroupés dans l'éditeur d'objet de stratégie de groupe</a:t>
            </a:r>
            <a:endParaRPr lang="en-US" sz="22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368742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Mode de fonctionnement des modèles d'administration</a:t>
            </a:r>
            <a:endParaRPr lang="en-US" sz="2600" dirty="0"/>
          </a:p>
        </p:txBody>
      </p:sp>
      <p:sp>
        <p:nvSpPr>
          <p:cNvPr id="4" name="Rounded Rectangle 3"/>
          <p:cNvSpPr>
            <a:spLocks noChangeArrowheads="1"/>
          </p:cNvSpPr>
          <p:nvPr/>
        </p:nvSpPr>
        <p:spPr bwMode="auto">
          <a:xfrm>
            <a:off x="220717" y="977462"/>
            <a:ext cx="3886062" cy="4303986"/>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40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342124" y="1388633"/>
            <a:ext cx="3450361" cy="4648571"/>
          </a:xfrm>
          <a:prstGeom prst="roundRect">
            <a:avLst>
              <a:gd name="adj" fmla="val 4167"/>
            </a:avLst>
          </a:prstGeom>
          <a:noFill/>
          <a:ln w="9525" algn="ctr">
            <a:noFill/>
            <a:round/>
            <a:headEnd/>
            <a:tailEnd/>
          </a:ln>
          <a:effectLst/>
        </p:spPr>
        <p:txBody>
          <a:bodyPr wrap="square" anchor="t"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3038" indent="-173038">
              <a:lnSpc>
                <a:spcPct val="90000"/>
              </a:lnSpc>
              <a:spcBef>
                <a:spcPct val="70000"/>
              </a:spcBef>
              <a:buClr>
                <a:schemeClr val="hlink"/>
              </a:buClr>
              <a:buSzPct val="90000"/>
              <a:buFontTx/>
              <a:buChar char="•"/>
            </a:pPr>
            <a:r>
              <a:rPr lang="en-US" sz="2400" b="0" dirty="0">
                <a:latin typeface="Segoe UI" pitchFamily="34" charset="0"/>
                <a:ea typeface="Segoe UI" pitchFamily="34" charset="0"/>
                <a:cs typeface="Segoe UI" pitchFamily="34" charset="0"/>
              </a:rPr>
              <a:t>Les </a:t>
            </a:r>
            <a:r>
              <a:rPr lang="en-US" sz="2400" b="0" dirty="0" err="1">
                <a:latin typeface="Segoe UI" pitchFamily="34" charset="0"/>
                <a:ea typeface="Segoe UI" pitchFamily="34" charset="0"/>
                <a:cs typeface="Segoe UI" pitchFamily="34" charset="0"/>
              </a:rPr>
              <a:t>paramètres</a:t>
            </a:r>
            <a:r>
              <a:rPr lang="en-US" sz="2400" b="0" dirty="0">
                <a:latin typeface="Segoe UI" pitchFamily="34" charset="0"/>
                <a:ea typeface="Segoe UI" pitchFamily="34" charset="0"/>
                <a:cs typeface="Segoe UI" pitchFamily="34" charset="0"/>
              </a:rPr>
              <a:t> </a:t>
            </a:r>
            <a:r>
              <a:rPr lang="en-US" sz="2400" b="0" dirty="0" smtClean="0">
                <a:latin typeface="Segoe UI" pitchFamily="34" charset="0"/>
                <a:ea typeface="Segoe UI" pitchFamily="34" charset="0"/>
                <a:cs typeface="Segoe UI" pitchFamily="34" charset="0"/>
              </a:rPr>
              <a:t>de </a:t>
            </a:r>
            <a:r>
              <a:rPr lang="en-US" sz="2400" b="0" dirty="0" err="1" smtClean="0">
                <a:latin typeface="Segoe UI" pitchFamily="34" charset="0"/>
                <a:ea typeface="Segoe UI" pitchFamily="34" charset="0"/>
                <a:cs typeface="Segoe UI" pitchFamily="34" charset="0"/>
              </a:rPr>
              <a:t>stratégie</a:t>
            </a:r>
            <a:r>
              <a:rPr lang="en-US" sz="2400" b="0" dirty="0" smtClean="0">
                <a:latin typeface="Segoe UI" pitchFamily="34" charset="0"/>
                <a:ea typeface="Segoe UI" pitchFamily="34" charset="0"/>
                <a:cs typeface="Segoe UI" pitchFamily="34" charset="0"/>
              </a:rPr>
              <a:t> </a:t>
            </a:r>
            <a:r>
              <a:rPr lang="en-US" sz="2400" b="0" dirty="0">
                <a:latin typeface="Segoe UI" pitchFamily="34" charset="0"/>
                <a:ea typeface="Segoe UI" pitchFamily="34" charset="0"/>
                <a:cs typeface="Segoe UI" pitchFamily="34" charset="0"/>
              </a:rPr>
              <a:t>du </a:t>
            </a:r>
            <a:r>
              <a:rPr lang="en-US" sz="2400" b="0" dirty="0" err="1" smtClean="0">
                <a:latin typeface="Segoe UI" pitchFamily="34" charset="0"/>
                <a:ea typeface="Segoe UI" pitchFamily="34" charset="0"/>
                <a:cs typeface="Segoe UI" pitchFamily="34" charset="0"/>
              </a:rPr>
              <a:t>nœud</a:t>
            </a:r>
            <a:r>
              <a:rPr lang="en-US" sz="2400" b="0" dirty="0" smtClean="0">
                <a:latin typeface="Segoe UI" pitchFamily="34" charset="0"/>
                <a:ea typeface="Segoe UI" pitchFamily="34" charset="0"/>
                <a:cs typeface="Segoe UI" pitchFamily="34" charset="0"/>
              </a:rPr>
              <a:t> </a:t>
            </a:r>
            <a:r>
              <a:rPr lang="en-US" sz="2400" b="0" dirty="0" err="1" smtClean="0">
                <a:latin typeface="Segoe UI" pitchFamily="34" charset="0"/>
                <a:ea typeface="Segoe UI" pitchFamily="34" charset="0"/>
                <a:cs typeface="Segoe UI" pitchFamily="34" charset="0"/>
              </a:rPr>
              <a:t>Modèles</a:t>
            </a:r>
            <a:r>
              <a:rPr lang="en-US" sz="2400" b="0" dirty="0" smtClean="0">
                <a:latin typeface="Segoe UI" pitchFamily="34" charset="0"/>
                <a:ea typeface="Segoe UI" pitchFamily="34" charset="0"/>
                <a:cs typeface="Segoe UI" pitchFamily="34" charset="0"/>
              </a:rPr>
              <a:t> </a:t>
            </a:r>
            <a:r>
              <a:rPr lang="en-US" sz="2400" b="0" dirty="0">
                <a:latin typeface="Segoe UI" pitchFamily="34" charset="0"/>
                <a:ea typeface="Segoe UI" pitchFamily="34" charset="0"/>
                <a:cs typeface="Segoe UI" pitchFamily="34" charset="0"/>
              </a:rPr>
              <a:t>d'administration modifient le registre</a:t>
            </a:r>
          </a:p>
          <a:p>
            <a:pPr marL="173038" indent="-173038">
              <a:lnSpc>
                <a:spcPct val="90000"/>
              </a:lnSpc>
              <a:spcBef>
                <a:spcPct val="70000"/>
              </a:spcBef>
              <a:buClr>
                <a:schemeClr val="hlink"/>
              </a:buClr>
              <a:buSzPct val="90000"/>
              <a:buFontTx/>
              <a:buChar char="•"/>
            </a:pPr>
            <a:r>
              <a:rPr lang="en-US" sz="2400" b="0" dirty="0">
                <a:latin typeface="Segoe UI" pitchFamily="34" charset="0"/>
                <a:ea typeface="Segoe UI" pitchFamily="34" charset="0"/>
                <a:cs typeface="Segoe UI" pitchFamily="34" charset="0"/>
              </a:rPr>
              <a:t>Le paramètre </a:t>
            </a:r>
            <a:r>
              <a:rPr lang="en-US" sz="2400" dirty="0" smtClean="0">
                <a:latin typeface="Segoe UI" pitchFamily="34" charset="0"/>
                <a:ea typeface="Segoe UI" pitchFamily="34" charset="0"/>
                <a:cs typeface="Segoe UI" pitchFamily="34" charset="0"/>
              </a:rPr>
              <a:t>Empêche </a:t>
            </a:r>
            <a:r>
              <a:rPr lang="en-US" sz="2400" dirty="0" err="1" smtClean="0">
                <a:latin typeface="Segoe UI" pitchFamily="34" charset="0"/>
                <a:ea typeface="Segoe UI" pitchFamily="34" charset="0"/>
                <a:cs typeface="Segoe UI" pitchFamily="34" charset="0"/>
              </a:rPr>
              <a:t>l'accès</a:t>
            </a:r>
            <a:r>
              <a:rPr lang="en-US" sz="2400" dirty="0" smtClean="0">
                <a:latin typeface="Segoe UI" pitchFamily="34" charset="0"/>
                <a:ea typeface="Segoe UI" pitchFamily="34" charset="0"/>
                <a:cs typeface="Segoe UI" pitchFamily="34" charset="0"/>
              </a:rPr>
              <a:t> aux </a:t>
            </a:r>
            <a:r>
              <a:rPr lang="en-US" sz="2400" dirty="0" err="1" smtClean="0">
                <a:latin typeface="Segoe UI" pitchFamily="34" charset="0"/>
                <a:ea typeface="Segoe UI" pitchFamily="34" charset="0"/>
                <a:cs typeface="Segoe UI" pitchFamily="34" charset="0"/>
              </a:rPr>
              <a:t>outils</a:t>
            </a:r>
            <a:r>
              <a:rPr lang="en-US" sz="2400" dirty="0" smtClean="0">
                <a:latin typeface="Segoe UI" pitchFamily="34" charset="0"/>
                <a:ea typeface="Segoe UI" pitchFamily="34" charset="0"/>
                <a:cs typeface="Segoe UI" pitchFamily="34" charset="0"/>
              </a:rPr>
              <a:t> de </a:t>
            </a:r>
            <a:r>
              <a:rPr lang="en-US" sz="2400" smtClean="0">
                <a:latin typeface="Segoe UI" pitchFamily="34" charset="0"/>
                <a:ea typeface="Segoe UI" pitchFamily="34" charset="0"/>
                <a:cs typeface="Segoe UI" pitchFamily="34" charset="0"/>
              </a:rPr>
              <a:t>modifications du Registre</a:t>
            </a:r>
            <a:r>
              <a:rPr lang="en-US" sz="2400" b="0" smtClean="0">
                <a:latin typeface="Segoe UI" pitchFamily="34" charset="0"/>
                <a:ea typeface="Segoe UI" pitchFamily="34" charset="0"/>
                <a:cs typeface="Segoe UI" pitchFamily="34" charset="0"/>
              </a:rPr>
              <a:t> modifie la</a:t>
            </a:r>
            <a:r>
              <a:rPr lang="en-US" sz="2400" b="0" dirty="0" smtClean="0">
                <a:latin typeface="Segoe UI" pitchFamily="34" charset="0"/>
                <a:ea typeface="Segoe UI" pitchFamily="34" charset="0"/>
                <a:cs typeface="Segoe UI" pitchFamily="34" charset="0"/>
              </a:rPr>
              <a:t> </a:t>
            </a:r>
            <a:r>
              <a:rPr lang="en-US" sz="2400" b="0" err="1" smtClean="0">
                <a:latin typeface="Segoe UI" pitchFamily="34" charset="0"/>
                <a:ea typeface="Segoe UI" pitchFamily="34" charset="0"/>
                <a:cs typeface="Segoe UI" pitchFamily="34" charset="0"/>
              </a:rPr>
              <a:t>valeur</a:t>
            </a:r>
            <a:r>
              <a:rPr lang="en-US" sz="2400" b="0" smtClean="0">
                <a:latin typeface="Segoe UI" pitchFamily="34" charset="0"/>
                <a:ea typeface="Segoe UI" pitchFamily="34" charset="0"/>
                <a:cs typeface="Segoe UI" pitchFamily="34" charset="0"/>
              </a:rPr>
              <a:t> de HKLM\Software</a:t>
            </a:r>
            <a:r>
              <a:rPr sz="2400" b="0" dirty="0">
                <a:latin typeface="Segoe UI"/>
                <a:ea typeface="Segoe UI"/>
                <a:cs typeface="Segoe UI"/>
              </a:rPr>
              <a:t/>
            </a:r>
            <a:br>
              <a:rPr sz="2400" b="0" dirty="0">
                <a:latin typeface="Segoe UI"/>
                <a:ea typeface="Segoe UI"/>
                <a:cs typeface="Segoe UI"/>
              </a:rPr>
            </a:br>
            <a:r>
              <a:rPr lang="en-US" sz="2400" b="0" dirty="0">
                <a:latin typeface="Segoe UI" pitchFamily="34" charset="0"/>
                <a:ea typeface="Segoe UI" pitchFamily="34" charset="0"/>
                <a:cs typeface="Segoe UI" pitchFamily="34" charset="0"/>
              </a:rPr>
              <a:t>\Classes\Regedit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5685" y="1483144"/>
            <a:ext cx="4847937" cy="4459547"/>
          </a:xfrm>
          <a:prstGeom prst="rect">
            <a:avLst/>
          </a:prstGeom>
          <a:noFill/>
          <a:effectLst/>
        </p:spPr>
      </p:pic>
    </p:spTree>
    <p:extLst>
      <p:ext uri="{BB962C8B-B14F-4D97-AF65-F5344CB8AC3E}">
        <p14:creationId xmlns:p14="http://schemas.microsoft.com/office/powerpoint/2010/main" val="15546188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Paramètres de stratégie gérés et non gérés</a:t>
            </a:r>
            <a:endParaRPr lang="en-US"/>
          </a:p>
        </p:txBody>
      </p:sp>
      <p:sp>
        <p:nvSpPr>
          <p:cNvPr id="4" name="AutoShape 3"/>
          <p:cNvSpPr>
            <a:spLocks noChangeArrowheads="1"/>
          </p:cNvSpPr>
          <p:nvPr/>
        </p:nvSpPr>
        <p:spPr bwMode="auto">
          <a:xfrm>
            <a:off x="358923" y="838200"/>
            <a:ext cx="8327878" cy="4180163"/>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ysClr val="windowText" lastClr="000000"/>
                </a:solidFill>
                <a:effectLst/>
                <a:uLnTx/>
                <a:uFillTx/>
                <a:latin typeface="Segoe UI" pitchFamily="34" charset="0"/>
                <a:ea typeface="Segoe UI" pitchFamily="34" charset="0"/>
                <a:cs typeface="Segoe UI" pitchFamily="34" charset="0"/>
              </a:rPr>
              <a:t>Modèles d'administration</a:t>
            </a:r>
          </a:p>
        </p:txBody>
      </p:sp>
      <p:sp>
        <p:nvSpPr>
          <p:cNvPr id="5" name="Rounded Rectangle 4"/>
          <p:cNvSpPr>
            <a:spLocks noChangeArrowheads="1"/>
          </p:cNvSpPr>
          <p:nvPr/>
        </p:nvSpPr>
        <p:spPr bwMode="auto">
          <a:xfrm>
            <a:off x="597759" y="1323819"/>
            <a:ext cx="8012841" cy="2814155"/>
          </a:xfrm>
          <a:prstGeom prst="roundRect">
            <a:avLst>
              <a:gd name="adj" fmla="val 4167"/>
            </a:avLst>
          </a:prstGeom>
          <a:noFill/>
          <a:ln w="9525" algn="ctr">
            <a:noFill/>
            <a:miter lim="800000"/>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9863" lvl="1" indent="-169863" eaLnBrk="0" hangingPunct="0">
              <a:lnSpc>
                <a:spcPct val="90000"/>
              </a:lnSpc>
              <a:spcBef>
                <a:spcPts val="600"/>
              </a:spcBef>
              <a:buClr>
                <a:srgbClr val="006699"/>
              </a:buClr>
              <a:buFontTx/>
              <a:buChar char="•"/>
            </a:pPr>
            <a:r>
              <a:rPr lang="en-US" altLang="zh-TW" sz="2200" b="0" dirty="0" smtClean="0">
                <a:solidFill>
                  <a:srgbClr val="000000"/>
                </a:solidFill>
                <a:latin typeface="Segoe UI" pitchFamily="34" charset="0"/>
                <a:ea typeface="Segoe UI" pitchFamily="34" charset="0"/>
                <a:cs typeface="Segoe UI" pitchFamily="34" charset="0"/>
              </a:rPr>
              <a:t>Paramètre de stratégie géré</a:t>
            </a:r>
          </a:p>
          <a:p>
            <a:pPr marL="627063" lvl="2" indent="-169863" eaLnBrk="0" hangingPunct="0">
              <a:lnSpc>
                <a:spcPct val="90000"/>
              </a:lnSpc>
              <a:spcBef>
                <a:spcPts val="600"/>
              </a:spcBef>
              <a:buClr>
                <a:srgbClr val="006699"/>
              </a:buClr>
              <a:buFontTx/>
              <a:buChar char="•"/>
            </a:pPr>
            <a:r>
              <a:rPr lang="en-US" altLang="zh-TW" sz="2200" b="0" dirty="0" smtClean="0">
                <a:solidFill>
                  <a:srgbClr val="000000"/>
                </a:solidFill>
                <a:latin typeface="Segoe UI" pitchFamily="34" charset="0"/>
                <a:ea typeface="Segoe UI" pitchFamily="34" charset="0"/>
                <a:cs typeface="Segoe UI" pitchFamily="34" charset="0"/>
              </a:rPr>
              <a:t>L'interface utilisateur est verrouillée ; </a:t>
            </a:r>
            <a:r>
              <a:rPr lang="en-US" altLang="zh-TW" sz="2200" b="0" dirty="0" err="1" smtClean="0">
                <a:solidFill>
                  <a:srgbClr val="000000"/>
                </a:solidFill>
                <a:latin typeface="Segoe UI" pitchFamily="34" charset="0"/>
                <a:ea typeface="Segoe UI" pitchFamily="34" charset="0"/>
                <a:cs typeface="Segoe UI" pitchFamily="34" charset="0"/>
              </a:rPr>
              <a:t>l'utilisateur</a:t>
            </a:r>
            <a:r>
              <a:rPr lang="en-US" altLang="zh-TW" sz="2200" b="0" dirty="0" smtClean="0">
                <a:solidFill>
                  <a:srgbClr val="000000"/>
                </a:solidFill>
                <a:latin typeface="Segoe UI" pitchFamily="34" charset="0"/>
                <a:ea typeface="Segoe UI" pitchFamily="34" charset="0"/>
                <a:cs typeface="Segoe UI" pitchFamily="34" charset="0"/>
              </a:rPr>
              <a:t> </a:t>
            </a:r>
            <a:r>
              <a:rPr lang="en-US" altLang="zh-TW" sz="2200" b="0" dirty="0" smtClean="0">
                <a:solidFill>
                  <a:srgbClr val="000000"/>
                </a:solidFill>
                <a:latin typeface="Segoe UI" pitchFamily="34" charset="0"/>
                <a:ea typeface="Segoe UI" pitchFamily="34" charset="0"/>
                <a:cs typeface="Segoe UI" pitchFamily="34" charset="0"/>
              </a:rPr>
              <a:t>ne </a:t>
            </a:r>
            <a:r>
              <a:rPr lang="en-US" altLang="zh-TW" sz="2200" b="0" dirty="0" err="1" smtClean="0">
                <a:solidFill>
                  <a:srgbClr val="000000"/>
                </a:solidFill>
                <a:latin typeface="Segoe UI" pitchFamily="34" charset="0"/>
                <a:ea typeface="Segoe UI" pitchFamily="34" charset="0"/>
                <a:cs typeface="Segoe UI" pitchFamily="34" charset="0"/>
              </a:rPr>
              <a:t>peut</a:t>
            </a:r>
            <a:r>
              <a:rPr lang="en-US" altLang="zh-TW" sz="2200" b="0" dirty="0" smtClean="0">
                <a:solidFill>
                  <a:srgbClr val="000000"/>
                </a:solidFill>
                <a:latin typeface="Segoe UI" pitchFamily="34" charset="0"/>
                <a:ea typeface="Segoe UI" pitchFamily="34" charset="0"/>
                <a:cs typeface="Segoe UI" pitchFamily="34" charset="0"/>
              </a:rPr>
              <a:t> pas modifier le paramètre</a:t>
            </a:r>
          </a:p>
          <a:p>
            <a:pPr marL="627063" lvl="2" indent="-169863" eaLnBrk="0" hangingPunct="0">
              <a:lnSpc>
                <a:spcPct val="90000"/>
              </a:lnSpc>
              <a:spcBef>
                <a:spcPts val="600"/>
              </a:spcBef>
              <a:buClr>
                <a:srgbClr val="006699"/>
              </a:buClr>
              <a:buFontTx/>
              <a:buChar char="•"/>
            </a:pPr>
            <a:r>
              <a:rPr lang="en-US" altLang="zh-TW" sz="2200" b="0" dirty="0" smtClean="0">
                <a:solidFill>
                  <a:srgbClr val="000000"/>
                </a:solidFill>
                <a:latin typeface="Segoe UI" pitchFamily="34" charset="0"/>
                <a:ea typeface="Segoe UI" pitchFamily="34" charset="0"/>
                <a:cs typeface="Segoe UI" pitchFamily="34" charset="0"/>
              </a:rPr>
              <a:t>Des modifications sont apportées à l'une des </a:t>
            </a:r>
            <a:r>
              <a:rPr lang="en-US" altLang="zh-TW" sz="2200" b="0" dirty="0" err="1" smtClean="0">
                <a:solidFill>
                  <a:srgbClr val="000000"/>
                </a:solidFill>
                <a:latin typeface="Segoe UI" pitchFamily="34" charset="0"/>
                <a:ea typeface="Segoe UI" pitchFamily="34" charset="0"/>
                <a:cs typeface="Segoe UI" pitchFamily="34" charset="0"/>
              </a:rPr>
              <a:t>quatre</a:t>
            </a:r>
            <a:r>
              <a:rPr lang="en-US" altLang="zh-TW" sz="2200" b="0" dirty="0" smtClean="0">
                <a:solidFill>
                  <a:srgbClr val="000000"/>
                </a:solidFill>
                <a:latin typeface="Segoe UI" pitchFamily="34" charset="0"/>
                <a:ea typeface="Segoe UI" pitchFamily="34" charset="0"/>
                <a:cs typeface="Segoe UI" pitchFamily="34" charset="0"/>
              </a:rPr>
              <a:t> </a:t>
            </a:r>
            <a:r>
              <a:rPr lang="en-US" altLang="zh-TW" sz="2200" b="0" dirty="0" err="1" smtClean="0">
                <a:solidFill>
                  <a:srgbClr val="000000"/>
                </a:solidFill>
                <a:latin typeface="Segoe UI" pitchFamily="34" charset="0"/>
                <a:ea typeface="Segoe UI" pitchFamily="34" charset="0"/>
                <a:cs typeface="Segoe UI" pitchFamily="34" charset="0"/>
              </a:rPr>
              <a:t>clés</a:t>
            </a:r>
            <a:r>
              <a:rPr lang="en-US" altLang="zh-TW" sz="2200" b="0" dirty="0">
                <a:solidFill>
                  <a:srgbClr val="000000"/>
                </a:solidFill>
                <a:latin typeface="Segoe UI" pitchFamily="34" charset="0"/>
                <a:ea typeface="Segoe UI" pitchFamily="34" charset="0"/>
                <a:cs typeface="Segoe UI" pitchFamily="34" charset="0"/>
              </a:rPr>
              <a:t> </a:t>
            </a:r>
            <a:r>
              <a:rPr lang="en-US" altLang="zh-TW" sz="2200" b="0" dirty="0" smtClean="0">
                <a:solidFill>
                  <a:srgbClr val="000000"/>
                </a:solidFill>
                <a:latin typeface="Segoe UI" pitchFamily="34" charset="0"/>
                <a:ea typeface="Segoe UI" pitchFamily="34" charset="0"/>
                <a:cs typeface="Segoe UI" pitchFamily="34" charset="0"/>
              </a:rPr>
              <a:t>de </a:t>
            </a:r>
            <a:r>
              <a:rPr lang="en-US" altLang="zh-TW" sz="2200" b="0" dirty="0" smtClean="0">
                <a:solidFill>
                  <a:srgbClr val="000000"/>
                </a:solidFill>
                <a:latin typeface="Segoe UI" pitchFamily="34" charset="0"/>
                <a:ea typeface="Segoe UI" pitchFamily="34" charset="0"/>
                <a:cs typeface="Segoe UI" pitchFamily="34" charset="0"/>
              </a:rPr>
              <a:t>registre réservées</a:t>
            </a:r>
          </a:p>
          <a:p>
            <a:pPr marL="627063" lvl="2" indent="-169863" eaLnBrk="0" hangingPunct="0">
              <a:lnSpc>
                <a:spcPct val="90000"/>
              </a:lnSpc>
              <a:spcBef>
                <a:spcPts val="600"/>
              </a:spcBef>
              <a:buClr>
                <a:srgbClr val="006699"/>
              </a:buClr>
              <a:buFontTx/>
              <a:buChar char="•"/>
            </a:pPr>
            <a:r>
              <a:rPr lang="en-US" altLang="zh-TW" sz="2200" b="0" dirty="0" smtClean="0">
                <a:solidFill>
                  <a:srgbClr val="000000"/>
                </a:solidFill>
                <a:latin typeface="Segoe UI" pitchFamily="34" charset="0"/>
                <a:ea typeface="Segoe UI" pitchFamily="34" charset="0"/>
                <a:cs typeface="Segoe UI" pitchFamily="34" charset="0"/>
              </a:rPr>
              <a:t>Les verrouillages des modifications et de l'interface utilisateur sont libérés lorsque l'ordinateur/l'utilisateur sort de la portée</a:t>
            </a:r>
            <a:endParaRPr lang="en-US" altLang="zh-TW" sz="2200" b="0" dirty="0">
              <a:solidFill>
                <a:srgbClr val="000000"/>
              </a:solidFill>
              <a:latin typeface="Segoe UI" pitchFamily="34" charset="0"/>
              <a:ea typeface="Segoe UI" pitchFamily="34" charset="0"/>
              <a:cs typeface="Segoe UI" pitchFamily="34" charset="0"/>
            </a:endParaRPr>
          </a:p>
        </p:txBody>
      </p:sp>
      <p:sp>
        <p:nvSpPr>
          <p:cNvPr id="6" name="AutoShape 3"/>
          <p:cNvSpPr>
            <a:spLocks noChangeArrowheads="1"/>
          </p:cNvSpPr>
          <p:nvPr/>
        </p:nvSpPr>
        <p:spPr bwMode="auto">
          <a:xfrm>
            <a:off x="372634" y="5492928"/>
            <a:ext cx="8327878" cy="977475"/>
          </a:xfrm>
          <a:prstGeom prst="roundRect">
            <a:avLst>
              <a:gd name="adj" fmla="val 16640"/>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ysClr val="windowText" lastClr="000000"/>
              </a:solidFill>
              <a:effectLst/>
              <a:uLnTx/>
              <a:uFillTx/>
              <a:latin typeface="Segoe UI" pitchFamily="34" charset="0"/>
              <a:ea typeface="Segoe UI" pitchFamily="34" charset="0"/>
              <a:cs typeface="Segoe UI" pitchFamily="34" charset="0"/>
            </a:endParaRPr>
          </a:p>
        </p:txBody>
      </p:sp>
      <p:sp>
        <p:nvSpPr>
          <p:cNvPr id="7" name="Rounded Rectangle 6"/>
          <p:cNvSpPr>
            <a:spLocks noChangeArrowheads="1"/>
          </p:cNvSpPr>
          <p:nvPr/>
        </p:nvSpPr>
        <p:spPr bwMode="auto">
          <a:xfrm>
            <a:off x="597759" y="4050884"/>
            <a:ext cx="8012841" cy="2581995"/>
          </a:xfrm>
          <a:prstGeom prst="roundRect">
            <a:avLst>
              <a:gd name="adj" fmla="val 4167"/>
            </a:avLst>
          </a:prstGeom>
          <a:noFill/>
          <a:ln w="9525" algn="ctr">
            <a:noFill/>
            <a:miter lim="800000"/>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9863" lvl="1" indent="-169863" eaLnBrk="0" hangingPunct="0">
              <a:lnSpc>
                <a:spcPct val="90000"/>
              </a:lnSpc>
              <a:spcBef>
                <a:spcPts val="600"/>
              </a:spcBef>
              <a:buClr>
                <a:srgbClr val="006699"/>
              </a:buClr>
              <a:buFontTx/>
              <a:buChar char="•"/>
            </a:pPr>
            <a:r>
              <a:rPr lang="en-US" altLang="zh-TW" sz="2200" b="0" dirty="0" smtClean="0">
                <a:solidFill>
                  <a:srgbClr val="000000"/>
                </a:solidFill>
                <a:latin typeface="Segoe UI" pitchFamily="34" charset="0"/>
                <a:ea typeface="Segoe UI" pitchFamily="34" charset="0"/>
                <a:cs typeface="Segoe UI" pitchFamily="34" charset="0"/>
              </a:rPr>
              <a:t>Paramètre de stratégie non gérés</a:t>
            </a:r>
          </a:p>
          <a:p>
            <a:pPr marL="627063" lvl="2" indent="-169863" eaLnBrk="0" hangingPunct="0">
              <a:lnSpc>
                <a:spcPct val="90000"/>
              </a:lnSpc>
              <a:spcBef>
                <a:spcPts val="600"/>
              </a:spcBef>
              <a:buClr>
                <a:srgbClr val="006699"/>
              </a:buClr>
              <a:buFontTx/>
              <a:buChar char="•"/>
            </a:pPr>
            <a:r>
              <a:rPr lang="en-US" altLang="zh-TW" sz="2200" b="0" dirty="0" smtClean="0">
                <a:solidFill>
                  <a:srgbClr val="000000"/>
                </a:solidFill>
                <a:latin typeface="Segoe UI" pitchFamily="34" charset="0"/>
                <a:ea typeface="Segoe UI" pitchFamily="34" charset="0"/>
                <a:cs typeface="Segoe UI" pitchFamily="34" charset="0"/>
              </a:rPr>
              <a:t>L'interface utilisateur n'est pas verrouillée</a:t>
            </a:r>
          </a:p>
          <a:p>
            <a:pPr marL="627063" lvl="2" indent="-169863" eaLnBrk="0" hangingPunct="0">
              <a:lnSpc>
                <a:spcPct val="90000"/>
              </a:lnSpc>
              <a:spcBef>
                <a:spcPts val="600"/>
              </a:spcBef>
              <a:buClr>
                <a:srgbClr val="006699"/>
              </a:buClr>
              <a:buFontTx/>
              <a:buChar char="•"/>
            </a:pPr>
            <a:r>
              <a:rPr lang="en-US" altLang="zh-TW" sz="2200" b="0" dirty="0" smtClean="0">
                <a:solidFill>
                  <a:srgbClr val="000000"/>
                </a:solidFill>
                <a:latin typeface="Segoe UI" pitchFamily="34" charset="0"/>
                <a:ea typeface="Segoe UI" pitchFamily="34" charset="0"/>
                <a:cs typeface="Segoe UI" pitchFamily="34" charset="0"/>
              </a:rPr>
              <a:t>Les modifications apportées sont permanentes : marque </a:t>
            </a:r>
            <a:r>
              <a:rPr lang="en-US" altLang="zh-TW" sz="2200" b="0" dirty="0" err="1" smtClean="0">
                <a:solidFill>
                  <a:srgbClr val="000000"/>
                </a:solidFill>
                <a:latin typeface="Segoe UI" pitchFamily="34" charset="0"/>
                <a:ea typeface="Segoe UI" pitchFamily="34" charset="0"/>
                <a:cs typeface="Segoe UI" pitchFamily="34" charset="0"/>
              </a:rPr>
              <a:t>indélébile</a:t>
            </a:r>
            <a:r>
              <a:rPr lang="en-US" altLang="zh-TW" sz="2200" b="0" dirty="0" smtClean="0">
                <a:solidFill>
                  <a:srgbClr val="000000"/>
                </a:solidFill>
                <a:latin typeface="Segoe UI" pitchFamily="34" charset="0"/>
                <a:ea typeface="Segoe UI" pitchFamily="34" charset="0"/>
                <a:cs typeface="Segoe UI" pitchFamily="34" charset="0"/>
              </a:rPr>
              <a:t> dans le Registre</a:t>
            </a:r>
          </a:p>
          <a:p>
            <a:pPr marL="169863" lvl="1" indent="-169863" eaLnBrk="0" hangingPunct="0">
              <a:lnSpc>
                <a:spcPct val="90000"/>
              </a:lnSpc>
              <a:spcBef>
                <a:spcPts val="600"/>
              </a:spcBef>
              <a:buClr>
                <a:srgbClr val="006699"/>
              </a:buClr>
              <a:buFontTx/>
              <a:buChar char="•"/>
            </a:pPr>
            <a:r>
              <a:rPr lang="en-US" altLang="zh-TW" sz="2200" b="0" dirty="0" smtClean="0">
                <a:solidFill>
                  <a:srgbClr val="000000"/>
                </a:solidFill>
                <a:latin typeface="Segoe UI" pitchFamily="34" charset="0"/>
                <a:ea typeface="Segoe UI" pitchFamily="34" charset="0"/>
                <a:cs typeface="Segoe UI" pitchFamily="34" charset="0"/>
              </a:rPr>
              <a:t>Seuls les paramètres gérés sont affichés par défaut</a:t>
            </a:r>
          </a:p>
          <a:p>
            <a:pPr marL="169863" lvl="1" indent="-169863" eaLnBrk="0" hangingPunct="0">
              <a:lnSpc>
                <a:spcPct val="90000"/>
              </a:lnSpc>
              <a:spcBef>
                <a:spcPts val="600"/>
              </a:spcBef>
              <a:buClr>
                <a:srgbClr val="006699"/>
              </a:buClr>
              <a:buFontTx/>
              <a:buChar char="•"/>
            </a:pPr>
            <a:r>
              <a:rPr lang="en-US" altLang="zh-TW" sz="2200" b="0" dirty="0" smtClean="0">
                <a:solidFill>
                  <a:srgbClr val="000000"/>
                </a:solidFill>
                <a:latin typeface="Segoe UI" pitchFamily="34" charset="0"/>
                <a:ea typeface="Segoe UI" pitchFamily="34" charset="0"/>
                <a:cs typeface="Segoe UI" pitchFamily="34" charset="0"/>
              </a:rPr>
              <a:t>Définitions d'options de filtre pour l'affichage des </a:t>
            </a:r>
            <a:r>
              <a:rPr lang="en-US" altLang="zh-TW" sz="2200" b="0" dirty="0" err="1" smtClean="0">
                <a:solidFill>
                  <a:srgbClr val="000000"/>
                </a:solidFill>
                <a:latin typeface="Segoe UI" pitchFamily="34" charset="0"/>
                <a:ea typeface="Segoe UI" pitchFamily="34" charset="0"/>
                <a:cs typeface="Segoe UI" pitchFamily="34" charset="0"/>
              </a:rPr>
              <a:t>paramètres</a:t>
            </a:r>
            <a:r>
              <a:rPr lang="en-US" altLang="zh-TW" sz="2200" b="0" dirty="0" smtClean="0">
                <a:solidFill>
                  <a:srgbClr val="000000"/>
                </a:solidFill>
                <a:latin typeface="Segoe UI" pitchFamily="34" charset="0"/>
                <a:ea typeface="Segoe UI" pitchFamily="34" charset="0"/>
                <a:cs typeface="Segoe UI" pitchFamily="34" charset="0"/>
              </a:rPr>
              <a:t> non </a:t>
            </a:r>
            <a:r>
              <a:rPr lang="en-US" altLang="zh-TW" sz="2200" b="0" dirty="0" smtClean="0">
                <a:solidFill>
                  <a:srgbClr val="000000"/>
                </a:solidFill>
                <a:latin typeface="Segoe UI" pitchFamily="34" charset="0"/>
                <a:ea typeface="Segoe UI" pitchFamily="34" charset="0"/>
                <a:cs typeface="Segoe UI" pitchFamily="34" charset="0"/>
              </a:rPr>
              <a:t>gérés</a:t>
            </a:r>
            <a:endParaRPr lang="en-US" altLang="zh-TW" sz="2200" b="0" dirty="0">
              <a:solidFill>
                <a:srgbClr val="000000"/>
              </a:solidFill>
              <a:latin typeface="Segoe UI" pitchFamily="34" charset="0"/>
              <a:ea typeface="Segoe UI" pitchFamily="34" charset="0"/>
              <a:cs typeface="Segoe UI" pitchFamily="34" charset="0"/>
            </a:endParaRPr>
          </a:p>
        </p:txBody>
      </p:sp>
      <p:sp>
        <p:nvSpPr>
          <p:cNvPr id="8" name="Rounded Rectangle 7"/>
          <p:cNvSpPr>
            <a:spLocks noChangeArrowheads="1"/>
          </p:cNvSpPr>
          <p:nvPr/>
        </p:nvSpPr>
        <p:spPr bwMode="auto">
          <a:xfrm>
            <a:off x="597759" y="6062501"/>
            <a:ext cx="7923389" cy="490699"/>
          </a:xfrm>
          <a:prstGeom prst="roundRect">
            <a:avLst>
              <a:gd name="adj" fmla="val 10379"/>
            </a:avLst>
          </a:prstGeom>
          <a:noFill/>
          <a:ln w="9525" algn="ctr">
            <a:noFill/>
            <a:miter lim="800000"/>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9863" lvl="1" indent="-169863" eaLnBrk="0" hangingPunct="0">
              <a:lnSpc>
                <a:spcPct val="90000"/>
              </a:lnSpc>
              <a:spcBef>
                <a:spcPct val="40000"/>
              </a:spcBef>
              <a:buClr>
                <a:srgbClr val="006699"/>
              </a:buClr>
              <a:buFontTx/>
              <a:buChar char="•"/>
            </a:pPr>
            <a:endParaRPr lang="en-US" altLang="zh-TW" sz="2200" b="0" dirty="0">
              <a:solidFill>
                <a:srgbClr val="0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798882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smtClean="0"/>
              <a:t>Atelier pratique : Implémentation d'une stratégie de groupe</a:t>
            </a:r>
            <a:endParaRPr lang="en-US" sz="2400" dirty="0"/>
          </a:p>
        </p:txBody>
      </p:sp>
      <p:sp>
        <p:nvSpPr>
          <p:cNvPr id="3" name="Text Placeholder 2"/>
          <p:cNvSpPr>
            <a:spLocks noGrp="1"/>
          </p:cNvSpPr>
          <p:nvPr>
            <p:ph type="body" idx="1"/>
          </p:nvPr>
        </p:nvSpPr>
        <p:spPr/>
        <p:txBody>
          <a:bodyPr/>
          <a:lstStyle/>
          <a:p>
            <a:r>
              <a:rPr lang="fr-FR" dirty="0" smtClean="0"/>
              <a:t>Exercice 1 : Configuration d'un magasin central
Exercice 2 : Création d'objets de stratégie de groupe</a:t>
            </a:r>
            <a:endParaRPr lang="en-US" dirty="0"/>
          </a:p>
        </p:txBody>
      </p:sp>
      <p:sp>
        <p:nvSpPr>
          <p:cNvPr id="4" name="TextBox 3"/>
          <p:cNvSpPr txBox="1"/>
          <p:nvPr/>
        </p:nvSpPr>
        <p:spPr>
          <a:xfrm>
            <a:off x="458788" y="3205876"/>
            <a:ext cx="5461175" cy="492443"/>
          </a:xfrm>
          <a:prstGeom prst="rect">
            <a:avLst/>
          </a:prstGeom>
          <a:noFill/>
        </p:spPr>
        <p:txBody>
          <a:bodyPr vert="horz" wrap="none" rtlCol="0">
            <a:spAutoFit/>
          </a:bodyPr>
          <a:lstStyle/>
          <a:p>
            <a:r>
              <a:rPr lang="en-US" sz="2600" dirty="0" err="1" smtClean="0">
                <a:latin typeface="Segoe UI"/>
              </a:rPr>
              <a:t>Informations</a:t>
            </a:r>
            <a:r>
              <a:rPr lang="en-US" sz="2600" dirty="0" smtClean="0">
                <a:latin typeface="Segoe UI"/>
              </a:rPr>
              <a:t> </a:t>
            </a:r>
            <a:r>
              <a:rPr lang="en-US" sz="2600" dirty="0" err="1" smtClean="0">
                <a:latin typeface="Segoe UI"/>
              </a:rPr>
              <a:t>d'ouverture</a:t>
            </a:r>
            <a:r>
              <a:rPr lang="en-US" sz="2600" dirty="0" smtClean="0">
                <a:latin typeface="Segoe UI"/>
              </a:rPr>
              <a:t> de session</a:t>
            </a:r>
            <a:endParaRPr lang="en-US" sz="2600" dirty="0">
              <a:latin typeface="Segoe UI"/>
            </a:endParaRPr>
          </a:p>
        </p:txBody>
      </p:sp>
      <p:sp>
        <p:nvSpPr>
          <p:cNvPr id="5" name="TextBox 4"/>
          <p:cNvSpPr txBox="1"/>
          <p:nvPr/>
        </p:nvSpPr>
        <p:spPr>
          <a:xfrm>
            <a:off x="458788" y="3779995"/>
            <a:ext cx="8304212" cy="1692771"/>
          </a:xfrm>
          <a:prstGeom prst="rect">
            <a:avLst/>
          </a:prstGeom>
          <a:noFill/>
        </p:spPr>
        <p:txBody>
          <a:bodyPr vert="horz" wrap="square" rtlCol="0">
            <a:spAutoFit/>
          </a:bodyPr>
          <a:lstStyle/>
          <a:p>
            <a:pPr>
              <a:tabLst>
                <a:tab pos="3584575" algn="l"/>
              </a:tabLst>
            </a:pPr>
            <a:r>
              <a:rPr lang="en-US" sz="2600" b="0" i="0" u="none" strike="noStrike" baseline="0" dirty="0" err="1" smtClean="0">
                <a:latin typeface="Segoe UI"/>
                <a:ea typeface="SimSun"/>
              </a:rPr>
              <a:t>Ordinateurs</a:t>
            </a:r>
            <a:r>
              <a:rPr lang="en-US" sz="2600" b="0" i="0" u="none" strike="noStrike" baseline="0" dirty="0" smtClean="0">
                <a:latin typeface="Segoe UI"/>
                <a:ea typeface="SimSun"/>
              </a:rPr>
              <a:t> </a:t>
            </a:r>
            <a:r>
              <a:rPr lang="en-US" sz="2600" b="0" i="0" u="none" strike="noStrike" baseline="0" dirty="0" err="1" smtClean="0">
                <a:latin typeface="Segoe UI"/>
                <a:ea typeface="SimSun"/>
              </a:rPr>
              <a:t>virtuels</a:t>
            </a:r>
            <a:r>
              <a:rPr lang="en-US" sz="2600" b="0" i="0" u="none" strike="noStrike" baseline="0" dirty="0" smtClean="0">
                <a:latin typeface="Segoe UI"/>
                <a:ea typeface="SimSun"/>
              </a:rPr>
              <a:t>	22410B-LON-DC1</a:t>
            </a:r>
          </a:p>
          <a:p>
            <a:pPr>
              <a:tabLst>
                <a:tab pos="3584575" algn="l"/>
              </a:tabLst>
            </a:pPr>
            <a:r>
              <a:rPr lang="en-US" sz="2600" dirty="0">
                <a:latin typeface="Segoe UI"/>
                <a:ea typeface="SimSun"/>
              </a:rPr>
              <a:t>	</a:t>
            </a:r>
            <a:r>
              <a:rPr lang="en-US" sz="2600" b="0" i="0" u="none" strike="noStrike" baseline="0" dirty="0" smtClean="0">
                <a:latin typeface="Segoe UI"/>
                <a:ea typeface="SimSun"/>
              </a:rPr>
              <a:t>22410B-LON-CL1</a:t>
            </a:r>
          </a:p>
          <a:p>
            <a:pPr>
              <a:tabLst>
                <a:tab pos="3584575" algn="l"/>
              </a:tabLst>
            </a:pPr>
            <a:r>
              <a:rPr lang="en-US" sz="2600" b="0" i="0" u="none" strike="noStrike" baseline="0" dirty="0" smtClean="0">
                <a:latin typeface="Segoe UI"/>
                <a:ea typeface="SimSun"/>
              </a:rPr>
              <a:t>Nom </a:t>
            </a:r>
            <a:r>
              <a:rPr lang="en-US" sz="2600" b="0" i="0" u="none" strike="noStrike" baseline="0" dirty="0" err="1" smtClean="0">
                <a:latin typeface="Segoe UI"/>
                <a:ea typeface="SimSun"/>
              </a:rPr>
              <a:t>d'utilisateur</a:t>
            </a:r>
            <a:r>
              <a:rPr lang="en-US" sz="2600" b="0" i="0" u="none" strike="noStrike" baseline="0" dirty="0" smtClean="0">
                <a:latin typeface="Segoe UI"/>
                <a:ea typeface="SimSun"/>
              </a:rPr>
              <a:t>	</a:t>
            </a:r>
            <a:r>
              <a:rPr lang="en-US" sz="2600" b="1" i="0" u="none" strike="noStrike" baseline="0" dirty="0" err="1" smtClean="0">
                <a:latin typeface="Segoe UI"/>
                <a:ea typeface="SimSun"/>
              </a:rPr>
              <a:t>Adatum</a:t>
            </a:r>
            <a:r>
              <a:rPr lang="en-US" sz="2600" b="1" i="0" u="none" strike="noStrike" baseline="0" dirty="0" smtClean="0">
                <a:latin typeface="Segoe UI"/>
                <a:ea typeface="SimSun"/>
              </a:rPr>
              <a:t>\</a:t>
            </a:r>
            <a:r>
              <a:rPr lang="en-US" sz="2600" b="1" i="0" u="none" strike="noStrike" baseline="0" dirty="0" err="1" smtClean="0">
                <a:latin typeface="Segoe UI"/>
                <a:ea typeface="SimSun"/>
              </a:rPr>
              <a:t>Administrateur</a:t>
            </a:r>
            <a:endParaRPr lang="en-US" sz="2600" b="1" i="0" u="none" strike="noStrike" baseline="0" dirty="0" smtClean="0">
              <a:latin typeface="Segoe UI"/>
              <a:ea typeface="SimSun"/>
            </a:endParaRPr>
          </a:p>
          <a:p>
            <a:pPr>
              <a:tabLst>
                <a:tab pos="3584575" algn="l"/>
              </a:tabLst>
            </a:pPr>
            <a:r>
              <a:rPr lang="en-US" sz="2600" b="0" i="0" u="none" strike="noStrike" baseline="0" dirty="0" smtClean="0">
                <a:latin typeface="Segoe UI"/>
                <a:ea typeface="SimSun"/>
              </a:rPr>
              <a:t>Mot de </a:t>
            </a:r>
            <a:r>
              <a:rPr lang="en-US" sz="2600" b="0" i="0" u="none" strike="noStrike" baseline="0" dirty="0" err="1" smtClean="0">
                <a:latin typeface="Segoe UI"/>
                <a:ea typeface="SimSun"/>
              </a:rPr>
              <a:t>passe</a:t>
            </a:r>
            <a:r>
              <a:rPr lang="en-US" sz="2600" b="0" i="0" u="none" strike="noStrike" baseline="0" dirty="0" smtClean="0">
                <a:latin typeface="Segoe UI"/>
                <a:ea typeface="SimSun"/>
              </a:rPr>
              <a:t>	</a:t>
            </a:r>
            <a:r>
              <a:rPr lang="en-US" sz="2600" b="1" i="0" u="none" strike="noStrike" baseline="0" dirty="0" smtClean="0">
                <a:latin typeface="Segoe UI"/>
                <a:ea typeface="SimSun"/>
              </a:rPr>
              <a:t>Pa$$w0rd</a:t>
            </a:r>
            <a:r>
              <a:rPr lang="en-US" sz="2600" b="0" i="0" u="none" strike="noStrike" baseline="0" smtClean="0">
                <a:latin typeface="Segoe UI"/>
                <a:ea typeface="SimSun"/>
              </a:rPr>
              <a:t>	</a:t>
            </a:r>
            <a:endParaRPr lang="en-US" sz="2600" b="0" i="0" u="none" strike="noStrike" baseline="0" dirty="0" smtClean="0">
              <a:latin typeface="Segoe UI"/>
              <a:ea typeface="SimSun"/>
            </a:endParaRPr>
          </a:p>
        </p:txBody>
      </p:sp>
      <p:sp>
        <p:nvSpPr>
          <p:cNvPr id="6" name="TextBox 5"/>
          <p:cNvSpPr txBox="1"/>
          <p:nvPr/>
        </p:nvSpPr>
        <p:spPr>
          <a:xfrm>
            <a:off x="458788" y="6019800"/>
            <a:ext cx="4361771" cy="430887"/>
          </a:xfrm>
          <a:prstGeom prst="rect">
            <a:avLst/>
          </a:prstGeom>
          <a:noFill/>
        </p:spPr>
        <p:txBody>
          <a:bodyPr vert="horz" wrap="none" rtlCol="0">
            <a:spAutoFit/>
          </a:bodyPr>
          <a:lstStyle/>
          <a:p>
            <a:r>
              <a:rPr lang="en-US" sz="2200" dirty="0" err="1" smtClean="0">
                <a:latin typeface="Segoe UI"/>
              </a:rPr>
              <a:t>Durée</a:t>
            </a:r>
            <a:r>
              <a:rPr lang="en-US" sz="2200" dirty="0" smtClean="0">
                <a:latin typeface="Segoe UI"/>
              </a:rPr>
              <a:t> </a:t>
            </a:r>
            <a:r>
              <a:rPr lang="en-US" sz="2200" dirty="0" err="1" smtClean="0">
                <a:latin typeface="Segoe UI"/>
              </a:rPr>
              <a:t>approximative</a:t>
            </a:r>
            <a:r>
              <a:rPr lang="en-US" sz="2200" dirty="0" smtClean="0">
                <a:latin typeface="Segoe UI"/>
              </a:rPr>
              <a:t> : 40 minutes</a:t>
            </a:r>
            <a:endParaRPr lang="en-US" sz="2200" dirty="0">
              <a:latin typeface="Segoe UI"/>
            </a:endParaRPr>
          </a:p>
        </p:txBody>
      </p:sp>
    </p:spTree>
    <p:extLst>
      <p:ext uri="{BB962C8B-B14F-4D97-AF65-F5344CB8AC3E}">
        <p14:creationId xmlns:p14="http://schemas.microsoft.com/office/powerpoint/2010/main" val="15324580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Scénario d'atelier pratique</a:t>
            </a:r>
            <a:endParaRPr lang="en-US"/>
          </a:p>
        </p:txBody>
      </p:sp>
      <p:sp>
        <p:nvSpPr>
          <p:cNvPr id="4" name="TextBox 3"/>
          <p:cNvSpPr txBox="1"/>
          <p:nvPr/>
        </p:nvSpPr>
        <p:spPr>
          <a:xfrm>
            <a:off x="458788" y="982585"/>
            <a:ext cx="8119156" cy="5418215"/>
          </a:xfrm>
          <a:prstGeom prst="rect">
            <a:avLst/>
          </a:prstGeom>
          <a:noFill/>
        </p:spPr>
        <p:txBody>
          <a:bodyPr vert="horz" wrap="square" rtlCol="0">
            <a:spAutoFit/>
          </a:bodyPr>
          <a:lstStyle/>
          <a:p>
            <a:pPr>
              <a:lnSpc>
                <a:spcPct val="115000"/>
              </a:lnSpc>
              <a:spcAft>
                <a:spcPts val="1000"/>
              </a:spcAft>
            </a:pPr>
            <a:r>
              <a:rPr lang="en-US" dirty="0" smtClean="0">
                <a:effectLst/>
                <a:latin typeface="Segoe UI"/>
                <a:ea typeface="SimSun"/>
                <a:cs typeface="Segoe UI"/>
              </a:rPr>
              <a:t>A. Datum Corporation </a:t>
            </a:r>
            <a:r>
              <a:rPr lang="en-US" dirty="0" err="1" smtClean="0">
                <a:effectLst/>
                <a:latin typeface="Segoe UI"/>
                <a:ea typeface="SimSun"/>
                <a:cs typeface="Segoe UI"/>
              </a:rPr>
              <a:t>est</a:t>
            </a:r>
            <a:r>
              <a:rPr lang="en-US" dirty="0" smtClean="0">
                <a:effectLst/>
                <a:latin typeface="Segoe UI"/>
                <a:ea typeface="SimSun"/>
                <a:cs typeface="Segoe UI"/>
              </a:rPr>
              <a:t> </a:t>
            </a:r>
            <a:r>
              <a:rPr lang="en-US" dirty="0" err="1" smtClean="0">
                <a:effectLst/>
                <a:latin typeface="Segoe UI"/>
                <a:ea typeface="SimSun"/>
                <a:cs typeface="Segoe UI"/>
              </a:rPr>
              <a:t>une</a:t>
            </a:r>
            <a:r>
              <a:rPr lang="en-US" dirty="0" smtClean="0">
                <a:effectLst/>
                <a:latin typeface="Segoe UI"/>
                <a:ea typeface="SimSun"/>
                <a:cs typeface="Segoe UI"/>
              </a:rPr>
              <a:t> </a:t>
            </a:r>
            <a:r>
              <a:rPr lang="en-US" dirty="0" err="1" smtClean="0">
                <a:effectLst/>
                <a:latin typeface="Segoe UI"/>
                <a:ea typeface="SimSun"/>
                <a:cs typeface="Segoe UI"/>
              </a:rPr>
              <a:t>société</a:t>
            </a:r>
            <a:r>
              <a:rPr lang="en-US" dirty="0" smtClean="0">
                <a:effectLst/>
                <a:latin typeface="Segoe UI"/>
                <a:ea typeface="SimSun"/>
                <a:cs typeface="Segoe UI"/>
              </a:rPr>
              <a:t> </a:t>
            </a:r>
            <a:r>
              <a:rPr lang="en-US" dirty="0" err="1" smtClean="0">
                <a:effectLst/>
                <a:latin typeface="Segoe UI"/>
                <a:ea typeface="SimSun"/>
                <a:cs typeface="Segoe UI"/>
              </a:rPr>
              <a:t>internationale</a:t>
            </a:r>
            <a:r>
              <a:rPr lang="en-US" dirty="0" smtClean="0">
                <a:effectLst/>
                <a:latin typeface="Segoe UI"/>
                <a:ea typeface="SimSun"/>
                <a:cs typeface="Segoe UI"/>
              </a:rPr>
              <a:t> </a:t>
            </a:r>
            <a:r>
              <a:rPr lang="en-US" dirty="0" err="1" smtClean="0">
                <a:effectLst/>
                <a:latin typeface="Segoe UI"/>
                <a:ea typeface="SimSun"/>
                <a:cs typeface="Segoe UI"/>
              </a:rPr>
              <a:t>d'ingénierie</a:t>
            </a:r>
            <a:r>
              <a:rPr lang="en-US" dirty="0" smtClean="0">
                <a:effectLst/>
                <a:latin typeface="Segoe UI"/>
                <a:ea typeface="SimSun"/>
                <a:cs typeface="Segoe UI"/>
              </a:rPr>
              <a:t> et de fabrication, </a:t>
            </a:r>
            <a:r>
              <a:rPr lang="en-US" dirty="0" err="1" smtClean="0">
                <a:effectLst/>
                <a:latin typeface="Segoe UI"/>
                <a:ea typeface="SimSun"/>
                <a:cs typeface="Segoe UI"/>
              </a:rPr>
              <a:t>dont</a:t>
            </a:r>
            <a:r>
              <a:rPr lang="en-US" dirty="0" smtClean="0">
                <a:effectLst/>
                <a:latin typeface="Segoe UI"/>
                <a:ea typeface="SimSun"/>
                <a:cs typeface="Segoe UI"/>
              </a:rPr>
              <a:t> le </a:t>
            </a:r>
            <a:r>
              <a:rPr lang="en-US" dirty="0" err="1" smtClean="0">
                <a:effectLst/>
                <a:latin typeface="Segoe UI"/>
                <a:ea typeface="SimSun"/>
                <a:cs typeface="Segoe UI"/>
              </a:rPr>
              <a:t>siège</a:t>
            </a:r>
            <a:r>
              <a:rPr lang="en-US" dirty="0" smtClean="0">
                <a:effectLst/>
                <a:latin typeface="Segoe UI"/>
                <a:ea typeface="SimSun"/>
                <a:cs typeface="Segoe UI"/>
              </a:rPr>
              <a:t> social </a:t>
            </a:r>
            <a:r>
              <a:rPr lang="en-US" dirty="0" err="1" smtClean="0">
                <a:effectLst/>
                <a:latin typeface="Segoe UI"/>
                <a:ea typeface="SimSun"/>
                <a:cs typeface="Segoe UI"/>
              </a:rPr>
              <a:t>est</a:t>
            </a:r>
            <a:r>
              <a:rPr lang="en-US" dirty="0" smtClean="0">
                <a:effectLst/>
                <a:latin typeface="Segoe UI"/>
                <a:ea typeface="SimSun"/>
                <a:cs typeface="Segoe UI"/>
              </a:rPr>
              <a:t> </a:t>
            </a:r>
            <a:r>
              <a:rPr lang="en-US" dirty="0" err="1" smtClean="0">
                <a:effectLst/>
                <a:latin typeface="Segoe UI"/>
                <a:ea typeface="SimSun"/>
                <a:cs typeface="Segoe UI"/>
              </a:rPr>
              <a:t>basé</a:t>
            </a:r>
            <a:r>
              <a:rPr lang="en-US" dirty="0" smtClean="0">
                <a:effectLst/>
                <a:latin typeface="Segoe UI"/>
                <a:ea typeface="SimSun"/>
                <a:cs typeface="Segoe UI"/>
              </a:rPr>
              <a:t> à </a:t>
            </a:r>
            <a:r>
              <a:rPr lang="en-US" dirty="0" err="1" smtClean="0">
                <a:effectLst/>
                <a:latin typeface="Segoe UI"/>
                <a:ea typeface="SimSun"/>
                <a:cs typeface="Segoe UI"/>
              </a:rPr>
              <a:t>Londres</a:t>
            </a:r>
            <a:r>
              <a:rPr lang="en-US" dirty="0" smtClean="0">
                <a:effectLst/>
                <a:latin typeface="Segoe UI"/>
                <a:ea typeface="SimSun"/>
                <a:cs typeface="Segoe UI"/>
              </a:rPr>
              <a:t>, en </a:t>
            </a:r>
            <a:r>
              <a:rPr lang="en-US" dirty="0" err="1" smtClean="0">
                <a:effectLst/>
                <a:latin typeface="Segoe UI"/>
                <a:ea typeface="SimSun"/>
                <a:cs typeface="Segoe UI"/>
              </a:rPr>
              <a:t>Angleterre</a:t>
            </a:r>
            <a:r>
              <a:rPr lang="en-US" dirty="0" smtClean="0">
                <a:effectLst/>
                <a:latin typeface="Segoe UI"/>
                <a:ea typeface="SimSun"/>
                <a:cs typeface="Segoe UI"/>
              </a:rPr>
              <a:t>. Un bureau </a:t>
            </a:r>
            <a:r>
              <a:rPr lang="en-US" dirty="0" err="1" smtClean="0">
                <a:effectLst/>
                <a:latin typeface="Segoe UI"/>
                <a:ea typeface="SimSun"/>
                <a:cs typeface="Segoe UI"/>
              </a:rPr>
              <a:t>informatique</a:t>
            </a:r>
            <a:r>
              <a:rPr lang="en-US" dirty="0" smtClean="0">
                <a:effectLst/>
                <a:latin typeface="Segoe UI"/>
                <a:ea typeface="SimSun"/>
                <a:cs typeface="Segoe UI"/>
              </a:rPr>
              <a:t> et un </a:t>
            </a:r>
            <a:r>
              <a:rPr lang="en-US" dirty="0" err="1" smtClean="0">
                <a:effectLst/>
                <a:latin typeface="Segoe UI"/>
                <a:ea typeface="SimSun"/>
                <a:cs typeface="Segoe UI"/>
              </a:rPr>
              <a:t>centre</a:t>
            </a:r>
            <a:r>
              <a:rPr lang="en-US" dirty="0" smtClean="0">
                <a:effectLst/>
                <a:latin typeface="Segoe UI"/>
                <a:ea typeface="SimSun"/>
                <a:cs typeface="Segoe UI"/>
              </a:rPr>
              <a:t> de </a:t>
            </a:r>
            <a:r>
              <a:rPr lang="en-US" dirty="0" err="1" smtClean="0">
                <a:effectLst/>
                <a:latin typeface="Segoe UI"/>
                <a:ea typeface="SimSun"/>
                <a:cs typeface="Segoe UI"/>
              </a:rPr>
              <a:t>données</a:t>
            </a:r>
            <a:r>
              <a:rPr lang="en-US" dirty="0" smtClean="0">
                <a:effectLst/>
                <a:latin typeface="Segoe UI"/>
                <a:ea typeface="SimSun"/>
                <a:cs typeface="Segoe UI"/>
              </a:rPr>
              <a:t> </a:t>
            </a:r>
            <a:r>
              <a:rPr lang="en-US" dirty="0" err="1" smtClean="0">
                <a:effectLst/>
                <a:latin typeface="Segoe UI"/>
                <a:ea typeface="SimSun"/>
                <a:cs typeface="Segoe UI"/>
              </a:rPr>
              <a:t>sont</a:t>
            </a:r>
            <a:r>
              <a:rPr lang="en-US" dirty="0" smtClean="0">
                <a:effectLst/>
                <a:latin typeface="Segoe UI"/>
                <a:ea typeface="SimSun"/>
                <a:cs typeface="Segoe UI"/>
              </a:rPr>
              <a:t> </a:t>
            </a:r>
            <a:r>
              <a:rPr lang="en-US" dirty="0" err="1" smtClean="0">
                <a:effectLst/>
                <a:latin typeface="Segoe UI"/>
                <a:ea typeface="SimSun"/>
                <a:cs typeface="Segoe UI"/>
              </a:rPr>
              <a:t>situés</a:t>
            </a:r>
            <a:r>
              <a:rPr lang="en-US" dirty="0" smtClean="0">
                <a:effectLst/>
                <a:latin typeface="Segoe UI"/>
                <a:ea typeface="SimSun"/>
                <a:cs typeface="Segoe UI"/>
              </a:rPr>
              <a:t> à </a:t>
            </a:r>
            <a:r>
              <a:rPr lang="en-US" dirty="0" err="1" smtClean="0">
                <a:effectLst/>
                <a:latin typeface="Segoe UI"/>
                <a:ea typeface="SimSun"/>
                <a:cs typeface="Segoe UI"/>
              </a:rPr>
              <a:t>Londres</a:t>
            </a:r>
            <a:r>
              <a:rPr lang="en-US" dirty="0" smtClean="0">
                <a:effectLst/>
                <a:latin typeface="Segoe UI"/>
                <a:ea typeface="SimSun"/>
                <a:cs typeface="Segoe UI"/>
              </a:rPr>
              <a:t> pour assister le </a:t>
            </a:r>
            <a:r>
              <a:rPr lang="en-US" dirty="0" err="1" smtClean="0">
                <a:effectLst/>
                <a:latin typeface="Segoe UI"/>
                <a:ea typeface="SimSun"/>
                <a:cs typeface="Segoe UI"/>
              </a:rPr>
              <a:t>siège</a:t>
            </a:r>
            <a:r>
              <a:rPr lang="en-US" dirty="0" smtClean="0">
                <a:effectLst/>
                <a:latin typeface="Segoe UI"/>
                <a:ea typeface="SimSun"/>
                <a:cs typeface="Segoe UI"/>
              </a:rPr>
              <a:t> social de </a:t>
            </a:r>
            <a:r>
              <a:rPr lang="en-US" dirty="0" err="1" smtClean="0">
                <a:effectLst/>
                <a:latin typeface="Segoe UI"/>
                <a:ea typeface="SimSun"/>
                <a:cs typeface="Segoe UI"/>
              </a:rPr>
              <a:t>Londres</a:t>
            </a:r>
            <a:r>
              <a:rPr lang="en-US" dirty="0" smtClean="0">
                <a:effectLst/>
                <a:latin typeface="Segoe UI"/>
                <a:ea typeface="SimSun"/>
                <a:cs typeface="Segoe UI"/>
              </a:rPr>
              <a:t> et </a:t>
            </a:r>
            <a:r>
              <a:rPr lang="en-US" dirty="0" err="1" smtClean="0">
                <a:effectLst/>
                <a:latin typeface="Segoe UI"/>
                <a:ea typeface="SimSun"/>
                <a:cs typeface="Segoe UI"/>
              </a:rPr>
              <a:t>d'autres</a:t>
            </a:r>
            <a:r>
              <a:rPr lang="en-US" dirty="0" smtClean="0">
                <a:effectLst/>
                <a:latin typeface="Segoe UI"/>
                <a:ea typeface="SimSun"/>
                <a:cs typeface="Segoe UI"/>
              </a:rPr>
              <a:t> sites. A. Datum a </a:t>
            </a:r>
            <a:r>
              <a:rPr lang="en-US" dirty="0" err="1" smtClean="0">
                <a:effectLst/>
                <a:latin typeface="Segoe UI"/>
                <a:ea typeface="SimSun"/>
                <a:cs typeface="Segoe UI"/>
              </a:rPr>
              <a:t>récemment</a:t>
            </a:r>
            <a:r>
              <a:rPr lang="en-US" dirty="0" smtClean="0">
                <a:effectLst/>
                <a:latin typeface="Segoe UI"/>
                <a:ea typeface="SimSun"/>
                <a:cs typeface="Segoe UI"/>
              </a:rPr>
              <a:t> </a:t>
            </a:r>
            <a:r>
              <a:rPr lang="en-US" dirty="0" err="1" smtClean="0">
                <a:effectLst/>
                <a:latin typeface="Segoe UI"/>
                <a:ea typeface="SimSun"/>
                <a:cs typeface="Segoe UI"/>
              </a:rPr>
              <a:t>déployé</a:t>
            </a:r>
            <a:r>
              <a:rPr lang="en-US" dirty="0" smtClean="0">
                <a:effectLst/>
                <a:latin typeface="Segoe UI"/>
                <a:ea typeface="SimSun"/>
                <a:cs typeface="Segoe UI"/>
              </a:rPr>
              <a:t> </a:t>
            </a:r>
            <a:r>
              <a:rPr lang="en-US" dirty="0" err="1" smtClean="0">
                <a:effectLst/>
                <a:latin typeface="Segoe UI"/>
                <a:ea typeface="SimSun"/>
                <a:cs typeface="Segoe UI"/>
              </a:rPr>
              <a:t>une</a:t>
            </a:r>
            <a:r>
              <a:rPr lang="en-US" dirty="0" smtClean="0">
                <a:effectLst/>
                <a:latin typeface="Segoe UI"/>
                <a:ea typeface="SimSun"/>
                <a:cs typeface="Segoe UI"/>
              </a:rPr>
              <a:t> infrastructure Windows Server 2012 avec des clients Windows 8</a:t>
            </a:r>
            <a:endParaRPr lang="en-US" dirty="0" smtClean="0">
              <a:effectLst/>
              <a:latin typeface="Segoe UI"/>
              <a:ea typeface="SimSun"/>
              <a:cs typeface="Arial"/>
            </a:endParaRPr>
          </a:p>
          <a:p>
            <a:pPr>
              <a:lnSpc>
                <a:spcPct val="115000"/>
              </a:lnSpc>
              <a:spcAft>
                <a:spcPts val="1000"/>
              </a:spcAft>
            </a:pPr>
            <a:r>
              <a:rPr lang="en-US" dirty="0" smtClean="0">
                <a:effectLst/>
                <a:latin typeface="Segoe UI"/>
                <a:ea typeface="SimSun"/>
                <a:cs typeface="Segoe UI"/>
              </a:rPr>
              <a:t>En </a:t>
            </a:r>
            <a:r>
              <a:rPr lang="en-US" dirty="0" err="1" smtClean="0">
                <a:effectLst/>
                <a:latin typeface="Segoe UI"/>
                <a:ea typeface="SimSun"/>
                <a:cs typeface="Segoe UI"/>
              </a:rPr>
              <a:t>tant</a:t>
            </a:r>
            <a:r>
              <a:rPr lang="en-US" dirty="0" smtClean="0">
                <a:effectLst/>
                <a:latin typeface="Segoe UI"/>
                <a:ea typeface="SimSun"/>
                <a:cs typeface="Segoe UI"/>
              </a:rPr>
              <a:t> </a:t>
            </a:r>
            <a:r>
              <a:rPr lang="en-US" dirty="0" err="1" smtClean="0">
                <a:effectLst/>
                <a:latin typeface="Segoe UI"/>
                <a:ea typeface="SimSun"/>
                <a:cs typeface="Segoe UI"/>
              </a:rPr>
              <a:t>que</a:t>
            </a:r>
            <a:r>
              <a:rPr lang="en-US" dirty="0" smtClean="0">
                <a:effectLst/>
                <a:latin typeface="Segoe UI"/>
                <a:ea typeface="SimSun"/>
                <a:cs typeface="Segoe UI"/>
              </a:rPr>
              <a:t> </a:t>
            </a:r>
            <a:r>
              <a:rPr lang="en-US" dirty="0" err="1" smtClean="0">
                <a:effectLst/>
                <a:latin typeface="Segoe UI"/>
                <a:ea typeface="SimSun"/>
                <a:cs typeface="Segoe UI"/>
              </a:rPr>
              <a:t>membre</a:t>
            </a:r>
            <a:r>
              <a:rPr lang="en-US" dirty="0" smtClean="0">
                <a:effectLst/>
                <a:latin typeface="Segoe UI"/>
                <a:ea typeface="SimSun"/>
                <a:cs typeface="Segoe UI"/>
              </a:rPr>
              <a:t> de </a:t>
            </a:r>
            <a:r>
              <a:rPr lang="en-US" dirty="0" err="1" smtClean="0">
                <a:effectLst/>
                <a:latin typeface="Segoe UI"/>
                <a:ea typeface="SimSun"/>
                <a:cs typeface="Segoe UI"/>
              </a:rPr>
              <a:t>l'équipe</a:t>
            </a:r>
            <a:r>
              <a:rPr lang="en-US" dirty="0" smtClean="0">
                <a:effectLst/>
                <a:latin typeface="Segoe UI"/>
                <a:ea typeface="SimSun"/>
                <a:cs typeface="Segoe UI"/>
              </a:rPr>
              <a:t> de </a:t>
            </a:r>
            <a:r>
              <a:rPr lang="en-US" dirty="0" err="1" smtClean="0">
                <a:effectLst/>
                <a:latin typeface="Segoe UI"/>
                <a:ea typeface="SimSun"/>
                <a:cs typeface="Segoe UI"/>
              </a:rPr>
              <a:t>techniciens</a:t>
            </a:r>
            <a:r>
              <a:rPr lang="en-US" dirty="0" smtClean="0">
                <a:effectLst/>
                <a:latin typeface="Segoe UI"/>
                <a:ea typeface="SimSun"/>
                <a:cs typeface="Segoe UI"/>
              </a:rPr>
              <a:t> </a:t>
            </a:r>
            <a:r>
              <a:rPr lang="en-US" dirty="0" err="1" smtClean="0">
                <a:effectLst/>
                <a:latin typeface="Segoe UI"/>
                <a:ea typeface="SimSun"/>
                <a:cs typeface="Segoe UI"/>
              </a:rPr>
              <a:t>responsables</a:t>
            </a:r>
            <a:r>
              <a:rPr lang="en-US" dirty="0" smtClean="0">
                <a:effectLst/>
                <a:latin typeface="Segoe UI"/>
                <a:ea typeface="SimSun"/>
                <a:cs typeface="Segoe UI"/>
              </a:rPr>
              <a:t> des </a:t>
            </a:r>
            <a:r>
              <a:rPr lang="en-US" dirty="0" err="1" smtClean="0">
                <a:effectLst/>
                <a:latin typeface="Segoe UI"/>
                <a:ea typeface="SimSun"/>
                <a:cs typeface="Segoe UI"/>
              </a:rPr>
              <a:t>serveurs</a:t>
            </a:r>
            <a:r>
              <a:rPr lang="en-US" dirty="0" smtClean="0">
                <a:effectLst/>
                <a:latin typeface="Segoe UI"/>
                <a:ea typeface="SimSun"/>
                <a:cs typeface="Segoe UI"/>
              </a:rPr>
              <a:t>, </a:t>
            </a:r>
            <a:r>
              <a:rPr lang="en-US" dirty="0" err="1" smtClean="0">
                <a:effectLst/>
                <a:latin typeface="Segoe UI"/>
                <a:ea typeface="SimSun"/>
                <a:cs typeface="Segoe UI"/>
              </a:rPr>
              <a:t>votre</a:t>
            </a:r>
            <a:r>
              <a:rPr lang="en-US" dirty="0" smtClean="0">
                <a:effectLst/>
                <a:latin typeface="Segoe UI"/>
                <a:ea typeface="SimSun"/>
                <a:cs typeface="Segoe UI"/>
              </a:rPr>
              <a:t> </a:t>
            </a:r>
            <a:r>
              <a:rPr lang="en-US" dirty="0" err="1" smtClean="0">
                <a:effectLst/>
                <a:latin typeface="Segoe UI"/>
                <a:ea typeface="SimSun"/>
                <a:cs typeface="Segoe UI"/>
              </a:rPr>
              <a:t>rôle</a:t>
            </a:r>
            <a:r>
              <a:rPr lang="en-US" dirty="0" smtClean="0">
                <a:effectLst/>
                <a:latin typeface="Segoe UI"/>
                <a:ea typeface="SimSun"/>
                <a:cs typeface="Segoe UI"/>
              </a:rPr>
              <a:t> </a:t>
            </a:r>
            <a:r>
              <a:rPr lang="en-US" dirty="0" err="1" smtClean="0">
                <a:effectLst/>
                <a:latin typeface="Segoe UI"/>
                <a:ea typeface="SimSun"/>
                <a:cs typeface="Segoe UI"/>
              </a:rPr>
              <a:t>consiste</a:t>
            </a:r>
            <a:r>
              <a:rPr lang="en-US" dirty="0" smtClean="0">
                <a:effectLst/>
                <a:latin typeface="Segoe UI"/>
                <a:ea typeface="SimSun"/>
                <a:cs typeface="Segoe UI"/>
              </a:rPr>
              <a:t> à aider à </a:t>
            </a:r>
            <a:r>
              <a:rPr lang="en-US" dirty="0" err="1" smtClean="0">
                <a:effectLst/>
                <a:latin typeface="Segoe UI"/>
                <a:ea typeface="SimSun"/>
                <a:cs typeface="Segoe UI"/>
              </a:rPr>
              <a:t>déployer</a:t>
            </a:r>
            <a:r>
              <a:rPr lang="en-US" dirty="0" smtClean="0">
                <a:effectLst/>
                <a:latin typeface="Segoe UI"/>
                <a:ea typeface="SimSun"/>
                <a:cs typeface="Segoe UI"/>
              </a:rPr>
              <a:t> et </a:t>
            </a:r>
            <a:r>
              <a:rPr lang="en-US" dirty="0" err="1" smtClean="0">
                <a:effectLst/>
                <a:latin typeface="Segoe UI"/>
                <a:ea typeface="SimSun"/>
                <a:cs typeface="Segoe UI"/>
              </a:rPr>
              <a:t>configurer</a:t>
            </a:r>
            <a:r>
              <a:rPr lang="en-US" dirty="0" smtClean="0">
                <a:effectLst/>
                <a:latin typeface="Segoe UI"/>
                <a:ea typeface="SimSun"/>
                <a:cs typeface="Segoe UI"/>
              </a:rPr>
              <a:t> de nouveaux </a:t>
            </a:r>
            <a:r>
              <a:rPr lang="en-US" dirty="0" err="1" smtClean="0">
                <a:effectLst/>
                <a:latin typeface="Segoe UI"/>
                <a:ea typeface="SimSun"/>
                <a:cs typeface="Segoe UI"/>
              </a:rPr>
              <a:t>serveurs</a:t>
            </a:r>
            <a:r>
              <a:rPr lang="en-US" dirty="0" smtClean="0">
                <a:effectLst/>
                <a:latin typeface="Segoe UI"/>
                <a:ea typeface="SimSun"/>
                <a:cs typeface="Segoe UI"/>
              </a:rPr>
              <a:t> et services </a:t>
            </a:r>
            <a:r>
              <a:rPr lang="en-US" dirty="0" err="1" smtClean="0">
                <a:effectLst/>
                <a:latin typeface="Segoe UI"/>
                <a:ea typeface="SimSun"/>
                <a:cs typeface="Segoe UI"/>
              </a:rPr>
              <a:t>dans</a:t>
            </a:r>
            <a:r>
              <a:rPr lang="en-US" dirty="0" smtClean="0">
                <a:effectLst/>
                <a:latin typeface="Segoe UI"/>
                <a:ea typeface="SimSun"/>
                <a:cs typeface="Segoe UI"/>
              </a:rPr>
              <a:t> </a:t>
            </a:r>
            <a:r>
              <a:rPr lang="en-US" dirty="0" err="1" smtClean="0">
                <a:effectLst/>
                <a:latin typeface="Segoe UI"/>
                <a:ea typeface="SimSun"/>
                <a:cs typeface="Segoe UI"/>
              </a:rPr>
              <a:t>l'infrastructure</a:t>
            </a:r>
            <a:r>
              <a:rPr lang="en-US" dirty="0" smtClean="0">
                <a:effectLst/>
                <a:latin typeface="Segoe UI"/>
                <a:ea typeface="SimSun"/>
                <a:cs typeface="Segoe UI"/>
              </a:rPr>
              <a:t> </a:t>
            </a:r>
            <a:r>
              <a:rPr lang="en-US" dirty="0" err="1" smtClean="0">
                <a:effectLst/>
                <a:latin typeface="Segoe UI"/>
                <a:ea typeface="SimSun"/>
                <a:cs typeface="Segoe UI"/>
              </a:rPr>
              <a:t>existante</a:t>
            </a:r>
            <a:r>
              <a:rPr lang="en-US" dirty="0" smtClean="0">
                <a:effectLst/>
                <a:latin typeface="Segoe UI"/>
                <a:ea typeface="SimSun"/>
                <a:cs typeface="Segoe UI"/>
              </a:rPr>
              <a:t>, </a:t>
            </a:r>
            <a:r>
              <a:rPr lang="en-US" dirty="0" err="1" smtClean="0">
                <a:effectLst/>
                <a:latin typeface="Segoe UI"/>
                <a:ea typeface="SimSun"/>
                <a:cs typeface="Segoe UI"/>
              </a:rPr>
              <a:t>conformément</a:t>
            </a:r>
            <a:r>
              <a:rPr lang="en-US" dirty="0" smtClean="0">
                <a:effectLst/>
                <a:latin typeface="Segoe UI"/>
                <a:ea typeface="SimSun"/>
                <a:cs typeface="Segoe UI"/>
              </a:rPr>
              <a:t> aux instructions </a:t>
            </a:r>
            <a:r>
              <a:rPr lang="en-US" dirty="0" err="1" smtClean="0">
                <a:effectLst/>
                <a:latin typeface="Segoe UI"/>
                <a:ea typeface="SimSun"/>
                <a:cs typeface="Segoe UI"/>
              </a:rPr>
              <a:t>fournies</a:t>
            </a:r>
            <a:r>
              <a:rPr lang="en-US" dirty="0" smtClean="0">
                <a:effectLst/>
                <a:latin typeface="Segoe UI"/>
                <a:ea typeface="SimSun"/>
                <a:cs typeface="Segoe UI"/>
              </a:rPr>
              <a:t> par </a:t>
            </a:r>
            <a:r>
              <a:rPr lang="en-US" dirty="0" err="1" smtClean="0">
                <a:effectLst/>
                <a:latin typeface="Segoe UI"/>
                <a:ea typeface="SimSun"/>
                <a:cs typeface="Segoe UI"/>
              </a:rPr>
              <a:t>votre</a:t>
            </a:r>
            <a:r>
              <a:rPr lang="en-US" dirty="0" smtClean="0">
                <a:effectLst/>
                <a:latin typeface="Segoe UI"/>
                <a:ea typeface="SimSun"/>
                <a:cs typeface="Segoe UI"/>
              </a:rPr>
              <a:t> </a:t>
            </a:r>
            <a:r>
              <a:rPr lang="en-US" dirty="0" err="1" smtClean="0">
                <a:effectLst/>
                <a:latin typeface="Segoe UI"/>
                <a:ea typeface="SimSun"/>
                <a:cs typeface="Segoe UI"/>
              </a:rPr>
              <a:t>responsable</a:t>
            </a:r>
            <a:r>
              <a:rPr lang="en-US" dirty="0" smtClean="0">
                <a:effectLst/>
                <a:latin typeface="Segoe UI"/>
                <a:ea typeface="SimSun"/>
                <a:cs typeface="Segoe UI"/>
              </a:rPr>
              <a:t> </a:t>
            </a:r>
            <a:r>
              <a:rPr lang="en-US" dirty="0" err="1" smtClean="0">
                <a:effectLst/>
                <a:latin typeface="Segoe UI"/>
                <a:ea typeface="SimSun"/>
                <a:cs typeface="Segoe UI"/>
              </a:rPr>
              <a:t>informatique</a:t>
            </a:r>
            <a:r>
              <a:rPr lang="en-US" dirty="0" smtClean="0">
                <a:effectLst/>
                <a:latin typeface="Segoe UI"/>
                <a:ea typeface="SimSun"/>
                <a:cs typeface="Segoe UI"/>
              </a:rPr>
              <a:t> </a:t>
            </a:r>
            <a:endParaRPr lang="en-US" dirty="0" smtClean="0">
              <a:effectLst/>
              <a:latin typeface="Segoe UI"/>
              <a:ea typeface="SimSun"/>
              <a:cs typeface="Arial"/>
            </a:endParaRPr>
          </a:p>
          <a:p>
            <a:pPr>
              <a:lnSpc>
                <a:spcPct val="115000"/>
              </a:lnSpc>
              <a:spcAft>
                <a:spcPts val="1000"/>
              </a:spcAft>
            </a:pPr>
            <a:r>
              <a:rPr lang="en-US" dirty="0" err="1" smtClean="0">
                <a:effectLst/>
                <a:latin typeface="Segoe UI"/>
                <a:ea typeface="SimSun"/>
                <a:cs typeface="Segoe UI"/>
              </a:rPr>
              <a:t>Votre</a:t>
            </a:r>
            <a:r>
              <a:rPr lang="en-US" dirty="0" smtClean="0">
                <a:effectLst/>
                <a:latin typeface="Segoe UI"/>
                <a:ea typeface="SimSun"/>
                <a:cs typeface="Segoe UI"/>
              </a:rPr>
              <a:t> </a:t>
            </a:r>
            <a:r>
              <a:rPr lang="en-US" dirty="0" err="1" smtClean="0">
                <a:effectLst/>
                <a:latin typeface="Segoe UI"/>
                <a:ea typeface="SimSun"/>
                <a:cs typeface="Segoe UI"/>
              </a:rPr>
              <a:t>responsable</a:t>
            </a:r>
            <a:r>
              <a:rPr lang="en-US" dirty="0" smtClean="0">
                <a:effectLst/>
                <a:latin typeface="Segoe UI"/>
                <a:ea typeface="SimSun"/>
                <a:cs typeface="Segoe UI"/>
              </a:rPr>
              <a:t> </a:t>
            </a:r>
            <a:r>
              <a:rPr lang="en-US" dirty="0" err="1" smtClean="0">
                <a:effectLst/>
                <a:latin typeface="Segoe UI"/>
                <a:ea typeface="SimSun"/>
                <a:cs typeface="Segoe UI"/>
              </a:rPr>
              <a:t>vous</a:t>
            </a:r>
            <a:r>
              <a:rPr lang="en-US" dirty="0" smtClean="0">
                <a:effectLst/>
                <a:latin typeface="Segoe UI"/>
                <a:ea typeface="SimSun"/>
                <a:cs typeface="Segoe UI"/>
              </a:rPr>
              <a:t> a </a:t>
            </a:r>
            <a:r>
              <a:rPr lang="en-US" dirty="0" err="1" smtClean="0">
                <a:effectLst/>
                <a:latin typeface="Segoe UI"/>
                <a:ea typeface="SimSun"/>
                <a:cs typeface="Segoe UI"/>
              </a:rPr>
              <a:t>demandé</a:t>
            </a:r>
            <a:r>
              <a:rPr lang="en-US" dirty="0" smtClean="0">
                <a:effectLst/>
                <a:latin typeface="Segoe UI"/>
                <a:ea typeface="SimSun"/>
                <a:cs typeface="Segoe UI"/>
              </a:rPr>
              <a:t> de </a:t>
            </a:r>
            <a:r>
              <a:rPr lang="en-US" dirty="0" err="1" smtClean="0">
                <a:effectLst/>
                <a:latin typeface="Segoe UI"/>
                <a:ea typeface="SimSun"/>
                <a:cs typeface="Segoe UI"/>
              </a:rPr>
              <a:t>créer</a:t>
            </a:r>
            <a:r>
              <a:rPr lang="en-US" dirty="0" smtClean="0">
                <a:effectLst/>
                <a:latin typeface="Segoe UI"/>
                <a:ea typeface="SimSun"/>
                <a:cs typeface="Segoe UI"/>
              </a:rPr>
              <a:t> un </a:t>
            </a:r>
            <a:r>
              <a:rPr lang="en-US" dirty="0" err="1" smtClean="0">
                <a:effectLst/>
                <a:latin typeface="Segoe UI"/>
                <a:ea typeface="SimSun"/>
                <a:cs typeface="Segoe UI"/>
              </a:rPr>
              <a:t>magasin</a:t>
            </a:r>
            <a:r>
              <a:rPr lang="en-US" dirty="0" smtClean="0">
                <a:effectLst/>
                <a:latin typeface="Segoe UI"/>
                <a:ea typeface="SimSun"/>
                <a:cs typeface="Segoe UI"/>
              </a:rPr>
              <a:t> central pour les </a:t>
            </a:r>
            <a:r>
              <a:rPr lang="en-US" dirty="0" err="1" smtClean="0">
                <a:effectLst/>
                <a:latin typeface="Segoe UI"/>
                <a:ea typeface="SimSun"/>
                <a:cs typeface="Segoe UI"/>
              </a:rPr>
              <a:t>fichiers</a:t>
            </a:r>
            <a:r>
              <a:rPr lang="en-US" dirty="0" smtClean="0">
                <a:effectLst/>
                <a:latin typeface="Segoe UI"/>
                <a:ea typeface="SimSun"/>
                <a:cs typeface="Segoe UI"/>
              </a:rPr>
              <a:t> ADMX </a:t>
            </a:r>
            <a:r>
              <a:rPr lang="en-US" dirty="0" err="1" smtClean="0">
                <a:effectLst/>
                <a:latin typeface="Segoe UI"/>
                <a:ea typeface="SimSun"/>
                <a:cs typeface="Segoe UI"/>
              </a:rPr>
              <a:t>afin</a:t>
            </a:r>
            <a:r>
              <a:rPr lang="en-US" dirty="0" smtClean="0">
                <a:effectLst/>
                <a:latin typeface="Segoe UI"/>
                <a:ea typeface="SimSun"/>
                <a:cs typeface="Segoe UI"/>
              </a:rPr>
              <a:t> de </a:t>
            </a:r>
            <a:r>
              <a:rPr lang="en-US" dirty="0" err="1" smtClean="0">
                <a:effectLst/>
                <a:latin typeface="Segoe UI"/>
                <a:ea typeface="SimSun"/>
                <a:cs typeface="Segoe UI"/>
              </a:rPr>
              <a:t>garantir</a:t>
            </a:r>
            <a:r>
              <a:rPr lang="en-US" dirty="0" smtClean="0">
                <a:effectLst/>
                <a:latin typeface="Segoe UI"/>
                <a:ea typeface="SimSun"/>
                <a:cs typeface="Segoe UI"/>
              </a:rPr>
              <a:t> </a:t>
            </a:r>
            <a:r>
              <a:rPr lang="en-US" dirty="0" err="1" smtClean="0">
                <a:effectLst/>
                <a:latin typeface="Segoe UI"/>
                <a:ea typeface="SimSun"/>
                <a:cs typeface="Segoe UI"/>
              </a:rPr>
              <a:t>que</a:t>
            </a:r>
            <a:r>
              <a:rPr lang="en-US" dirty="0" smtClean="0">
                <a:effectLst/>
                <a:latin typeface="Segoe UI"/>
                <a:ea typeface="SimSun"/>
                <a:cs typeface="Segoe UI"/>
              </a:rPr>
              <a:t> tout le monde </a:t>
            </a:r>
            <a:r>
              <a:rPr lang="en-US" dirty="0" err="1" smtClean="0">
                <a:effectLst/>
                <a:latin typeface="Segoe UI"/>
                <a:ea typeface="SimSun"/>
                <a:cs typeface="Segoe UI"/>
              </a:rPr>
              <a:t>puisse</a:t>
            </a:r>
            <a:r>
              <a:rPr lang="en-US" dirty="0" smtClean="0">
                <a:effectLst/>
                <a:latin typeface="Segoe UI"/>
                <a:ea typeface="SimSun"/>
                <a:cs typeface="Segoe UI"/>
              </a:rPr>
              <a:t> modifier les </a:t>
            </a:r>
            <a:r>
              <a:rPr lang="en-US" dirty="0" err="1" smtClean="0">
                <a:effectLst/>
                <a:latin typeface="Segoe UI"/>
                <a:ea typeface="SimSun"/>
                <a:cs typeface="Segoe UI"/>
              </a:rPr>
              <a:t>objets</a:t>
            </a:r>
            <a:r>
              <a:rPr lang="en-US" dirty="0" smtClean="0">
                <a:effectLst/>
                <a:latin typeface="Segoe UI"/>
                <a:ea typeface="SimSun"/>
                <a:cs typeface="Segoe UI"/>
              </a:rPr>
              <a:t> de </a:t>
            </a:r>
            <a:r>
              <a:rPr lang="en-US" dirty="0" err="1" smtClean="0">
                <a:effectLst/>
                <a:latin typeface="Segoe UI"/>
                <a:ea typeface="SimSun"/>
                <a:cs typeface="Segoe UI"/>
              </a:rPr>
              <a:t>stratégie</a:t>
            </a:r>
            <a:r>
              <a:rPr lang="en-US" dirty="0" smtClean="0">
                <a:effectLst/>
                <a:latin typeface="Segoe UI"/>
                <a:ea typeface="SimSun"/>
                <a:cs typeface="Segoe UI"/>
              </a:rPr>
              <a:t> de </a:t>
            </a:r>
            <a:r>
              <a:rPr lang="en-US" dirty="0" err="1" smtClean="0">
                <a:effectLst/>
                <a:latin typeface="Segoe UI"/>
                <a:ea typeface="SimSun"/>
                <a:cs typeface="Segoe UI"/>
              </a:rPr>
              <a:t>groupe</a:t>
            </a:r>
            <a:r>
              <a:rPr lang="en-US" dirty="0" smtClean="0">
                <a:effectLst/>
                <a:latin typeface="Segoe UI"/>
                <a:ea typeface="SimSun"/>
                <a:cs typeface="Segoe UI"/>
              </a:rPr>
              <a:t> qui </a:t>
            </a:r>
            <a:r>
              <a:rPr lang="en-US" dirty="0" err="1" smtClean="0">
                <a:effectLst/>
                <a:latin typeface="Segoe UI"/>
                <a:ea typeface="SimSun"/>
                <a:cs typeface="Segoe UI"/>
              </a:rPr>
              <a:t>ont</a:t>
            </a:r>
            <a:r>
              <a:rPr lang="en-US" dirty="0" smtClean="0">
                <a:effectLst/>
                <a:latin typeface="Segoe UI"/>
                <a:ea typeface="SimSun"/>
                <a:cs typeface="Segoe UI"/>
              </a:rPr>
              <a:t> </a:t>
            </a:r>
            <a:r>
              <a:rPr lang="en-US" dirty="0" err="1" smtClean="0">
                <a:effectLst/>
                <a:latin typeface="Segoe UI"/>
                <a:ea typeface="SimSun"/>
                <a:cs typeface="Segoe UI"/>
              </a:rPr>
              <a:t>été</a:t>
            </a:r>
            <a:r>
              <a:rPr lang="en-US" dirty="0" smtClean="0">
                <a:effectLst/>
                <a:latin typeface="Segoe UI"/>
                <a:ea typeface="SimSun"/>
                <a:cs typeface="Segoe UI"/>
              </a:rPr>
              <a:t> </a:t>
            </a:r>
            <a:r>
              <a:rPr lang="en-US" dirty="0" err="1" smtClean="0">
                <a:effectLst/>
                <a:latin typeface="Segoe UI"/>
                <a:ea typeface="SimSun"/>
                <a:cs typeface="Segoe UI"/>
              </a:rPr>
              <a:t>créés</a:t>
            </a:r>
            <a:r>
              <a:rPr lang="en-US" dirty="0" smtClean="0">
                <a:effectLst/>
                <a:latin typeface="Segoe UI"/>
                <a:ea typeface="SimSun"/>
                <a:cs typeface="Segoe UI"/>
              </a:rPr>
              <a:t> avec des </a:t>
            </a:r>
            <a:r>
              <a:rPr lang="en-US" dirty="0" err="1" smtClean="0">
                <a:effectLst/>
                <a:latin typeface="Segoe UI"/>
                <a:ea typeface="SimSun"/>
                <a:cs typeface="Segoe UI"/>
              </a:rPr>
              <a:t>fichiers</a:t>
            </a:r>
            <a:r>
              <a:rPr lang="en-US" dirty="0" smtClean="0">
                <a:effectLst/>
                <a:latin typeface="Segoe UI"/>
                <a:ea typeface="SimSun"/>
                <a:cs typeface="Segoe UI"/>
              </a:rPr>
              <a:t> ADMX </a:t>
            </a:r>
            <a:r>
              <a:rPr lang="en-US" dirty="0" err="1" smtClean="0">
                <a:effectLst/>
                <a:latin typeface="Segoe UI"/>
                <a:ea typeface="SimSun"/>
                <a:cs typeface="Segoe UI"/>
              </a:rPr>
              <a:t>personnalisés</a:t>
            </a:r>
            <a:r>
              <a:rPr lang="en-US" dirty="0" smtClean="0">
                <a:effectLst/>
                <a:latin typeface="Segoe UI"/>
                <a:ea typeface="SimSun"/>
                <a:cs typeface="Segoe UI"/>
              </a:rPr>
              <a:t>. </a:t>
            </a:r>
            <a:r>
              <a:rPr lang="en-US" dirty="0" err="1" smtClean="0">
                <a:effectLst/>
                <a:latin typeface="Segoe UI"/>
                <a:ea typeface="SimSun"/>
                <a:cs typeface="Segoe UI"/>
              </a:rPr>
              <a:t>Vous</a:t>
            </a:r>
            <a:r>
              <a:rPr lang="en-US" dirty="0" smtClean="0">
                <a:effectLst/>
                <a:latin typeface="Segoe UI"/>
                <a:ea typeface="SimSun"/>
                <a:cs typeface="Segoe UI"/>
              </a:rPr>
              <a:t> </a:t>
            </a:r>
            <a:r>
              <a:rPr lang="en-US" dirty="0" err="1" smtClean="0">
                <a:effectLst/>
                <a:latin typeface="Segoe UI"/>
                <a:ea typeface="SimSun"/>
                <a:cs typeface="Segoe UI"/>
              </a:rPr>
              <a:t>devez</a:t>
            </a:r>
            <a:r>
              <a:rPr lang="en-US" dirty="0" smtClean="0">
                <a:effectLst/>
                <a:latin typeface="Segoe UI"/>
                <a:ea typeface="SimSun"/>
                <a:cs typeface="Segoe UI"/>
              </a:rPr>
              <a:t> </a:t>
            </a:r>
            <a:r>
              <a:rPr lang="en-US" dirty="0" err="1" smtClean="0">
                <a:effectLst/>
                <a:latin typeface="Segoe UI"/>
                <a:ea typeface="SimSun"/>
                <a:cs typeface="Segoe UI"/>
              </a:rPr>
              <a:t>également</a:t>
            </a:r>
            <a:r>
              <a:rPr lang="en-US" dirty="0" smtClean="0">
                <a:effectLst/>
                <a:latin typeface="Segoe UI"/>
                <a:ea typeface="SimSun"/>
                <a:cs typeface="Segoe UI"/>
              </a:rPr>
              <a:t> </a:t>
            </a:r>
            <a:r>
              <a:rPr lang="en-US" dirty="0" err="1" smtClean="0">
                <a:effectLst/>
                <a:latin typeface="Segoe UI"/>
                <a:ea typeface="SimSun"/>
                <a:cs typeface="Segoe UI"/>
              </a:rPr>
              <a:t>créer</a:t>
            </a:r>
            <a:r>
              <a:rPr lang="en-US" dirty="0" smtClean="0">
                <a:effectLst/>
                <a:latin typeface="Segoe UI"/>
                <a:ea typeface="SimSun"/>
                <a:cs typeface="Segoe UI"/>
              </a:rPr>
              <a:t> un objet de </a:t>
            </a:r>
            <a:r>
              <a:rPr lang="en-US" dirty="0" err="1" smtClean="0">
                <a:effectLst/>
                <a:latin typeface="Segoe UI"/>
                <a:ea typeface="SimSun"/>
                <a:cs typeface="Segoe UI"/>
              </a:rPr>
              <a:t>stratégie</a:t>
            </a:r>
            <a:r>
              <a:rPr lang="en-US" dirty="0" smtClean="0">
                <a:effectLst/>
                <a:latin typeface="Segoe UI"/>
                <a:ea typeface="SimSun"/>
                <a:cs typeface="Segoe UI"/>
              </a:rPr>
              <a:t> de </a:t>
            </a:r>
            <a:r>
              <a:rPr lang="en-US" dirty="0" err="1" smtClean="0">
                <a:effectLst/>
                <a:latin typeface="Segoe UI"/>
                <a:ea typeface="SimSun"/>
                <a:cs typeface="Segoe UI"/>
              </a:rPr>
              <a:t>groupe</a:t>
            </a:r>
            <a:r>
              <a:rPr lang="en-US" dirty="0" smtClean="0">
                <a:effectLst/>
                <a:latin typeface="Segoe UI"/>
                <a:ea typeface="SimSun"/>
                <a:cs typeface="Segoe UI"/>
              </a:rPr>
              <a:t> Starter qui </a:t>
            </a:r>
            <a:r>
              <a:rPr lang="en-US" dirty="0" err="1" smtClean="0">
                <a:effectLst/>
                <a:latin typeface="Segoe UI"/>
                <a:ea typeface="SimSun"/>
                <a:cs typeface="Segoe UI"/>
              </a:rPr>
              <a:t>comprend</a:t>
            </a:r>
            <a:r>
              <a:rPr lang="en-US" dirty="0" smtClean="0">
                <a:effectLst/>
                <a:latin typeface="Segoe UI"/>
                <a:ea typeface="SimSun"/>
                <a:cs typeface="Segoe UI"/>
              </a:rPr>
              <a:t> des </a:t>
            </a:r>
            <a:r>
              <a:rPr lang="en-US" dirty="0" err="1" smtClean="0">
                <a:effectLst/>
                <a:latin typeface="Segoe UI"/>
                <a:ea typeface="SimSun"/>
                <a:cs typeface="Segoe UI"/>
              </a:rPr>
              <a:t>paramètres</a:t>
            </a:r>
            <a:r>
              <a:rPr lang="en-US" dirty="0" smtClean="0">
                <a:effectLst/>
                <a:latin typeface="Segoe UI"/>
                <a:ea typeface="SimSun"/>
                <a:cs typeface="Segoe UI"/>
              </a:rPr>
              <a:t> Internet Explorer, </a:t>
            </a:r>
            <a:r>
              <a:rPr lang="en-US" dirty="0" err="1" smtClean="0">
                <a:effectLst/>
                <a:latin typeface="Segoe UI"/>
                <a:ea typeface="SimSun"/>
                <a:cs typeface="Segoe UI"/>
              </a:rPr>
              <a:t>puis</a:t>
            </a:r>
            <a:r>
              <a:rPr lang="en-US" dirty="0" smtClean="0">
                <a:effectLst/>
                <a:latin typeface="Segoe UI"/>
                <a:ea typeface="SimSun"/>
                <a:cs typeface="Segoe UI"/>
              </a:rPr>
              <a:t> </a:t>
            </a:r>
            <a:r>
              <a:rPr lang="en-US" dirty="0" err="1" smtClean="0">
                <a:effectLst/>
                <a:latin typeface="Segoe UI"/>
                <a:ea typeface="SimSun"/>
                <a:cs typeface="Segoe UI"/>
              </a:rPr>
              <a:t>configurer</a:t>
            </a:r>
            <a:r>
              <a:rPr lang="en-US" dirty="0" smtClean="0">
                <a:effectLst/>
                <a:latin typeface="Segoe UI"/>
                <a:ea typeface="SimSun"/>
                <a:cs typeface="Segoe UI"/>
              </a:rPr>
              <a:t> un objet de </a:t>
            </a:r>
            <a:r>
              <a:rPr lang="en-US" dirty="0" err="1" smtClean="0">
                <a:effectLst/>
                <a:latin typeface="Segoe UI"/>
                <a:ea typeface="SimSun"/>
                <a:cs typeface="Segoe UI"/>
              </a:rPr>
              <a:t>stratégie</a:t>
            </a:r>
            <a:r>
              <a:rPr lang="en-US" dirty="0" smtClean="0">
                <a:effectLst/>
                <a:latin typeface="Segoe UI"/>
                <a:ea typeface="SimSun"/>
                <a:cs typeface="Segoe UI"/>
              </a:rPr>
              <a:t> de </a:t>
            </a:r>
            <a:r>
              <a:rPr lang="en-US" dirty="0" err="1" smtClean="0">
                <a:effectLst/>
                <a:latin typeface="Segoe UI"/>
                <a:ea typeface="SimSun"/>
                <a:cs typeface="Segoe UI"/>
              </a:rPr>
              <a:t>groupe</a:t>
            </a:r>
            <a:r>
              <a:rPr lang="en-US" dirty="0" smtClean="0">
                <a:effectLst/>
                <a:latin typeface="Segoe UI"/>
                <a:ea typeface="SimSun"/>
                <a:cs typeface="Segoe UI"/>
              </a:rPr>
              <a:t> qui applique des </a:t>
            </a:r>
            <a:r>
              <a:rPr lang="en-US" dirty="0" err="1" smtClean="0">
                <a:effectLst/>
                <a:latin typeface="Segoe UI"/>
                <a:ea typeface="SimSun"/>
                <a:cs typeface="Segoe UI"/>
              </a:rPr>
              <a:t>paramètres</a:t>
            </a:r>
            <a:r>
              <a:rPr lang="en-US" dirty="0" smtClean="0">
                <a:effectLst/>
                <a:latin typeface="Segoe UI"/>
                <a:ea typeface="SimSun"/>
                <a:cs typeface="Segoe UI"/>
              </a:rPr>
              <a:t> </a:t>
            </a:r>
            <a:r>
              <a:rPr lang="en-US" dirty="0" err="1" smtClean="0">
                <a:effectLst/>
                <a:latin typeface="Segoe UI"/>
                <a:ea typeface="SimSun"/>
                <a:cs typeface="Segoe UI"/>
              </a:rPr>
              <a:t>d'objet</a:t>
            </a:r>
            <a:r>
              <a:rPr lang="en-US" dirty="0" smtClean="0">
                <a:effectLst/>
                <a:latin typeface="Segoe UI"/>
                <a:ea typeface="SimSun"/>
                <a:cs typeface="Segoe UI"/>
              </a:rPr>
              <a:t> de </a:t>
            </a:r>
            <a:r>
              <a:rPr lang="en-US" dirty="0" err="1" smtClean="0">
                <a:effectLst/>
                <a:latin typeface="Segoe UI"/>
                <a:ea typeface="SimSun"/>
                <a:cs typeface="Segoe UI"/>
              </a:rPr>
              <a:t>stratégie</a:t>
            </a:r>
            <a:r>
              <a:rPr lang="en-US" dirty="0" smtClean="0">
                <a:effectLst/>
                <a:latin typeface="Segoe UI"/>
                <a:ea typeface="SimSun"/>
                <a:cs typeface="Segoe UI"/>
              </a:rPr>
              <a:t> de </a:t>
            </a:r>
            <a:r>
              <a:rPr lang="en-US" dirty="0" err="1" smtClean="0">
                <a:effectLst/>
                <a:latin typeface="Segoe UI"/>
                <a:ea typeface="SimSun"/>
                <a:cs typeface="Segoe UI"/>
              </a:rPr>
              <a:t>groupe</a:t>
            </a:r>
            <a:r>
              <a:rPr lang="en-US" dirty="0" smtClean="0">
                <a:effectLst/>
                <a:latin typeface="Segoe UI"/>
                <a:ea typeface="SimSun"/>
                <a:cs typeface="Segoe UI"/>
              </a:rPr>
              <a:t> pour les services Marketing et </a:t>
            </a:r>
            <a:r>
              <a:rPr lang="en-US" dirty="0" err="1" smtClean="0">
                <a:effectLst/>
                <a:latin typeface="Segoe UI"/>
                <a:ea typeface="SimSun"/>
                <a:cs typeface="Segoe UI"/>
              </a:rPr>
              <a:t>Informatique</a:t>
            </a:r>
            <a:endParaRPr lang="en-US" dirty="0">
              <a:effectLst/>
              <a:latin typeface="Segoe UI"/>
              <a:ea typeface="SimSun"/>
              <a:cs typeface="Arial"/>
            </a:endParaRPr>
          </a:p>
        </p:txBody>
      </p:sp>
    </p:spTree>
    <p:extLst>
      <p:ext uri="{BB962C8B-B14F-4D97-AF65-F5344CB8AC3E}">
        <p14:creationId xmlns:p14="http://schemas.microsoft.com/office/powerpoint/2010/main" val="19741240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d139d94c-5c44-4485-9962-da0885a859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Contrôle des acquis de l'atelier pratique</a:t>
            </a:r>
            <a:endParaRPr lang="en-US"/>
          </a:p>
        </p:txBody>
      </p:sp>
      <p:sp>
        <p:nvSpPr>
          <p:cNvPr id="3" name="Text Placeholder 2"/>
          <p:cNvSpPr>
            <a:spLocks noGrp="1"/>
          </p:cNvSpPr>
          <p:nvPr>
            <p:ph type="body" idx="1"/>
          </p:nvPr>
        </p:nvSpPr>
        <p:spPr/>
        <p:txBody>
          <a:bodyPr/>
          <a:lstStyle/>
          <a:p>
            <a:r>
              <a:rPr lang="en-US" sz="2600" dirty="0" err="1"/>
              <a:t>Quelle</a:t>
            </a:r>
            <a:r>
              <a:rPr lang="en-US" sz="2600" dirty="0"/>
              <a:t> </a:t>
            </a:r>
            <a:r>
              <a:rPr lang="en-US" sz="2600" dirty="0" err="1"/>
              <a:t>est</a:t>
            </a:r>
            <a:r>
              <a:rPr lang="en-US" sz="2600" dirty="0"/>
              <a:t> la </a:t>
            </a:r>
            <a:r>
              <a:rPr lang="en-US" sz="2600" dirty="0" err="1"/>
              <a:t>différence</a:t>
            </a:r>
            <a:r>
              <a:rPr lang="en-US" sz="2600" dirty="0"/>
              <a:t> entre les </a:t>
            </a:r>
            <a:r>
              <a:rPr lang="en-US" sz="2600" dirty="0" err="1"/>
              <a:t>fichiers</a:t>
            </a:r>
            <a:r>
              <a:rPr lang="en-US" sz="2600" dirty="0"/>
              <a:t> ADMX </a:t>
            </a:r>
            <a:r>
              <a:rPr lang="en-US" sz="2600" dirty="0" smtClean="0"/>
              <a:t>et ADML</a:t>
            </a:r>
            <a:r>
              <a:rPr lang="en-US" sz="2600" dirty="0"/>
              <a:t> ?</a:t>
            </a:r>
          </a:p>
          <a:p>
            <a:r>
              <a:rPr lang="en-US" sz="2600" dirty="0"/>
              <a:t>Le </a:t>
            </a:r>
            <a:r>
              <a:rPr lang="en-US" sz="2600" dirty="0" err="1"/>
              <a:t>groupe</a:t>
            </a:r>
            <a:r>
              <a:rPr lang="en-US" sz="2600" dirty="0"/>
              <a:t> </a:t>
            </a:r>
            <a:r>
              <a:rPr lang="en-US" sz="2600" dirty="0" err="1"/>
              <a:t>Responsables</a:t>
            </a:r>
            <a:r>
              <a:rPr lang="en-US" sz="2600" dirty="0"/>
              <a:t> des </a:t>
            </a:r>
            <a:r>
              <a:rPr lang="en-US" sz="2600" dirty="0" err="1"/>
              <a:t>ventes</a:t>
            </a:r>
            <a:r>
              <a:rPr lang="en-US" sz="2600" dirty="0"/>
              <a:t> </a:t>
            </a:r>
            <a:r>
              <a:rPr lang="en-US" sz="2600" dirty="0" err="1"/>
              <a:t>doit</a:t>
            </a:r>
            <a:r>
              <a:rPr lang="en-US" sz="2600" dirty="0"/>
              <a:t> </a:t>
            </a:r>
            <a:r>
              <a:rPr lang="en-US" sz="2600" dirty="0" err="1"/>
              <a:t>être</a:t>
            </a:r>
            <a:r>
              <a:rPr lang="en-US" sz="2600" dirty="0"/>
              <a:t> </a:t>
            </a:r>
            <a:r>
              <a:rPr lang="en-US" sz="2600" dirty="0" err="1"/>
              <a:t>exempté</a:t>
            </a:r>
            <a:r>
              <a:rPr lang="en-US" sz="2600" dirty="0"/>
              <a:t> de la </a:t>
            </a:r>
            <a:r>
              <a:rPr lang="en-US" sz="2600" dirty="0" err="1"/>
              <a:t>stratégie</a:t>
            </a:r>
            <a:r>
              <a:rPr lang="en-US" sz="2600" dirty="0"/>
              <a:t> de </a:t>
            </a:r>
            <a:r>
              <a:rPr lang="en-US" sz="2600" dirty="0" err="1"/>
              <a:t>verrouillage</a:t>
            </a:r>
            <a:r>
              <a:rPr lang="en-US" sz="2600" dirty="0"/>
              <a:t> de </a:t>
            </a:r>
            <a:r>
              <a:rPr lang="en-US" sz="2600" dirty="0" err="1"/>
              <a:t>l'ordinateur</a:t>
            </a:r>
            <a:r>
              <a:rPr lang="en-US" sz="2600" dirty="0"/>
              <a:t> qui </a:t>
            </a:r>
            <a:r>
              <a:rPr lang="en-US" sz="2600" dirty="0" err="1"/>
              <a:t>est</a:t>
            </a:r>
            <a:r>
              <a:rPr lang="en-US" sz="2600" dirty="0"/>
              <a:t> </a:t>
            </a:r>
            <a:r>
              <a:rPr lang="en-US" sz="2600" dirty="0" err="1"/>
              <a:t>appliquée</a:t>
            </a:r>
            <a:r>
              <a:rPr lang="en-US" sz="2600" dirty="0"/>
              <a:t> à </a:t>
            </a:r>
            <a:r>
              <a:rPr lang="en-US" sz="2600" dirty="0" err="1"/>
              <a:t>toute</a:t>
            </a:r>
            <a:r>
              <a:rPr lang="en-US" sz="2600" dirty="0"/>
              <a:t> </a:t>
            </a:r>
            <a:r>
              <a:rPr lang="en-US" sz="2600" dirty="0" err="1"/>
              <a:t>l'unité</a:t>
            </a:r>
            <a:r>
              <a:rPr lang="en-US" sz="2600" dirty="0"/>
              <a:t> </a:t>
            </a:r>
            <a:r>
              <a:rPr lang="en-US" sz="2600" dirty="0" err="1"/>
              <a:t>d'organisation</a:t>
            </a:r>
            <a:r>
              <a:rPr lang="en-US" sz="2600" dirty="0"/>
              <a:t> </a:t>
            </a:r>
            <a:r>
              <a:rPr lang="en-US" sz="2600" dirty="0" err="1"/>
              <a:t>Ventes</a:t>
            </a:r>
            <a:r>
              <a:rPr lang="en-US" sz="2600" dirty="0"/>
              <a:t>. </a:t>
            </a:r>
            <a:r>
              <a:rPr lang="en-US" sz="2600" dirty="0" err="1"/>
              <a:t>Tous</a:t>
            </a:r>
            <a:r>
              <a:rPr lang="en-US" sz="2600" dirty="0"/>
              <a:t> les </a:t>
            </a:r>
            <a:r>
              <a:rPr lang="en-US" sz="2600" dirty="0" err="1"/>
              <a:t>comptes</a:t>
            </a:r>
            <a:r>
              <a:rPr lang="en-US" sz="2600" dirty="0"/>
              <a:t> </a:t>
            </a:r>
            <a:r>
              <a:rPr lang="en-US" sz="2600" dirty="0" err="1"/>
              <a:t>d'utilisateurs</a:t>
            </a:r>
            <a:r>
              <a:rPr lang="en-US" sz="2600" dirty="0"/>
              <a:t> des </a:t>
            </a:r>
            <a:r>
              <a:rPr lang="en-US" sz="2600" dirty="0" err="1"/>
              <a:t>ventes</a:t>
            </a:r>
            <a:r>
              <a:rPr lang="en-US" sz="2600" dirty="0"/>
              <a:t> et les </a:t>
            </a:r>
            <a:r>
              <a:rPr lang="en-US" sz="2600" dirty="0" err="1"/>
              <a:t>groupes</a:t>
            </a:r>
            <a:r>
              <a:rPr lang="en-US" sz="2600" dirty="0"/>
              <a:t> </a:t>
            </a:r>
            <a:r>
              <a:rPr lang="en-US" sz="2600" dirty="0" smtClean="0"/>
              <a:t>de </a:t>
            </a:r>
            <a:r>
              <a:rPr lang="en-US" sz="2600" dirty="0" err="1" smtClean="0"/>
              <a:t>ventes</a:t>
            </a:r>
            <a:r>
              <a:rPr lang="en-US" sz="2600" dirty="0" smtClean="0"/>
              <a:t> </a:t>
            </a:r>
            <a:r>
              <a:rPr lang="en-US" sz="2600" dirty="0" err="1"/>
              <a:t>résident</a:t>
            </a:r>
            <a:r>
              <a:rPr lang="en-US" sz="2600" dirty="0"/>
              <a:t> </a:t>
            </a:r>
            <a:r>
              <a:rPr lang="en-US" sz="2600" dirty="0" err="1"/>
              <a:t>dans</a:t>
            </a:r>
            <a:r>
              <a:rPr lang="en-US" sz="2600" dirty="0"/>
              <a:t> </a:t>
            </a:r>
            <a:r>
              <a:rPr lang="en-US" sz="2600" dirty="0" err="1"/>
              <a:t>l'unité</a:t>
            </a:r>
            <a:r>
              <a:rPr lang="en-US" sz="2600" dirty="0"/>
              <a:t> </a:t>
            </a:r>
            <a:r>
              <a:rPr lang="en-US" sz="2600" dirty="0" err="1"/>
              <a:t>d'organisation</a:t>
            </a:r>
            <a:r>
              <a:rPr lang="en-US" sz="2600" dirty="0"/>
              <a:t> </a:t>
            </a:r>
            <a:r>
              <a:rPr lang="en-US" sz="2600" dirty="0" err="1"/>
              <a:t>Ventes</a:t>
            </a:r>
            <a:r>
              <a:rPr lang="en-US" sz="2600" dirty="0"/>
              <a:t>. Comment </a:t>
            </a:r>
            <a:r>
              <a:rPr lang="en-US" sz="2600" dirty="0" err="1"/>
              <a:t>exempteriez-vous</a:t>
            </a:r>
            <a:r>
              <a:rPr lang="en-US" sz="2600" dirty="0"/>
              <a:t> le </a:t>
            </a:r>
            <a:r>
              <a:rPr lang="en-US" sz="2600" dirty="0" err="1"/>
              <a:t>groupe</a:t>
            </a:r>
            <a:r>
              <a:rPr lang="en-US" sz="2600" dirty="0"/>
              <a:t> </a:t>
            </a:r>
            <a:r>
              <a:rPr lang="en-US" sz="2600" dirty="0" err="1"/>
              <a:t>Responsables</a:t>
            </a:r>
            <a:r>
              <a:rPr lang="en-US" sz="2600" dirty="0"/>
              <a:t> des </a:t>
            </a:r>
            <a:r>
              <a:rPr lang="en-US" sz="2600" dirty="0" err="1"/>
              <a:t>ventes</a:t>
            </a:r>
            <a:r>
              <a:rPr lang="en-US" sz="2600" dirty="0"/>
              <a:t> ?</a:t>
            </a:r>
          </a:p>
          <a:p>
            <a:r>
              <a:rPr lang="en-US" sz="2600" dirty="0" err="1"/>
              <a:t>Quelle</a:t>
            </a:r>
            <a:r>
              <a:rPr lang="en-US" sz="2600" dirty="0"/>
              <a:t> applet de </a:t>
            </a:r>
            <a:r>
              <a:rPr lang="en-US" sz="2600" dirty="0" err="1"/>
              <a:t>commande</a:t>
            </a:r>
            <a:r>
              <a:rPr lang="en-US" sz="2600" dirty="0"/>
              <a:t> </a:t>
            </a:r>
            <a:r>
              <a:rPr lang="en-US" sz="2600" dirty="0" err="1"/>
              <a:t>pouvez-vous</a:t>
            </a:r>
            <a:r>
              <a:rPr lang="en-US" sz="2600" dirty="0"/>
              <a:t> </a:t>
            </a:r>
            <a:r>
              <a:rPr lang="en-US" sz="2600" dirty="0" err="1"/>
              <a:t>utiliser</a:t>
            </a:r>
            <a:r>
              <a:rPr lang="en-US" sz="2600" dirty="0"/>
              <a:t> </a:t>
            </a:r>
            <a:r>
              <a:rPr lang="en-US" sz="2600" dirty="0" smtClean="0"/>
              <a:t>pour forcer </a:t>
            </a:r>
            <a:r>
              <a:rPr lang="en-US" sz="2600" dirty="0" err="1"/>
              <a:t>l'actualisation</a:t>
            </a:r>
            <a:r>
              <a:rPr lang="en-US" sz="2600" dirty="0"/>
              <a:t> </a:t>
            </a:r>
            <a:r>
              <a:rPr lang="en-US" sz="2600" dirty="0" err="1"/>
              <a:t>immédiate</a:t>
            </a:r>
            <a:r>
              <a:rPr lang="en-US" sz="2600" dirty="0"/>
              <a:t> de </a:t>
            </a:r>
            <a:r>
              <a:rPr lang="en-US" sz="2600" dirty="0" err="1"/>
              <a:t>tous</a:t>
            </a:r>
            <a:r>
              <a:rPr lang="en-US" sz="2600" dirty="0"/>
              <a:t> les </a:t>
            </a:r>
            <a:r>
              <a:rPr lang="en-US" sz="2600" dirty="0" err="1"/>
              <a:t>objets</a:t>
            </a:r>
            <a:r>
              <a:rPr lang="en-US" sz="2600" dirty="0"/>
              <a:t> de </a:t>
            </a:r>
            <a:r>
              <a:rPr lang="en-US" sz="2600" dirty="0" err="1"/>
              <a:t>stratégie</a:t>
            </a:r>
            <a:r>
              <a:rPr lang="en-US" sz="2600" dirty="0"/>
              <a:t> de </a:t>
            </a:r>
            <a:r>
              <a:rPr lang="en-US" sz="2600" dirty="0" err="1"/>
              <a:t>groupe</a:t>
            </a:r>
            <a:r>
              <a:rPr lang="en-US" sz="2600" dirty="0"/>
              <a:t> </a:t>
            </a:r>
            <a:r>
              <a:rPr lang="en-US" sz="2600" dirty="0" err="1"/>
              <a:t>sur</a:t>
            </a:r>
            <a:r>
              <a:rPr lang="en-US" sz="2600" dirty="0"/>
              <a:t> un </a:t>
            </a:r>
            <a:r>
              <a:rPr lang="en-US" sz="2600" dirty="0" err="1"/>
              <a:t>ordinateur</a:t>
            </a:r>
            <a:r>
              <a:rPr lang="en-US" sz="2600" dirty="0"/>
              <a:t> client </a:t>
            </a:r>
            <a:r>
              <a:rPr lang="en-US" sz="2600" dirty="0" smtClean="0"/>
              <a:t>?</a:t>
            </a:r>
            <a:endParaRPr lang="en-US" sz="2600" dirty="0"/>
          </a:p>
        </p:txBody>
      </p:sp>
    </p:spTree>
    <p:extLst>
      <p:ext uri="{BB962C8B-B14F-4D97-AF65-F5344CB8AC3E}">
        <p14:creationId xmlns:p14="http://schemas.microsoft.com/office/powerpoint/2010/main" val="4164917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Leçon 1 : Vue d'ensemble d'une stratégie de groupe</a:t>
            </a:r>
            <a:endParaRPr lang="en-US" sz="2600" dirty="0"/>
          </a:p>
        </p:txBody>
      </p:sp>
      <p:sp>
        <p:nvSpPr>
          <p:cNvPr id="3" name="Text Placeholder 2"/>
          <p:cNvSpPr>
            <a:spLocks noGrp="1"/>
          </p:cNvSpPr>
          <p:nvPr>
            <p:ph type="body" idx="1"/>
          </p:nvPr>
        </p:nvSpPr>
        <p:spPr>
          <a:xfrm>
            <a:off x="458788" y="1021215"/>
            <a:ext cx="8304212" cy="5147356"/>
          </a:xfrm>
        </p:spPr>
        <p:txBody>
          <a:bodyPr/>
          <a:lstStyle/>
          <a:p>
            <a:r>
              <a:rPr lang="fr-FR" dirty="0" smtClean="0"/>
              <a:t>Composants de la stratégie de groupe
Que sont les objets de stratégie de groupe locale multiple ?
Stockage des objets de stratégie de groupe de domaine
Que sont les préférences de stratégie de groupe ?
Que sont les objets de stratégie de groupe Starter ?
Délégation de la gestion des objets de stratégie de groupe
Démonstration : Création et gestion d'objets de stratégie de groupe</a:t>
            </a:r>
            <a:endParaRPr lang="en-US" dirty="0"/>
          </a:p>
        </p:txBody>
      </p:sp>
    </p:spTree>
    <p:extLst>
      <p:ext uri="{BB962C8B-B14F-4D97-AF65-F5344CB8AC3E}">
        <p14:creationId xmlns:p14="http://schemas.microsoft.com/office/powerpoint/2010/main" val="3923618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Contrôle des acquis et éléments à retenir</a:t>
            </a:r>
            <a:endParaRPr lang="en-US"/>
          </a:p>
        </p:txBody>
      </p:sp>
      <p:sp>
        <p:nvSpPr>
          <p:cNvPr id="3" name="Text Placeholder 2"/>
          <p:cNvSpPr>
            <a:spLocks noGrp="1"/>
          </p:cNvSpPr>
          <p:nvPr>
            <p:ph type="body" idx="1"/>
          </p:nvPr>
        </p:nvSpPr>
        <p:spPr/>
        <p:txBody>
          <a:bodyPr/>
          <a:lstStyle/>
          <a:p>
            <a:r>
              <a:rPr lang="fr-FR" dirty="0" smtClean="0"/>
              <a:t>Questions de contrôle des acquis
Outils
Méthode conseillée
Problèmes courants et conseils relatifs à la résolution des problèmes</a:t>
            </a:r>
            <a:endParaRPr lang="en-US" dirty="0"/>
          </a:p>
        </p:txBody>
      </p:sp>
    </p:spTree>
    <p:extLst>
      <p:ext uri="{BB962C8B-B14F-4D97-AF65-F5344CB8AC3E}">
        <p14:creationId xmlns:p14="http://schemas.microsoft.com/office/powerpoint/2010/main" val="8149050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7899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4431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Composants de la stratégie de groupe</a:t>
            </a:r>
            <a:endParaRPr lang="en-US"/>
          </a:p>
        </p:txBody>
      </p:sp>
      <p:sp>
        <p:nvSpPr>
          <p:cNvPr id="4" name="AutoShape 5"/>
          <p:cNvSpPr>
            <a:spLocks noChangeArrowheads="1"/>
          </p:cNvSpPr>
          <p:nvPr/>
        </p:nvSpPr>
        <p:spPr bwMode="auto">
          <a:xfrm>
            <a:off x="228600" y="787157"/>
            <a:ext cx="4488055" cy="1385888"/>
          </a:xfrm>
          <a:prstGeom prst="roundRect">
            <a:avLst>
              <a:gd name="adj" fmla="val 5634"/>
            </a:avLst>
          </a:prstGeom>
          <a:noFill/>
          <a:ln w="9525" algn="ctr">
            <a:noFill/>
            <a:round/>
            <a:headEnd/>
            <a:tailEnd/>
          </a:ln>
          <a:effectLst/>
        </p:spPr>
        <p:txBody>
          <a:bodyPr anchor="t"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defRPr/>
            </a:pPr>
            <a:r>
              <a:rPr lang="en-US" b="0" dirty="0">
                <a:latin typeface="Segoe UI" pitchFamily="34" charset="0"/>
                <a:ea typeface="Segoe UI" pitchFamily="34" charset="0"/>
                <a:cs typeface="Segoe UI" pitchFamily="34" charset="0"/>
              </a:rPr>
              <a:t>Un paramètre de stratégie de groupe définit une modification de configuration spécifique à appliquer à un </a:t>
            </a:r>
            <a:r>
              <a:rPr lang="en-US" b="0" dirty="0" err="1">
                <a:latin typeface="Segoe UI" pitchFamily="34" charset="0"/>
                <a:ea typeface="Segoe UI" pitchFamily="34" charset="0"/>
                <a:cs typeface="Segoe UI" pitchFamily="34" charset="0"/>
              </a:rPr>
              <a:t>utilisateur</a:t>
            </a:r>
            <a:r>
              <a:rPr lang="en-US" b="0" dirty="0">
                <a:latin typeface="Segoe UI" pitchFamily="34" charset="0"/>
                <a:ea typeface="Segoe UI" pitchFamily="34" charset="0"/>
                <a:cs typeface="Segoe UI" pitchFamily="34" charset="0"/>
              </a:rPr>
              <a:t> </a:t>
            </a:r>
            <a:r>
              <a:rPr lang="en-US" b="0" dirty="0" err="1" smtClean="0">
                <a:latin typeface="Segoe UI" pitchFamily="34" charset="0"/>
                <a:ea typeface="Segoe UI" pitchFamily="34" charset="0"/>
                <a:cs typeface="Segoe UI" pitchFamily="34" charset="0"/>
              </a:rPr>
              <a:t>ou</a:t>
            </a:r>
            <a:r>
              <a:rPr lang="en-US" b="0" dirty="0" smtClean="0">
                <a:latin typeface="Segoe UI" pitchFamily="34" charset="0"/>
                <a:ea typeface="Segoe UI" pitchFamily="34" charset="0"/>
                <a:cs typeface="Segoe UI" pitchFamily="34" charset="0"/>
              </a:rPr>
              <a:t> à </a:t>
            </a:r>
            <a:r>
              <a:rPr lang="en-US" b="0" dirty="0">
                <a:latin typeface="Segoe UI" pitchFamily="34" charset="0"/>
                <a:ea typeface="Segoe UI" pitchFamily="34" charset="0"/>
                <a:cs typeface="Segoe UI" pitchFamily="34" charset="0"/>
              </a:rPr>
              <a:t>un ordinateur</a:t>
            </a:r>
          </a:p>
        </p:txBody>
      </p:sp>
      <p:sp>
        <p:nvSpPr>
          <p:cNvPr id="5" name="AutoShape 5"/>
          <p:cNvSpPr>
            <a:spLocks noChangeArrowheads="1"/>
          </p:cNvSpPr>
          <p:nvPr/>
        </p:nvSpPr>
        <p:spPr bwMode="auto">
          <a:xfrm>
            <a:off x="4850673" y="787157"/>
            <a:ext cx="4114800" cy="1575043"/>
          </a:xfrm>
          <a:prstGeom prst="roundRect">
            <a:avLst>
              <a:gd name="adj" fmla="val 5634"/>
            </a:avLst>
          </a:prstGeom>
          <a:noFill/>
          <a:ln w="9525" algn="ctr">
            <a:noFill/>
            <a:round/>
            <a:headEnd/>
            <a:tailEnd/>
          </a:ln>
          <a:effectLst/>
        </p:spPr>
        <p:txBody>
          <a:bodyPr anchor="t"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defRPr/>
            </a:pPr>
            <a:r>
              <a:rPr lang="en-US" b="0" dirty="0">
                <a:latin typeface="Segoe UI" pitchFamily="34" charset="0"/>
                <a:ea typeface="Segoe UI" pitchFamily="34" charset="0"/>
                <a:cs typeface="Segoe UI" pitchFamily="34" charset="0"/>
              </a:rPr>
              <a:t>Un objet de stratégie de groupe (GPO) est un ensemble de paramètres de stratégie de groupe qui peuvent être appliqués à un utilisateur et/</a:t>
            </a:r>
            <a:r>
              <a:rPr lang="en-US" b="0" dirty="0" err="1">
                <a:latin typeface="Segoe UI" pitchFamily="34" charset="0"/>
                <a:ea typeface="Segoe UI" pitchFamily="34" charset="0"/>
                <a:cs typeface="Segoe UI" pitchFamily="34" charset="0"/>
              </a:rPr>
              <a:t>ou</a:t>
            </a:r>
            <a:r>
              <a:rPr lang="en-US" b="0" dirty="0">
                <a:latin typeface="Segoe UI" pitchFamily="34" charset="0"/>
                <a:ea typeface="Segoe UI" pitchFamily="34" charset="0"/>
                <a:cs typeface="Segoe UI" pitchFamily="34" charset="0"/>
              </a:rPr>
              <a:t> </a:t>
            </a:r>
            <a:r>
              <a:rPr lang="en-US" b="0" dirty="0" smtClean="0">
                <a:latin typeface="Segoe UI" pitchFamily="34" charset="0"/>
                <a:ea typeface="Segoe UI" pitchFamily="34" charset="0"/>
                <a:cs typeface="Segoe UI" pitchFamily="34" charset="0"/>
              </a:rPr>
              <a:t>à un </a:t>
            </a:r>
            <a:r>
              <a:rPr lang="en-US" b="0" dirty="0">
                <a:latin typeface="Segoe UI" pitchFamily="34" charset="0"/>
                <a:ea typeface="Segoe UI" pitchFamily="34" charset="0"/>
                <a:cs typeface="Segoe UI" pitchFamily="34" charset="0"/>
              </a:rPr>
              <a:t>ordinateur, pour mettre en </a:t>
            </a:r>
            <a:r>
              <a:rPr lang="en-US" b="0" dirty="0" err="1">
                <a:latin typeface="Segoe UI" pitchFamily="34" charset="0"/>
                <a:ea typeface="Segoe UI" pitchFamily="34" charset="0"/>
                <a:cs typeface="Segoe UI" pitchFamily="34" charset="0"/>
              </a:rPr>
              <a:t>œuvre</a:t>
            </a:r>
            <a:r>
              <a:rPr lang="en-US" b="0" dirty="0">
                <a:latin typeface="Segoe UI" pitchFamily="34" charset="0"/>
                <a:ea typeface="Segoe UI" pitchFamily="34" charset="0"/>
                <a:cs typeface="Segoe UI" pitchFamily="34" charset="0"/>
              </a:rPr>
              <a:t> </a:t>
            </a:r>
            <a:r>
              <a:rPr lang="en-US" b="0" dirty="0" smtClean="0">
                <a:latin typeface="Segoe UI" pitchFamily="34" charset="0"/>
                <a:ea typeface="Segoe UI" pitchFamily="34" charset="0"/>
                <a:cs typeface="Segoe UI" pitchFamily="34" charset="0"/>
              </a:rPr>
              <a:t>des modifications</a:t>
            </a:r>
            <a:endParaRPr lang="en-US" b="0" dirty="0">
              <a:latin typeface="Segoe UI" pitchFamily="34" charset="0"/>
              <a:ea typeface="Segoe UI" pitchFamily="34" charset="0"/>
              <a:cs typeface="Segoe UI" pitchFamily="34" charset="0"/>
            </a:endParaRPr>
          </a:p>
        </p:txBody>
      </p:sp>
      <p:pic>
        <p:nvPicPr>
          <p:cNvPr id="6"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08" y="2434034"/>
            <a:ext cx="4477911" cy="4119166"/>
          </a:xfrm>
          <a:prstGeom prst="rect">
            <a:avLst/>
          </a:prstGeom>
          <a:noFill/>
          <a:effectLst/>
        </p:spPr>
      </p:pic>
      <p:pic>
        <p:nvPicPr>
          <p:cNvPr id="7" name="Content Placeholder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3889" y="2514600"/>
            <a:ext cx="4010340" cy="4023360"/>
          </a:xfrm>
          <a:prstGeom prst="rect">
            <a:avLst/>
          </a:prstGeom>
          <a:noFill/>
          <a:ln>
            <a:solidFill>
              <a:schemeClr val="tx1"/>
            </a:solidFill>
          </a:ln>
          <a:effectLst/>
        </p:spPr>
      </p:pic>
    </p:spTree>
    <p:extLst>
      <p:ext uri="{BB962C8B-B14F-4D97-AF65-F5344CB8AC3E}">
        <p14:creationId xmlns:p14="http://schemas.microsoft.com/office/powerpoint/2010/main" val="3370870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smtClean="0"/>
              <a:t>Que sont les objets de stratégie de groupe locale multiple ?</a:t>
            </a:r>
            <a:endParaRPr lang="en-US" sz="2400" dirty="0"/>
          </a:p>
        </p:txBody>
      </p:sp>
      <p:sp>
        <p:nvSpPr>
          <p:cNvPr id="4" name="Rounded Rectangle 3"/>
          <p:cNvSpPr>
            <a:spLocks noChangeArrowheads="1"/>
          </p:cNvSpPr>
          <p:nvPr/>
        </p:nvSpPr>
        <p:spPr bwMode="auto">
          <a:xfrm>
            <a:off x="241954" y="838200"/>
            <a:ext cx="8721725" cy="5715000"/>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dirty="0" smtClean="0">
                <a:latin typeface="Segoe UI" pitchFamily="34" charset="0"/>
                <a:ea typeface="Segoe UI" pitchFamily="34" charset="0"/>
                <a:cs typeface="Segoe UI" pitchFamily="34" charset="0"/>
              </a:rPr>
              <a:t>Plusieurs stratégies de </a:t>
            </a:r>
            <a:r>
              <a:rPr lang="en-US" sz="2400" dirty="0" err="1" smtClean="0">
                <a:latin typeface="Segoe UI" pitchFamily="34" charset="0"/>
                <a:ea typeface="Segoe UI" pitchFamily="34" charset="0"/>
                <a:cs typeface="Segoe UI" pitchFamily="34" charset="0"/>
              </a:rPr>
              <a:t>groupe</a:t>
            </a:r>
            <a:r>
              <a:rPr lang="en-US" sz="2400" dirty="0" smtClean="0">
                <a:latin typeface="Segoe UI" pitchFamily="34" charset="0"/>
                <a:ea typeface="Segoe UI" pitchFamily="34" charset="0"/>
                <a:cs typeface="Segoe UI" pitchFamily="34" charset="0"/>
              </a:rPr>
              <a:t> locales</a:t>
            </a:r>
            <a:endParaRPr lang="en-US" sz="2400" dirty="0">
              <a:latin typeface="Segoe UI" pitchFamily="34" charset="0"/>
              <a:ea typeface="Segoe UI" pitchFamily="34" charset="0"/>
              <a:cs typeface="Segoe UI" pitchFamily="34" charset="0"/>
            </a:endParaRPr>
          </a:p>
          <a:p>
            <a:endParaRPr lang="en-US" sz="2400" dirty="0" smtClean="0">
              <a:latin typeface="Segoe UI" pitchFamily="34" charset="0"/>
              <a:ea typeface="Segoe UI" pitchFamily="34" charset="0"/>
              <a:cs typeface="Segoe UI" pitchFamily="34" charset="0"/>
            </a:endParaRPr>
          </a:p>
          <a:p>
            <a:endParaRPr lang="en-US" sz="2400" dirty="0">
              <a:latin typeface="Segoe UI" pitchFamily="34" charset="0"/>
              <a:ea typeface="Segoe UI" pitchFamily="34" charset="0"/>
              <a:cs typeface="Segoe UI" pitchFamily="34" charset="0"/>
            </a:endParaRPr>
          </a:p>
          <a:p>
            <a:endParaRPr lang="en-US" sz="2400" dirty="0" smtClean="0">
              <a:latin typeface="Segoe UI" pitchFamily="34" charset="0"/>
              <a:ea typeface="Segoe UI" pitchFamily="34" charset="0"/>
              <a:cs typeface="Segoe UI" pitchFamily="34" charset="0"/>
            </a:endParaRPr>
          </a:p>
          <a:p>
            <a:endParaRPr lang="en-US" sz="2400" dirty="0">
              <a:latin typeface="Segoe UI" pitchFamily="34" charset="0"/>
              <a:ea typeface="Segoe UI" pitchFamily="34" charset="0"/>
              <a:cs typeface="Segoe UI" pitchFamily="34" charset="0"/>
            </a:endParaRPr>
          </a:p>
          <a:p>
            <a:endParaRPr lang="en-US" sz="2400" dirty="0" smtClean="0">
              <a:latin typeface="Segoe UI" pitchFamily="34" charset="0"/>
              <a:ea typeface="Segoe UI" pitchFamily="34" charset="0"/>
              <a:cs typeface="Segoe UI" pitchFamily="34" charset="0"/>
            </a:endParaRPr>
          </a:p>
          <a:p>
            <a:endParaRPr lang="en-US" sz="2400" dirty="0" smtClean="0">
              <a:latin typeface="Segoe UI" pitchFamily="34" charset="0"/>
              <a:ea typeface="Segoe UI" pitchFamily="34" charset="0"/>
              <a:cs typeface="Segoe UI" pitchFamily="34" charset="0"/>
            </a:endParaRPr>
          </a:p>
          <a:p>
            <a:endParaRPr lang="en-US" sz="800" dirty="0" smtClean="0">
              <a:latin typeface="Segoe UI" pitchFamily="34" charset="0"/>
              <a:ea typeface="Segoe UI" pitchFamily="34" charset="0"/>
              <a:cs typeface="Segoe UI" pitchFamily="34" charset="0"/>
            </a:endParaRPr>
          </a:p>
          <a:p>
            <a:pPr>
              <a:spcBef>
                <a:spcPts val="2000"/>
              </a:spcBef>
            </a:pPr>
            <a:r>
              <a:rPr lang="en-US" sz="2400" smtClean="0">
                <a:latin typeface="Segoe UI" pitchFamily="34" charset="0"/>
                <a:ea typeface="Segoe UI" pitchFamily="34" charset="0"/>
                <a:cs typeface="Segoe UI" pitchFamily="34" charset="0"/>
              </a:rPr>
              <a:t>Il </a:t>
            </a:r>
            <a:r>
              <a:rPr lang="en-US" sz="2400" dirty="0" smtClean="0">
                <a:latin typeface="Segoe UI" pitchFamily="34" charset="0"/>
                <a:ea typeface="Segoe UI" pitchFamily="34" charset="0"/>
                <a:cs typeface="Segoe UI" pitchFamily="34" charset="0"/>
              </a:rPr>
              <a:t>y a trois couches de configurations </a:t>
            </a:r>
            <a:r>
              <a:rPr lang="en-US" sz="2400" dirty="0" err="1" smtClean="0">
                <a:latin typeface="Segoe UI" pitchFamily="34" charset="0"/>
                <a:ea typeface="Segoe UI" pitchFamily="34" charset="0"/>
                <a:cs typeface="Segoe UI" pitchFamily="34" charset="0"/>
              </a:rPr>
              <a:t>utilisateur</a:t>
            </a:r>
            <a:endParaRPr lang="en-US" sz="2400" dirty="0" smtClean="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488841" y="5848194"/>
            <a:ext cx="8172450" cy="618873"/>
          </a:xfrm>
          <a:prstGeom prst="roundRect">
            <a:avLst>
              <a:gd name="adj" fmla="val 4167"/>
            </a:avLst>
          </a:prstGeom>
          <a:noFill/>
          <a:ln w="9525" algn="ctr">
            <a:noFill/>
            <a:round/>
            <a:headEnd/>
            <a:tailEnd/>
          </a:ln>
          <a:effectLst/>
        </p:spPr>
        <p:txBody>
          <a:bodyPr wrap="squar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eaLnBrk="0" hangingPunct="0">
              <a:lnSpc>
                <a:spcPct val="90000"/>
              </a:lnSpc>
              <a:spcBef>
                <a:spcPct val="40000"/>
              </a:spcBef>
              <a:buClr>
                <a:srgbClr val="006699"/>
              </a:buClr>
              <a:buFont typeface="Arial" pitchFamily="34" charset="0"/>
              <a:buChar char="•"/>
            </a:pPr>
            <a:r>
              <a:rPr lang="en-US" sz="2400" b="0" dirty="0">
                <a:latin typeface="Segoe UI" pitchFamily="34" charset="0"/>
                <a:ea typeface="Segoe UI" pitchFamily="34" charset="0"/>
                <a:cs typeface="Segoe UI" pitchFamily="34" charset="0"/>
              </a:rPr>
              <a:t>Spécifique à l'utilisateur</a:t>
            </a:r>
          </a:p>
        </p:txBody>
      </p:sp>
      <p:sp>
        <p:nvSpPr>
          <p:cNvPr id="6" name="Rounded Rectangle 5"/>
          <p:cNvSpPr>
            <a:spLocks noChangeArrowheads="1"/>
          </p:cNvSpPr>
          <p:nvPr/>
        </p:nvSpPr>
        <p:spPr bwMode="auto">
          <a:xfrm>
            <a:off x="488841" y="1560172"/>
            <a:ext cx="8172450" cy="661988"/>
          </a:xfrm>
          <a:prstGeom prst="roundRect">
            <a:avLst>
              <a:gd name="adj" fmla="val 1786"/>
            </a:avLst>
          </a:prstGeom>
          <a:noFill/>
          <a:ln w="9525" algn="ctr">
            <a:noFill/>
            <a:round/>
            <a:headEnd/>
            <a:tailEnd/>
          </a:ln>
          <a:effectLst/>
        </p:spPr>
        <p:txBody>
          <a:bodyPr wrap="squar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eaLnBrk="0" hangingPunct="0">
              <a:spcBef>
                <a:spcPct val="40000"/>
              </a:spcBef>
              <a:buClr>
                <a:srgbClr val="006699"/>
              </a:buClr>
              <a:buFont typeface="Arial" pitchFamily="34" charset="0"/>
              <a:buChar char="•"/>
            </a:pPr>
            <a:r>
              <a:rPr lang="en-US" sz="2400" b="0" dirty="0" smtClean="0">
                <a:latin typeface="Segoe UI" pitchFamily="34" charset="0"/>
                <a:ea typeface="Segoe UI" pitchFamily="34" charset="0"/>
                <a:cs typeface="Segoe UI" pitchFamily="34" charset="0"/>
              </a:rPr>
              <a:t>Disposent d'une configuration d'ordinateur unique qui </a:t>
            </a:r>
            <a:r>
              <a:rPr lang="en-US" sz="2400" b="0" dirty="0" err="1" smtClean="0">
                <a:latin typeface="Segoe UI" pitchFamily="34" charset="0"/>
                <a:ea typeface="Segoe UI" pitchFamily="34" charset="0"/>
                <a:cs typeface="Segoe UI" pitchFamily="34" charset="0"/>
              </a:rPr>
              <a:t>s'applique</a:t>
            </a:r>
            <a:r>
              <a:rPr lang="en-US" sz="2400" b="0" dirty="0" smtClean="0">
                <a:latin typeface="Segoe UI" pitchFamily="34" charset="0"/>
                <a:ea typeface="Segoe UI" pitchFamily="34" charset="0"/>
                <a:cs typeface="Segoe UI" pitchFamily="34" charset="0"/>
              </a:rPr>
              <a:t> à </a:t>
            </a:r>
            <a:r>
              <a:rPr lang="en-US" sz="2400" b="0" dirty="0" err="1" smtClean="0">
                <a:latin typeface="Segoe UI" pitchFamily="34" charset="0"/>
                <a:ea typeface="Segoe UI" pitchFamily="34" charset="0"/>
                <a:cs typeface="Segoe UI" pitchFamily="34" charset="0"/>
              </a:rPr>
              <a:t>l'ordinateur</a:t>
            </a:r>
            <a:r>
              <a:rPr lang="en-US" sz="2400" b="0" dirty="0" smtClean="0">
                <a:latin typeface="Segoe UI" pitchFamily="34" charset="0"/>
                <a:ea typeface="Segoe UI" pitchFamily="34" charset="0"/>
                <a:cs typeface="Segoe UI" pitchFamily="34" charset="0"/>
              </a:rPr>
              <a:t> pour tous les </a:t>
            </a:r>
            <a:r>
              <a:rPr lang="en-US" sz="2400" b="0" dirty="0" err="1" smtClean="0">
                <a:latin typeface="Segoe UI" pitchFamily="34" charset="0"/>
                <a:ea typeface="Segoe UI" pitchFamily="34" charset="0"/>
                <a:cs typeface="Segoe UI" pitchFamily="34" charset="0"/>
              </a:rPr>
              <a:t>utilisateurs</a:t>
            </a:r>
            <a:r>
              <a:rPr lang="en-US" sz="2400" b="0" dirty="0" smtClean="0">
                <a:latin typeface="Segoe UI" pitchFamily="34" charset="0"/>
                <a:ea typeface="Segoe UI" pitchFamily="34" charset="0"/>
                <a:cs typeface="Segoe UI" pitchFamily="34" charset="0"/>
              </a:rPr>
              <a:t> qui </a:t>
            </a:r>
            <a:r>
              <a:rPr lang="en-US" sz="2400" b="0" dirty="0" err="1" smtClean="0">
                <a:latin typeface="Segoe UI" pitchFamily="34" charset="0"/>
                <a:ea typeface="Segoe UI" pitchFamily="34" charset="0"/>
                <a:cs typeface="Segoe UI" pitchFamily="34" charset="0"/>
              </a:rPr>
              <a:t>ouvrent</a:t>
            </a:r>
            <a:r>
              <a:rPr lang="en-US" sz="2400" b="0" dirty="0" smtClean="0">
                <a:latin typeface="Segoe UI" pitchFamily="34" charset="0"/>
                <a:ea typeface="Segoe UI" pitchFamily="34" charset="0"/>
                <a:cs typeface="Segoe UI" pitchFamily="34" charset="0"/>
              </a:rPr>
              <a:t> une session</a:t>
            </a:r>
          </a:p>
        </p:txBody>
      </p:sp>
      <p:sp>
        <p:nvSpPr>
          <p:cNvPr id="7" name="Rounded Rectangle 6"/>
          <p:cNvSpPr>
            <a:spLocks noChangeArrowheads="1"/>
          </p:cNvSpPr>
          <p:nvPr/>
        </p:nvSpPr>
        <p:spPr bwMode="auto">
          <a:xfrm>
            <a:off x="488841" y="2668839"/>
            <a:ext cx="8172450" cy="683961"/>
          </a:xfrm>
          <a:prstGeom prst="roundRect">
            <a:avLst>
              <a:gd name="adj" fmla="val 4166"/>
            </a:avLst>
          </a:prstGeom>
          <a:noFill/>
          <a:ln w="9525" algn="ctr">
            <a:noFill/>
            <a:round/>
            <a:headEnd/>
            <a:tailEnd/>
          </a:ln>
          <a:effectLst/>
        </p:spPr>
        <p:txBody>
          <a:bodyPr wrap="squar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eaLnBrk="0" hangingPunct="0">
              <a:spcBef>
                <a:spcPct val="40000"/>
              </a:spcBef>
              <a:buClr>
                <a:srgbClr val="006699"/>
              </a:buClr>
              <a:buFont typeface="Arial" pitchFamily="34" charset="0"/>
              <a:buChar char="•"/>
            </a:pPr>
            <a:r>
              <a:rPr lang="en-US" sz="2400" b="0" dirty="0" smtClean="0">
                <a:latin typeface="Segoe UI" pitchFamily="34" charset="0"/>
                <a:ea typeface="Segoe UI" pitchFamily="34" charset="0"/>
                <a:cs typeface="Segoe UI" pitchFamily="34" charset="0"/>
              </a:rPr>
              <a:t>Disposent de couches de paramètres </a:t>
            </a:r>
            <a:r>
              <a:rPr lang="en-US" sz="2400" b="0" dirty="0" err="1" smtClean="0">
                <a:latin typeface="Segoe UI" pitchFamily="34" charset="0"/>
                <a:ea typeface="Segoe UI" pitchFamily="34" charset="0"/>
                <a:cs typeface="Segoe UI" pitchFamily="34" charset="0"/>
              </a:rPr>
              <a:t>utilisateurs</a:t>
            </a:r>
            <a:r>
              <a:rPr lang="en-US" sz="2400" b="0" dirty="0" smtClean="0">
                <a:latin typeface="Segoe UI" pitchFamily="34" charset="0"/>
                <a:ea typeface="Segoe UI" pitchFamily="34" charset="0"/>
                <a:cs typeface="Segoe UI" pitchFamily="34" charset="0"/>
              </a:rPr>
              <a:t> qui </a:t>
            </a:r>
            <a:r>
              <a:rPr lang="en-US" sz="2400" b="0" dirty="0" err="1" smtClean="0">
                <a:latin typeface="Segoe UI" pitchFamily="34" charset="0"/>
                <a:ea typeface="Segoe UI" pitchFamily="34" charset="0"/>
                <a:cs typeface="Segoe UI" pitchFamily="34" charset="0"/>
              </a:rPr>
              <a:t>peuvent</a:t>
            </a:r>
            <a:r>
              <a:rPr lang="en-US" sz="2400" b="0" dirty="0" smtClean="0">
                <a:latin typeface="Segoe UI" pitchFamily="34" charset="0"/>
                <a:ea typeface="Segoe UI" pitchFamily="34" charset="0"/>
                <a:cs typeface="Segoe UI" pitchFamily="34" charset="0"/>
              </a:rPr>
              <a:t> s'appliquer seulement aux utilisateurs individuels, et non aux groupes</a:t>
            </a:r>
            <a:endParaRPr lang="en-US" sz="2400" b="0" dirty="0">
              <a:latin typeface="Segoe UI" pitchFamily="34" charset="0"/>
              <a:ea typeface="Segoe UI" pitchFamily="34" charset="0"/>
              <a:cs typeface="Segoe UI" pitchFamily="34" charset="0"/>
            </a:endParaRPr>
          </a:p>
        </p:txBody>
      </p:sp>
      <p:sp>
        <p:nvSpPr>
          <p:cNvPr id="8" name="Rounded Rectangle 7"/>
          <p:cNvSpPr>
            <a:spLocks noChangeArrowheads="1"/>
          </p:cNvSpPr>
          <p:nvPr/>
        </p:nvSpPr>
        <p:spPr bwMode="auto">
          <a:xfrm>
            <a:off x="488841" y="5041089"/>
            <a:ext cx="8172450" cy="723915"/>
          </a:xfrm>
          <a:prstGeom prst="roundRect">
            <a:avLst>
              <a:gd name="adj" fmla="val 4167"/>
            </a:avLst>
          </a:prstGeom>
          <a:noFill/>
          <a:ln w="9525" algn="ctr">
            <a:noFill/>
            <a:round/>
            <a:headEnd/>
            <a:tailEnd/>
          </a:ln>
          <a:effectLst/>
        </p:spPr>
        <p:txBody>
          <a:bodyPr wrap="squar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eaLnBrk="0" hangingPunct="0">
              <a:lnSpc>
                <a:spcPct val="90000"/>
              </a:lnSpc>
              <a:spcBef>
                <a:spcPct val="40000"/>
              </a:spcBef>
              <a:buClr>
                <a:srgbClr val="006699"/>
              </a:buClr>
              <a:buFont typeface="Arial" pitchFamily="34" charset="0"/>
              <a:buChar char="•"/>
            </a:pPr>
            <a:r>
              <a:rPr lang="en-US" sz="2400" b="0" dirty="0">
                <a:latin typeface="Segoe UI" pitchFamily="34" charset="0"/>
                <a:ea typeface="Segoe UI" pitchFamily="34" charset="0"/>
                <a:cs typeface="Segoe UI" pitchFamily="34" charset="0"/>
              </a:rPr>
              <a:t>Non-</a:t>
            </a:r>
            <a:r>
              <a:rPr lang="en-US" sz="2400" b="0" dirty="0" err="1">
                <a:latin typeface="Segoe UI" pitchFamily="34" charset="0"/>
                <a:ea typeface="Segoe UI" pitchFamily="34" charset="0"/>
                <a:cs typeface="Segoe UI" pitchFamily="34" charset="0"/>
              </a:rPr>
              <a:t>administrateurs</a:t>
            </a:r>
            <a:endParaRPr lang="en-US" sz="2400" b="0" dirty="0">
              <a:latin typeface="Segoe UI" pitchFamily="34" charset="0"/>
              <a:ea typeface="Segoe UI" pitchFamily="34" charset="0"/>
              <a:cs typeface="Segoe UI" pitchFamily="34" charset="0"/>
            </a:endParaRPr>
          </a:p>
        </p:txBody>
      </p:sp>
      <p:sp>
        <p:nvSpPr>
          <p:cNvPr id="9" name="Rounded Rectangle 8"/>
          <p:cNvSpPr>
            <a:spLocks noChangeArrowheads="1"/>
          </p:cNvSpPr>
          <p:nvPr/>
        </p:nvSpPr>
        <p:spPr bwMode="auto">
          <a:xfrm>
            <a:off x="516591" y="4314017"/>
            <a:ext cx="8172450" cy="643882"/>
          </a:xfrm>
          <a:prstGeom prst="roundRect">
            <a:avLst>
              <a:gd name="adj" fmla="val 4167"/>
            </a:avLst>
          </a:prstGeom>
          <a:noFill/>
          <a:ln w="9525" algn="ctr">
            <a:noFill/>
            <a:round/>
            <a:headEnd/>
            <a:tailEnd/>
          </a:ln>
          <a:effectLst/>
        </p:spPr>
        <p:txBody>
          <a:bodyPr wrap="squar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eaLnBrk="0" hangingPunct="0">
              <a:lnSpc>
                <a:spcPct val="90000"/>
              </a:lnSpc>
              <a:spcBef>
                <a:spcPct val="40000"/>
              </a:spcBef>
              <a:buClr>
                <a:srgbClr val="006699"/>
              </a:buClr>
              <a:buFont typeface="Arial" pitchFamily="34" charset="0"/>
              <a:buChar char="•"/>
            </a:pPr>
            <a:r>
              <a:rPr lang="en-US" sz="2400" b="0" dirty="0" err="1">
                <a:latin typeface="Segoe UI" pitchFamily="34" charset="0"/>
                <a:ea typeface="Segoe UI" pitchFamily="34" charset="0"/>
                <a:cs typeface="Segoe UI" pitchFamily="34" charset="0"/>
              </a:rPr>
              <a:t>Administrateurs</a:t>
            </a:r>
            <a:r>
              <a:rPr lang="en-US" sz="2400" b="0" dirty="0">
                <a:latin typeface="Segoe UI" pitchFamily="34" charset="0"/>
                <a:ea typeface="Segoe UI" pitchFamily="34" charset="0"/>
                <a:cs typeface="Segoe UI" pitchFamily="34" charset="0"/>
              </a:rPr>
              <a:t> </a:t>
            </a:r>
          </a:p>
        </p:txBody>
      </p:sp>
      <p:pic>
        <p:nvPicPr>
          <p:cNvPr id="10" name="Picture 9" descr="Utilisateu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8528" y="5561588"/>
            <a:ext cx="781246" cy="952812"/>
          </a:xfrm>
          <a:prstGeom prst="rect">
            <a:avLst/>
          </a:prstGeom>
          <a:noFill/>
          <a:ln>
            <a:noFill/>
          </a:ln>
          <a:effectLst/>
          <a:extLst/>
        </p:spPr>
      </p:pic>
      <p:pic>
        <p:nvPicPr>
          <p:cNvPr id="11" name="Picture 10" descr="UserWithDesktopCompu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40454" y="4273816"/>
            <a:ext cx="781246" cy="907784"/>
          </a:xfrm>
          <a:prstGeom prst="rect">
            <a:avLst/>
          </a:prstGeom>
          <a:noFill/>
          <a:ln>
            <a:noFill/>
          </a:ln>
          <a:effectLst/>
          <a:extLst/>
        </p:spPr>
      </p:pic>
      <p:pic>
        <p:nvPicPr>
          <p:cNvPr id="12" name="Picture 11" descr="User_Half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70863" y="4957899"/>
            <a:ext cx="459312" cy="723914"/>
          </a:xfrm>
          <a:prstGeom prst="rect">
            <a:avLst/>
          </a:prstGeom>
          <a:noFill/>
          <a:ln>
            <a:noFill/>
          </a:ln>
          <a:effectLst/>
          <a:extLst/>
        </p:spPr>
      </p:pic>
    </p:spTree>
    <p:extLst>
      <p:ext uri="{BB962C8B-B14F-4D97-AF65-F5344CB8AC3E}">
        <p14:creationId xmlns:p14="http://schemas.microsoft.com/office/powerpoint/2010/main" val="3946407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Stockage des objets de stratégie de groupe de domaine</a:t>
            </a:r>
            <a:endParaRPr lang="en-US" sz="2600" dirty="0"/>
          </a:p>
        </p:txBody>
      </p:sp>
      <p:sp>
        <p:nvSpPr>
          <p:cNvPr id="4" name="Title 1"/>
          <p:cNvSpPr txBox="1">
            <a:spLocks/>
          </p:cNvSpPr>
          <p:nvPr/>
        </p:nvSpPr>
        <p:spPr>
          <a:xfrm>
            <a:off x="0" y="982241"/>
            <a:ext cx="9143999" cy="534572"/>
          </a:xfrm>
          <a:prstGeom prst="rect">
            <a:avLst/>
          </a:prstGeom>
          <a:noFill/>
          <a:ln>
            <a:noFill/>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800" dirty="0" smtClean="0">
                <a:latin typeface="Segoe UI" pitchFamily="34" charset="0"/>
                <a:ea typeface="Segoe UI" pitchFamily="34" charset="0"/>
                <a:cs typeface="Segoe UI" pitchFamily="34" charset="0"/>
              </a:rPr>
              <a:t>Composants de stratégie de groupe</a:t>
            </a:r>
          </a:p>
        </p:txBody>
      </p:sp>
      <p:sp>
        <p:nvSpPr>
          <p:cNvPr id="5" name="Freeform 4"/>
          <p:cNvSpPr>
            <a:spLocks/>
          </p:cNvSpPr>
          <p:nvPr/>
        </p:nvSpPr>
        <p:spPr bwMode="auto">
          <a:xfrm>
            <a:off x="498475" y="2049463"/>
            <a:ext cx="5106988" cy="2895600"/>
          </a:xfrm>
          <a:custGeom>
            <a:avLst/>
            <a:gdLst>
              <a:gd name="T0" fmla="*/ 2147483647 w 3217"/>
              <a:gd name="T1" fmla="*/ 0 h 1824"/>
              <a:gd name="T2" fmla="*/ 0 w 3217"/>
              <a:gd name="T3" fmla="*/ 0 h 1824"/>
              <a:gd name="T4" fmla="*/ 0 w 3217"/>
              <a:gd name="T5" fmla="*/ 2147483647 h 1824"/>
              <a:gd name="T6" fmla="*/ 2147483647 w 3217"/>
              <a:gd name="T7" fmla="*/ 2147483647 h 1824"/>
              <a:gd name="T8" fmla="*/ 2147483647 w 3217"/>
              <a:gd name="T9" fmla="*/ 2147483647 h 1824"/>
              <a:gd name="T10" fmla="*/ 2147483647 w 3217"/>
              <a:gd name="T11" fmla="*/ 2147483647 h 1824"/>
              <a:gd name="T12" fmla="*/ 2147483647 w 3217"/>
              <a:gd name="T13" fmla="*/ 2147483647 h 1824"/>
              <a:gd name="T14" fmla="*/ 2147483647 w 3217"/>
              <a:gd name="T15" fmla="*/ 2147483647 h 1824"/>
              <a:gd name="T16" fmla="*/ 2147483647 w 3217"/>
              <a:gd name="T17" fmla="*/ 0 h 18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17"/>
              <a:gd name="T28" fmla="*/ 0 h 1824"/>
              <a:gd name="T29" fmla="*/ 3217 w 3217"/>
              <a:gd name="T30" fmla="*/ 1824 h 18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17" h="1824">
                <a:moveTo>
                  <a:pt x="3217" y="0"/>
                </a:moveTo>
                <a:lnTo>
                  <a:pt x="0" y="0"/>
                </a:lnTo>
                <a:lnTo>
                  <a:pt x="0" y="1824"/>
                </a:lnTo>
                <a:lnTo>
                  <a:pt x="3217" y="1824"/>
                </a:lnTo>
                <a:lnTo>
                  <a:pt x="3217" y="1440"/>
                </a:lnTo>
                <a:lnTo>
                  <a:pt x="2472" y="1440"/>
                </a:lnTo>
                <a:lnTo>
                  <a:pt x="2472" y="336"/>
                </a:lnTo>
                <a:lnTo>
                  <a:pt x="3217" y="336"/>
                </a:lnTo>
                <a:lnTo>
                  <a:pt x="3217" y="0"/>
                </a:lnTo>
                <a:close/>
              </a:path>
            </a:pathLst>
          </a:custGeom>
          <a:noFill/>
          <a:ln w="9525">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endParaRPr lang="en-US" sz="2000">
              <a:latin typeface="Segoe UI" pitchFamily="34" charset="0"/>
              <a:ea typeface="Segoe UI" pitchFamily="34" charset="0"/>
              <a:cs typeface="Segoe UI" pitchFamily="34" charset="0"/>
            </a:endParaRPr>
          </a:p>
        </p:txBody>
      </p:sp>
      <p:pic>
        <p:nvPicPr>
          <p:cNvPr id="6" name="Picture 5" descr="GroupPolicyObject01"/>
          <p:cNvPicPr>
            <a:picLocks noChangeAspect="1" noChangeArrowheads="1"/>
          </p:cNvPicPr>
          <p:nvPr/>
        </p:nvPicPr>
        <p:blipFill>
          <a:blip r:embed="rId3" cstate="print"/>
          <a:srcRect/>
          <a:stretch>
            <a:fillRect/>
          </a:stretch>
        </p:blipFill>
        <p:spPr bwMode="auto">
          <a:xfrm>
            <a:off x="1475892" y="1887582"/>
            <a:ext cx="1589158" cy="941826"/>
          </a:xfrm>
          <a:prstGeom prst="rect">
            <a:avLst/>
          </a:prstGeom>
          <a:noFill/>
          <a:ln w="9525">
            <a:noFill/>
            <a:miter lim="800000"/>
            <a:headEnd/>
            <a:tailEnd/>
          </a:ln>
          <a:effectLst/>
        </p:spPr>
      </p:pic>
      <p:sp>
        <p:nvSpPr>
          <p:cNvPr id="7" name="AutoShape 19"/>
          <p:cNvSpPr>
            <a:spLocks noChangeArrowheads="1"/>
          </p:cNvSpPr>
          <p:nvPr/>
        </p:nvSpPr>
        <p:spPr bwMode="auto">
          <a:xfrm>
            <a:off x="3609474" y="1652507"/>
            <a:ext cx="5077326" cy="4659037"/>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2200" dirty="0">
                <a:latin typeface="Segoe UI" pitchFamily="34" charset="0"/>
                <a:ea typeface="Segoe UI" pitchFamily="34" charset="0"/>
                <a:cs typeface="Segoe UI" pitchFamily="34" charset="0"/>
              </a:rPr>
              <a:t>Objet de stratégie de groupe</a:t>
            </a:r>
          </a:p>
          <a:p>
            <a:pPr marL="177800" indent="-177800">
              <a:buFontTx/>
              <a:buChar char="•"/>
            </a:pPr>
            <a:r>
              <a:rPr lang="en-US" b="0" dirty="0">
                <a:latin typeface="Segoe UI" pitchFamily="34" charset="0"/>
                <a:ea typeface="Segoe UI" pitchFamily="34" charset="0"/>
                <a:cs typeface="Segoe UI" pitchFamily="34" charset="0"/>
              </a:rPr>
              <a:t>Contient les paramètres de la </a:t>
            </a:r>
            <a:r>
              <a:rPr lang="en-US" b="0" dirty="0" err="1">
                <a:latin typeface="Segoe UI" pitchFamily="34" charset="0"/>
                <a:ea typeface="Segoe UI" pitchFamily="34" charset="0"/>
                <a:cs typeface="Segoe UI" pitchFamily="34" charset="0"/>
              </a:rPr>
              <a:t>stratégie</a:t>
            </a:r>
            <a:r>
              <a:rPr lang="en-US" b="0" dirty="0">
                <a:latin typeface="Segoe UI" pitchFamily="34" charset="0"/>
                <a:ea typeface="Segoe UI" pitchFamily="34" charset="0"/>
                <a:cs typeface="Segoe UI" pitchFamily="34" charset="0"/>
              </a:rPr>
              <a:t> </a:t>
            </a:r>
            <a:r>
              <a:rPr lang="en-US" b="0" dirty="0" smtClean="0">
                <a:latin typeface="Segoe UI" pitchFamily="34" charset="0"/>
                <a:ea typeface="Segoe UI" pitchFamily="34" charset="0"/>
                <a:cs typeface="Segoe UI" pitchFamily="34" charset="0"/>
              </a:rPr>
              <a:t>de </a:t>
            </a:r>
            <a:r>
              <a:rPr lang="en-US" b="0" dirty="0" err="1" smtClean="0">
                <a:latin typeface="Segoe UI" pitchFamily="34" charset="0"/>
                <a:ea typeface="Segoe UI" pitchFamily="34" charset="0"/>
                <a:cs typeface="Segoe UI" pitchFamily="34" charset="0"/>
              </a:rPr>
              <a:t>groupe</a:t>
            </a:r>
            <a:endParaRPr lang="en-US" b="0" dirty="0">
              <a:latin typeface="Segoe UI" pitchFamily="34" charset="0"/>
              <a:ea typeface="Segoe UI" pitchFamily="34" charset="0"/>
              <a:cs typeface="Segoe UI" pitchFamily="34" charset="0"/>
            </a:endParaRPr>
          </a:p>
          <a:p>
            <a:pPr marL="177800" indent="-177800">
              <a:buFontTx/>
              <a:buChar char="•"/>
            </a:pPr>
            <a:r>
              <a:rPr lang="en-US" b="0" dirty="0">
                <a:latin typeface="Segoe UI" pitchFamily="34" charset="0"/>
                <a:ea typeface="Segoe UI" pitchFamily="34" charset="0"/>
                <a:cs typeface="Segoe UI" pitchFamily="34" charset="0"/>
              </a:rPr>
              <a:t>Enregistre le contenu à deux emplacements</a:t>
            </a:r>
          </a:p>
          <a:p>
            <a:pPr>
              <a:defRPr/>
            </a:pPr>
            <a:endParaRPr lang="en-US" dirty="0">
              <a:latin typeface="Segoe UI" pitchFamily="34" charset="0"/>
              <a:ea typeface="Segoe UI" pitchFamily="34" charset="0"/>
              <a:cs typeface="Segoe UI" pitchFamily="34" charset="0"/>
            </a:endParaRPr>
          </a:p>
          <a:p>
            <a:pPr>
              <a:spcBef>
                <a:spcPts val="600"/>
              </a:spcBef>
            </a:pPr>
            <a:r>
              <a:rPr lang="en-US" sz="2200" dirty="0" smtClean="0">
                <a:latin typeface="Segoe UI" pitchFamily="34" charset="0"/>
                <a:ea typeface="Segoe UI" pitchFamily="34" charset="0"/>
                <a:cs typeface="Segoe UI" pitchFamily="34" charset="0"/>
              </a:rPr>
              <a:t>Conteneur de stratégie de groupe</a:t>
            </a:r>
          </a:p>
          <a:p>
            <a:pPr marL="228600" indent="-228600" algn="l">
              <a:buFontTx/>
              <a:buChar char="•"/>
            </a:pPr>
            <a:r>
              <a:rPr lang="en-US" b="0" dirty="0" smtClean="0">
                <a:latin typeface="Segoe UI" pitchFamily="34" charset="0"/>
                <a:ea typeface="Segoe UI" pitchFamily="34" charset="0"/>
                <a:cs typeface="Segoe UI" pitchFamily="34" charset="0"/>
              </a:rPr>
              <a:t>Stocké dans les services de </a:t>
            </a:r>
            <a:r>
              <a:rPr lang="en-US" b="0" dirty="0" err="1" smtClean="0">
                <a:latin typeface="Segoe UI" pitchFamily="34" charset="0"/>
                <a:ea typeface="Segoe UI" pitchFamily="34" charset="0"/>
                <a:cs typeface="Segoe UI" pitchFamily="34" charset="0"/>
              </a:rPr>
              <a:t>domaine</a:t>
            </a:r>
            <a:r>
              <a:rPr lang="en-US" b="0" dirty="0" smtClean="0">
                <a:latin typeface="Segoe UI" pitchFamily="34" charset="0"/>
                <a:ea typeface="Segoe UI" pitchFamily="34" charset="0"/>
                <a:cs typeface="Segoe UI" pitchFamily="34" charset="0"/>
              </a:rPr>
              <a:t> Active Directory</a:t>
            </a:r>
          </a:p>
          <a:p>
            <a:pPr marL="228600" indent="-228600" algn="l">
              <a:buFontTx/>
              <a:buChar char="•"/>
            </a:pPr>
            <a:r>
              <a:rPr lang="en-US" b="0" dirty="0">
                <a:latin typeface="Segoe UI" pitchFamily="34" charset="0"/>
                <a:ea typeface="Segoe UI" pitchFamily="34" charset="0"/>
                <a:cs typeface="Segoe UI" pitchFamily="34" charset="0"/>
              </a:rPr>
              <a:t>Fournit des informations de version</a:t>
            </a:r>
          </a:p>
          <a:p>
            <a:pPr lvl="0">
              <a:defRPr/>
            </a:pPr>
            <a:endParaRPr lang="en-US" dirty="0" smtClean="0">
              <a:solidFill>
                <a:srgbClr val="000000"/>
              </a:solidFill>
              <a:latin typeface="Segoe UI" pitchFamily="34" charset="0"/>
              <a:ea typeface="Segoe UI" pitchFamily="34" charset="0"/>
              <a:cs typeface="Segoe UI" pitchFamily="34" charset="0"/>
            </a:endParaRPr>
          </a:p>
          <a:p>
            <a:pPr lvl="0">
              <a:spcBef>
                <a:spcPts val="600"/>
              </a:spcBef>
              <a:defRPr/>
            </a:pPr>
            <a:r>
              <a:rPr lang="en-US" sz="2200" dirty="0" smtClean="0">
                <a:solidFill>
                  <a:srgbClr val="000000"/>
                </a:solidFill>
                <a:latin typeface="Segoe UI" pitchFamily="34" charset="0"/>
                <a:ea typeface="Segoe UI" pitchFamily="34" charset="0"/>
                <a:cs typeface="Segoe UI" pitchFamily="34" charset="0"/>
              </a:rPr>
              <a:t>Modèle de stratégie de groupe</a:t>
            </a:r>
          </a:p>
          <a:p>
            <a:pPr marL="228600" indent="-228600">
              <a:buFontTx/>
              <a:buChar char="•"/>
            </a:pPr>
            <a:r>
              <a:rPr lang="en-US" b="0" dirty="0" smtClean="0">
                <a:latin typeface="Segoe UI" pitchFamily="34" charset="0"/>
                <a:ea typeface="Segoe UI" pitchFamily="34" charset="0"/>
                <a:cs typeface="Segoe UI" pitchFamily="34" charset="0"/>
              </a:rPr>
              <a:t>Enregistré dans le dossier partagé SYSVOL </a:t>
            </a:r>
          </a:p>
          <a:p>
            <a:pPr marL="228600" indent="-228600">
              <a:buFontTx/>
              <a:buChar char="•"/>
            </a:pPr>
            <a:r>
              <a:rPr lang="en-US" b="0" dirty="0">
                <a:latin typeface="Segoe UI" pitchFamily="34" charset="0"/>
                <a:ea typeface="Segoe UI" pitchFamily="34" charset="0"/>
                <a:cs typeface="Segoe UI" pitchFamily="34" charset="0"/>
              </a:rPr>
              <a:t>Fournit les paramètres de la </a:t>
            </a:r>
            <a:r>
              <a:rPr lang="en-US" b="0" dirty="0" err="1">
                <a:latin typeface="Segoe UI" pitchFamily="34" charset="0"/>
                <a:ea typeface="Segoe UI" pitchFamily="34" charset="0"/>
                <a:cs typeface="Segoe UI" pitchFamily="34" charset="0"/>
              </a:rPr>
              <a:t>stratégie</a:t>
            </a:r>
            <a:r>
              <a:rPr lang="en-US" b="0" dirty="0">
                <a:latin typeface="Segoe UI" pitchFamily="34" charset="0"/>
                <a:ea typeface="Segoe UI" pitchFamily="34" charset="0"/>
                <a:cs typeface="Segoe UI" pitchFamily="34" charset="0"/>
              </a:rPr>
              <a:t> </a:t>
            </a:r>
            <a:r>
              <a:rPr lang="en-US" b="0" dirty="0" smtClean="0">
                <a:latin typeface="Segoe UI" pitchFamily="34" charset="0"/>
                <a:ea typeface="Segoe UI" pitchFamily="34" charset="0"/>
                <a:cs typeface="Segoe UI" pitchFamily="34" charset="0"/>
              </a:rPr>
              <a:t>de </a:t>
            </a:r>
            <a:r>
              <a:rPr lang="en-US" b="0" dirty="0" err="1" smtClean="0">
                <a:latin typeface="Segoe UI" pitchFamily="34" charset="0"/>
                <a:ea typeface="Segoe UI" pitchFamily="34" charset="0"/>
                <a:cs typeface="Segoe UI" pitchFamily="34" charset="0"/>
              </a:rPr>
              <a:t>groupe</a:t>
            </a:r>
            <a:endParaRPr lang="en-US" b="0" dirty="0">
              <a:latin typeface="Segoe UI" pitchFamily="34" charset="0"/>
              <a:ea typeface="Segoe UI" pitchFamily="34" charset="0"/>
              <a:cs typeface="Segoe UI" pitchFamily="34" charset="0"/>
            </a:endParaRPr>
          </a:p>
        </p:txBody>
      </p:sp>
      <p:grpSp>
        <p:nvGrpSpPr>
          <p:cNvPr id="8" name="Group 7"/>
          <p:cNvGrpSpPr>
            <a:grpSpLocks/>
          </p:cNvGrpSpPr>
          <p:nvPr/>
        </p:nvGrpSpPr>
        <p:grpSpPr bwMode="auto">
          <a:xfrm>
            <a:off x="1488567" y="3362933"/>
            <a:ext cx="1563808" cy="1008366"/>
            <a:chOff x="1912" y="440"/>
            <a:chExt cx="1201" cy="775"/>
          </a:xfrm>
          <a:noFill/>
          <a:effectLst/>
        </p:grpSpPr>
        <p:pic>
          <p:nvPicPr>
            <p:cNvPr id="9" name="Picture 8" descr="Server01"/>
            <p:cNvPicPr>
              <a:picLocks noChangeAspect="1" noChangeArrowheads="1"/>
            </p:cNvPicPr>
            <p:nvPr/>
          </p:nvPicPr>
          <p:blipFill>
            <a:blip r:embed="rId4" cstate="print"/>
            <a:srcRect/>
            <a:stretch>
              <a:fillRect/>
            </a:stretch>
          </p:blipFill>
          <p:spPr bwMode="auto">
            <a:xfrm>
              <a:off x="1912" y="440"/>
              <a:ext cx="582" cy="759"/>
            </a:xfrm>
            <a:prstGeom prst="rect">
              <a:avLst/>
            </a:prstGeom>
            <a:grpFill/>
            <a:ln w="9525">
              <a:noFill/>
              <a:miter lim="800000"/>
              <a:headEnd/>
              <a:tailEnd/>
            </a:ln>
          </p:spPr>
        </p:pic>
        <p:pic>
          <p:nvPicPr>
            <p:cNvPr id="10" name="Picture 9" descr="ActiveDirectory01"/>
            <p:cNvPicPr>
              <a:picLocks noChangeAspect="1" noChangeArrowheads="1"/>
            </p:cNvPicPr>
            <p:nvPr/>
          </p:nvPicPr>
          <p:blipFill>
            <a:blip r:embed="rId5" cstate="print"/>
            <a:srcRect/>
            <a:stretch>
              <a:fillRect/>
            </a:stretch>
          </p:blipFill>
          <p:spPr bwMode="auto">
            <a:xfrm>
              <a:off x="2160" y="766"/>
              <a:ext cx="685" cy="449"/>
            </a:xfrm>
            <a:prstGeom prst="rect">
              <a:avLst/>
            </a:prstGeom>
            <a:grpFill/>
            <a:ln w="9525">
              <a:noFill/>
              <a:miter lim="800000"/>
              <a:headEnd/>
              <a:tailEnd/>
            </a:ln>
          </p:spPr>
        </p:pic>
        <p:pic>
          <p:nvPicPr>
            <p:cNvPr id="11" name="Picture 10" descr="GroupPolicyObject01"/>
            <p:cNvPicPr>
              <a:picLocks noChangeAspect="1" noChangeArrowheads="1"/>
            </p:cNvPicPr>
            <p:nvPr/>
          </p:nvPicPr>
          <p:blipFill>
            <a:blip r:embed="rId6" cstate="print"/>
            <a:srcRect/>
            <a:stretch>
              <a:fillRect/>
            </a:stretch>
          </p:blipFill>
          <p:spPr bwMode="auto">
            <a:xfrm>
              <a:off x="2468" y="468"/>
              <a:ext cx="645" cy="382"/>
            </a:xfrm>
            <a:prstGeom prst="rect">
              <a:avLst/>
            </a:prstGeom>
            <a:grpFill/>
            <a:ln w="9525">
              <a:noFill/>
              <a:miter lim="800000"/>
              <a:headEnd/>
              <a:tailEnd/>
            </a:ln>
          </p:spPr>
        </p:pic>
      </p:grpSp>
      <p:grpSp>
        <p:nvGrpSpPr>
          <p:cNvPr id="12" name="Group 11"/>
          <p:cNvGrpSpPr/>
          <p:nvPr/>
        </p:nvGrpSpPr>
        <p:grpSpPr>
          <a:xfrm>
            <a:off x="1498258" y="4912538"/>
            <a:ext cx="1544426" cy="997379"/>
            <a:chOff x="5856288" y="4226361"/>
            <a:chExt cx="1622425" cy="1047750"/>
          </a:xfrm>
        </p:grpSpPr>
        <p:pic>
          <p:nvPicPr>
            <p:cNvPr id="13" name="Picture 12" descr="Server01"/>
            <p:cNvPicPr>
              <a:picLocks noChangeAspect="1" noChangeArrowheads="1"/>
            </p:cNvPicPr>
            <p:nvPr/>
          </p:nvPicPr>
          <p:blipFill>
            <a:blip r:embed="rId7" cstate="print"/>
            <a:srcRect/>
            <a:stretch>
              <a:fillRect/>
            </a:stretch>
          </p:blipFill>
          <p:spPr bwMode="auto">
            <a:xfrm>
              <a:off x="5856288" y="4226361"/>
              <a:ext cx="785812" cy="1023937"/>
            </a:xfrm>
            <a:prstGeom prst="rect">
              <a:avLst/>
            </a:prstGeom>
            <a:noFill/>
            <a:ln w="9525">
              <a:noFill/>
              <a:miter lim="800000"/>
              <a:headEnd/>
              <a:tailEnd/>
            </a:ln>
            <a:effectLst/>
          </p:spPr>
        </p:pic>
        <p:pic>
          <p:nvPicPr>
            <p:cNvPr id="14" name="Picture 13" descr="Folder_Open01"/>
            <p:cNvPicPr>
              <a:picLocks noChangeAspect="1" noChangeArrowheads="1"/>
            </p:cNvPicPr>
            <p:nvPr/>
          </p:nvPicPr>
          <p:blipFill>
            <a:blip r:embed="rId8" cstate="print"/>
            <a:srcRect/>
            <a:stretch>
              <a:fillRect/>
            </a:stretch>
          </p:blipFill>
          <p:spPr bwMode="auto">
            <a:xfrm>
              <a:off x="6278563" y="4547036"/>
              <a:ext cx="814387" cy="727075"/>
            </a:xfrm>
            <a:prstGeom prst="rect">
              <a:avLst/>
            </a:prstGeom>
            <a:noFill/>
            <a:ln w="9525">
              <a:noFill/>
              <a:miter lim="800000"/>
              <a:headEnd/>
              <a:tailEnd/>
            </a:ln>
            <a:effectLst/>
          </p:spPr>
        </p:pic>
        <p:pic>
          <p:nvPicPr>
            <p:cNvPr id="15" name="Picture 14" descr="GroupPolicyObject01"/>
            <p:cNvPicPr>
              <a:picLocks noChangeAspect="1" noChangeArrowheads="1"/>
            </p:cNvPicPr>
            <p:nvPr/>
          </p:nvPicPr>
          <p:blipFill>
            <a:blip r:embed="rId6" cstate="print"/>
            <a:srcRect/>
            <a:stretch>
              <a:fillRect/>
            </a:stretch>
          </p:blipFill>
          <p:spPr bwMode="auto">
            <a:xfrm>
              <a:off x="6607175" y="4353361"/>
              <a:ext cx="871538" cy="515937"/>
            </a:xfrm>
            <a:prstGeom prst="rect">
              <a:avLst/>
            </a:prstGeom>
            <a:noFill/>
            <a:ln w="9525">
              <a:noFill/>
              <a:miter lim="800000"/>
              <a:headEnd/>
              <a:tailEnd/>
            </a:ln>
            <a:effectLst/>
          </p:spPr>
        </p:pic>
      </p:grpSp>
    </p:spTree>
    <p:extLst>
      <p:ext uri="{BB962C8B-B14F-4D97-AF65-F5344CB8AC3E}">
        <p14:creationId xmlns:p14="http://schemas.microsoft.com/office/powerpoint/2010/main" val="141273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844e815a-b5e6-47b9-b076-588f983b74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Que sont les préférences de stratégie de groupe ?</a:t>
            </a:r>
            <a:endParaRPr lang="en-US" sz="2600" dirty="0"/>
          </a:p>
        </p:txBody>
      </p:sp>
      <p:sp>
        <p:nvSpPr>
          <p:cNvPr id="4" name="Rounded Rectangle 3"/>
          <p:cNvSpPr>
            <a:spLocks noChangeArrowheads="1"/>
          </p:cNvSpPr>
          <p:nvPr/>
        </p:nvSpPr>
        <p:spPr bwMode="auto">
          <a:xfrm>
            <a:off x="193675" y="762000"/>
            <a:ext cx="8721725" cy="5937250"/>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spcBef>
                <a:spcPts val="1500"/>
              </a:spcBef>
              <a:spcAft>
                <a:spcPts val="0"/>
              </a:spcAft>
            </a:pPr>
            <a:r>
              <a:rPr lang="en-US" sz="2400" b="0" dirty="0">
                <a:solidFill>
                  <a:srgbClr val="000000"/>
                </a:solidFill>
                <a:latin typeface="Segoe UI" pitchFamily="34" charset="0"/>
                <a:ea typeface="Segoe UI" pitchFamily="34" charset="0"/>
                <a:cs typeface="Segoe UI" pitchFamily="34" charset="0"/>
              </a:rPr>
              <a:t>Grâce aux préférences de stratégie de groupe, </a:t>
            </a:r>
            <a:r>
              <a:rPr lang="en-US" sz="2400" b="0" dirty="0" err="1">
                <a:solidFill>
                  <a:srgbClr val="000000"/>
                </a:solidFill>
                <a:latin typeface="Segoe UI" pitchFamily="34" charset="0"/>
                <a:ea typeface="Segoe UI" pitchFamily="34" charset="0"/>
                <a:cs typeface="Segoe UI" pitchFamily="34" charset="0"/>
              </a:rPr>
              <a:t>vous</a:t>
            </a:r>
            <a:r>
              <a:rPr lang="en-US" sz="2400" b="0" dirty="0">
                <a:solidFill>
                  <a:srgbClr val="000000"/>
                </a:solidFill>
                <a:latin typeface="Segoe UI" pitchFamily="34" charset="0"/>
                <a:ea typeface="Segoe UI" pitchFamily="34" charset="0"/>
                <a:cs typeface="Segoe UI" pitchFamily="34" charset="0"/>
              </a:rPr>
              <a:t> </a:t>
            </a:r>
            <a:r>
              <a:rPr lang="en-US" sz="2400" b="0" dirty="0" err="1" smtClean="0">
                <a:solidFill>
                  <a:srgbClr val="000000"/>
                </a:solidFill>
                <a:latin typeface="Segoe UI" pitchFamily="34" charset="0"/>
                <a:ea typeface="Segoe UI" pitchFamily="34" charset="0"/>
                <a:cs typeface="Segoe UI" pitchFamily="34" charset="0"/>
              </a:rPr>
              <a:t>pouvez</a:t>
            </a:r>
            <a:endParaRPr lang="en-US" sz="2400" b="0" dirty="0">
              <a:solidFill>
                <a:srgbClr val="000000"/>
              </a:solidFill>
              <a:latin typeface="Segoe UI" pitchFamily="34" charset="0"/>
              <a:ea typeface="Segoe UI" pitchFamily="34" charset="0"/>
              <a:cs typeface="Segoe UI" pitchFamily="34" charset="0"/>
            </a:endParaRPr>
          </a:p>
          <a:p>
            <a:pPr marL="173038" lvl="0" indent="-173038">
              <a:spcBef>
                <a:spcPts val="800"/>
              </a:spcBef>
              <a:spcAft>
                <a:spcPts val="0"/>
              </a:spcAft>
              <a:buClr>
                <a:srgbClr val="006699"/>
              </a:buClr>
              <a:buSzPct val="90000"/>
              <a:buFontTx/>
              <a:buChar char="•"/>
            </a:pPr>
            <a:r>
              <a:rPr lang="en-US" sz="2000" b="0" dirty="0">
                <a:solidFill>
                  <a:srgbClr val="000000"/>
                </a:solidFill>
                <a:latin typeface="Segoe UI" pitchFamily="34" charset="0"/>
                <a:ea typeface="Segoe UI" pitchFamily="34" charset="0"/>
                <a:cs typeface="Segoe UI" pitchFamily="34" charset="0"/>
              </a:rPr>
              <a:t>Configurer, déployer et gérer les paramètres de système </a:t>
            </a:r>
            <a:r>
              <a:rPr lang="en-US" sz="2000" b="0" dirty="0" err="1">
                <a:solidFill>
                  <a:srgbClr val="000000"/>
                </a:solidFill>
                <a:latin typeface="Segoe UI" pitchFamily="34" charset="0"/>
                <a:ea typeface="Segoe UI" pitchFamily="34" charset="0"/>
                <a:cs typeface="Segoe UI" pitchFamily="34" charset="0"/>
              </a:rPr>
              <a:t>d'exploitation</a:t>
            </a:r>
            <a:r>
              <a:rPr lang="en-US" sz="2000" b="0" dirty="0">
                <a:solidFill>
                  <a:srgbClr val="000000"/>
                </a:solidFill>
                <a:latin typeface="Segoe UI" pitchFamily="34" charset="0"/>
                <a:ea typeface="Segoe UI" pitchFamily="34" charset="0"/>
                <a:cs typeface="Segoe UI" pitchFamily="34" charset="0"/>
              </a:rPr>
              <a:t> </a:t>
            </a:r>
            <a:r>
              <a:rPr lang="en-US" sz="2000" b="0" dirty="0" smtClean="0">
                <a:solidFill>
                  <a:srgbClr val="000000"/>
                </a:solidFill>
                <a:latin typeface="Segoe UI" pitchFamily="34" charset="0"/>
                <a:ea typeface="Segoe UI" pitchFamily="34" charset="0"/>
                <a:cs typeface="Segoe UI" pitchFamily="34" charset="0"/>
              </a:rPr>
              <a:t>et </a:t>
            </a:r>
            <a:r>
              <a:rPr lang="en-US" sz="2000" b="0" dirty="0" err="1" smtClean="0">
                <a:solidFill>
                  <a:srgbClr val="000000"/>
                </a:solidFill>
                <a:latin typeface="Segoe UI" pitchFamily="34" charset="0"/>
                <a:ea typeface="Segoe UI" pitchFamily="34" charset="0"/>
                <a:cs typeface="Segoe UI" pitchFamily="34" charset="0"/>
              </a:rPr>
              <a:t>d'application</a:t>
            </a:r>
            <a:r>
              <a:rPr lang="en-US" sz="2000" b="0" dirty="0" smtClean="0">
                <a:solidFill>
                  <a:srgbClr val="000000"/>
                </a:solidFill>
                <a:latin typeface="Segoe UI" pitchFamily="34" charset="0"/>
                <a:ea typeface="Segoe UI" pitchFamily="34" charset="0"/>
                <a:cs typeface="Segoe UI" pitchFamily="34" charset="0"/>
              </a:rPr>
              <a:t> </a:t>
            </a:r>
            <a:r>
              <a:rPr lang="en-US" sz="2000" b="0" dirty="0">
                <a:solidFill>
                  <a:srgbClr val="000000"/>
                </a:solidFill>
                <a:latin typeface="Segoe UI" pitchFamily="34" charset="0"/>
                <a:ea typeface="Segoe UI" pitchFamily="34" charset="0"/>
                <a:cs typeface="Segoe UI" pitchFamily="34" charset="0"/>
              </a:rPr>
              <a:t>non gérables à l'aide de la stratégie de groupe</a:t>
            </a:r>
          </a:p>
          <a:p>
            <a:pPr marL="173038" lvl="0" indent="-173038">
              <a:spcBef>
                <a:spcPts val="800"/>
              </a:spcBef>
              <a:spcAft>
                <a:spcPts val="0"/>
              </a:spcAft>
              <a:buClr>
                <a:srgbClr val="006699"/>
              </a:buClr>
              <a:buSzPct val="90000"/>
              <a:buFontTx/>
              <a:buChar char="•"/>
            </a:pPr>
            <a:r>
              <a:rPr lang="en-CA" sz="2000" b="0" dirty="0">
                <a:solidFill>
                  <a:srgbClr val="000000"/>
                </a:solidFill>
                <a:latin typeface="Segoe UI" pitchFamily="34" charset="0"/>
                <a:ea typeface="Segoe UI" pitchFamily="34" charset="0"/>
                <a:cs typeface="Segoe UI" pitchFamily="34" charset="0"/>
              </a:rPr>
              <a:t>Appliquer des préférences de stratégie de </a:t>
            </a:r>
            <a:r>
              <a:rPr lang="en-CA" sz="2000" b="0" dirty="0" err="1" smtClean="0">
                <a:solidFill>
                  <a:srgbClr val="000000"/>
                </a:solidFill>
                <a:latin typeface="Segoe UI" pitchFamily="34" charset="0"/>
                <a:ea typeface="Segoe UI" pitchFamily="34" charset="0"/>
                <a:cs typeface="Segoe UI" pitchFamily="34" charset="0"/>
              </a:rPr>
              <a:t>groupe</a:t>
            </a:r>
            <a:endParaRPr lang="en-CA" sz="2000" b="0" dirty="0">
              <a:solidFill>
                <a:srgbClr val="000000"/>
              </a:solidFill>
              <a:latin typeface="Segoe UI" pitchFamily="34" charset="0"/>
              <a:ea typeface="Segoe UI" pitchFamily="34" charset="0"/>
              <a:cs typeface="Segoe UI" pitchFamily="34" charset="0"/>
            </a:endParaRPr>
          </a:p>
          <a:p>
            <a:pPr marL="630238" lvl="1" indent="-173038">
              <a:spcBef>
                <a:spcPts val="800"/>
              </a:spcBef>
              <a:spcAft>
                <a:spcPts val="0"/>
              </a:spcAft>
              <a:buClr>
                <a:srgbClr val="006699"/>
              </a:buClr>
              <a:buSzPct val="90000"/>
              <a:buFontTx/>
              <a:buChar char="•"/>
            </a:pPr>
            <a:r>
              <a:rPr lang="en-CA" sz="2000" b="0" dirty="0" smtClean="0">
                <a:solidFill>
                  <a:srgbClr val="000000"/>
                </a:solidFill>
                <a:latin typeface="Segoe UI" pitchFamily="34" charset="0"/>
                <a:ea typeface="Segoe UI" pitchFamily="34" charset="0"/>
                <a:cs typeface="Segoe UI" pitchFamily="34" charset="0"/>
              </a:rPr>
              <a:t>Une seule fois, ou de manière actualisée par intervalles</a:t>
            </a:r>
          </a:p>
          <a:p>
            <a:pPr marL="630238" lvl="1" indent="-173038">
              <a:spcBef>
                <a:spcPts val="800"/>
              </a:spcBef>
              <a:spcAft>
                <a:spcPts val="0"/>
              </a:spcAft>
              <a:buClr>
                <a:srgbClr val="006699"/>
              </a:buClr>
              <a:buSzPct val="90000"/>
              <a:buFontTx/>
              <a:buChar char="•"/>
            </a:pPr>
            <a:r>
              <a:rPr lang="en-CA" sz="2000" b="0" dirty="0">
                <a:solidFill>
                  <a:srgbClr val="000000"/>
                </a:solidFill>
                <a:latin typeface="Segoe UI" pitchFamily="34" charset="0"/>
                <a:ea typeface="Segoe UI" pitchFamily="34" charset="0"/>
                <a:cs typeface="Segoe UI" pitchFamily="34" charset="0"/>
              </a:rPr>
              <a:t>Ciblée sur des utilisateurs ou des ordinateurs</a:t>
            </a:r>
          </a:p>
          <a:p>
            <a:pPr>
              <a:spcBef>
                <a:spcPts val="800"/>
              </a:spcBef>
              <a:spcAft>
                <a:spcPts val="0"/>
              </a:spcAft>
            </a:pPr>
            <a:r>
              <a:rPr lang="en-US" sz="2400" b="0" dirty="0" smtClean="0">
                <a:latin typeface="Segoe UI" pitchFamily="34" charset="0"/>
                <a:ea typeface="Segoe UI" pitchFamily="34" charset="0"/>
                <a:cs typeface="Segoe UI" pitchFamily="34" charset="0"/>
              </a:rPr>
              <a:t>Les préférences de stratégie de </a:t>
            </a:r>
            <a:r>
              <a:rPr lang="en-US" sz="2400" b="0" dirty="0" err="1" smtClean="0">
                <a:latin typeface="Segoe UI" pitchFamily="34" charset="0"/>
                <a:ea typeface="Segoe UI" pitchFamily="34" charset="0"/>
                <a:cs typeface="Segoe UI" pitchFamily="34" charset="0"/>
              </a:rPr>
              <a:t>groupe</a:t>
            </a:r>
            <a:endParaRPr lang="en-US" sz="2400" b="0" dirty="0" smtClean="0">
              <a:latin typeface="Segoe UI" pitchFamily="34" charset="0"/>
              <a:ea typeface="Segoe UI" pitchFamily="34" charset="0"/>
              <a:cs typeface="Segoe UI" pitchFamily="34" charset="0"/>
            </a:endParaRPr>
          </a:p>
          <a:p>
            <a:pPr marL="173038" indent="-173038">
              <a:spcBef>
                <a:spcPts val="800"/>
              </a:spcBef>
              <a:spcAft>
                <a:spcPts val="0"/>
              </a:spcAft>
              <a:buClr>
                <a:schemeClr val="hlink"/>
              </a:buClr>
              <a:buSzPct val="90000"/>
              <a:buFontTx/>
              <a:buChar char="•"/>
            </a:pPr>
            <a:r>
              <a:rPr lang="en-US" sz="2000" b="0" dirty="0" smtClean="0">
                <a:latin typeface="Segoe UI" pitchFamily="34" charset="0"/>
                <a:ea typeface="Segoe UI" pitchFamily="34" charset="0"/>
                <a:cs typeface="Segoe UI" pitchFamily="34" charset="0"/>
              </a:rPr>
              <a:t>Développent la plage des paramètres configurables dans un objet Stratégie de groupe </a:t>
            </a:r>
          </a:p>
          <a:p>
            <a:pPr marL="173038" indent="-173038">
              <a:spcBef>
                <a:spcPts val="800"/>
              </a:spcBef>
              <a:spcAft>
                <a:spcPts val="0"/>
              </a:spcAft>
              <a:buClr>
                <a:schemeClr val="hlink"/>
              </a:buClr>
              <a:buSzPct val="90000"/>
              <a:buFontTx/>
              <a:buChar char="•"/>
            </a:pPr>
            <a:r>
              <a:rPr lang="en-US" sz="2000" b="0" dirty="0">
                <a:latin typeface="Segoe UI" pitchFamily="34" charset="0"/>
                <a:ea typeface="Segoe UI" pitchFamily="34" charset="0"/>
                <a:cs typeface="Segoe UI" pitchFamily="34" charset="0"/>
              </a:rPr>
              <a:t>Ne sont pas appliquées</a:t>
            </a:r>
          </a:p>
          <a:p>
            <a:pPr marL="173038" indent="-173038">
              <a:spcBef>
                <a:spcPts val="800"/>
              </a:spcBef>
              <a:spcAft>
                <a:spcPts val="0"/>
              </a:spcAft>
              <a:buClr>
                <a:schemeClr val="hlink"/>
              </a:buClr>
              <a:buSzPct val="90000"/>
              <a:buFontTx/>
              <a:buChar char="•"/>
            </a:pPr>
            <a:r>
              <a:rPr lang="en-CA" sz="2000" b="0" dirty="0">
                <a:latin typeface="Segoe UI" pitchFamily="34" charset="0"/>
                <a:ea typeface="Segoe UI" pitchFamily="34" charset="0"/>
                <a:cs typeface="Segoe UI" pitchFamily="34" charset="0"/>
              </a:rPr>
              <a:t>Ne sont pas supprimés lorsque l'objet de stratégie de groupe ne s'applique plus</a:t>
            </a:r>
          </a:p>
          <a:p>
            <a:pPr marL="173038" indent="-173038">
              <a:spcBef>
                <a:spcPts val="800"/>
              </a:spcBef>
              <a:spcAft>
                <a:spcPts val="0"/>
              </a:spcAft>
              <a:buClr>
                <a:schemeClr val="hlink"/>
              </a:buClr>
              <a:buSzPct val="90000"/>
              <a:buFontTx/>
              <a:buChar char="•"/>
            </a:pPr>
            <a:r>
              <a:rPr lang="en-CA" sz="2000" b="0" dirty="0">
                <a:latin typeface="Segoe UI" pitchFamily="34" charset="0"/>
                <a:ea typeface="Segoe UI" pitchFamily="34" charset="0"/>
                <a:cs typeface="Segoe UI" pitchFamily="34" charset="0"/>
              </a:rPr>
              <a:t>Ne désactivent pas l'interface du paramètre ; les utilisateurs </a:t>
            </a:r>
            <a:r>
              <a:rPr lang="en-CA" sz="2000" b="0" dirty="0" err="1">
                <a:latin typeface="Segoe UI" pitchFamily="34" charset="0"/>
                <a:ea typeface="Segoe UI" pitchFamily="34" charset="0"/>
                <a:cs typeface="Segoe UI" pitchFamily="34" charset="0"/>
              </a:rPr>
              <a:t>peuvent</a:t>
            </a:r>
            <a:r>
              <a:rPr lang="en-CA" sz="2000" b="0" dirty="0">
                <a:latin typeface="Segoe UI" pitchFamily="34" charset="0"/>
                <a:ea typeface="Segoe UI" pitchFamily="34" charset="0"/>
                <a:cs typeface="Segoe UI" pitchFamily="34" charset="0"/>
              </a:rPr>
              <a:t> </a:t>
            </a:r>
            <a:r>
              <a:rPr lang="en-CA" sz="2000" b="0" dirty="0" smtClean="0">
                <a:latin typeface="Segoe UI" pitchFamily="34" charset="0"/>
                <a:ea typeface="Segoe UI" pitchFamily="34" charset="0"/>
                <a:cs typeface="Segoe UI" pitchFamily="34" charset="0"/>
              </a:rPr>
              <a:t>changer le </a:t>
            </a:r>
            <a:r>
              <a:rPr lang="en-CA" sz="2000" b="0" dirty="0">
                <a:latin typeface="Segoe UI" pitchFamily="34" charset="0"/>
                <a:ea typeface="Segoe UI" pitchFamily="34" charset="0"/>
                <a:cs typeface="Segoe UI" pitchFamily="34" charset="0"/>
              </a:rPr>
              <a:t>paramètre</a:t>
            </a:r>
          </a:p>
          <a:p>
            <a:pPr marL="173038" indent="-173038">
              <a:spcBef>
                <a:spcPts val="800"/>
              </a:spcBef>
              <a:spcAft>
                <a:spcPts val="0"/>
              </a:spcAft>
              <a:buClr>
                <a:schemeClr val="hlink"/>
              </a:buClr>
              <a:buSzPct val="90000"/>
              <a:buFontTx/>
              <a:buChar char="•"/>
            </a:pPr>
            <a:r>
              <a:rPr lang="en-CA" sz="2000" b="0" dirty="0">
                <a:latin typeface="Segoe UI" pitchFamily="34" charset="0"/>
                <a:ea typeface="Segoe UI" pitchFamily="34" charset="0"/>
                <a:cs typeface="Segoe UI" pitchFamily="34" charset="0"/>
              </a:rPr>
              <a:t>Ne peuvent pas être utilisées dans les stratégies de groupe locales</a:t>
            </a:r>
          </a:p>
        </p:txBody>
      </p:sp>
      <p:sp>
        <p:nvSpPr>
          <p:cNvPr id="5" name="Rounded Rectangle 4"/>
          <p:cNvSpPr>
            <a:spLocks noChangeArrowheads="1"/>
          </p:cNvSpPr>
          <p:nvPr/>
        </p:nvSpPr>
        <p:spPr bwMode="auto">
          <a:xfrm>
            <a:off x="520700" y="4253948"/>
            <a:ext cx="8172450" cy="1311965"/>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3038" indent="-173038">
              <a:lnSpc>
                <a:spcPct val="90000"/>
              </a:lnSpc>
              <a:spcBef>
                <a:spcPct val="70000"/>
              </a:spcBef>
              <a:buClr>
                <a:schemeClr val="hlink"/>
              </a:buClr>
              <a:buSzPct val="90000"/>
              <a:buFontTx/>
              <a:buChar char="•"/>
            </a:pPr>
            <a:endParaRPr lang="en-CA" sz="22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61617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53a4b944-3cbd-4fa3-8058-12f49b5043a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Que sont les objets de stratégie de groupe Starter ?</a:t>
            </a:r>
            <a:endParaRPr lang="en-US" sz="2600" dirty="0"/>
          </a:p>
        </p:txBody>
      </p:sp>
      <p:sp>
        <p:nvSpPr>
          <p:cNvPr id="4" name="Line 6"/>
          <p:cNvSpPr>
            <a:spLocks noChangeShapeType="1"/>
          </p:cNvSpPr>
          <p:nvPr/>
        </p:nvSpPr>
        <p:spPr bwMode="auto">
          <a:xfrm>
            <a:off x="2305050" y="5295275"/>
            <a:ext cx="933450" cy="0"/>
          </a:xfrm>
          <a:prstGeom prst="line">
            <a:avLst/>
          </a:prstGeom>
          <a:noFill/>
          <a:ln w="9525">
            <a:noFill/>
            <a:round/>
            <a:headEnd/>
            <a:tailEnd type="triangle" w="med" len="med"/>
          </a:ln>
          <a:effectLst>
            <a:outerShdw dist="35921" dir="2700000" algn="ctr" rotWithShape="0">
              <a:srgbClr val="AFAFAF"/>
            </a:outerShdw>
          </a:effectLst>
        </p:spPr>
        <p:txBody>
          <a:bodyPr lIns="182880" rIns="18288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sz="2400" b="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241300" y="914400"/>
            <a:ext cx="8623300" cy="2351088"/>
          </a:xfrm>
          <a:prstGeom prst="roundRect">
            <a:avLst>
              <a:gd name="adj" fmla="val 4167"/>
            </a:avLst>
          </a:prstGeom>
          <a:no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spcBef>
                <a:spcPct val="40000"/>
              </a:spcBef>
            </a:pPr>
            <a:r>
              <a:rPr lang="en-US" sz="2800" b="0" dirty="0">
                <a:latin typeface="Segoe UI" pitchFamily="34" charset="0"/>
                <a:ea typeface="Segoe UI" pitchFamily="34" charset="0"/>
                <a:cs typeface="Segoe UI" pitchFamily="34" charset="0"/>
              </a:rPr>
              <a:t>Un objet de stratégie de </a:t>
            </a:r>
            <a:r>
              <a:rPr lang="en-US" sz="2800" b="0" dirty="0" err="1">
                <a:latin typeface="Segoe UI" pitchFamily="34" charset="0"/>
                <a:ea typeface="Segoe UI" pitchFamily="34" charset="0"/>
                <a:cs typeface="Segoe UI" pitchFamily="34" charset="0"/>
              </a:rPr>
              <a:t>groupe</a:t>
            </a:r>
            <a:r>
              <a:rPr lang="en-US" sz="2800" b="0" dirty="0">
                <a:latin typeface="Segoe UI" pitchFamily="34" charset="0"/>
                <a:ea typeface="Segoe UI" pitchFamily="34" charset="0"/>
                <a:cs typeface="Segoe UI" pitchFamily="34" charset="0"/>
              </a:rPr>
              <a:t> </a:t>
            </a:r>
            <a:r>
              <a:rPr lang="en-US" sz="2800" b="0" dirty="0" smtClean="0">
                <a:latin typeface="Segoe UI" pitchFamily="34" charset="0"/>
                <a:ea typeface="Segoe UI" pitchFamily="34" charset="0"/>
                <a:cs typeface="Segoe UI" pitchFamily="34" charset="0"/>
              </a:rPr>
              <a:t>Starter</a:t>
            </a:r>
            <a:endParaRPr lang="en-US" sz="2800" b="0" dirty="0">
              <a:latin typeface="Segoe UI" pitchFamily="34" charset="0"/>
              <a:ea typeface="Segoe UI" pitchFamily="34" charset="0"/>
              <a:cs typeface="Segoe UI" pitchFamily="34" charset="0"/>
            </a:endParaRPr>
          </a:p>
          <a:p>
            <a:pPr>
              <a:buClr>
                <a:schemeClr val="hlink"/>
              </a:buClr>
              <a:buSzPct val="90000"/>
            </a:pPr>
            <a:endParaRPr lang="en-US" sz="2800" b="0" dirty="0">
              <a:latin typeface="Segoe UI" pitchFamily="34" charset="0"/>
              <a:ea typeface="Segoe UI" pitchFamily="34" charset="0"/>
              <a:cs typeface="Segoe UI" pitchFamily="34" charset="0"/>
            </a:endParaRPr>
          </a:p>
        </p:txBody>
      </p:sp>
      <p:sp>
        <p:nvSpPr>
          <p:cNvPr id="6" name="Rounded Rectangle 5"/>
          <p:cNvSpPr>
            <a:spLocks noChangeArrowheads="1"/>
          </p:cNvSpPr>
          <p:nvPr/>
        </p:nvSpPr>
        <p:spPr bwMode="auto">
          <a:xfrm>
            <a:off x="400050" y="1694479"/>
            <a:ext cx="8305800" cy="1646238"/>
          </a:xfrm>
          <a:prstGeom prst="roundRect">
            <a:avLst>
              <a:gd name="adj" fmla="val 4167"/>
            </a:avLst>
          </a:prstGeom>
          <a:noFill/>
          <a:ln w="9525" algn="ctr">
            <a:noFill/>
            <a:round/>
            <a:headEnd/>
            <a:tailEnd/>
          </a:ln>
        </p:spPr>
        <p:txBody>
          <a:bodyPr wrap="squar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eaLnBrk="0" hangingPunct="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Dispose de paramètres de modèle d'administration préconfigurés sur lesquels peuvent être </a:t>
            </a:r>
            <a:r>
              <a:rPr lang="en-US" sz="2400" b="0" dirty="0" err="1">
                <a:latin typeface="Segoe UI" pitchFamily="34" charset="0"/>
                <a:ea typeface="Segoe UI" pitchFamily="34" charset="0"/>
                <a:cs typeface="Segoe UI" pitchFamily="34" charset="0"/>
              </a:rPr>
              <a:t>basés</a:t>
            </a:r>
            <a:r>
              <a:rPr lang="en-US" sz="2400" b="0" dirty="0">
                <a:latin typeface="Segoe UI" pitchFamily="34" charset="0"/>
                <a:ea typeface="Segoe UI" pitchFamily="34" charset="0"/>
                <a:cs typeface="Segoe UI" pitchFamily="34" charset="0"/>
              </a:rPr>
              <a:t> </a:t>
            </a:r>
            <a:r>
              <a:rPr lang="en-US" sz="2400" b="0" dirty="0" smtClean="0">
                <a:latin typeface="Segoe UI" pitchFamily="34" charset="0"/>
                <a:ea typeface="Segoe UI" pitchFamily="34" charset="0"/>
                <a:cs typeface="Segoe UI" pitchFamily="34" charset="0"/>
              </a:rPr>
              <a:t>les nouveaux </a:t>
            </a:r>
            <a:r>
              <a:rPr lang="en-US" sz="2400" b="0" dirty="0">
                <a:latin typeface="Segoe UI" pitchFamily="34" charset="0"/>
                <a:ea typeface="Segoe UI" pitchFamily="34" charset="0"/>
                <a:cs typeface="Segoe UI" pitchFamily="34" charset="0"/>
              </a:rPr>
              <a:t>objets de stratégie de groupe</a:t>
            </a:r>
          </a:p>
          <a:p>
            <a:pPr marL="228600" indent="-228600" eaLnBrk="0" hangingPunct="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Peut être exporté vers des fichiers .cab</a:t>
            </a:r>
          </a:p>
          <a:p>
            <a:pPr marL="228600" indent="-228600" eaLnBrk="0" hangingPunct="0">
              <a:lnSpc>
                <a:spcPct val="90000"/>
              </a:lnSpc>
              <a:spcBef>
                <a:spcPct val="40000"/>
              </a:spcBef>
              <a:buClr>
                <a:srgbClr val="006699"/>
              </a:buClr>
              <a:buFontTx/>
              <a:buChar char="•"/>
            </a:pPr>
            <a:r>
              <a:rPr lang="en-US" sz="2400" b="0" dirty="0">
                <a:latin typeface="Segoe UI" pitchFamily="34" charset="0"/>
                <a:ea typeface="Segoe UI" pitchFamily="34" charset="0"/>
                <a:cs typeface="Segoe UI" pitchFamily="34" charset="0"/>
              </a:rPr>
              <a:t>Peut être importé dans d'autres domaines de l'entreprise</a:t>
            </a:r>
          </a:p>
        </p:txBody>
      </p:sp>
      <p:sp>
        <p:nvSpPr>
          <p:cNvPr id="7" name="AutoShape 18"/>
          <p:cNvSpPr>
            <a:spLocks noChangeArrowheads="1"/>
          </p:cNvSpPr>
          <p:nvPr/>
        </p:nvSpPr>
        <p:spPr bwMode="auto">
          <a:xfrm>
            <a:off x="374861" y="3684410"/>
            <a:ext cx="2901739" cy="1009471"/>
          </a:xfrm>
          <a:prstGeom prst="roundRect">
            <a:avLst>
              <a:gd name="adj" fmla="val 10921"/>
            </a:avLst>
          </a:prstGeom>
          <a:noFill/>
          <a:ln w="9525">
            <a:noFill/>
            <a:round/>
            <a:headEnd/>
            <a:tailEnd/>
          </a:ln>
          <a:effectLst/>
        </p:spPr>
        <p:txBody>
          <a:bodyPr wrap="non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en-US" sz="2800" b="0" dirty="0" smtClean="0">
                <a:latin typeface="Segoe UI" pitchFamily="34" charset="0"/>
                <a:ea typeface="Segoe UI" pitchFamily="34" charset="0"/>
                <a:cs typeface="Segoe UI" pitchFamily="34" charset="0"/>
              </a:rPr>
              <a:t>Exportation </a:t>
            </a:r>
            <a:r>
              <a:rPr lang="en-US" sz="2800" b="0" dirty="0" err="1" smtClean="0">
                <a:latin typeface="Segoe UI" pitchFamily="34" charset="0"/>
                <a:ea typeface="Segoe UI" pitchFamily="34" charset="0"/>
                <a:cs typeface="Segoe UI" pitchFamily="34" charset="0"/>
              </a:rPr>
              <a:t>vers</a:t>
            </a:r>
            <a:r>
              <a:rPr lang="en-US" sz="2800" b="0" dirty="0" smtClean="0">
                <a:latin typeface="Segoe UI" pitchFamily="34" charset="0"/>
                <a:ea typeface="Segoe UI" pitchFamily="34" charset="0"/>
                <a:cs typeface="Segoe UI" pitchFamily="34" charset="0"/>
              </a:rPr>
              <a:t> </a:t>
            </a:r>
            <a:r>
              <a:rPr sz="2800" b="0" dirty="0">
                <a:latin typeface="Segoe UI"/>
                <a:ea typeface="Segoe UI"/>
                <a:cs typeface="Segoe UI"/>
              </a:rPr>
              <a:t/>
            </a:r>
            <a:br>
              <a:rPr sz="2800" b="0" dirty="0">
                <a:latin typeface="Segoe UI"/>
                <a:ea typeface="Segoe UI"/>
                <a:cs typeface="Segoe UI"/>
              </a:rPr>
            </a:br>
            <a:r>
              <a:rPr lang="en-US" sz="2800" b="0" dirty="0" smtClean="0">
                <a:latin typeface="Segoe UI" pitchFamily="34" charset="0"/>
                <a:ea typeface="Segoe UI" pitchFamily="34" charset="0"/>
                <a:cs typeface="Segoe UI" pitchFamily="34" charset="0"/>
              </a:rPr>
              <a:t> un fichier .cab</a:t>
            </a:r>
            <a:endParaRPr lang="en-US" sz="2800" b="0" dirty="0">
              <a:latin typeface="Segoe UI" pitchFamily="34" charset="0"/>
              <a:ea typeface="Segoe UI" pitchFamily="34" charset="0"/>
              <a:cs typeface="Segoe UI" pitchFamily="34" charset="0"/>
            </a:endParaRPr>
          </a:p>
        </p:txBody>
      </p:sp>
      <p:sp>
        <p:nvSpPr>
          <p:cNvPr id="8" name="AutoShape 18"/>
          <p:cNvSpPr>
            <a:spLocks noChangeArrowheads="1"/>
          </p:cNvSpPr>
          <p:nvPr/>
        </p:nvSpPr>
        <p:spPr bwMode="auto">
          <a:xfrm>
            <a:off x="5436727" y="3684410"/>
            <a:ext cx="2945273" cy="1009471"/>
          </a:xfrm>
          <a:prstGeom prst="roundRect">
            <a:avLst>
              <a:gd name="adj" fmla="val 10921"/>
            </a:avLst>
          </a:prstGeom>
          <a:noFill/>
          <a:ln w="9525">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en-US" sz="2800" b="0" dirty="0" smtClean="0">
                <a:latin typeface="Segoe UI" pitchFamily="34" charset="0"/>
                <a:ea typeface="Segoe UI" pitchFamily="34" charset="0"/>
                <a:cs typeface="Segoe UI" pitchFamily="34" charset="0"/>
              </a:rPr>
              <a:t>Importation  </a:t>
            </a:r>
            <a:r>
              <a:rPr lang="en-US" sz="2800" b="0" dirty="0" err="1" smtClean="0">
                <a:latin typeface="Segoe UI" pitchFamily="34" charset="0"/>
                <a:ea typeface="Segoe UI" pitchFamily="34" charset="0"/>
                <a:cs typeface="Segoe UI" pitchFamily="34" charset="0"/>
              </a:rPr>
              <a:t>dans</a:t>
            </a:r>
            <a:r>
              <a:rPr lang="en-US" sz="2800" b="0" dirty="0" smtClean="0">
                <a:latin typeface="Segoe UI" pitchFamily="34" charset="0"/>
                <a:ea typeface="Segoe UI" pitchFamily="34" charset="0"/>
                <a:cs typeface="Segoe UI" pitchFamily="34" charset="0"/>
              </a:rPr>
              <a:t> GPMC</a:t>
            </a:r>
            <a:endParaRPr lang="en-US" sz="2800" b="0" dirty="0">
              <a:latin typeface="Segoe UI" pitchFamily="34" charset="0"/>
              <a:ea typeface="Segoe UI" pitchFamily="34" charset="0"/>
              <a:cs typeface="Segoe UI" pitchFamily="34" charset="0"/>
            </a:endParaRPr>
          </a:p>
        </p:txBody>
      </p:sp>
      <p:sp>
        <p:nvSpPr>
          <p:cNvPr id="9" name="Rectangle 8"/>
          <p:cNvSpPr/>
          <p:nvPr/>
        </p:nvSpPr>
        <p:spPr>
          <a:xfrm>
            <a:off x="685800" y="4743271"/>
            <a:ext cx="2232175" cy="1200329"/>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a:latin typeface="Segoe UI" pitchFamily="34" charset="0"/>
                <a:ea typeface="Segoe UI" pitchFamily="34" charset="0"/>
                <a:cs typeface="Segoe UI" pitchFamily="34" charset="0"/>
              </a:rPr>
              <a:t>Objet de </a:t>
            </a:r>
            <a:r>
              <a:rPr lang="en-US" sz="2400" b="0" dirty="0" err="1" smtClean="0">
                <a:latin typeface="Segoe UI" pitchFamily="34" charset="0"/>
                <a:ea typeface="Segoe UI" pitchFamily="34" charset="0"/>
                <a:cs typeface="Segoe UI" pitchFamily="34" charset="0"/>
              </a:rPr>
              <a:t>stratégie</a:t>
            </a:r>
            <a:r>
              <a:rPr lang="en-US" sz="2400" b="0" dirty="0" smtClean="0">
                <a:latin typeface="Segoe UI" pitchFamily="34" charset="0"/>
                <a:ea typeface="Segoe UI" pitchFamily="34" charset="0"/>
                <a:cs typeface="Segoe UI" pitchFamily="34" charset="0"/>
              </a:rPr>
              <a:t> </a:t>
            </a:r>
            <a:r>
              <a:rPr lang="en-US" sz="2400" b="0" dirty="0">
                <a:latin typeface="Segoe UI" pitchFamily="34" charset="0"/>
                <a:ea typeface="Segoe UI" pitchFamily="34" charset="0"/>
                <a:cs typeface="Segoe UI" pitchFamily="34" charset="0"/>
              </a:rPr>
              <a:t>de groupe Starter</a:t>
            </a:r>
            <a:endParaRPr lang="en-GB" sz="2400" b="0" dirty="0">
              <a:latin typeface="Segoe UI" pitchFamily="34" charset="0"/>
              <a:ea typeface="Segoe UI" pitchFamily="34" charset="0"/>
              <a:cs typeface="Segoe UI" pitchFamily="34" charset="0"/>
            </a:endParaRPr>
          </a:p>
        </p:txBody>
      </p:sp>
      <p:sp>
        <p:nvSpPr>
          <p:cNvPr id="10" name="Rectangle 9"/>
          <p:cNvSpPr/>
          <p:nvPr/>
        </p:nvSpPr>
        <p:spPr>
          <a:xfrm>
            <a:off x="3650405" y="4927937"/>
            <a:ext cx="1435655" cy="83099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b="0" dirty="0" smtClean="0">
                <a:latin typeface="Segoe UI" pitchFamily="34" charset="0"/>
                <a:ea typeface="Segoe UI" pitchFamily="34" charset="0"/>
                <a:cs typeface="Segoe UI" pitchFamily="34" charset="0"/>
              </a:rPr>
              <a:t>Fichier</a:t>
            </a:r>
          </a:p>
          <a:p>
            <a:pPr algn="ctr"/>
            <a:r>
              <a:rPr lang="en-US" sz="2400" b="0" dirty="0" smtClean="0">
                <a:latin typeface="Segoe UI" pitchFamily="34" charset="0"/>
                <a:ea typeface="Segoe UI" pitchFamily="34" charset="0"/>
                <a:cs typeface="Segoe UI" pitchFamily="34" charset="0"/>
              </a:rPr>
              <a:t>.cab</a:t>
            </a:r>
            <a:endParaRPr lang="en-GB" sz="2400" b="0" dirty="0">
              <a:latin typeface="Segoe UI" pitchFamily="34" charset="0"/>
              <a:ea typeface="Segoe UI" pitchFamily="34" charset="0"/>
              <a:cs typeface="Segoe UI" pitchFamily="34" charset="0"/>
            </a:endParaRPr>
          </a:p>
        </p:txBody>
      </p:sp>
      <p:sp>
        <p:nvSpPr>
          <p:cNvPr id="11" name="Rectangle 10"/>
          <p:cNvSpPr/>
          <p:nvPr/>
        </p:nvSpPr>
        <p:spPr>
          <a:xfrm>
            <a:off x="6248400" y="4927937"/>
            <a:ext cx="1904999" cy="830997"/>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b="0" dirty="0" smtClean="0">
                <a:latin typeface="Segoe UI" pitchFamily="34" charset="0"/>
                <a:ea typeface="Segoe UI" pitchFamily="34" charset="0"/>
                <a:cs typeface="Segoe UI" pitchFamily="34" charset="0"/>
              </a:rPr>
              <a:t>Chargement </a:t>
            </a:r>
            <a:r>
              <a:rPr sz="2400" b="0" dirty="0">
                <a:latin typeface="Segoe UI"/>
                <a:ea typeface="Segoe UI"/>
                <a:cs typeface="Segoe UI"/>
              </a:rPr>
              <a:t/>
            </a:r>
            <a:br>
              <a:rPr sz="2400" b="0" dirty="0">
                <a:latin typeface="Segoe UI"/>
                <a:ea typeface="Segoe UI"/>
                <a:cs typeface="Segoe UI"/>
              </a:rPr>
            </a:br>
            <a:r>
              <a:rPr lang="en-US" sz="2400" b="0" dirty="0" smtClean="0">
                <a:latin typeface="Segoe UI" pitchFamily="34" charset="0"/>
                <a:ea typeface="Segoe UI" pitchFamily="34" charset="0"/>
                <a:cs typeface="Segoe UI" pitchFamily="34" charset="0"/>
              </a:rPr>
              <a:t>fichier .cab</a:t>
            </a:r>
            <a:endParaRPr lang="en-GB" sz="2400" b="0" dirty="0">
              <a:latin typeface="Segoe UI" pitchFamily="34" charset="0"/>
              <a:ea typeface="Segoe UI" pitchFamily="34" charset="0"/>
              <a:cs typeface="Segoe UI" pitchFamily="34" charset="0"/>
            </a:endParaRPr>
          </a:p>
        </p:txBody>
      </p:sp>
      <p:sp>
        <p:nvSpPr>
          <p:cNvPr id="12" name="Right Arrow 11"/>
          <p:cNvSpPr/>
          <p:nvPr/>
        </p:nvSpPr>
        <p:spPr bwMode="auto">
          <a:xfrm>
            <a:off x="2601277" y="5072558"/>
            <a:ext cx="1049128" cy="541754"/>
          </a:xfrm>
          <a:prstGeom prst="rightArrow">
            <a:avLst/>
          </a:prstGeom>
          <a:solidFill>
            <a:schemeClr val="accent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Segoe UI" pitchFamily="34" charset="0"/>
              <a:ea typeface="Segoe UI" pitchFamily="34" charset="0"/>
              <a:cs typeface="Segoe UI" pitchFamily="34" charset="0"/>
            </a:endParaRPr>
          </a:p>
        </p:txBody>
      </p:sp>
      <p:sp>
        <p:nvSpPr>
          <p:cNvPr id="13" name="Right Arrow 12"/>
          <p:cNvSpPr/>
          <p:nvPr/>
        </p:nvSpPr>
        <p:spPr bwMode="auto">
          <a:xfrm>
            <a:off x="5086060" y="5072558"/>
            <a:ext cx="1049128" cy="541754"/>
          </a:xfrm>
          <a:prstGeom prst="rightArrow">
            <a:avLst/>
          </a:prstGeom>
          <a:solidFill>
            <a:schemeClr val="accent2"/>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285186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4ae5e585-224a-47a6-b51e-3f6400af639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smtClean="0"/>
              <a:t>Délégation de la gestion des objets de stratégie de groupe</a:t>
            </a:r>
            <a:endParaRPr lang="en-US" sz="2400" dirty="0"/>
          </a:p>
        </p:txBody>
      </p:sp>
      <p:sp>
        <p:nvSpPr>
          <p:cNvPr id="4" name="AutoShape 5"/>
          <p:cNvSpPr>
            <a:spLocks noChangeArrowheads="1"/>
          </p:cNvSpPr>
          <p:nvPr/>
        </p:nvSpPr>
        <p:spPr bwMode="auto">
          <a:xfrm>
            <a:off x="0" y="866749"/>
            <a:ext cx="9143999" cy="1121140"/>
          </a:xfrm>
          <a:prstGeom prst="roundRect">
            <a:avLst>
              <a:gd name="adj" fmla="val 5634"/>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90000"/>
              </a:lnSpc>
              <a:defRPr/>
            </a:pPr>
            <a:r>
              <a:rPr lang="en-US" sz="2400" b="1" dirty="0">
                <a:latin typeface="Segoe UI" pitchFamily="34" charset="0"/>
                <a:ea typeface="Segoe UI" pitchFamily="34" charset="0"/>
                <a:cs typeface="Segoe UI" pitchFamily="34" charset="0"/>
              </a:rPr>
              <a:t>La délégation des tâches liées aux objets de </a:t>
            </a:r>
            <a:r>
              <a:rPr lang="en-US" sz="2400" b="1" dirty="0" err="1">
                <a:latin typeface="Segoe UI" pitchFamily="34" charset="0"/>
                <a:ea typeface="Segoe UI" pitchFamily="34" charset="0"/>
                <a:cs typeface="Segoe UI" pitchFamily="34" charset="0"/>
              </a:rPr>
              <a:t>stratégie</a:t>
            </a:r>
            <a:r>
              <a:rPr lang="en-US" sz="2400" b="1" dirty="0">
                <a:latin typeface="Segoe UI" pitchFamily="34" charset="0"/>
                <a:ea typeface="Segoe UI" pitchFamily="34" charset="0"/>
                <a:cs typeface="Segoe UI" pitchFamily="34" charset="0"/>
              </a:rPr>
              <a:t> </a:t>
            </a:r>
            <a:r>
              <a:rPr lang="en-US" sz="2400" b="1" dirty="0" smtClean="0">
                <a:latin typeface="Segoe UI" pitchFamily="34" charset="0"/>
                <a:ea typeface="Segoe UI" pitchFamily="34" charset="0"/>
                <a:cs typeface="Segoe UI" pitchFamily="34" charset="0"/>
              </a:rPr>
              <a:t>de </a:t>
            </a:r>
            <a:r>
              <a:rPr lang="en-US" sz="2400" b="1" dirty="0" err="1" smtClean="0">
                <a:latin typeface="Segoe UI" pitchFamily="34" charset="0"/>
                <a:ea typeface="Segoe UI" pitchFamily="34" charset="0"/>
                <a:cs typeface="Segoe UI" pitchFamily="34" charset="0"/>
              </a:rPr>
              <a:t>groupe</a:t>
            </a:r>
            <a:r>
              <a:rPr lang="en-US" sz="2400" b="1" dirty="0" smtClean="0">
                <a:latin typeface="Segoe UI" pitchFamily="34" charset="0"/>
                <a:ea typeface="Segoe UI" pitchFamily="34" charset="0"/>
                <a:cs typeface="Segoe UI" pitchFamily="34" charset="0"/>
              </a:rPr>
              <a:t> </a:t>
            </a:r>
            <a:r>
              <a:rPr lang="en-US" sz="2400" b="1" dirty="0">
                <a:latin typeface="Segoe UI" pitchFamily="34" charset="0"/>
                <a:ea typeface="Segoe UI" pitchFamily="34" charset="0"/>
                <a:cs typeface="Segoe UI" pitchFamily="34" charset="0"/>
              </a:rPr>
              <a:t>permet à la charge de travail </a:t>
            </a:r>
            <a:r>
              <a:rPr lang="en-US" sz="2400" b="1">
                <a:latin typeface="Segoe UI" pitchFamily="34" charset="0"/>
                <a:ea typeface="Segoe UI" pitchFamily="34" charset="0"/>
                <a:cs typeface="Segoe UI" pitchFamily="34" charset="0"/>
              </a:rPr>
              <a:t>administrative </a:t>
            </a:r>
            <a:r>
              <a:rPr lang="en-US" sz="2400" b="1" smtClean="0">
                <a:latin typeface="Segoe UI" pitchFamily="34" charset="0"/>
                <a:ea typeface="Segoe UI" pitchFamily="34" charset="0"/>
                <a:cs typeface="Segoe UI" pitchFamily="34" charset="0"/>
              </a:rPr>
              <a:t>d'être distribuée </a:t>
            </a:r>
            <a:r>
              <a:rPr lang="en-US" sz="2400" b="1" dirty="0">
                <a:latin typeface="Segoe UI" pitchFamily="34" charset="0"/>
                <a:ea typeface="Segoe UI" pitchFamily="34" charset="0"/>
                <a:cs typeface="Segoe UI" pitchFamily="34" charset="0"/>
              </a:rPr>
              <a:t>à travers l'entreprise</a:t>
            </a:r>
          </a:p>
        </p:txBody>
      </p:sp>
      <p:sp>
        <p:nvSpPr>
          <p:cNvPr id="5" name="Rounded Rectangle 4"/>
          <p:cNvSpPr>
            <a:spLocks noChangeArrowheads="1"/>
          </p:cNvSpPr>
          <p:nvPr/>
        </p:nvSpPr>
        <p:spPr bwMode="auto">
          <a:xfrm>
            <a:off x="239625" y="2081895"/>
            <a:ext cx="7913776" cy="784324"/>
          </a:xfrm>
          <a:prstGeom prst="roundRect">
            <a:avLst>
              <a:gd name="adj" fmla="val 4167"/>
            </a:avLst>
          </a:prstGeom>
          <a:noFill/>
          <a:ln w="9525" algn="ctr">
            <a:noFill/>
            <a:round/>
            <a:headEnd/>
            <a:tailEnd/>
          </a:ln>
          <a:effec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2200" dirty="0">
                <a:latin typeface="Segoe UI" pitchFamily="34" charset="0"/>
                <a:ea typeface="Segoe UI" pitchFamily="34" charset="0"/>
                <a:cs typeface="Segoe UI" pitchFamily="34" charset="0"/>
              </a:rPr>
              <a:t>Les tâches de stratégie de groupe suivantes peuvent être </a:t>
            </a:r>
            <a:r>
              <a:rPr lang="en-US" sz="2200" err="1">
                <a:latin typeface="Segoe UI" pitchFamily="34" charset="0"/>
                <a:ea typeface="Segoe UI" pitchFamily="34" charset="0"/>
                <a:cs typeface="Segoe UI" pitchFamily="34" charset="0"/>
              </a:rPr>
              <a:t>déléguées</a:t>
            </a:r>
            <a:r>
              <a:rPr lang="en-US" sz="2200">
                <a:latin typeface="Segoe UI" pitchFamily="34" charset="0"/>
                <a:ea typeface="Segoe UI" pitchFamily="34" charset="0"/>
                <a:cs typeface="Segoe UI" pitchFamily="34" charset="0"/>
              </a:rPr>
              <a:t> </a:t>
            </a:r>
            <a:r>
              <a:rPr lang="en-US" sz="2200" smtClean="0">
                <a:latin typeface="Segoe UI" pitchFamily="34" charset="0"/>
                <a:ea typeface="Segoe UI" pitchFamily="34" charset="0"/>
                <a:cs typeface="Segoe UI" pitchFamily="34" charset="0"/>
              </a:rPr>
              <a:t>indépendamment</a:t>
            </a:r>
            <a:endParaRPr lang="en-US" dirty="0">
              <a:latin typeface="Segoe UI" pitchFamily="34" charset="0"/>
              <a:ea typeface="Segoe UI" pitchFamily="34" charset="0"/>
              <a:cs typeface="Segoe UI" pitchFamily="34" charset="0"/>
            </a:endParaRPr>
          </a:p>
        </p:txBody>
      </p:sp>
      <p:sp>
        <p:nvSpPr>
          <p:cNvPr id="6" name="Rounded Rectangle 5"/>
          <p:cNvSpPr>
            <a:spLocks noChangeArrowheads="1"/>
          </p:cNvSpPr>
          <p:nvPr/>
        </p:nvSpPr>
        <p:spPr bwMode="auto">
          <a:xfrm>
            <a:off x="557346" y="2931069"/>
            <a:ext cx="8494713" cy="439738"/>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lnSpc>
                <a:spcPct val="90000"/>
              </a:lnSpc>
              <a:spcBef>
                <a:spcPct val="40000"/>
              </a:spcBef>
            </a:pPr>
            <a:r>
              <a:rPr lang="en-US" sz="2200" b="0" dirty="0">
                <a:latin typeface="Segoe UI" pitchFamily="34" charset="0"/>
                <a:ea typeface="Segoe UI" pitchFamily="34" charset="0"/>
                <a:cs typeface="Segoe UI" pitchFamily="34" charset="0"/>
              </a:rPr>
              <a:t>     </a:t>
            </a:r>
          </a:p>
          <a:p>
            <a:pPr algn="l">
              <a:lnSpc>
                <a:spcPct val="90000"/>
              </a:lnSpc>
              <a:spcBef>
                <a:spcPct val="40000"/>
              </a:spcBef>
              <a:buClr>
                <a:srgbClr val="006699"/>
              </a:buClr>
              <a:buFontTx/>
              <a:buChar char="•"/>
            </a:pPr>
            <a:r>
              <a:rPr lang="en-US" sz="2200" dirty="0">
                <a:latin typeface="Segoe UI" pitchFamily="34" charset="0"/>
                <a:ea typeface="Segoe UI" pitchFamily="34" charset="0"/>
                <a:cs typeface="Segoe UI" pitchFamily="34" charset="0"/>
              </a:rPr>
              <a:t> </a:t>
            </a:r>
            <a:r>
              <a:rPr lang="en-US" sz="2200" b="0" dirty="0">
                <a:latin typeface="Segoe UI" pitchFamily="34" charset="0"/>
                <a:ea typeface="Segoe UI" pitchFamily="34" charset="0"/>
                <a:cs typeface="Segoe UI" pitchFamily="34" charset="0"/>
              </a:rPr>
              <a:t>Création d'objets de stratégie de groupe</a:t>
            </a:r>
          </a:p>
          <a:p>
            <a:pPr algn="l">
              <a:lnSpc>
                <a:spcPct val="90000"/>
              </a:lnSpc>
              <a:spcBef>
                <a:spcPct val="40000"/>
              </a:spcBef>
            </a:pPr>
            <a:endParaRPr lang="en-US" sz="2200" b="0" dirty="0">
              <a:latin typeface="Segoe UI" pitchFamily="34" charset="0"/>
              <a:ea typeface="Segoe UI" pitchFamily="34" charset="0"/>
              <a:cs typeface="Segoe UI" pitchFamily="34" charset="0"/>
            </a:endParaRPr>
          </a:p>
        </p:txBody>
      </p:sp>
      <p:sp>
        <p:nvSpPr>
          <p:cNvPr id="7" name="Rounded Rectangle 6"/>
          <p:cNvSpPr>
            <a:spLocks noChangeArrowheads="1"/>
          </p:cNvSpPr>
          <p:nvPr/>
        </p:nvSpPr>
        <p:spPr bwMode="auto">
          <a:xfrm>
            <a:off x="557346" y="3399794"/>
            <a:ext cx="8494713" cy="441325"/>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200" b="0" dirty="0">
                <a:latin typeface="Segoe UI" pitchFamily="34" charset="0"/>
                <a:ea typeface="Segoe UI" pitchFamily="34" charset="0"/>
                <a:cs typeface="Segoe UI" pitchFamily="34" charset="0"/>
              </a:rPr>
              <a:t>Modification d'objets de stratégie de groupe</a:t>
            </a:r>
          </a:p>
        </p:txBody>
      </p:sp>
      <p:sp>
        <p:nvSpPr>
          <p:cNvPr id="8" name="Rounded Rectangle 7"/>
          <p:cNvSpPr>
            <a:spLocks noChangeArrowheads="1"/>
          </p:cNvSpPr>
          <p:nvPr/>
        </p:nvSpPr>
        <p:spPr bwMode="auto">
          <a:xfrm>
            <a:off x="557347" y="3870106"/>
            <a:ext cx="7449341" cy="715304"/>
          </a:xfrm>
          <a:prstGeom prst="roundRect">
            <a:avLst>
              <a:gd name="adj" fmla="val 4167"/>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200" b="0" dirty="0">
                <a:latin typeface="Segoe UI" pitchFamily="34" charset="0"/>
                <a:ea typeface="Segoe UI" pitchFamily="34" charset="0"/>
                <a:cs typeface="Segoe UI" pitchFamily="34" charset="0"/>
              </a:rPr>
              <a:t>Gestion des liens de stratégies de groupe pour un site, un domaine ou une unité d'organisation</a:t>
            </a:r>
          </a:p>
        </p:txBody>
      </p:sp>
      <p:sp>
        <p:nvSpPr>
          <p:cNvPr id="9" name="Rounded Rectangle 8"/>
          <p:cNvSpPr>
            <a:spLocks noChangeArrowheads="1"/>
          </p:cNvSpPr>
          <p:nvPr/>
        </p:nvSpPr>
        <p:spPr bwMode="auto">
          <a:xfrm>
            <a:off x="557347" y="5358688"/>
            <a:ext cx="8062677" cy="715304"/>
          </a:xfrm>
          <a:prstGeom prst="roundRect">
            <a:avLst>
              <a:gd name="adj" fmla="val 4167"/>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200" b="0" dirty="0">
                <a:latin typeface="Segoe UI" pitchFamily="34" charset="0"/>
                <a:ea typeface="Segoe UI" pitchFamily="34" charset="0"/>
                <a:cs typeface="Segoe UI" pitchFamily="34" charset="0"/>
              </a:rPr>
              <a:t>Lecture des données des résultats de stratégie de groupe dans un domaine ou une unité d'organisation</a:t>
            </a:r>
          </a:p>
        </p:txBody>
      </p:sp>
      <p:sp>
        <p:nvSpPr>
          <p:cNvPr id="10" name="Rounded Rectangle 9"/>
          <p:cNvSpPr>
            <a:spLocks noChangeArrowheads="1"/>
          </p:cNvSpPr>
          <p:nvPr/>
        </p:nvSpPr>
        <p:spPr bwMode="auto">
          <a:xfrm>
            <a:off x="557346" y="6102977"/>
            <a:ext cx="8494713" cy="441325"/>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200" b="0" dirty="0" smtClean="0">
                <a:latin typeface="Segoe UI" pitchFamily="34" charset="0"/>
                <a:ea typeface="Segoe UI" pitchFamily="34" charset="0"/>
                <a:cs typeface="Segoe UI" pitchFamily="34" charset="0"/>
              </a:rPr>
              <a:t>Création de filtres WMI sur un domaine</a:t>
            </a:r>
            <a:endParaRPr lang="en-US" sz="2200" b="0" dirty="0">
              <a:latin typeface="Segoe UI" pitchFamily="34" charset="0"/>
              <a:ea typeface="Segoe UI" pitchFamily="34" charset="0"/>
              <a:cs typeface="Segoe UI" pitchFamily="34" charset="0"/>
            </a:endParaRPr>
          </a:p>
        </p:txBody>
      </p:sp>
      <p:sp>
        <p:nvSpPr>
          <p:cNvPr id="11" name="Rounded Rectangle 10"/>
          <p:cNvSpPr>
            <a:spLocks noChangeArrowheads="1"/>
          </p:cNvSpPr>
          <p:nvPr/>
        </p:nvSpPr>
        <p:spPr bwMode="auto">
          <a:xfrm>
            <a:off x="557348" y="4614397"/>
            <a:ext cx="8494712" cy="715304"/>
          </a:xfrm>
          <a:prstGeom prst="roundRect">
            <a:avLst>
              <a:gd name="adj" fmla="val 4167"/>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200" b="0" dirty="0">
                <a:latin typeface="Segoe UI" pitchFamily="34" charset="0"/>
                <a:ea typeface="Segoe UI" pitchFamily="34" charset="0"/>
                <a:cs typeface="Segoe UI" pitchFamily="34" charset="0"/>
              </a:rPr>
              <a:t>Exécution des analyses de modélisation de stratégie de </a:t>
            </a:r>
            <a:r>
              <a:rPr lang="en-US" sz="2200" b="0" dirty="0" err="1" smtClean="0">
                <a:latin typeface="Segoe UI" pitchFamily="34" charset="0"/>
                <a:ea typeface="Segoe UI" pitchFamily="34" charset="0"/>
                <a:cs typeface="Segoe UI" pitchFamily="34" charset="0"/>
              </a:rPr>
              <a:t>groupe</a:t>
            </a:r>
            <a:r>
              <a:rPr lang="en-US" sz="2200" b="0" dirty="0" smtClean="0">
                <a:latin typeface="Segoe UI" pitchFamily="34" charset="0"/>
                <a:ea typeface="Segoe UI" pitchFamily="34" charset="0"/>
                <a:cs typeface="Segoe UI" pitchFamily="34" charset="0"/>
              </a:rPr>
              <a:t> </a:t>
            </a:r>
            <a:r>
              <a:rPr lang="en-US" sz="2200" b="0" dirty="0" err="1" smtClean="0">
                <a:latin typeface="Segoe UI" pitchFamily="34" charset="0"/>
                <a:ea typeface="Segoe UI" pitchFamily="34" charset="0"/>
                <a:cs typeface="Segoe UI" pitchFamily="34" charset="0"/>
              </a:rPr>
              <a:t>dans</a:t>
            </a:r>
            <a:r>
              <a:rPr lang="en-US" sz="2200" b="0" dirty="0" smtClean="0">
                <a:latin typeface="Segoe UI" pitchFamily="34" charset="0"/>
                <a:ea typeface="Segoe UI" pitchFamily="34" charset="0"/>
                <a:cs typeface="Segoe UI" pitchFamily="34" charset="0"/>
              </a:rPr>
              <a:t> </a:t>
            </a:r>
            <a:r>
              <a:rPr lang="en-US" sz="2200" b="0" dirty="0">
                <a:latin typeface="Segoe UI" pitchFamily="34" charset="0"/>
                <a:ea typeface="Segoe UI" pitchFamily="34" charset="0"/>
                <a:cs typeface="Segoe UI" pitchFamily="34" charset="0"/>
              </a:rPr>
              <a:t>un domaine ou une unité d'organisation</a:t>
            </a:r>
          </a:p>
        </p:txBody>
      </p:sp>
    </p:spTree>
    <p:extLst>
      <p:ext uri="{BB962C8B-B14F-4D97-AF65-F5344CB8AC3E}">
        <p14:creationId xmlns:p14="http://schemas.microsoft.com/office/powerpoint/2010/main" val="1653488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97</TotalTime>
  <Words>2432</Words>
  <Application>Microsoft Office PowerPoint</Application>
  <PresentationFormat>On-screen Show (4:3)</PresentationFormat>
  <Paragraphs>524</Paragraphs>
  <Slides>32</Slides>
  <Notes>32</Notes>
  <HiddenSlides>5</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Arial</vt:lpstr>
      <vt:lpstr>Times New Roman</vt:lpstr>
      <vt:lpstr>Verdana</vt:lpstr>
      <vt:lpstr>Segoe UI</vt:lpstr>
      <vt:lpstr>Segoe UI Light</vt:lpstr>
      <vt:lpstr>Symbol</vt:lpstr>
      <vt:lpstr>Segoe Light</vt:lpstr>
      <vt:lpstr>Segoe Semibold</vt:lpstr>
      <vt:lpstr>SimSun</vt:lpstr>
      <vt:lpstr>Wingdings</vt:lpstr>
      <vt:lpstr>Calibri</vt:lpstr>
      <vt:lpstr>Presentation1</vt:lpstr>
      <vt:lpstr>Module 11</vt:lpstr>
      <vt:lpstr>Vue d'ensemble du module</vt:lpstr>
      <vt:lpstr>Leçon 1 : Vue d'ensemble d'une stratégie de groupe</vt:lpstr>
      <vt:lpstr>Composants de la stratégie de groupe</vt:lpstr>
      <vt:lpstr>Que sont les objets de stratégie de groupe locale multiple ?</vt:lpstr>
      <vt:lpstr>Stockage des objets de stratégie de groupe de domaine</vt:lpstr>
      <vt:lpstr>Que sont les préférences de stratégie de groupe ?</vt:lpstr>
      <vt:lpstr>Que sont les objets de stratégie de groupe Starter ?</vt:lpstr>
      <vt:lpstr>Délégation de la gestion des objets de stratégie de groupe</vt:lpstr>
      <vt:lpstr>Démonstration : Création et gestion d'objets de stratégie de groupe</vt:lpstr>
      <vt:lpstr>PowerPoint Presentation</vt:lpstr>
      <vt:lpstr>Leçon 2 : Traitement d'une stratégie de groupe</vt:lpstr>
      <vt:lpstr>Liaisons d'objet de stratégie de groupe</vt:lpstr>
      <vt:lpstr>Application des objets de stratégie de groupe</vt:lpstr>
      <vt:lpstr>Ordre de traitement des stratégies de groupe</vt:lpstr>
      <vt:lpstr>Que sont les objets de stratégie de groupe par défaut ?</vt:lpstr>
      <vt:lpstr>Filtrage de sécurité des objets de stratégie de groupe</vt:lpstr>
      <vt:lpstr>Discussion : Identification de l'application de la stratégie de groupe</vt:lpstr>
      <vt:lpstr>PowerPoint Presentation</vt:lpstr>
      <vt:lpstr>Démonstration : Utilisation des outils de diagnostic de stratégie de groupe</vt:lpstr>
      <vt:lpstr>PowerPoint Presentation</vt:lpstr>
      <vt:lpstr>Leçon 3 : Implémentation d'un magasin central pour les modèles d'administration</vt:lpstr>
      <vt:lpstr>Qu'est-ce que le magasin central ?</vt:lpstr>
      <vt:lpstr>Que sont les modèles d'administration ?</vt:lpstr>
      <vt:lpstr>Mode de fonctionnement des modèles d'administration</vt:lpstr>
      <vt:lpstr>Paramètres de stratégie gérés et non gérés</vt:lpstr>
      <vt:lpstr>Atelier pratique : Implémentation d'une stratégie de groupe</vt:lpstr>
      <vt:lpstr>Scénario d'atelier pratique</vt:lpstr>
      <vt:lpstr>Contrôle des acquis de l'atelier pratique</vt:lpstr>
      <vt:lpstr>Contrôle des acquis et éléments à retenir</vt:lpstr>
      <vt:lpstr>PowerPoint Presentation</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Module11</dc:title>
  <dc:creator>Ruiz, Esther</dc:creator>
  <cp:lastModifiedBy>Ruiz, Pilar</cp:lastModifiedBy>
  <cp:revision>33</cp:revision>
  <dcterms:created xsi:type="dcterms:W3CDTF">2013-02-25T17:00:14Z</dcterms:created>
  <dcterms:modified xsi:type="dcterms:W3CDTF">2013-03-16T07:54:21Z</dcterms:modified>
</cp:coreProperties>
</file>