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0" r:id="rId24"/>
    <p:sldId id="291" r:id="rId25"/>
    <p:sldId id="278" r:id="rId26"/>
    <p:sldId id="295" r:id="rId27"/>
    <p:sldId id="280" r:id="rId28"/>
    <p:sldId id="281" r:id="rId29"/>
    <p:sldId id="282" r:id="rId30"/>
    <p:sldId id="283" r:id="rId31"/>
    <p:sldId id="284" r:id="rId32"/>
    <p:sldId id="285" r:id="rId33"/>
    <p:sldId id="286" r:id="rId34"/>
    <p:sldId id="287" r:id="rId35"/>
    <p:sldId id="292" r:id="rId36"/>
    <p:sldId id="293" r:id="rId37"/>
    <p:sldId id="294" r:id="rId38"/>
  </p:sldIdLst>
  <p:sldSz cx="9144000" cy="6858000" type="screen4x3"/>
  <p:notesSz cx="6858000" cy="9144000"/>
  <p:embeddedFontLst>
    <p:embeddedFont>
      <p:font typeface="Segoe UI Light" pitchFamily="34" charset="0"/>
      <p:regular r:id="rId40"/>
    </p:embeddedFont>
    <p:embeddedFont>
      <p:font typeface="Segoe UI" pitchFamily="34" charset="0"/>
      <p:regular r:id="rId41"/>
      <p:bold r:id="rId42"/>
      <p:italic r:id="rId43"/>
      <p:boldItalic r:id="rId44"/>
    </p:embeddedFont>
    <p:embeddedFont>
      <p:font typeface="Verdana" pitchFamily="34" charset="0"/>
      <p:regular r:id="rId45"/>
      <p:bold r:id="rId46"/>
      <p:italic r:id="rId47"/>
      <p:boldItalic r:id="rId48"/>
    </p:embeddedFont>
    <p:embeddedFont>
      <p:font typeface="Calibri" pitchFamily="34" charset="0"/>
      <p:regular r:id="rId49"/>
      <p:bold r:id="rId50"/>
      <p:italic r:id="rId51"/>
      <p:boldItalic r:id="rId52"/>
    </p:embeddedFont>
    <p:embeddedFont>
      <p:font typeface="Segoe" pitchFamily="34" charset="0"/>
      <p:regular r:id="rId53"/>
      <p:bold r:id="rId54"/>
      <p:italic r:id="rId55"/>
      <p:boldItalic r:id="rId56"/>
    </p:embeddedFont>
    <p:embeddedFont>
      <p:font typeface="Segoe Light" pitchFamily="34" charset="0"/>
      <p:regular r:id="rId57"/>
      <p:italic r:id="rId58"/>
    </p:embeddedFont>
    <p:embeddedFont>
      <p:font typeface="Cordia New" pitchFamily="34" charset="-34"/>
      <p:regular r:id="rId59"/>
      <p:bold r:id="rId60"/>
      <p:italic r:id="rId61"/>
      <p:boldItalic r:id="rId62"/>
    </p:embeddedFont>
    <p:embeddedFont>
      <p:font typeface="SimSun" pitchFamily="2" charset="-122"/>
      <p:regular r:id="rId63"/>
    </p:embeddedFont>
    <p:embeddedFont>
      <p:font typeface="Arial Unicode MS" pitchFamily="34" charset="-128"/>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47" autoAdjust="0"/>
    <p:restoredTop sz="69257"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A2550-1D9F-4061-BEFF-B1B4F2BEDBF7}"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3A0B76-9CCB-4CC0-9446-1192CD3295A9}" type="slidenum">
              <a:rPr lang="en-US" smtClean="0"/>
              <a:t>‹#›</a:t>
            </a:fld>
            <a:endParaRPr lang="en-US"/>
          </a:p>
        </p:txBody>
      </p:sp>
    </p:spTree>
    <p:extLst>
      <p:ext uri="{BB962C8B-B14F-4D97-AF65-F5344CB8AC3E}">
        <p14:creationId xmlns:p14="http://schemas.microsoft.com/office/powerpoint/2010/main" val="3690652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go.microsoft.com/fwlink/?LinkID=266746"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go.microsoft.com/fwlink/?LinkID=266744"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50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la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du </a:t>
            </a:r>
            <a:r>
              <a:rPr lang="en-US" sz="1000" dirty="0" err="1" smtClean="0">
                <a:effectLst/>
                <a:latin typeface="Arial"/>
                <a:ea typeface="Times New Roman"/>
                <a:cs typeface="Segoe UI"/>
              </a:rPr>
              <a:t>système</a:t>
            </a:r>
            <a:r>
              <a:rPr lang="en-US" sz="1000" dirty="0" smtClean="0">
                <a:effectLst/>
                <a:latin typeface="Arial"/>
                <a:ea typeface="Times New Roman"/>
                <a:cs typeface="Segoe UI"/>
              </a:rPr>
              <a:t> </a:t>
            </a:r>
            <a:r>
              <a:rPr lang="en-US" sz="1000" dirty="0" err="1" smtClean="0">
                <a:effectLst/>
                <a:latin typeface="Arial"/>
                <a:ea typeface="Times New Roman"/>
                <a:cs typeface="Segoe UI"/>
              </a:rPr>
              <a:t>d'exploitation</a:t>
            </a:r>
            <a:r>
              <a:rPr lang="en-US" sz="1000" dirty="0" smtClean="0">
                <a:effectLst/>
                <a:latin typeface="Arial"/>
                <a:ea typeface="Times New Roman"/>
                <a:cs typeface="Segoe UI"/>
              </a:rPr>
              <a:t> Windows</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Server ;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l'aide</a:t>
            </a:r>
            <a:r>
              <a:rPr lang="en-US" sz="1000" dirty="0" smtClean="0">
                <a:effectLst/>
                <a:latin typeface="Arial"/>
                <a:ea typeface="Times New Roman"/>
                <a:cs typeface="Segoe UI"/>
              </a:rPr>
              <a:t> </a:t>
            </a:r>
            <a:r>
              <a:rPr lang="en-US" sz="1000" dirty="0" err="1" smtClean="0">
                <a:effectLst/>
                <a:latin typeface="Arial"/>
                <a:ea typeface="Times New Roman"/>
                <a:cs typeface="Segoe UI"/>
              </a:rPr>
              <a:t>d'une</a:t>
            </a:r>
            <a:r>
              <a:rPr lang="en-US" sz="1000" dirty="0" smtClean="0">
                <a:effectLst/>
                <a:latin typeface="Arial"/>
                <a:ea typeface="Times New Roman"/>
                <a:cs typeface="Segoe UI"/>
              </a:rPr>
              <a:t>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renforcer</a:t>
            </a:r>
            <a:r>
              <a:rPr lang="en-US" sz="1000" dirty="0" smtClean="0">
                <a:effectLst/>
                <a:latin typeface="Arial"/>
                <a:ea typeface="Times New Roman"/>
                <a:cs typeface="Segoe UI"/>
              </a:rPr>
              <a:t> la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ressources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empêcher</a:t>
            </a:r>
            <a:r>
              <a:rPr lang="en-US" sz="1000" dirty="0" smtClean="0">
                <a:effectLst/>
                <a:latin typeface="Arial"/>
                <a:ea typeface="Times New Roman"/>
                <a:cs typeface="Segoe UI"/>
              </a:rPr>
              <a:t> </a:t>
            </a:r>
            <a:r>
              <a:rPr lang="en-US" sz="1000" dirty="0" err="1" smtClean="0">
                <a:effectLst/>
                <a:latin typeface="Arial"/>
                <a:ea typeface="Times New Roman"/>
                <a:cs typeface="Segoe UI"/>
              </a:rPr>
              <a:t>l'exécution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non </a:t>
            </a:r>
            <a:r>
              <a:rPr lang="en-US" sz="1000" dirty="0" err="1" smtClean="0">
                <a:effectLst/>
                <a:latin typeface="Arial"/>
                <a:ea typeface="Times New Roman"/>
                <a:cs typeface="Segoe UI"/>
              </a:rPr>
              <a:t>autorisés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et les clients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le Pare-</a:t>
            </a:r>
            <a:r>
              <a:rPr lang="en-US" sz="1000" dirty="0" err="1" smtClean="0">
                <a:effectLst/>
                <a:latin typeface="Arial"/>
                <a:ea typeface="Times New Roman"/>
                <a:cs typeface="Segoe UI"/>
              </a:rPr>
              <a:t>feu</a:t>
            </a:r>
            <a:r>
              <a:rPr lang="en-US" sz="1000" dirty="0" smtClean="0">
                <a:effectLst/>
                <a:latin typeface="Arial"/>
                <a:ea typeface="Times New Roman"/>
                <a:cs typeface="Segoe UI"/>
              </a:rPr>
              <a:t> Windows avec </a:t>
            </a:r>
            <a:r>
              <a:rPr lang="en-US" sz="1000" dirty="0" err="1" smtClean="0">
                <a:effectLst/>
                <a:latin typeface="Arial"/>
                <a:ea typeface="Times New Roman"/>
                <a:cs typeface="Segoe UI"/>
              </a:rPr>
              <a:t>fonctions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avancées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22410B_12.ppt.</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a:latin typeface="Arial"/>
                <a:ea typeface="SimSun"/>
                <a:cs typeface="Segoe UI"/>
              </a:rPr>
              <a:t>:</a:t>
            </a:r>
            <a:r>
              <a:rPr lang="en-US" sz="1000">
                <a:latin typeface="Arial"/>
                <a:ea typeface="SimSun"/>
                <a:cs typeface="Segoe UI"/>
              </a:rPr>
              <a:t> </a:t>
            </a:r>
            <a:r>
              <a:rPr lang="en-US" sz="1000" dirty="0" err="1">
                <a:latin typeface="Arial"/>
                <a:ea typeface="SimSun"/>
                <a:cs typeface="Segoe UI"/>
              </a:rPr>
              <a:t>I</a:t>
            </a:r>
            <a:r>
              <a:rPr lang="en-US" sz="1000" smtClean="0">
                <a:latin typeface="Arial"/>
                <a:ea typeface="SimSun"/>
                <a:cs typeface="Segoe UI"/>
              </a:rPr>
              <a:t>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smtClean="0">
                <a:latin typeface="Arial"/>
                <a:ea typeface="SimSun"/>
                <a:cs typeface="Segoe UI"/>
              </a:rPr>
              <a:t>afficher</a:t>
            </a:r>
            <a:r>
              <a:rPr lang="en-US" sz="1000" dirty="0" smtClean="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smtClean="0">
                <a:latin typeface="Arial"/>
                <a:ea typeface="SimSun"/>
                <a:cs typeface="Segoe UI"/>
              </a:rPr>
              <a:t>antérieure</a:t>
            </a:r>
            <a:r>
              <a:rPr lang="en-US" sz="1000" dirty="0" smtClean="0">
                <a:latin typeface="Arial"/>
                <a:ea typeface="SimSun"/>
                <a:cs typeface="Segoe UI"/>
              </a:rPr>
              <a:t> </a:t>
            </a:r>
            <a:r>
              <a:rPr lang="en-US" sz="1000" dirty="0" err="1" smtClean="0">
                <a:latin typeface="Arial"/>
                <a:ea typeface="SimSun"/>
                <a:cs typeface="Segoe UI"/>
              </a:rPr>
              <a:t>d'Office</a:t>
            </a:r>
            <a:r>
              <a:rPr lang="en-US" sz="1000" dirty="0" smtClean="0">
                <a:latin typeface="Arial"/>
                <a:ea typeface="SimSun"/>
                <a:cs typeface="Segoe UI"/>
              </a:rPr>
              <a:t> </a:t>
            </a:r>
            <a:r>
              <a:rPr lang="en-US" sz="1000" dirty="0">
                <a:latin typeface="Arial"/>
                <a:ea typeface="SimSun"/>
                <a:cs typeface="Segoe UI"/>
              </a:rPr>
              <a:t>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a:t>
            </a:r>
            <a:r>
              <a:rPr lang="en-US" sz="1000" dirty="0">
                <a:latin typeface="Arial"/>
                <a:ea typeface="Times New Roman"/>
                <a:cs typeface="Segoe UI"/>
              </a:rPr>
              <a:t>.</a:t>
            </a:r>
            <a:endParaRPr lang="en-US" sz="1000" dirty="0" smtClean="0">
              <a:effectLst/>
              <a:latin typeface="Arial"/>
            </a:endParaRPr>
          </a:p>
          <a:p>
            <a:pPr marL="342900" marR="0" lvl="0" indent="-342900">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a:t>
            </a:r>
            <a:endParaRPr lang="en-US" sz="1000" dirty="0" smtClean="0">
              <a:effectLst/>
              <a:latin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err="1" smtClean="0">
                <a:effectLst/>
                <a:latin typeface="Arial"/>
                <a:ea typeface="Times New Roman"/>
                <a:cs typeface="Segoe UI"/>
              </a:rPr>
              <a:t>mettre</a:t>
            </a:r>
            <a:r>
              <a:rPr lang="en-US" sz="1000" smtClean="0">
                <a:effectLst/>
                <a:latin typeface="Arial"/>
                <a:ea typeface="Times New Roman"/>
                <a:cs typeface="Segoe UI"/>
              </a:rPr>
              <a:t> en pratique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a:t>
            </a:r>
            <a:endParaRPr lang="en-US" sz="1000" dirty="0">
              <a:effectLst/>
              <a:latin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76656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Fournissez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a:t>
            </a:r>
            <a:r>
              <a:rPr lang="en-US" sz="1000" dirty="0" err="1">
                <a:latin typeface="Arial"/>
                <a:ea typeface="SimSun"/>
                <a:cs typeface="Segoe UI"/>
              </a:rPr>
              <a:t>générale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des options de </a:t>
            </a:r>
            <a:r>
              <a:rPr lang="en-US" sz="1000" dirty="0" err="1">
                <a:latin typeface="Arial"/>
                <a:ea typeface="SimSun"/>
                <a:cs typeface="Segoe UI"/>
              </a:rPr>
              <a:t>sécurité</a:t>
            </a:r>
            <a:r>
              <a:rPr lang="en-US" sz="1000" dirty="0">
                <a:latin typeface="Arial"/>
                <a:ea typeface="SimSun"/>
                <a:cs typeface="Segoe UI"/>
              </a:rPr>
              <a:t> et </a:t>
            </a: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chacun</a:t>
            </a:r>
            <a:r>
              <a:rPr lang="en-US" sz="1000" dirty="0">
                <a:latin typeface="Arial"/>
                <a:ea typeface="SimSun"/>
                <a:cs typeface="Segoe UI"/>
              </a:rPr>
              <a:t> </a:t>
            </a:r>
            <a:r>
              <a:rPr lang="en-US" sz="1000" dirty="0" err="1" smtClean="0">
                <a:latin typeface="Arial"/>
                <a:ea typeface="SimSun"/>
                <a:cs typeface="Segoe UI"/>
              </a:rPr>
              <a:t>d'eux</a:t>
            </a:r>
            <a:r>
              <a:rPr lang="en-US" sz="1000" dirty="0" smtClean="0">
                <a:latin typeface="Arial"/>
                <a:ea typeface="SimSun"/>
                <a:cs typeface="Segoe UI"/>
              </a:rPr>
              <a:t> </a:t>
            </a:r>
            <a:r>
              <a:rPr lang="en-US" sz="1000" dirty="0" err="1" smtClean="0">
                <a:latin typeface="Arial"/>
                <a:ea typeface="SimSun"/>
                <a:cs typeface="Segoe UI"/>
              </a:rPr>
              <a:t>brièvement</a:t>
            </a:r>
            <a:r>
              <a:rPr lang="en-US" sz="1000" dirty="0" smtClean="0">
                <a:latin typeface="Arial"/>
                <a:ea typeface="SimSun"/>
                <a:cs typeface="Segoe UI"/>
              </a:rPr>
              <a:t> </a:t>
            </a:r>
            <a:r>
              <a:rPr lang="en-US" sz="1000" dirty="0">
                <a:latin typeface="Arial"/>
                <a:ea typeface="SimSun"/>
                <a:cs typeface="Segoe UI"/>
              </a:rPr>
              <a:t>en </a:t>
            </a:r>
            <a:r>
              <a:rPr lang="en-US" sz="1000" dirty="0" err="1">
                <a:latin typeface="Arial"/>
                <a:ea typeface="SimSun"/>
                <a:cs typeface="Segoe UI"/>
              </a:rPr>
              <a:t>illustrant</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console de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Ouverture</a:t>
            </a:r>
            <a:r>
              <a:rPr lang="en-US" sz="1000" b="1" dirty="0">
                <a:latin typeface="Arial"/>
                <a:ea typeface="SimSun"/>
                <a:cs typeface="Arial"/>
              </a:rPr>
              <a:t> de session interactive : ne pas </a:t>
            </a:r>
            <a:r>
              <a:rPr lang="en-US" sz="1000" b="1" dirty="0" err="1">
                <a:latin typeface="Arial"/>
                <a:ea typeface="SimSun"/>
                <a:cs typeface="Arial"/>
              </a:rPr>
              <a:t>afficher</a:t>
            </a:r>
            <a:r>
              <a:rPr lang="en-US" sz="1000" b="1" dirty="0">
                <a:latin typeface="Arial"/>
                <a:ea typeface="SimSun"/>
                <a:cs typeface="Arial"/>
              </a:rPr>
              <a:t> le dernier nom </a:t>
            </a:r>
            <a:r>
              <a:rPr lang="en-US" sz="1000" b="1" dirty="0" err="1">
                <a:latin typeface="Arial"/>
                <a:ea typeface="SimSun"/>
                <a:cs typeface="Arial"/>
              </a:rPr>
              <a:t>d'utilisateur</a:t>
            </a:r>
            <a:r>
              <a:rPr lang="en-US" sz="1000" dirty="0">
                <a:latin typeface="Arial"/>
                <a:ea typeface="SimSun"/>
                <a:cs typeface="Arial"/>
              </a:rPr>
              <a:t>.</a:t>
            </a:r>
            <a:r>
              <a:rPr lang="en-US" sz="1000" b="1"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fois</a:t>
            </a:r>
            <a:r>
              <a:rPr lang="en-US" sz="1000" dirty="0">
                <a:latin typeface="Arial"/>
                <a:ea typeface="SimSun"/>
                <a:cs typeface="Arial"/>
              </a:rPr>
              <a:t> </a:t>
            </a:r>
            <a:r>
              <a:rPr lang="en-US" sz="1000" dirty="0" err="1">
                <a:latin typeface="Arial"/>
                <a:ea typeface="SimSun"/>
                <a:cs typeface="Arial"/>
              </a:rPr>
              <a:t>activé</a:t>
            </a:r>
            <a:r>
              <a:rPr lang="en-US" sz="1000">
                <a:latin typeface="Arial"/>
                <a:ea typeface="SimSun"/>
                <a:cs typeface="Arial"/>
              </a:rPr>
              <a:t>, </a:t>
            </a:r>
            <a:r>
              <a:rPr lang="en-US" sz="1000" smtClean="0">
                <a:latin typeface="Arial"/>
                <a:ea typeface="SimSun"/>
                <a:cs typeface="Arial"/>
              </a:rPr>
              <a:t>ce paramètre </a:t>
            </a:r>
            <a:r>
              <a:rPr lang="en-US" sz="1000" dirty="0" err="1">
                <a:latin typeface="Arial"/>
                <a:ea typeface="SimSun"/>
                <a:cs typeface="Arial"/>
              </a:rPr>
              <a:t>empêche</a:t>
            </a:r>
            <a:r>
              <a:rPr lang="en-US" sz="1000" dirty="0">
                <a:latin typeface="Arial"/>
                <a:ea typeface="SimSun"/>
                <a:cs typeface="Arial"/>
              </a:rPr>
              <a:t> la divulgation du nom </a:t>
            </a:r>
            <a:r>
              <a:rPr lang="en-US" sz="1000" dirty="0" err="1">
                <a:latin typeface="Arial"/>
                <a:ea typeface="SimSun"/>
                <a:cs typeface="Arial"/>
              </a:rPr>
              <a:t>d'utilisateur</a:t>
            </a:r>
            <a:r>
              <a:rPr lang="en-US" sz="1000" dirty="0">
                <a:latin typeface="Arial"/>
                <a:ea typeface="SimSun"/>
                <a:cs typeface="Arial"/>
              </a:rPr>
              <a:t> de la </a:t>
            </a:r>
            <a:r>
              <a:rPr lang="en-US" sz="1000" dirty="0" err="1">
                <a:latin typeface="Arial"/>
                <a:ea typeface="SimSun"/>
                <a:cs typeface="Arial"/>
              </a:rPr>
              <a:t>dernière</a:t>
            </a:r>
            <a:r>
              <a:rPr lang="en-US" sz="1000" dirty="0">
                <a:latin typeface="Arial"/>
                <a:ea typeface="SimSun"/>
                <a:cs typeface="Arial"/>
              </a:rPr>
              <a:t> </a:t>
            </a:r>
            <a:r>
              <a:rPr lang="en-US" sz="1000" dirty="0" err="1">
                <a:latin typeface="Arial"/>
                <a:ea typeface="SimSun"/>
                <a:cs typeface="Arial"/>
              </a:rPr>
              <a:t>personne</a:t>
            </a:r>
            <a:r>
              <a:rPr lang="en-US" sz="1000" dirty="0">
                <a:latin typeface="Arial"/>
                <a:ea typeface="SimSun"/>
                <a:cs typeface="Arial"/>
              </a:rPr>
              <a:t> à </a:t>
            </a:r>
            <a:r>
              <a:rPr lang="en-US" sz="1000" dirty="0" err="1">
                <a:latin typeface="Arial"/>
                <a:ea typeface="SimSun"/>
                <a:cs typeface="Arial"/>
              </a:rPr>
              <a:t>s'être</a:t>
            </a:r>
            <a:r>
              <a:rPr lang="en-US" sz="1000" dirty="0">
                <a:latin typeface="Arial"/>
                <a:ea typeface="SimSun"/>
                <a:cs typeface="Arial"/>
              </a:rPr>
              <a:t> </a:t>
            </a:r>
            <a:r>
              <a:rPr lang="en-US" sz="1000" dirty="0" err="1">
                <a:latin typeface="Arial"/>
                <a:ea typeface="SimSun"/>
                <a:cs typeface="Arial"/>
              </a:rPr>
              <a:t>connectée</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l'ordinateur</a:t>
            </a:r>
            <a:r>
              <a:rPr lang="en-US" sz="1000" dirty="0">
                <a:latin typeface="Arial"/>
                <a:ea typeface="SimSun"/>
                <a:cs typeface="Arial"/>
              </a:rPr>
              <a:t>. Un </a:t>
            </a:r>
            <a:r>
              <a:rPr lang="en-US" sz="1000" dirty="0" err="1">
                <a:latin typeface="Arial"/>
                <a:ea typeface="SimSun"/>
                <a:cs typeface="Arial"/>
              </a:rPr>
              <a:t>intrus</a:t>
            </a:r>
            <a:r>
              <a:rPr lang="en-US" sz="1000" dirty="0">
                <a:latin typeface="Arial"/>
                <a:ea typeface="SimSun"/>
                <a:cs typeface="Arial"/>
              </a:rPr>
              <a:t> </a:t>
            </a:r>
            <a:r>
              <a:rPr lang="en-US" sz="1000" dirty="0" err="1">
                <a:latin typeface="Arial"/>
                <a:ea typeface="SimSun"/>
                <a:cs typeface="Arial"/>
              </a:rPr>
              <a:t>potentiel</a:t>
            </a:r>
            <a:r>
              <a:rPr lang="en-US" sz="1000" dirty="0">
                <a:latin typeface="Arial"/>
                <a:ea typeface="SimSun"/>
                <a:cs typeface="Arial"/>
              </a:rPr>
              <a:t> </a:t>
            </a:r>
            <a:r>
              <a:rPr lang="en-US" sz="1000" dirty="0" err="1">
                <a:latin typeface="Arial"/>
                <a:ea typeface="SimSun"/>
                <a:cs typeface="Arial"/>
              </a:rPr>
              <a:t>devrait</a:t>
            </a:r>
            <a:r>
              <a:rPr lang="en-US" sz="1000" dirty="0">
                <a:latin typeface="Arial"/>
                <a:ea typeface="SimSun"/>
                <a:cs typeface="Arial"/>
              </a:rPr>
              <a:t> </a:t>
            </a:r>
            <a:r>
              <a:rPr lang="en-US" sz="1000" dirty="0" err="1">
                <a:latin typeface="Arial"/>
                <a:ea typeface="SimSun"/>
                <a:cs typeface="Arial"/>
              </a:rPr>
              <a:t>ainsi</a:t>
            </a:r>
            <a:r>
              <a:rPr lang="en-US" sz="1000" dirty="0">
                <a:latin typeface="Arial"/>
                <a:ea typeface="SimSun"/>
                <a:cs typeface="Arial"/>
              </a:rPr>
              <a:t> </a:t>
            </a:r>
            <a:r>
              <a:rPr lang="en-US" sz="1000" dirty="0" err="1">
                <a:latin typeface="Arial"/>
                <a:ea typeface="SimSun"/>
                <a:cs typeface="Arial"/>
              </a:rPr>
              <a:t>deviner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essayer de </a:t>
            </a:r>
            <a:r>
              <a:rPr lang="en-US" sz="1000" dirty="0" err="1">
                <a:latin typeface="Arial"/>
                <a:ea typeface="SimSun"/>
                <a:cs typeface="Arial"/>
              </a:rPr>
              <a:t>déterminer</a:t>
            </a:r>
            <a:r>
              <a:rPr lang="en-US" sz="1000" dirty="0">
                <a:latin typeface="Arial"/>
                <a:ea typeface="SimSun"/>
                <a:cs typeface="Arial"/>
              </a:rPr>
              <a:t> à la </a:t>
            </a:r>
            <a:r>
              <a:rPr lang="en-US" sz="1000" dirty="0" err="1">
                <a:latin typeface="Arial"/>
                <a:ea typeface="SimSun"/>
                <a:cs typeface="Arial"/>
              </a:rPr>
              <a:t>fois</a:t>
            </a:r>
            <a:r>
              <a:rPr lang="en-US" sz="1000" dirty="0">
                <a:latin typeface="Arial"/>
                <a:ea typeface="SimSun"/>
                <a:cs typeface="Arial"/>
              </a:rPr>
              <a:t> le nom </a:t>
            </a:r>
            <a:r>
              <a:rPr lang="en-US" sz="1000" dirty="0" err="1">
                <a:latin typeface="Arial"/>
                <a:ea typeface="SimSun"/>
                <a:cs typeface="Arial"/>
              </a:rPr>
              <a:t>d'utilisateur</a:t>
            </a:r>
            <a:r>
              <a:rPr lang="en-US" sz="1000" dirty="0">
                <a:latin typeface="Arial"/>
                <a:ea typeface="SimSun"/>
                <a:cs typeface="Arial"/>
              </a:rPr>
              <a:t> et le mot de </a:t>
            </a:r>
            <a:r>
              <a:rPr lang="en-US" sz="1000" dirty="0" err="1">
                <a:latin typeface="Arial"/>
                <a:ea typeface="SimSun"/>
                <a:cs typeface="Arial"/>
              </a:rPr>
              <a:t>passe</a:t>
            </a:r>
            <a:r>
              <a:rPr lang="en-US" sz="1000" dirty="0">
                <a:latin typeface="Arial"/>
                <a:ea typeface="SimSun"/>
                <a:cs typeface="Arial"/>
              </a:rPr>
              <a:t> pour </a:t>
            </a:r>
            <a:r>
              <a:rPr lang="en-US" sz="1000" dirty="0" err="1">
                <a:latin typeface="Arial"/>
                <a:ea typeface="SimSun"/>
                <a:cs typeface="Arial"/>
              </a:rPr>
              <a:t>obtenir</a:t>
            </a:r>
            <a:r>
              <a:rPr lang="en-US" sz="1000" dirty="0">
                <a:latin typeface="Arial"/>
                <a:ea typeface="SimSun"/>
                <a:cs typeface="Arial"/>
              </a:rPr>
              <a:t> </a:t>
            </a:r>
            <a:r>
              <a:rPr lang="en-US" sz="1000" dirty="0" err="1">
                <a:latin typeface="Arial"/>
                <a:ea typeface="SimSun"/>
                <a:cs typeface="Arial"/>
              </a:rPr>
              <a:t>l'accès</a:t>
            </a:r>
            <a:r>
              <a:rPr lang="en-US" sz="1000" dirty="0">
                <a:latin typeface="Arial"/>
                <a:ea typeface="SimSun"/>
                <a:cs typeface="Arial"/>
              </a:rPr>
              <a:t> aux </a:t>
            </a:r>
            <a:r>
              <a:rPr lang="en-US" sz="1000" dirty="0" err="1">
                <a:latin typeface="Arial"/>
                <a:ea typeface="SimSun"/>
                <a:cs typeface="Arial"/>
              </a:rPr>
              <a:t>ressources</a:t>
            </a:r>
            <a:r>
              <a:rPr lang="en-US" sz="1000" dirty="0">
                <a:latin typeface="Arial"/>
                <a:ea typeface="SimSun"/>
                <a:cs typeface="Arial"/>
              </a:rPr>
              <a:t> de </a:t>
            </a:r>
            <a:r>
              <a:rPr lang="en-US" sz="1000" dirty="0" err="1">
                <a:latin typeface="Arial"/>
                <a:ea typeface="SimSun"/>
                <a:cs typeface="Arial"/>
              </a:rPr>
              <a:t>l'ordinateur</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du </a:t>
            </a:r>
            <a:r>
              <a:rPr lang="en-US" sz="1000" dirty="0" err="1">
                <a:latin typeface="Arial"/>
                <a:ea typeface="SimSun"/>
                <a:cs typeface="Arial"/>
              </a:rPr>
              <a:t>réseau</a:t>
            </a:r>
            <a:r>
              <a:rPr lang="en-US" sz="1000" dirty="0">
                <a:latin typeface="Arial"/>
                <a:ea typeface="SimSun"/>
                <a:cs typeface="Arial"/>
              </a:rPr>
              <a:t>. Si </a:t>
            </a:r>
            <a:r>
              <a:rPr lang="en-US" sz="1000" dirty="0" err="1">
                <a:latin typeface="Arial"/>
                <a:ea typeface="SimSun"/>
                <a:cs typeface="Arial"/>
              </a:rPr>
              <a:t>ce</a:t>
            </a:r>
            <a:r>
              <a:rPr lang="en-US" sz="1000" dirty="0">
                <a:latin typeface="Arial"/>
                <a:ea typeface="SimSun"/>
                <a:cs typeface="Arial"/>
              </a:rPr>
              <a:t> </a:t>
            </a:r>
            <a:r>
              <a:rPr lang="en-US" sz="1000" err="1">
                <a:latin typeface="Arial"/>
                <a:ea typeface="SimSun"/>
                <a:cs typeface="Arial"/>
              </a:rPr>
              <a:t>paramètre</a:t>
            </a:r>
            <a:r>
              <a:rPr lang="en-US" sz="1000">
                <a:latin typeface="Arial"/>
                <a:ea typeface="SimSun"/>
                <a:cs typeface="Arial"/>
              </a:rPr>
              <a:t> </a:t>
            </a:r>
            <a:r>
              <a:rPr lang="en-US" sz="1000" smtClean="0">
                <a:latin typeface="Arial"/>
                <a:ea typeface="SimSun"/>
                <a:cs typeface="Arial"/>
              </a:rPr>
              <a:t>est désactivé</a:t>
            </a:r>
            <a:r>
              <a:rPr lang="en-US" sz="1000" dirty="0">
                <a:latin typeface="Arial"/>
                <a:ea typeface="SimSun"/>
                <a:cs typeface="Arial"/>
              </a:rPr>
              <a:t>, </a:t>
            </a:r>
            <a:r>
              <a:rPr lang="en-US" sz="1000" dirty="0" err="1">
                <a:latin typeface="Arial"/>
                <a:ea typeface="SimSun"/>
                <a:cs typeface="Arial"/>
              </a:rPr>
              <a:t>l'intrus</a:t>
            </a:r>
            <a:r>
              <a:rPr lang="en-US" sz="1000" dirty="0">
                <a:latin typeface="Arial"/>
                <a:ea typeface="SimSun"/>
                <a:cs typeface="Arial"/>
              </a:rPr>
              <a:t> </a:t>
            </a:r>
            <a:r>
              <a:rPr lang="en-US" sz="1000" dirty="0" err="1">
                <a:latin typeface="Arial"/>
                <a:ea typeface="SimSun"/>
                <a:cs typeface="Arial"/>
              </a:rPr>
              <a:t>connaîtra</a:t>
            </a:r>
            <a:r>
              <a:rPr lang="en-US" sz="1000" dirty="0">
                <a:latin typeface="Arial"/>
                <a:ea typeface="SimSun"/>
                <a:cs typeface="Arial"/>
              </a:rPr>
              <a:t> le nom </a:t>
            </a:r>
            <a:r>
              <a:rPr lang="en-US" sz="1000" dirty="0" err="1">
                <a:latin typeface="Arial"/>
                <a:ea typeface="SimSun"/>
                <a:cs typeface="Arial"/>
              </a:rPr>
              <a:t>d'utilisateur</a:t>
            </a:r>
            <a:r>
              <a:rPr lang="en-US" sz="1000" dirty="0">
                <a:latin typeface="Arial"/>
                <a:ea typeface="SimSun"/>
                <a:cs typeface="Arial"/>
              </a:rPr>
              <a:t> et </a:t>
            </a:r>
            <a:r>
              <a:rPr lang="en-US" sz="1000" dirty="0" err="1">
                <a:latin typeface="Arial"/>
                <a:ea typeface="SimSun"/>
                <a:cs typeface="Arial"/>
              </a:rPr>
              <a:t>n'aura</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du mot de </a:t>
            </a:r>
            <a:r>
              <a:rPr lang="en-US" sz="1000" dirty="0" err="1">
                <a:latin typeface="Arial"/>
                <a:ea typeface="SimSun"/>
                <a:cs typeface="Arial"/>
              </a:rPr>
              <a:t>passe</a:t>
            </a:r>
            <a:r>
              <a:rPr lang="en-US" sz="1000" dirty="0">
                <a:latin typeface="Arial"/>
                <a:ea typeface="SimSun"/>
                <a:cs typeface="Arial"/>
              </a:rPr>
              <a:t>.</a:t>
            </a:r>
          </a:p>
          <a:p>
            <a:pPr>
              <a:lnSpc>
                <a:spcPct val="115000"/>
              </a:lnSpc>
              <a:spcAft>
                <a:spcPts val="1000"/>
              </a:spcAft>
            </a:pPr>
            <a:r>
              <a:rPr lang="en-US" sz="1000" b="1" dirty="0" err="1">
                <a:latin typeface="Arial"/>
                <a:ea typeface="SimSun"/>
                <a:cs typeface="Arial"/>
              </a:rPr>
              <a:t>Comptes</a:t>
            </a:r>
            <a:r>
              <a:rPr lang="en-US" sz="1000" b="1" dirty="0">
                <a:latin typeface="Arial"/>
                <a:ea typeface="SimSun"/>
                <a:cs typeface="Arial"/>
              </a:rPr>
              <a:t> : </a:t>
            </a:r>
            <a:r>
              <a:rPr lang="en-US" sz="1000" b="1" dirty="0" err="1">
                <a:latin typeface="Arial"/>
                <a:ea typeface="SimSun"/>
                <a:cs typeface="Arial"/>
              </a:rPr>
              <a:t>renommer</a:t>
            </a:r>
            <a:r>
              <a:rPr lang="en-US" sz="1000" b="1" dirty="0">
                <a:latin typeface="Arial"/>
                <a:ea typeface="SimSun"/>
                <a:cs typeface="Arial"/>
              </a:rPr>
              <a:t> le </a:t>
            </a:r>
            <a:r>
              <a:rPr lang="en-US" sz="1000" b="1" dirty="0" err="1">
                <a:latin typeface="Arial"/>
                <a:ea typeface="SimSun"/>
                <a:cs typeface="Arial"/>
              </a:rPr>
              <a:t>compte</a:t>
            </a:r>
            <a:r>
              <a:rPr lang="en-US" sz="1000" b="1" dirty="0">
                <a:latin typeface="Arial"/>
                <a:ea typeface="SimSun"/>
                <a:cs typeface="Arial"/>
              </a:rPr>
              <a:t> </a:t>
            </a:r>
            <a:r>
              <a:rPr lang="en-US" sz="1000" b="1" dirty="0" err="1">
                <a:latin typeface="Arial"/>
                <a:ea typeface="SimSun"/>
                <a:cs typeface="Arial"/>
              </a:rPr>
              <a:t>administrateur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fois</a:t>
            </a:r>
            <a:r>
              <a:rPr lang="en-US" sz="1000" dirty="0">
                <a:latin typeface="Arial"/>
                <a:ea typeface="SimSun"/>
                <a:cs typeface="Arial"/>
              </a:rPr>
              <a:t> </a:t>
            </a:r>
            <a:r>
              <a:rPr lang="en-US" sz="1000" dirty="0" err="1">
                <a:latin typeface="Arial"/>
                <a:ea typeface="SimSun"/>
                <a:cs typeface="Arial"/>
              </a:rPr>
              <a:t>activé</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paramètre</a:t>
            </a:r>
            <a:r>
              <a:rPr lang="en-US" sz="1000" dirty="0">
                <a:latin typeface="Arial"/>
                <a:ea typeface="SimSun"/>
                <a:cs typeface="Arial"/>
              </a:rPr>
              <a:t> </a:t>
            </a:r>
            <a:r>
              <a:rPr lang="en-US" sz="1000" dirty="0" err="1">
                <a:latin typeface="Arial"/>
                <a:ea typeface="SimSun"/>
                <a:cs typeface="Arial"/>
              </a:rPr>
              <a:t>renomme</a:t>
            </a:r>
            <a:r>
              <a:rPr lang="en-US" sz="1000" dirty="0">
                <a:latin typeface="Arial"/>
                <a:ea typeface="SimSun"/>
                <a:cs typeface="Arial"/>
              </a:rPr>
              <a:t> le </a:t>
            </a:r>
            <a:r>
              <a:rPr lang="en-US" sz="1000" dirty="0" err="1">
                <a:latin typeface="Arial"/>
                <a:ea typeface="SimSun"/>
                <a:cs typeface="Arial"/>
              </a:rPr>
              <a:t>compte</a:t>
            </a:r>
            <a:r>
              <a:rPr lang="en-US" sz="1000" dirty="0">
                <a:latin typeface="Arial"/>
                <a:ea typeface="SimSun"/>
                <a:cs typeface="Arial"/>
              </a:rPr>
              <a:t> </a:t>
            </a:r>
            <a:r>
              <a:rPr lang="en-US" sz="1000" dirty="0" err="1">
                <a:latin typeface="Arial"/>
                <a:ea typeface="SimSun"/>
                <a:cs typeface="Arial"/>
              </a:rPr>
              <a:t>administrateur</a:t>
            </a:r>
            <a:r>
              <a:rPr lang="en-US" sz="1000" dirty="0">
                <a:latin typeface="Arial"/>
                <a:ea typeface="SimSun"/>
                <a:cs typeface="Arial"/>
              </a:rPr>
              <a:t> local. Un </a:t>
            </a:r>
            <a:r>
              <a:rPr lang="en-US" sz="1000" dirty="0" err="1">
                <a:latin typeface="Arial"/>
                <a:ea typeface="SimSun"/>
                <a:cs typeface="Arial"/>
              </a:rPr>
              <a:t>intrus</a:t>
            </a:r>
            <a:r>
              <a:rPr lang="en-US" sz="1000" dirty="0">
                <a:latin typeface="Arial"/>
                <a:ea typeface="SimSun"/>
                <a:cs typeface="Arial"/>
              </a:rPr>
              <a:t> </a:t>
            </a:r>
            <a:r>
              <a:rPr lang="en-US" sz="1000" dirty="0" err="1">
                <a:latin typeface="Arial"/>
                <a:ea typeface="SimSun"/>
                <a:cs typeface="Arial"/>
              </a:rPr>
              <a:t>potentiel</a:t>
            </a:r>
            <a:r>
              <a:rPr lang="en-US" sz="1000" dirty="0">
                <a:latin typeface="Arial"/>
                <a:ea typeface="SimSun"/>
                <a:cs typeface="Arial"/>
              </a:rPr>
              <a:t> </a:t>
            </a:r>
            <a:r>
              <a:rPr lang="en-US" sz="1000" dirty="0" err="1">
                <a:latin typeface="Arial"/>
                <a:ea typeface="SimSun"/>
                <a:cs typeface="Arial"/>
              </a:rPr>
              <a:t>devrait</a:t>
            </a:r>
            <a:r>
              <a:rPr lang="en-US" sz="1000" dirty="0">
                <a:latin typeface="Arial"/>
                <a:ea typeface="SimSun"/>
                <a:cs typeface="Arial"/>
              </a:rPr>
              <a:t> </a:t>
            </a:r>
            <a:r>
              <a:rPr lang="en-US" sz="1000" dirty="0" err="1">
                <a:latin typeface="Arial"/>
                <a:ea typeface="SimSun"/>
                <a:cs typeface="Arial"/>
              </a:rPr>
              <a:t>ainsi</a:t>
            </a:r>
            <a:r>
              <a:rPr lang="en-US" sz="1000" dirty="0">
                <a:latin typeface="Arial"/>
                <a:ea typeface="SimSun"/>
                <a:cs typeface="Arial"/>
              </a:rPr>
              <a:t> essayer de </a:t>
            </a:r>
            <a:r>
              <a:rPr lang="en-US" sz="1000" dirty="0" err="1">
                <a:latin typeface="Arial"/>
                <a:ea typeface="SimSun"/>
                <a:cs typeface="Arial"/>
              </a:rPr>
              <a:t>déterminer</a:t>
            </a:r>
            <a:r>
              <a:rPr lang="en-US" sz="1000" dirty="0">
                <a:latin typeface="Arial"/>
                <a:ea typeface="SimSun"/>
                <a:cs typeface="Arial"/>
              </a:rPr>
              <a:t> à la </a:t>
            </a:r>
            <a:r>
              <a:rPr lang="en-US" sz="1000" dirty="0" err="1">
                <a:latin typeface="Arial"/>
                <a:ea typeface="SimSun"/>
                <a:cs typeface="Arial"/>
              </a:rPr>
              <a:t>fois</a:t>
            </a:r>
            <a:r>
              <a:rPr lang="en-US" sz="1000" dirty="0">
                <a:latin typeface="Arial"/>
                <a:ea typeface="SimSun"/>
                <a:cs typeface="Arial"/>
              </a:rPr>
              <a:t> le nom </a:t>
            </a:r>
            <a:r>
              <a:rPr lang="en-US" sz="1000" dirty="0" err="1">
                <a:latin typeface="Arial"/>
                <a:ea typeface="SimSun"/>
                <a:cs typeface="Arial"/>
              </a:rPr>
              <a:t>d'utilisateur</a:t>
            </a:r>
            <a:r>
              <a:rPr lang="en-US" sz="1000" dirty="0">
                <a:latin typeface="Arial"/>
                <a:ea typeface="SimSun"/>
                <a:cs typeface="Arial"/>
              </a:rPr>
              <a:t> </a:t>
            </a:r>
            <a:r>
              <a:rPr lang="en-US" sz="1000" dirty="0" smtClean="0">
                <a:latin typeface="Arial"/>
                <a:ea typeface="SimSun"/>
                <a:cs typeface="Arial"/>
              </a:rPr>
              <a:t>et le </a:t>
            </a:r>
            <a:r>
              <a:rPr lang="en-US" sz="1000" dirty="0">
                <a:latin typeface="Arial"/>
                <a:ea typeface="SimSun"/>
                <a:cs typeface="Arial"/>
              </a:rPr>
              <a:t>mot de </a:t>
            </a:r>
            <a:r>
              <a:rPr lang="en-US" sz="1000" dirty="0" err="1">
                <a:latin typeface="Arial"/>
                <a:ea typeface="SimSun"/>
                <a:cs typeface="Arial"/>
              </a:rPr>
              <a:t>passe</a:t>
            </a:r>
            <a:r>
              <a:rPr lang="en-US" sz="1000" dirty="0">
                <a:latin typeface="Arial"/>
                <a:ea typeface="SimSun"/>
                <a:cs typeface="Arial"/>
              </a:rPr>
              <a:t> pour </a:t>
            </a:r>
            <a:r>
              <a:rPr lang="en-US" sz="1000" dirty="0" err="1">
                <a:latin typeface="Arial"/>
                <a:ea typeface="SimSun"/>
                <a:cs typeface="Arial"/>
              </a:rPr>
              <a:t>obtenir</a:t>
            </a:r>
            <a:r>
              <a:rPr lang="en-US" sz="1000" dirty="0">
                <a:latin typeface="Arial"/>
                <a:ea typeface="SimSun"/>
                <a:cs typeface="Arial"/>
              </a:rPr>
              <a:t> </a:t>
            </a:r>
            <a:r>
              <a:rPr lang="en-US" sz="1000" dirty="0" err="1">
                <a:latin typeface="Arial"/>
                <a:ea typeface="SimSun"/>
                <a:cs typeface="Arial"/>
              </a:rPr>
              <a:t>l'accès</a:t>
            </a:r>
            <a:r>
              <a:rPr lang="en-US" sz="1000" dirty="0">
                <a:latin typeface="Arial"/>
                <a:ea typeface="SimSun"/>
                <a:cs typeface="Arial"/>
              </a:rPr>
              <a:t> aux </a:t>
            </a:r>
            <a:r>
              <a:rPr lang="en-US" sz="1000" dirty="0" err="1">
                <a:latin typeface="Arial"/>
                <a:ea typeface="SimSun"/>
                <a:cs typeface="Arial"/>
              </a:rPr>
              <a:t>ressources</a:t>
            </a:r>
            <a:r>
              <a:rPr lang="en-US" sz="1000" dirty="0">
                <a:latin typeface="Arial"/>
                <a:ea typeface="SimSun"/>
                <a:cs typeface="Arial"/>
              </a:rPr>
              <a:t> de </a:t>
            </a:r>
            <a:r>
              <a:rPr lang="en-US" sz="1000" dirty="0" err="1">
                <a:latin typeface="Arial"/>
                <a:ea typeface="SimSun"/>
                <a:cs typeface="Arial"/>
              </a:rPr>
              <a:t>l'ordinateur</a:t>
            </a:r>
            <a:r>
              <a:rPr lang="en-US" sz="1000" dirty="0">
                <a:latin typeface="Arial"/>
                <a:ea typeface="SimSun"/>
                <a:cs typeface="Arial"/>
              </a:rPr>
              <a:t>. Si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paramètre</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désactivé</a:t>
            </a:r>
            <a:r>
              <a:rPr lang="en-US" sz="1000" dirty="0">
                <a:latin typeface="Arial"/>
                <a:ea typeface="SimSun"/>
                <a:cs typeface="Arial"/>
              </a:rPr>
              <a:t>, </a:t>
            </a:r>
            <a:r>
              <a:rPr lang="en-US" sz="1000" dirty="0" err="1">
                <a:latin typeface="Arial"/>
                <a:ea typeface="SimSun"/>
                <a:cs typeface="Arial"/>
              </a:rPr>
              <a:t>l'intrus</a:t>
            </a:r>
            <a:r>
              <a:rPr lang="en-US" sz="1000" dirty="0">
                <a:latin typeface="Arial"/>
                <a:ea typeface="SimSun"/>
                <a:cs typeface="Arial"/>
              </a:rPr>
              <a:t> </a:t>
            </a:r>
            <a:r>
              <a:rPr lang="en-US" sz="1000" dirty="0" err="1">
                <a:latin typeface="Arial"/>
                <a:ea typeface="SimSun"/>
                <a:cs typeface="Arial"/>
              </a:rPr>
              <a:t>connaîtra</a:t>
            </a:r>
            <a:r>
              <a:rPr lang="en-US" sz="1000" dirty="0">
                <a:latin typeface="Arial"/>
                <a:ea typeface="SimSun"/>
                <a:cs typeface="Arial"/>
              </a:rPr>
              <a:t> le nom </a:t>
            </a:r>
            <a:r>
              <a:rPr lang="en-US" sz="1000" dirty="0" err="1">
                <a:latin typeface="Arial"/>
                <a:ea typeface="SimSun"/>
                <a:cs typeface="Arial"/>
              </a:rPr>
              <a:t>d'utilisateur</a:t>
            </a:r>
            <a:r>
              <a:rPr lang="en-US" sz="1000" dirty="0">
                <a:latin typeface="Arial"/>
                <a:ea typeface="SimSun"/>
                <a:cs typeface="Arial"/>
              </a:rPr>
              <a:t> (</a:t>
            </a:r>
            <a:r>
              <a:rPr lang="en-US" sz="1000" b="1" dirty="0" err="1">
                <a:latin typeface="Arial"/>
                <a:ea typeface="SimSun"/>
                <a:cs typeface="Arial"/>
              </a:rPr>
              <a:t>Administrateur</a:t>
            </a:r>
            <a:r>
              <a:rPr lang="en-US" sz="1000" dirty="0">
                <a:latin typeface="Arial"/>
                <a:ea typeface="SimSun"/>
                <a:cs typeface="Arial"/>
              </a:rPr>
              <a:t>) et </a:t>
            </a:r>
            <a:r>
              <a:rPr lang="en-US" sz="1000" dirty="0" err="1">
                <a:latin typeface="Arial"/>
                <a:ea typeface="SimSun"/>
                <a:cs typeface="Arial"/>
              </a:rPr>
              <a:t>n'aura</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du mot de </a:t>
            </a:r>
            <a:r>
              <a:rPr lang="en-US" sz="1000" dirty="0" err="1">
                <a:latin typeface="Arial"/>
                <a:ea typeface="SimSun"/>
                <a:cs typeface="Arial"/>
              </a:rPr>
              <a:t>passe</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103A0B76-9CCB-4CC0-9446-1192CD3295A9}" type="slidenum">
              <a:rPr lang="en-US" smtClean="0"/>
              <a:t>10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93518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spcAft>
                <a:spcPts val="1000"/>
              </a:spcAft>
            </a:pPr>
            <a:r>
              <a:rPr lang="en-US" sz="1000" dirty="0" err="1" smtClean="0">
                <a:effectLst/>
                <a:latin typeface="Arial"/>
                <a:ea typeface="SimSun"/>
                <a:cs typeface="Arial"/>
              </a:rPr>
              <a:t>Demandez</a:t>
            </a:r>
            <a:r>
              <a:rPr lang="en-US" sz="1000" dirty="0" smtClean="0">
                <a:effectLst/>
                <a:latin typeface="Arial"/>
                <a:ea typeface="SimSun"/>
                <a:cs typeface="Arial"/>
              </a:rPr>
              <a:t> aux </a:t>
            </a:r>
            <a:r>
              <a:rPr lang="en-US" sz="1000" dirty="0" err="1" smtClean="0">
                <a:effectLst/>
                <a:latin typeface="Arial"/>
                <a:ea typeface="SimSun"/>
                <a:cs typeface="Arial"/>
              </a:rPr>
              <a:t>stagiaires</a:t>
            </a:r>
            <a:r>
              <a:rPr lang="en-US" sz="1000" dirty="0" smtClean="0">
                <a:effectLst/>
                <a:latin typeface="Arial"/>
                <a:ea typeface="SimSun"/>
                <a:cs typeface="Arial"/>
              </a:rPr>
              <a:t> </a:t>
            </a:r>
            <a:r>
              <a:rPr lang="en-US" sz="1000" dirty="0" err="1" smtClean="0">
                <a:effectLst/>
                <a:latin typeface="Arial"/>
                <a:ea typeface="SimSun"/>
                <a:cs typeface="Arial"/>
              </a:rPr>
              <a:t>s'ils</a:t>
            </a:r>
            <a:r>
              <a:rPr lang="en-US" sz="1000" dirty="0" smtClean="0">
                <a:effectLst/>
                <a:latin typeface="Arial"/>
                <a:ea typeface="SimSun"/>
                <a:cs typeface="Arial"/>
              </a:rPr>
              <a:t> </a:t>
            </a:r>
            <a:r>
              <a:rPr lang="en-US" sz="1000" dirty="0" err="1" smtClean="0">
                <a:effectLst/>
                <a:latin typeface="Arial"/>
                <a:ea typeface="SimSun"/>
                <a:cs typeface="Arial"/>
              </a:rPr>
              <a:t>connaissent</a:t>
            </a:r>
            <a:r>
              <a:rPr lang="en-US" sz="1000" dirty="0" smtClean="0">
                <a:effectLst/>
                <a:latin typeface="Arial"/>
                <a:ea typeface="SimSun"/>
                <a:cs typeface="Arial"/>
              </a:rPr>
              <a:t> </a:t>
            </a:r>
            <a:r>
              <a:rPr lang="en-US" sz="1000" dirty="0" err="1" smtClean="0">
                <a:effectLst/>
                <a:latin typeface="Arial"/>
                <a:ea typeface="SimSun"/>
                <a:cs typeface="Arial"/>
              </a:rPr>
              <a:t>bien</a:t>
            </a:r>
            <a:r>
              <a:rPr lang="en-US" sz="1000" dirty="0" smtClean="0">
                <a:effectLst/>
                <a:latin typeface="Arial"/>
                <a:ea typeface="SimSun"/>
                <a:cs typeface="Arial"/>
              </a:rPr>
              <a:t> la </a:t>
            </a:r>
            <a:r>
              <a:rPr lang="en-US" sz="1000" dirty="0" err="1" smtClean="0">
                <a:effectLst/>
                <a:latin typeface="Arial"/>
                <a:ea typeface="SimSun"/>
                <a:cs typeface="Arial"/>
              </a:rPr>
              <a:t>boîte</a:t>
            </a:r>
            <a:r>
              <a:rPr lang="en-US" sz="1000" dirty="0" smtClean="0">
                <a:effectLst/>
                <a:latin typeface="Arial"/>
                <a:ea typeface="SimSun"/>
                <a:cs typeface="Arial"/>
              </a:rPr>
              <a:t> de dialogue </a:t>
            </a:r>
            <a:r>
              <a:rPr lang="en-US" sz="1000" dirty="0" err="1" smtClean="0">
                <a:effectLst/>
                <a:latin typeface="Arial"/>
                <a:ea typeface="SimSun"/>
                <a:cs typeface="Segoe UI"/>
              </a:rPr>
              <a:t>Contrôle</a:t>
            </a:r>
            <a:r>
              <a:rPr lang="en-US" sz="1000" dirty="0" smtClean="0">
                <a:effectLst/>
                <a:latin typeface="Arial"/>
                <a:ea typeface="SimSun"/>
                <a:cs typeface="Segoe UI"/>
              </a:rPr>
              <a:t> de </a:t>
            </a:r>
            <a:r>
              <a:rPr lang="en-US" sz="1000" dirty="0" err="1" smtClean="0">
                <a:effectLst/>
                <a:latin typeface="Arial"/>
                <a:ea typeface="SimSun"/>
                <a:cs typeface="Segoe UI"/>
              </a:rPr>
              <a:t>compte</a:t>
            </a:r>
            <a:r>
              <a:rPr lang="en-US" sz="1000" dirty="0" smtClean="0">
                <a:effectLst/>
                <a:latin typeface="Arial"/>
                <a:ea typeface="SimSun"/>
                <a:cs typeface="Segoe UI"/>
              </a:rPr>
              <a:t> </a:t>
            </a:r>
            <a:r>
              <a:rPr lang="en-US" sz="1000" dirty="0" err="1" smtClean="0">
                <a:effectLst/>
                <a:latin typeface="Arial"/>
                <a:ea typeface="SimSun"/>
                <a:cs typeface="Segoe UI"/>
              </a:rPr>
              <a:t>d'utilisateur</a:t>
            </a:r>
            <a:r>
              <a:rPr lang="en-US" sz="1000" dirty="0" smtClean="0">
                <a:effectLst/>
                <a:latin typeface="Arial"/>
                <a:ea typeface="SimSun"/>
                <a:cs typeface="Segoe UI"/>
              </a:rPr>
              <a:t> (UAC) </a:t>
            </a:r>
            <a:r>
              <a:rPr lang="en-US" sz="1000" dirty="0" err="1" smtClean="0">
                <a:effectLst/>
                <a:latin typeface="Arial"/>
                <a:ea typeface="SimSun"/>
                <a:cs typeface="Arial"/>
              </a:rPr>
              <a:t>sur</a:t>
            </a:r>
            <a:r>
              <a:rPr lang="en-US" sz="1000" dirty="0" smtClean="0">
                <a:effectLst/>
                <a:latin typeface="Arial"/>
                <a:ea typeface="SimSun"/>
                <a:cs typeface="Arial"/>
              </a:rPr>
              <a:t> la </a:t>
            </a:r>
            <a:r>
              <a:rPr lang="en-US" sz="1000" dirty="0" err="1" smtClean="0">
                <a:effectLst/>
                <a:latin typeface="Arial"/>
                <a:ea typeface="SimSun"/>
                <a:cs typeface="Arial"/>
              </a:rPr>
              <a:t>diapositive</a:t>
            </a:r>
            <a:r>
              <a:rPr lang="en-US" sz="1000" dirty="0" smtClean="0">
                <a:effectLst/>
                <a:latin typeface="Arial"/>
                <a:ea typeface="SimSun"/>
                <a:cs typeface="Arial"/>
              </a:rPr>
              <a:t>. </a:t>
            </a:r>
            <a:r>
              <a:rPr lang="en-US" sz="1000" dirty="0" err="1" smtClean="0">
                <a:effectLst/>
                <a:latin typeface="Arial"/>
                <a:ea typeface="SimSun"/>
                <a:cs typeface="Arial"/>
              </a:rPr>
              <a:t>Demandez</a:t>
            </a:r>
            <a:r>
              <a:rPr lang="en-US" sz="1000" dirty="0" smtClean="0">
                <a:effectLst/>
                <a:latin typeface="Arial"/>
                <a:ea typeface="SimSun"/>
                <a:cs typeface="Arial"/>
              </a:rPr>
              <a:t> aux </a:t>
            </a:r>
            <a:r>
              <a:rPr lang="en-US" sz="1000" dirty="0" err="1" smtClean="0">
                <a:effectLst/>
                <a:latin typeface="Arial"/>
                <a:ea typeface="SimSun"/>
                <a:cs typeface="Arial"/>
              </a:rPr>
              <a:t>stagiaires</a:t>
            </a:r>
            <a:r>
              <a:rPr lang="en-US" sz="1000" dirty="0" smtClean="0">
                <a:effectLst/>
                <a:latin typeface="Arial"/>
                <a:ea typeface="SimSun"/>
                <a:cs typeface="Arial"/>
              </a:rPr>
              <a:t> de </a:t>
            </a:r>
            <a:r>
              <a:rPr lang="en-US" sz="1000" dirty="0" err="1" smtClean="0">
                <a:effectLst/>
                <a:latin typeface="Arial"/>
                <a:ea typeface="SimSun"/>
                <a:cs typeface="Arial"/>
              </a:rPr>
              <a:t>décrire</a:t>
            </a:r>
            <a:r>
              <a:rPr lang="en-US" sz="1000" dirty="0" smtClean="0">
                <a:effectLst/>
                <a:latin typeface="Arial"/>
                <a:ea typeface="SimSun"/>
                <a:cs typeface="Arial"/>
              </a:rPr>
              <a:t> la </a:t>
            </a:r>
            <a:r>
              <a:rPr lang="en-US" sz="1000" dirty="0" err="1" smtClean="0">
                <a:effectLst/>
                <a:latin typeface="Arial"/>
                <a:ea typeface="SimSun"/>
                <a:cs typeface="Arial"/>
              </a:rPr>
              <a:t>façon</a:t>
            </a:r>
            <a:r>
              <a:rPr lang="en-US" sz="1000" dirty="0" smtClean="0">
                <a:effectLst/>
                <a:latin typeface="Arial"/>
                <a:ea typeface="SimSun"/>
                <a:cs typeface="Arial"/>
              </a:rPr>
              <a:t> </a:t>
            </a:r>
            <a:r>
              <a:rPr lang="en-US" sz="1000" dirty="0" err="1" smtClean="0">
                <a:effectLst/>
                <a:latin typeface="Arial"/>
                <a:ea typeface="SimSun"/>
                <a:cs typeface="Arial"/>
              </a:rPr>
              <a:t>dont</a:t>
            </a:r>
            <a:r>
              <a:rPr lang="en-US" sz="1000" dirty="0" smtClean="0">
                <a:effectLst/>
                <a:latin typeface="Arial"/>
                <a:ea typeface="SimSun"/>
                <a:cs typeface="Arial"/>
              </a:rPr>
              <a:t> </a:t>
            </a:r>
            <a:r>
              <a:rPr lang="en-US" sz="1000" dirty="0" err="1" smtClean="0">
                <a:effectLst/>
                <a:latin typeface="Arial"/>
                <a:ea typeface="SimSun"/>
                <a:cs typeface="Arial"/>
              </a:rPr>
              <a:t>ils</a:t>
            </a:r>
            <a:r>
              <a:rPr lang="en-US" sz="1000" dirty="0" smtClean="0">
                <a:effectLst/>
                <a:latin typeface="Arial"/>
                <a:ea typeface="SimSun"/>
                <a:cs typeface="Arial"/>
              </a:rPr>
              <a:t> </a:t>
            </a:r>
            <a:r>
              <a:rPr lang="en-US" sz="1000" dirty="0" err="1" smtClean="0">
                <a:effectLst/>
                <a:latin typeface="Arial"/>
                <a:ea typeface="SimSun"/>
                <a:cs typeface="Arial"/>
              </a:rPr>
              <a:t>utilisent</a:t>
            </a:r>
            <a:r>
              <a:rPr lang="en-US" sz="1000" dirty="0" smtClean="0">
                <a:effectLst/>
                <a:latin typeface="Arial"/>
                <a:ea typeface="SimSun"/>
                <a:cs typeface="Arial"/>
              </a:rPr>
              <a:t> </a:t>
            </a:r>
            <a:r>
              <a:rPr lang="en-US" sz="1000" dirty="0" err="1" smtClean="0">
                <a:effectLst/>
                <a:latin typeface="Arial"/>
                <a:ea typeface="SimSun"/>
                <a:cs typeface="Arial"/>
              </a:rPr>
              <a:t>actuellement</a:t>
            </a:r>
            <a:r>
              <a:rPr lang="en-US" sz="1000" dirty="0" smtClean="0">
                <a:effectLst/>
                <a:latin typeface="Arial"/>
                <a:ea typeface="SimSun"/>
                <a:cs typeface="Arial"/>
              </a:rPr>
              <a:t> le </a:t>
            </a:r>
            <a:r>
              <a:rPr lang="en-US" sz="1000" dirty="0" err="1" smtClean="0">
                <a:effectLst/>
                <a:latin typeface="Arial"/>
                <a:ea typeface="SimSun"/>
                <a:cs typeface="Arial"/>
              </a:rPr>
              <a:t>contrôle</a:t>
            </a:r>
            <a:r>
              <a:rPr lang="en-US" sz="1000" dirty="0" smtClean="0">
                <a:effectLst/>
                <a:latin typeface="Arial"/>
                <a:ea typeface="SimSun"/>
                <a:cs typeface="Arial"/>
              </a:rPr>
              <a:t> de </a:t>
            </a:r>
            <a:r>
              <a:rPr lang="en-US" sz="1000" dirty="0" err="1" smtClean="0">
                <a:effectLst/>
                <a:latin typeface="Arial"/>
                <a:ea typeface="SimSun"/>
                <a:cs typeface="Arial"/>
              </a:rPr>
              <a:t>compte</a:t>
            </a:r>
            <a:r>
              <a:rPr lang="en-US" sz="1000" dirty="0" smtClean="0">
                <a:effectLst/>
                <a:latin typeface="Arial"/>
                <a:ea typeface="SimSun"/>
                <a:cs typeface="Arial"/>
              </a:rPr>
              <a:t> </a:t>
            </a:r>
            <a:r>
              <a:rPr lang="en-US" sz="1000" dirty="0" err="1" smtClean="0">
                <a:effectLst/>
                <a:latin typeface="Arial"/>
                <a:ea typeface="SimSun"/>
                <a:cs typeface="Arial"/>
              </a:rPr>
              <a:t>d'utilisateur</a:t>
            </a:r>
            <a:r>
              <a:rPr lang="en-US" sz="1000" dirty="0" smtClean="0">
                <a:effectLst/>
                <a:latin typeface="Arial"/>
                <a:ea typeface="SimSun"/>
                <a:cs typeface="Arial"/>
              </a:rPr>
              <a:t>. </a:t>
            </a: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scénarios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lesquels</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susceptibles</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le </a:t>
            </a:r>
            <a:r>
              <a:rPr lang="en-US" sz="1000" dirty="0" err="1">
                <a:latin typeface="Arial"/>
                <a:ea typeface="SimSun"/>
                <a:cs typeface="Segoe UI"/>
              </a:rPr>
              <a:t>contrôle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pour </a:t>
            </a:r>
            <a:r>
              <a:rPr lang="en-US" sz="1000" dirty="0" err="1">
                <a:latin typeface="Arial"/>
                <a:ea typeface="SimSun"/>
                <a:cs typeface="Segoe UI"/>
              </a:rPr>
              <a:t>protéger</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contre</a:t>
            </a:r>
            <a:r>
              <a:rPr lang="en-US" sz="1000" dirty="0">
                <a:latin typeface="Arial"/>
                <a:ea typeface="SimSun"/>
                <a:cs typeface="Segoe UI"/>
              </a:rPr>
              <a:t> </a:t>
            </a:r>
            <a:r>
              <a:rPr lang="en-US" sz="1000" dirty="0" err="1">
                <a:latin typeface="Arial"/>
                <a:ea typeface="SimSun"/>
                <a:cs typeface="Segoe UI"/>
              </a:rPr>
              <a:t>l'exécution</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exécutables</a:t>
            </a:r>
            <a:r>
              <a:rPr lang="en-US" sz="1000" dirty="0">
                <a:latin typeface="Arial"/>
                <a:ea typeface="SimSun"/>
                <a:cs typeface="Segoe UI"/>
              </a:rPr>
              <a:t> ne </a:t>
            </a:r>
            <a:r>
              <a:rPr lang="en-US" sz="1000" dirty="0" err="1">
                <a:latin typeface="Arial"/>
                <a:ea typeface="SimSun"/>
                <a:cs typeface="Segoe UI"/>
              </a:rPr>
              <a:t>provenant</a:t>
            </a:r>
            <a:r>
              <a:rPr lang="en-US" sz="1000" dirty="0">
                <a:latin typeface="Arial"/>
                <a:ea typeface="SimSun"/>
                <a:cs typeface="Segoe UI"/>
              </a:rPr>
              <a:t> pas </a:t>
            </a:r>
            <a:r>
              <a:rPr lang="en-US" sz="1000" dirty="0" err="1">
                <a:latin typeface="Arial"/>
                <a:ea typeface="SimSun"/>
                <a:cs typeface="Segoe UI"/>
              </a:rPr>
              <a:t>d'une</a:t>
            </a:r>
            <a:r>
              <a:rPr lang="en-US" sz="1000" dirty="0">
                <a:latin typeface="Arial"/>
                <a:ea typeface="SimSun"/>
                <a:cs typeface="Segoe UI"/>
              </a:rPr>
              <a:t> source </a:t>
            </a:r>
            <a:r>
              <a:rPr lang="en-US" sz="1000" dirty="0" err="1">
                <a:latin typeface="Arial"/>
                <a:ea typeface="SimSun"/>
                <a:cs typeface="Segoe UI"/>
              </a:rPr>
              <a:t>approuvée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planifier</a:t>
            </a:r>
            <a:r>
              <a:rPr lang="en-US" sz="1000" dirty="0">
                <a:latin typeface="Arial"/>
                <a:ea typeface="SimSun"/>
                <a:cs typeface="Segoe UI"/>
              </a:rPr>
              <a:t> </a:t>
            </a:r>
            <a:r>
              <a:rPr lang="en-US" sz="1000" dirty="0" err="1">
                <a:latin typeface="Arial"/>
                <a:ea typeface="SimSun"/>
                <a:cs typeface="Segoe UI"/>
              </a:rPr>
              <a:t>soigneusement</a:t>
            </a:r>
            <a:r>
              <a:rPr lang="en-US" sz="1000" dirty="0">
                <a:latin typeface="Arial"/>
                <a:ea typeface="SimSun"/>
                <a:cs typeface="Segoe UI"/>
              </a:rPr>
              <a:t> la configuration des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contrôle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car des invites trop </a:t>
            </a:r>
            <a:r>
              <a:rPr lang="en-US" sz="1000" dirty="0" err="1">
                <a:latin typeface="Arial"/>
                <a:ea typeface="SimSun"/>
                <a:cs typeface="Segoe UI"/>
              </a:rPr>
              <a:t>fréquentes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distraire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diminuer</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productivité</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53784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types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organisations</a:t>
            </a:r>
            <a:r>
              <a:rPr lang="en-US" sz="1000" dirty="0">
                <a:latin typeface="Arial"/>
                <a:ea typeface="SimSun"/>
                <a:cs typeface="Segoe UI"/>
              </a:rPr>
              <a:t> </a:t>
            </a:r>
            <a:r>
              <a:rPr lang="en-US" sz="1000" dirty="0" err="1">
                <a:latin typeface="Arial"/>
                <a:ea typeface="SimSun"/>
                <a:cs typeface="Segoe UI"/>
              </a:rPr>
              <a:t>financières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gouvernementales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des </a:t>
            </a:r>
            <a:r>
              <a:rPr lang="en-US" sz="1000" dirty="0" err="1">
                <a:latin typeface="Arial"/>
                <a:ea typeface="SimSun"/>
                <a:cs typeface="Segoe UI"/>
              </a:rPr>
              <a:t>besoins</a:t>
            </a:r>
            <a:r>
              <a:rPr lang="en-US" sz="1000" dirty="0">
                <a:latin typeface="Arial"/>
                <a:ea typeface="SimSun"/>
                <a:cs typeface="Segoe UI"/>
              </a:rPr>
              <a:t> </a:t>
            </a:r>
            <a:r>
              <a:rPr lang="en-US" sz="1000" dirty="0" err="1">
                <a:latin typeface="Arial"/>
                <a:ea typeface="SimSun"/>
                <a:cs typeface="Segoe UI"/>
              </a:rPr>
              <a:t>particulièrement</a:t>
            </a:r>
            <a:r>
              <a:rPr lang="en-US" sz="1000" dirty="0">
                <a:latin typeface="Arial"/>
                <a:ea typeface="SimSun"/>
                <a:cs typeface="Segoe UI"/>
              </a:rPr>
              <a:t> </a:t>
            </a:r>
            <a:r>
              <a:rPr lang="en-US" sz="1000" dirty="0" err="1">
                <a:latin typeface="Arial"/>
                <a:ea typeface="SimSun"/>
                <a:cs typeface="Segoe UI"/>
              </a:rPr>
              <a:t>élevés</a:t>
            </a:r>
            <a:r>
              <a:rPr lang="en-US" sz="1000" dirty="0">
                <a:latin typeface="Arial"/>
                <a:ea typeface="SimSun"/>
                <a:cs typeface="Segoe UI"/>
              </a:rPr>
              <a:t> en </a:t>
            </a:r>
            <a:r>
              <a:rPr lang="en-US" sz="1000" dirty="0" err="1">
                <a:latin typeface="Arial"/>
                <a:ea typeface="SimSun"/>
                <a:cs typeface="Segoe UI"/>
              </a:rPr>
              <a:t>matière</a:t>
            </a:r>
            <a:r>
              <a:rPr lang="en-US" sz="1000" dirty="0">
                <a:latin typeface="Arial"/>
                <a:ea typeface="SimSun"/>
                <a:cs typeface="Segoe UI"/>
              </a:rPr>
              <a:t> </a:t>
            </a:r>
            <a:r>
              <a:rPr lang="en-US" sz="1000" dirty="0" err="1">
                <a:latin typeface="Arial"/>
                <a:ea typeface="SimSun"/>
                <a:cs typeface="Segoe UI"/>
              </a:rPr>
              <a:t>d'audit</a:t>
            </a:r>
            <a:r>
              <a:rPr lang="en-US" sz="1000" dirty="0">
                <a:latin typeface="Arial"/>
                <a:ea typeface="SimSun"/>
                <a:cs typeface="Segoe UI"/>
              </a:rPr>
              <a:t>, en raison de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règles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d'obligations</a:t>
            </a:r>
            <a:r>
              <a:rPr lang="en-US" sz="1000" dirty="0">
                <a:latin typeface="Arial"/>
                <a:ea typeface="SimSun"/>
                <a:cs typeface="Segoe UI"/>
              </a:rPr>
              <a:t> </a:t>
            </a:r>
            <a:r>
              <a:rPr lang="en-US" sz="1000" dirty="0" err="1">
                <a:latin typeface="Arial"/>
                <a:ea typeface="SimSun"/>
                <a:cs typeface="Segoe UI"/>
              </a:rPr>
              <a:t>légales</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obligations exigent </a:t>
            </a:r>
            <a:r>
              <a:rPr lang="en-US" sz="1000" dirty="0" err="1">
                <a:latin typeface="Arial"/>
                <a:ea typeface="SimSun"/>
                <a:cs typeface="Segoe UI"/>
              </a:rPr>
              <a:t>que</a:t>
            </a:r>
            <a:r>
              <a:rPr lang="en-US" sz="1000" dirty="0">
                <a:latin typeface="Arial"/>
                <a:ea typeface="SimSun"/>
                <a:cs typeface="Segoe UI"/>
              </a:rPr>
              <a:t> les audits </a:t>
            </a:r>
            <a:r>
              <a:rPr lang="en-US" sz="1000" dirty="0" err="1">
                <a:latin typeface="Arial"/>
                <a:ea typeface="SimSun"/>
                <a:cs typeface="Segoe UI"/>
              </a:rPr>
              <a:t>soient</a:t>
            </a:r>
            <a:r>
              <a:rPr lang="en-US" sz="1000" dirty="0">
                <a:latin typeface="Arial"/>
                <a:ea typeface="SimSun"/>
                <a:cs typeface="Segoe UI"/>
              </a:rPr>
              <a:t> </a:t>
            </a:r>
            <a:r>
              <a:rPr lang="en-US" sz="1000" dirty="0" err="1">
                <a:latin typeface="Arial"/>
                <a:ea typeface="SimSun"/>
                <a:cs typeface="Segoe UI"/>
              </a:rPr>
              <a:t>effectués</a:t>
            </a:r>
            <a:r>
              <a:rPr lang="en-US" sz="1000" dirty="0">
                <a:latin typeface="Arial"/>
                <a:ea typeface="SimSun"/>
                <a:cs typeface="Segoe UI"/>
              </a:rPr>
              <a:t> par des experts </a:t>
            </a:r>
            <a:r>
              <a:rPr lang="en-US" sz="1000" dirty="0" smtClean="0">
                <a:latin typeface="Arial"/>
                <a:ea typeface="SimSun"/>
                <a:cs typeface="Segoe UI"/>
              </a:rPr>
              <a:t>de la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appelés</a:t>
            </a:r>
            <a:r>
              <a:rPr lang="en-US" sz="1000" dirty="0">
                <a:latin typeface="Arial"/>
                <a:ea typeface="SimSun"/>
                <a:cs typeface="Segoe UI"/>
              </a:rPr>
              <a:t> </a:t>
            </a:r>
            <a:r>
              <a:rPr lang="en-US" sz="1000" i="1" dirty="0" err="1">
                <a:latin typeface="Arial"/>
                <a:ea typeface="SimSun"/>
                <a:cs typeface="Arial"/>
              </a:rPr>
              <a:t>auditeurs</a:t>
            </a:r>
            <a:r>
              <a:rPr lang="en-US" sz="1000" i="1" dirty="0">
                <a:latin typeface="Arial"/>
                <a:ea typeface="SimSun"/>
                <a:cs typeface="Arial"/>
              </a:rPr>
              <a:t> de </a:t>
            </a:r>
            <a:r>
              <a:rPr lang="en-US" sz="1000" i="1" dirty="0" err="1">
                <a:latin typeface="Arial"/>
                <a:ea typeface="SimSun"/>
                <a:cs typeface="Arial"/>
              </a:rPr>
              <a:t>sécurité</a:t>
            </a:r>
            <a:r>
              <a:rPr lang="en-US" sz="1000" dirty="0">
                <a:latin typeface="Arial"/>
                <a:ea typeface="SimSun"/>
                <a:cs typeface="Segoe UI"/>
              </a:rPr>
              <a:t>, qui </a:t>
            </a:r>
            <a:r>
              <a:rPr lang="en-US" sz="1000" dirty="0" err="1">
                <a:latin typeface="Arial"/>
                <a:ea typeface="SimSun"/>
                <a:cs typeface="Segoe UI"/>
              </a:rPr>
              <a:t>examinent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les </a:t>
            </a:r>
            <a:r>
              <a:rPr lang="en-US" sz="1000" dirty="0" err="1">
                <a:latin typeface="Arial"/>
                <a:ea typeface="SimSun"/>
                <a:cs typeface="Segoe UI"/>
              </a:rPr>
              <a:t>journaux</a:t>
            </a:r>
            <a:r>
              <a:rPr lang="en-US" sz="1000" dirty="0">
                <a:latin typeface="Arial"/>
                <a:ea typeface="SimSun"/>
                <a:cs typeface="Segoe UI"/>
              </a:rPr>
              <a:t> des </a:t>
            </a:r>
            <a:r>
              <a:rPr lang="en-US" sz="1000" dirty="0" err="1">
                <a:latin typeface="Arial"/>
                <a:ea typeface="SimSun"/>
                <a:cs typeface="Segoe UI"/>
              </a:rPr>
              <a:t>événements</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sécurité</a:t>
            </a:r>
            <a:r>
              <a:rPr lang="en-US" sz="1000" dirty="0" smtClean="0">
                <a:latin typeface="Arial"/>
                <a:ea typeface="SimSun"/>
                <a:cs typeface="Segoe UI"/>
              </a:rPr>
              <a:t> </a:t>
            </a:r>
            <a:r>
              <a:rPr lang="en-US" sz="1000" dirty="0">
                <a:latin typeface="Arial"/>
                <a:ea typeface="SimSun"/>
                <a:cs typeface="Segoe UI"/>
              </a:rPr>
              <a:t>qui </a:t>
            </a:r>
            <a:r>
              <a:rPr lang="en-US" sz="1000" dirty="0" err="1">
                <a:latin typeface="Arial"/>
                <a:ea typeface="SimSun"/>
                <a:cs typeface="Segoe UI"/>
              </a:rPr>
              <a:t>stockent</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des audits qui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configurés</a:t>
            </a:r>
            <a:r>
              <a:rPr lang="en-US" sz="1000" dirty="0">
                <a:latin typeface="Arial"/>
                <a:ea typeface="SimSun"/>
                <a:cs typeface="Segoe UI"/>
              </a:rPr>
              <a:t> par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garder</a:t>
            </a:r>
            <a:r>
              <a:rPr lang="en-US" sz="1000" dirty="0">
                <a:latin typeface="Arial"/>
                <a:ea typeface="SimSun"/>
                <a:cs typeface="Segoe UI"/>
              </a:rPr>
              <a:t> à </a:t>
            </a:r>
            <a:r>
              <a:rPr lang="en-US" sz="1000" dirty="0" err="1">
                <a:latin typeface="Arial"/>
                <a:ea typeface="SimSun"/>
                <a:cs typeface="Segoe UI"/>
              </a:rPr>
              <a:t>l'esprit</a:t>
            </a:r>
            <a:r>
              <a:rPr lang="en-US" sz="1000" dirty="0">
                <a:latin typeface="Arial"/>
                <a:ea typeface="SimSun"/>
                <a:cs typeface="Segoe UI"/>
              </a:rPr>
              <a:t> les points </a:t>
            </a:r>
            <a:r>
              <a:rPr lang="en-US" sz="1000" dirty="0" err="1">
                <a:latin typeface="Arial"/>
                <a:ea typeface="SimSun"/>
                <a:cs typeface="Segoe UI"/>
              </a:rPr>
              <a:t>suivants</a:t>
            </a:r>
            <a:r>
              <a:rPr lang="en-US" sz="1000" dirty="0">
                <a:latin typeface="Arial"/>
                <a:ea typeface="SimSun"/>
                <a:cs typeface="Segoe UI"/>
              </a:rPr>
              <a:t> </a:t>
            </a:r>
            <a:r>
              <a:rPr lang="en-US" sz="1000" dirty="0" err="1">
                <a:latin typeface="Arial"/>
                <a:ea typeface="SimSun"/>
                <a:cs typeface="Segoe UI"/>
              </a:rPr>
              <a:t>lorsqu'ils</a:t>
            </a:r>
            <a:r>
              <a:rPr lang="en-US" sz="1000" dirty="0">
                <a:latin typeface="Arial"/>
                <a:ea typeface="SimSun"/>
                <a:cs typeface="Segoe UI"/>
              </a:rPr>
              <a:t> </a:t>
            </a:r>
            <a:r>
              <a:rPr lang="en-US" sz="1000" dirty="0" err="1">
                <a:latin typeface="Arial"/>
                <a:ea typeface="SimSun"/>
                <a:cs typeface="Segoe UI"/>
              </a:rPr>
              <a:t>planifient</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approche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SimSun"/>
                <a:cs typeface="Segoe UI"/>
              </a:rPr>
              <a:t>Les </a:t>
            </a:r>
            <a:r>
              <a:rPr lang="en-US" sz="1000" dirty="0" err="1" smtClean="0">
                <a:effectLst/>
                <a:latin typeface="Arial"/>
                <a:ea typeface="SimSun"/>
                <a:cs typeface="Segoe UI"/>
              </a:rPr>
              <a:t>sociétés</a:t>
            </a:r>
            <a:r>
              <a:rPr lang="en-US" sz="1000" dirty="0" smtClean="0">
                <a:effectLst/>
                <a:latin typeface="Arial"/>
                <a:ea typeface="SimSun"/>
                <a:cs typeface="Segoe UI"/>
              </a:rPr>
              <a:t> </a:t>
            </a:r>
            <a:r>
              <a:rPr lang="en-US" sz="1000" dirty="0" err="1" smtClean="0">
                <a:effectLst/>
                <a:latin typeface="Arial"/>
                <a:ea typeface="SimSun"/>
                <a:cs typeface="Segoe UI"/>
              </a:rPr>
              <a:t>doivent</a:t>
            </a:r>
            <a:r>
              <a:rPr lang="en-US" sz="1000" dirty="0" smtClean="0">
                <a:effectLst/>
                <a:latin typeface="Arial"/>
                <a:ea typeface="SimSun"/>
                <a:cs typeface="Segoe UI"/>
              </a:rPr>
              <a:t> </a:t>
            </a:r>
            <a:r>
              <a:rPr lang="en-US" sz="1000" dirty="0" err="1" smtClean="0">
                <a:effectLst/>
                <a:latin typeface="Arial"/>
                <a:ea typeface="SimSun"/>
                <a:cs typeface="Segoe UI"/>
              </a:rPr>
              <a:t>planifier</a:t>
            </a:r>
            <a:r>
              <a:rPr lang="en-US" sz="1000" dirty="0" smtClean="0">
                <a:effectLst/>
                <a:latin typeface="Arial"/>
                <a:ea typeface="SimSun"/>
                <a:cs typeface="Segoe UI"/>
              </a:rPr>
              <a:t> </a:t>
            </a:r>
            <a:r>
              <a:rPr lang="en-US" sz="1000" dirty="0" err="1" smtClean="0">
                <a:effectLst/>
                <a:latin typeface="Arial"/>
                <a:ea typeface="SimSun"/>
                <a:cs typeface="Segoe UI"/>
              </a:rPr>
              <a:t>soigneusement</a:t>
            </a:r>
            <a:r>
              <a:rPr lang="en-US" sz="1000" dirty="0" smtClean="0">
                <a:effectLst/>
                <a:latin typeface="Arial"/>
                <a:ea typeface="SimSun"/>
                <a:cs typeface="Segoe UI"/>
              </a:rPr>
              <a:t> </a:t>
            </a:r>
            <a:r>
              <a:rPr lang="en-US" sz="1000" dirty="0" err="1" smtClean="0">
                <a:effectLst/>
                <a:latin typeface="Arial"/>
                <a:ea typeface="SimSun"/>
                <a:cs typeface="Segoe UI"/>
              </a:rPr>
              <a:t>quelles</a:t>
            </a:r>
            <a:r>
              <a:rPr lang="en-US" sz="1000" dirty="0" smtClean="0">
                <a:effectLst/>
                <a:latin typeface="Arial"/>
                <a:ea typeface="SimSun"/>
                <a:cs typeface="Segoe UI"/>
              </a:rPr>
              <a:t>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auditer</a:t>
            </a:r>
            <a:r>
              <a:rPr lang="en-US" sz="1000" dirty="0" smtClean="0">
                <a:effectLst/>
                <a:latin typeface="Arial"/>
                <a:ea typeface="SimSun"/>
                <a:cs typeface="Segoe UI"/>
              </a:rPr>
              <a:t>. </a:t>
            </a:r>
            <a:endParaRPr lang="en-US" sz="1000" dirty="0" smtClean="0">
              <a:effectLst/>
              <a:latin typeface="Arial"/>
              <a:ea typeface="SimSun"/>
              <a:cs typeface="Arial"/>
            </a:endParaRPr>
          </a:p>
          <a:p>
            <a:pPr marL="742950" marR="0" lvl="1" indent="-285750">
              <a:lnSpc>
                <a:spcPct val="115000"/>
              </a:lnSpc>
              <a:spcBef>
                <a:spcPts val="0"/>
              </a:spcBef>
              <a:spcAft>
                <a:spcPts val="995"/>
              </a:spcAft>
              <a:buFont typeface="Courier New"/>
              <a:buChar char="o"/>
            </a:pPr>
            <a:r>
              <a:rPr lang="en-US" sz="1000" dirty="0" smtClean="0">
                <a:effectLst/>
                <a:latin typeface="Arial"/>
                <a:ea typeface="SimSun"/>
                <a:cs typeface="Segoe UI"/>
              </a:rPr>
              <a:t>La configuration de Windows Server 2012 pour </a:t>
            </a:r>
            <a:r>
              <a:rPr lang="en-US" sz="1000" dirty="0" err="1" smtClean="0">
                <a:effectLst/>
                <a:latin typeface="Arial"/>
                <a:ea typeface="SimSun"/>
                <a:cs typeface="Segoe UI"/>
              </a:rPr>
              <a:t>auditer</a:t>
            </a:r>
            <a:r>
              <a:rPr lang="en-US" sz="1000" dirty="0" smtClean="0">
                <a:effectLst/>
                <a:latin typeface="Arial"/>
                <a:ea typeface="SimSun"/>
                <a:cs typeface="Segoe UI"/>
              </a:rPr>
              <a:t> </a:t>
            </a:r>
            <a:r>
              <a:rPr lang="en-US" sz="1000" dirty="0" err="1" smtClean="0">
                <a:effectLst/>
                <a:latin typeface="Arial"/>
                <a:ea typeface="SimSun"/>
                <a:cs typeface="Segoe UI"/>
              </a:rPr>
              <a:t>toutes</a:t>
            </a:r>
            <a:r>
              <a:rPr lang="en-US" sz="1000" dirty="0" smtClean="0">
                <a:effectLst/>
                <a:latin typeface="Arial"/>
                <a:ea typeface="SimSun"/>
                <a:cs typeface="Segoe UI"/>
              </a:rPr>
              <a:t> les </a:t>
            </a:r>
            <a:r>
              <a:rPr lang="en-US" sz="1000" dirty="0" err="1" smtClean="0">
                <a:effectLst/>
                <a:latin typeface="Arial"/>
                <a:ea typeface="SimSun"/>
                <a:cs typeface="Segoe UI"/>
              </a:rPr>
              <a:t>activités</a:t>
            </a:r>
            <a:r>
              <a:rPr lang="en-US" sz="1000" dirty="0" smtClean="0">
                <a:effectLst/>
                <a:latin typeface="Arial"/>
                <a:ea typeface="SimSun"/>
                <a:cs typeface="Segoe UI"/>
              </a:rPr>
              <a:t> </a:t>
            </a:r>
            <a:r>
              <a:rPr lang="en-US" sz="1000" dirty="0" err="1" smtClean="0">
                <a:effectLst/>
                <a:latin typeface="Arial"/>
                <a:ea typeface="SimSun"/>
                <a:cs typeface="Segoe UI"/>
              </a:rPr>
              <a:t>génère</a:t>
            </a:r>
            <a:r>
              <a:rPr lang="en-US" sz="1000" dirty="0" smtClean="0">
                <a:effectLst/>
                <a:latin typeface="Arial"/>
                <a:ea typeface="SimSun"/>
                <a:cs typeface="Segoe UI"/>
              </a:rPr>
              <a:t> un grand volume de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qu'il</a:t>
            </a:r>
            <a:r>
              <a:rPr lang="en-US" sz="1000" dirty="0" smtClean="0">
                <a:effectLst/>
                <a:latin typeface="Arial"/>
                <a:ea typeface="SimSun"/>
                <a:cs typeface="Segoe UI"/>
              </a:rPr>
              <a:t> </a:t>
            </a:r>
            <a:r>
              <a:rPr lang="en-US" sz="1000" dirty="0" err="1" smtClean="0">
                <a:effectLst/>
                <a:latin typeface="Arial"/>
                <a:ea typeface="SimSun"/>
                <a:cs typeface="Segoe UI"/>
              </a:rPr>
              <a:t>est</a:t>
            </a:r>
            <a:r>
              <a:rPr lang="en-US" sz="1000" dirty="0" smtClean="0">
                <a:effectLst/>
                <a:latin typeface="Arial"/>
                <a:ea typeface="SimSun"/>
                <a:cs typeface="Segoe UI"/>
              </a:rPr>
              <a:t> </a:t>
            </a:r>
            <a:r>
              <a:rPr lang="en-US" sz="1000" dirty="0" err="1" smtClean="0">
                <a:effectLst/>
                <a:latin typeface="Arial"/>
                <a:ea typeface="SimSun"/>
                <a:cs typeface="Segoe UI"/>
              </a:rPr>
              <a:t>difficile</a:t>
            </a:r>
            <a:r>
              <a:rPr lang="en-US" sz="1000" dirty="0" smtClean="0">
                <a:effectLst/>
                <a:latin typeface="Arial"/>
                <a:ea typeface="SimSun"/>
                <a:cs typeface="Segoe UI"/>
              </a:rPr>
              <a:t> </a:t>
            </a:r>
            <a:r>
              <a:rPr lang="en-US" sz="1000" dirty="0" err="1" smtClean="0">
                <a:effectLst/>
                <a:latin typeface="Arial"/>
                <a:ea typeface="SimSun"/>
                <a:cs typeface="Segoe UI"/>
              </a:rPr>
              <a:t>d'analyser</a:t>
            </a:r>
            <a:r>
              <a:rPr lang="en-US" sz="1000" dirty="0" smtClean="0">
                <a:effectLst/>
                <a:latin typeface="Arial"/>
                <a:ea typeface="SimSun"/>
                <a:cs typeface="Segoe UI"/>
              </a:rPr>
              <a:t>. </a:t>
            </a:r>
            <a:endParaRPr lang="en-US" sz="1000" dirty="0" smtClean="0">
              <a:effectLst/>
              <a:latin typeface="Arial"/>
              <a:ea typeface="SimSun"/>
              <a:cs typeface="Arial"/>
            </a:endParaRPr>
          </a:p>
          <a:p>
            <a:pPr marL="742950" marR="0" lvl="1" indent="-285750">
              <a:lnSpc>
                <a:spcPct val="115000"/>
              </a:lnSpc>
              <a:spcBef>
                <a:spcPts val="0"/>
              </a:spcBef>
              <a:spcAft>
                <a:spcPts val="995"/>
              </a:spcAft>
              <a:buFont typeface="Courier New"/>
              <a:buChar char="o"/>
            </a:pPr>
            <a:r>
              <a:rPr lang="en-US" sz="1000" dirty="0" smtClean="0">
                <a:effectLst/>
                <a:latin typeface="Arial"/>
                <a:ea typeface="SimSun"/>
                <a:cs typeface="Segoe UI"/>
              </a:rPr>
              <a:t>Un grand volume de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peut</a:t>
            </a:r>
            <a:r>
              <a:rPr lang="en-US" sz="1000" dirty="0" smtClean="0">
                <a:effectLst/>
                <a:latin typeface="Arial"/>
                <a:ea typeface="SimSun"/>
                <a:cs typeface="Segoe UI"/>
              </a:rPr>
              <a:t> </a:t>
            </a:r>
            <a:r>
              <a:rPr lang="en-US" sz="1000" dirty="0" err="1" smtClean="0">
                <a:effectLst/>
                <a:latin typeface="Arial"/>
                <a:ea typeface="SimSun"/>
                <a:cs typeface="Segoe UI"/>
              </a:rPr>
              <a:t>entraîner</a:t>
            </a:r>
            <a:r>
              <a:rPr lang="en-US" sz="1000" dirty="0" smtClean="0">
                <a:effectLst/>
                <a:latin typeface="Arial"/>
                <a:ea typeface="SimSun"/>
                <a:cs typeface="Segoe UI"/>
              </a:rPr>
              <a:t> </a:t>
            </a:r>
            <a:r>
              <a:rPr lang="en-US" sz="1000" dirty="0" smtClean="0">
                <a:effectLst/>
                <a:latin typeface="Arial"/>
                <a:ea typeface="SimSun"/>
                <a:cs typeface="Arial"/>
              </a:rPr>
              <a:t>un </a:t>
            </a:r>
            <a:r>
              <a:rPr lang="en-US" sz="1000" dirty="0" err="1" smtClean="0">
                <a:effectLst/>
                <a:latin typeface="Arial"/>
                <a:ea typeface="SimSun"/>
                <a:cs typeface="Arial"/>
              </a:rPr>
              <a:t>manque</a:t>
            </a:r>
            <a:r>
              <a:rPr lang="en-US" sz="1000" dirty="0" smtClean="0">
                <a:effectLst/>
                <a:latin typeface="Arial"/>
                <a:ea typeface="SimSun"/>
                <a:cs typeface="Arial"/>
              </a:rPr>
              <a:t> </a:t>
            </a:r>
            <a:r>
              <a:rPr lang="en-US" sz="1000" dirty="0" err="1" smtClean="0">
                <a:effectLst/>
                <a:latin typeface="Arial"/>
                <a:ea typeface="SimSun"/>
                <a:cs typeface="Arial"/>
              </a:rPr>
              <a:t>d'espace</a:t>
            </a:r>
            <a:r>
              <a:rPr lang="en-US" sz="1000" dirty="0" smtClean="0">
                <a:effectLst/>
                <a:latin typeface="Arial"/>
                <a:ea typeface="SimSun"/>
                <a:cs typeface="Arial"/>
              </a:rPr>
              <a:t> </a:t>
            </a:r>
            <a:r>
              <a:rPr lang="en-US" sz="1000" dirty="0" err="1" smtClean="0">
                <a:effectLst/>
                <a:latin typeface="Arial"/>
                <a:ea typeface="SimSun"/>
                <a:cs typeface="Arial"/>
              </a:rPr>
              <a:t>disque</a:t>
            </a:r>
            <a:r>
              <a:rPr lang="en-US" sz="1000" dirty="0" smtClean="0">
                <a:effectLst/>
                <a:latin typeface="Arial"/>
                <a:ea typeface="SimSun"/>
                <a:cs typeface="Arial"/>
              </a:rPr>
              <a:t> </a:t>
            </a:r>
            <a:r>
              <a:rPr lang="en-US" sz="1000" dirty="0" err="1" smtClean="0">
                <a:effectLst/>
                <a:latin typeface="Arial"/>
                <a:ea typeface="SimSun"/>
                <a:cs typeface="Arial"/>
              </a:rPr>
              <a:t>sur</a:t>
            </a:r>
            <a:r>
              <a:rPr lang="en-US" sz="1000" dirty="0" smtClean="0">
                <a:effectLst/>
                <a:latin typeface="Arial"/>
                <a:ea typeface="SimSun"/>
                <a:cs typeface="Arial"/>
              </a:rPr>
              <a:t> les </a:t>
            </a:r>
            <a:r>
              <a:rPr lang="en-US" sz="1000" dirty="0" err="1" smtClean="0">
                <a:effectLst/>
                <a:latin typeface="Arial"/>
                <a:ea typeface="SimSun"/>
                <a:cs typeface="Arial"/>
              </a:rPr>
              <a:t>serveurs</a:t>
            </a:r>
            <a:r>
              <a:rPr lang="en-US" sz="1000" dirty="0" smtClean="0">
                <a:effectLst/>
                <a:latin typeface="Arial"/>
                <a:ea typeface="SimSun"/>
                <a:cs typeface="Arial"/>
              </a:rPr>
              <a:t>/</a:t>
            </a:r>
            <a:r>
              <a:rPr lang="en-US" sz="1000" dirty="0" err="1" smtClean="0">
                <a:effectLst/>
                <a:latin typeface="Arial"/>
                <a:ea typeface="SimSun"/>
                <a:cs typeface="Arial"/>
              </a:rPr>
              <a:t>contrôleurs</a:t>
            </a:r>
            <a:r>
              <a:rPr lang="en-US" sz="1000" dirty="0" smtClean="0">
                <a:effectLst/>
                <a:latin typeface="Arial"/>
                <a:ea typeface="SimSun"/>
                <a:cs typeface="Arial"/>
              </a:rPr>
              <a:t> de </a:t>
            </a:r>
            <a:r>
              <a:rPr lang="en-US" sz="1000" dirty="0" err="1" smtClean="0">
                <a:effectLst/>
                <a:latin typeface="Arial"/>
                <a:ea typeface="SimSun"/>
                <a:cs typeface="Arial"/>
              </a:rPr>
              <a:t>domaine</a:t>
            </a:r>
            <a:r>
              <a:rPr lang="en-US" sz="1000" dirty="0" smtClean="0">
                <a:effectLst/>
                <a:latin typeface="Arial"/>
                <a:ea typeface="SimSun"/>
                <a:cs typeface="Arial"/>
              </a:rPr>
              <a:t>, en raison de la </a:t>
            </a:r>
            <a:r>
              <a:rPr lang="en-US" sz="1000" dirty="0" err="1" smtClean="0">
                <a:effectLst/>
                <a:latin typeface="Arial"/>
                <a:ea typeface="SimSun"/>
                <a:cs typeface="Arial"/>
              </a:rPr>
              <a:t>création</a:t>
            </a:r>
            <a:r>
              <a:rPr lang="en-US" sz="1000" dirty="0" smtClean="0">
                <a:effectLst/>
                <a:latin typeface="Arial"/>
                <a:ea typeface="SimSun"/>
                <a:cs typeface="Arial"/>
              </a:rPr>
              <a:t> de </a:t>
            </a:r>
            <a:r>
              <a:rPr lang="en-US" sz="1000" dirty="0" err="1" smtClean="0">
                <a:effectLst/>
                <a:latin typeface="Arial"/>
                <a:ea typeface="SimSun"/>
                <a:cs typeface="Arial"/>
              </a:rPr>
              <a:t>nombreux</a:t>
            </a:r>
            <a:r>
              <a:rPr lang="en-US" sz="1000" dirty="0" smtClean="0">
                <a:effectLst/>
                <a:latin typeface="Arial"/>
                <a:ea typeface="SimSun"/>
                <a:cs typeface="Arial"/>
              </a:rPr>
              <a:t> </a:t>
            </a:r>
            <a:r>
              <a:rPr lang="en-US" sz="1000" dirty="0" err="1" smtClean="0">
                <a:effectLst/>
                <a:latin typeface="Arial"/>
                <a:ea typeface="SimSun"/>
                <a:cs typeface="Arial"/>
              </a:rPr>
              <a:t>événements</a:t>
            </a:r>
            <a:r>
              <a:rPr lang="en-US" sz="1000" dirty="0" smtClean="0">
                <a:effectLst/>
                <a:latin typeface="Arial"/>
                <a:ea typeface="SimSun"/>
                <a:cs typeface="Arial"/>
              </a:rPr>
              <a:t> </a:t>
            </a:r>
            <a:r>
              <a:rPr lang="en-US" sz="1000" dirty="0" err="1" smtClean="0">
                <a:effectLst/>
                <a:latin typeface="Arial"/>
                <a:ea typeface="SimSun"/>
                <a:cs typeface="Arial"/>
              </a:rPr>
              <a:t>dans</a:t>
            </a:r>
            <a:r>
              <a:rPr lang="en-US" sz="1000" dirty="0" smtClean="0">
                <a:effectLst/>
                <a:latin typeface="Arial"/>
                <a:ea typeface="SimSun"/>
                <a:cs typeface="Arial"/>
              </a:rPr>
              <a:t> le journal des </a:t>
            </a:r>
            <a:r>
              <a:rPr lang="en-US" sz="1000" dirty="0" err="1" smtClean="0">
                <a:effectLst/>
                <a:latin typeface="Arial"/>
                <a:ea typeface="SimSun"/>
                <a:cs typeface="Arial"/>
              </a:rPr>
              <a:t>événements</a:t>
            </a:r>
            <a:r>
              <a:rPr lang="en-US" sz="1000" dirty="0" smtClean="0">
                <a:effectLst/>
                <a:latin typeface="Arial"/>
                <a:ea typeface="SimSun"/>
                <a:cs typeface="Arial"/>
              </a:rPr>
              <a:t> de </a:t>
            </a:r>
            <a:r>
              <a:rPr lang="en-US" sz="1000" dirty="0" err="1" smtClean="0">
                <a:effectLst/>
                <a:latin typeface="Arial"/>
                <a:ea typeface="SimSun"/>
                <a:cs typeface="Arial"/>
              </a:rPr>
              <a:t>sécurité</a:t>
            </a:r>
            <a:r>
              <a:rPr lang="en-US" sz="1000" dirty="0" smtClean="0">
                <a:effectLst/>
                <a:latin typeface="Arial"/>
                <a:ea typeface="SimSun"/>
                <a:cs typeface="Arial"/>
              </a:rPr>
              <a:t>. </a:t>
            </a:r>
            <a:r>
              <a:rPr lang="en-US" sz="1000" dirty="0" err="1" smtClean="0">
                <a:effectLst/>
                <a:latin typeface="Arial"/>
                <a:ea typeface="SimSun"/>
                <a:cs typeface="Arial"/>
              </a:rPr>
              <a:t>Ceci</a:t>
            </a:r>
            <a:r>
              <a:rPr lang="en-US" sz="1000" dirty="0" smtClean="0">
                <a:effectLst/>
                <a:latin typeface="Arial"/>
                <a:ea typeface="SimSun"/>
                <a:cs typeface="Arial"/>
              </a:rPr>
              <a:t> </a:t>
            </a:r>
            <a:r>
              <a:rPr lang="en-US" sz="1000" dirty="0" err="1" smtClean="0">
                <a:effectLst/>
                <a:latin typeface="Arial"/>
                <a:ea typeface="SimSun"/>
                <a:cs typeface="Arial"/>
              </a:rPr>
              <a:t>peut</a:t>
            </a:r>
            <a:r>
              <a:rPr lang="en-US" sz="1000" dirty="0" smtClean="0">
                <a:effectLst/>
                <a:latin typeface="Arial"/>
                <a:ea typeface="SimSun"/>
                <a:cs typeface="Arial"/>
              </a:rPr>
              <a:t> affecter les performances </a:t>
            </a:r>
            <a:r>
              <a:rPr lang="en-US" sz="1000" dirty="0" err="1" smtClean="0">
                <a:effectLst/>
                <a:latin typeface="Arial"/>
                <a:ea typeface="SimSun"/>
                <a:cs typeface="Arial"/>
              </a:rPr>
              <a:t>sur</a:t>
            </a:r>
            <a:r>
              <a:rPr lang="en-US" sz="1000" dirty="0" smtClean="0">
                <a:effectLst/>
                <a:latin typeface="Arial"/>
                <a:ea typeface="SimSun"/>
                <a:cs typeface="Arial"/>
              </a:rPr>
              <a:t> les </a:t>
            </a:r>
            <a:r>
              <a:rPr lang="en-US" sz="1000" dirty="0" err="1" smtClean="0">
                <a:effectLst/>
                <a:latin typeface="Arial"/>
                <a:ea typeface="SimSun"/>
                <a:cs typeface="Arial"/>
              </a:rPr>
              <a:t>serveurs</a:t>
            </a:r>
            <a:r>
              <a:rPr lang="en-US" sz="1000" dirty="0" smtClean="0">
                <a:effectLst/>
                <a:latin typeface="Arial"/>
                <a:ea typeface="SimSun"/>
                <a:cs typeface="Arial"/>
              </a:rPr>
              <a:t> </a:t>
            </a:r>
            <a:r>
              <a:rPr lang="en-US" sz="1000" dirty="0" err="1" smtClean="0">
                <a:effectLst/>
                <a:latin typeface="Arial"/>
                <a:ea typeface="SimSun"/>
                <a:cs typeface="Arial"/>
              </a:rPr>
              <a:t>hérités</a:t>
            </a:r>
            <a:r>
              <a:rPr lang="en-US" sz="1000" dirty="0" smtClean="0">
                <a:effectLst/>
                <a:latin typeface="Arial"/>
                <a:ea typeface="SimSun"/>
                <a:cs typeface="Arial"/>
              </a:rPr>
              <a:t>.</a:t>
            </a:r>
          </a:p>
          <a:p>
            <a:pPr marL="342900" marR="0" lvl="0" indent="-342900">
              <a:lnSpc>
                <a:spcPct val="115000"/>
              </a:lnSpc>
              <a:spcBef>
                <a:spcPts val="0"/>
              </a:spcBef>
              <a:spcAft>
                <a:spcPts val="995"/>
              </a:spcAft>
              <a:buFont typeface="Symbol"/>
              <a:buChar char=""/>
            </a:pPr>
            <a:r>
              <a:rPr lang="en-US" sz="1000" dirty="0" smtClean="0">
                <a:effectLst/>
                <a:latin typeface="Arial"/>
                <a:ea typeface="SimSun"/>
                <a:cs typeface="Segoe UI"/>
              </a:rPr>
              <a:t>Le type des </a:t>
            </a:r>
            <a:r>
              <a:rPr lang="en-US" sz="1000" dirty="0" err="1" smtClean="0">
                <a:effectLst/>
                <a:latin typeface="Arial"/>
                <a:ea typeface="SimSun"/>
                <a:cs typeface="Segoe UI"/>
              </a:rPr>
              <a:t>données</a:t>
            </a:r>
            <a:r>
              <a:rPr lang="en-US" sz="1000" dirty="0" smtClean="0">
                <a:effectLst/>
                <a:latin typeface="Arial"/>
                <a:ea typeface="SimSun"/>
                <a:cs typeface="Segoe UI"/>
              </a:rPr>
              <a:t> à </a:t>
            </a:r>
            <a:r>
              <a:rPr lang="en-US" sz="1000" dirty="0" err="1" smtClean="0">
                <a:effectLst/>
                <a:latin typeface="Arial"/>
                <a:ea typeface="SimSun"/>
                <a:cs typeface="Segoe UI"/>
              </a:rPr>
              <a:t>analyser</a:t>
            </a:r>
            <a:r>
              <a:rPr lang="en-US" sz="1000" dirty="0" smtClean="0">
                <a:effectLst/>
                <a:latin typeface="Arial"/>
                <a:ea typeface="SimSun"/>
                <a:cs typeface="Segoe UI"/>
              </a:rPr>
              <a:t> </a:t>
            </a:r>
            <a:r>
              <a:rPr lang="en-US" sz="1000" dirty="0" err="1" smtClean="0">
                <a:effectLst/>
                <a:latin typeface="Arial"/>
                <a:ea typeface="SimSun"/>
                <a:cs typeface="Segoe UI"/>
              </a:rPr>
              <a:t>est</a:t>
            </a:r>
            <a:r>
              <a:rPr lang="en-US" sz="1000" dirty="0" smtClean="0">
                <a:effectLst/>
                <a:latin typeface="Arial"/>
                <a:ea typeface="SimSun"/>
                <a:cs typeface="Segoe UI"/>
              </a:rPr>
              <a:t> </a:t>
            </a:r>
            <a:r>
              <a:rPr lang="en-US" sz="1000" dirty="0" err="1" smtClean="0">
                <a:effectLst/>
                <a:latin typeface="Arial"/>
                <a:ea typeface="SimSun"/>
                <a:cs typeface="Segoe UI"/>
              </a:rPr>
              <a:t>souvent</a:t>
            </a:r>
            <a:r>
              <a:rPr lang="en-US" sz="1000" dirty="0" smtClean="0">
                <a:effectLst/>
                <a:latin typeface="Arial"/>
                <a:ea typeface="SimSun"/>
                <a:cs typeface="Segoe UI"/>
              </a:rPr>
              <a:t> </a:t>
            </a:r>
            <a:r>
              <a:rPr lang="en-US" sz="1000" dirty="0" err="1" smtClean="0">
                <a:effectLst/>
                <a:latin typeface="Arial"/>
                <a:ea typeface="SimSun"/>
                <a:cs typeface="Segoe UI"/>
              </a:rPr>
              <a:t>déterminé</a:t>
            </a:r>
            <a:r>
              <a:rPr lang="en-US" sz="1000" dirty="0" smtClean="0">
                <a:effectLst/>
                <a:latin typeface="Arial"/>
                <a:ea typeface="SimSun"/>
                <a:cs typeface="Segoe UI"/>
              </a:rPr>
              <a:t> par des standards </a:t>
            </a:r>
            <a:r>
              <a:rPr lang="en-US" sz="1000" dirty="0" err="1" smtClean="0">
                <a:effectLst/>
                <a:latin typeface="Arial"/>
                <a:ea typeface="SimSun"/>
                <a:cs typeface="Segoe UI"/>
              </a:rPr>
              <a:t>internationaux</a:t>
            </a:r>
            <a:r>
              <a:rPr lang="en-US" sz="1000" dirty="0" smtClean="0">
                <a:effectLst/>
                <a:latin typeface="Arial"/>
                <a:ea typeface="SimSun"/>
                <a:cs typeface="Segoe UI"/>
              </a:rPr>
              <a:t> de </a:t>
            </a:r>
            <a:r>
              <a:rPr lang="en-US" sz="1000" dirty="0" err="1" smtClean="0">
                <a:effectLst/>
                <a:latin typeface="Arial"/>
                <a:ea typeface="SimSun"/>
                <a:cs typeface="Segoe UI"/>
              </a:rPr>
              <a:t>l'industrie</a:t>
            </a:r>
            <a:r>
              <a:rPr lang="en-US" sz="1000" dirty="0" smtClean="0">
                <a:effectLst/>
                <a:latin typeface="Arial"/>
                <a:ea typeface="SimSun"/>
                <a:cs typeface="Segoe UI"/>
              </a:rPr>
              <a:t> </a:t>
            </a:r>
            <a:r>
              <a:rPr lang="en-US" sz="1000" dirty="0" err="1" smtClean="0">
                <a:effectLst/>
                <a:latin typeface="Arial"/>
                <a:ea typeface="SimSun"/>
                <a:cs typeface="Segoe UI"/>
              </a:rPr>
              <a:t>ou</a:t>
            </a:r>
            <a:r>
              <a:rPr lang="en-US" sz="1000" dirty="0" smtClean="0">
                <a:effectLst/>
                <a:latin typeface="Arial"/>
                <a:ea typeface="SimSun"/>
                <a:cs typeface="Segoe UI"/>
              </a:rPr>
              <a:t> par la </a:t>
            </a:r>
            <a:r>
              <a:rPr lang="en-US" sz="1000" dirty="0" err="1" smtClean="0">
                <a:effectLst/>
                <a:latin typeface="Arial"/>
                <a:ea typeface="SimSun"/>
                <a:cs typeface="Segoe UI"/>
              </a:rPr>
              <a:t>réglementation</a:t>
            </a:r>
            <a:r>
              <a:rPr lang="en-US" sz="1000" dirty="0" smtClean="0">
                <a:effectLst/>
                <a:latin typeface="Arial"/>
                <a:ea typeface="SimSun"/>
                <a:cs typeface="Segoe UI"/>
              </a:rPr>
              <a:t> </a:t>
            </a:r>
            <a:r>
              <a:rPr lang="en-US" sz="1000" dirty="0" err="1" smtClean="0">
                <a:effectLst/>
                <a:latin typeface="Arial"/>
                <a:ea typeface="SimSun"/>
                <a:cs typeface="Segoe UI"/>
              </a:rPr>
              <a:t>gouvernementale</a:t>
            </a:r>
            <a:r>
              <a:rPr lang="en-US" sz="1000" dirty="0" smtClean="0">
                <a:effectLst/>
                <a:latin typeface="Arial"/>
                <a:ea typeface="SimSun"/>
                <a:cs typeface="Segoe UI"/>
              </a:rPr>
              <a:t>.</a:t>
            </a:r>
            <a:endParaRPr lang="en-US" sz="1000" dirty="0" smtClean="0">
              <a:effectLst/>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L'un</a:t>
            </a:r>
            <a:r>
              <a:rPr lang="en-US" sz="1000" dirty="0" smtClean="0">
                <a:effectLst/>
                <a:latin typeface="Arial"/>
                <a:ea typeface="Times New Roman"/>
                <a:cs typeface="Segoe UI"/>
              </a:rPr>
              <a:t> des plus </a:t>
            </a:r>
            <a:r>
              <a:rPr lang="en-US" sz="1000" dirty="0" err="1" smtClean="0">
                <a:effectLst/>
                <a:latin typeface="Arial"/>
                <a:ea typeface="Times New Roman"/>
                <a:cs typeface="Segoe UI"/>
              </a:rPr>
              <a:t>grands</a:t>
            </a:r>
            <a:r>
              <a:rPr lang="en-US" sz="1000" dirty="0" smtClean="0">
                <a:effectLst/>
                <a:latin typeface="Arial"/>
                <a:ea typeface="Times New Roman"/>
                <a:cs typeface="Segoe UI"/>
              </a:rPr>
              <a:t> </a:t>
            </a:r>
            <a:r>
              <a:rPr lang="en-US" sz="1000" dirty="0" err="1" smtClean="0">
                <a:effectLst/>
                <a:latin typeface="Arial"/>
                <a:ea typeface="Times New Roman"/>
                <a:cs typeface="Segoe UI"/>
              </a:rPr>
              <a:t>défis</a:t>
            </a:r>
            <a:r>
              <a:rPr lang="en-US" sz="1000" dirty="0" smtClean="0">
                <a:effectLst/>
                <a:latin typeface="Arial"/>
                <a:ea typeface="Times New Roman"/>
                <a:cs typeface="Segoe UI"/>
              </a:rPr>
              <a:t> </a:t>
            </a:r>
            <a:r>
              <a:rPr lang="en-US" sz="1000" dirty="0" err="1" smtClean="0">
                <a:effectLst/>
                <a:latin typeface="Arial"/>
                <a:ea typeface="Times New Roman"/>
                <a:cs typeface="Segoe UI"/>
              </a:rPr>
              <a:t>auxquels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administrateurs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confrontés</a:t>
            </a:r>
            <a:r>
              <a:rPr lang="en-US" sz="1000" dirty="0" smtClean="0">
                <a:effectLst/>
                <a:latin typeface="Arial"/>
                <a:ea typeface="Times New Roman"/>
                <a:cs typeface="Segoe UI"/>
              </a:rPr>
              <a:t> se </a:t>
            </a:r>
            <a:r>
              <a:rPr lang="en-US" sz="1000" dirty="0" err="1" smtClean="0">
                <a:effectLst/>
                <a:latin typeface="Arial"/>
                <a:ea typeface="Times New Roman"/>
                <a:cs typeface="Segoe UI"/>
              </a:rPr>
              <a:t>rapporte</a:t>
            </a:r>
            <a:r>
              <a:rPr lang="en-US" sz="1000" dirty="0" smtClean="0">
                <a:effectLst/>
                <a:latin typeface="Arial"/>
                <a:ea typeface="Times New Roman"/>
                <a:cs typeface="Segoe UI"/>
              </a:rPr>
              <a:t> à la surveillance et à la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événements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provenant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différents</a:t>
            </a:r>
            <a:r>
              <a:rPr lang="en-US" sz="1000" dirty="0" smtClean="0">
                <a:effectLst/>
                <a:latin typeface="Arial"/>
                <a:ea typeface="Times New Roman"/>
                <a:cs typeface="Segoe UI"/>
              </a:rPr>
              <a:t>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ainsi</a:t>
            </a:r>
            <a:r>
              <a:rPr lang="en-US" sz="1000" dirty="0" smtClean="0">
                <a:effectLst/>
                <a:latin typeface="Arial"/>
                <a:ea typeface="Times New Roman"/>
                <a:cs typeface="Segoe UI"/>
              </a:rPr>
              <a:t> </a:t>
            </a:r>
            <a:r>
              <a:rPr lang="en-US" sz="1000" dirty="0" err="1" smtClean="0">
                <a:effectLst/>
                <a:latin typeface="Arial"/>
                <a:ea typeface="Times New Roman"/>
                <a:cs typeface="Segoe UI"/>
              </a:rPr>
              <a:t>qu'à</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fusion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un emplacement </a:t>
            </a:r>
            <a:r>
              <a:rPr lang="en-US" sz="1000" dirty="0" err="1" smtClean="0">
                <a:effectLst/>
                <a:latin typeface="Arial"/>
                <a:ea typeface="Times New Roman"/>
                <a:cs typeface="Segoe UI"/>
              </a:rPr>
              <a:t>centralisé</a:t>
            </a:r>
            <a:r>
              <a:rPr lang="en-US" sz="1000" dirty="0" smtClean="0">
                <a:effectLst/>
                <a:latin typeface="Arial"/>
                <a:ea typeface="Times New Roman"/>
                <a:cs typeface="Segoe UI"/>
              </a:rPr>
              <a:t> unique.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L'analyse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générées</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l'audit</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nettement</a:t>
            </a:r>
            <a:r>
              <a:rPr lang="en-US" sz="1000" dirty="0" smtClean="0">
                <a:effectLst/>
                <a:latin typeface="Arial"/>
                <a:ea typeface="Times New Roman"/>
                <a:cs typeface="Segoe UI"/>
              </a:rPr>
              <a:t> plus </a:t>
            </a:r>
            <a:r>
              <a:rPr lang="en-US" sz="1000" dirty="0" err="1" smtClean="0">
                <a:effectLst/>
                <a:latin typeface="Arial"/>
                <a:ea typeface="Times New Roman"/>
                <a:cs typeface="Segoe UI"/>
              </a:rPr>
              <a:t>aisée</a:t>
            </a:r>
            <a:r>
              <a:rPr lang="en-US" sz="1000" dirty="0" smtClean="0">
                <a:effectLst/>
                <a:latin typeface="Arial"/>
                <a:ea typeface="Times New Roman"/>
                <a:cs typeface="Segoe UI"/>
              </a:rPr>
              <a:t> </a:t>
            </a:r>
            <a:r>
              <a:rPr lang="en-US" sz="1000" dirty="0" err="1" smtClean="0">
                <a:effectLst/>
                <a:latin typeface="Arial"/>
                <a:ea typeface="Times New Roman"/>
                <a:cs typeface="Segoe UI"/>
              </a:rPr>
              <a:t>lors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l'utilisation</a:t>
            </a:r>
            <a:r>
              <a:rPr lang="en-US" sz="1000" dirty="0" smtClean="0">
                <a:effectLst/>
                <a:latin typeface="Arial"/>
                <a:ea typeface="Times New Roman"/>
                <a:cs typeface="Segoe UI"/>
              </a:rPr>
              <a:t> d'un </a:t>
            </a:r>
            <a:r>
              <a:rPr lang="en-US" sz="1000" dirty="0" err="1" smtClean="0">
                <a:effectLst/>
                <a:latin typeface="Arial"/>
                <a:ea typeface="Times New Roman"/>
                <a:cs typeface="Segoe UI"/>
              </a:rPr>
              <a:t>produit</a:t>
            </a:r>
            <a:r>
              <a:rPr lang="en-US" sz="1000" dirty="0" smtClean="0">
                <a:effectLst/>
                <a:latin typeface="Arial"/>
                <a:ea typeface="Times New Roman"/>
                <a:cs typeface="Segoe UI"/>
              </a:rPr>
              <a:t> </a:t>
            </a:r>
            <a:r>
              <a:rPr lang="en-US" sz="1000" dirty="0" err="1" smtClean="0">
                <a:effectLst/>
                <a:latin typeface="Arial"/>
                <a:ea typeface="Times New Roman"/>
                <a:cs typeface="Segoe UI"/>
              </a:rPr>
              <a:t>tel</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services ACS (Audit Collection Services)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Microsoft System Center 2012 - Operations Manager, qui </a:t>
            </a:r>
            <a:r>
              <a:rPr lang="en-US" sz="1000" dirty="0" err="1" smtClean="0">
                <a:effectLst/>
                <a:latin typeface="Arial"/>
                <a:ea typeface="Times New Roman"/>
                <a:cs typeface="Segoe UI"/>
              </a:rPr>
              <a:t>rassemble</a:t>
            </a:r>
            <a:r>
              <a:rPr lang="en-US" sz="1000" dirty="0" smtClean="0">
                <a:effectLst/>
                <a:latin typeface="Arial"/>
                <a:ea typeface="Times New Roman"/>
                <a:cs typeface="Segoe UI"/>
              </a:rPr>
              <a:t> et </a:t>
            </a:r>
            <a:r>
              <a:rPr lang="en-US" sz="1000" dirty="0" err="1" smtClean="0">
                <a:effectLst/>
                <a:latin typeface="Arial"/>
                <a:ea typeface="Times New Roman"/>
                <a:cs typeface="Segoe UI"/>
              </a:rPr>
              <a:t>transfère</a:t>
            </a:r>
            <a:r>
              <a:rPr lang="en-US" sz="1000" dirty="0" smtClean="0">
                <a:effectLst/>
                <a:latin typeface="Arial"/>
                <a:ea typeface="Times New Roman"/>
                <a:cs typeface="Segoe UI"/>
              </a:rPr>
              <a:t>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événements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à </a:t>
            </a:r>
            <a:r>
              <a:rPr lang="en-US" sz="1000" dirty="0" err="1" smtClean="0">
                <a:effectLst/>
                <a:latin typeface="Arial"/>
                <a:ea typeface="Times New Roman"/>
                <a:cs typeface="Segoe UI"/>
              </a:rPr>
              <a:t>partir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surveillés</a:t>
            </a:r>
            <a:r>
              <a:rPr lang="en-US" sz="1000" dirty="0" smtClean="0">
                <a:effectLst/>
                <a:latin typeface="Arial"/>
                <a:ea typeface="Times New Roman"/>
                <a:cs typeface="Segoe UI"/>
              </a:rPr>
              <a:t> </a:t>
            </a:r>
            <a:r>
              <a:rPr lang="en-US" sz="1000" dirty="0" err="1" smtClean="0">
                <a:effectLst/>
                <a:latin typeface="Arial"/>
                <a:ea typeface="Times New Roman"/>
                <a:cs typeface="Segoe UI"/>
              </a:rPr>
              <a:t>vers</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base de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centrale</a:t>
            </a:r>
            <a:r>
              <a:rPr lang="en-US" sz="1000" dirty="0" smtClean="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637251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comment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l'appartenance</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locaux</a:t>
            </a:r>
            <a:r>
              <a:rPr lang="en-US" sz="1000" dirty="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de </a:t>
            </a:r>
            <a:r>
              <a:rPr lang="en-US" sz="1000" dirty="0" err="1" smtClean="0">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la </a:t>
            </a:r>
            <a:r>
              <a:rPr lang="en-US" sz="1000" dirty="0" err="1">
                <a:latin typeface="Arial"/>
                <a:ea typeface="SimSun"/>
                <a:cs typeface="Segoe UI"/>
              </a:rPr>
              <a:t>méthode</a:t>
            </a:r>
            <a:r>
              <a:rPr lang="en-US" sz="1000" dirty="0">
                <a:latin typeface="Arial"/>
                <a:ea typeface="SimSun"/>
                <a:cs typeface="Segoe UI"/>
              </a:rPr>
              <a:t> la plus </a:t>
            </a:r>
            <a:r>
              <a:rPr lang="en-US" sz="1000" dirty="0" err="1">
                <a:latin typeface="Arial"/>
                <a:ea typeface="SimSun"/>
                <a:cs typeface="Segoe UI"/>
              </a:rPr>
              <a:t>efficace</a:t>
            </a:r>
            <a:r>
              <a:rPr lang="en-US" sz="1000" dirty="0">
                <a:latin typeface="Arial"/>
                <a:ea typeface="SimSun"/>
                <a:cs typeface="Segoe UI"/>
              </a:rPr>
              <a:t> de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l'appartenance</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intégrés</a:t>
            </a:r>
            <a:r>
              <a:rPr lang="en-US" sz="1000" dirty="0">
                <a:latin typeface="Arial"/>
                <a:ea typeface="SimSun"/>
                <a:cs typeface="Segoe UI"/>
              </a:rPr>
              <a:t> </a:t>
            </a:r>
            <a:r>
              <a:rPr lang="en-US" sz="1000" dirty="0" err="1">
                <a:latin typeface="Arial"/>
                <a:ea typeface="SimSun"/>
                <a:cs typeface="Segoe UI"/>
              </a:rPr>
              <a:t>locaux</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clients et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Lors</a:t>
            </a:r>
            <a:r>
              <a:rPr lang="en-US" sz="1000" dirty="0">
                <a:latin typeface="Arial"/>
                <a:ea typeface="SimSun"/>
                <a:cs typeface="Segoe UI"/>
              </a:rPr>
              <a:t> de la configuration de </a:t>
            </a:r>
            <a:r>
              <a:rPr lang="en-US" sz="1000" dirty="0" err="1">
                <a:latin typeface="Arial"/>
                <a:ea typeface="SimSun"/>
                <a:cs typeface="Segoe UI"/>
              </a:rPr>
              <a:t>l'appartenance</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locaux</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groupes</a:t>
            </a:r>
            <a:r>
              <a:rPr lang="en-US" sz="1000" dirty="0" smtClean="0">
                <a:latin typeface="Arial"/>
                <a:ea typeface="SimSun"/>
                <a:cs typeface="Segoe UI"/>
              </a:rPr>
              <a:t> </a:t>
            </a:r>
            <a:r>
              <a:rPr lang="en-US" sz="1000" dirty="0" err="1">
                <a:latin typeface="Arial"/>
                <a:ea typeface="SimSun"/>
                <a:cs typeface="Segoe UI"/>
              </a:rPr>
              <a:t>restreints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utilisez</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groupes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restreints</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configurer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l'appartenance</a:t>
            </a:r>
            <a:r>
              <a:rPr lang="en-US" sz="1000" dirty="0" smtClean="0">
                <a:effectLst/>
                <a:latin typeface="Arial"/>
                <a:ea typeface="Times New Roman"/>
                <a:cs typeface="Times New Roman"/>
              </a:rPr>
              <a:t> aux </a:t>
            </a:r>
            <a:r>
              <a:rPr lang="en-US" sz="1000" dirty="0" err="1" smtClean="0">
                <a:effectLst/>
                <a:latin typeface="Arial"/>
                <a:ea typeface="Times New Roman"/>
                <a:cs typeface="Times New Roman"/>
              </a:rPr>
              <a:t>groupes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l'appartenance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complète</a:t>
            </a:r>
            <a:r>
              <a:rPr lang="en-US" sz="1000" dirty="0" smtClean="0">
                <a:effectLst/>
                <a:latin typeface="Arial"/>
                <a:ea typeface="Times New Roman"/>
                <a:cs typeface="Times New Roman"/>
              </a:rPr>
              <a:t> au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devient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uniquement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configuré</a:t>
            </a:r>
            <a:r>
              <a:rPr lang="en-US" sz="1000" dirty="0" smtClean="0">
                <a:effectLst/>
                <a:latin typeface="Arial"/>
                <a:ea typeface="Times New Roman"/>
                <a:cs typeface="Times New Roman"/>
              </a:rPr>
              <a:t> pour le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restreint</a:t>
            </a:r>
            <a:r>
              <a:rPr lang="en-US" sz="1000" dirty="0" smtClean="0">
                <a:effectLst/>
                <a:latin typeface="Arial"/>
                <a:ea typeface="Times New Roman"/>
                <a:cs typeface="Times New Roman"/>
              </a:rPr>
              <a:t> ; </a:t>
            </a:r>
            <a:r>
              <a:rPr lang="en-US" sz="1000" dirty="0" err="1" smtClean="0">
                <a:effectLst/>
                <a:latin typeface="Arial"/>
                <a:ea typeface="Times New Roman"/>
                <a:cs typeface="Times New Roman"/>
              </a:rPr>
              <a:t>ceci</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peut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supprimer</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membres</a:t>
            </a:r>
            <a:r>
              <a:rPr lang="en-US" sz="1000" dirty="0" smtClean="0">
                <a:effectLst/>
                <a:latin typeface="Arial"/>
                <a:ea typeface="Times New Roman"/>
                <a:cs typeface="Times New Roman"/>
              </a:rPr>
              <a:t> du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si</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ne les </a:t>
            </a:r>
            <a:r>
              <a:rPr lang="en-US" sz="1000" dirty="0" err="1" smtClean="0">
                <a:effectLst/>
                <a:latin typeface="Arial"/>
                <a:ea typeface="Times New Roman"/>
                <a:cs typeface="Times New Roman"/>
              </a:rPr>
              <a:t>avez</a:t>
            </a:r>
            <a:r>
              <a:rPr lang="en-US" sz="1000" dirty="0" smtClean="0">
                <a:effectLst/>
                <a:latin typeface="Arial"/>
                <a:ea typeface="Times New Roman"/>
                <a:cs typeface="Times New Roman"/>
              </a:rPr>
              <a:t> pas </a:t>
            </a:r>
            <a:r>
              <a:rPr lang="en-US" sz="1000" dirty="0" err="1" smtClean="0">
                <a:effectLst/>
                <a:latin typeface="Arial"/>
                <a:ea typeface="Times New Roman"/>
                <a:cs typeface="Times New Roman"/>
              </a:rPr>
              <a:t>inclus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l'appartenance</a:t>
            </a:r>
            <a:r>
              <a:rPr lang="en-US" sz="1000" dirty="0" smtClean="0">
                <a:effectLst/>
                <a:latin typeface="Arial"/>
                <a:ea typeface="Times New Roman"/>
                <a:cs typeface="Times New Roman"/>
              </a:rPr>
              <a:t> au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utilisez</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préférences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stratégie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configurer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l'appartenance</a:t>
            </a:r>
            <a:r>
              <a:rPr lang="en-US" sz="1000" dirty="0" smtClean="0">
                <a:effectLst/>
                <a:latin typeface="Arial"/>
                <a:ea typeface="Times New Roman"/>
                <a:cs typeface="Times New Roman"/>
              </a:rPr>
              <a:t> aux </a:t>
            </a:r>
            <a:r>
              <a:rPr lang="en-US" sz="1000" dirty="0" err="1" smtClean="0">
                <a:effectLst/>
                <a:latin typeface="Arial"/>
                <a:ea typeface="Times New Roman"/>
                <a:cs typeface="Times New Roman"/>
              </a:rPr>
              <a:t>groupes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pouvez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ajouter</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membres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supplémentaires</a:t>
            </a:r>
            <a:r>
              <a:rPr lang="en-US" sz="1000" dirty="0" smtClean="0">
                <a:effectLst/>
                <a:latin typeface="Arial"/>
                <a:ea typeface="Times New Roman"/>
                <a:cs typeface="Times New Roman"/>
              </a:rPr>
              <a:t> aux </a:t>
            </a:r>
            <a:r>
              <a:rPr lang="en-US" sz="1000" dirty="0" err="1" smtClean="0">
                <a:effectLst/>
                <a:latin typeface="Arial"/>
                <a:ea typeface="Times New Roman"/>
                <a:cs typeface="Times New Roman"/>
              </a:rPr>
              <a:t>groupes</a:t>
            </a:r>
            <a:r>
              <a:rPr lang="en-US" sz="1000" dirty="0" smtClean="0">
                <a:effectLst/>
                <a:latin typeface="Arial"/>
                <a:ea typeface="Times New Roman"/>
                <a:cs typeface="Times New Roman"/>
              </a:rPr>
              <a:t> déjà </a:t>
            </a:r>
            <a:r>
              <a:rPr lang="en-US" sz="1000" dirty="0" err="1" smtClean="0">
                <a:effectLst/>
                <a:latin typeface="Arial"/>
                <a:ea typeface="Times New Roman"/>
                <a:cs typeface="Times New Roman"/>
              </a:rPr>
              <a:t>existants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votre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choix</a:t>
            </a:r>
            <a:r>
              <a:rPr lang="en-US" sz="1000" dirty="0" smtClean="0">
                <a:effectLst/>
                <a:latin typeface="Arial"/>
                <a:ea typeface="Times New Roman"/>
                <a:cs typeface="Times New Roman"/>
              </a:rPr>
              <a:t>.</a:t>
            </a:r>
          </a:p>
          <a:p>
            <a:pPr>
              <a:lnSpc>
                <a:spcPct val="115000"/>
              </a:lnSpc>
              <a:spcAft>
                <a:spcPts val="1000"/>
              </a:spcAft>
            </a:pPr>
            <a:r>
              <a:rPr lang="en-US" sz="1000" dirty="0">
                <a:latin typeface="Arial"/>
                <a:ea typeface="SimSun"/>
                <a:cs typeface="Segoe UI"/>
              </a:rPr>
              <a:t>Par </a:t>
            </a:r>
            <a:r>
              <a:rPr lang="en-US" sz="1000" dirty="0" err="1">
                <a:latin typeface="Arial"/>
                <a:ea typeface="SimSun"/>
                <a:cs typeface="Segoe UI"/>
              </a:rPr>
              <a:t>exemple</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l'appartenance</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local, </a:t>
            </a:r>
            <a:r>
              <a:rPr lang="en-US" sz="1000" dirty="0" smtClean="0">
                <a:latin typeface="Arial"/>
                <a:ea typeface="SimSun"/>
                <a:cs typeface="Segoe UI"/>
              </a:rPr>
              <a:t>au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err="1">
                <a:latin typeface="Arial"/>
                <a:ea typeface="SimSun"/>
                <a:cs typeface="Segoe UI"/>
              </a:rPr>
              <a:t>Opérateurs</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et au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Opérateurs</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devient</a:t>
            </a:r>
            <a:r>
              <a:rPr lang="en-US" sz="1000" dirty="0">
                <a:latin typeface="Arial"/>
                <a:ea typeface="SimSun"/>
                <a:cs typeface="Segoe UI"/>
              </a:rPr>
              <a:t> la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définitive</a:t>
            </a:r>
            <a:r>
              <a:rPr lang="en-US" sz="1000" dirty="0">
                <a:latin typeface="Arial"/>
                <a:ea typeface="SimSun"/>
                <a:cs typeface="Segoe UI"/>
              </a:rPr>
              <a:t> du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recréez</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groupe</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membres</a:t>
            </a:r>
            <a:r>
              <a:rPr lang="en-US" sz="1000" dirty="0" smtClean="0">
                <a:latin typeface="Arial"/>
                <a:ea typeface="SimSun"/>
                <a:cs typeface="Segoe UI"/>
              </a:rPr>
              <a:t> </a:t>
            </a:r>
            <a:r>
              <a:rPr lang="en-US" sz="1000" dirty="0">
                <a:latin typeface="Arial"/>
                <a:ea typeface="SimSun"/>
                <a:cs typeface="Segoe UI"/>
              </a:rPr>
              <a:t>qui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placés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supprimés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Indiquez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les </a:t>
            </a:r>
            <a:r>
              <a:rPr lang="en-US" sz="1000" dirty="0" err="1">
                <a:latin typeface="Arial"/>
                <a:ea typeface="SimSun"/>
                <a:cs typeface="Arial"/>
              </a:rPr>
              <a:t>préférences</a:t>
            </a:r>
            <a:r>
              <a:rPr lang="en-US" sz="1000" dirty="0">
                <a:latin typeface="Arial"/>
                <a:ea typeface="SimSun"/>
                <a:cs typeface="Arial"/>
              </a:rPr>
              <a:t> de </a:t>
            </a:r>
            <a:r>
              <a:rPr lang="en-US" sz="1000" dirty="0" err="1">
                <a:latin typeface="Arial"/>
                <a:ea typeface="SimSun"/>
                <a:cs typeface="Arial"/>
              </a:rPr>
              <a:t>stratégie</a:t>
            </a:r>
            <a:r>
              <a:rPr lang="en-US" sz="1000" dirty="0">
                <a:latin typeface="Arial"/>
                <a:ea typeface="SimSun"/>
                <a:cs typeface="Arial"/>
              </a:rPr>
              <a:t> de </a:t>
            </a:r>
            <a:r>
              <a:rPr lang="en-US" sz="1000" dirty="0" err="1">
                <a:latin typeface="Arial"/>
                <a:ea typeface="SimSun"/>
                <a:cs typeface="Arial"/>
              </a:rPr>
              <a:t>groupe</a:t>
            </a:r>
            <a:r>
              <a:rPr lang="en-US" sz="1000" dirty="0">
                <a:latin typeface="Arial"/>
                <a:ea typeface="SimSun"/>
                <a:cs typeface="Arial"/>
              </a:rPr>
              <a:t> pour </a:t>
            </a:r>
            <a:r>
              <a:rPr lang="en-US" sz="1000" dirty="0" err="1">
                <a:latin typeface="Arial"/>
                <a:ea typeface="SimSun"/>
                <a:cs typeface="Arial"/>
              </a:rPr>
              <a:t>ajouter</a:t>
            </a:r>
            <a:r>
              <a:rPr lang="en-US" sz="1000" dirty="0">
                <a:latin typeface="Arial"/>
                <a:ea typeface="SimSun"/>
                <a:cs typeface="Arial"/>
              </a:rPr>
              <a:t> des </a:t>
            </a:r>
            <a:r>
              <a:rPr lang="en-US" sz="1000" dirty="0" err="1">
                <a:latin typeface="Arial"/>
                <a:ea typeface="SimSun"/>
                <a:cs typeface="Arial"/>
              </a:rPr>
              <a:t>utilisateurs</a:t>
            </a:r>
            <a:r>
              <a:rPr lang="en-US" sz="1000" dirty="0">
                <a:latin typeface="Arial"/>
                <a:ea typeface="SimSun"/>
                <a:cs typeface="Arial"/>
              </a:rPr>
              <a:t> et des </a:t>
            </a:r>
            <a:r>
              <a:rPr lang="en-US" sz="1000" dirty="0" err="1">
                <a:latin typeface="Arial"/>
                <a:ea typeface="SimSun"/>
                <a:cs typeface="Arial"/>
              </a:rPr>
              <a:t>groupes</a:t>
            </a:r>
            <a:r>
              <a:rPr lang="en-US" sz="1000" dirty="0">
                <a:latin typeface="Arial"/>
                <a:ea typeface="SimSun"/>
                <a:cs typeface="Arial"/>
              </a:rPr>
              <a:t> </a:t>
            </a:r>
            <a:r>
              <a:rPr lang="en-US" sz="1000" dirty="0" err="1">
                <a:latin typeface="Arial"/>
                <a:ea typeface="SimSun"/>
                <a:cs typeface="Arial"/>
              </a:rPr>
              <a:t>locaux</a:t>
            </a:r>
            <a:r>
              <a:rPr lang="en-US" sz="1000" dirty="0">
                <a:latin typeface="Arial"/>
                <a:ea typeface="SimSun"/>
                <a:cs typeface="Arial"/>
              </a:rPr>
              <a:t> aux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membres</a:t>
            </a:r>
            <a:r>
              <a:rPr lang="en-US" sz="1000" dirty="0">
                <a:latin typeface="Arial"/>
                <a:ea typeface="SimSun"/>
                <a:cs typeface="Arial"/>
              </a:rPr>
              <a:t> du </a:t>
            </a:r>
            <a:r>
              <a:rPr lang="en-US" sz="1000" dirty="0" err="1">
                <a:latin typeface="Arial"/>
                <a:ea typeface="SimSun"/>
                <a:cs typeface="Arial"/>
              </a:rPr>
              <a:t>domaine</a:t>
            </a:r>
            <a:r>
              <a:rPr lang="en-US" sz="1000" dirty="0">
                <a:latin typeface="Arial"/>
                <a:ea typeface="SimSun"/>
                <a:cs typeface="Arial"/>
              </a:rPr>
              <a:t>. Le principal </a:t>
            </a:r>
            <a:r>
              <a:rPr lang="en-US" sz="1000" dirty="0" err="1">
                <a:latin typeface="Arial"/>
                <a:ea typeface="SimSun"/>
                <a:cs typeface="Arial"/>
              </a:rPr>
              <a:t>avantage</a:t>
            </a:r>
            <a:r>
              <a:rPr lang="en-US" sz="1000" dirty="0">
                <a:latin typeface="Arial"/>
                <a:ea typeface="SimSun"/>
                <a:cs typeface="Arial"/>
              </a:rPr>
              <a:t> </a:t>
            </a:r>
            <a:r>
              <a:rPr lang="en-US" sz="1000" dirty="0" err="1">
                <a:latin typeface="Arial"/>
                <a:ea typeface="SimSun"/>
                <a:cs typeface="Arial"/>
              </a:rPr>
              <a:t>lié</a:t>
            </a:r>
            <a:r>
              <a:rPr lang="en-US" sz="1000" dirty="0">
                <a:latin typeface="Arial"/>
                <a:ea typeface="SimSun"/>
                <a:cs typeface="Arial"/>
              </a:rPr>
              <a:t> </a:t>
            </a:r>
            <a:r>
              <a:rPr lang="en-US" sz="1000" dirty="0" smtClean="0">
                <a:latin typeface="Arial"/>
                <a:ea typeface="SimSun"/>
                <a:cs typeface="Arial"/>
              </a:rPr>
              <a:t>à </a:t>
            </a:r>
            <a:r>
              <a:rPr lang="en-US" sz="1000" dirty="0" err="1" smtClean="0">
                <a:latin typeface="Arial"/>
                <a:ea typeface="SimSun"/>
                <a:cs typeface="Arial"/>
              </a:rPr>
              <a:t>l'utilisation</a:t>
            </a:r>
            <a:r>
              <a:rPr lang="en-US" sz="1000" dirty="0" smtClean="0">
                <a:latin typeface="Arial"/>
                <a:ea typeface="SimSun"/>
                <a:cs typeface="Arial"/>
              </a:rPr>
              <a:t> </a:t>
            </a:r>
            <a:r>
              <a:rPr lang="en-US" sz="1000" dirty="0">
                <a:latin typeface="Arial"/>
                <a:ea typeface="SimSun"/>
                <a:cs typeface="Arial"/>
              </a:rPr>
              <a:t>des </a:t>
            </a:r>
            <a:r>
              <a:rPr lang="en-US" sz="1000" dirty="0" err="1">
                <a:latin typeface="Arial"/>
                <a:ea typeface="SimSun"/>
                <a:cs typeface="Arial"/>
              </a:rPr>
              <a:t>préférences</a:t>
            </a:r>
            <a:r>
              <a:rPr lang="en-US" sz="1000" dirty="0">
                <a:latin typeface="Arial"/>
                <a:ea typeface="SimSun"/>
                <a:cs typeface="Arial"/>
              </a:rPr>
              <a:t> de </a:t>
            </a:r>
            <a:r>
              <a:rPr lang="en-US" sz="1000" dirty="0" err="1">
                <a:latin typeface="Arial"/>
                <a:ea typeface="SimSun"/>
                <a:cs typeface="Arial"/>
              </a:rPr>
              <a:t>stratégie</a:t>
            </a:r>
            <a:r>
              <a:rPr lang="en-US" sz="1000" dirty="0">
                <a:latin typeface="Arial"/>
                <a:ea typeface="SimSun"/>
                <a:cs typeface="Arial"/>
              </a:rPr>
              <a:t> de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utilisateurs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ajoutés</a:t>
            </a:r>
            <a:r>
              <a:rPr lang="en-US" sz="1000" dirty="0">
                <a:latin typeface="Arial"/>
                <a:ea typeface="SimSun"/>
                <a:cs typeface="Arial"/>
              </a:rPr>
              <a:t> aux </a:t>
            </a:r>
            <a:r>
              <a:rPr lang="en-US" sz="1000" dirty="0" err="1">
                <a:latin typeface="Arial"/>
                <a:ea typeface="SimSun"/>
                <a:cs typeface="Arial"/>
              </a:rPr>
              <a:t>groupes</a:t>
            </a:r>
            <a:r>
              <a:rPr lang="en-US" sz="1000" dirty="0">
                <a:latin typeface="Arial"/>
                <a:ea typeface="SimSun"/>
                <a:cs typeface="Arial"/>
              </a:rPr>
              <a:t> </a:t>
            </a:r>
            <a:r>
              <a:rPr lang="en-US" sz="1000" dirty="0" smtClean="0">
                <a:latin typeface="Arial"/>
                <a:ea typeface="SimSun"/>
                <a:cs typeface="Arial"/>
              </a:rPr>
              <a:t>au lieu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l'appartenance</a:t>
            </a:r>
            <a:r>
              <a:rPr lang="en-US" sz="1000" dirty="0">
                <a:latin typeface="Arial"/>
                <a:ea typeface="SimSun"/>
                <a:cs typeface="Arial"/>
              </a:rPr>
              <a:t> aux </a:t>
            </a:r>
            <a:r>
              <a:rPr lang="en-US" sz="1000" dirty="0" err="1">
                <a:latin typeface="Arial"/>
                <a:ea typeface="SimSun"/>
                <a:cs typeface="Arial"/>
              </a:rPr>
              <a:t>groupes</a:t>
            </a:r>
            <a:r>
              <a:rPr lang="en-US" sz="1000" dirty="0">
                <a:latin typeface="Arial"/>
                <a:ea typeface="SimSun"/>
                <a:cs typeface="Arial"/>
              </a:rPr>
              <a:t> </a:t>
            </a:r>
            <a:r>
              <a:rPr lang="en-US" sz="1000" dirty="0" err="1">
                <a:latin typeface="Arial"/>
                <a:ea typeface="SimSun"/>
                <a:cs typeface="Arial"/>
              </a:rPr>
              <a:t>soit</a:t>
            </a:r>
            <a:r>
              <a:rPr lang="en-US" sz="1000" dirty="0">
                <a:latin typeface="Arial"/>
                <a:ea typeface="SimSun"/>
                <a:cs typeface="Arial"/>
              </a:rPr>
              <a:t> </a:t>
            </a:r>
            <a:r>
              <a:rPr lang="en-US" sz="1000" dirty="0" err="1">
                <a:latin typeface="Arial"/>
                <a:ea typeface="SimSun"/>
                <a:cs typeface="Arial"/>
              </a:rPr>
              <a:t>remplacée</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avec les </a:t>
            </a:r>
            <a:r>
              <a:rPr lang="en-US" sz="1000" dirty="0" err="1">
                <a:latin typeface="Arial"/>
                <a:ea typeface="SimSun"/>
                <a:cs typeface="Arial"/>
              </a:rPr>
              <a:t>groupes</a:t>
            </a:r>
            <a:r>
              <a:rPr lang="en-US" sz="1000" dirty="0">
                <a:latin typeface="Arial"/>
                <a:ea typeface="SimSun"/>
                <a:cs typeface="Arial"/>
              </a:rPr>
              <a:t> </a:t>
            </a:r>
            <a:r>
              <a:rPr lang="en-US" sz="1000" dirty="0" err="1">
                <a:latin typeface="Arial"/>
                <a:ea typeface="SimSun"/>
                <a:cs typeface="Arial"/>
              </a:rPr>
              <a:t>restreints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103A0B76-9CCB-4CC0-9446-1192CD3295A9}" type="slidenum">
              <a:rPr lang="en-US" smtClean="0"/>
              <a:t>13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28956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comptes</a:t>
            </a:r>
            <a:r>
              <a:rPr lang="en-US" sz="1000" dirty="0">
                <a:latin typeface="Arial"/>
                <a:ea typeface="SimSun"/>
                <a:cs typeface="Segoe UI"/>
              </a:rPr>
              <a:t> se </a:t>
            </a:r>
            <a:r>
              <a:rPr lang="en-US" sz="1000" dirty="0" err="1">
                <a:latin typeface="Arial"/>
                <a:ea typeface="SimSun"/>
                <a:cs typeface="Segoe UI"/>
              </a:rPr>
              <a:t>rapportent</a:t>
            </a:r>
            <a:r>
              <a:rPr lang="en-US" sz="1000" dirty="0">
                <a:latin typeface="Arial"/>
                <a:ea typeface="SimSun"/>
                <a:cs typeface="Segoe UI"/>
              </a:rPr>
              <a:t> à la collection de </a:t>
            </a:r>
            <a:r>
              <a:rPr lang="en-US" sz="1000" dirty="0" err="1">
                <a:latin typeface="Arial"/>
                <a:ea typeface="SimSun"/>
                <a:cs typeface="Segoe UI"/>
              </a:rPr>
              <a:t>paramètres</a:t>
            </a:r>
            <a:r>
              <a:rPr lang="en-US" sz="1000" dirty="0">
                <a:latin typeface="Arial"/>
                <a:ea typeface="SimSun"/>
                <a:cs typeface="Segoe UI"/>
              </a:rPr>
              <a:t> qui </a:t>
            </a:r>
            <a:r>
              <a:rPr lang="en-US" sz="1000" dirty="0" err="1">
                <a:latin typeface="Arial"/>
                <a:ea typeface="SimSun"/>
                <a:cs typeface="Segoe UI"/>
              </a:rPr>
              <a:t>incluent</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mot de </a:t>
            </a:r>
            <a:r>
              <a:rPr lang="en-US" sz="1000" dirty="0" err="1">
                <a:latin typeface="Arial"/>
                <a:ea typeface="SimSun"/>
                <a:cs typeface="Segoe UI"/>
              </a:rPr>
              <a:t>passe</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verrouillage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et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d'authentification</a:t>
            </a:r>
            <a:r>
              <a:rPr lang="en-US" sz="1000" dirty="0">
                <a:latin typeface="Arial"/>
                <a:ea typeface="SimSun"/>
                <a:cs typeface="Segoe UI"/>
              </a:rPr>
              <a:t> du </a:t>
            </a:r>
            <a:r>
              <a:rPr lang="en-US" sz="1000" dirty="0" err="1">
                <a:latin typeface="Arial"/>
                <a:ea typeface="SimSun"/>
                <a:cs typeface="Segoe UI"/>
              </a:rPr>
              <a:t>protocole</a:t>
            </a:r>
            <a:r>
              <a:rPr lang="en-US" sz="1000" dirty="0">
                <a:latin typeface="Arial"/>
                <a:ea typeface="SimSun"/>
                <a:cs typeface="Segoe UI"/>
              </a:rPr>
              <a:t> Kerberos version 5 (V5).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s'appliquent</a:t>
            </a:r>
            <a:r>
              <a:rPr lang="en-US" sz="1000" dirty="0">
                <a:latin typeface="Arial"/>
                <a:ea typeface="SimSun"/>
                <a:cs typeface="Segoe UI"/>
              </a:rPr>
              <a:t> à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à </a:t>
            </a:r>
            <a:r>
              <a:rPr lang="en-US" sz="1000" dirty="0" err="1">
                <a:latin typeface="Arial"/>
                <a:ea typeface="SimSun"/>
                <a:cs typeface="Segoe UI"/>
              </a:rPr>
              <a:t>moins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des mots </a:t>
            </a:r>
            <a:r>
              <a:rPr lang="en-US" sz="1000" dirty="0" smtClean="0">
                <a:latin typeface="Arial"/>
                <a:ea typeface="SimSun"/>
                <a:cs typeface="Segoe UI"/>
              </a:rPr>
              <a:t>de </a:t>
            </a:r>
            <a:r>
              <a:rPr lang="en-US" sz="1000" dirty="0" err="1" smtClean="0">
                <a:latin typeface="Arial"/>
                <a:ea typeface="SimSun"/>
                <a:cs typeface="Segoe UI"/>
              </a:rPr>
              <a:t>passe</a:t>
            </a:r>
            <a:r>
              <a:rPr lang="en-US" sz="1000" dirty="0" smtClean="0">
                <a:latin typeface="Arial"/>
                <a:ea typeface="SimSun"/>
                <a:cs typeface="Segoe UI"/>
              </a:rPr>
              <a:t> </a:t>
            </a:r>
            <a:r>
              <a:rPr lang="en-US" sz="1000" dirty="0" err="1">
                <a:latin typeface="Arial"/>
                <a:ea typeface="SimSun"/>
                <a:cs typeface="Segoe UI"/>
              </a:rPr>
              <a:t>affinés</a:t>
            </a:r>
            <a:r>
              <a:rPr lang="en-US" sz="1000" dirty="0">
                <a:latin typeface="Arial"/>
                <a:ea typeface="SimSun"/>
                <a:cs typeface="Segoe UI"/>
              </a:rPr>
              <a:t> </a:t>
            </a:r>
            <a:r>
              <a:rPr lang="en-US" sz="1000" dirty="0" err="1">
                <a:latin typeface="Arial"/>
                <a:ea typeface="SimSun"/>
                <a:cs typeface="Segoe UI"/>
              </a:rPr>
              <a:t>soient</a:t>
            </a:r>
            <a:r>
              <a:rPr lang="en-US" sz="1000" dirty="0">
                <a:latin typeface="Arial"/>
                <a:ea typeface="SimSun"/>
                <a:cs typeface="Segoe UI"/>
              </a:rPr>
              <a:t> </a:t>
            </a:r>
            <a:r>
              <a:rPr lang="en-US" sz="1000" dirty="0" err="1">
                <a:latin typeface="Arial"/>
                <a:ea typeface="SimSun"/>
                <a:cs typeface="Segoe UI"/>
              </a:rPr>
              <a:t>implémentés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l'impact</a:t>
            </a:r>
            <a:r>
              <a:rPr lang="en-US" sz="1000" dirty="0">
                <a:latin typeface="Arial"/>
                <a:ea typeface="SimSun"/>
                <a:cs typeface="Segoe UI"/>
              </a:rPr>
              <a:t> des </a:t>
            </a:r>
            <a:r>
              <a:rPr lang="en-US" sz="1000" dirty="0" err="1">
                <a:latin typeface="Arial"/>
                <a:ea typeface="SimSun"/>
                <a:cs typeface="Segoe UI"/>
              </a:rPr>
              <a:t>exigences</a:t>
            </a:r>
            <a:r>
              <a:rPr lang="en-US" sz="1000" dirty="0">
                <a:latin typeface="Arial"/>
                <a:ea typeface="SimSun"/>
                <a:cs typeface="Segoe UI"/>
              </a:rPr>
              <a:t> de </a:t>
            </a:r>
            <a:r>
              <a:rPr lang="en-US" sz="1000" dirty="0" err="1">
                <a:latin typeface="Arial"/>
                <a:ea typeface="SimSun"/>
                <a:cs typeface="Segoe UI"/>
              </a:rPr>
              <a:t>complexité</a:t>
            </a:r>
            <a:r>
              <a:rPr lang="en-US" sz="1000" dirty="0">
                <a:latin typeface="Arial"/>
                <a:ea typeface="SimSun"/>
                <a:cs typeface="Segoe UI"/>
              </a:rPr>
              <a:t> qui exigent </a:t>
            </a:r>
            <a:r>
              <a:rPr lang="en-US" sz="1000" dirty="0" err="1">
                <a:latin typeface="Arial"/>
                <a:ea typeface="SimSun"/>
                <a:cs typeface="Segoe UI"/>
              </a:rPr>
              <a:t>trois</a:t>
            </a:r>
            <a:r>
              <a:rPr lang="en-US" sz="1000" dirty="0">
                <a:latin typeface="Arial"/>
                <a:ea typeface="SimSun"/>
                <a:cs typeface="Segoe UI"/>
              </a:rPr>
              <a:t> options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quatre</a:t>
            </a:r>
            <a:r>
              <a:rPr lang="en-US" sz="1000" dirty="0">
                <a:latin typeface="Arial"/>
                <a:ea typeface="SimSun"/>
                <a:cs typeface="Segoe UI"/>
              </a:rPr>
              <a:t> : majuscules, </a:t>
            </a:r>
            <a:r>
              <a:rPr lang="en-US" sz="1000" dirty="0" err="1">
                <a:latin typeface="Arial"/>
                <a:ea typeface="SimSun"/>
                <a:cs typeface="Segoe UI"/>
              </a:rPr>
              <a:t>minuscules</a:t>
            </a:r>
            <a:r>
              <a:rPr lang="en-US" sz="1000" dirty="0">
                <a:latin typeface="Arial"/>
                <a:ea typeface="SimSun"/>
                <a:cs typeface="Segoe UI"/>
              </a:rPr>
              <a:t>, </a:t>
            </a:r>
            <a:r>
              <a:rPr lang="en-US" sz="1000" dirty="0" err="1">
                <a:latin typeface="Arial"/>
                <a:ea typeface="SimSun"/>
                <a:cs typeface="Segoe UI"/>
              </a:rPr>
              <a:t>chiffres</a:t>
            </a:r>
            <a:r>
              <a:rPr lang="en-US" sz="1000" dirty="0">
                <a:latin typeface="Arial"/>
                <a:ea typeface="SimSun"/>
                <a:cs typeface="Segoe UI"/>
              </a:rPr>
              <a:t> et </a:t>
            </a:r>
            <a:r>
              <a:rPr lang="en-US" sz="1000" dirty="0" err="1">
                <a:latin typeface="Arial"/>
                <a:ea typeface="SimSun"/>
                <a:cs typeface="Segoe UI"/>
              </a:rPr>
              <a:t>symboles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configurez</a:t>
            </a:r>
            <a:r>
              <a:rPr lang="en-US" sz="1000" dirty="0">
                <a:latin typeface="Arial"/>
                <a:ea typeface="SimSun"/>
                <a:cs typeface="Segoe UI"/>
              </a:rPr>
              <a:t> </a:t>
            </a:r>
            <a:r>
              <a:rPr lang="en-US" sz="1000" dirty="0" err="1">
                <a:latin typeface="Arial"/>
                <a:ea typeface="SimSun"/>
                <a:cs typeface="Segoe UI"/>
              </a:rPr>
              <a:t>l'historique</a:t>
            </a:r>
            <a:r>
              <a:rPr lang="en-US" sz="1000" dirty="0">
                <a:latin typeface="Arial"/>
                <a:ea typeface="SimSun"/>
                <a:cs typeface="Segoe UI"/>
              </a:rPr>
              <a:t> des mots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les </a:t>
            </a:r>
            <a:r>
              <a:rPr lang="en-US" sz="1000" dirty="0" err="1">
                <a:latin typeface="Arial"/>
                <a:ea typeface="SimSun"/>
                <a:cs typeface="Segoe UI"/>
              </a:rPr>
              <a:t>durées</a:t>
            </a:r>
            <a:r>
              <a:rPr lang="en-US" sz="1000" dirty="0">
                <a:latin typeface="Arial"/>
                <a:ea typeface="SimSun"/>
                <a:cs typeface="Segoe UI"/>
              </a:rPr>
              <a:t> </a:t>
            </a:r>
            <a:r>
              <a:rPr lang="en-US" sz="1000" dirty="0" smtClean="0">
                <a:latin typeface="Arial"/>
                <a:ea typeface="SimSun"/>
                <a:cs typeface="Segoe UI"/>
              </a:rPr>
              <a:t>de vie </a:t>
            </a:r>
            <a:r>
              <a:rPr lang="en-US" sz="1000" dirty="0" err="1" smtClean="0">
                <a:latin typeface="Arial"/>
                <a:ea typeface="SimSun"/>
                <a:cs typeface="Segoe UI"/>
              </a:rPr>
              <a:t>maximale</a:t>
            </a:r>
            <a:r>
              <a:rPr lang="en-US" sz="1000" dirty="0" smtClean="0">
                <a:latin typeface="Arial"/>
                <a:ea typeface="SimSun"/>
                <a:cs typeface="Segoe UI"/>
              </a:rPr>
              <a:t> </a:t>
            </a:r>
            <a:r>
              <a:rPr lang="en-US" sz="1000" dirty="0">
                <a:latin typeface="Arial"/>
                <a:ea typeface="SimSun"/>
                <a:cs typeface="Segoe UI"/>
              </a:rPr>
              <a:t>et </a:t>
            </a:r>
            <a:r>
              <a:rPr lang="en-US" sz="1000" dirty="0" err="1">
                <a:latin typeface="Arial"/>
                <a:ea typeface="SimSun"/>
                <a:cs typeface="Segoe UI"/>
              </a:rPr>
              <a:t>minimale</a:t>
            </a:r>
            <a:r>
              <a:rPr lang="en-US" sz="1000" dirty="0">
                <a:latin typeface="Arial"/>
                <a:ea typeface="SimSun"/>
                <a:cs typeface="Segoe UI"/>
              </a:rPr>
              <a:t> du mot de </a:t>
            </a:r>
            <a:r>
              <a:rPr lang="en-US" sz="1000" dirty="0" err="1">
                <a:latin typeface="Arial"/>
                <a:ea typeface="SimSun"/>
                <a:cs typeface="Segoe UI"/>
              </a:rPr>
              <a:t>passe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Indiquez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 </a:t>
            </a:r>
            <a:r>
              <a:rPr lang="en-US" sz="1000" dirty="0" err="1">
                <a:latin typeface="Arial"/>
                <a:ea typeface="SimSun"/>
                <a:cs typeface="Arial"/>
              </a:rPr>
              <a:t>nombre</a:t>
            </a:r>
            <a:r>
              <a:rPr lang="en-US" sz="1000" dirty="0">
                <a:latin typeface="Arial"/>
                <a:ea typeface="SimSun"/>
                <a:cs typeface="Arial"/>
              </a:rPr>
              <a:t> de </a:t>
            </a:r>
            <a:r>
              <a:rPr lang="en-US" sz="1000" dirty="0" err="1">
                <a:latin typeface="Arial"/>
                <a:ea typeface="SimSun"/>
                <a:cs typeface="Arial"/>
              </a:rPr>
              <a:t>jours</a:t>
            </a:r>
            <a:r>
              <a:rPr lang="en-US" sz="1000" dirty="0">
                <a:latin typeface="Arial"/>
                <a:ea typeface="SimSun"/>
                <a:cs typeface="Arial"/>
              </a:rPr>
              <a:t> </a:t>
            </a:r>
            <a:r>
              <a:rPr lang="en-US" sz="1000" dirty="0" err="1">
                <a:latin typeface="Arial"/>
                <a:ea typeface="SimSun"/>
                <a:cs typeface="Arial"/>
              </a:rPr>
              <a:t>paramétré</a:t>
            </a:r>
            <a:r>
              <a:rPr lang="en-US" sz="1000" dirty="0">
                <a:latin typeface="Arial"/>
                <a:ea typeface="SimSun"/>
                <a:cs typeface="Arial"/>
              </a:rPr>
              <a:t> pour la </a:t>
            </a:r>
            <a:r>
              <a:rPr lang="en-US" sz="1000" dirty="0" err="1">
                <a:latin typeface="Arial"/>
                <a:ea typeface="SimSun"/>
                <a:cs typeface="Arial"/>
              </a:rPr>
              <a:t>durée</a:t>
            </a:r>
            <a:r>
              <a:rPr lang="en-US" sz="1000" dirty="0">
                <a:latin typeface="Arial"/>
                <a:ea typeface="SimSun"/>
                <a:cs typeface="Arial"/>
              </a:rPr>
              <a:t> de vie </a:t>
            </a:r>
            <a:r>
              <a:rPr lang="en-US" sz="1000" dirty="0" err="1">
                <a:latin typeface="Arial"/>
                <a:ea typeface="SimSun"/>
                <a:cs typeface="Arial"/>
              </a:rPr>
              <a:t>maximale</a:t>
            </a:r>
            <a:r>
              <a:rPr lang="en-US" sz="1000" dirty="0">
                <a:latin typeface="Arial"/>
                <a:ea typeface="SimSun"/>
                <a:cs typeface="Arial"/>
              </a:rPr>
              <a:t> des mots de </a:t>
            </a:r>
            <a:r>
              <a:rPr lang="en-US" sz="1000" dirty="0" err="1">
                <a:latin typeface="Arial"/>
                <a:ea typeface="SimSun"/>
                <a:cs typeface="Arial"/>
              </a:rPr>
              <a:t>passe</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basé</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force des mots de </a:t>
            </a:r>
            <a:r>
              <a:rPr lang="en-US" sz="1000" dirty="0" err="1">
                <a:latin typeface="Arial"/>
                <a:ea typeface="SimSun"/>
                <a:cs typeface="Arial"/>
              </a:rPr>
              <a:t>passe</a:t>
            </a:r>
            <a:r>
              <a:rPr lang="en-US" sz="1000" dirty="0">
                <a:latin typeface="Arial"/>
                <a:ea typeface="SimSun"/>
                <a:cs typeface="Arial"/>
              </a:rPr>
              <a:t>. Mots de </a:t>
            </a:r>
            <a:r>
              <a:rPr lang="en-US" sz="1000" dirty="0" err="1">
                <a:latin typeface="Arial"/>
                <a:ea typeface="SimSun"/>
                <a:cs typeface="Arial"/>
              </a:rPr>
              <a:t>passe</a:t>
            </a:r>
            <a:r>
              <a:rPr lang="en-US" sz="1000" dirty="0">
                <a:latin typeface="Arial"/>
                <a:ea typeface="SimSun"/>
                <a:cs typeface="Arial"/>
              </a:rPr>
              <a:t> de force </a:t>
            </a:r>
            <a:r>
              <a:rPr lang="en-US" sz="1000" dirty="0" err="1">
                <a:latin typeface="Arial"/>
                <a:ea typeface="SimSun"/>
                <a:cs typeface="Arial"/>
              </a:rPr>
              <a:t>inférieure</a:t>
            </a:r>
            <a:r>
              <a:rPr lang="en-US" sz="1000" dirty="0">
                <a:latin typeface="Arial"/>
                <a:ea typeface="SimSun"/>
                <a:cs typeface="Arial"/>
              </a:rPr>
              <a:t> = </a:t>
            </a:r>
            <a:r>
              <a:rPr lang="en-US" sz="1000" dirty="0" err="1">
                <a:latin typeface="Arial"/>
                <a:ea typeface="SimSun"/>
                <a:cs typeface="Arial"/>
              </a:rPr>
              <a:t>durée</a:t>
            </a:r>
            <a:r>
              <a:rPr lang="en-US" sz="1000" dirty="0">
                <a:latin typeface="Arial"/>
                <a:ea typeface="SimSun"/>
                <a:cs typeface="Arial"/>
              </a:rPr>
              <a:t> de vie </a:t>
            </a:r>
            <a:r>
              <a:rPr lang="en-US" sz="1000" dirty="0" err="1">
                <a:latin typeface="Arial"/>
                <a:ea typeface="SimSun"/>
                <a:cs typeface="Arial"/>
              </a:rPr>
              <a:t>maximale</a:t>
            </a:r>
            <a:r>
              <a:rPr lang="en-US" sz="1000" dirty="0">
                <a:latin typeface="Arial"/>
                <a:ea typeface="SimSun"/>
                <a:cs typeface="Arial"/>
              </a:rPr>
              <a:t> plus </a:t>
            </a:r>
            <a:r>
              <a:rPr lang="en-US" sz="1000" dirty="0" err="1">
                <a:latin typeface="Arial"/>
                <a:ea typeface="SimSun"/>
                <a:cs typeface="Arial"/>
              </a:rPr>
              <a:t>courte</a:t>
            </a:r>
            <a:r>
              <a:rPr lang="en-US" sz="1000" dirty="0">
                <a:latin typeface="Arial"/>
                <a:ea typeface="SimSun"/>
                <a:cs typeface="Arial"/>
              </a:rPr>
              <a:t>. Mots de </a:t>
            </a:r>
            <a:r>
              <a:rPr lang="en-US" sz="1000" dirty="0" err="1">
                <a:latin typeface="Arial"/>
                <a:ea typeface="SimSun"/>
                <a:cs typeface="Arial"/>
              </a:rPr>
              <a:t>passe</a:t>
            </a:r>
            <a:r>
              <a:rPr lang="en-US" sz="1000" dirty="0">
                <a:latin typeface="Arial"/>
                <a:ea typeface="SimSun"/>
                <a:cs typeface="Arial"/>
              </a:rPr>
              <a:t> de force </a:t>
            </a:r>
            <a:r>
              <a:rPr lang="en-US" sz="1000" dirty="0" err="1">
                <a:latin typeface="Arial"/>
                <a:ea typeface="SimSun"/>
                <a:cs typeface="Arial"/>
              </a:rPr>
              <a:t>supérieure</a:t>
            </a:r>
            <a:r>
              <a:rPr lang="en-US" sz="1000" dirty="0">
                <a:latin typeface="Arial"/>
                <a:ea typeface="SimSun"/>
                <a:cs typeface="Arial"/>
              </a:rPr>
              <a:t> = </a:t>
            </a:r>
            <a:r>
              <a:rPr lang="en-US" sz="1000" dirty="0" err="1">
                <a:latin typeface="Arial"/>
                <a:ea typeface="SimSun"/>
                <a:cs typeface="Arial"/>
              </a:rPr>
              <a:t>durée</a:t>
            </a:r>
            <a:r>
              <a:rPr lang="en-US" sz="1000" dirty="0">
                <a:latin typeface="Arial"/>
                <a:ea typeface="SimSun"/>
                <a:cs typeface="Arial"/>
              </a:rPr>
              <a:t> de vie </a:t>
            </a:r>
            <a:r>
              <a:rPr lang="en-US" sz="1000" dirty="0" err="1">
                <a:latin typeface="Arial"/>
                <a:ea typeface="SimSun"/>
                <a:cs typeface="Arial"/>
              </a:rPr>
              <a:t>maximale</a:t>
            </a:r>
            <a:r>
              <a:rPr lang="en-US" sz="1000" dirty="0">
                <a:latin typeface="Arial"/>
                <a:ea typeface="SimSun"/>
                <a:cs typeface="Arial"/>
              </a:rPr>
              <a:t> plus </a:t>
            </a:r>
            <a:r>
              <a:rPr lang="en-US" sz="1000" dirty="0" err="1">
                <a:latin typeface="Arial"/>
                <a:ea typeface="SimSun"/>
                <a:cs typeface="Arial"/>
              </a:rPr>
              <a:t>grande</a:t>
            </a:r>
            <a:r>
              <a:rPr lang="en-US" sz="1000" dirty="0">
                <a:latin typeface="Arial"/>
                <a:ea typeface="SimSun"/>
                <a:cs typeface="Arial"/>
              </a:rPr>
              <a:t>/longue.</a:t>
            </a: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la </a:t>
            </a:r>
            <a:r>
              <a:rPr lang="en-US" sz="1000" dirty="0" err="1">
                <a:latin typeface="Arial"/>
                <a:ea typeface="SimSun"/>
                <a:cs typeface="Segoe UI"/>
              </a:rPr>
              <a:t>fonction</a:t>
            </a:r>
            <a:r>
              <a:rPr lang="en-US" sz="1000" dirty="0">
                <a:latin typeface="Arial"/>
                <a:ea typeface="SimSun"/>
                <a:cs typeface="Segoe UI"/>
              </a:rPr>
              <a:t> du </a:t>
            </a:r>
            <a:r>
              <a:rPr lang="en-US" sz="1000" dirty="0" err="1">
                <a:latin typeface="Arial"/>
                <a:ea typeface="SimSun"/>
                <a:cs typeface="Segoe UI"/>
              </a:rPr>
              <a:t>seuil</a:t>
            </a:r>
            <a:r>
              <a:rPr lang="en-US" sz="1000" dirty="0">
                <a:latin typeface="Arial"/>
                <a:ea typeface="SimSun"/>
                <a:cs typeface="Segoe UI"/>
              </a:rPr>
              <a:t> de </a:t>
            </a:r>
            <a:r>
              <a:rPr lang="en-US" sz="1000" dirty="0" err="1">
                <a:latin typeface="Arial"/>
                <a:ea typeface="SimSun"/>
                <a:cs typeface="Segoe UI"/>
              </a:rPr>
              <a:t>verrouillage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ne </a:t>
            </a:r>
            <a:r>
              <a:rPr lang="en-US" sz="1000" dirty="0" err="1">
                <a:latin typeface="Arial"/>
                <a:ea typeface="SimSun"/>
                <a:cs typeface="Segoe UI"/>
              </a:rPr>
              <a:t>passez</a:t>
            </a:r>
            <a:r>
              <a:rPr lang="en-US" sz="1000" dirty="0">
                <a:latin typeface="Arial"/>
                <a:ea typeface="SimSun"/>
                <a:cs typeface="Segoe UI"/>
              </a:rPr>
              <a:t> pas un temps important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d'authentification</a:t>
            </a:r>
            <a:r>
              <a:rPr lang="en-US" sz="1000" dirty="0">
                <a:latin typeface="Arial"/>
                <a:ea typeface="SimSun"/>
                <a:cs typeface="Segoe UI"/>
              </a:rPr>
              <a:t> Kerberos.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43618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Utilisation</a:t>
            </a:r>
            <a:r>
              <a:rPr lang="en-US" sz="1000" b="1" dirty="0">
                <a:solidFill>
                  <a:srgbClr val="000000"/>
                </a:solidFill>
                <a:latin typeface="Arial"/>
                <a:ea typeface="SimSun"/>
                <a:cs typeface="Segoe UI"/>
              </a:rPr>
              <a:t> des </a:t>
            </a:r>
            <a:r>
              <a:rPr lang="en-US" sz="1000" b="1" dirty="0" err="1">
                <a:solidFill>
                  <a:srgbClr val="000000"/>
                </a:solidFill>
                <a:latin typeface="Arial"/>
                <a:ea typeface="SimSun"/>
                <a:cs typeface="Segoe UI"/>
              </a:rPr>
              <a:t>stratégies</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groupe</a:t>
            </a:r>
            <a:r>
              <a:rPr lang="en-US" sz="1000" b="1" dirty="0">
                <a:solidFill>
                  <a:srgbClr val="000000"/>
                </a:solidFill>
                <a:latin typeface="Arial"/>
                <a:ea typeface="SimSun"/>
                <a:cs typeface="Segoe UI"/>
              </a:rPr>
              <a:t> pour </a:t>
            </a:r>
            <a:r>
              <a:rPr lang="en-US" sz="1000" b="1" dirty="0" err="1">
                <a:solidFill>
                  <a:srgbClr val="000000"/>
                </a:solidFill>
                <a:latin typeface="Arial"/>
                <a:ea typeface="SimSun"/>
                <a:cs typeface="Segoe UI"/>
              </a:rPr>
              <a:t>sécuriser</a:t>
            </a:r>
            <a:r>
              <a:rPr lang="en-US" sz="1000" b="1" dirty="0">
                <a:solidFill>
                  <a:srgbClr val="000000"/>
                </a:solidFill>
                <a:latin typeface="Arial"/>
                <a:ea typeface="SimSun"/>
                <a:cs typeface="Segoe UI"/>
              </a:rPr>
              <a:t> les </a:t>
            </a:r>
            <a:r>
              <a:rPr lang="en-US" sz="1000" b="1" dirty="0" err="1">
                <a:solidFill>
                  <a:srgbClr val="000000"/>
                </a:solidFill>
                <a:latin typeface="Arial"/>
                <a:ea typeface="SimSun"/>
                <a:cs typeface="Segoe UI"/>
              </a:rPr>
              <a:t>serveurs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membres</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 Datum </a:t>
            </a:r>
            <a:r>
              <a:rPr lang="en-US" sz="1000" dirty="0" err="1">
                <a:latin typeface="Arial"/>
                <a:ea typeface="SimSun"/>
                <a:cs typeface="Segoe UI"/>
              </a:rPr>
              <a:t>utilise</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pour </a:t>
            </a:r>
            <a:r>
              <a:rPr lang="en-US" sz="1000" dirty="0" err="1">
                <a:latin typeface="Arial"/>
                <a:ea typeface="SimSun"/>
                <a:cs typeface="Segoe UI"/>
              </a:rPr>
              <a:t>fournir</a:t>
            </a:r>
            <a:r>
              <a:rPr lang="en-US" sz="1000" dirty="0">
                <a:latin typeface="Arial"/>
                <a:ea typeface="SimSun"/>
                <a:cs typeface="Segoe UI"/>
              </a:rPr>
              <a:t> aux </a:t>
            </a:r>
            <a:r>
              <a:rPr lang="en-US" sz="1000" dirty="0" err="1">
                <a:latin typeface="Arial"/>
                <a:ea typeface="SimSun"/>
                <a:cs typeface="Segoe UI"/>
              </a:rPr>
              <a:t>administrateurs</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a:t>
            </a:r>
            <a:r>
              <a:rPr lang="en-US" sz="1000" dirty="0" err="1">
                <a:latin typeface="Arial"/>
                <a:ea typeface="SimSun"/>
                <a:cs typeface="Segoe UI"/>
              </a:rPr>
              <a:t>d'administrer</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cadre de la </a:t>
            </a:r>
            <a:r>
              <a:rPr lang="en-US" sz="1000" dirty="0" err="1">
                <a:latin typeface="Arial"/>
                <a:ea typeface="SimSun"/>
                <a:cs typeface="Segoe UI"/>
              </a:rPr>
              <a:t>procédure</a:t>
            </a:r>
            <a:r>
              <a:rPr lang="en-US" sz="1000" dirty="0">
                <a:latin typeface="Arial"/>
                <a:ea typeface="SimSun"/>
                <a:cs typeface="Segoe UI"/>
              </a:rPr>
              <a:t> </a:t>
            </a:r>
            <a:r>
              <a:rPr lang="en-US" sz="1000" dirty="0" err="1">
                <a:latin typeface="Arial"/>
                <a:ea typeface="SimSun"/>
                <a:cs typeface="Segoe UI"/>
              </a:rPr>
              <a:t>d'installation</a:t>
            </a:r>
            <a:r>
              <a:rPr lang="en-US" sz="1000" dirty="0">
                <a:latin typeface="Arial"/>
                <a:ea typeface="SimSun"/>
                <a:cs typeface="Segoe UI"/>
              </a:rPr>
              <a:t> d'un nouveau </a:t>
            </a:r>
            <a:r>
              <a:rPr lang="en-US" sz="1000" dirty="0" err="1">
                <a:latin typeface="Arial"/>
                <a:ea typeface="SimSun"/>
                <a:cs typeface="Segoe UI"/>
              </a:rPr>
              <a:t>serveur</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ajouté</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local </a:t>
            </a:r>
            <a:r>
              <a:rPr lang="en-US" sz="1000" dirty="0" err="1">
                <a:latin typeface="Arial"/>
                <a:ea typeface="SimSun"/>
                <a:cs typeface="Segoe UI"/>
              </a:rPr>
              <a:t>sur</a:t>
            </a:r>
            <a:r>
              <a:rPr lang="en-US" sz="1000" dirty="0">
                <a:latin typeface="Arial"/>
                <a:ea typeface="SimSun"/>
                <a:cs typeface="Segoe UI"/>
              </a:rPr>
              <a:t> le nouveau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Récemment</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étape</a:t>
            </a:r>
            <a:r>
              <a:rPr lang="en-US" sz="1000" dirty="0">
                <a:latin typeface="Arial"/>
                <a:ea typeface="SimSun"/>
                <a:cs typeface="Segoe UI"/>
              </a:rPr>
              <a:t> </a:t>
            </a:r>
            <a:r>
              <a:rPr lang="en-US" sz="1000" dirty="0" err="1">
                <a:latin typeface="Arial"/>
                <a:ea typeface="SimSun"/>
                <a:cs typeface="Segoe UI"/>
              </a:rPr>
              <a:t>importante</a:t>
            </a:r>
            <a:r>
              <a:rPr lang="en-US" sz="1000" dirty="0">
                <a:latin typeface="Arial"/>
                <a:ea typeface="SimSun"/>
                <a:cs typeface="Segoe UI"/>
              </a:rPr>
              <a:t> </a:t>
            </a:r>
            <a:r>
              <a:rPr lang="en-US" sz="1000" dirty="0" err="1">
                <a:latin typeface="Arial"/>
                <a:ea typeface="SimSun"/>
                <a:cs typeface="Segoe UI"/>
              </a:rPr>
              <a:t>manquait</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configuration de </a:t>
            </a:r>
            <a:r>
              <a:rPr lang="en-US" sz="1000" dirty="0" err="1">
                <a:latin typeface="Arial"/>
                <a:ea typeface="SimSun"/>
                <a:cs typeface="Segoe UI"/>
              </a:rPr>
              <a:t>plusieurs</a:t>
            </a:r>
            <a:r>
              <a:rPr lang="en-US" sz="1000" dirty="0">
                <a:latin typeface="Arial"/>
                <a:ea typeface="SimSun"/>
                <a:cs typeface="Segoe UI"/>
              </a:rPr>
              <a:t> nouveaux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s'assurer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bénéficie</a:t>
            </a:r>
            <a:r>
              <a:rPr lang="en-US" sz="1000" dirty="0">
                <a:latin typeface="Arial"/>
                <a:ea typeface="SimSun"/>
                <a:cs typeface="Segoe UI"/>
              </a:rPr>
              <a:t> </a:t>
            </a:r>
            <a:r>
              <a:rPr lang="en-US" sz="1000" dirty="0" err="1">
                <a:latin typeface="Arial"/>
                <a:ea typeface="SimSun"/>
                <a:cs typeface="Segoe UI"/>
              </a:rPr>
              <a:t>toujours</a:t>
            </a:r>
            <a:r>
              <a:rPr lang="en-US" sz="1000" dirty="0">
                <a:latin typeface="Arial"/>
                <a:ea typeface="SimSun"/>
                <a:cs typeface="Segoe UI"/>
              </a:rPr>
              <a:t> de </a:t>
            </a:r>
            <a:r>
              <a:rPr lang="en-US" sz="1000" dirty="0" err="1">
                <a:latin typeface="Arial"/>
                <a:ea typeface="SimSun"/>
                <a:cs typeface="Segoe UI"/>
              </a:rPr>
              <a:t>l'autorisation</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de </a:t>
            </a:r>
            <a:r>
              <a:rPr lang="en-US" sz="1000" dirty="0" err="1">
                <a:latin typeface="Arial"/>
                <a:ea typeface="SimSun"/>
                <a:cs typeface="Segoe UI"/>
              </a:rPr>
              <a:t>gérer</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qui </a:t>
            </a:r>
            <a:r>
              <a:rPr lang="en-US" sz="1000" dirty="0" err="1">
                <a:latin typeface="Arial"/>
                <a:ea typeface="SimSun"/>
                <a:cs typeface="Segoe UI"/>
              </a:rPr>
              <a:t>définisse</a:t>
            </a:r>
            <a:r>
              <a:rPr lang="en-US" sz="1000" dirty="0">
                <a:latin typeface="Arial"/>
                <a:ea typeface="SimSun"/>
                <a:cs typeface="Segoe UI"/>
              </a:rPr>
              <a:t> </a:t>
            </a:r>
            <a:r>
              <a:rPr lang="en-US" sz="1000" dirty="0" err="1">
                <a:latin typeface="Arial"/>
                <a:ea typeface="SimSun"/>
                <a:cs typeface="Segoe UI"/>
              </a:rPr>
              <a:t>l'appartenance</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local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pour </a:t>
            </a:r>
            <a:r>
              <a:rPr lang="en-US" sz="1000" dirty="0" err="1">
                <a:latin typeface="Arial"/>
                <a:ea typeface="SimSun"/>
                <a:cs typeface="Segoe UI"/>
              </a:rPr>
              <a:t>inclure</a:t>
            </a:r>
            <a:r>
              <a:rPr lang="en-US" sz="1000" dirty="0">
                <a:latin typeface="Arial"/>
                <a:ea typeface="SimSun"/>
                <a:cs typeface="Segoe UI"/>
              </a:rPr>
              <a:t> les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Cet</a:t>
            </a:r>
            <a:r>
              <a:rPr lang="en-US" sz="1000" dirty="0">
                <a:latin typeface="Arial"/>
                <a:ea typeface="SimSun"/>
                <a:cs typeface="Segoe UI"/>
              </a:rPr>
              <a:t>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smtClean="0">
                <a:latin typeface="Arial"/>
                <a:ea typeface="SimSun"/>
                <a:cs typeface="Segoe UI"/>
              </a:rPr>
              <a:t>activer</a:t>
            </a:r>
            <a:r>
              <a:rPr lang="en-US" sz="1000" dirty="0" smtClean="0">
                <a:latin typeface="Arial"/>
                <a:ea typeface="SimSun"/>
                <a:cs typeface="Segoe UI"/>
              </a:rPr>
              <a:t> le mode </a:t>
            </a:r>
            <a:r>
              <a:rPr lang="en-US" sz="1000" dirty="0" err="1">
                <a:latin typeface="Arial"/>
                <a:ea typeface="SimSun"/>
                <a:cs typeface="Segoe UI"/>
              </a:rPr>
              <a:t>d'approbation</a:t>
            </a:r>
            <a:r>
              <a:rPr lang="en-US" sz="1000" dirty="0">
                <a:latin typeface="Arial"/>
                <a:ea typeface="SimSun"/>
                <a:cs typeface="Segoe UI"/>
              </a:rPr>
              <a:t> </a:t>
            </a:r>
            <a:r>
              <a:rPr lang="en-US" sz="1000" dirty="0" err="1">
                <a:latin typeface="Arial"/>
                <a:ea typeface="SimSun"/>
                <a:cs typeface="Segoe UI"/>
              </a:rPr>
              <a:t>Administrateur</a:t>
            </a:r>
            <a:r>
              <a:rPr lang="en-US" sz="1000" dirty="0">
                <a:latin typeface="Arial"/>
                <a:ea typeface="SimSun"/>
                <a:cs typeface="Segoe UI"/>
              </a:rPr>
              <a:t> pour le </a:t>
            </a:r>
            <a:r>
              <a:rPr lang="en-US" sz="1000" dirty="0" err="1">
                <a:latin typeface="Arial"/>
                <a:ea typeface="SimSun"/>
                <a:cs typeface="Segoe UI"/>
              </a:rPr>
              <a:t>contrôle</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Audit de </a:t>
            </a:r>
            <a:r>
              <a:rPr lang="en-US" sz="1000" b="1" dirty="0" err="1">
                <a:solidFill>
                  <a:srgbClr val="000000"/>
                </a:solidFill>
                <a:latin typeface="Arial"/>
                <a:ea typeface="SimSun"/>
                <a:cs typeface="Segoe UI"/>
              </a:rPr>
              <a:t>l'accès</a:t>
            </a:r>
            <a:r>
              <a:rPr lang="en-US" sz="1000" b="1" dirty="0">
                <a:solidFill>
                  <a:srgbClr val="000000"/>
                </a:solidFill>
                <a:latin typeface="Arial"/>
                <a:ea typeface="SimSun"/>
                <a:cs typeface="Segoe UI"/>
              </a:rPr>
              <a:t> au </a:t>
            </a:r>
            <a:r>
              <a:rPr lang="en-US" sz="1000" b="1" dirty="0" err="1">
                <a:solidFill>
                  <a:srgbClr val="000000"/>
                </a:solidFill>
                <a:latin typeface="Arial"/>
                <a:ea typeface="SimSun"/>
                <a:cs typeface="Segoe UI"/>
              </a:rPr>
              <a:t>système</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fichiers</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Le </a:t>
            </a:r>
            <a:r>
              <a:rPr lang="en-US" sz="1000" dirty="0" err="1">
                <a:latin typeface="Arial"/>
                <a:ea typeface="SimSun"/>
                <a:cs typeface="Segoe UI"/>
              </a:rPr>
              <a:t>directeur</a:t>
            </a:r>
            <a:r>
              <a:rPr lang="en-US" sz="1000" dirty="0">
                <a:latin typeface="Arial"/>
                <a:ea typeface="SimSun"/>
                <a:cs typeface="Segoe UI"/>
              </a:rPr>
              <a:t> du service Marketing </a:t>
            </a:r>
            <a:r>
              <a:rPr lang="en-US" sz="1000" dirty="0" err="1">
                <a:latin typeface="Arial"/>
                <a:ea typeface="SimSun"/>
                <a:cs typeface="Segoe UI"/>
              </a:rPr>
              <a:t>s'intéresse</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éventuelle</a:t>
            </a:r>
            <a:r>
              <a:rPr lang="en-US" sz="1000" dirty="0">
                <a:latin typeface="Arial"/>
                <a:ea typeface="SimSun"/>
                <a:cs typeface="Segoe UI"/>
              </a:rPr>
              <a:t> </a:t>
            </a:r>
            <a:r>
              <a:rPr lang="en-US" sz="1000" dirty="0" err="1">
                <a:latin typeface="Arial"/>
                <a:ea typeface="SimSun"/>
                <a:cs typeface="Segoe UI"/>
              </a:rPr>
              <a:t>possibilité</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 </a:t>
            </a:r>
            <a:r>
              <a:rPr lang="en-US" sz="1000" dirty="0" err="1">
                <a:latin typeface="Arial"/>
                <a:ea typeface="SimSun"/>
                <a:cs typeface="Segoe UI"/>
              </a:rPr>
              <a:t>suivi</a:t>
            </a:r>
            <a:r>
              <a:rPr lang="en-US" sz="1000" dirty="0">
                <a:latin typeface="Arial"/>
                <a:ea typeface="SimSun"/>
                <a:cs typeface="Segoe UI"/>
              </a:rPr>
              <a:t> des </a:t>
            </a:r>
            <a:r>
              <a:rPr lang="en-US" sz="1000" dirty="0" err="1">
                <a:latin typeface="Arial"/>
                <a:ea typeface="SimSun"/>
                <a:cs typeface="Segoe UI"/>
              </a:rPr>
              <a:t>personnes</a:t>
            </a:r>
            <a:r>
              <a:rPr lang="en-US" sz="1000" dirty="0">
                <a:latin typeface="Arial"/>
                <a:ea typeface="SimSun"/>
                <a:cs typeface="Segoe UI"/>
              </a:rPr>
              <a:t> qui </a:t>
            </a:r>
            <a:r>
              <a:rPr lang="en-US" sz="1000" dirty="0" err="1">
                <a:latin typeface="Arial"/>
                <a:ea typeface="SimSun"/>
                <a:cs typeface="Segoe UI"/>
              </a:rPr>
              <a:t>accèdent</a:t>
            </a:r>
            <a:r>
              <a:rPr lang="en-US" sz="1000" dirty="0">
                <a:latin typeface="Arial"/>
                <a:ea typeface="SimSun"/>
                <a:cs typeface="Segoe UI"/>
              </a:rPr>
              <a:t> aux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situés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partage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du service.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lui</a:t>
            </a:r>
            <a:r>
              <a:rPr lang="en-US" sz="1000" dirty="0">
                <a:latin typeface="Arial"/>
                <a:ea typeface="SimSun"/>
                <a:cs typeface="Segoe UI"/>
              </a:rPr>
              <a:t> a </a:t>
            </a:r>
            <a:r>
              <a:rPr lang="en-US" sz="1000" dirty="0" err="1">
                <a:latin typeface="Arial"/>
                <a:ea typeface="SimSun"/>
                <a:cs typeface="Segoe UI"/>
              </a:rPr>
              <a:t>répondu</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seuls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dotés</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autorisés</a:t>
            </a:r>
            <a:r>
              <a:rPr lang="en-US" sz="1000" dirty="0">
                <a:latin typeface="Arial"/>
                <a:ea typeface="SimSun"/>
                <a:cs typeface="Segoe UI"/>
              </a:rPr>
              <a:t> à </a:t>
            </a:r>
            <a:r>
              <a:rPr lang="en-US" sz="1000" dirty="0" err="1">
                <a:latin typeface="Arial"/>
                <a:ea typeface="SimSun"/>
                <a:cs typeface="Segoe UI"/>
              </a:rPr>
              <a:t>accéder</a:t>
            </a:r>
            <a:r>
              <a:rPr lang="en-US" sz="1000" dirty="0">
                <a:latin typeface="Arial"/>
                <a:ea typeface="SimSun"/>
                <a:cs typeface="Segoe UI"/>
              </a:rPr>
              <a:t> aux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le </a:t>
            </a:r>
            <a:r>
              <a:rPr lang="en-US" sz="1000" dirty="0" err="1">
                <a:latin typeface="Arial"/>
                <a:ea typeface="SimSun"/>
                <a:cs typeface="Segoe UI"/>
              </a:rPr>
              <a:t>directeur</a:t>
            </a:r>
            <a:r>
              <a:rPr lang="en-US" sz="1000" dirty="0">
                <a:latin typeface="Arial"/>
                <a:ea typeface="SimSun"/>
                <a:cs typeface="Segoe UI"/>
              </a:rPr>
              <a:t> du service Marketing </a:t>
            </a:r>
            <a:r>
              <a:rPr lang="en-US" sz="1000" dirty="0" err="1">
                <a:latin typeface="Arial"/>
                <a:ea typeface="SimSun"/>
                <a:cs typeface="Segoe UI"/>
              </a:rPr>
              <a:t>voudrait</a:t>
            </a:r>
            <a:r>
              <a:rPr lang="en-US" sz="1000" dirty="0">
                <a:latin typeface="Arial"/>
                <a:ea typeface="SimSun"/>
                <a:cs typeface="Segoe UI"/>
              </a:rPr>
              <a:t> essayer de consigner les </a:t>
            </a:r>
            <a:r>
              <a:rPr lang="en-US" sz="1000" dirty="0" err="1">
                <a:latin typeface="Arial"/>
                <a:ea typeface="SimSun"/>
                <a:cs typeface="Segoe UI"/>
              </a:rPr>
              <a:t>accès</a:t>
            </a:r>
            <a:r>
              <a:rPr lang="en-US" sz="1000" dirty="0">
                <a:latin typeface="Arial"/>
                <a:ea typeface="SimSun"/>
                <a:cs typeface="Segoe UI"/>
              </a:rPr>
              <a:t> aux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situés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partage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pour </a:t>
            </a:r>
            <a:r>
              <a:rPr lang="en-US" sz="1000" dirty="0" err="1">
                <a:latin typeface="Arial"/>
                <a:ea typeface="SimSun"/>
                <a:cs typeface="Segoe UI"/>
              </a:rPr>
              <a:t>voir</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accèdent</a:t>
            </a:r>
            <a:r>
              <a:rPr lang="en-US" sz="1000" dirty="0">
                <a:latin typeface="Arial"/>
                <a:ea typeface="SimSun"/>
                <a:cs typeface="Segoe UI"/>
              </a:rPr>
              <a:t> à des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spécifiques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a:t>
            </a:r>
            <a:r>
              <a:rPr lang="en-US" sz="1000" dirty="0" err="1">
                <a:latin typeface="Arial"/>
                <a:ea typeface="SimSun"/>
                <a:cs typeface="Segoe UI"/>
              </a:rPr>
              <a:t>d'activer</a:t>
            </a:r>
            <a:r>
              <a:rPr lang="en-US" sz="1000" dirty="0">
                <a:latin typeface="Arial"/>
                <a:ea typeface="SimSun"/>
                <a:cs typeface="Segoe UI"/>
              </a:rPr>
              <a:t> </a:t>
            </a:r>
            <a:r>
              <a:rPr lang="en-US" sz="1000" dirty="0" err="1">
                <a:latin typeface="Arial"/>
                <a:ea typeface="SimSun"/>
                <a:cs typeface="Segoe UI"/>
              </a:rPr>
              <a:t>l'audit</a:t>
            </a:r>
            <a:r>
              <a:rPr lang="en-US" sz="1000" dirty="0">
                <a:latin typeface="Arial"/>
                <a:ea typeface="SimSun"/>
                <a:cs typeface="Segoe UI"/>
              </a:rPr>
              <a:t> pour le </a:t>
            </a:r>
            <a:r>
              <a:rPr lang="en-US" sz="1000" dirty="0" err="1">
                <a:latin typeface="Arial"/>
                <a:ea typeface="SimSun"/>
                <a:cs typeface="Segoe UI"/>
              </a:rPr>
              <a:t>système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qui se </a:t>
            </a:r>
            <a:r>
              <a:rPr lang="en-US" sz="1000" dirty="0" err="1">
                <a:latin typeface="Arial"/>
                <a:ea typeface="SimSun"/>
                <a:cs typeface="Segoe UI"/>
              </a:rPr>
              <a:t>trouve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partage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du service Marketing et de passer en revue les </a:t>
            </a:r>
            <a:r>
              <a:rPr lang="en-US" sz="1000" dirty="0" err="1">
                <a:latin typeface="Arial"/>
                <a:ea typeface="SimSun"/>
                <a:cs typeface="Segoe UI"/>
              </a:rPr>
              <a:t>résultats</a:t>
            </a:r>
            <a:r>
              <a:rPr lang="en-US" sz="1000" dirty="0">
                <a:latin typeface="Arial"/>
                <a:ea typeface="SimSun"/>
                <a:cs typeface="Segoe UI"/>
              </a:rPr>
              <a:t> avec le </a:t>
            </a:r>
            <a:r>
              <a:rPr lang="en-US" sz="1000" dirty="0" err="1">
                <a:latin typeface="Arial"/>
                <a:ea typeface="SimSun"/>
                <a:cs typeface="Segoe UI"/>
              </a:rPr>
              <a:t>directeur</a:t>
            </a:r>
            <a:r>
              <a:rPr lang="en-US" sz="1000" dirty="0">
                <a:latin typeface="Arial"/>
                <a:ea typeface="SimSun"/>
                <a:cs typeface="Segoe UI"/>
              </a:rPr>
              <a:t> du service Marketing.</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3 : Audit des </a:t>
            </a:r>
            <a:r>
              <a:rPr lang="en-US" sz="1000" b="1" dirty="0" err="1">
                <a:solidFill>
                  <a:srgbClr val="000000"/>
                </a:solidFill>
                <a:latin typeface="Arial"/>
                <a:ea typeface="SimSun"/>
                <a:cs typeface="Segoe UI"/>
              </a:rPr>
              <a:t>connexions</a:t>
            </a:r>
            <a:r>
              <a:rPr lang="en-US" sz="1000" b="1" dirty="0">
                <a:solidFill>
                  <a:srgbClr val="000000"/>
                </a:solidFill>
                <a:latin typeface="Arial"/>
                <a:ea typeface="SimSun"/>
                <a:cs typeface="Segoe UI"/>
              </a:rPr>
              <a:t> au </a:t>
            </a:r>
            <a:r>
              <a:rPr lang="en-US" sz="1000" b="1" dirty="0" err="1">
                <a:solidFill>
                  <a:srgbClr val="000000"/>
                </a:solidFill>
                <a:latin typeface="Arial"/>
                <a:ea typeface="SimSun"/>
                <a:cs typeface="Segoe UI"/>
              </a:rPr>
              <a:t>domaine</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Après un </a:t>
            </a:r>
            <a:r>
              <a:rPr lang="en-US" sz="1000" dirty="0" err="1">
                <a:latin typeface="Arial"/>
                <a:ea typeface="SimSun"/>
                <a:cs typeface="Segoe UI"/>
              </a:rPr>
              <a:t>examen</a:t>
            </a:r>
            <a:r>
              <a:rPr lang="en-US" sz="1000" dirty="0">
                <a:latin typeface="Arial"/>
                <a:ea typeface="SimSun"/>
                <a:cs typeface="Segoe UI"/>
              </a:rPr>
              <a:t> de la </a:t>
            </a:r>
            <a:r>
              <a:rPr lang="en-US" sz="1000" dirty="0" err="1">
                <a:latin typeface="Arial"/>
                <a:ea typeface="SimSun"/>
                <a:cs typeface="Segoe UI"/>
              </a:rPr>
              <a:t>sécurité</a:t>
            </a:r>
            <a:r>
              <a:rPr lang="en-US" sz="1000" dirty="0">
                <a:latin typeface="Arial"/>
                <a:ea typeface="SimSun"/>
                <a:cs typeface="Segoe UI"/>
              </a:rPr>
              <a:t>, le </a:t>
            </a:r>
            <a:r>
              <a:rPr lang="en-US" sz="1000" dirty="0" err="1">
                <a:latin typeface="Arial"/>
                <a:ea typeface="SimSun"/>
                <a:cs typeface="Segoe UI"/>
              </a:rPr>
              <a:t>comité</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informatique</a:t>
            </a:r>
            <a:r>
              <a:rPr lang="en-US" sz="1000" dirty="0">
                <a:latin typeface="Arial"/>
                <a:ea typeface="SimSun"/>
                <a:cs typeface="Segoe UI"/>
              </a:rPr>
              <a:t> a </a:t>
            </a:r>
            <a:r>
              <a:rPr lang="en-US" sz="1000" dirty="0" err="1">
                <a:latin typeface="Arial"/>
                <a:ea typeface="SimSun"/>
                <a:cs typeface="Segoe UI"/>
              </a:rPr>
              <a:t>décidé</a:t>
            </a:r>
            <a:r>
              <a:rPr lang="en-US" sz="1000" dirty="0">
                <a:latin typeface="Arial"/>
                <a:ea typeface="SimSun"/>
                <a:cs typeface="Segoe UI"/>
              </a:rPr>
              <a:t> de commencer à </a:t>
            </a:r>
            <a:r>
              <a:rPr lang="en-US" sz="1000" dirty="0" err="1">
                <a:latin typeface="Arial"/>
                <a:ea typeface="SimSun"/>
                <a:cs typeface="Segoe UI"/>
              </a:rPr>
              <a:t>effectuer</a:t>
            </a:r>
            <a:r>
              <a:rPr lang="en-US" sz="1000" dirty="0">
                <a:latin typeface="Arial"/>
                <a:ea typeface="SimSun"/>
                <a:cs typeface="Segoe UI"/>
              </a:rPr>
              <a:t> </a:t>
            </a:r>
            <a:r>
              <a:rPr lang="en-US" sz="1000" dirty="0" smtClean="0">
                <a:latin typeface="Arial"/>
                <a:ea typeface="SimSun"/>
                <a:cs typeface="Segoe UI"/>
              </a:rPr>
              <a:t>le </a:t>
            </a:r>
            <a:r>
              <a:rPr lang="en-US" sz="1000" dirty="0" err="1" smtClean="0">
                <a:latin typeface="Arial"/>
                <a:ea typeface="SimSun"/>
                <a:cs typeface="Segoe UI"/>
              </a:rPr>
              <a:t>suivi</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connexions</a:t>
            </a:r>
            <a:r>
              <a:rPr lang="en-US" sz="1000" dirty="0">
                <a:latin typeface="Arial"/>
                <a:ea typeface="SimSun"/>
                <a:cs typeface="Segoe UI"/>
              </a:rPr>
              <a:t> des </a:t>
            </a:r>
            <a:r>
              <a:rPr lang="en-US" sz="1000" dirty="0" err="1">
                <a:latin typeface="Arial"/>
                <a:ea typeface="SimSun"/>
                <a:cs typeface="Segoe UI"/>
              </a:rPr>
              <a:t>utilisateurs</a:t>
            </a:r>
            <a:r>
              <a:rPr lang="en-US" sz="1000" dirty="0">
                <a:latin typeface="Arial"/>
                <a:ea typeface="SimSun"/>
                <a:cs typeface="Segoe UI"/>
              </a:rPr>
              <a:t> au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a:t>
            </a:r>
            <a:r>
              <a:rPr lang="en-US" sz="1000" dirty="0" err="1" smtClean="0">
                <a:latin typeface="Arial"/>
                <a:ea typeface="SimSun"/>
                <a:cs typeface="Segoe UI"/>
              </a:rPr>
              <a:t>d'activer</a:t>
            </a:r>
            <a:r>
              <a:rPr lang="en-US" sz="1000" dirty="0" smtClean="0">
                <a:latin typeface="Arial"/>
                <a:ea typeface="SimSun"/>
                <a:cs typeface="Segoe UI"/>
              </a:rPr>
              <a:t> </a:t>
            </a:r>
            <a:r>
              <a:rPr lang="en-US" sz="1000" dirty="0" err="1">
                <a:solidFill>
                  <a:prstClr val="black"/>
                </a:solidFill>
                <a:latin typeface="Arial"/>
                <a:ea typeface="SimSun"/>
                <a:cs typeface="Segoe UI"/>
              </a:rPr>
              <a:t>l'audit</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connexions</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et de </a:t>
            </a:r>
            <a:r>
              <a:rPr lang="en-US" sz="1000" dirty="0" err="1">
                <a:solidFill>
                  <a:prstClr val="black"/>
                </a:solidFill>
                <a:latin typeface="Arial"/>
                <a:ea typeface="SimSun"/>
                <a:cs typeface="Segoe UI"/>
              </a:rPr>
              <a:t>vérifier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qu'elles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fonctionnent</a:t>
            </a:r>
            <a:r>
              <a:rPr lang="en-US" sz="1000" dirty="0" smtClean="0">
                <a:solidFill>
                  <a:prstClr val="black"/>
                </a:solidFill>
                <a:latin typeface="Arial"/>
                <a:ea typeface="SimSun"/>
                <a:cs typeface="Segoe UI"/>
              </a:rPr>
              <a:t>.</a:t>
            </a:r>
            <a:endParaRPr lang="en-US" sz="1000" dirty="0"/>
          </a:p>
        </p:txBody>
      </p:sp>
      <p:sp>
        <p:nvSpPr>
          <p:cNvPr id="4" name="Slide Number Placeholder 3"/>
          <p:cNvSpPr>
            <a:spLocks noGrp="1"/>
          </p:cNvSpPr>
          <p:nvPr>
            <p:ph type="sldNum" sz="quarter" idx="10"/>
          </p:nvPr>
        </p:nvSpPr>
        <p:spPr/>
        <p:txBody>
          <a:bodyPr/>
          <a:lstStyle/>
          <a:p>
            <a:fld id="{103A0B76-9CCB-4CC0-9446-1192CD3295A9}" type="slidenum">
              <a:rPr lang="en-US" smtClean="0"/>
              <a:t>15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779912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03A0B76-9CCB-4CC0-9446-1192CD3295A9}" type="slidenum">
              <a:rPr lang="en-US" smtClean="0"/>
              <a:t>16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068315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a:t>
            </a:r>
            <a:r>
              <a:rPr lang="en-US" sz="1000" dirty="0">
                <a:latin typeface="Arial"/>
                <a:ea typeface="SimSun"/>
                <a:cs typeface="Segoe UI"/>
              </a:rPr>
              <a:t> se </a:t>
            </a:r>
            <a:r>
              <a:rPr lang="en-US" sz="1000" dirty="0" err="1">
                <a:latin typeface="Arial"/>
                <a:ea typeface="SimSun"/>
                <a:cs typeface="Segoe UI"/>
              </a:rPr>
              <a:t>passe</a:t>
            </a:r>
            <a:r>
              <a:rPr lang="en-US" sz="1000" dirty="0">
                <a:latin typeface="Arial"/>
                <a:ea typeface="SimSun"/>
                <a:cs typeface="Segoe UI"/>
              </a:rPr>
              <a:t>-t-</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configurez</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pas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membre</a:t>
            </a:r>
            <a:r>
              <a:rPr lang="en-US" sz="1000" dirty="0">
                <a:latin typeface="Arial"/>
                <a:ea typeface="SimSun"/>
                <a:cs typeface="Segoe UI"/>
              </a:rPr>
              <a:t> du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local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smtClean="0">
                <a:latin typeface="Arial"/>
                <a:ea typeface="SimSun"/>
                <a:cs typeface="Segoe UI"/>
              </a:rPr>
              <a:t>ordinateurs</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a:t>
            </a:r>
            <a:r>
              <a:rPr lang="en-US" sz="1000" dirty="0">
                <a:latin typeface="Arial"/>
                <a:ea typeface="SimSun"/>
                <a:cs typeface="Segoe UI"/>
              </a:rPr>
              <a:t>un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Si le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Administrateurs</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n'est</a:t>
            </a:r>
            <a:r>
              <a:rPr lang="en-US" sz="1000" dirty="0">
                <a:latin typeface="Arial"/>
                <a:ea typeface="SimSun"/>
                <a:cs typeface="Arial"/>
              </a:rPr>
              <a:t> pas </a:t>
            </a:r>
            <a:r>
              <a:rPr lang="en-US" sz="1000" dirty="0" err="1">
                <a:latin typeface="Arial"/>
                <a:ea typeface="SimSun"/>
                <a:cs typeface="Arial"/>
              </a:rPr>
              <a:t>inclus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Administrateurs</a:t>
            </a:r>
            <a:r>
              <a:rPr lang="en-US" sz="1000" dirty="0">
                <a:latin typeface="Arial"/>
                <a:ea typeface="SimSun"/>
                <a:cs typeface="Arial"/>
              </a:rPr>
              <a:t> local, </a:t>
            </a:r>
            <a:r>
              <a:rPr lang="en-US" sz="1000" dirty="0" smtClean="0">
                <a:latin typeface="Arial"/>
                <a:ea typeface="SimSun"/>
                <a:cs typeface="Arial"/>
              </a:rPr>
              <a:t>les </a:t>
            </a:r>
            <a:r>
              <a:rPr lang="en-US" sz="1000" dirty="0" err="1" smtClean="0">
                <a:latin typeface="Arial"/>
                <a:ea typeface="SimSun"/>
                <a:cs typeface="Arial"/>
              </a:rPr>
              <a:t>administrateurs</a:t>
            </a:r>
            <a:r>
              <a:rPr lang="en-US" sz="1000" dirty="0" smtClean="0">
                <a:latin typeface="Arial"/>
                <a:ea typeface="SimSun"/>
                <a:cs typeface="Arial"/>
              </a:rPr>
              <a:t> </a:t>
            </a:r>
            <a:r>
              <a:rPr lang="en-US" sz="1000" dirty="0">
                <a:latin typeface="Arial"/>
                <a:ea typeface="SimSun"/>
                <a:cs typeface="Arial"/>
              </a:rPr>
              <a:t>de </a:t>
            </a:r>
            <a:r>
              <a:rPr lang="en-US" sz="1000" dirty="0" err="1">
                <a:latin typeface="Arial"/>
                <a:ea typeface="SimSun"/>
                <a:cs typeface="Arial"/>
              </a:rPr>
              <a:t>domaine</a:t>
            </a:r>
            <a:r>
              <a:rPr lang="en-US" sz="1000" dirty="0">
                <a:latin typeface="Arial"/>
                <a:ea typeface="SimSun"/>
                <a:cs typeface="Arial"/>
              </a:rPr>
              <a:t> ne </a:t>
            </a:r>
            <a:r>
              <a:rPr lang="en-US" sz="1000" dirty="0" err="1">
                <a:latin typeface="Arial"/>
                <a:ea typeface="SimSun"/>
                <a:cs typeface="Arial"/>
              </a:rPr>
              <a:t>seront</a:t>
            </a:r>
            <a:r>
              <a:rPr lang="en-US" sz="1000" dirty="0">
                <a:latin typeface="Arial"/>
                <a:ea typeface="SimSun"/>
                <a:cs typeface="Arial"/>
              </a:rPr>
              <a:t> pas </a:t>
            </a:r>
            <a:r>
              <a:rPr lang="en-US" sz="1000" dirty="0" err="1">
                <a:latin typeface="Arial"/>
                <a:ea typeface="SimSun"/>
                <a:cs typeface="Arial"/>
              </a:rPr>
              <a:t>membres</a:t>
            </a:r>
            <a:r>
              <a:rPr lang="en-US" sz="1000" dirty="0">
                <a:latin typeface="Arial"/>
                <a:ea typeface="SimSun"/>
                <a:cs typeface="Arial"/>
              </a:rPr>
              <a:t> du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Administrateurs</a:t>
            </a:r>
            <a:r>
              <a:rPr lang="en-US" sz="1000" dirty="0">
                <a:latin typeface="Arial"/>
                <a:ea typeface="SimSun"/>
                <a:cs typeface="Arial"/>
              </a:rPr>
              <a:t> local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ordinateurs</a:t>
            </a:r>
            <a:r>
              <a:rPr lang="en-US" sz="1000" dirty="0" smtClean="0">
                <a:latin typeface="Arial"/>
                <a:ea typeface="SimSun"/>
                <a:cs typeface="Arial"/>
              </a:rPr>
              <a:t> </a:t>
            </a:r>
            <a:r>
              <a:rPr lang="en-US" sz="1000" dirty="0">
                <a:latin typeface="Arial"/>
                <a:ea typeface="SimSun"/>
                <a:cs typeface="Arial"/>
              </a:rPr>
              <a:t>d'un </a:t>
            </a:r>
            <a:r>
              <a:rPr lang="en-US" sz="1000" dirty="0" err="1">
                <a:latin typeface="Arial"/>
                <a:ea typeface="SimSun"/>
                <a:cs typeface="Arial"/>
              </a:rPr>
              <a:t>domaine</a:t>
            </a:r>
            <a:r>
              <a:rPr lang="en-US" sz="1000" dirty="0">
                <a:latin typeface="Arial"/>
                <a:ea typeface="SimSun"/>
                <a:cs typeface="Arial"/>
              </a:rPr>
              <a:t>. </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avez-vous</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de ne pas </a:t>
            </a:r>
            <a:r>
              <a:rPr lang="en-US" sz="1000" dirty="0" err="1">
                <a:latin typeface="Arial"/>
                <a:ea typeface="SimSun"/>
                <a:cs typeface="Arial"/>
              </a:rPr>
              <a:t>autoriser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connexion</a:t>
            </a:r>
            <a:r>
              <a:rPr lang="en-US" sz="1000" dirty="0">
                <a:latin typeface="Arial"/>
                <a:ea typeface="SimSun"/>
                <a:cs typeface="Arial"/>
              </a:rPr>
              <a:t> locale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certains</a:t>
            </a:r>
            <a:r>
              <a:rPr lang="en-US" sz="1000" dirty="0">
                <a:latin typeface="Arial"/>
                <a:ea typeface="SimSun"/>
                <a:cs typeface="Arial"/>
              </a:rPr>
              <a:t> </a:t>
            </a:r>
            <a:r>
              <a:rPr lang="en-US" sz="1000" dirty="0" err="1">
                <a:latin typeface="Arial"/>
                <a:ea typeface="SimSun"/>
                <a:cs typeface="Arial"/>
              </a:rPr>
              <a:t>ordinateurs</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Il </a:t>
            </a:r>
            <a:r>
              <a:rPr lang="en-US" sz="1000" dirty="0" err="1">
                <a:latin typeface="Arial"/>
                <a:ea typeface="SimSun"/>
                <a:cs typeface="Arial"/>
              </a:rPr>
              <a:t>va</a:t>
            </a:r>
            <a:r>
              <a:rPr lang="en-US" sz="1000" dirty="0">
                <a:latin typeface="Arial"/>
                <a:ea typeface="SimSun"/>
                <a:cs typeface="Arial"/>
              </a:rPr>
              <a:t> à </a:t>
            </a:r>
            <a:r>
              <a:rPr lang="en-US" sz="1000" dirty="0" err="1">
                <a:latin typeface="Arial"/>
                <a:ea typeface="SimSun"/>
                <a:cs typeface="Arial"/>
              </a:rPr>
              <a:t>l'encontre</a:t>
            </a:r>
            <a:r>
              <a:rPr lang="en-US" sz="1000" dirty="0">
                <a:latin typeface="Arial"/>
                <a:ea typeface="SimSun"/>
                <a:cs typeface="Arial"/>
              </a:rPr>
              <a:t> des </a:t>
            </a:r>
            <a:r>
              <a:rPr lang="en-US" sz="1000" dirty="0" err="1">
                <a:latin typeface="Arial"/>
                <a:ea typeface="SimSun"/>
                <a:cs typeface="Arial"/>
              </a:rPr>
              <a:t>consignes</a:t>
            </a:r>
            <a:r>
              <a:rPr lang="en-US" sz="1000" dirty="0">
                <a:latin typeface="Arial"/>
                <a:ea typeface="SimSun"/>
                <a:cs typeface="Arial"/>
              </a:rPr>
              <a:t> de </a:t>
            </a:r>
            <a:r>
              <a:rPr lang="en-US" sz="1000" dirty="0" err="1">
                <a:latin typeface="Arial"/>
                <a:ea typeface="SimSun"/>
                <a:cs typeface="Arial"/>
              </a:rPr>
              <a:t>sécurité</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utilisateur</a:t>
            </a:r>
            <a:r>
              <a:rPr lang="en-US" sz="1000" dirty="0">
                <a:latin typeface="Arial"/>
                <a:ea typeface="SimSun"/>
                <a:cs typeface="Arial"/>
              </a:rPr>
              <a:t> d'un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soit</a:t>
            </a:r>
            <a:r>
              <a:rPr lang="en-US" sz="1000" dirty="0">
                <a:latin typeface="Arial"/>
                <a:ea typeface="SimSun"/>
                <a:cs typeface="Arial"/>
              </a:rPr>
              <a:t> en </a:t>
            </a:r>
            <a:r>
              <a:rPr lang="en-US" sz="1000" dirty="0" err="1">
                <a:latin typeface="Arial"/>
                <a:ea typeface="SimSun"/>
                <a:cs typeface="Arial"/>
              </a:rPr>
              <a:t>mesure</a:t>
            </a:r>
            <a:r>
              <a:rPr lang="en-US" sz="1000" dirty="0">
                <a:latin typeface="Arial"/>
                <a:ea typeface="SimSun"/>
                <a:cs typeface="Arial"/>
              </a:rPr>
              <a:t> de se connecter à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ordinateur</a:t>
            </a:r>
            <a:r>
              <a:rPr lang="en-US" sz="1000" dirty="0">
                <a:latin typeface="Arial"/>
                <a:ea typeface="SimSun"/>
                <a:cs typeface="Arial"/>
              </a:rPr>
              <a:t> du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Habituellement</a:t>
            </a:r>
            <a:r>
              <a:rPr lang="en-US" sz="1000" dirty="0">
                <a:latin typeface="Arial"/>
                <a:ea typeface="SimSun"/>
                <a:cs typeface="Arial"/>
              </a:rPr>
              <a:t>, les </a:t>
            </a:r>
            <a:r>
              <a:rPr lang="en-US" sz="1000" dirty="0" err="1">
                <a:latin typeface="Arial"/>
                <a:ea typeface="SimSun"/>
                <a:cs typeface="Arial"/>
              </a:rPr>
              <a:t>serveurs</a:t>
            </a:r>
            <a:r>
              <a:rPr lang="en-US" sz="1000" dirty="0">
                <a:latin typeface="Arial"/>
                <a:ea typeface="SimSun"/>
                <a:cs typeface="Arial"/>
              </a:rPr>
              <a:t> et </a:t>
            </a:r>
            <a:r>
              <a:rPr lang="en-US" sz="1000" dirty="0" err="1">
                <a:latin typeface="Arial"/>
                <a:ea typeface="SimSun"/>
                <a:cs typeface="Arial"/>
              </a:rPr>
              <a:t>certains</a:t>
            </a:r>
            <a:r>
              <a:rPr lang="en-US" sz="1000" dirty="0">
                <a:latin typeface="Arial"/>
                <a:ea typeface="SimSun"/>
                <a:cs typeface="Arial"/>
              </a:rPr>
              <a:t> clients </a:t>
            </a:r>
            <a:r>
              <a:rPr lang="en-US" sz="1000" dirty="0" err="1">
                <a:latin typeface="Arial"/>
                <a:ea typeface="SimSun"/>
                <a:cs typeface="Arial"/>
              </a:rPr>
              <a:t>possédant</a:t>
            </a:r>
            <a:r>
              <a:rPr lang="en-US" sz="1000" dirty="0">
                <a:latin typeface="Arial"/>
                <a:ea typeface="SimSun"/>
                <a:cs typeface="Arial"/>
              </a:rPr>
              <a:t> </a:t>
            </a:r>
            <a:r>
              <a:rPr lang="en-US" sz="1000" dirty="0" smtClean="0">
                <a:latin typeface="Arial"/>
                <a:ea typeface="SimSun"/>
                <a:cs typeface="Arial"/>
              </a:rPr>
              <a:t>des applications </a:t>
            </a:r>
            <a:r>
              <a:rPr lang="en-US" sz="1000" dirty="0">
                <a:latin typeface="Arial"/>
                <a:ea typeface="SimSun"/>
                <a:cs typeface="Arial"/>
              </a:rPr>
              <a:t>et des </a:t>
            </a:r>
            <a:r>
              <a:rPr lang="en-US" sz="1000" dirty="0" err="1">
                <a:latin typeface="Arial"/>
                <a:ea typeface="SimSun"/>
                <a:cs typeface="Arial"/>
              </a:rPr>
              <a:t>informations</a:t>
            </a:r>
            <a:r>
              <a:rPr lang="en-US" sz="1000" dirty="0">
                <a:latin typeface="Arial"/>
                <a:ea typeface="SimSun"/>
                <a:cs typeface="Arial"/>
              </a:rPr>
              <a:t> locales </a:t>
            </a:r>
            <a:r>
              <a:rPr lang="en-US" sz="1000" dirty="0" err="1">
                <a:latin typeface="Arial"/>
                <a:ea typeface="SimSun"/>
                <a:cs typeface="Arial"/>
              </a:rPr>
              <a:t>sensibles</a:t>
            </a:r>
            <a:r>
              <a:rPr lang="en-US" sz="1000" dirty="0">
                <a:latin typeface="Arial"/>
                <a:ea typeface="SimSun"/>
                <a:cs typeface="Arial"/>
              </a:rPr>
              <a:t> ne </a:t>
            </a:r>
            <a:r>
              <a:rPr lang="en-US" sz="1000" dirty="0" err="1">
                <a:latin typeface="Arial"/>
                <a:ea typeface="SimSun"/>
                <a:cs typeface="Arial"/>
              </a:rPr>
              <a:t>doivent</a:t>
            </a:r>
            <a:r>
              <a:rPr lang="en-US" sz="1000" dirty="0">
                <a:latin typeface="Arial"/>
                <a:ea typeface="SimSun"/>
                <a:cs typeface="Arial"/>
              </a:rPr>
              <a:t> pas </a:t>
            </a:r>
            <a:r>
              <a:rPr lang="en-US" sz="1000" dirty="0" err="1">
                <a:latin typeface="Arial"/>
                <a:ea typeface="SimSun"/>
                <a:cs typeface="Arial"/>
              </a:rPr>
              <a:t>autoriser</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utilisateurs</a:t>
            </a:r>
            <a:r>
              <a:rPr lang="en-US" sz="1000" dirty="0">
                <a:latin typeface="Arial"/>
                <a:ea typeface="SimSun"/>
                <a:cs typeface="Arial"/>
              </a:rPr>
              <a:t> </a:t>
            </a:r>
            <a:r>
              <a:rPr lang="en-US" sz="1000" dirty="0" smtClean="0">
                <a:latin typeface="Arial"/>
                <a:ea typeface="SimSun"/>
                <a:cs typeface="Arial"/>
              </a:rPr>
              <a:t>à se connecter </a:t>
            </a:r>
            <a:r>
              <a:rPr lang="en-US" sz="1000" dirty="0" err="1">
                <a:latin typeface="Arial"/>
                <a:ea typeface="SimSun"/>
                <a:cs typeface="Arial"/>
              </a:rPr>
              <a:t>localement</a:t>
            </a:r>
            <a:r>
              <a:rPr lang="en-US" sz="1000" dirty="0">
                <a:latin typeface="Arial"/>
                <a:ea typeface="SimSun"/>
                <a:cs typeface="Arial"/>
              </a:rPr>
              <a:t>, à </a:t>
            </a:r>
            <a:r>
              <a:rPr lang="en-US" sz="1000" dirty="0" err="1">
                <a:latin typeface="Arial"/>
                <a:ea typeface="SimSun"/>
                <a:cs typeface="Arial"/>
              </a:rPr>
              <a:t>l'exception</a:t>
            </a:r>
            <a:r>
              <a:rPr lang="en-US" sz="1000" dirty="0">
                <a:latin typeface="Arial"/>
                <a:ea typeface="SimSun"/>
                <a:cs typeface="Arial"/>
              </a:rPr>
              <a:t> des </a:t>
            </a:r>
            <a:r>
              <a:rPr lang="en-US" sz="1000" dirty="0" err="1">
                <a:latin typeface="Arial"/>
                <a:ea typeface="SimSun"/>
                <a:cs typeface="Arial"/>
              </a:rPr>
              <a:t>administrateurs</a:t>
            </a:r>
            <a:r>
              <a:rPr lang="en-US" sz="1000" dirty="0">
                <a:latin typeface="Arial"/>
                <a:ea typeface="SimSun"/>
                <a:cs typeface="Arial"/>
              </a:rPr>
              <a:t>. </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a:t>
            </a:r>
            <a:r>
              <a:rPr lang="en-US" sz="1000" dirty="0">
                <a:latin typeface="Arial"/>
                <a:ea typeface="SimSun"/>
                <a:cs typeface="Arial"/>
              </a:rPr>
              <a:t> se </a:t>
            </a:r>
            <a:r>
              <a:rPr lang="en-US" sz="1000" dirty="0" err="1">
                <a:latin typeface="Arial"/>
                <a:ea typeface="SimSun"/>
                <a:cs typeface="Arial"/>
              </a:rPr>
              <a:t>passe</a:t>
            </a:r>
            <a:r>
              <a:rPr lang="en-US" sz="1000" dirty="0">
                <a:latin typeface="Arial"/>
                <a:ea typeface="SimSun"/>
                <a:cs typeface="Arial"/>
              </a:rPr>
              <a:t>-t-</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lorsqu'un</a:t>
            </a:r>
            <a:r>
              <a:rPr lang="en-US" sz="1000" dirty="0">
                <a:latin typeface="Arial"/>
                <a:ea typeface="SimSun"/>
                <a:cs typeface="Arial"/>
              </a:rPr>
              <a:t> </a:t>
            </a:r>
            <a:r>
              <a:rPr lang="en-US" sz="1000" dirty="0" err="1">
                <a:latin typeface="Arial"/>
                <a:ea typeface="SimSun"/>
                <a:cs typeface="Arial"/>
              </a:rPr>
              <a:t>utilisateur</a:t>
            </a:r>
            <a:r>
              <a:rPr lang="en-US" sz="1000" dirty="0">
                <a:latin typeface="Arial"/>
                <a:ea typeface="SimSun"/>
                <a:cs typeface="Arial"/>
              </a:rPr>
              <a:t> non </a:t>
            </a:r>
            <a:r>
              <a:rPr lang="en-US" sz="1000" dirty="0" err="1">
                <a:latin typeface="Arial"/>
                <a:ea typeface="SimSun"/>
                <a:cs typeface="Arial"/>
              </a:rPr>
              <a:t>autorisé</a:t>
            </a:r>
            <a:r>
              <a:rPr lang="en-US" sz="1000" dirty="0">
                <a:latin typeface="Arial"/>
                <a:ea typeface="SimSun"/>
                <a:cs typeface="Arial"/>
              </a:rPr>
              <a:t> </a:t>
            </a:r>
            <a:r>
              <a:rPr lang="en-US" sz="1000" dirty="0" err="1">
                <a:latin typeface="Arial"/>
                <a:ea typeface="SimSun"/>
                <a:cs typeface="Arial"/>
              </a:rPr>
              <a:t>essaie</a:t>
            </a:r>
            <a:r>
              <a:rPr lang="en-US" sz="1000" dirty="0">
                <a:latin typeface="Arial"/>
                <a:ea typeface="SimSun"/>
                <a:cs typeface="Arial"/>
              </a:rPr>
              <a:t> </a:t>
            </a:r>
            <a:r>
              <a:rPr lang="en-US" sz="1000" dirty="0" err="1">
                <a:latin typeface="Arial"/>
                <a:ea typeface="SimSun"/>
                <a:cs typeface="Arial"/>
              </a:rPr>
              <a:t>d'accéder</a:t>
            </a:r>
            <a:r>
              <a:rPr lang="en-US" sz="1000" dirty="0">
                <a:latin typeface="Arial"/>
                <a:ea typeface="SimSun"/>
                <a:cs typeface="Arial"/>
              </a:rPr>
              <a:t> à un dossier pour </a:t>
            </a:r>
            <a:r>
              <a:rPr lang="en-US" sz="1000" dirty="0" err="1">
                <a:latin typeface="Arial"/>
                <a:ea typeface="SimSun"/>
                <a:cs typeface="Arial"/>
              </a:rPr>
              <a:t>lequel</a:t>
            </a:r>
            <a:r>
              <a:rPr lang="en-US" sz="1000" dirty="0">
                <a:latin typeface="Arial"/>
                <a:ea typeface="SimSun"/>
                <a:cs typeface="Arial"/>
              </a:rPr>
              <a:t> </a:t>
            </a:r>
            <a:r>
              <a:rPr lang="en-US" sz="1000" dirty="0" err="1">
                <a:latin typeface="Arial"/>
                <a:ea typeface="SimSun"/>
                <a:cs typeface="Arial"/>
              </a:rPr>
              <a:t>l'audit</a:t>
            </a:r>
            <a:r>
              <a:rPr lang="en-US" sz="1000" dirty="0">
                <a:latin typeface="Arial"/>
                <a:ea typeface="SimSun"/>
                <a:cs typeface="Arial"/>
              </a:rPr>
              <a:t> </a:t>
            </a:r>
            <a:r>
              <a:rPr lang="en-US" sz="1000" dirty="0" err="1" smtClean="0">
                <a:latin typeface="Arial"/>
                <a:ea typeface="SimSun"/>
                <a:cs typeface="Arial"/>
              </a:rPr>
              <a:t>est</a:t>
            </a:r>
            <a:r>
              <a:rPr lang="en-US" sz="1000" dirty="0" smtClean="0">
                <a:latin typeface="Arial"/>
                <a:ea typeface="SimSun"/>
                <a:cs typeface="Arial"/>
              </a:rPr>
              <a:t> </a:t>
            </a:r>
            <a:r>
              <a:rPr lang="en-US" sz="1000" dirty="0" err="1" smtClean="0">
                <a:latin typeface="Arial"/>
                <a:ea typeface="SimSun"/>
                <a:cs typeface="Arial"/>
              </a:rPr>
              <a:t>activé</a:t>
            </a:r>
            <a:r>
              <a:rPr lang="en-US" sz="1000" dirty="0" smtClean="0">
                <a:latin typeface="Arial"/>
                <a:ea typeface="SimSun"/>
                <a:cs typeface="Arial"/>
              </a:rPr>
              <a:t> </a:t>
            </a:r>
            <a:r>
              <a:rPr lang="en-US" sz="1000" dirty="0">
                <a:latin typeface="Arial"/>
                <a:ea typeface="SimSun"/>
                <a:cs typeface="Arial"/>
              </a:rPr>
              <a:t>pour les </a:t>
            </a:r>
            <a:r>
              <a:rPr lang="en-US" sz="1000" dirty="0" err="1">
                <a:latin typeface="Arial"/>
                <a:ea typeface="SimSun"/>
                <a:cs typeface="Arial"/>
              </a:rPr>
              <a:t>accès</a:t>
            </a:r>
            <a:r>
              <a:rPr lang="en-US" sz="1000" dirty="0">
                <a:latin typeface="Arial"/>
                <a:ea typeface="SimSun"/>
                <a:cs typeface="Arial"/>
              </a:rPr>
              <a:t> </a:t>
            </a:r>
            <a:r>
              <a:rPr lang="en-US" sz="1000" dirty="0" err="1">
                <a:latin typeface="Arial"/>
                <a:ea typeface="SimSun"/>
                <a:cs typeface="Arial"/>
              </a:rPr>
              <a:t>réussis</a:t>
            </a:r>
            <a:r>
              <a:rPr lang="en-US" sz="1000" dirty="0">
                <a:latin typeface="Arial"/>
                <a:ea typeface="SimSun"/>
                <a:cs typeface="Arial"/>
              </a:rPr>
              <a:t> et </a:t>
            </a:r>
            <a:r>
              <a:rPr lang="en-US" sz="1000" dirty="0" err="1">
                <a:latin typeface="Arial"/>
                <a:ea typeface="SimSun"/>
                <a:cs typeface="Arial"/>
              </a:rPr>
              <a:t>infructueux</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Un </a:t>
            </a:r>
            <a:r>
              <a:rPr lang="en-US" sz="1000" dirty="0" err="1">
                <a:latin typeface="Arial"/>
                <a:ea typeface="SimSun"/>
                <a:cs typeface="Arial"/>
              </a:rPr>
              <a:t>événement</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généré</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 journal de </a:t>
            </a:r>
            <a:r>
              <a:rPr lang="en-US" sz="1000" dirty="0" err="1">
                <a:latin typeface="Arial"/>
                <a:ea typeface="SimSun"/>
                <a:cs typeface="Arial"/>
              </a:rPr>
              <a:t>sécurité</a:t>
            </a:r>
            <a:r>
              <a:rPr lang="en-US" sz="1000" dirty="0">
                <a:latin typeface="Arial"/>
                <a:ea typeface="SimSun"/>
                <a:cs typeface="Arial"/>
              </a:rPr>
              <a:t> de </a:t>
            </a:r>
            <a:r>
              <a:rPr lang="en-US" sz="1000" dirty="0" err="1">
                <a:latin typeface="Arial"/>
                <a:ea typeface="SimSun"/>
                <a:cs typeface="Arial"/>
              </a:rPr>
              <a:t>l'observateur</a:t>
            </a:r>
            <a:r>
              <a:rPr lang="en-US" sz="1000" dirty="0">
                <a:latin typeface="Arial"/>
                <a:ea typeface="SimSun"/>
                <a:cs typeface="Arial"/>
              </a:rPr>
              <a:t> </a:t>
            </a:r>
            <a:r>
              <a:rPr lang="en-US" sz="1000" dirty="0" err="1">
                <a:latin typeface="Arial"/>
                <a:ea typeface="SimSun"/>
                <a:cs typeface="Arial"/>
              </a:rPr>
              <a:t>d'événements</a:t>
            </a:r>
            <a:r>
              <a:rPr lang="en-US" sz="1000" dirty="0">
                <a:latin typeface="Arial"/>
                <a:ea typeface="SimSun"/>
                <a:cs typeface="Arial"/>
              </a:rPr>
              <a:t>, avec </a:t>
            </a:r>
            <a:r>
              <a:rPr lang="en-US" sz="1000" dirty="0" smtClean="0">
                <a:latin typeface="Arial"/>
                <a:ea typeface="SimSun"/>
                <a:cs typeface="Arial"/>
              </a:rPr>
              <a:t>des </a:t>
            </a:r>
            <a:r>
              <a:rPr lang="en-US" sz="1000" dirty="0" err="1" smtClean="0">
                <a:latin typeface="Arial"/>
                <a:ea typeface="SimSun"/>
                <a:cs typeface="Arial"/>
              </a:rPr>
              <a:t>informations</a:t>
            </a:r>
            <a:r>
              <a:rPr lang="en-US" sz="1000" dirty="0" smtClean="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celui</a:t>
            </a:r>
            <a:r>
              <a:rPr lang="en-US" sz="1000" dirty="0">
                <a:latin typeface="Arial"/>
                <a:ea typeface="SimSun"/>
                <a:cs typeface="Arial"/>
              </a:rPr>
              <a:t> qui a </a:t>
            </a:r>
            <a:r>
              <a:rPr lang="en-US" sz="1000" dirty="0" err="1">
                <a:latin typeface="Arial"/>
                <a:ea typeface="SimSun"/>
                <a:cs typeface="Arial"/>
              </a:rPr>
              <a:t>essayé</a:t>
            </a:r>
            <a:r>
              <a:rPr lang="en-US" sz="1000" dirty="0">
                <a:latin typeface="Arial"/>
                <a:ea typeface="SimSun"/>
                <a:cs typeface="Arial"/>
              </a:rPr>
              <a:t> </a:t>
            </a:r>
            <a:r>
              <a:rPr lang="en-US" sz="1000" dirty="0" err="1">
                <a:latin typeface="Arial"/>
                <a:ea typeface="SimSun"/>
                <a:cs typeface="Arial"/>
              </a:rPr>
              <a:t>d'accéder</a:t>
            </a:r>
            <a:r>
              <a:rPr lang="en-US" sz="1000" dirty="0">
                <a:latin typeface="Arial"/>
                <a:ea typeface="SimSun"/>
                <a:cs typeface="Arial"/>
              </a:rPr>
              <a:t> au dossier et </a:t>
            </a:r>
            <a:r>
              <a:rPr lang="en-US" sz="1000" dirty="0" err="1">
                <a:latin typeface="Arial"/>
                <a:ea typeface="SimSun"/>
                <a:cs typeface="Arial"/>
              </a:rPr>
              <a:t>si</a:t>
            </a:r>
            <a:r>
              <a:rPr lang="en-US" sz="1000" dirty="0">
                <a:latin typeface="Arial"/>
                <a:ea typeface="SimSun"/>
                <a:cs typeface="Arial"/>
              </a:rPr>
              <a:t> la tentative a </a:t>
            </a:r>
            <a:r>
              <a:rPr lang="en-US" sz="1000" dirty="0" err="1">
                <a:latin typeface="Arial"/>
                <a:ea typeface="SimSun"/>
                <a:cs typeface="Arial"/>
              </a:rPr>
              <a:t>réussi</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non.</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a:t>
            </a:r>
            <a:r>
              <a:rPr lang="en-US" sz="1000" dirty="0">
                <a:latin typeface="Arial"/>
                <a:ea typeface="SimSun"/>
                <a:cs typeface="Arial"/>
              </a:rPr>
              <a:t> se </a:t>
            </a:r>
            <a:r>
              <a:rPr lang="en-US" sz="1000" dirty="0" err="1">
                <a:latin typeface="Arial"/>
                <a:ea typeface="SimSun"/>
                <a:cs typeface="Arial"/>
              </a:rPr>
              <a:t>passe</a:t>
            </a:r>
            <a:r>
              <a:rPr lang="en-US" sz="1000" dirty="0">
                <a:latin typeface="Arial"/>
                <a:ea typeface="SimSun"/>
                <a:cs typeface="Arial"/>
              </a:rPr>
              <a:t>-t-</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lorsque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configurez</a:t>
            </a:r>
            <a:r>
              <a:rPr lang="en-US" sz="1000" dirty="0">
                <a:latin typeface="Arial"/>
                <a:ea typeface="SimSun"/>
                <a:cs typeface="Arial"/>
              </a:rPr>
              <a:t> </a:t>
            </a:r>
            <a:r>
              <a:rPr lang="en-US" sz="1000" dirty="0" err="1">
                <a:latin typeface="Arial"/>
                <a:ea typeface="SimSun"/>
                <a:cs typeface="Arial"/>
              </a:rPr>
              <a:t>l'audit</a:t>
            </a:r>
            <a:r>
              <a:rPr lang="en-US" sz="1000" dirty="0">
                <a:latin typeface="Arial"/>
                <a:ea typeface="SimSun"/>
                <a:cs typeface="Arial"/>
              </a:rPr>
              <a:t> des </a:t>
            </a:r>
            <a:r>
              <a:rPr lang="en-US" sz="1000" dirty="0" err="1">
                <a:latin typeface="Arial"/>
                <a:ea typeface="SimSun"/>
                <a:cs typeface="Arial"/>
              </a:rPr>
              <a:t>connexions</a:t>
            </a:r>
            <a:r>
              <a:rPr lang="en-US" sz="1000" dirty="0">
                <a:latin typeface="Arial"/>
                <a:ea typeface="SimSun"/>
                <a:cs typeface="Arial"/>
              </a:rPr>
              <a:t> au </a:t>
            </a:r>
            <a:r>
              <a:rPr lang="en-US" sz="1000" dirty="0" err="1">
                <a:latin typeface="Arial"/>
                <a:ea typeface="SimSun"/>
                <a:cs typeface="Arial"/>
              </a:rPr>
              <a:t>domaine</a:t>
            </a:r>
            <a:r>
              <a:rPr lang="en-US" sz="1000" dirty="0">
                <a:latin typeface="Arial"/>
                <a:ea typeface="SimSun"/>
                <a:cs typeface="Arial"/>
              </a:rPr>
              <a:t> pour les </a:t>
            </a:r>
            <a:r>
              <a:rPr lang="en-US" sz="1000" dirty="0" err="1">
                <a:latin typeface="Arial"/>
                <a:ea typeface="SimSun"/>
                <a:cs typeface="Arial"/>
              </a:rPr>
              <a:t>tentatives</a:t>
            </a:r>
            <a:r>
              <a:rPr lang="en-US" sz="1000" dirty="0">
                <a:latin typeface="Arial"/>
                <a:ea typeface="SimSun"/>
                <a:cs typeface="Arial"/>
              </a:rPr>
              <a:t> </a:t>
            </a:r>
            <a:r>
              <a:rPr lang="en-US" sz="1000" dirty="0" smtClean="0">
                <a:latin typeface="Arial"/>
                <a:ea typeface="SimSun"/>
                <a:cs typeface="Arial"/>
              </a:rPr>
              <a:t>de </a:t>
            </a:r>
            <a:r>
              <a:rPr lang="en-US" sz="1000" dirty="0" err="1" smtClean="0">
                <a:latin typeface="Arial"/>
                <a:ea typeface="SimSun"/>
                <a:cs typeface="Arial"/>
              </a:rPr>
              <a:t>connexion</a:t>
            </a:r>
            <a:r>
              <a:rPr lang="en-US" sz="1000" dirty="0" smtClean="0">
                <a:latin typeface="Arial"/>
                <a:ea typeface="SimSun"/>
                <a:cs typeface="Arial"/>
              </a:rPr>
              <a:t> </a:t>
            </a:r>
            <a:r>
              <a:rPr lang="en-US" sz="1000" dirty="0" err="1">
                <a:latin typeface="Arial"/>
                <a:ea typeface="SimSun"/>
                <a:cs typeface="Arial"/>
              </a:rPr>
              <a:t>réussies</a:t>
            </a:r>
            <a:r>
              <a:rPr lang="en-US" sz="1000" dirty="0">
                <a:latin typeface="Arial"/>
                <a:ea typeface="SimSun"/>
                <a:cs typeface="Arial"/>
              </a:rPr>
              <a:t> et </a:t>
            </a:r>
            <a:r>
              <a:rPr lang="en-US" sz="1000" dirty="0" err="1">
                <a:latin typeface="Arial"/>
                <a:ea typeface="SimSun"/>
                <a:cs typeface="Arial"/>
              </a:rPr>
              <a:t>infructueuses</a:t>
            </a:r>
            <a:r>
              <a:rPr lang="en-US" sz="1000" dirty="0">
                <a:latin typeface="Arial"/>
                <a:ea typeface="SimSun"/>
                <a:cs typeface="Arial"/>
              </a:rPr>
              <a:t> </a:t>
            </a:r>
            <a:r>
              <a:rPr lang="en-US" sz="1000" dirty="0" smtClean="0">
                <a:latin typeface="Arial"/>
                <a:ea typeface="SimSun"/>
                <a:cs typeface="Arial"/>
              </a:rPr>
              <a:t>?</a:t>
            </a: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Arial"/>
              </a:rPr>
              <a:t>Des </a:t>
            </a:r>
            <a:r>
              <a:rPr lang="en-US" sz="1000" dirty="0" err="1">
                <a:solidFill>
                  <a:prstClr val="black"/>
                </a:solidFill>
                <a:latin typeface="Arial"/>
                <a:ea typeface="SimSun"/>
                <a:cs typeface="Arial"/>
              </a:rPr>
              <a:t>événements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générés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le journal de </a:t>
            </a:r>
            <a:r>
              <a:rPr lang="en-US" sz="1000" dirty="0" err="1">
                <a:solidFill>
                  <a:prstClr val="black"/>
                </a:solidFill>
                <a:latin typeface="Arial"/>
                <a:ea typeface="SimSun"/>
                <a:cs typeface="Arial"/>
              </a:rPr>
              <a:t>sécurité</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l'observateur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d'événements</a:t>
            </a:r>
            <a:r>
              <a:rPr lang="en-US" sz="1000" dirty="0">
                <a:solidFill>
                  <a:prstClr val="black"/>
                </a:solidFill>
                <a:latin typeface="Arial"/>
                <a:ea typeface="SimSun"/>
                <a:cs typeface="Arial"/>
              </a:rPr>
              <a:t>, avec des </a:t>
            </a:r>
            <a:r>
              <a:rPr lang="en-US" sz="1000" dirty="0" err="1">
                <a:solidFill>
                  <a:prstClr val="black"/>
                </a:solidFill>
                <a:latin typeface="Arial"/>
                <a:ea typeface="SimSun"/>
                <a:cs typeface="Arial"/>
              </a:rPr>
              <a:t>informations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celui</a:t>
            </a:r>
            <a:r>
              <a:rPr lang="en-US" sz="1000" dirty="0">
                <a:solidFill>
                  <a:prstClr val="black"/>
                </a:solidFill>
                <a:latin typeface="Arial"/>
                <a:ea typeface="SimSun"/>
                <a:cs typeface="Arial"/>
              </a:rPr>
              <a:t> qui a </a:t>
            </a:r>
            <a:r>
              <a:rPr lang="en-US" sz="1000" dirty="0" err="1">
                <a:solidFill>
                  <a:prstClr val="black"/>
                </a:solidFill>
                <a:latin typeface="Arial"/>
                <a:ea typeface="SimSun"/>
                <a:cs typeface="Arial"/>
              </a:rPr>
              <a:t>essayé</a:t>
            </a:r>
            <a:r>
              <a:rPr lang="en-US" sz="1000" dirty="0">
                <a:solidFill>
                  <a:prstClr val="black"/>
                </a:solidFill>
                <a:latin typeface="Arial"/>
                <a:ea typeface="SimSun"/>
                <a:cs typeface="Arial"/>
              </a:rPr>
              <a:t> de se connecter au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si</a:t>
            </a:r>
            <a:r>
              <a:rPr lang="en-US" sz="1000" dirty="0">
                <a:solidFill>
                  <a:prstClr val="black"/>
                </a:solidFill>
                <a:latin typeface="Arial"/>
                <a:ea typeface="SimSun"/>
                <a:cs typeface="Arial"/>
              </a:rPr>
              <a:t> la tentative a </a:t>
            </a:r>
            <a:r>
              <a:rPr lang="en-US" sz="1000" dirty="0" err="1">
                <a:solidFill>
                  <a:prstClr val="black"/>
                </a:solidFill>
                <a:latin typeface="Arial"/>
                <a:ea typeface="SimSun"/>
                <a:cs typeface="Arial"/>
              </a:rPr>
              <a:t>réussi</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ou</a:t>
            </a:r>
            <a:r>
              <a:rPr lang="en-US" sz="1000" dirty="0">
                <a:solidFill>
                  <a:prstClr val="black"/>
                </a:solidFill>
                <a:latin typeface="Arial"/>
                <a:ea typeface="SimSun"/>
                <a:cs typeface="Arial"/>
              </a:rPr>
              <a:t> non</a:t>
            </a:r>
            <a:r>
              <a:rPr lang="en-US" sz="1000" dirty="0" smtClean="0">
                <a:solidFill>
                  <a:prstClr val="black"/>
                </a:solidFill>
                <a:latin typeface="Arial"/>
                <a:ea typeface="SimSun"/>
                <a:cs typeface="Arial"/>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17</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173674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en </a:t>
            </a:r>
            <a:r>
              <a:rPr lang="en-US" sz="1000" dirty="0" err="1">
                <a:latin typeface="Arial"/>
                <a:ea typeface="SimSun"/>
                <a:cs typeface="Segoe UI"/>
              </a:rPr>
              <a:t>discutant</a:t>
            </a:r>
            <a:r>
              <a:rPr lang="en-US" sz="1000" dirty="0">
                <a:latin typeface="Arial"/>
                <a:ea typeface="SimSun"/>
                <a:cs typeface="Segoe UI"/>
              </a:rPr>
              <a:t> avec les </a:t>
            </a:r>
            <a:r>
              <a:rPr lang="en-US" sz="1000" dirty="0" err="1">
                <a:latin typeface="Arial"/>
                <a:ea typeface="SimSun"/>
                <a:cs typeface="Segoe UI"/>
              </a:rPr>
              <a:t>stagiaires</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expérience</a:t>
            </a:r>
            <a:r>
              <a:rPr lang="en-US" sz="1000" dirty="0">
                <a:latin typeface="Arial"/>
                <a:ea typeface="SimSun"/>
                <a:cs typeface="Segoe UI"/>
              </a:rPr>
              <a:t> de la protection des </a:t>
            </a:r>
            <a:r>
              <a:rPr lang="en-US" sz="1000" dirty="0" err="1">
                <a:latin typeface="Arial"/>
                <a:ea typeface="SimSun"/>
                <a:cs typeface="Segoe UI"/>
              </a:rPr>
              <a:t>ordinateurs</a:t>
            </a:r>
            <a:r>
              <a:rPr lang="en-US" sz="1000" dirty="0">
                <a:latin typeface="Arial"/>
                <a:ea typeface="SimSun"/>
                <a:cs typeface="Segoe UI"/>
              </a:rPr>
              <a:t> face à </a:t>
            </a:r>
            <a:r>
              <a:rPr lang="en-US" sz="1000" dirty="0" err="1">
                <a:latin typeface="Arial"/>
                <a:ea typeface="SimSun"/>
                <a:cs typeface="Segoe UI"/>
              </a:rPr>
              <a:t>l'installation</a:t>
            </a:r>
            <a:r>
              <a:rPr lang="en-US" sz="1000" dirty="0">
                <a:latin typeface="Arial"/>
                <a:ea typeface="SimSun"/>
                <a:cs typeface="Segoe UI"/>
              </a:rPr>
              <a:t> de </a:t>
            </a:r>
            <a:r>
              <a:rPr lang="en-US" sz="1000" dirty="0" err="1">
                <a:latin typeface="Arial"/>
                <a:ea typeface="SimSun"/>
                <a:cs typeface="Segoe UI"/>
              </a:rPr>
              <a:t>logiciels</a:t>
            </a:r>
            <a:r>
              <a:rPr lang="en-US" sz="1000" dirty="0">
                <a:latin typeface="Arial"/>
                <a:ea typeface="SimSun"/>
                <a:cs typeface="Segoe UI"/>
              </a:rPr>
              <a:t> </a:t>
            </a:r>
            <a:r>
              <a:rPr lang="en-US" sz="1000" dirty="0" err="1">
                <a:latin typeface="Arial"/>
                <a:ea typeface="SimSun"/>
                <a:cs typeface="Segoe UI"/>
              </a:rPr>
              <a:t>indésirables</a:t>
            </a:r>
            <a:r>
              <a:rPr lang="en-US" sz="1000" dirty="0">
                <a:latin typeface="Arial"/>
                <a:ea typeface="SimSun"/>
                <a:cs typeface="Segoe UI"/>
              </a:rPr>
              <a:t>. </a:t>
            </a:r>
            <a:r>
              <a:rPr lang="en-US" sz="1000" dirty="0" err="1">
                <a:latin typeface="Arial"/>
                <a:ea typeface="SimSun"/>
                <a:cs typeface="Segoe UI"/>
              </a:rPr>
              <a:t>Discutez</a:t>
            </a:r>
            <a:r>
              <a:rPr lang="en-US" sz="1000" dirty="0">
                <a:latin typeface="Arial"/>
                <a:ea typeface="SimSun"/>
                <a:cs typeface="Segoe UI"/>
              </a:rPr>
              <a:t> de la </a:t>
            </a:r>
            <a:r>
              <a:rPr lang="en-US" sz="1000" dirty="0" err="1">
                <a:latin typeface="Arial"/>
                <a:ea typeface="SimSun"/>
                <a:cs typeface="Segoe UI"/>
              </a:rPr>
              <a:t>manière</a:t>
            </a:r>
            <a:r>
              <a:rPr lang="en-US" sz="1000" dirty="0">
                <a:latin typeface="Arial"/>
                <a:ea typeface="SimSun"/>
                <a:cs typeface="Segoe UI"/>
              </a:rPr>
              <a:t> </a:t>
            </a:r>
            <a:r>
              <a:rPr lang="en-US" sz="1000" dirty="0" err="1">
                <a:latin typeface="Arial"/>
                <a:ea typeface="SimSun"/>
                <a:cs typeface="Segoe UI"/>
              </a:rPr>
              <a:t>d'empêcher</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d'installer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des </a:t>
            </a:r>
            <a:r>
              <a:rPr lang="en-US" sz="1000" dirty="0" err="1">
                <a:latin typeface="Arial"/>
                <a:ea typeface="SimSun"/>
                <a:cs typeface="Segoe UI"/>
              </a:rPr>
              <a:t>logiciels</a:t>
            </a:r>
            <a:r>
              <a:rPr lang="en-US" sz="1000" dirty="0">
                <a:latin typeface="Arial"/>
                <a:ea typeface="SimSun"/>
                <a:cs typeface="Segoe UI"/>
              </a:rPr>
              <a:t> </a:t>
            </a:r>
            <a:r>
              <a:rPr lang="en-US" sz="1000" dirty="0" err="1">
                <a:latin typeface="Arial"/>
                <a:ea typeface="SimSun"/>
                <a:cs typeface="Segoe UI"/>
              </a:rPr>
              <a:t>indésirables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a:t>
            </a:r>
            <a:r>
              <a:rPr lang="en-US" sz="1000" dirty="0" err="1">
                <a:latin typeface="Arial"/>
                <a:ea typeface="SimSun"/>
                <a:cs typeface="Segoe UI"/>
              </a:rPr>
              <a:t>couvre</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et </a:t>
            </a:r>
            <a:r>
              <a:rPr lang="en-US" sz="1000" dirty="0" err="1">
                <a:latin typeface="Arial"/>
                <a:ea typeface="SimSun"/>
                <a:cs typeface="Segoe UI"/>
              </a:rPr>
              <a:t>l'utilisation</a:t>
            </a:r>
            <a:r>
              <a:rPr lang="en-US" sz="1000" dirty="0">
                <a:latin typeface="Arial"/>
                <a:ea typeface="SimSun"/>
                <a:cs typeface="Segoe UI"/>
              </a:rPr>
              <a:t> </a:t>
            </a:r>
            <a:r>
              <a:rPr lang="en-US" sz="1000" dirty="0" err="1">
                <a:latin typeface="Arial"/>
                <a:ea typeface="SimSun"/>
                <a:cs typeface="Segoe UI"/>
              </a:rPr>
              <a:t>d'AppLocker</a:t>
            </a:r>
            <a:r>
              <a:rPr lang="en-US" sz="1000" baseline="30000" dirty="0">
                <a:latin typeface="Arial"/>
                <a:ea typeface="SimSun"/>
                <a:cs typeface="Segoe UI"/>
              </a:rPr>
              <a: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de Windows 7 et Windows 8. </a:t>
            </a:r>
            <a:r>
              <a:rPr lang="en-US" sz="1000" dirty="0" err="1">
                <a:latin typeface="Arial"/>
                <a:ea typeface="SimSun"/>
                <a:cs typeface="Segoe UI"/>
              </a:rPr>
              <a:t>Concentrez-vous</a:t>
            </a:r>
            <a:r>
              <a:rPr lang="en-US" sz="1000" dirty="0">
                <a:latin typeface="Arial"/>
                <a:ea typeface="SimSun"/>
                <a:cs typeface="Segoe UI"/>
              </a:rPr>
              <a:t> </a:t>
            </a:r>
            <a:r>
              <a:rPr lang="en-US" sz="1000" dirty="0" err="1">
                <a:latin typeface="Arial"/>
                <a:ea typeface="SimSun"/>
                <a:cs typeface="Segoe UI"/>
              </a:rPr>
              <a:t>davantage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technologie</a:t>
            </a:r>
            <a:r>
              <a:rPr lang="en-US" sz="1000" dirty="0" smtClean="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car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restreindre</a:t>
            </a:r>
            <a:r>
              <a:rPr lang="en-US" sz="1000" dirty="0" smtClean="0">
                <a:latin typeface="Arial"/>
                <a:ea typeface="SimSun"/>
                <a:cs typeface="Segoe UI"/>
              </a:rPr>
              <a:t> </a:t>
            </a:r>
            <a:r>
              <a:rPr lang="en-US" sz="1000" dirty="0">
                <a:latin typeface="Arial"/>
                <a:ea typeface="SimSun"/>
                <a:cs typeface="Segoe UI"/>
              </a:rPr>
              <a:t>plus </a:t>
            </a:r>
            <a:r>
              <a:rPr lang="en-US" sz="1000" dirty="0" err="1">
                <a:latin typeface="Arial"/>
                <a:ea typeface="SimSun"/>
                <a:cs typeface="Segoe UI"/>
              </a:rPr>
              <a:t>efficacement</a:t>
            </a:r>
            <a:r>
              <a:rPr lang="en-US" sz="1000" dirty="0">
                <a:latin typeface="Arial"/>
                <a:ea typeface="SimSun"/>
                <a:cs typeface="Segoe UI"/>
              </a:rPr>
              <a:t> les </a:t>
            </a:r>
            <a:r>
              <a:rPr lang="en-US" sz="1000" dirty="0" err="1">
                <a:latin typeface="Arial"/>
                <a:ea typeface="SimSun"/>
                <a:cs typeface="Segoe UI"/>
              </a:rPr>
              <a:t>logiciels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515563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(SRP) </a:t>
            </a:r>
            <a:r>
              <a:rPr lang="en-US" sz="1000" dirty="0" err="1">
                <a:latin typeface="Arial"/>
                <a:ea typeface="SimSun"/>
                <a:cs typeface="Segoe UI"/>
              </a:rPr>
              <a:t>comme</a:t>
            </a:r>
            <a:r>
              <a:rPr lang="en-US" sz="1000" dirty="0">
                <a:latin typeface="Arial"/>
                <a:ea typeface="SimSun"/>
                <a:cs typeface="Segoe UI"/>
              </a:rPr>
              <a:t> solution </a:t>
            </a:r>
            <a:r>
              <a:rPr lang="en-US" sz="1000" dirty="0" err="1">
                <a:latin typeface="Arial"/>
                <a:ea typeface="SimSun"/>
                <a:cs typeface="Segoe UI"/>
              </a:rPr>
              <a:t>héritée</a:t>
            </a:r>
            <a:r>
              <a:rPr lang="en-US" sz="1000" dirty="0">
                <a:latin typeface="Arial"/>
                <a:ea typeface="SimSun"/>
                <a:cs typeface="Segoe UI"/>
              </a:rPr>
              <a:t> de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l'exécution</a:t>
            </a:r>
            <a:r>
              <a:rPr lang="en-US" sz="1000" dirty="0">
                <a:latin typeface="Arial"/>
                <a:ea typeface="SimSun"/>
                <a:cs typeface="Segoe UI"/>
              </a:rPr>
              <a:t> des applications. </a:t>
            </a: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fonctionnalités</a:t>
            </a:r>
            <a:r>
              <a:rPr lang="en-US" sz="1000" dirty="0">
                <a:latin typeface="Arial"/>
                <a:ea typeface="SimSun"/>
                <a:cs typeface="Segoe UI"/>
              </a:rPr>
              <a:t> de base et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éléments</a:t>
            </a:r>
            <a:r>
              <a:rPr lang="en-US" sz="1000" dirty="0">
                <a:latin typeface="Arial"/>
                <a:ea typeface="SimSun"/>
                <a:cs typeface="Segoe UI"/>
              </a:rPr>
              <a:t> </a:t>
            </a:r>
            <a:r>
              <a:rPr lang="en-US" sz="1000" dirty="0" err="1">
                <a:latin typeface="Arial"/>
                <a:ea typeface="SimSun"/>
                <a:cs typeface="Segoe UI"/>
              </a:rPr>
              <a:t>clés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diapositive</a:t>
            </a:r>
            <a:r>
              <a:rPr lang="en-US" sz="1000" dirty="0">
                <a:latin typeface="Arial"/>
                <a:ea typeface="SimSun"/>
                <a:cs typeface="Segoe UI"/>
              </a:rPr>
              <a:t> a pour simple but de </a:t>
            </a:r>
            <a:r>
              <a:rPr lang="en-US" sz="1000" dirty="0" err="1">
                <a:latin typeface="Arial"/>
                <a:ea typeface="SimSun"/>
                <a:cs typeface="Segoe UI"/>
              </a:rPr>
              <a:t>définir</a:t>
            </a:r>
            <a:r>
              <a:rPr lang="en-US" sz="1000" dirty="0">
                <a:latin typeface="Arial"/>
                <a:ea typeface="SimSun"/>
                <a:cs typeface="Segoe UI"/>
              </a:rPr>
              <a:t> et </a:t>
            </a:r>
            <a:r>
              <a:rPr lang="en-US" sz="1000" dirty="0" err="1">
                <a:latin typeface="Arial"/>
                <a:ea typeface="SimSun"/>
                <a:cs typeface="Segoe UI"/>
              </a:rPr>
              <a:t>d'expliquer</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a:t>
            </a:r>
            <a:r>
              <a:rPr lang="en-US" sz="1000" dirty="0" err="1" smtClean="0">
                <a:latin typeface="Arial"/>
                <a:ea typeface="SimSun"/>
                <a:cs typeface="Segoe UI"/>
              </a:rPr>
              <a:t>N'entrez</a:t>
            </a:r>
            <a:r>
              <a:rPr lang="en-US" sz="1000" dirty="0" smtClean="0">
                <a:latin typeface="Arial"/>
                <a:ea typeface="SimSun"/>
                <a:cs typeface="Segoe UI"/>
              </a:rPr>
              <a:t> pas </a:t>
            </a:r>
            <a:r>
              <a:rPr lang="en-US" sz="1000" dirty="0">
                <a:latin typeface="Arial"/>
                <a:ea typeface="SimSun"/>
                <a:cs typeface="Segoe UI"/>
              </a:rPr>
              <a:t>encore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détails</a:t>
            </a:r>
            <a:r>
              <a:rPr lang="en-US" sz="1000" dirty="0">
                <a:latin typeface="Arial"/>
                <a:ea typeface="SimSun"/>
                <a:cs typeface="Segoe UI"/>
              </a:rPr>
              <a:t> </a:t>
            </a:r>
            <a:r>
              <a:rPr lang="en-US" sz="1000" dirty="0" err="1">
                <a:latin typeface="Arial"/>
                <a:ea typeface="SimSun"/>
                <a:cs typeface="Segoe UI"/>
              </a:rPr>
              <a:t>concernant</a:t>
            </a:r>
            <a:r>
              <a:rPr lang="en-US" sz="1000" dirty="0">
                <a:latin typeface="Arial"/>
                <a:ea typeface="SimSun"/>
                <a:cs typeface="Segoe UI"/>
              </a:rPr>
              <a:t> la </a:t>
            </a:r>
            <a:r>
              <a:rPr lang="en-US" sz="1000" dirty="0" err="1">
                <a:latin typeface="Arial"/>
                <a:ea typeface="SimSun"/>
                <a:cs typeface="Segoe UI"/>
              </a:rPr>
              <a:t>comparaison</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a:t>
            </a:r>
            <a:r>
              <a:rPr lang="en-US" sz="1000" dirty="0" smtClean="0">
                <a:latin typeface="Arial"/>
                <a:ea typeface="SimSun"/>
                <a:cs typeface="Segoe UI"/>
              </a:rPr>
              <a:t>et </a:t>
            </a:r>
            <a:r>
              <a:rPr lang="en-US" sz="1000" dirty="0" err="1" smtClean="0">
                <a:latin typeface="Arial"/>
                <a:ea typeface="SimSun"/>
                <a:cs typeface="Segoe UI"/>
              </a:rPr>
              <a:t>d'AppLocker</a:t>
            </a:r>
            <a:r>
              <a:rPr lang="en-US" sz="1000" baseline="30000" dirty="0">
                <a:latin typeface="Arial"/>
                <a:ea typeface="SimSun"/>
                <a:cs typeface="Segoe UI"/>
              </a:rPr>
              <a:t>®</a:t>
            </a:r>
            <a:r>
              <a:rPr lang="en-US" sz="1000" dirty="0">
                <a:latin typeface="Arial"/>
                <a:ea typeface="SimSun"/>
                <a:cs typeface="Segoe UI"/>
              </a:rPr>
              <a:t>. </a:t>
            </a: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le concept </a:t>
            </a:r>
            <a:r>
              <a:rPr lang="en-US" sz="1000" dirty="0" err="1">
                <a:latin typeface="Arial"/>
                <a:ea typeface="SimSun"/>
                <a:cs typeface="Segoe UI"/>
              </a:rPr>
              <a:t>d'application</a:t>
            </a:r>
            <a:r>
              <a:rPr lang="en-US" sz="1000" dirty="0">
                <a:latin typeface="Arial"/>
                <a:ea typeface="SimSun"/>
                <a:cs typeface="Segoe UI"/>
              </a:rPr>
              <a:t> de </a:t>
            </a:r>
            <a:r>
              <a:rPr lang="en-US" sz="1000" dirty="0" err="1">
                <a:latin typeface="Arial"/>
                <a:ea typeface="SimSun"/>
                <a:cs typeface="Segoe UI"/>
              </a:rPr>
              <a:t>niveaux</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sécurité</a:t>
            </a:r>
            <a:r>
              <a:rPr lang="en-US" sz="1000" dirty="0" smtClean="0">
                <a:latin typeface="Arial"/>
                <a:ea typeface="SimSun"/>
                <a:cs typeface="Segoe UI"/>
              </a:rPr>
              <a:t> </a:t>
            </a: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et aux </a:t>
            </a:r>
            <a:r>
              <a:rPr lang="en-US" sz="1000" dirty="0" err="1">
                <a:latin typeface="Arial"/>
                <a:ea typeface="SimSun"/>
                <a:cs typeface="Segoe UI"/>
              </a:rPr>
              <a:t>règles</a:t>
            </a:r>
            <a:r>
              <a:rPr lang="en-US" sz="1000" dirty="0">
                <a:latin typeface="Arial"/>
                <a:ea typeface="SimSun"/>
                <a:cs typeface="Segoe UI"/>
              </a:rPr>
              <a:t> SRP </a:t>
            </a:r>
            <a:r>
              <a:rPr lang="en-US" sz="1000" dirty="0" err="1">
                <a:latin typeface="Arial"/>
                <a:ea typeface="SimSun"/>
                <a:cs typeface="Segoe UI"/>
              </a:rPr>
              <a:t>individuelles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comment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a:t>
            </a:r>
            <a:r>
              <a:rPr lang="en-US" sz="1000" dirty="0" err="1">
                <a:latin typeface="Arial"/>
                <a:ea typeface="SimSun"/>
                <a:cs typeface="Segoe UI"/>
              </a:rPr>
              <a:t>s'associent</a:t>
            </a:r>
            <a:r>
              <a:rPr lang="en-US" sz="1000" dirty="0">
                <a:latin typeface="Arial"/>
                <a:ea typeface="SimSun"/>
                <a:cs typeface="Segoe UI"/>
              </a:rPr>
              <a:t> pour </a:t>
            </a:r>
            <a:r>
              <a:rPr lang="en-US" sz="1000" dirty="0" err="1">
                <a:latin typeface="Arial"/>
                <a:ea typeface="SimSun"/>
                <a:cs typeface="Segoe UI"/>
              </a:rPr>
              <a:t>prendre</a:t>
            </a:r>
            <a:r>
              <a:rPr lang="en-US" sz="1000" dirty="0">
                <a:latin typeface="Arial"/>
                <a:ea typeface="SimSun"/>
                <a:cs typeface="Segoe UI"/>
              </a:rPr>
              <a:t> en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a:latin typeface="Arial"/>
                <a:ea typeface="SimSun"/>
                <a:cs typeface="Segoe UI"/>
              </a:rPr>
              <a:t>environnements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SimSun"/>
                <a:cs typeface="Segoe UI"/>
              </a:rPr>
              <a:t>Aucune</a:t>
            </a:r>
            <a:r>
              <a:rPr lang="en-US" sz="1000" dirty="0" smtClean="0">
                <a:effectLst/>
                <a:latin typeface="Arial"/>
                <a:ea typeface="SimSun"/>
                <a:cs typeface="Segoe UI"/>
              </a:rPr>
              <a:t> application ne </a:t>
            </a:r>
            <a:r>
              <a:rPr lang="en-US" sz="1000" dirty="0" err="1" smtClean="0">
                <a:effectLst/>
                <a:latin typeface="Arial"/>
                <a:ea typeface="SimSun"/>
                <a:cs typeface="Segoe UI"/>
              </a:rPr>
              <a:t>peut</a:t>
            </a:r>
            <a:r>
              <a:rPr lang="en-US" sz="1000" dirty="0" smtClean="0">
                <a:effectLst/>
                <a:latin typeface="Arial"/>
                <a:ea typeface="SimSun"/>
                <a:cs typeface="Segoe UI"/>
              </a:rPr>
              <a:t> </a:t>
            </a:r>
            <a:r>
              <a:rPr lang="en-US" sz="1000" dirty="0" err="1" smtClean="0">
                <a:effectLst/>
                <a:latin typeface="Arial"/>
                <a:ea typeface="SimSun"/>
                <a:cs typeface="Segoe UI"/>
              </a:rPr>
              <a:t>s'exécuter</a:t>
            </a:r>
            <a:r>
              <a:rPr lang="en-US" sz="1000" dirty="0" smtClean="0">
                <a:effectLst/>
                <a:latin typeface="Arial"/>
                <a:ea typeface="SimSun"/>
                <a:cs typeface="Segoe UI"/>
              </a:rPr>
              <a:t> à </a:t>
            </a:r>
            <a:r>
              <a:rPr lang="en-US" sz="1000" dirty="0" err="1" smtClean="0">
                <a:effectLst/>
                <a:latin typeface="Arial"/>
                <a:ea typeface="SimSun"/>
                <a:cs typeface="Segoe UI"/>
              </a:rPr>
              <a:t>moins</a:t>
            </a:r>
            <a:r>
              <a:rPr lang="en-US" sz="1000" dirty="0" smtClean="0">
                <a:effectLst/>
                <a:latin typeface="Arial"/>
                <a:ea typeface="SimSun"/>
                <a:cs typeface="Segoe UI"/>
              </a:rPr>
              <a:t> d'être </a:t>
            </a:r>
            <a:r>
              <a:rPr lang="en-US" sz="1000" dirty="0" err="1" smtClean="0">
                <a:effectLst/>
                <a:latin typeface="Arial"/>
                <a:ea typeface="SimSun"/>
                <a:cs typeface="Segoe UI"/>
              </a:rPr>
              <a:t>autorisée</a:t>
            </a:r>
            <a:r>
              <a:rPr lang="en-US" sz="1000" dirty="0" smtClean="0">
                <a:effectLst/>
                <a:latin typeface="Arial"/>
                <a:ea typeface="SimSun"/>
                <a:cs typeface="Segoe UI"/>
              </a:rPr>
              <a:t> par </a:t>
            </a:r>
            <a:r>
              <a:rPr lang="en-US" sz="1000" dirty="0" err="1" smtClean="0">
                <a:effectLst/>
                <a:latin typeface="Arial"/>
                <a:ea typeface="SimSun"/>
                <a:cs typeface="Segoe UI"/>
              </a:rPr>
              <a:t>une</a:t>
            </a:r>
            <a:r>
              <a:rPr lang="en-US" sz="1000" dirty="0" smtClean="0">
                <a:effectLst/>
                <a:latin typeface="Arial"/>
                <a:ea typeface="SimSun"/>
                <a:cs typeface="Segoe UI"/>
              </a:rPr>
              <a:t> </a:t>
            </a:r>
            <a:r>
              <a:rPr lang="en-US" sz="1000" dirty="0" err="1" smtClean="0">
                <a:effectLst/>
                <a:latin typeface="Arial"/>
                <a:ea typeface="SimSun"/>
                <a:cs typeface="Segoe UI"/>
              </a:rPr>
              <a:t>stratégie</a:t>
            </a:r>
            <a:r>
              <a:rPr lang="en-US" sz="1000" dirty="0" smtClean="0">
                <a:effectLst/>
                <a:latin typeface="Arial"/>
                <a:ea typeface="SimSun"/>
                <a:cs typeface="Segoe UI"/>
              </a:rPr>
              <a:t> de restriction </a:t>
            </a:r>
            <a:r>
              <a:rPr lang="en-US" sz="1000" dirty="0" err="1" smtClean="0">
                <a:effectLst/>
                <a:latin typeface="Arial"/>
                <a:ea typeface="SimSun"/>
                <a:cs typeface="Segoe UI"/>
              </a:rPr>
              <a:t>logicielle</a:t>
            </a:r>
            <a:r>
              <a:rPr lang="en-US" sz="1000" dirty="0" smtClean="0">
                <a:effectLst/>
                <a:latin typeface="Arial"/>
                <a:ea typeface="SimSu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SimSun"/>
                <a:cs typeface="Segoe UI"/>
              </a:rPr>
              <a:t>Toutes</a:t>
            </a:r>
            <a:r>
              <a:rPr lang="en-US" sz="1000" dirty="0" smtClean="0">
                <a:effectLst/>
                <a:latin typeface="Arial"/>
                <a:ea typeface="SimSun"/>
                <a:cs typeface="Segoe UI"/>
              </a:rPr>
              <a:t> les applications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s'exécuter</a:t>
            </a:r>
            <a:r>
              <a:rPr lang="en-US" sz="1000" dirty="0" smtClean="0">
                <a:effectLst/>
                <a:latin typeface="Arial"/>
                <a:ea typeface="SimSun"/>
                <a:cs typeface="Segoe UI"/>
              </a:rPr>
              <a:t> à </a:t>
            </a:r>
            <a:r>
              <a:rPr lang="en-US" sz="1000" dirty="0" err="1" smtClean="0">
                <a:effectLst/>
                <a:latin typeface="Arial"/>
                <a:ea typeface="SimSun"/>
                <a:cs typeface="Segoe UI"/>
              </a:rPr>
              <a:t>moins</a:t>
            </a:r>
            <a:r>
              <a:rPr lang="en-US" sz="1000" dirty="0" smtClean="0">
                <a:effectLst/>
                <a:latin typeface="Arial"/>
                <a:ea typeface="SimSun"/>
                <a:cs typeface="Segoe UI"/>
              </a:rPr>
              <a:t> d'être </a:t>
            </a:r>
            <a:r>
              <a:rPr lang="en-US" sz="1000" dirty="0" err="1" smtClean="0">
                <a:effectLst/>
                <a:latin typeface="Arial"/>
                <a:ea typeface="SimSun"/>
                <a:cs typeface="Segoe UI"/>
              </a:rPr>
              <a:t>restreintes</a:t>
            </a:r>
            <a:r>
              <a:rPr lang="en-US" sz="1000" dirty="0" smtClean="0">
                <a:effectLst/>
                <a:latin typeface="Arial"/>
                <a:ea typeface="SimSun"/>
                <a:cs typeface="Segoe UI"/>
              </a:rPr>
              <a:t> par </a:t>
            </a:r>
            <a:r>
              <a:rPr lang="en-US" sz="1000" dirty="0" err="1" smtClean="0">
                <a:effectLst/>
                <a:latin typeface="Arial"/>
                <a:ea typeface="SimSun"/>
                <a:cs typeface="Segoe UI"/>
              </a:rPr>
              <a:t>une</a:t>
            </a:r>
            <a:r>
              <a:rPr lang="en-US" sz="1000" dirty="0" smtClean="0">
                <a:effectLst/>
                <a:latin typeface="Arial"/>
                <a:ea typeface="SimSun"/>
                <a:cs typeface="Segoe UI"/>
              </a:rPr>
              <a:t> </a:t>
            </a:r>
            <a:r>
              <a:rPr lang="en-US" sz="1000" dirty="0" err="1" smtClean="0">
                <a:effectLst/>
                <a:latin typeface="Arial"/>
                <a:ea typeface="SimSun"/>
                <a:cs typeface="Segoe UI"/>
              </a:rPr>
              <a:t>stratégie</a:t>
            </a:r>
            <a:r>
              <a:rPr lang="en-US" sz="1000" dirty="0" smtClean="0">
                <a:effectLst/>
                <a:latin typeface="Arial"/>
                <a:ea typeface="SimSun"/>
                <a:cs typeface="Segoe UI"/>
              </a:rPr>
              <a:t> de restriction </a:t>
            </a:r>
            <a:r>
              <a:rPr lang="en-US" sz="1000" dirty="0" err="1" smtClean="0">
                <a:effectLst/>
                <a:latin typeface="Arial"/>
                <a:ea typeface="SimSun"/>
                <a:cs typeface="Segoe UI"/>
              </a:rPr>
              <a:t>logicielle</a:t>
            </a:r>
            <a:r>
              <a:rPr lang="en-US" sz="1000" dirty="0" smtClean="0">
                <a:effectLst/>
                <a:latin typeface="Arial"/>
                <a:ea typeface="SimSu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19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11625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ce module aux stagiaires en fournissant une vue d'ensemble générale de la façon dont la sécurité est importante en informatique. Offrez une vue d'ensemble générale des leçons de ce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83695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la solution de </a:t>
            </a:r>
            <a:r>
              <a:rPr lang="en-US" sz="1000" dirty="0" err="1">
                <a:latin typeface="Arial"/>
                <a:ea typeface="SimSun"/>
                <a:cs typeface="Segoe UI"/>
              </a:rPr>
              <a:t>remplacement</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de restriction </a:t>
            </a:r>
            <a:r>
              <a:rPr lang="en-US" sz="1000" dirty="0" err="1">
                <a:latin typeface="Arial"/>
                <a:ea typeface="SimSun"/>
                <a:cs typeface="Segoe UI"/>
              </a:rPr>
              <a:t>logicielle</a:t>
            </a:r>
            <a:r>
              <a:rPr lang="en-US" sz="1000" dirty="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Windows </a:t>
            </a:r>
            <a:r>
              <a:rPr lang="en-US" sz="1000" dirty="0">
                <a:latin typeface="Arial"/>
                <a:ea typeface="SimSun"/>
                <a:cs typeface="Segoe UI"/>
              </a:rPr>
              <a:t>Server</a:t>
            </a:r>
            <a:r>
              <a:rPr lang="en-US" sz="1000" baseline="30000" dirty="0">
                <a:latin typeface="Arial"/>
                <a:ea typeface="SimSun"/>
                <a:cs typeface="Segoe UI"/>
              </a:rPr>
              <a:t>®</a:t>
            </a:r>
            <a:r>
              <a:rPr lang="en-US" sz="1000" dirty="0">
                <a:latin typeface="Arial"/>
                <a:ea typeface="SimSun"/>
                <a:cs typeface="Segoe UI"/>
              </a:rPr>
              <a:t> 2008 R2 et Windows 7.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qu'AppLocker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Windows </a:t>
            </a:r>
            <a:r>
              <a:rPr lang="en-US" sz="1000" dirty="0">
                <a:latin typeface="Arial"/>
                <a:ea typeface="SimSun"/>
                <a:cs typeface="Segoe UI"/>
              </a:rPr>
              <a:t>Server 2012 et Windows 8.</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a:t>
            </a:r>
            <a:r>
              <a:rPr lang="en-US" sz="1000" dirty="0" err="1">
                <a:latin typeface="Arial"/>
                <a:ea typeface="SimSun"/>
                <a:cs typeface="Segoe UI"/>
              </a:rPr>
              <a:t>fournis</a:t>
            </a:r>
            <a:r>
              <a:rPr lang="en-US" sz="1000" dirty="0">
                <a:latin typeface="Arial"/>
                <a:ea typeface="SimSun"/>
                <a:cs typeface="Segoe UI"/>
              </a:rPr>
              <a:t> par </a:t>
            </a:r>
            <a:r>
              <a:rPr lang="en-US" sz="1000" dirty="0" err="1">
                <a:latin typeface="Arial"/>
                <a:ea typeface="SimSun"/>
                <a:cs typeface="Segoe UI"/>
              </a:rPr>
              <a:t>AppLocker</a:t>
            </a:r>
            <a:r>
              <a:rPr lang="en-US" sz="1000" dirty="0">
                <a:latin typeface="Arial"/>
                <a:ea typeface="SimSun"/>
                <a:cs typeface="Segoe UI"/>
              </a:rPr>
              <a:t> et </a:t>
            </a:r>
            <a:r>
              <a:rPr lang="en-US" sz="1000" dirty="0" err="1">
                <a:latin typeface="Arial"/>
                <a:ea typeface="SimSun"/>
                <a:cs typeface="Segoe UI"/>
              </a:rPr>
              <a:t>discutez</a:t>
            </a:r>
            <a:r>
              <a:rPr lang="en-US" sz="1000" dirty="0">
                <a:latin typeface="Arial"/>
                <a:ea typeface="SimSun"/>
                <a:cs typeface="Segoe UI"/>
              </a:rPr>
              <a:t> de </a:t>
            </a:r>
            <a:r>
              <a:rPr lang="en-US" sz="1000" dirty="0" err="1">
                <a:latin typeface="Arial"/>
                <a:ea typeface="SimSun"/>
                <a:cs typeface="Segoe UI"/>
              </a:rPr>
              <a:t>manière</a:t>
            </a:r>
            <a:r>
              <a:rPr lang="en-US" sz="1000" dirty="0">
                <a:latin typeface="Arial"/>
                <a:ea typeface="SimSun"/>
                <a:cs typeface="Segoe UI"/>
              </a:rPr>
              <a:t> </a:t>
            </a:r>
            <a:r>
              <a:rPr lang="en-US" sz="1000" dirty="0" err="1">
                <a:latin typeface="Arial"/>
                <a:ea typeface="SimSun"/>
                <a:cs typeface="Segoe UI"/>
              </a:rPr>
              <a:t>générale</a:t>
            </a:r>
            <a:r>
              <a:rPr lang="en-US" sz="1000" dirty="0">
                <a:latin typeface="Arial"/>
                <a:ea typeface="SimSun"/>
                <a:cs typeface="Segoe UI"/>
              </a:rPr>
              <a:t> de la </a:t>
            </a:r>
            <a:r>
              <a:rPr lang="en-US" sz="1000" dirty="0" err="1">
                <a:latin typeface="Arial"/>
                <a:ea typeface="SimSun"/>
                <a:cs typeface="Segoe UI"/>
              </a:rPr>
              <a:t>façon</a:t>
            </a:r>
            <a:r>
              <a:rPr lang="en-US" sz="1000" dirty="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appliqué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environnement</a:t>
            </a:r>
            <a:r>
              <a:rPr lang="en-US" sz="1000" dirty="0">
                <a:latin typeface="Arial"/>
                <a:ea typeface="SimSun"/>
                <a:cs typeface="Segoe UI"/>
              </a:rPr>
              <a:t> Windows Server 2012 et Windows 8.</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la </a:t>
            </a:r>
            <a:r>
              <a:rPr lang="en-US" sz="1000" dirty="0" err="1">
                <a:latin typeface="Arial"/>
                <a:ea typeface="SimSun"/>
                <a:cs typeface="Segoe UI"/>
              </a:rPr>
              <a:t>capacité</a:t>
            </a:r>
            <a:r>
              <a:rPr lang="en-US" sz="1000" dirty="0">
                <a:latin typeface="Arial"/>
                <a:ea typeface="SimSun"/>
                <a:cs typeface="Segoe UI"/>
              </a:rPr>
              <a:t> </a:t>
            </a:r>
            <a:r>
              <a:rPr lang="en-US" sz="1000" dirty="0" err="1">
                <a:latin typeface="Arial"/>
                <a:ea typeface="SimSun"/>
                <a:cs typeface="Segoe UI"/>
              </a:rPr>
              <a:t>d'AppLocker</a:t>
            </a:r>
            <a:r>
              <a:rPr lang="en-US" sz="1000" dirty="0">
                <a:latin typeface="Arial"/>
                <a:ea typeface="SimSun"/>
                <a:cs typeface="Segoe UI"/>
              </a:rPr>
              <a:t> à </a:t>
            </a:r>
            <a:r>
              <a:rPr lang="en-US" sz="1000" dirty="0" err="1">
                <a:latin typeface="Arial"/>
                <a:ea typeface="SimSun"/>
                <a:cs typeface="Segoe UI"/>
              </a:rPr>
              <a:t>définir</a:t>
            </a:r>
            <a:r>
              <a:rPr lang="en-US" sz="1000" dirty="0">
                <a:latin typeface="Arial"/>
                <a:ea typeface="SimSun"/>
                <a:cs typeface="Segoe UI"/>
              </a:rPr>
              <a:t> des ensembles </a:t>
            </a:r>
            <a:r>
              <a:rPr lang="en-US" sz="1000" dirty="0" err="1">
                <a:latin typeface="Arial"/>
                <a:ea typeface="SimSun"/>
                <a:cs typeface="Segoe UI"/>
              </a:rPr>
              <a:t>spécifiques</a:t>
            </a:r>
            <a:r>
              <a:rPr lang="en-US" sz="1000" dirty="0">
                <a:latin typeface="Arial"/>
                <a:ea typeface="SimSun"/>
                <a:cs typeface="Segoe UI"/>
              </a:rPr>
              <a:t> de </a:t>
            </a:r>
            <a:r>
              <a:rPr lang="en-US" sz="1000" dirty="0" err="1">
                <a:latin typeface="Arial"/>
                <a:ea typeface="SimSun"/>
                <a:cs typeface="Segoe UI"/>
              </a:rPr>
              <a:t>règles</a:t>
            </a:r>
            <a:r>
              <a:rPr lang="en-US" sz="1000" dirty="0">
                <a:latin typeface="Arial"/>
                <a:ea typeface="SimSun"/>
                <a:cs typeface="Segoe UI"/>
              </a:rPr>
              <a:t> en </a:t>
            </a:r>
            <a:r>
              <a:rPr lang="en-US" sz="1000" dirty="0" err="1">
                <a:latin typeface="Arial"/>
                <a:ea typeface="SimSun"/>
                <a:cs typeface="Segoe UI"/>
              </a:rPr>
              <a:t>fonction</a:t>
            </a:r>
            <a:r>
              <a:rPr lang="en-US" sz="1000" dirty="0">
                <a:latin typeface="Arial"/>
                <a:ea typeface="SimSun"/>
                <a:cs typeface="Segoe UI"/>
              </a:rPr>
              <a:t> du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a:t>
            </a:r>
            <a:r>
              <a:rPr lang="en-US" sz="1000" dirty="0" err="1">
                <a:latin typeface="Arial"/>
                <a:ea typeface="SimSun"/>
                <a:cs typeface="Segoe UI"/>
              </a:rPr>
              <a:t>l'appartenance</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définition</a:t>
            </a:r>
            <a:r>
              <a:rPr lang="en-US" sz="1000" dirty="0">
                <a:latin typeface="Arial"/>
                <a:ea typeface="SimSun"/>
                <a:cs typeface="Segoe UI"/>
              </a:rPr>
              <a:t> de variables </a:t>
            </a:r>
            <a:r>
              <a:rPr lang="en-US" sz="1000" dirty="0" err="1">
                <a:latin typeface="Arial"/>
                <a:ea typeface="SimSun"/>
                <a:cs typeface="Segoe UI"/>
              </a:rPr>
              <a:t>d'application</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créez</a:t>
            </a:r>
            <a:r>
              <a:rPr lang="en-US" sz="1000" dirty="0">
                <a:latin typeface="Arial"/>
                <a:ea typeface="SimSun"/>
                <a:cs typeface="Segoe UI"/>
              </a:rPr>
              <a:t> des </a:t>
            </a:r>
            <a:r>
              <a:rPr lang="en-US" sz="1000" dirty="0" err="1">
                <a:latin typeface="Arial"/>
                <a:ea typeface="SimSun"/>
                <a:cs typeface="Segoe UI"/>
              </a:rPr>
              <a:t>règles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7942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le </a:t>
            </a:r>
            <a:r>
              <a:rPr lang="en-US" sz="1000" dirty="0" err="1">
                <a:latin typeface="Arial"/>
                <a:ea typeface="SimSun"/>
                <a:cs typeface="Segoe UI"/>
              </a:rPr>
              <a:t>fonctionnement</a:t>
            </a:r>
            <a:r>
              <a:rPr lang="en-US" sz="1000" dirty="0">
                <a:latin typeface="Arial"/>
                <a:ea typeface="SimSun"/>
                <a:cs typeface="Segoe UI"/>
              </a:rPr>
              <a:t> des </a:t>
            </a:r>
            <a:r>
              <a:rPr lang="en-US" sz="1000" dirty="0" err="1">
                <a:latin typeface="Arial"/>
                <a:ea typeface="SimSun"/>
                <a:cs typeface="Segoe UI"/>
              </a:rPr>
              <a:t>règles</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illustrez</a:t>
            </a:r>
            <a:r>
              <a:rPr lang="en-US" sz="1000" dirty="0">
                <a:latin typeface="Arial"/>
                <a:ea typeface="SimSun"/>
                <a:cs typeface="Segoe UI"/>
              </a:rPr>
              <a:t> les </a:t>
            </a:r>
            <a:r>
              <a:rPr lang="en-US" sz="1000" dirty="0" err="1">
                <a:latin typeface="Arial"/>
                <a:ea typeface="SimSun"/>
                <a:cs typeface="Segoe UI"/>
              </a:rPr>
              <a:t>règles</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un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d'utilisation</a:t>
            </a:r>
            <a:r>
              <a:rPr lang="en-US" sz="1000" dirty="0">
                <a:latin typeface="Arial"/>
                <a:ea typeface="SimSun"/>
                <a:cs typeface="Segoe UI"/>
              </a:rPr>
              <a:t> </a:t>
            </a:r>
            <a:r>
              <a:rPr lang="en-US" sz="1000" dirty="0" err="1">
                <a:latin typeface="Arial"/>
                <a:ea typeface="SimSun"/>
                <a:cs typeface="Segoe UI"/>
              </a:rPr>
              <a:t>d'AppLocker</a:t>
            </a:r>
            <a:r>
              <a:rPr lang="en-US" sz="1000" dirty="0">
                <a:latin typeface="Arial"/>
                <a:ea typeface="SimSun"/>
                <a:cs typeface="Segoe UI"/>
              </a:rPr>
              <a:t>, </a:t>
            </a:r>
            <a:r>
              <a:rPr lang="en-US" sz="1000" dirty="0" err="1">
                <a:latin typeface="Arial"/>
                <a:ea typeface="SimSun"/>
                <a:cs typeface="Segoe UI"/>
              </a:rPr>
              <a:t>tel</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façon</a:t>
            </a:r>
            <a:r>
              <a:rPr lang="en-US" sz="1000" dirty="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pour </a:t>
            </a:r>
            <a:r>
              <a:rPr lang="en-US" sz="1000" dirty="0" err="1">
                <a:latin typeface="Arial"/>
                <a:ea typeface="SimSun"/>
                <a:cs typeface="Segoe UI"/>
              </a:rPr>
              <a:t>configurer</a:t>
            </a:r>
            <a:r>
              <a:rPr lang="en-US" sz="1000" dirty="0">
                <a:latin typeface="Arial"/>
                <a:ea typeface="SimSun"/>
                <a:cs typeface="Segoe UI"/>
              </a:rPr>
              <a:t> les </a:t>
            </a:r>
            <a:r>
              <a:rPr lang="en-US" sz="1000" dirty="0" err="1">
                <a:latin typeface="Arial"/>
                <a:ea typeface="SimSun"/>
                <a:cs typeface="Segoe UI"/>
              </a:rPr>
              <a:t>logiciels</a:t>
            </a:r>
            <a:r>
              <a:rPr lang="en-US" sz="1000" dirty="0">
                <a:latin typeface="Arial"/>
                <a:ea typeface="SimSun"/>
                <a:cs typeface="Segoe UI"/>
              </a:rPr>
              <a:t> qui ne </a:t>
            </a:r>
            <a:r>
              <a:rPr lang="en-US" sz="1000" dirty="0" err="1">
                <a:latin typeface="Arial"/>
                <a:ea typeface="SimSun"/>
                <a:cs typeface="Segoe UI"/>
              </a:rPr>
              <a:t>sont</a:t>
            </a:r>
            <a:r>
              <a:rPr lang="en-US" sz="1000" dirty="0">
                <a:latin typeface="Arial"/>
                <a:ea typeface="SimSun"/>
                <a:cs typeface="Segoe UI"/>
              </a:rPr>
              <a:t> plus </a:t>
            </a:r>
            <a:r>
              <a:rPr lang="en-US" sz="1000" dirty="0" err="1">
                <a:latin typeface="Arial"/>
                <a:ea typeface="SimSun"/>
                <a:cs typeface="Segoe UI"/>
              </a:rPr>
              <a:t>utilisés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société</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action </a:t>
            </a:r>
            <a:r>
              <a:rPr lang="en-US" sz="1000" dirty="0" err="1">
                <a:latin typeface="Arial"/>
                <a:ea typeface="SimSun"/>
                <a:cs typeface="Segoe UI"/>
              </a:rPr>
              <a:t>Refuser</a:t>
            </a:r>
            <a:r>
              <a:rPr lang="en-US" sz="1000" dirty="0">
                <a:latin typeface="Arial"/>
                <a:ea typeface="SimSun"/>
                <a:cs typeface="Segoe UI"/>
              </a:rPr>
              <a:t> de </a:t>
            </a:r>
            <a:r>
              <a:rPr lang="en-US" sz="1000" dirty="0" err="1">
                <a:latin typeface="Arial"/>
                <a:ea typeface="SimSun"/>
                <a:cs typeface="Segoe UI"/>
              </a:rPr>
              <a:t>sorte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ne </a:t>
            </a:r>
            <a:r>
              <a:rPr lang="en-US" sz="1000" dirty="0" err="1">
                <a:latin typeface="Arial"/>
                <a:ea typeface="SimSun"/>
                <a:cs typeface="Segoe UI"/>
              </a:rPr>
              <a:t>puissent</a:t>
            </a:r>
            <a:r>
              <a:rPr lang="en-US" sz="1000" dirty="0">
                <a:latin typeface="Arial"/>
                <a:ea typeface="SimSun"/>
                <a:cs typeface="Segoe UI"/>
              </a:rPr>
              <a:t> plus </a:t>
            </a:r>
            <a:r>
              <a:rPr lang="en-US" sz="1000" dirty="0" err="1">
                <a:latin typeface="Arial"/>
                <a:ea typeface="SimSun"/>
                <a:cs typeface="Segoe UI"/>
              </a:rPr>
              <a:t>exécuter</a:t>
            </a:r>
            <a:r>
              <a:rPr lang="en-US" sz="1000" dirty="0">
                <a:latin typeface="Arial"/>
                <a:ea typeface="SimSun"/>
                <a:cs typeface="Segoe UI"/>
              </a:rPr>
              <a:t> les </a:t>
            </a:r>
            <a:r>
              <a:rPr lang="en-US" sz="1000" dirty="0" err="1">
                <a:latin typeface="Arial"/>
                <a:ea typeface="SimSun"/>
                <a:cs typeface="Segoe UI"/>
              </a:rPr>
              <a:t>logiciels</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l'étape</a:t>
            </a:r>
            <a:r>
              <a:rPr lang="en-US" sz="1000" dirty="0">
                <a:latin typeface="Arial"/>
                <a:ea typeface="SimSun"/>
                <a:cs typeface="Segoe UI"/>
              </a:rPr>
              <a:t> </a:t>
            </a:r>
            <a:r>
              <a:rPr lang="en-US" sz="1000" dirty="0" err="1" smtClean="0">
                <a:latin typeface="Arial"/>
                <a:ea typeface="SimSun"/>
                <a:cs typeface="Segoe UI"/>
              </a:rPr>
              <a:t>suivante</a:t>
            </a:r>
            <a:r>
              <a:rPr lang="en-US" sz="1000" dirty="0" smtClean="0">
                <a:latin typeface="Arial"/>
                <a:ea typeface="SimSun"/>
                <a:cs typeface="Segoe UI"/>
              </a:rPr>
              <a:t> </a:t>
            </a:r>
            <a:r>
              <a:rPr lang="en-US" sz="1000" dirty="0" err="1" smtClean="0">
                <a:latin typeface="Arial"/>
                <a:ea typeface="SimSun"/>
                <a:cs typeface="Segoe UI"/>
              </a:rPr>
              <a:t>consiste</a:t>
            </a:r>
            <a:r>
              <a:rPr lang="en-US" sz="1000" dirty="0" smtClean="0">
                <a:latin typeface="Arial"/>
                <a:ea typeface="SimSun"/>
                <a:cs typeface="Segoe UI"/>
              </a:rPr>
              <a:t> </a:t>
            </a:r>
            <a:r>
              <a:rPr lang="en-US" sz="1000" dirty="0">
                <a:latin typeface="Arial"/>
                <a:ea typeface="SimSun"/>
                <a:cs typeface="Segoe UI"/>
              </a:rPr>
              <a:t>à </a:t>
            </a:r>
            <a:r>
              <a:rPr lang="en-US" sz="1000" dirty="0" err="1">
                <a:latin typeface="Arial"/>
                <a:ea typeface="SimSun"/>
                <a:cs typeface="Segoe UI"/>
              </a:rPr>
              <a:t>supprimer</a:t>
            </a:r>
            <a:r>
              <a:rPr lang="en-US" sz="1000" dirty="0">
                <a:latin typeface="Arial"/>
                <a:ea typeface="SimSun"/>
                <a:cs typeface="Segoe UI"/>
              </a:rPr>
              <a:t> les </a:t>
            </a:r>
            <a:r>
              <a:rPr lang="en-US" sz="1000" dirty="0" err="1">
                <a:latin typeface="Arial"/>
                <a:ea typeface="SimSun"/>
                <a:cs typeface="Segoe UI"/>
              </a:rPr>
              <a:t>logiciels</a:t>
            </a:r>
            <a:r>
              <a:rPr lang="en-US" sz="1000" dirty="0">
                <a:latin typeface="Arial"/>
                <a:ea typeface="SimSun"/>
                <a:cs typeface="Segoe UI"/>
              </a:rPr>
              <a:t> qui ne </a:t>
            </a:r>
            <a:r>
              <a:rPr lang="en-US" sz="1000" dirty="0" err="1">
                <a:latin typeface="Arial"/>
                <a:ea typeface="SimSun"/>
                <a:cs typeface="Segoe UI"/>
              </a:rPr>
              <a:t>sont</a:t>
            </a:r>
            <a:r>
              <a:rPr lang="en-US" sz="1000" dirty="0">
                <a:latin typeface="Arial"/>
                <a:ea typeface="SimSun"/>
                <a:cs typeface="Segoe UI"/>
              </a:rPr>
              <a:t> plus </a:t>
            </a:r>
            <a:r>
              <a:rPr lang="en-US" sz="1000" dirty="0" err="1">
                <a:latin typeface="Arial"/>
                <a:ea typeface="SimSun"/>
                <a:cs typeface="Segoe UI"/>
              </a:rPr>
              <a:t>utilisés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société</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un </a:t>
            </a:r>
            <a:r>
              <a:rPr lang="en-US" sz="1000" dirty="0" err="1">
                <a:latin typeface="Arial"/>
                <a:ea typeface="SimSun"/>
                <a:cs typeface="Segoe UI"/>
              </a:rPr>
              <a:t>exemple</a:t>
            </a:r>
            <a:r>
              <a:rPr lang="en-US" sz="1000" dirty="0">
                <a:latin typeface="Arial"/>
                <a:ea typeface="SimSun"/>
                <a:cs typeface="Segoe UI"/>
              </a:rPr>
              <a:t> de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d'audit</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a:t>
            </a:r>
            <a:r>
              <a:rPr lang="en-US" sz="1000" dirty="0" err="1">
                <a:latin typeface="Arial"/>
                <a:ea typeface="SimSun"/>
                <a:cs typeface="Segoe UI"/>
              </a:rPr>
              <a:t>scénarios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administrateurs</a:t>
            </a:r>
            <a:r>
              <a:rPr lang="en-US" sz="1000" dirty="0" smtClean="0">
                <a:latin typeface="Arial"/>
                <a:ea typeface="SimSun"/>
                <a:cs typeface="Segoe UI"/>
              </a:rPr>
              <a:t> </a:t>
            </a:r>
            <a:r>
              <a:rPr lang="en-US" sz="1000" dirty="0" err="1">
                <a:latin typeface="Arial"/>
                <a:ea typeface="SimSun"/>
                <a:cs typeface="Segoe UI"/>
              </a:rPr>
              <a:t>configurent</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d'audit</a:t>
            </a:r>
            <a:r>
              <a:rPr lang="en-US" sz="1000" dirty="0">
                <a:latin typeface="Arial"/>
                <a:ea typeface="SimSun"/>
                <a:cs typeface="Segoe UI"/>
              </a:rPr>
              <a:t> pour </a:t>
            </a:r>
            <a:r>
              <a:rPr lang="en-US" sz="1000" dirty="0" err="1">
                <a:latin typeface="Arial"/>
                <a:ea typeface="SimSun"/>
                <a:cs typeface="Segoe UI"/>
              </a:rPr>
              <a:t>obtenir</a:t>
            </a:r>
            <a:r>
              <a:rPr lang="en-US" sz="1000" dirty="0">
                <a:latin typeface="Arial"/>
                <a:ea typeface="SimSun"/>
                <a:cs typeface="Segoe UI"/>
              </a:rPr>
              <a:t> 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logiciels</a:t>
            </a:r>
            <a:r>
              <a:rPr lang="en-US" sz="1000" dirty="0">
                <a:latin typeface="Arial"/>
                <a:ea typeface="SimSun"/>
                <a:cs typeface="Segoe UI"/>
              </a:rPr>
              <a:t> </a:t>
            </a:r>
            <a:r>
              <a:rPr lang="en-US" sz="1000" dirty="0" smtClean="0">
                <a:latin typeface="Arial"/>
                <a:ea typeface="SimSun"/>
                <a:cs typeface="Segoe UI"/>
              </a:rPr>
              <a:t>qui </a:t>
            </a:r>
            <a:r>
              <a:rPr lang="en-US" sz="1000" dirty="0" err="1" smtClean="0">
                <a:latin typeface="Arial"/>
                <a:ea typeface="SimSun"/>
                <a:cs typeface="Segoe UI"/>
              </a:rPr>
              <a:t>ont</a:t>
            </a:r>
            <a:r>
              <a:rPr lang="en-US" sz="1000" dirty="0" smtClean="0">
                <a:latin typeface="Arial"/>
                <a:ea typeface="SimSun"/>
                <a:cs typeface="Segoe UI"/>
              </a:rPr>
              <a:t> </a:t>
            </a:r>
            <a:r>
              <a:rPr lang="en-US" sz="1000" dirty="0" err="1" smtClean="0">
                <a:latin typeface="Arial"/>
                <a:ea typeface="SimSun"/>
                <a:cs typeface="Segoe UI"/>
              </a:rPr>
              <a:t>été</a:t>
            </a:r>
            <a:r>
              <a:rPr lang="en-US" sz="1000" dirty="0" smtClean="0">
                <a:latin typeface="Arial"/>
                <a:ea typeface="SimSun"/>
                <a:cs typeface="Segoe UI"/>
              </a:rPr>
              <a:t> </a:t>
            </a:r>
            <a:r>
              <a:rPr lang="en-US" sz="1000" dirty="0" err="1">
                <a:latin typeface="Arial"/>
                <a:ea typeface="SimSun"/>
                <a:cs typeface="Segoe UI"/>
              </a:rPr>
              <a:t>exécutés</a:t>
            </a:r>
            <a:r>
              <a:rPr lang="en-US" sz="1000" dirty="0">
                <a:latin typeface="Arial"/>
                <a:ea typeface="SimSun"/>
                <a:cs typeface="Segoe UI"/>
              </a:rPr>
              <a:t> par les </a:t>
            </a:r>
            <a:r>
              <a:rPr lang="en-US" sz="1000" dirty="0" err="1">
                <a:latin typeface="Arial"/>
                <a:ea typeface="SimSun"/>
                <a:cs typeface="Segoe UI"/>
              </a:rPr>
              <a:t>employés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avec les </a:t>
            </a:r>
            <a:r>
              <a:rPr lang="en-US" sz="1000" dirty="0" err="1">
                <a:latin typeface="Arial"/>
                <a:ea typeface="SimSun"/>
                <a:cs typeface="Segoe UI"/>
              </a:rPr>
              <a:t>stagiaires</a:t>
            </a:r>
            <a:r>
              <a:rPr lang="en-US" sz="1000" dirty="0">
                <a:latin typeface="Arial"/>
                <a:ea typeface="SimSun"/>
                <a:cs typeface="Segoe UI"/>
              </a:rPr>
              <a:t> de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exemples</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l'implémentation</a:t>
            </a:r>
            <a:r>
              <a:rPr lang="en-US" sz="1000" dirty="0">
                <a:latin typeface="Arial"/>
                <a:ea typeface="SimSun"/>
                <a:cs typeface="Segoe UI"/>
              </a:rPr>
              <a:t> </a:t>
            </a:r>
            <a:r>
              <a:rPr lang="en-US" sz="1000" dirty="0" err="1">
                <a:latin typeface="Arial"/>
                <a:ea typeface="SimSun"/>
                <a:cs typeface="Segoe UI"/>
              </a:rPr>
              <a:t>d'AppLocker</a:t>
            </a:r>
            <a:r>
              <a:rPr lang="en-US" sz="1000" dirty="0">
                <a:latin typeface="Arial"/>
                <a:ea typeface="SimSun"/>
                <a:cs typeface="Segoe UI"/>
              </a:rPr>
              <a:t> </a:t>
            </a:r>
            <a:r>
              <a:rPr lang="en-US" sz="1000" dirty="0" err="1">
                <a:latin typeface="Arial"/>
                <a:ea typeface="SimSun"/>
                <a:cs typeface="Segoe UI"/>
              </a:rPr>
              <a:t>serait</a:t>
            </a:r>
            <a:r>
              <a:rPr lang="en-US" sz="1000" dirty="0">
                <a:latin typeface="Arial"/>
                <a:ea typeface="SimSun"/>
                <a:cs typeface="Segoe UI"/>
              </a:rPr>
              <a:t> </a:t>
            </a:r>
            <a:r>
              <a:rPr lang="en-US" sz="1000" dirty="0" err="1">
                <a:latin typeface="Arial"/>
                <a:ea typeface="SimSun"/>
                <a:cs typeface="Segoe UI"/>
              </a:rPr>
              <a:t>bénéfique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a:t>
            </a:r>
            <a:r>
              <a:rPr lang="en-US" sz="1000" dirty="0" err="1" smtClean="0">
                <a:effectLst/>
                <a:latin typeface="Arial"/>
                <a:ea typeface="Times New Roman"/>
                <a:cs typeface="Segoe UI"/>
              </a:rPr>
              <a:t>dont</a:t>
            </a:r>
            <a:r>
              <a:rPr lang="en-US" sz="1000" dirty="0" smtClean="0">
                <a:effectLst/>
                <a:latin typeface="Arial"/>
                <a:ea typeface="Times New Roman"/>
                <a:cs typeface="Segoe UI"/>
              </a:rPr>
              <a:t> </a:t>
            </a:r>
            <a:r>
              <a:rPr lang="en-US" sz="1000" dirty="0" err="1" smtClean="0">
                <a:effectLst/>
                <a:latin typeface="Arial"/>
                <a:ea typeface="Times New Roman"/>
                <a:cs typeface="Segoe UI"/>
              </a:rPr>
              <a:t>l'utilisation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n'est</a:t>
            </a:r>
            <a:r>
              <a:rPr lang="en-US" sz="1000" dirty="0" smtClean="0">
                <a:effectLst/>
                <a:latin typeface="Arial"/>
                <a:ea typeface="Times New Roman"/>
                <a:cs typeface="Segoe UI"/>
              </a:rPr>
              <a:t> pas </a:t>
            </a:r>
            <a:r>
              <a:rPr lang="en-US" sz="1000" dirty="0" err="1" smtClean="0">
                <a:effectLst/>
                <a:latin typeface="Arial"/>
                <a:ea typeface="Times New Roman"/>
                <a:cs typeface="Segoe UI"/>
              </a:rPr>
              <a:t>autorisée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société</a:t>
            </a:r>
            <a:r>
              <a:rPr lang="en-US" sz="1000" dirty="0" smtClean="0">
                <a:effectLst/>
                <a:latin typeface="Arial"/>
                <a:ea typeface="Times New Roman"/>
                <a:cs typeface="Segoe UI"/>
              </a:rPr>
              <a:t>. </a:t>
            </a:r>
            <a:r>
              <a:rPr lang="en-US" sz="1000" dirty="0" err="1" smtClean="0">
                <a:effectLst/>
                <a:latin typeface="Arial"/>
                <a:ea typeface="Times New Roman"/>
                <a:cs typeface="Segoe UI"/>
              </a:rPr>
              <a:t>Mentionnez</a:t>
            </a:r>
            <a:r>
              <a:rPr lang="en-US" sz="1000" dirty="0" smtClean="0">
                <a:effectLst/>
                <a:latin typeface="Arial"/>
                <a:ea typeface="Times New Roman"/>
                <a:cs typeface="Segoe UI"/>
              </a:rPr>
              <a:t> un </a:t>
            </a:r>
            <a:r>
              <a:rPr lang="en-US" sz="1000" dirty="0" err="1" smtClean="0">
                <a:effectLst/>
                <a:latin typeface="Arial"/>
                <a:ea typeface="Times New Roman"/>
                <a:cs typeface="Segoe UI"/>
              </a:rPr>
              <a:t>exemple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logiciel</a:t>
            </a:r>
            <a:r>
              <a:rPr lang="en-US" sz="1000" dirty="0" smtClean="0">
                <a:effectLst/>
                <a:latin typeface="Arial"/>
                <a:ea typeface="Times New Roman"/>
                <a:cs typeface="Segoe UI"/>
              </a:rPr>
              <a:t> susceptible de </a:t>
            </a:r>
            <a:r>
              <a:rPr lang="en-US" sz="1000" dirty="0" err="1" smtClean="0">
                <a:effectLst/>
                <a:latin typeface="Arial"/>
                <a:ea typeface="Times New Roman"/>
                <a:cs typeface="Segoe UI"/>
              </a:rPr>
              <a:t>perturber</a:t>
            </a:r>
            <a:r>
              <a:rPr lang="en-US" sz="1000" dirty="0" smtClean="0">
                <a:effectLst/>
                <a:latin typeface="Arial"/>
                <a:ea typeface="Times New Roman"/>
                <a:cs typeface="Segoe UI"/>
              </a:rPr>
              <a:t> la </a:t>
            </a:r>
            <a:r>
              <a:rPr lang="en-US" sz="1000" dirty="0" err="1" smtClean="0">
                <a:effectLst/>
                <a:latin typeface="Arial"/>
                <a:ea typeface="Times New Roman"/>
                <a:cs typeface="Segoe UI"/>
              </a:rPr>
              <a:t>productivité</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employés</a:t>
            </a:r>
            <a:r>
              <a:rPr lang="en-US" sz="1000" dirty="0" smtClean="0">
                <a:effectLst/>
                <a:latin typeface="Arial"/>
                <a:ea typeface="Times New Roman"/>
                <a:cs typeface="Segoe UI"/>
              </a:rPr>
              <a:t>, </a:t>
            </a:r>
            <a:r>
              <a:rPr lang="en-US" sz="1000" dirty="0" err="1" smtClean="0">
                <a:effectLst/>
                <a:latin typeface="Arial"/>
                <a:ea typeface="Times New Roman"/>
                <a:cs typeface="Segoe UI"/>
              </a:rPr>
              <a:t>tel</a:t>
            </a:r>
            <a:r>
              <a:rPr lang="en-US" sz="1000" dirty="0" smtClean="0">
                <a:effectLst/>
                <a:latin typeface="Arial"/>
                <a:ea typeface="Times New Roman"/>
                <a:cs typeface="Segoe UI"/>
              </a:rPr>
              <a:t> </a:t>
            </a:r>
            <a:r>
              <a:rPr lang="en-US" sz="1000" dirty="0" err="1" smtClean="0">
                <a:effectLst/>
                <a:latin typeface="Arial"/>
                <a:ea typeface="Times New Roman"/>
                <a:cs typeface="Segoe UI"/>
              </a:rPr>
              <a:t>qu'un</a:t>
            </a:r>
            <a:r>
              <a:rPr lang="en-US" sz="1000" dirty="0" smtClean="0">
                <a:effectLst/>
                <a:latin typeface="Arial"/>
                <a:ea typeface="Times New Roman"/>
                <a:cs typeface="Segoe UI"/>
              </a:rPr>
              <a:t> </a:t>
            </a:r>
            <a:r>
              <a:rPr lang="en-US" sz="1000" dirty="0" err="1" smtClean="0">
                <a:effectLst/>
                <a:latin typeface="Arial"/>
                <a:ea typeface="Times New Roman"/>
                <a:cs typeface="Segoe UI"/>
              </a:rPr>
              <a:t>logiciel</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réseaux</a:t>
            </a:r>
            <a:r>
              <a:rPr lang="en-US" sz="1000" dirty="0" smtClean="0">
                <a:effectLst/>
                <a:latin typeface="Arial"/>
                <a:ea typeface="Times New Roman"/>
                <a:cs typeface="Segoe UI"/>
              </a:rPr>
              <a:t> </a:t>
            </a:r>
            <a:r>
              <a:rPr lang="en-US" sz="1000" dirty="0" err="1" smtClean="0">
                <a:effectLst/>
                <a:latin typeface="Arial"/>
                <a:ea typeface="Times New Roman"/>
                <a:cs typeface="Segoe UI"/>
              </a:rPr>
              <a:t>sociaux</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un </a:t>
            </a:r>
            <a:r>
              <a:rPr lang="en-US" sz="1000" dirty="0" err="1" smtClean="0">
                <a:effectLst/>
                <a:latin typeface="Arial"/>
                <a:ea typeface="Times New Roman"/>
                <a:cs typeface="Segoe UI"/>
              </a:rPr>
              <a:t>logiciel</a:t>
            </a:r>
            <a:r>
              <a:rPr lang="en-US" sz="1000" dirty="0" smtClean="0">
                <a:effectLst/>
                <a:latin typeface="Arial"/>
                <a:ea typeface="Times New Roman"/>
                <a:cs typeface="Segoe UI"/>
              </a:rPr>
              <a:t> qui diffuse en </a:t>
            </a:r>
            <a:r>
              <a:rPr lang="en-US" sz="1000" dirty="0" err="1" smtClean="0">
                <a:effectLst/>
                <a:latin typeface="Arial"/>
                <a:ea typeface="Times New Roman"/>
                <a:cs typeface="Segoe UI"/>
              </a:rPr>
              <a:t>continu</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fichiers</a:t>
            </a:r>
            <a:r>
              <a:rPr lang="en-US" sz="1000" dirty="0" smtClean="0">
                <a:effectLst/>
                <a:latin typeface="Arial"/>
                <a:ea typeface="Times New Roman"/>
                <a:cs typeface="Segoe UI"/>
              </a:rPr>
              <a:t> </a:t>
            </a:r>
            <a:r>
              <a:rPr lang="en-US" sz="1000" dirty="0" err="1" smtClean="0">
                <a:effectLst/>
                <a:latin typeface="Arial"/>
                <a:ea typeface="Times New Roman"/>
                <a:cs typeface="Segoe UI"/>
              </a:rPr>
              <a:t>vidéo</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des images </a:t>
            </a:r>
            <a:r>
              <a:rPr lang="en-US" sz="1000" dirty="0" err="1" smtClean="0">
                <a:effectLst/>
                <a:latin typeface="Arial"/>
                <a:ea typeface="Times New Roman"/>
                <a:cs typeface="Segoe UI"/>
              </a:rPr>
              <a:t>pouvant</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utiliser</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bande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passante</a:t>
            </a:r>
            <a:r>
              <a:rPr lang="en-US" sz="1000" dirty="0" smtClean="0">
                <a:effectLst/>
                <a:latin typeface="Arial"/>
                <a:ea typeface="Times New Roman"/>
                <a:cs typeface="Segoe UI"/>
              </a:rPr>
              <a:t>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a:t>
            </a:r>
            <a:r>
              <a:rPr lang="en-US" sz="1000" dirty="0" err="1" smtClean="0">
                <a:effectLst/>
                <a:latin typeface="Arial"/>
                <a:ea typeface="Times New Roman"/>
                <a:cs typeface="Segoe UI"/>
              </a:rPr>
              <a:t>importante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qui ne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plus </a:t>
            </a:r>
            <a:r>
              <a:rPr lang="en-US" sz="1000" dirty="0" err="1" smtClean="0">
                <a:effectLst/>
                <a:latin typeface="Arial"/>
                <a:ea typeface="Times New Roman"/>
                <a:cs typeface="Segoe UI"/>
              </a:rPr>
              <a:t>utilisés</a:t>
            </a:r>
            <a:r>
              <a:rPr lang="en-US" sz="1000" dirty="0" smtClean="0">
                <a:effectLst/>
                <a:latin typeface="Arial"/>
                <a:ea typeface="Times New Roman"/>
                <a:cs typeface="Segoe UI"/>
              </a:rPr>
              <a:t>. </a:t>
            </a:r>
            <a:r>
              <a:rPr lang="en-US" sz="1000" dirty="0" err="1" smtClean="0">
                <a:effectLst/>
                <a:latin typeface="Arial"/>
                <a:ea typeface="Times New Roman"/>
                <a:cs typeface="Segoe UI"/>
              </a:rPr>
              <a:t>Ces</a:t>
            </a:r>
            <a:r>
              <a:rPr lang="en-US" sz="1000" dirty="0" smtClean="0">
                <a:effectLst/>
                <a:latin typeface="Arial"/>
                <a:ea typeface="Times New Roman"/>
                <a:cs typeface="Segoe UI"/>
              </a:rPr>
              <a:t> </a:t>
            </a: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ne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pas </a:t>
            </a:r>
            <a:r>
              <a:rPr lang="en-US" sz="1000" dirty="0" err="1" smtClean="0">
                <a:effectLst/>
                <a:latin typeface="Arial"/>
                <a:ea typeface="Times New Roman"/>
                <a:cs typeface="Segoe UI"/>
              </a:rPr>
              <a:t>requis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société</a:t>
            </a:r>
            <a:r>
              <a:rPr lang="en-US" sz="1000" dirty="0" smtClean="0">
                <a:effectLst/>
                <a:latin typeface="Arial"/>
                <a:ea typeface="Times New Roman"/>
                <a:cs typeface="Segoe UI"/>
              </a:rPr>
              <a:t>, </a:t>
            </a:r>
            <a:r>
              <a:rPr lang="en-US" sz="1000" dirty="0" err="1" smtClean="0">
                <a:effectLst/>
                <a:latin typeface="Arial"/>
                <a:ea typeface="Times New Roman"/>
                <a:cs typeface="Segoe UI"/>
              </a:rPr>
              <a:t>si</a:t>
            </a:r>
            <a:r>
              <a:rPr lang="en-US" sz="1000" dirty="0" smtClean="0">
                <a:effectLst/>
                <a:latin typeface="Arial"/>
                <a:ea typeface="Times New Roman"/>
                <a:cs typeface="Segoe UI"/>
              </a:rPr>
              <a:t> </a:t>
            </a:r>
            <a:r>
              <a:rPr lang="en-US" sz="1000" dirty="0" err="1" smtClean="0">
                <a:effectLst/>
                <a:latin typeface="Arial"/>
                <a:ea typeface="Times New Roman"/>
                <a:cs typeface="Segoe UI"/>
              </a:rPr>
              <a:t>bien</a:t>
            </a:r>
            <a:r>
              <a:rPr lang="en-US" sz="1000" dirty="0" smtClean="0">
                <a:effectLst/>
                <a:latin typeface="Arial"/>
                <a:ea typeface="Times New Roman"/>
                <a:cs typeface="Segoe UI"/>
              </a:rPr>
              <a:t> </a:t>
            </a:r>
            <a:r>
              <a:rPr lang="en-US" sz="1000" dirty="0" err="1" smtClean="0">
                <a:effectLst/>
                <a:latin typeface="Arial"/>
                <a:ea typeface="Times New Roman"/>
                <a:cs typeface="Segoe UI"/>
              </a:rPr>
              <a:t>qu'ils</a:t>
            </a:r>
            <a:r>
              <a:rPr lang="en-US" sz="1000" dirty="0" smtClean="0">
                <a:effectLst/>
                <a:latin typeface="Arial"/>
                <a:ea typeface="Times New Roman"/>
                <a:cs typeface="Segoe UI"/>
              </a:rPr>
              <a:t> ne font pas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a:t>
            </a:r>
            <a:r>
              <a:rPr lang="en-US" sz="1000" dirty="0" err="1" smtClean="0">
                <a:effectLst/>
                <a:latin typeface="Arial"/>
                <a:ea typeface="Times New Roman"/>
                <a:cs typeface="Segoe UI"/>
              </a:rPr>
              <a:t>d'une</a:t>
            </a:r>
            <a:r>
              <a:rPr lang="en-US" sz="1000" dirty="0" smtClean="0">
                <a:effectLst/>
                <a:latin typeface="Arial"/>
                <a:ea typeface="Times New Roman"/>
                <a:cs typeface="Segoe UI"/>
              </a:rPr>
              <a:t> maintenance et ne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plus </a:t>
            </a:r>
            <a:r>
              <a:rPr lang="en-US" sz="1000" dirty="0" err="1" smtClean="0">
                <a:effectLst/>
                <a:latin typeface="Arial"/>
                <a:ea typeface="Times New Roman"/>
                <a:cs typeface="Segoe UI"/>
              </a:rPr>
              <a:t>couverts</a:t>
            </a:r>
            <a:r>
              <a:rPr lang="en-US" sz="1000" dirty="0" smtClean="0">
                <a:effectLst/>
                <a:latin typeface="Arial"/>
                <a:ea typeface="Times New Roman"/>
                <a:cs typeface="Segoe UI"/>
              </a:rPr>
              <a:t> par des </a:t>
            </a:r>
            <a:r>
              <a:rPr lang="en-US" sz="1000" dirty="0" err="1" smtClean="0">
                <a:effectLst/>
                <a:latin typeface="Arial"/>
                <a:ea typeface="Times New Roman"/>
                <a:cs typeface="Segoe UI"/>
              </a:rPr>
              <a:t>licences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qui ne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plus </a:t>
            </a:r>
            <a:r>
              <a:rPr lang="en-US" sz="1000" dirty="0" err="1" smtClean="0">
                <a:effectLst/>
                <a:latin typeface="Arial"/>
                <a:ea typeface="Times New Roman"/>
                <a:cs typeface="Segoe UI"/>
              </a:rPr>
              <a:t>pris</a:t>
            </a:r>
            <a:r>
              <a:rPr lang="en-US" sz="1000" dirty="0" smtClean="0">
                <a:effectLst/>
                <a:latin typeface="Arial"/>
                <a:ea typeface="Times New Roman"/>
                <a:cs typeface="Segoe UI"/>
              </a:rPr>
              <a:t> en charge. </a:t>
            </a:r>
            <a:r>
              <a:rPr lang="en-US" sz="1000" dirty="0" err="1" smtClean="0">
                <a:effectLst/>
                <a:latin typeface="Arial"/>
                <a:ea typeface="Times New Roman"/>
                <a:cs typeface="Segoe UI"/>
              </a:rPr>
              <a:t>Ces</a:t>
            </a:r>
            <a:r>
              <a:rPr lang="en-US" sz="1000" dirty="0" smtClean="0">
                <a:effectLst/>
                <a:latin typeface="Arial"/>
                <a:ea typeface="Times New Roman"/>
                <a:cs typeface="Segoe UI"/>
              </a:rPr>
              <a:t> </a:t>
            </a:r>
            <a:r>
              <a:rPr lang="en-US" sz="1000" dirty="0" err="1" smtClean="0">
                <a:effectLst/>
                <a:latin typeface="Arial"/>
                <a:ea typeface="Times New Roman"/>
                <a:cs typeface="Segoe UI"/>
              </a:rPr>
              <a:t>logiciels</a:t>
            </a:r>
            <a:r>
              <a:rPr lang="en-US" sz="1000" dirty="0" smtClean="0">
                <a:effectLst/>
                <a:latin typeface="Arial"/>
                <a:ea typeface="Times New Roman"/>
                <a:cs typeface="Segoe UI"/>
              </a:rPr>
              <a:t> ne font pas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mises</a:t>
            </a:r>
            <a:r>
              <a:rPr lang="en-US" sz="1000" dirty="0" smtClean="0">
                <a:effectLst/>
                <a:latin typeface="Arial"/>
                <a:ea typeface="Times New Roman"/>
                <a:cs typeface="Segoe UI"/>
              </a:rPr>
              <a:t> à jour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et </a:t>
            </a:r>
            <a:r>
              <a:rPr lang="en-US" sz="1000" dirty="0" err="1" smtClean="0">
                <a:effectLst/>
                <a:latin typeface="Arial"/>
                <a:ea typeface="Times New Roman"/>
                <a:cs typeface="Segoe UI"/>
              </a:rPr>
              <a:t>peuvent</a:t>
            </a:r>
            <a:r>
              <a:rPr lang="en-US" sz="1000" dirty="0" smtClean="0">
                <a:effectLst/>
                <a:latin typeface="Arial"/>
                <a:ea typeface="Times New Roman"/>
                <a:cs typeface="Segoe UI"/>
              </a:rPr>
              <a:t> </a:t>
            </a:r>
            <a:r>
              <a:rPr lang="en-US" sz="1000" dirty="0" err="1" smtClean="0">
                <a:effectLst/>
                <a:latin typeface="Arial"/>
                <a:ea typeface="Times New Roman"/>
                <a:cs typeface="Segoe UI"/>
              </a:rPr>
              <a:t>donc</a:t>
            </a:r>
            <a:r>
              <a:rPr lang="en-US" sz="1000" dirty="0" smtClean="0">
                <a:effectLst/>
                <a:latin typeface="Arial"/>
                <a:ea typeface="Times New Roman"/>
                <a:cs typeface="Segoe UI"/>
              </a:rPr>
              <a:t> </a:t>
            </a:r>
            <a:r>
              <a:rPr lang="en-US" sz="1000" dirty="0" err="1" smtClean="0">
                <a:effectLst/>
                <a:latin typeface="Arial"/>
                <a:ea typeface="Times New Roman"/>
                <a:cs typeface="Segoe UI"/>
              </a:rPr>
              <a:t>générer</a:t>
            </a:r>
            <a:r>
              <a:rPr lang="en-US" sz="1000" dirty="0" smtClean="0">
                <a:effectLst/>
                <a:latin typeface="Arial"/>
                <a:ea typeface="Times New Roman"/>
                <a:cs typeface="Segoe UI"/>
              </a:rPr>
              <a:t> un </a:t>
            </a:r>
            <a:r>
              <a:rPr lang="en-US" sz="1000" dirty="0" err="1" smtClean="0">
                <a:effectLst/>
                <a:latin typeface="Arial"/>
                <a:ea typeface="Times New Roman"/>
                <a:cs typeface="Segoe UI"/>
              </a:rPr>
              <a:t>risque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469105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utiliserez</a:t>
            </a:r>
            <a:r>
              <a:rPr lang="en-US" sz="1000" dirty="0">
                <a:latin typeface="Arial"/>
                <a:ea typeface="SimSun"/>
                <a:cs typeface="Segoe UI"/>
              </a:rPr>
              <a:t> LON-CL1, le client Windows 8.</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Démarrez</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b="1" dirty="0" smtClean="0">
                <a:latin typeface="Arial"/>
                <a:ea typeface="SimSun"/>
                <a:cs typeface="Arial"/>
              </a:rPr>
              <a:t>22410B</a:t>
            </a:r>
            <a:r>
              <a:rPr lang="en-US" sz="1000" dirty="0" smtClean="0">
                <a:latin typeface="Arial"/>
                <a:ea typeface="SimSun"/>
                <a:cs typeface="Arial"/>
              </a:rPr>
              <a:t>-</a:t>
            </a:r>
            <a:r>
              <a:rPr lang="en-US" sz="1000" b="1" dirty="0" smtClean="0">
                <a:latin typeface="Arial"/>
                <a:ea typeface="SimSun"/>
                <a:cs typeface="Arial"/>
              </a:rPr>
              <a:t>LON-DC1</a:t>
            </a:r>
            <a:r>
              <a:rPr lang="en-US" sz="1000" dirty="0" smtClean="0">
                <a:latin typeface="Arial"/>
                <a:ea typeface="SimSun"/>
                <a:cs typeface="Segoe UI"/>
              </a:rPr>
              <a:t>.</a:t>
            </a:r>
          </a:p>
          <a:p>
            <a:pPr>
              <a:lnSpc>
                <a:spcPct val="115000"/>
              </a:lnSpc>
              <a:spcBef>
                <a:spcPts val="900"/>
              </a:spcBef>
              <a:spcAft>
                <a:spcPts val="300"/>
              </a:spcAft>
            </a:pPr>
            <a:r>
              <a:rPr lang="es-ES" sz="1000" b="1" dirty="0" err="1">
                <a:latin typeface="Arial" pitchFamily="34" charset="0"/>
              </a:rPr>
              <a:t>Procédure</a:t>
            </a:r>
            <a:r>
              <a:rPr lang="es-ES" sz="1000" b="1" dirty="0">
                <a:latin typeface="Arial" pitchFamily="34" charset="0"/>
              </a:rPr>
              <a:t> de </a:t>
            </a:r>
            <a:r>
              <a:rPr lang="es-ES" sz="1000" b="1" dirty="0" err="1">
                <a:latin typeface="Arial" pitchFamily="34" charset="0"/>
              </a:rPr>
              <a:t>démonstration</a:t>
            </a:r>
            <a:endParaRPr lang="en-US" sz="1000" b="1" dirty="0">
              <a:latin typeface="Arial" pitchFamily="34" charset="0"/>
              <a:ea typeface="SimSun"/>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objet de </a:t>
            </a:r>
            <a:r>
              <a:rPr lang="en-US" sz="1000" b="1" dirty="0" err="1" smtClean="0">
                <a:effectLst/>
                <a:latin typeface="Arial"/>
                <a:ea typeface="SimSun"/>
                <a:cs typeface="Segoe UI"/>
              </a:rPr>
              <a:t>stratégie</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r>
              <a:rPr lang="en-US" sz="1000" b="1" dirty="0" smtClean="0">
                <a:effectLst/>
                <a:latin typeface="Arial"/>
                <a:ea typeface="SimSun"/>
                <a:cs typeface="Segoe UI"/>
              </a:rPr>
              <a:t> pour </a:t>
            </a:r>
            <a:r>
              <a:rPr lang="en-US" sz="1000" b="1" dirty="0" err="1" smtClean="0">
                <a:effectLst/>
                <a:latin typeface="Arial"/>
                <a:ea typeface="SimSun"/>
                <a:cs typeface="Segoe UI"/>
              </a:rPr>
              <a:t>appliquer</a:t>
            </a:r>
            <a:r>
              <a:rPr lang="en-US" sz="1000" b="1" dirty="0" smtClean="0">
                <a:effectLst/>
                <a:latin typeface="Arial"/>
                <a:ea typeface="SimSun"/>
                <a:cs typeface="Segoe UI"/>
              </a:rPr>
              <a:t> les </a:t>
            </a:r>
            <a:r>
              <a:rPr lang="en-US" sz="1000" b="1" dirty="0" err="1" smtClean="0">
                <a:effectLst/>
                <a:latin typeface="Arial"/>
                <a:ea typeface="SimSun"/>
                <a:cs typeface="Segoe UI"/>
              </a:rPr>
              <a:t>règles</a:t>
            </a:r>
            <a:r>
              <a:rPr lang="en-US" sz="1000" b="1" dirty="0" smtClean="0">
                <a:effectLst/>
                <a:latin typeface="Arial"/>
                <a:ea typeface="SimSun"/>
                <a:cs typeface="Segoe UI"/>
              </a:rPr>
              <a:t> </a:t>
            </a:r>
            <a:r>
              <a:rPr lang="en-US" sz="1000" b="1" dirty="0" err="1" smtClean="0">
                <a:effectLst/>
                <a:latin typeface="Arial"/>
                <a:ea typeface="SimSun"/>
                <a:cs typeface="Segoe UI"/>
              </a:rPr>
              <a:t>exécutables</a:t>
            </a:r>
            <a:r>
              <a:rPr lang="en-US" sz="1000" b="1" dirty="0" smtClean="0">
                <a:effectLst/>
                <a:latin typeface="Arial"/>
                <a:ea typeface="SimSun"/>
                <a:cs typeface="Segoe UI"/>
              </a:rPr>
              <a:t> </a:t>
            </a:r>
            <a:r>
              <a:rPr lang="en-US" sz="1000" b="1" dirty="0" err="1" smtClean="0">
                <a:effectLst/>
                <a:latin typeface="Arial"/>
                <a:ea typeface="SimSun"/>
                <a:cs typeface="Segoe UI"/>
              </a:rPr>
              <a:t>AppLocker</a:t>
            </a:r>
            <a:r>
              <a:rPr lang="en-US" sz="1000" b="1" dirty="0" smtClean="0">
                <a:effectLst/>
                <a:latin typeface="Arial"/>
                <a:ea typeface="SimSun"/>
                <a:cs typeface="Segoe UI"/>
              </a:rPr>
              <a:t> par </a:t>
            </a:r>
            <a:r>
              <a:rPr lang="en-US" sz="1000" b="1" dirty="0" err="1" smtClean="0">
                <a:effectLst/>
                <a:latin typeface="Arial"/>
                <a:ea typeface="SimSun"/>
                <a:cs typeface="Segoe UI"/>
              </a:rPr>
              <a:t>défaut</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Gestion</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stratégies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console GPMC,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Forêt</a:t>
            </a:r>
            <a:r>
              <a:rPr lang="en-US" sz="1000" b="1" dirty="0" smtClean="0">
                <a:effectLst/>
                <a:latin typeface="Arial"/>
                <a:ea typeface="Times New Roman"/>
                <a:cs typeface="Times New Roman"/>
              </a:rPr>
              <a:t> : Adatum.com</a:t>
            </a:r>
            <a:r>
              <a:rPr lang="en-US" sz="1000" dirty="0" smtClean="0">
                <a:effectLst/>
                <a:latin typeface="Arial"/>
                <a:ea typeface="Times New Roman"/>
                <a:cs typeface="Segoe UI"/>
              </a:rPr>
              <a:t>,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Domaines</a:t>
            </a:r>
            <a:r>
              <a:rPr lang="en-US" sz="1000" dirty="0" smtClean="0">
                <a:effectLst/>
                <a:latin typeface="Arial"/>
                <a:ea typeface="Times New Roman"/>
                <a:cs typeface="Segoe UI"/>
              </a:rPr>
              <a:t> et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fenêtre</a:t>
            </a:r>
            <a:r>
              <a:rPr lang="en-US" sz="1000" dirty="0" smtClean="0">
                <a:effectLst/>
                <a:latin typeface="Arial"/>
                <a:ea typeface="Times New Roman"/>
                <a:cs typeface="Segoe UI"/>
              </a:rPr>
              <a:t> </a:t>
            </a:r>
            <a:r>
              <a:rPr lang="en-US" sz="1000" dirty="0" err="1" smtClean="0">
                <a:effectLst/>
                <a:latin typeface="Arial"/>
                <a:ea typeface="Times New Roman"/>
                <a:cs typeface="Times New Roman"/>
              </a:rPr>
              <a:t>Nouvel</a:t>
            </a:r>
            <a:r>
              <a:rPr lang="en-US" sz="1000" dirty="0" smtClean="0">
                <a:effectLst/>
                <a:latin typeface="Arial"/>
                <a:ea typeface="Times New Roman"/>
                <a:cs typeface="Times New Roman"/>
              </a:rPr>
              <a:t> </a:t>
            </a:r>
            <a:r>
              <a:rPr lang="en-US" sz="1000" dirty="0" smtClean="0">
                <a:effectLst/>
                <a:latin typeface="Arial"/>
                <a:ea typeface="Times New Roman"/>
                <a:cs typeface="Segoe UI"/>
              </a:rPr>
              <a:t>objet GPO,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champ </a:t>
            </a:r>
            <a:r>
              <a:rPr lang="en-US" sz="1000" b="1" dirty="0" smtClean="0">
                <a:effectLst/>
                <a:latin typeface="Arial"/>
                <a:ea typeface="Times New Roman"/>
                <a:cs typeface="Times New Roman"/>
              </a:rPr>
              <a:t>Nom</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restriction de WordPad</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restriction de WordPad</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Modifier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l'Éditeur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stratégies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Configuration </a:t>
            </a:r>
            <a:r>
              <a:rPr lang="en-US" sz="1000" b="1" dirty="0" err="1" smtClean="0">
                <a:effectLst/>
                <a:latin typeface="Arial"/>
                <a:ea typeface="Times New Roman"/>
                <a:cs typeface="Times New Roman"/>
              </a:rPr>
              <a:t>ordinateur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Stratégies</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Paramètres</a:t>
            </a:r>
            <a:r>
              <a:rPr lang="en-US" sz="1000" b="1" dirty="0" smtClean="0">
                <a:effectLst/>
                <a:latin typeface="Arial"/>
                <a:ea typeface="Times New Roman"/>
                <a:cs typeface="Times New Roman"/>
              </a:rPr>
              <a:t> Windows</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Paramètres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sécurité</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Stratégies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contrôle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l'application</a:t>
            </a:r>
            <a:r>
              <a:rPr lang="en-US" sz="1000" dirty="0" smtClean="0">
                <a:effectLst/>
                <a:latin typeface="Arial"/>
                <a:ea typeface="Times New Roman"/>
                <a:cs typeface="Segoe UI"/>
              </a:rPr>
              <a:t> et </a:t>
            </a:r>
            <a:r>
              <a:rPr lang="en-US" sz="1000" b="1" dirty="0" err="1" smtClean="0">
                <a:effectLst/>
                <a:latin typeface="Arial"/>
                <a:ea typeface="Times New Roman"/>
                <a:cs typeface="Times New Roman"/>
              </a:rPr>
              <a:t>AppLocker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Règles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l'exécutable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avec le </a:t>
            </a:r>
            <a:r>
              <a:rPr lang="en-US" sz="1000" dirty="0" err="1" smtClean="0">
                <a:effectLst/>
                <a:latin typeface="Arial"/>
                <a:ea typeface="Times New Roman"/>
                <a:cs typeface="Times New Roman"/>
              </a:rPr>
              <a:t>bouton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droit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Règles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l'exécutable</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sélectionnez</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Créer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une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règle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smtClean="0">
                <a:effectLst/>
                <a:latin typeface="Arial"/>
                <a:ea typeface="Times New Roman"/>
                <a:cs typeface="Times New Roman"/>
              </a:rPr>
              <a:t>Avant de commencer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Autorisations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la case </a:t>
            </a:r>
            <a:r>
              <a:rPr lang="en-US" sz="1000" dirty="0" err="1" smtClean="0">
                <a:effectLst/>
                <a:latin typeface="Arial"/>
                <a:ea typeface="Times New Roman"/>
                <a:cs typeface="Segoe UI"/>
              </a:rPr>
              <a:t>d'option</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Refuser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smtClean="0">
                <a:effectLst/>
                <a:latin typeface="Arial"/>
                <a:ea typeface="Times New Roman"/>
                <a:cs typeface="Times New Roman"/>
              </a:rPr>
              <a:t>Conditions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la case </a:t>
            </a:r>
            <a:r>
              <a:rPr lang="en-US" sz="1000" dirty="0" err="1" smtClean="0">
                <a:effectLst/>
                <a:latin typeface="Arial"/>
                <a:ea typeface="Times New Roman"/>
                <a:cs typeface="Segoe UI"/>
              </a:rPr>
              <a:t>d'option</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Éditeur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Éditeur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Parcourir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Ordinateur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Ouvrir</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local (C:)</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Ouvrir</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Programmes</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Windows NT</a:t>
            </a:r>
            <a:r>
              <a:rPr lang="en-US" sz="1000" dirty="0" smtClean="0">
                <a:effectLst/>
                <a:latin typeface="Arial"/>
                <a:ea typeface="Times New Roman"/>
                <a:cs typeface="Segoe UI"/>
              </a:rPr>
              <a:t>,</a:t>
            </a:r>
            <a:r>
              <a:rPr lang="en-US" sz="1000" b="1" dirty="0" smtClean="0">
                <a:effectLst/>
                <a:latin typeface="Arial"/>
                <a:ea typeface="Times New Roman"/>
                <a:cs typeface="Times New Roman"/>
              </a:rPr>
              <a:t> </a:t>
            </a:r>
            <a:br>
              <a:rPr lang="en-US" sz="1000" b="1" dirty="0" smtClean="0">
                <a:effectLst/>
                <a:latin typeface="Arial"/>
                <a:ea typeface="Times New Roman"/>
                <a:cs typeface="Times New Roman"/>
              </a:rPr>
            </a:br>
            <a:r>
              <a:rPr lang="en-US" sz="1000" dirty="0" smtClean="0">
                <a:effectLst/>
                <a:latin typeface="Arial"/>
                <a:ea typeface="Times New Roman"/>
                <a:cs typeface="Segoe UI"/>
              </a:rPr>
              <a:t>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Accessoires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wordpad.exe</a:t>
            </a:r>
            <a:r>
              <a:rPr lang="en-US" sz="1000" dirty="0" smtClean="0">
                <a:effectLst/>
                <a:latin typeface="Arial"/>
                <a:ea typeface="Times New Roman"/>
                <a:cs typeface="Segoe UI"/>
              </a:rPr>
              <a:t>,</a:t>
            </a:r>
            <a:r>
              <a:rPr lang="en-US" sz="1000" b="1" dirty="0" smtClean="0">
                <a:effectLst/>
                <a:latin typeface="Arial"/>
                <a:ea typeface="Times New Roman"/>
                <a:cs typeface="Times New Roman"/>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Ouvrir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685800" algn="l"/>
              </a:tabLs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22</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8639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Déplacez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curseur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vers</a:t>
            </a:r>
            <a:r>
              <a:rPr lang="en-US" sz="1000" dirty="0">
                <a:solidFill>
                  <a:prstClr val="black"/>
                </a:solidFill>
                <a:latin typeface="Arial"/>
                <a:ea typeface="Times New Roman"/>
                <a:cs typeface="Segoe UI"/>
              </a:rPr>
              <a:t> le haut, </a:t>
            </a:r>
            <a:r>
              <a:rPr lang="en-US" sz="1000" dirty="0" err="1">
                <a:solidFill>
                  <a:prstClr val="black"/>
                </a:solidFill>
                <a:latin typeface="Arial"/>
                <a:ea typeface="Times New Roman"/>
                <a:cs typeface="Segoe UI"/>
              </a:rPr>
              <a:t>jusqu'à</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l'emplacement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Nom du </a:t>
            </a:r>
            <a:r>
              <a:rPr lang="en-US" sz="1000" b="1" dirty="0" err="1">
                <a:solidFill>
                  <a:prstClr val="black"/>
                </a:solidFill>
                <a:latin typeface="Arial"/>
                <a:ea typeface="Times New Roman"/>
                <a:cs typeface="Times New Roman"/>
              </a:rPr>
              <a:t>fichier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à nouveau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a:solidFill>
                  <a:prstClr val="black"/>
                </a:solidFill>
                <a:latin typeface="Arial"/>
                <a:ea typeface="Times New Roman"/>
                <a:cs typeface="Segoe UI"/>
              </a:rPr>
              <a:t>Si </a:t>
            </a: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êtes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invité</a:t>
            </a:r>
            <a:r>
              <a:rPr lang="en-US" sz="1000" dirty="0">
                <a:solidFill>
                  <a:prstClr val="black"/>
                </a:solidFill>
                <a:latin typeface="Arial"/>
                <a:ea typeface="Times New Roman"/>
                <a:cs typeface="Segoe UI"/>
              </a:rPr>
              <a:t> à </a:t>
            </a:r>
            <a:r>
              <a:rPr lang="en-US" sz="1000" dirty="0" err="1">
                <a:solidFill>
                  <a:prstClr val="black"/>
                </a:solidFill>
                <a:latin typeface="Arial"/>
                <a:ea typeface="Times New Roman"/>
                <a:cs typeface="Segoe UI"/>
              </a:rPr>
              <a:t>créer</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règles</a:t>
            </a:r>
            <a:r>
              <a:rPr lang="en-US" sz="1000" dirty="0">
                <a:solidFill>
                  <a:prstClr val="black"/>
                </a:solidFill>
                <a:latin typeface="Arial"/>
                <a:ea typeface="Times New Roman"/>
                <a:cs typeface="Segoe UI"/>
              </a:rPr>
              <a:t> par </a:t>
            </a:r>
            <a:r>
              <a:rPr lang="en-US" sz="1000" dirty="0" err="1">
                <a:solidFill>
                  <a:prstClr val="black"/>
                </a:solidFill>
                <a:latin typeface="Arial"/>
                <a:ea typeface="Times New Roman"/>
                <a:cs typeface="Segoe UI"/>
              </a:rPr>
              <a:t>défaut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Oui</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t>
            </a:r>
            <a:r>
              <a:rPr lang="en-US" sz="1000" dirty="0" err="1">
                <a:solidFill>
                  <a:prstClr val="black"/>
                </a:solidFill>
                <a:latin typeface="Arial"/>
                <a:ea typeface="Times New Roman"/>
                <a:cs typeface="Times New Roman"/>
              </a:rPr>
              <a:t>Éditeur</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gestion</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stratégies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Configuration </a:t>
            </a:r>
            <a:r>
              <a:rPr lang="en-US" sz="1000" b="1" dirty="0" err="1">
                <a:solidFill>
                  <a:prstClr val="black"/>
                </a:solidFill>
                <a:latin typeface="Arial"/>
                <a:ea typeface="Times New Roman"/>
                <a:cs typeface="Times New Roman"/>
              </a:rPr>
              <a:t>ordinateur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sécurité</a:t>
            </a:r>
            <a:r>
              <a:rPr lang="en-US" sz="1000" dirty="0">
                <a:solidFill>
                  <a:prstClr val="black"/>
                </a:solidFill>
                <a:latin typeface="Arial"/>
                <a:ea typeface="Times New Roman"/>
                <a:cs typeface="Segoe UI"/>
              </a:rPr>
              <a:t> et </a:t>
            </a:r>
            <a:r>
              <a:rPr lang="en-US" sz="1000" b="1" dirty="0" err="1">
                <a:solidFill>
                  <a:prstClr val="black"/>
                </a:solidFill>
                <a:latin typeface="Arial"/>
                <a:ea typeface="Times New Roman"/>
                <a:cs typeface="Times New Roman"/>
              </a:rPr>
              <a:t>Stratégies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contrôle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l'application</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AppLocker</a:t>
            </a:r>
            <a:r>
              <a:rPr lang="en-US" sz="1000" b="1"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Segoe UI"/>
              </a:rPr>
              <a:t>et </a:t>
            </a:r>
            <a:r>
              <a:rPr lang="en-US" sz="1000" dirty="0" err="1">
                <a:solidFill>
                  <a:prstClr val="black"/>
                </a:solidFill>
                <a:latin typeface="Arial"/>
                <a:ea typeface="Times New Roman"/>
                <a:cs typeface="Segoe UI"/>
              </a:rPr>
              <a:t>sélectionnez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Application</a:t>
            </a:r>
            <a:r>
              <a:rPr lang="en-US" sz="1000" dirty="0">
                <a:solidFill>
                  <a:prstClr val="black"/>
                </a:solidFill>
                <a:latin typeface="Arial"/>
                <a:ea typeface="Times New Roman"/>
                <a:cs typeface="Segoe UI"/>
              </a:rPr>
              <a:t>, sous </a:t>
            </a:r>
            <a:r>
              <a:rPr lang="en-US" sz="1000" b="1" dirty="0" err="1">
                <a:solidFill>
                  <a:prstClr val="black"/>
                </a:solidFill>
                <a:latin typeface="Arial"/>
                <a:ea typeface="Times New Roman"/>
                <a:cs typeface="Times New Roman"/>
              </a:rPr>
              <a:t>Règles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l'exécutable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Configuré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Appliquer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règles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l'Éditeur</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gestion</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stratégies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Configuration </a:t>
            </a:r>
            <a:r>
              <a:rPr lang="en-US" sz="1000" b="1" dirty="0" err="1">
                <a:solidFill>
                  <a:prstClr val="black"/>
                </a:solidFill>
                <a:latin typeface="Arial"/>
                <a:ea typeface="Times New Roman"/>
                <a:cs typeface="Times New Roman"/>
              </a:rPr>
              <a:t>ordinateur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Stratégies</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Segoe UI"/>
              </a:rPr>
              <a:t> et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sécurité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Services </a:t>
            </a:r>
            <a:r>
              <a:rPr lang="en-US" sz="1000" b="1" dirty="0" err="1">
                <a:solidFill>
                  <a:prstClr val="black"/>
                </a:solidFill>
                <a:latin typeface="Arial"/>
                <a:ea typeface="Times New Roman"/>
                <a:cs typeface="Times New Roman"/>
              </a:rPr>
              <a:t>système</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double-</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Identité</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l'application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 </a:t>
            </a:r>
            <a:r>
              <a:rPr lang="en-US" sz="1000" b="1" dirty="0" err="1">
                <a:solidFill>
                  <a:prstClr val="black"/>
                </a:solidFill>
                <a:latin typeface="Arial"/>
                <a:ea typeface="Times New Roman"/>
                <a:cs typeface="Times New Roman"/>
              </a:rPr>
              <a:t>Identité</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l'application</a:t>
            </a:r>
            <a:r>
              <a:rPr lang="en-US" sz="1000" dirty="0">
                <a:solidFill>
                  <a:prstClr val="black"/>
                </a:solidFill>
                <a:latin typeface="Arial"/>
                <a:ea typeface="Times New Roman"/>
                <a:cs typeface="Segoe UI"/>
              </a:rPr>
              <a:t>, sous </a:t>
            </a:r>
            <a:r>
              <a:rPr lang="en-US" sz="1000" b="1" dirty="0" err="1">
                <a:solidFill>
                  <a:prstClr val="black"/>
                </a:solidFill>
                <a:latin typeface="Arial"/>
                <a:ea typeface="Times New Roman"/>
                <a:cs typeface="Times New Roman"/>
              </a:rPr>
              <a:t>Sélectionnez</a:t>
            </a:r>
            <a:r>
              <a:rPr lang="en-US" sz="1000" b="1" dirty="0">
                <a:solidFill>
                  <a:prstClr val="black"/>
                </a:solidFill>
                <a:latin typeface="Arial"/>
                <a:ea typeface="Times New Roman"/>
                <a:cs typeface="Times New Roman"/>
              </a:rPr>
              <a:t> le mode de </a:t>
            </a:r>
            <a:r>
              <a:rPr lang="en-US" sz="1000" b="1" dirty="0" err="1">
                <a:solidFill>
                  <a:prstClr val="black"/>
                </a:solidFill>
                <a:latin typeface="Arial"/>
                <a:ea typeface="Times New Roman"/>
                <a:cs typeface="Times New Roman"/>
              </a:rPr>
              <a:t>démarrage</a:t>
            </a:r>
            <a:r>
              <a:rPr lang="en-US" sz="1000" b="1" dirty="0">
                <a:solidFill>
                  <a:prstClr val="black"/>
                </a:solidFill>
                <a:latin typeface="Arial"/>
                <a:ea typeface="Times New Roman"/>
                <a:cs typeface="Times New Roman"/>
              </a:rPr>
              <a:t> du service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Définir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paramètre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Automatique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tabLst>
                <a:tab pos="685800" algn="l"/>
              </a:tabLst>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l'Éditeur</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gestion</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stratégies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Appliquer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l'objet</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stratégie</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groupe</a:t>
            </a:r>
            <a:r>
              <a:rPr lang="en-US" sz="1000" b="1" dirty="0">
                <a:solidFill>
                  <a:prstClr val="black"/>
                </a:solidFill>
                <a:latin typeface="Arial"/>
                <a:ea typeface="SimSun"/>
                <a:cs typeface="Segoe UI"/>
              </a:rPr>
              <a:t> au </a:t>
            </a:r>
            <a:r>
              <a:rPr lang="en-US" sz="1000" b="1" dirty="0" err="1">
                <a:solidFill>
                  <a:prstClr val="black"/>
                </a:solidFill>
                <a:latin typeface="Arial"/>
                <a:ea typeface="SimSun"/>
                <a:cs typeface="Segoe UI"/>
              </a:rPr>
              <a:t>domaine</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console GPMC,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Forêt</a:t>
            </a:r>
            <a:r>
              <a:rPr lang="en-US" sz="1000" b="1" dirty="0">
                <a:solidFill>
                  <a:prstClr val="black"/>
                </a:solidFill>
                <a:latin typeface="Arial"/>
                <a:ea typeface="Times New Roman"/>
                <a:cs typeface="Times New Roman"/>
              </a:rPr>
              <a:t> : Adatum.com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Domaines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console GPMC,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Adatum.com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Lier</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un objet </a:t>
            </a:r>
            <a:r>
              <a:rPr lang="en-US" sz="1000" b="1" dirty="0">
                <a:solidFill>
                  <a:prstClr val="black"/>
                </a:solidFill>
                <a:latin typeface="Arial"/>
                <a:ea typeface="Times New Roman"/>
                <a:cs typeface="Times New Roman"/>
              </a:rPr>
              <a:t>de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groupe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existant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Sélectionner</a:t>
            </a:r>
            <a:r>
              <a:rPr lang="en-US" sz="1000" dirty="0">
                <a:solidFill>
                  <a:prstClr val="black"/>
                </a:solidFill>
                <a:latin typeface="Arial"/>
                <a:ea typeface="Times New Roman"/>
                <a:cs typeface="Segoe UI"/>
              </a:rPr>
              <a:t> un objet GPO,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Objets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de restriction de WordPad</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console </a:t>
            </a:r>
            <a:r>
              <a:rPr lang="en-US" sz="1000" dirty="0" err="1">
                <a:solidFill>
                  <a:prstClr val="black"/>
                </a:solidFill>
                <a:latin typeface="Arial"/>
                <a:ea typeface="Times New Roman"/>
                <a:cs typeface="Segoe UI"/>
              </a:rPr>
              <a:t>Gestion</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strégie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Basculez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t>
            </a:r>
            <a:r>
              <a:rPr lang="en-US" sz="1000" b="1" dirty="0" err="1">
                <a:solidFill>
                  <a:prstClr val="black"/>
                </a:solidFill>
                <a:latin typeface="Arial"/>
                <a:ea typeface="Times New Roman"/>
                <a:cs typeface="Times New Roman"/>
              </a:rPr>
              <a:t>écran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d'accueil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cmd</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r>
              <a:rPr lang="en-US" sz="1000" dirty="0" smtClean="0">
                <a:solidFill>
                  <a:prstClr val="black"/>
                </a:solidFill>
                <a:latin typeface="Arial"/>
                <a:ea typeface="Times New Roman"/>
                <a:cs typeface="Segoe UI"/>
              </a:rPr>
              <a:t>.</a:t>
            </a:r>
          </a:p>
          <a:p>
            <a:pPr marL="34290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gpupdate</a:t>
            </a:r>
            <a:r>
              <a:rPr lang="en-US" sz="1000" b="1" dirty="0">
                <a:solidFill>
                  <a:prstClr val="black"/>
                </a:solidFill>
                <a:latin typeface="Arial"/>
                <a:ea typeface="Times New Roman"/>
                <a:cs typeface="Times New Roman"/>
              </a:rPr>
              <a:t> /force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r>
              <a:rPr lang="en-US" sz="1000" b="1"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Segoe UI"/>
              </a:rPr>
              <a:t>Attendez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que</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mise</a:t>
            </a:r>
            <a:r>
              <a:rPr lang="en-US" sz="1000" dirty="0">
                <a:solidFill>
                  <a:prstClr val="black"/>
                </a:solidFill>
                <a:latin typeface="Arial"/>
                <a:ea typeface="Times New Roman"/>
                <a:cs typeface="Segoe UI"/>
              </a:rPr>
              <a:t> à jour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680399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smtClean="0">
                <a:solidFill>
                  <a:prstClr val="black"/>
                </a:solidFill>
                <a:latin typeface="Arial"/>
                <a:ea typeface="SimSun"/>
                <a:cs typeface="Segoe UI"/>
              </a:rPr>
              <a:t>Tester </a:t>
            </a:r>
            <a:r>
              <a:rPr lang="en-US" sz="1000" b="1" dirty="0">
                <a:solidFill>
                  <a:prstClr val="black"/>
                </a:solidFill>
                <a:latin typeface="Arial"/>
                <a:ea typeface="SimSun"/>
                <a:cs typeface="Segoe UI"/>
              </a:rPr>
              <a:t>la </a:t>
            </a:r>
            <a:r>
              <a:rPr lang="en-US" sz="1000" b="1" dirty="0" err="1">
                <a:solidFill>
                  <a:prstClr val="black"/>
                </a:solidFill>
                <a:latin typeface="Arial"/>
                <a:ea typeface="SimSun"/>
                <a:cs typeface="Segoe UI"/>
              </a:rPr>
              <a:t>règle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AppLocker</a:t>
            </a:r>
            <a:r>
              <a:rPr lang="en-US" sz="1000" b="1" dirty="0">
                <a:solidFill>
                  <a:prstClr val="black"/>
                </a:solidFill>
                <a:latin typeface="Arial"/>
                <a:ea typeface="SimSun"/>
                <a:cs typeface="Segoe UI"/>
              </a:rPr>
              <a:t> </a:t>
            </a: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Démarrez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22410B-LON-CL1</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ouvrez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session en </a:t>
            </a:r>
            <a:r>
              <a:rPr lang="en-US" sz="1000" dirty="0" err="1">
                <a:solidFill>
                  <a:prstClr val="black"/>
                </a:solidFill>
                <a:latin typeface="Arial"/>
                <a:ea typeface="Times New Roman"/>
                <a:cs typeface="Segoe UI"/>
              </a:rPr>
              <a:t>tant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\Alan </a:t>
            </a:r>
            <a:r>
              <a:rPr lang="en-US" sz="1000" dirty="0">
                <a:solidFill>
                  <a:prstClr val="black"/>
                </a:solidFill>
                <a:latin typeface="Arial"/>
                <a:ea typeface="Times New Roman"/>
                <a:cs typeface="Segoe UI"/>
              </a:rPr>
              <a:t>avec le mot de </a:t>
            </a:r>
            <a:r>
              <a:rPr lang="en-US" sz="1000" dirty="0" err="1">
                <a:solidFill>
                  <a:prstClr val="black"/>
                </a:solidFill>
                <a:latin typeface="Arial"/>
                <a:ea typeface="Times New Roman"/>
                <a:cs typeface="Segoe UI"/>
              </a:rPr>
              <a:t>passe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srgbClr val="000000"/>
                </a:solidFill>
                <a:latin typeface="Arial"/>
                <a:ea typeface="Times New Roman"/>
                <a:cs typeface="Times New Roman"/>
              </a:rPr>
              <a:t>Pointez</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dans</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l'angle</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inférieur</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droit</a:t>
            </a:r>
            <a:r>
              <a:rPr lang="en-US" sz="1000" dirty="0">
                <a:solidFill>
                  <a:srgbClr val="000000"/>
                </a:solidFill>
                <a:latin typeface="Arial"/>
                <a:ea typeface="Times New Roman"/>
                <a:cs typeface="Times New Roman"/>
              </a:rPr>
              <a:t> de </a:t>
            </a:r>
            <a:r>
              <a:rPr lang="en-US" sz="1000" dirty="0" err="1">
                <a:solidFill>
                  <a:srgbClr val="000000"/>
                </a:solidFill>
                <a:latin typeface="Arial"/>
                <a:ea typeface="Times New Roman"/>
                <a:cs typeface="Times New Roman"/>
              </a:rPr>
              <a:t>l'écran</a:t>
            </a:r>
            <a:r>
              <a:rPr lang="en-US" sz="1000" dirty="0">
                <a:solidFill>
                  <a:srgbClr val="000000"/>
                </a:solidFill>
                <a:latin typeface="Arial"/>
                <a:ea typeface="Times New Roman"/>
                <a:cs typeface="Times New Roman"/>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l'icône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Rechercher</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tapez</a:t>
            </a:r>
            <a:r>
              <a:rPr lang="en-US" sz="1000" dirty="0">
                <a:solidFill>
                  <a:srgbClr val="000000"/>
                </a:solidFill>
                <a:latin typeface="Arial"/>
                <a:ea typeface="Times New Roman"/>
                <a:cs typeface="Times New Roman"/>
              </a:rPr>
              <a:t> </a:t>
            </a:r>
            <a:r>
              <a:rPr lang="en-US" sz="1000" b="1" dirty="0" err="1">
                <a:solidFill>
                  <a:prstClr val="black"/>
                </a:solidFill>
                <a:latin typeface="Arial"/>
                <a:ea typeface="Times New Roman"/>
                <a:cs typeface="Times New Roman"/>
              </a:rPr>
              <a:t>cmd</a:t>
            </a:r>
            <a:r>
              <a:rPr lang="en-US" sz="1000" dirty="0">
                <a:solidFill>
                  <a:srgbClr val="000000"/>
                </a:solidFill>
                <a:latin typeface="Arial"/>
                <a:ea typeface="Times New Roman"/>
                <a:cs typeface="Times New Roman"/>
              </a:rPr>
              <a:t>, </a:t>
            </a:r>
            <a:r>
              <a:rPr lang="en-US" sz="1000" dirty="0" err="1" smtClean="0">
                <a:solidFill>
                  <a:srgbClr val="000000"/>
                </a:solidFill>
                <a:latin typeface="Arial"/>
                <a:ea typeface="Times New Roman"/>
                <a:cs typeface="Times New Roman"/>
              </a:rPr>
              <a:t>puis</a:t>
            </a:r>
            <a:r>
              <a:rPr lang="en-US" sz="1000" dirty="0" smtClean="0">
                <a:solidFill>
                  <a:srgbClr val="000000"/>
                </a:solidFill>
                <a:latin typeface="Arial"/>
                <a:ea typeface="Times New Roman"/>
                <a:cs typeface="Times New Roman"/>
              </a:rPr>
              <a:t> </a:t>
            </a:r>
            <a:r>
              <a:rPr lang="en-US" sz="1000" dirty="0" err="1" smtClean="0">
                <a:solidFill>
                  <a:srgbClr val="000000"/>
                </a:solidFill>
                <a:latin typeface="Arial"/>
                <a:ea typeface="Times New Roman"/>
                <a:cs typeface="Times New Roman"/>
              </a:rPr>
              <a:t>appuyez</a:t>
            </a:r>
            <a:r>
              <a:rPr lang="en-US" sz="1000" dirty="0" smtClean="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sur</a:t>
            </a:r>
            <a:r>
              <a:rPr lang="en-US" sz="1000" dirty="0">
                <a:solidFill>
                  <a:srgbClr val="000000"/>
                </a:solidFill>
                <a:latin typeface="Arial"/>
                <a:ea typeface="Times New Roman"/>
                <a:cs typeface="Times New Roman"/>
              </a:rPr>
              <a:t> Entrée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gpupdate</a:t>
            </a:r>
            <a:r>
              <a:rPr lang="en-US" sz="1000" b="1" dirty="0">
                <a:solidFill>
                  <a:prstClr val="black"/>
                </a:solidFill>
                <a:latin typeface="Arial"/>
                <a:ea typeface="Times New Roman"/>
                <a:cs typeface="Times New Roman"/>
              </a:rPr>
              <a:t> /force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r>
              <a:rPr lang="en-US" sz="1000" b="1"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Segoe UI"/>
              </a:rPr>
              <a:t>Attendez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que</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mise</a:t>
            </a:r>
            <a:r>
              <a:rPr lang="en-US" sz="1000" dirty="0">
                <a:solidFill>
                  <a:prstClr val="black"/>
                </a:solidFill>
                <a:latin typeface="Arial"/>
                <a:ea typeface="Times New Roman"/>
                <a:cs typeface="Segoe UI"/>
              </a:rPr>
              <a:t> à jour.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t>
            </a:r>
            <a:r>
              <a:rPr lang="en-US" sz="1000" b="1" dirty="0" err="1">
                <a:solidFill>
                  <a:prstClr val="black"/>
                </a:solidFill>
                <a:latin typeface="Arial"/>
                <a:ea typeface="Times New Roman"/>
                <a:cs typeface="Times New Roman"/>
              </a:rPr>
              <a:t>écran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d'accueil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WordPad</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Times New Roman"/>
              </a:rPr>
              <a:t>appuyez</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Entrée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tabLst>
                <a:tab pos="685800" algn="l"/>
              </a:tabLst>
            </a:pPr>
            <a:r>
              <a:rPr lang="en-US" sz="1000" dirty="0" err="1">
                <a:solidFill>
                  <a:prstClr val="black"/>
                </a:solidFill>
                <a:latin typeface="Arial"/>
                <a:ea typeface="Times New Roman"/>
                <a:cs typeface="Segoe UI"/>
              </a:rPr>
              <a:t>Remarquez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WordPad ne </a:t>
            </a:r>
            <a:r>
              <a:rPr lang="en-US" sz="1000" dirty="0" err="1">
                <a:solidFill>
                  <a:prstClr val="black"/>
                </a:solidFill>
                <a:latin typeface="Arial"/>
                <a:ea typeface="Times New Roman"/>
                <a:cs typeface="Segoe UI"/>
              </a:rPr>
              <a:t>démarre</a:t>
            </a:r>
            <a:r>
              <a:rPr lang="en-US" sz="1000" dirty="0">
                <a:solidFill>
                  <a:prstClr val="black"/>
                </a:solidFill>
                <a:latin typeface="Arial"/>
                <a:ea typeface="Times New Roman"/>
                <a:cs typeface="Segoe UI"/>
              </a:rPr>
              <a:t> pas.</a:t>
            </a:r>
            <a:endParaRPr lang="en-US" dirty="0"/>
          </a:p>
        </p:txBody>
      </p:sp>
      <p:sp>
        <p:nvSpPr>
          <p:cNvPr id="4" name="Slide Number Placeholder 3"/>
          <p:cNvSpPr>
            <a:spLocks noGrp="1"/>
          </p:cNvSpPr>
          <p:nvPr>
            <p:ph type="sldNum" sz="quarter" idx="10"/>
          </p:nvPr>
        </p:nvSpPr>
        <p:spPr/>
        <p:txBody>
          <a:bodyPr/>
          <a:lstStyle/>
          <a:p>
            <a:fld id="{103A0B76-9CCB-4CC0-9446-1192CD3295A9}" type="slidenum">
              <a:rPr lang="en-US" smtClean="0"/>
              <a:t>24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776250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Passez</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en revue les </a:t>
            </a:r>
            <a:r>
              <a:rPr lang="en-US" sz="1000" dirty="0" err="1">
                <a:latin typeface="Arial"/>
                <a:ea typeface="SimSun"/>
                <a:cs typeface="Segoe UI"/>
              </a:rPr>
              <a:t>thèmes</a:t>
            </a:r>
            <a:r>
              <a:rPr lang="en-US" sz="1000" dirty="0">
                <a:latin typeface="Arial"/>
                <a:ea typeface="SimSun"/>
                <a:cs typeface="Segoe UI"/>
              </a:rPr>
              <a:t> </a:t>
            </a:r>
            <a:r>
              <a:rPr lang="en-US" sz="1000" dirty="0" err="1">
                <a:latin typeface="Arial"/>
                <a:ea typeface="SimSun"/>
                <a:cs typeface="Segoe UI"/>
              </a:rPr>
              <a:t>abordés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36810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307493" y="2093940"/>
            <a:ext cx="6149837" cy="6550389"/>
          </a:xfrm>
        </p:spPr>
        <p:txBody>
          <a:bodyPr/>
          <a:lstStyle/>
          <a:p>
            <a:pPr>
              <a:spcAft>
                <a:spcPts val="1000"/>
              </a:spcAft>
            </a:pPr>
            <a:r>
              <a:rPr lang="en-US" sz="1000" dirty="0">
                <a:latin typeface="Arial" pitchFamily="34" charset="0"/>
                <a:cs typeface="Arial" pitchFamily="34" charset="0"/>
              </a:rPr>
              <a:t>Il s'agit d'une diapositive animée. La première diapositive affiche la fenêtre du Pare-feu Windows. </a:t>
            </a:r>
            <a:r>
              <a:rPr lang="en-US" sz="1000" dirty="0" err="1" smtClean="0">
                <a:latin typeface="Arial" pitchFamily="34" charset="0"/>
                <a:cs typeface="Arial" pitchFamily="34" charset="0"/>
              </a:rPr>
              <a:t>Cliquez</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une</a:t>
            </a:r>
            <a:r>
              <a:rPr lang="en-US" sz="1000" dirty="0" smtClean="0">
                <a:latin typeface="Arial" pitchFamily="34" charset="0"/>
                <a:cs typeface="Arial" pitchFamily="34" charset="0"/>
              </a:rPr>
              <a:t> </a:t>
            </a:r>
            <a:r>
              <a:rPr lang="en-US" sz="1000" dirty="0">
                <a:latin typeface="Arial" pitchFamily="34" charset="0"/>
                <a:cs typeface="Arial" pitchFamily="34" charset="0"/>
              </a:rPr>
              <a:t>fois pour afficher le deuxième graphique qui illustre comment les règles de Pare-</a:t>
            </a:r>
            <a:r>
              <a:rPr lang="en-US" sz="1000" dirty="0" err="1">
                <a:latin typeface="Arial" pitchFamily="34" charset="0"/>
                <a:cs typeface="Arial" pitchFamily="34" charset="0"/>
              </a:rPr>
              <a:t>feu</a:t>
            </a:r>
            <a:r>
              <a:rPr lang="en-US" sz="1000" dirty="0">
                <a:latin typeface="Arial" pitchFamily="34" charset="0"/>
                <a:cs typeface="Arial" pitchFamily="34" charset="0"/>
              </a:rPr>
              <a:t> </a:t>
            </a:r>
            <a:r>
              <a:rPr lang="en-US" sz="1000" dirty="0" smtClean="0">
                <a:latin typeface="Arial" pitchFamily="34" charset="0"/>
                <a:cs typeface="Arial" pitchFamily="34" charset="0"/>
              </a:rPr>
              <a:t>Windows </a:t>
            </a:r>
            <a:r>
              <a:rPr lang="en-US" sz="1000" dirty="0" err="1" smtClean="0">
                <a:latin typeface="Arial" pitchFamily="34" charset="0"/>
                <a:cs typeface="Arial" pitchFamily="34" charset="0"/>
              </a:rPr>
              <a:t>contrôlent</a:t>
            </a:r>
            <a:r>
              <a:rPr lang="en-US" sz="1000" dirty="0" smtClean="0">
                <a:latin typeface="Arial" pitchFamily="34" charset="0"/>
                <a:cs typeface="Arial" pitchFamily="34" charset="0"/>
              </a:rPr>
              <a:t> </a:t>
            </a:r>
            <a:r>
              <a:rPr lang="en-US" sz="1000" dirty="0">
                <a:latin typeface="Arial" pitchFamily="34" charset="0"/>
                <a:cs typeface="Arial" pitchFamily="34" charset="0"/>
              </a:rPr>
              <a:t>le trafic entrant et sortant. La deuxième diapositive animée comporte </a:t>
            </a:r>
            <a:r>
              <a:rPr lang="en-US" sz="1000" dirty="0" err="1">
                <a:latin typeface="Arial" pitchFamily="34" charset="0"/>
                <a:cs typeface="Arial" pitchFamily="34" charset="0"/>
              </a:rPr>
              <a:t>également</a:t>
            </a:r>
            <a:r>
              <a:rPr lang="en-US" sz="1000" dirty="0">
                <a:latin typeface="Arial" pitchFamily="34" charset="0"/>
                <a:cs typeface="Arial" pitchFamily="34" charset="0"/>
              </a:rPr>
              <a:t> </a:t>
            </a:r>
            <a:r>
              <a:rPr lang="en-US" sz="1000" dirty="0" smtClean="0">
                <a:latin typeface="Arial" pitchFamily="34" charset="0"/>
                <a:cs typeface="Arial" pitchFamily="34" charset="0"/>
              </a:rPr>
              <a:t>les points </a:t>
            </a:r>
            <a:r>
              <a:rPr lang="en-US" sz="1000" dirty="0">
                <a:latin typeface="Arial" pitchFamily="34" charset="0"/>
                <a:cs typeface="Arial" pitchFamily="34" charset="0"/>
              </a:rPr>
              <a:t>suivants :</a:t>
            </a:r>
          </a:p>
          <a:p>
            <a:pPr marL="342881" indent="-342881">
              <a:spcAft>
                <a:spcPts val="1000"/>
              </a:spcAft>
              <a:buFont typeface="Symbol"/>
              <a:buChar char=""/>
            </a:pPr>
            <a:r>
              <a:rPr lang="en-US" sz="1000" dirty="0">
                <a:latin typeface="Arial" pitchFamily="34" charset="0"/>
                <a:cs typeface="Arial" pitchFamily="34" charset="0"/>
              </a:rPr>
              <a:t>Prend en charge le filtrage du trafic entrant </a:t>
            </a:r>
            <a:r>
              <a:rPr lang="en-US" sz="1000">
                <a:latin typeface="Arial" pitchFamily="34" charset="0"/>
                <a:cs typeface="Arial" pitchFamily="34" charset="0"/>
              </a:rPr>
              <a:t>et </a:t>
            </a:r>
            <a:r>
              <a:rPr lang="en-US" sz="1000" smtClean="0">
                <a:latin typeface="Arial" pitchFamily="34" charset="0"/>
                <a:cs typeface="Arial" pitchFamily="34" charset="0"/>
              </a:rPr>
              <a:t>sortant</a:t>
            </a:r>
            <a:endParaRPr lang="en-US" sz="1000">
              <a:latin typeface="Arial" pitchFamily="34" charset="0"/>
              <a:ea typeface="Calibri"/>
              <a:cs typeface="Arial" pitchFamily="34" charset="0"/>
            </a:endParaRPr>
          </a:p>
          <a:p>
            <a:pPr marL="342881" indent="-342881">
              <a:spcAft>
                <a:spcPts val="1000"/>
              </a:spcAft>
              <a:buFont typeface="Symbol"/>
              <a:buChar char=""/>
            </a:pPr>
            <a:r>
              <a:rPr lang="en-US" sz="1000" smtClean="0">
                <a:latin typeface="Arial" pitchFamily="34" charset="0"/>
                <a:cs typeface="Arial" pitchFamily="34" charset="0"/>
              </a:rPr>
              <a:t>Intègre </a:t>
            </a:r>
            <a:r>
              <a:rPr lang="en-US" sz="1000" dirty="0">
                <a:latin typeface="Arial" pitchFamily="34" charset="0"/>
                <a:cs typeface="Arial" pitchFamily="34" charset="0"/>
              </a:rPr>
              <a:t>les paramètres de filtrage de pare-feu et de </a:t>
            </a:r>
            <a:r>
              <a:rPr lang="en-US" sz="1000">
                <a:latin typeface="Arial" pitchFamily="34" charset="0"/>
                <a:cs typeface="Arial" pitchFamily="34" charset="0"/>
              </a:rPr>
              <a:t>protection </a:t>
            </a:r>
            <a:r>
              <a:rPr lang="en-US" sz="1000" smtClean="0">
                <a:latin typeface="Arial" pitchFamily="34" charset="0"/>
                <a:cs typeface="Arial" pitchFamily="34" charset="0"/>
              </a:rPr>
              <a:t>IPsec</a:t>
            </a:r>
            <a:endParaRPr lang="en-US" sz="1000">
              <a:latin typeface="Arial" pitchFamily="34" charset="0"/>
              <a:ea typeface="Calibri"/>
              <a:cs typeface="Arial" pitchFamily="34" charset="0"/>
            </a:endParaRPr>
          </a:p>
          <a:p>
            <a:pPr marL="342881" indent="-342881">
              <a:spcAft>
                <a:spcPts val="1000"/>
              </a:spcAft>
              <a:buFont typeface="Symbol"/>
              <a:buChar char=""/>
            </a:pPr>
            <a:r>
              <a:rPr lang="en-US" sz="1000" smtClean="0">
                <a:latin typeface="Arial" pitchFamily="34" charset="0"/>
                <a:cs typeface="Arial" pitchFamily="34" charset="0"/>
              </a:rPr>
              <a:t>Vous </a:t>
            </a:r>
            <a:r>
              <a:rPr lang="en-US" sz="1000" dirty="0">
                <a:latin typeface="Arial" pitchFamily="34" charset="0"/>
                <a:cs typeface="Arial" pitchFamily="34" charset="0"/>
              </a:rPr>
              <a:t>permet de configurer les règles de contrôle du </a:t>
            </a:r>
            <a:r>
              <a:rPr lang="en-US" sz="1000">
                <a:latin typeface="Arial" pitchFamily="34" charset="0"/>
                <a:cs typeface="Arial" pitchFamily="34" charset="0"/>
              </a:rPr>
              <a:t>trafic </a:t>
            </a:r>
            <a:r>
              <a:rPr lang="en-US" sz="1000" smtClean="0">
                <a:latin typeface="Arial" pitchFamily="34" charset="0"/>
                <a:cs typeface="Arial" pitchFamily="34" charset="0"/>
              </a:rPr>
              <a:t>réseau</a:t>
            </a:r>
            <a:endParaRPr lang="en-US" sz="1000">
              <a:latin typeface="Arial" pitchFamily="34" charset="0"/>
              <a:ea typeface="Calibri"/>
              <a:cs typeface="Arial" pitchFamily="34" charset="0"/>
            </a:endParaRPr>
          </a:p>
          <a:p>
            <a:pPr marL="342881" indent="-342881">
              <a:spcAft>
                <a:spcPts val="1000"/>
              </a:spcAft>
              <a:buFont typeface="Symbol"/>
              <a:buChar char=""/>
            </a:pPr>
            <a:r>
              <a:rPr lang="en-US" sz="1000" smtClean="0">
                <a:latin typeface="Arial" pitchFamily="34" charset="0"/>
                <a:cs typeface="Arial" pitchFamily="34" charset="0"/>
              </a:rPr>
              <a:t>Fournit </a:t>
            </a:r>
            <a:r>
              <a:rPr lang="en-US" sz="1000" dirty="0">
                <a:latin typeface="Arial" pitchFamily="34" charset="0"/>
                <a:cs typeface="Arial" pitchFamily="34" charset="0"/>
              </a:rPr>
              <a:t>les profils prenant en charge </a:t>
            </a:r>
            <a:r>
              <a:rPr lang="en-US" sz="1000">
                <a:latin typeface="Arial" pitchFamily="34" charset="0"/>
                <a:cs typeface="Arial" pitchFamily="34" charset="0"/>
              </a:rPr>
              <a:t>l'emplacement </a:t>
            </a:r>
            <a:r>
              <a:rPr lang="en-US" sz="1000" smtClean="0">
                <a:latin typeface="Arial" pitchFamily="34" charset="0"/>
                <a:cs typeface="Arial" pitchFamily="34" charset="0"/>
              </a:rPr>
              <a:t>réseau</a:t>
            </a:r>
            <a:endParaRPr lang="en-US" sz="1000">
              <a:latin typeface="Arial" pitchFamily="34" charset="0"/>
              <a:ea typeface="Calibri"/>
              <a:cs typeface="Arial" pitchFamily="34" charset="0"/>
            </a:endParaRPr>
          </a:p>
          <a:p>
            <a:pPr marL="342881" indent="-342881">
              <a:spcAft>
                <a:spcPts val="1000"/>
              </a:spcAft>
              <a:buFont typeface="Symbol"/>
              <a:buChar char=""/>
            </a:pPr>
            <a:r>
              <a:rPr lang="en-US" sz="1000" smtClean="0">
                <a:latin typeface="Arial" pitchFamily="34" charset="0"/>
                <a:cs typeface="Arial" pitchFamily="34" charset="0"/>
              </a:rPr>
              <a:t>Vous </a:t>
            </a:r>
            <a:r>
              <a:rPr lang="en-US" sz="1000" dirty="0">
                <a:latin typeface="Arial" pitchFamily="34" charset="0"/>
                <a:cs typeface="Arial" pitchFamily="34" charset="0"/>
              </a:rPr>
              <a:t>permet d'importer ou d'exporter </a:t>
            </a:r>
            <a:r>
              <a:rPr lang="en-US" sz="1000">
                <a:latin typeface="Arial" pitchFamily="34" charset="0"/>
                <a:cs typeface="Arial" pitchFamily="34" charset="0"/>
              </a:rPr>
              <a:t>des </a:t>
            </a:r>
            <a:r>
              <a:rPr lang="en-US" sz="1000" smtClean="0">
                <a:latin typeface="Arial" pitchFamily="34" charset="0"/>
                <a:cs typeface="Arial" pitchFamily="34" charset="0"/>
              </a:rPr>
              <a:t>stratégies</a:t>
            </a:r>
            <a:endParaRPr lang="en-US" sz="1000">
              <a:latin typeface="Arial" pitchFamily="34" charset="0"/>
              <a:ea typeface="Calibri"/>
              <a:cs typeface="Arial" pitchFamily="34" charset="0"/>
            </a:endParaRPr>
          </a:p>
          <a:p>
            <a:pPr>
              <a:spcAft>
                <a:spcPts val="1000"/>
              </a:spcAft>
            </a:pPr>
            <a:r>
              <a:rPr lang="en-US" sz="1000" smtClean="0">
                <a:latin typeface="Arial" pitchFamily="34" charset="0"/>
                <a:cs typeface="Arial" pitchFamily="34" charset="0"/>
              </a:rPr>
              <a:t>Indiquez </a:t>
            </a:r>
            <a:r>
              <a:rPr lang="en-US" sz="1000" dirty="0">
                <a:latin typeface="Arial" pitchFamily="34" charset="0"/>
                <a:cs typeface="Arial" pitchFamily="34" charset="0"/>
              </a:rPr>
              <a:t>que l'état par défaut de Pare-feu Windows est de bloquer tout le trafic entrant, à moins </a:t>
            </a:r>
            <a:r>
              <a:rPr lang="en-US" sz="1000" dirty="0" err="1">
                <a:latin typeface="Arial" pitchFamily="34" charset="0"/>
                <a:cs typeface="Arial" pitchFamily="34" charset="0"/>
              </a:rPr>
              <a:t>qu'il</a:t>
            </a:r>
            <a:r>
              <a:rPr lang="en-US" sz="1000" dirty="0">
                <a:latin typeface="Arial" pitchFamily="34" charset="0"/>
                <a:cs typeface="Arial" pitchFamily="34" charset="0"/>
              </a:rPr>
              <a:t> </a:t>
            </a:r>
            <a:r>
              <a:rPr lang="en-US" sz="1000" dirty="0" smtClean="0">
                <a:latin typeface="Arial" pitchFamily="34" charset="0"/>
                <a:cs typeface="Arial" pitchFamily="34" charset="0"/>
              </a:rPr>
              <a:t>ne </a:t>
            </a:r>
            <a:r>
              <a:rPr lang="en-US" sz="1000" dirty="0" err="1" smtClean="0">
                <a:latin typeface="Arial" pitchFamily="34" charset="0"/>
                <a:cs typeface="Arial" pitchFamily="34" charset="0"/>
              </a:rPr>
              <a:t>soit</a:t>
            </a:r>
            <a:r>
              <a:rPr lang="en-US" sz="1000" dirty="0" smtClean="0">
                <a:latin typeface="Arial" pitchFamily="34" charset="0"/>
                <a:cs typeface="Arial" pitchFamily="34" charset="0"/>
              </a:rPr>
              <a:t> </a:t>
            </a:r>
            <a:r>
              <a:rPr lang="en-US" sz="1000" dirty="0">
                <a:latin typeface="Arial" pitchFamily="34" charset="0"/>
                <a:cs typeface="Arial" pitchFamily="34" charset="0"/>
              </a:rPr>
              <a:t>sollicité ou qu'il corresponde à une règle configurée, et d'autoriser tout le trafic sortant, à </a:t>
            </a:r>
            <a:r>
              <a:rPr lang="en-US" sz="1000" dirty="0" err="1">
                <a:latin typeface="Arial" pitchFamily="34" charset="0"/>
                <a:cs typeface="Arial" pitchFamily="34" charset="0"/>
              </a:rPr>
              <a:t>moins</a:t>
            </a:r>
            <a:r>
              <a:rPr lang="en-US" sz="1000" dirty="0">
                <a:latin typeface="Arial" pitchFamily="34" charset="0"/>
                <a:cs typeface="Arial" pitchFamily="34" charset="0"/>
              </a:rPr>
              <a:t> </a:t>
            </a:r>
            <a:r>
              <a:rPr lang="en-US" sz="1000" dirty="0" err="1" smtClean="0">
                <a:latin typeface="Arial" pitchFamily="34" charset="0"/>
                <a:cs typeface="Arial" pitchFamily="34" charset="0"/>
              </a:rPr>
              <a:t>qu'il</a:t>
            </a:r>
            <a:r>
              <a:rPr lang="en-US" sz="1000" dirty="0" smtClean="0">
                <a:latin typeface="Arial" pitchFamily="34" charset="0"/>
                <a:cs typeface="Arial" pitchFamily="34" charset="0"/>
              </a:rPr>
              <a:t> </a:t>
            </a:r>
            <a:r>
              <a:rPr lang="en-US" sz="1000" dirty="0" err="1" smtClean="0">
                <a:latin typeface="Arial" pitchFamily="34" charset="0"/>
                <a:cs typeface="Arial" pitchFamily="34" charset="0"/>
              </a:rPr>
              <a:t>corresponde</a:t>
            </a:r>
            <a:r>
              <a:rPr lang="en-US" sz="1000" dirty="0" smtClean="0">
                <a:latin typeface="Arial" pitchFamily="34" charset="0"/>
                <a:cs typeface="Arial" pitchFamily="34" charset="0"/>
              </a:rPr>
              <a:t> </a:t>
            </a:r>
            <a:r>
              <a:rPr lang="en-US" sz="1000" dirty="0">
                <a:latin typeface="Arial" pitchFamily="34" charset="0"/>
                <a:cs typeface="Arial" pitchFamily="34" charset="0"/>
              </a:rPr>
              <a:t>à une règle configurée.</a:t>
            </a:r>
          </a:p>
          <a:p>
            <a:pPr>
              <a:spcAft>
                <a:spcPts val="1000"/>
              </a:spcAft>
            </a:pPr>
            <a:r>
              <a:rPr lang="en-US" sz="1000" dirty="0" smtClean="0">
                <a:latin typeface="Arial" pitchFamily="34" charset="0"/>
                <a:ea typeface="Calibri"/>
                <a:cs typeface="Arial" pitchFamily="34" charset="0"/>
              </a:rPr>
              <a:t>Mentionnez les règles suivantes :</a:t>
            </a:r>
            <a:endParaRPr lang="en-US" sz="1000" dirty="0">
              <a:latin typeface="Arial" pitchFamily="34" charset="0"/>
              <a:ea typeface="Calibri"/>
              <a:cs typeface="Arial" pitchFamily="34" charset="0"/>
            </a:endParaRPr>
          </a:p>
          <a:p>
            <a:pPr marL="342881" indent="-342881">
              <a:spcAft>
                <a:spcPts val="1000"/>
              </a:spcAft>
              <a:buFont typeface="Symbol"/>
              <a:buChar char=""/>
            </a:pPr>
            <a:r>
              <a:rPr lang="en-US" sz="1000" dirty="0">
                <a:latin typeface="Arial" pitchFamily="34" charset="0"/>
                <a:ea typeface="Times New Roman"/>
                <a:cs typeface="Arial" pitchFamily="34" charset="0"/>
              </a:rPr>
              <a:t>Stratégies de mot de passe Port TCP 20 Bloquer le trafic sortant</a:t>
            </a:r>
            <a:endParaRPr lang="en-US" sz="1000" dirty="0">
              <a:latin typeface="Arial" pitchFamily="34" charset="0"/>
              <a:ea typeface="Calibri"/>
              <a:cs typeface="Arial" pitchFamily="34" charset="0"/>
            </a:endParaRPr>
          </a:p>
          <a:p>
            <a:pPr marL="342881" indent="-342881">
              <a:spcAft>
                <a:spcPts val="1000"/>
              </a:spcAft>
              <a:buFont typeface="Symbol"/>
              <a:buChar char=""/>
            </a:pPr>
            <a:r>
              <a:rPr lang="en-US" sz="1000" dirty="0">
                <a:latin typeface="Arial" pitchFamily="34" charset="0"/>
                <a:ea typeface="Times New Roman"/>
                <a:cs typeface="Arial" pitchFamily="34" charset="0"/>
              </a:rPr>
              <a:t>Bureau à distance Autoriser le trafic sortant</a:t>
            </a:r>
            <a:endParaRPr lang="en-US" sz="1000" dirty="0">
              <a:latin typeface="Arial" pitchFamily="34" charset="0"/>
              <a:ea typeface="Calibri"/>
              <a:cs typeface="Arial" pitchFamily="34" charset="0"/>
            </a:endParaRPr>
          </a:p>
          <a:p>
            <a:pPr marL="342881" indent="-342881">
              <a:spcAft>
                <a:spcPts val="1000"/>
              </a:spcAft>
              <a:buFont typeface="Symbol"/>
              <a:buChar char=""/>
            </a:pPr>
            <a:r>
              <a:rPr lang="en-US" sz="1000" dirty="0">
                <a:latin typeface="Arial" pitchFamily="34" charset="0"/>
                <a:ea typeface="Times New Roman"/>
                <a:cs typeface="Arial" pitchFamily="34" charset="0"/>
              </a:rPr>
              <a:t>Applications personnalisées Port TCP 6543 Autoriser trafic sortant</a:t>
            </a:r>
          </a:p>
          <a:p>
            <a:pPr>
              <a:spcAft>
                <a:spcPts val="1000"/>
              </a:spcAft>
            </a:pPr>
            <a:r>
              <a:rPr lang="en-US" sz="1000" dirty="0" smtClean="0">
                <a:latin typeface="Arial" pitchFamily="34" charset="0"/>
                <a:cs typeface="Arial" pitchFamily="34" charset="0"/>
              </a:rPr>
              <a:t>Indiquez que vous pouvez également utiliser l'utilitaire de ligne de commande Windows PowerShell</a:t>
            </a:r>
            <a:r>
              <a:rPr lang="en-US" sz="1000" baseline="30000" dirty="0">
                <a:latin typeface="Arial" pitchFamily="34" charset="0"/>
                <a:cs typeface="Arial" pitchFamily="34" charset="0"/>
              </a:rPr>
              <a:t>®</a:t>
            </a:r>
            <a:r>
              <a:rPr lang="en-US" sz="1000" dirty="0">
                <a:latin typeface="Arial" pitchFamily="34" charset="0"/>
                <a:cs typeface="Arial" pitchFamily="34" charset="0"/>
              </a:rPr>
              <a:t> </a:t>
            </a:r>
            <a:r>
              <a:rPr lang="en-US" sz="1000" b="1" dirty="0">
                <a:latin typeface="Arial" pitchFamily="34" charset="0"/>
                <a:ea typeface="Calibri"/>
                <a:cs typeface="Arial" pitchFamily="34" charset="0"/>
              </a:rPr>
              <a:t>netsh.exe</a:t>
            </a:r>
            <a:r>
              <a:rPr lang="en-US" sz="1000" dirty="0">
                <a:latin typeface="Arial" pitchFamily="34" charset="0"/>
                <a:ea typeface="Calibri"/>
                <a:cs typeface="Arial" pitchFamily="34" charset="0"/>
              </a:rPr>
              <a:t> </a:t>
            </a:r>
            <a:r>
              <a:rPr lang="en-US" sz="1000" dirty="0" smtClean="0">
                <a:latin typeface="Arial" pitchFamily="34" charset="0"/>
                <a:cs typeface="Arial" pitchFamily="34" charset="0"/>
              </a:rPr>
              <a:t>pour configurer le Pare-feu Windows avec fonctions avancées de sécurité.</a:t>
            </a:r>
            <a:endParaRPr lang="en-US" sz="1000" dirty="0">
              <a:latin typeface="Arial" pitchFamily="34" charset="0"/>
              <a:ea typeface="Calibri"/>
              <a:cs typeface="Arial" pitchFamily="34" charset="0"/>
            </a:endParaRPr>
          </a:p>
          <a:p>
            <a:endParaRPr lang="en-US" sz="1000" dirty="0">
              <a:latin typeface="Arial" pitchFamily="34" charset="0"/>
              <a:ea typeface="Calibri"/>
              <a:cs typeface="Arial" pitchFamily="34" charset="0"/>
            </a:endParaRPr>
          </a:p>
        </p:txBody>
      </p:sp>
      <p:sp>
        <p:nvSpPr>
          <p:cNvPr id="4" name="Slide Number Placeholder 3"/>
          <p:cNvSpPr>
            <a:spLocks noGrp="1"/>
          </p:cNvSpPr>
          <p:nvPr>
            <p:ph type="sldNum" sz="quarter" idx="10"/>
          </p:nvPr>
        </p:nvSpPr>
        <p:spPr/>
        <p:txBody>
          <a:bodyPr/>
          <a:lstStyle/>
          <a:p>
            <a:fld id="{D779907B-D961-474F-AAC0-DF986FBAA92A}" type="slidenum">
              <a:rPr lang="en-US" smtClean="0">
                <a:solidFill>
                  <a:prstClr val="black"/>
                </a:solidFill>
              </a:rPr>
              <a:pPr/>
              <a:t>26</a:t>
            </a:fld>
            <a:endParaRPr lang="en-US">
              <a:solidFill>
                <a:prstClr val="black"/>
              </a:solidFill>
            </a:endParaRPr>
          </a:p>
        </p:txBody>
      </p:sp>
      <p:sp>
        <p:nvSpPr>
          <p:cNvPr id="7" name="Slide Image Placeholder 1"/>
          <p:cNvSpPr>
            <a:spLocks noGrp="1" noRot="1" noChangeAspect="1"/>
          </p:cNvSpPr>
          <p:nvPr>
            <p:ph type="sldImg" idx="2"/>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547002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est-il</a:t>
            </a:r>
            <a:r>
              <a:rPr lang="en-US" sz="1000" dirty="0">
                <a:latin typeface="Arial"/>
                <a:ea typeface="SimSun"/>
                <a:cs typeface="Segoe UI"/>
              </a:rPr>
              <a:t> important </a:t>
            </a:r>
            <a:r>
              <a:rPr lang="en-US" sz="1000" dirty="0" err="1">
                <a:latin typeface="Arial"/>
                <a:ea typeface="SimSun"/>
                <a:cs typeface="Segoe UI"/>
              </a:rPr>
              <a:t>d'utiliser</a:t>
            </a:r>
            <a:r>
              <a:rPr lang="en-US" sz="1000" dirty="0">
                <a:latin typeface="Arial"/>
                <a:ea typeface="SimSun"/>
                <a:cs typeface="Segoe UI"/>
              </a:rPr>
              <a:t> un pare-</a:t>
            </a:r>
            <a:r>
              <a:rPr lang="en-US" sz="1000" dirty="0" err="1">
                <a:latin typeface="Arial"/>
                <a:ea typeface="SimSun"/>
                <a:cs typeface="Segoe UI"/>
              </a:rPr>
              <a:t>feu</a:t>
            </a:r>
            <a:r>
              <a:rPr lang="en-US" sz="1000" dirty="0">
                <a:latin typeface="Arial"/>
                <a:ea typeface="SimSun"/>
                <a:cs typeface="Segoe UI"/>
              </a:rPr>
              <a:t> </a:t>
            </a:r>
            <a:r>
              <a:rPr lang="en-US" sz="1000" dirty="0" err="1">
                <a:latin typeface="Arial"/>
                <a:ea typeface="SimSun"/>
                <a:cs typeface="Segoe UI"/>
              </a:rPr>
              <a:t>hôte</a:t>
            </a:r>
            <a:r>
              <a:rPr lang="en-US" sz="1000" dirty="0">
                <a:latin typeface="Arial"/>
                <a:ea typeface="SimSun"/>
                <a:cs typeface="Segoe UI"/>
              </a:rPr>
              <a:t> </a:t>
            </a:r>
            <a:r>
              <a:rPr lang="en-US" sz="1000" dirty="0" err="1">
                <a:latin typeface="Arial"/>
                <a:ea typeface="SimSun"/>
                <a:cs typeface="Segoe UI"/>
              </a:rPr>
              <a:t>tel</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Pare-</a:t>
            </a:r>
            <a:r>
              <a:rPr lang="en-US" sz="1000" dirty="0" err="1">
                <a:latin typeface="Arial"/>
                <a:ea typeface="SimSun"/>
                <a:cs typeface="Segoe UI"/>
              </a:rPr>
              <a:t>feu</a:t>
            </a:r>
            <a:r>
              <a:rPr lang="en-US" sz="1000" dirty="0">
                <a:latin typeface="Arial"/>
                <a:ea typeface="SimSun"/>
                <a:cs typeface="Segoe UI"/>
              </a:rPr>
              <a:t> Windows avec </a:t>
            </a:r>
            <a:r>
              <a:rPr lang="en-US" sz="1000" dirty="0" err="1">
                <a:latin typeface="Arial"/>
                <a:ea typeface="SimSun"/>
                <a:cs typeface="Segoe UI"/>
              </a:rPr>
              <a:t>fonctions</a:t>
            </a:r>
            <a:r>
              <a:rPr lang="en-US" sz="1000" dirty="0">
                <a:latin typeface="Arial"/>
                <a:ea typeface="SimSun"/>
                <a:cs typeface="Segoe UI"/>
              </a:rPr>
              <a:t> </a:t>
            </a:r>
            <a:r>
              <a:rPr lang="en-US" sz="1000" dirty="0" err="1">
                <a:latin typeface="Arial"/>
                <a:ea typeface="SimSun"/>
                <a:cs typeface="Segoe UI"/>
              </a:rPr>
              <a:t>avancées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Pare-</a:t>
            </a:r>
            <a:r>
              <a:rPr lang="en-US" sz="1000" dirty="0" err="1">
                <a:latin typeface="Arial"/>
                <a:ea typeface="SimSun"/>
                <a:cs typeface="Segoe UI"/>
              </a:rPr>
              <a:t>feu</a:t>
            </a:r>
            <a:r>
              <a:rPr lang="en-US" sz="1000" dirty="0">
                <a:latin typeface="Arial"/>
                <a:ea typeface="SimSun"/>
                <a:cs typeface="Segoe UI"/>
              </a:rPr>
              <a:t> Windows avec </a:t>
            </a:r>
            <a:r>
              <a:rPr lang="en-US" sz="1000" dirty="0" err="1">
                <a:latin typeface="Arial"/>
                <a:ea typeface="SimSun"/>
                <a:cs typeface="Segoe UI"/>
              </a:rPr>
              <a:t>fonctions</a:t>
            </a:r>
            <a:r>
              <a:rPr lang="en-US" sz="1000" dirty="0">
                <a:latin typeface="Arial"/>
                <a:ea typeface="SimSun"/>
                <a:cs typeface="Segoe UI"/>
              </a:rPr>
              <a:t> </a:t>
            </a:r>
            <a:r>
              <a:rPr lang="en-US" sz="1000" dirty="0" err="1">
                <a:latin typeface="Arial"/>
                <a:ea typeface="SimSun"/>
                <a:cs typeface="Segoe UI"/>
              </a:rPr>
              <a:t>avancées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important pour les raisons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protégés des </a:t>
            </a:r>
            <a:r>
              <a:rPr lang="en-US" sz="1000" dirty="0" err="1" smtClean="0">
                <a:effectLst/>
                <a:latin typeface="Arial"/>
                <a:ea typeface="Times New Roman"/>
                <a:cs typeface="Segoe UI"/>
              </a:rPr>
              <a:t>attaques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survenant</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interne. </a:t>
            </a:r>
            <a:r>
              <a:rPr lang="en-US" sz="1000" dirty="0" err="1" smtClean="0">
                <a:effectLst/>
                <a:latin typeface="Arial"/>
                <a:ea typeface="Times New Roman"/>
                <a:cs typeface="Segoe UI"/>
              </a:rPr>
              <a:t>Ceci</a:t>
            </a:r>
            <a:r>
              <a:rPr lang="en-US" sz="1000" dirty="0" smtClean="0">
                <a:effectLst/>
                <a:latin typeface="Arial"/>
                <a:ea typeface="Times New Roman"/>
                <a:cs typeface="Segoe UI"/>
              </a:rPr>
              <a:t> </a:t>
            </a:r>
            <a:r>
              <a:rPr lang="en-US" sz="1000" dirty="0" err="1" smtClean="0">
                <a:effectLst/>
                <a:latin typeface="Arial"/>
                <a:ea typeface="Times New Roman"/>
                <a:cs typeface="Segoe UI"/>
              </a:rPr>
              <a:t>peut</a:t>
            </a:r>
            <a:r>
              <a:rPr lang="en-US" sz="1000" dirty="0" smtClean="0">
                <a:effectLst/>
                <a:latin typeface="Arial"/>
                <a:ea typeface="Times New Roman"/>
                <a:cs typeface="Segoe UI"/>
              </a:rPr>
              <a:t> </a:t>
            </a:r>
            <a:r>
              <a:rPr lang="en-US" sz="1000" dirty="0" err="1" smtClean="0">
                <a:effectLst/>
                <a:latin typeface="Arial"/>
                <a:ea typeface="Times New Roman"/>
                <a:cs typeface="Segoe UI"/>
              </a:rPr>
              <a:t>empêcher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programmes</a:t>
            </a:r>
            <a:r>
              <a:rPr lang="en-US" sz="1000" dirty="0" smtClean="0">
                <a:effectLst/>
                <a:latin typeface="Arial"/>
                <a:ea typeface="Times New Roman"/>
                <a:cs typeface="Segoe UI"/>
              </a:rPr>
              <a:t> </a:t>
            </a:r>
            <a:r>
              <a:rPr lang="en-US" sz="1000" dirty="0" err="1" smtClean="0">
                <a:effectLst/>
                <a:latin typeface="Arial"/>
                <a:ea typeface="Times New Roman"/>
                <a:cs typeface="Segoe UI"/>
              </a:rPr>
              <a:t>malveillants</a:t>
            </a:r>
            <a:r>
              <a:rPr lang="en-US" sz="1000" dirty="0" smtClean="0">
                <a:effectLst/>
                <a:latin typeface="Arial"/>
                <a:ea typeface="Times New Roman"/>
                <a:cs typeface="Segoe UI"/>
              </a:rPr>
              <a:t> de traverser le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interne en </a:t>
            </a:r>
            <a:r>
              <a:rPr lang="en-US" sz="1000" dirty="0" err="1" smtClean="0">
                <a:effectLst/>
                <a:latin typeface="Arial"/>
                <a:ea typeface="Times New Roman"/>
                <a:cs typeface="Segoe UI"/>
              </a:rPr>
              <a:t>bloquant</a:t>
            </a:r>
            <a:r>
              <a:rPr lang="en-US" sz="1000" dirty="0" smtClean="0">
                <a:effectLst/>
                <a:latin typeface="Arial"/>
                <a:ea typeface="Times New Roman"/>
                <a:cs typeface="Segoe UI"/>
              </a:rPr>
              <a:t> le </a:t>
            </a:r>
            <a:r>
              <a:rPr lang="en-US" sz="1000" dirty="0" err="1" smtClean="0">
                <a:effectLst/>
                <a:latin typeface="Arial"/>
                <a:ea typeface="Times New Roman"/>
                <a:cs typeface="Segoe UI"/>
              </a:rPr>
              <a:t>trafic</a:t>
            </a:r>
            <a:r>
              <a:rPr lang="en-US" sz="1000" dirty="0" smtClean="0">
                <a:effectLst/>
                <a:latin typeface="Arial"/>
                <a:ea typeface="Times New Roman"/>
                <a:cs typeface="Segoe UI"/>
              </a:rPr>
              <a:t> entrant non </a:t>
            </a:r>
            <a:r>
              <a:rPr lang="en-US" sz="1000" dirty="0" err="1" smtClean="0">
                <a:effectLst/>
                <a:latin typeface="Arial"/>
                <a:ea typeface="Times New Roman"/>
                <a:cs typeface="Segoe UI"/>
              </a:rPr>
              <a:t>sollicité</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règles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trafic</a:t>
            </a:r>
            <a:r>
              <a:rPr lang="en-US" sz="1000" dirty="0" smtClean="0">
                <a:effectLst/>
                <a:latin typeface="Arial"/>
                <a:ea typeface="Times New Roman"/>
                <a:cs typeface="Segoe UI"/>
              </a:rPr>
              <a:t> entrant </a:t>
            </a:r>
            <a:r>
              <a:rPr lang="en-US" sz="1000" dirty="0" err="1" smtClean="0">
                <a:effectLst/>
                <a:latin typeface="Arial"/>
                <a:ea typeface="Times New Roman"/>
                <a:cs typeface="Segoe UI"/>
              </a:rPr>
              <a:t>empêchent</a:t>
            </a:r>
            <a:r>
              <a:rPr lang="en-US" sz="1000" dirty="0" smtClean="0">
                <a:effectLst/>
                <a:latin typeface="Arial"/>
                <a:ea typeface="Times New Roman"/>
                <a:cs typeface="Segoe UI"/>
              </a:rPr>
              <a:t> </a:t>
            </a:r>
            <a:r>
              <a:rPr lang="en-US" sz="1000" dirty="0" err="1" smtClean="0">
                <a:effectLst/>
                <a:latin typeface="Arial"/>
                <a:ea typeface="Times New Roman"/>
                <a:cs typeface="Segoe UI"/>
              </a:rPr>
              <a:t>l'analyse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a:t>
            </a:r>
            <a:r>
              <a:rPr lang="en-US" sz="1000" dirty="0" err="1" smtClean="0">
                <a:effectLst/>
                <a:latin typeface="Arial"/>
                <a:ea typeface="Times New Roman"/>
                <a:cs typeface="Segoe UI"/>
              </a:rPr>
              <a:t>d'identifier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hôtes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scanneurs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les plus simples </a:t>
            </a:r>
            <a:r>
              <a:rPr lang="en-US" sz="1000" dirty="0" err="1" smtClean="0">
                <a:effectLst/>
                <a:latin typeface="Arial"/>
                <a:ea typeface="Times New Roman"/>
                <a:cs typeface="Segoe UI"/>
              </a:rPr>
              <a:t>effectuent</a:t>
            </a:r>
            <a:r>
              <a:rPr lang="en-US" sz="1000" dirty="0" smtClean="0">
                <a:effectLst/>
                <a:latin typeface="Arial"/>
                <a:ea typeface="Times New Roman"/>
                <a:cs typeface="Segoe UI"/>
              </a:rPr>
              <a:t> un test Ping des </a:t>
            </a:r>
            <a:r>
              <a:rPr lang="en-US" sz="1000" dirty="0" err="1" smtClean="0">
                <a:effectLst/>
                <a:latin typeface="Arial"/>
                <a:ea typeface="Times New Roman"/>
                <a:cs typeface="Segoe UI"/>
              </a:rPr>
              <a:t>hôtes</a:t>
            </a:r>
            <a:r>
              <a:rPr lang="en-US" sz="1000" dirty="0" smtClean="0">
                <a:effectLst/>
                <a:latin typeface="Arial"/>
                <a:ea typeface="Times New Roman"/>
                <a:cs typeface="Segoe UI"/>
              </a:rPr>
              <a:t> d'un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but de les identifier. Le Pare-</a:t>
            </a:r>
            <a:r>
              <a:rPr lang="en-US" sz="1000" dirty="0" err="1" smtClean="0">
                <a:effectLst/>
                <a:latin typeface="Arial"/>
                <a:ea typeface="Times New Roman"/>
                <a:cs typeface="Segoe UI"/>
              </a:rPr>
              <a:t>feu</a:t>
            </a:r>
            <a:r>
              <a:rPr lang="en-US" sz="1000" dirty="0" smtClean="0">
                <a:effectLst/>
                <a:latin typeface="Arial"/>
                <a:ea typeface="Times New Roman"/>
                <a:cs typeface="Segoe UI"/>
              </a:rPr>
              <a:t> Windows avec </a:t>
            </a:r>
            <a:r>
              <a:rPr lang="en-US" sz="1000" dirty="0" err="1" smtClean="0">
                <a:effectLst/>
                <a:latin typeface="Arial"/>
                <a:ea typeface="Times New Roman"/>
                <a:cs typeface="Segoe UI"/>
              </a:rPr>
              <a:t>fonctions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avancées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empêche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membres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répondre</a:t>
            </a:r>
            <a:r>
              <a:rPr lang="en-US" sz="1000" dirty="0" smtClean="0">
                <a:effectLst/>
                <a:latin typeface="Arial"/>
                <a:ea typeface="Times New Roman"/>
                <a:cs typeface="Segoe UI"/>
              </a:rPr>
              <a:t> aux </a:t>
            </a:r>
            <a:r>
              <a:rPr lang="en-US" sz="1000" dirty="0" err="1" smtClean="0">
                <a:effectLst/>
                <a:latin typeface="Arial"/>
                <a:ea typeface="Times New Roman"/>
                <a:cs typeface="Segoe UI"/>
              </a:rPr>
              <a:t>demandes</a:t>
            </a:r>
            <a:r>
              <a:rPr lang="en-US" sz="1000" dirty="0" smtClean="0">
                <a:effectLst/>
                <a:latin typeface="Arial"/>
                <a:ea typeface="Times New Roman"/>
                <a:cs typeface="Segoe UI"/>
              </a:rPr>
              <a:t> ping. Les </a:t>
            </a:r>
            <a:r>
              <a:rPr lang="en-US" sz="1000" dirty="0" err="1" smtClean="0">
                <a:effectLst/>
                <a:latin typeface="Arial"/>
                <a:ea typeface="Times New Roman"/>
                <a:cs typeface="Segoe UI"/>
              </a:rPr>
              <a:t>contrôleurs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quant à </a:t>
            </a:r>
            <a:r>
              <a:rPr lang="en-US" sz="1000" dirty="0" err="1" smtClean="0">
                <a:effectLst/>
                <a:latin typeface="Arial"/>
                <a:ea typeface="Times New Roman"/>
                <a:cs typeface="Segoe UI"/>
              </a:rPr>
              <a:t>eux</a:t>
            </a:r>
            <a:r>
              <a:rPr lang="en-US" sz="1000" dirty="0" smtClean="0">
                <a:effectLst/>
                <a:latin typeface="Arial"/>
                <a:ea typeface="Times New Roman"/>
                <a:cs typeface="Segoe UI"/>
              </a:rPr>
              <a:t>, </a:t>
            </a:r>
            <a:r>
              <a:rPr lang="en-US" sz="1000" dirty="0" err="1" smtClean="0">
                <a:effectLst/>
                <a:latin typeface="Arial"/>
                <a:ea typeface="Times New Roman"/>
                <a:cs typeface="Segoe UI"/>
              </a:rPr>
              <a:t>répondent</a:t>
            </a:r>
            <a:r>
              <a:rPr lang="en-US" sz="1000" dirty="0" smtClean="0">
                <a:effectLst/>
                <a:latin typeface="Arial"/>
                <a:ea typeface="Times New Roman"/>
                <a:cs typeface="Segoe UI"/>
              </a:rPr>
              <a:t> aux </a:t>
            </a:r>
            <a:r>
              <a:rPr lang="en-US" sz="1000" dirty="0" err="1" smtClean="0">
                <a:effectLst/>
                <a:latin typeface="Arial"/>
                <a:ea typeface="Times New Roman"/>
                <a:cs typeface="Segoe UI"/>
              </a:rPr>
              <a:t>demandes</a:t>
            </a:r>
            <a:r>
              <a:rPr lang="en-US" sz="1000" dirty="0" smtClean="0">
                <a:effectLst/>
                <a:latin typeface="Arial"/>
                <a:ea typeface="Times New Roman"/>
                <a:cs typeface="Segoe UI"/>
              </a:rPr>
              <a:t> ping.</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Quand</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règles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trafic</a:t>
            </a:r>
            <a:r>
              <a:rPr lang="en-US" sz="1000" dirty="0" smtClean="0">
                <a:effectLst/>
                <a:latin typeface="Arial"/>
                <a:ea typeface="Times New Roman"/>
                <a:cs typeface="Segoe UI"/>
              </a:rPr>
              <a:t> </a:t>
            </a:r>
            <a:r>
              <a:rPr lang="en-US" sz="1000" dirty="0" err="1" smtClean="0">
                <a:effectLst/>
                <a:latin typeface="Arial"/>
                <a:ea typeface="Times New Roman"/>
                <a:cs typeface="Segoe UI"/>
              </a:rPr>
              <a:t>sortant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cela</a:t>
            </a:r>
            <a:r>
              <a:rPr lang="en-US" sz="1000" dirty="0" smtClean="0">
                <a:effectLst/>
                <a:latin typeface="Arial"/>
                <a:ea typeface="Times New Roman"/>
                <a:cs typeface="Segoe UI"/>
              </a:rPr>
              <a:t> </a:t>
            </a:r>
            <a:r>
              <a:rPr lang="en-US" sz="1000" dirty="0" err="1" smtClean="0">
                <a:effectLst/>
                <a:latin typeface="Arial"/>
                <a:ea typeface="Times New Roman"/>
                <a:cs typeface="Segoe UI"/>
              </a:rPr>
              <a:t>peut</a:t>
            </a:r>
            <a:r>
              <a:rPr lang="en-US" sz="1000" dirty="0" smtClean="0">
                <a:effectLst/>
                <a:latin typeface="Arial"/>
                <a:ea typeface="Times New Roman"/>
                <a:cs typeface="Segoe UI"/>
              </a:rPr>
              <a:t> </a:t>
            </a:r>
            <a:r>
              <a:rPr lang="en-US" sz="1000" dirty="0" err="1" smtClean="0">
                <a:effectLst/>
                <a:latin typeface="Arial"/>
                <a:ea typeface="Times New Roman"/>
                <a:cs typeface="Segoe UI"/>
              </a:rPr>
              <a:t>empêcher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programmes</a:t>
            </a:r>
            <a:r>
              <a:rPr lang="en-US" sz="1000" dirty="0" smtClean="0">
                <a:effectLst/>
                <a:latin typeface="Arial"/>
                <a:ea typeface="Times New Roman"/>
                <a:cs typeface="Segoe UI"/>
              </a:rPr>
              <a:t> </a:t>
            </a:r>
            <a:r>
              <a:rPr lang="en-US" sz="1000" dirty="0" err="1" smtClean="0">
                <a:effectLst/>
                <a:latin typeface="Arial"/>
                <a:ea typeface="Times New Roman"/>
                <a:cs typeface="Segoe UI"/>
              </a:rPr>
              <a:t>malveillants</a:t>
            </a:r>
            <a:r>
              <a:rPr lang="en-US" sz="1000" dirty="0" smtClean="0">
                <a:effectLst/>
                <a:latin typeface="Arial"/>
                <a:ea typeface="Times New Roman"/>
                <a:cs typeface="Segoe UI"/>
              </a:rPr>
              <a:t> de se </a:t>
            </a:r>
            <a:r>
              <a:rPr lang="en-US" sz="1000" dirty="0" err="1" smtClean="0">
                <a:effectLst/>
                <a:latin typeface="Arial"/>
                <a:ea typeface="Times New Roman"/>
                <a:cs typeface="Segoe UI"/>
              </a:rPr>
              <a:t>propager</a:t>
            </a:r>
            <a:r>
              <a:rPr lang="en-US" sz="1000" dirty="0" smtClean="0">
                <a:effectLst/>
                <a:latin typeface="Arial"/>
                <a:ea typeface="Times New Roman"/>
                <a:cs typeface="Segoe UI"/>
              </a:rPr>
              <a:t> en </a:t>
            </a:r>
            <a:r>
              <a:rPr lang="en-US" sz="1000" dirty="0" err="1" smtClean="0">
                <a:effectLst/>
                <a:latin typeface="Arial"/>
                <a:ea typeface="Times New Roman"/>
                <a:cs typeface="Segoe UI"/>
              </a:rPr>
              <a:t>empêchant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programmes</a:t>
            </a:r>
            <a:r>
              <a:rPr lang="en-US" sz="1000" dirty="0" smtClean="0">
                <a:effectLst/>
                <a:latin typeface="Arial"/>
                <a:ea typeface="Times New Roman"/>
                <a:cs typeface="Segoe UI"/>
              </a:rPr>
              <a:t> </a:t>
            </a:r>
            <a:r>
              <a:rPr lang="en-US" sz="1000" dirty="0" err="1" smtClean="0">
                <a:effectLst/>
                <a:latin typeface="Arial"/>
                <a:ea typeface="Times New Roman"/>
                <a:cs typeface="Segoe UI"/>
              </a:rPr>
              <a:t>malveillants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communiquer</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cas</a:t>
            </a:r>
            <a:r>
              <a:rPr lang="en-US" sz="1000" dirty="0" smtClean="0">
                <a:effectLst/>
                <a:latin typeface="Arial"/>
                <a:ea typeface="Times New Roman"/>
                <a:cs typeface="Segoe UI"/>
              </a:rPr>
              <a:t> </a:t>
            </a:r>
            <a:r>
              <a:rPr lang="en-US" sz="1000" dirty="0" err="1" smtClean="0">
                <a:effectLst/>
                <a:latin typeface="Arial"/>
                <a:ea typeface="Times New Roman"/>
                <a:cs typeface="Segoe UI"/>
              </a:rPr>
              <a:t>d'une</a:t>
            </a:r>
            <a:r>
              <a:rPr lang="en-US" sz="1000" dirty="0" smtClean="0">
                <a:effectLst/>
                <a:latin typeface="Arial"/>
                <a:ea typeface="Times New Roman"/>
                <a:cs typeface="Segoe UI"/>
              </a:rPr>
              <a:t> </a:t>
            </a:r>
            <a:r>
              <a:rPr lang="en-US" sz="1000" dirty="0" err="1" smtClean="0">
                <a:effectLst/>
                <a:latin typeface="Arial"/>
                <a:ea typeface="Times New Roman"/>
                <a:cs typeface="Segoe UI"/>
              </a:rPr>
              <a:t>attaque</a:t>
            </a:r>
            <a:r>
              <a:rPr lang="en-US" sz="1000" dirty="0" smtClean="0">
                <a:effectLst/>
                <a:latin typeface="Arial"/>
                <a:ea typeface="Times New Roman"/>
                <a:cs typeface="Segoe UI"/>
              </a:rPr>
              <a:t> de virus,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pouvez</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avec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règle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trafic</a:t>
            </a:r>
            <a:r>
              <a:rPr lang="en-US" sz="1000" dirty="0" smtClean="0">
                <a:effectLst/>
                <a:latin typeface="Arial"/>
                <a:ea typeface="Times New Roman"/>
                <a:cs typeface="Segoe UI"/>
              </a:rPr>
              <a:t> </a:t>
            </a:r>
            <a:r>
              <a:rPr lang="en-US" sz="1000" dirty="0" err="1" smtClean="0">
                <a:effectLst/>
                <a:latin typeface="Arial"/>
                <a:ea typeface="Times New Roman"/>
                <a:cs typeface="Segoe UI"/>
              </a:rPr>
              <a:t>sortant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spécifique</a:t>
            </a:r>
            <a:r>
              <a:rPr lang="en-US" sz="1000" dirty="0" smtClean="0">
                <a:effectLst/>
                <a:latin typeface="Arial"/>
                <a:ea typeface="Times New Roman"/>
                <a:cs typeface="Segoe UI"/>
              </a:rPr>
              <a:t> qui </a:t>
            </a:r>
            <a:r>
              <a:rPr lang="en-US" sz="1000" dirty="0" err="1" smtClean="0">
                <a:effectLst/>
                <a:latin typeface="Arial"/>
                <a:ea typeface="Times New Roman"/>
                <a:cs typeface="Segoe UI"/>
              </a:rPr>
              <a:t>empêche</a:t>
            </a:r>
            <a:r>
              <a:rPr lang="en-US" sz="1000" dirty="0" smtClean="0">
                <a:effectLst/>
                <a:latin typeface="Arial"/>
                <a:ea typeface="Times New Roman"/>
                <a:cs typeface="Segoe UI"/>
              </a:rPr>
              <a:t> le virus de </a:t>
            </a:r>
            <a:r>
              <a:rPr lang="en-US" sz="1000" dirty="0" err="1" smtClean="0">
                <a:effectLst/>
                <a:latin typeface="Arial"/>
                <a:ea typeface="Times New Roman"/>
                <a:cs typeface="Segoe UI"/>
              </a:rPr>
              <a:t>communiquer</a:t>
            </a:r>
            <a:r>
              <a:rPr lang="en-US" sz="1000" dirty="0" smtClean="0">
                <a:effectLst/>
                <a:latin typeface="Arial"/>
                <a:ea typeface="Times New Roman"/>
                <a:cs typeface="Segoe UI"/>
              </a:rPr>
              <a:t> via le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règles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connexion</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permettent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créer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règles</a:t>
            </a:r>
            <a:r>
              <a:rPr lang="en-US" sz="1000" dirty="0" smtClean="0">
                <a:effectLst/>
                <a:latin typeface="Arial"/>
                <a:ea typeface="Times New Roman"/>
                <a:cs typeface="Segoe UI"/>
              </a:rPr>
              <a:t> de pare-</a:t>
            </a:r>
            <a:r>
              <a:rPr lang="en-US" sz="1000" dirty="0" err="1" smtClean="0">
                <a:effectLst/>
                <a:latin typeface="Arial"/>
                <a:ea typeface="Times New Roman"/>
                <a:cs typeface="Segoe UI"/>
              </a:rPr>
              <a:t>feu</a:t>
            </a:r>
            <a:r>
              <a:rPr lang="en-US" sz="1000" dirty="0" smtClean="0">
                <a:effectLst/>
                <a:latin typeface="Arial"/>
                <a:ea typeface="Times New Roman"/>
                <a:cs typeface="Segoe UI"/>
              </a:rPr>
              <a:t> </a:t>
            </a:r>
            <a:r>
              <a:rPr lang="en-US" sz="1000" dirty="0" err="1" smtClean="0">
                <a:effectLst/>
                <a:latin typeface="Arial"/>
                <a:ea typeface="Times New Roman"/>
                <a:cs typeface="Segoe UI"/>
              </a:rPr>
              <a:t>sophistiquées</a:t>
            </a:r>
            <a:r>
              <a:rPr lang="en-US" sz="1000" dirty="0" smtClean="0">
                <a:effectLst/>
                <a:latin typeface="Arial"/>
                <a:ea typeface="Times New Roman"/>
                <a:cs typeface="Segoe UI"/>
              </a:rPr>
              <a:t> qui </a:t>
            </a:r>
            <a:r>
              <a:rPr lang="en-US" sz="1000" dirty="0" err="1" smtClean="0">
                <a:effectLst/>
                <a:latin typeface="Arial"/>
                <a:ea typeface="Times New Roman"/>
                <a:cs typeface="Segoe UI"/>
              </a:rPr>
              <a:t>utilisent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informations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d'authentification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l'utilisateur</a:t>
            </a:r>
            <a:r>
              <a:rPr lang="en-US" sz="1000" dirty="0" smtClean="0">
                <a:effectLst/>
                <a:latin typeface="Arial"/>
                <a:ea typeface="Times New Roman"/>
                <a:cs typeface="Segoe UI"/>
              </a:rPr>
              <a:t> et de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pour limiter la communication avec les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à haut </a:t>
            </a:r>
            <a:r>
              <a:rPr lang="en-US" sz="1000" dirty="0" err="1" smtClean="0">
                <a:effectLst/>
                <a:latin typeface="Arial"/>
                <a:ea typeface="Times New Roman"/>
                <a:cs typeface="Segoe UI"/>
              </a:rPr>
              <a:t>niveau</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33160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Un des points clés que les stagiaires doivent comprendre sur ce thème est que les membres du domaine utilisent le profil de domaine. Seuls les membres n'appartenant pas au domaine, tels que les hôtes dans un réseau de périmètre, utilisent d'autres profils.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28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608385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Assurez-vous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comprennent</a:t>
            </a:r>
            <a:r>
              <a:rPr lang="en-US" sz="1000" dirty="0">
                <a:latin typeface="Arial"/>
                <a:ea typeface="SimSun"/>
                <a:cs typeface="Arial"/>
              </a:rPr>
              <a:t> les points </a:t>
            </a:r>
            <a:r>
              <a:rPr lang="en-US" sz="1000" dirty="0" err="1">
                <a:latin typeface="Arial"/>
                <a:ea typeface="SimSun"/>
                <a:cs typeface="Arial"/>
              </a:rPr>
              <a:t>suivants</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Pour </a:t>
            </a:r>
            <a:r>
              <a:rPr lang="en-US" sz="1000" dirty="0" err="1" smtClean="0">
                <a:effectLst/>
                <a:latin typeface="Arial"/>
                <a:ea typeface="Times New Roman"/>
                <a:cs typeface="Times New Roman"/>
              </a:rPr>
              <a:t>autoriser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trafic</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ils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doivent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d'abord</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créer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règles</a:t>
            </a:r>
            <a:r>
              <a:rPr lang="en-US" sz="1000" dirty="0" smtClean="0">
                <a:effectLst/>
                <a:latin typeface="Arial"/>
                <a:ea typeface="Times New Roman"/>
                <a:cs typeface="Times New Roman"/>
              </a:rPr>
              <a:t> de pare-</a:t>
            </a:r>
            <a:r>
              <a:rPr lang="en-US" sz="1000" dirty="0" err="1" smtClean="0">
                <a:effectLst/>
                <a:latin typeface="Arial"/>
                <a:ea typeface="Times New Roman"/>
                <a:cs typeface="Times New Roman"/>
              </a:rPr>
              <a:t>feu</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Les </a:t>
            </a:r>
            <a:r>
              <a:rPr lang="en-US" sz="1000" dirty="0" err="1" smtClean="0">
                <a:effectLst/>
                <a:latin typeface="Arial"/>
                <a:ea typeface="Times New Roman"/>
                <a:cs typeface="Times New Roman"/>
              </a:rPr>
              <a:t>règles</a:t>
            </a:r>
            <a:r>
              <a:rPr lang="en-US" sz="1000" dirty="0" smtClean="0">
                <a:effectLst/>
                <a:latin typeface="Arial"/>
                <a:ea typeface="Times New Roman"/>
                <a:cs typeface="Times New Roman"/>
              </a:rPr>
              <a:t> de pare-</a:t>
            </a:r>
            <a:r>
              <a:rPr lang="en-US" sz="1000" dirty="0" err="1" smtClean="0">
                <a:effectLst/>
                <a:latin typeface="Arial"/>
                <a:ea typeface="Times New Roman"/>
                <a:cs typeface="Times New Roman"/>
              </a:rPr>
              <a:t>feu</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définissent</a:t>
            </a:r>
            <a:r>
              <a:rPr lang="en-US" sz="1000" dirty="0" smtClean="0">
                <a:effectLst/>
                <a:latin typeface="Arial"/>
                <a:ea typeface="Times New Roman"/>
                <a:cs typeface="Times New Roman"/>
              </a:rPr>
              <a:t> les ports, les </a:t>
            </a:r>
            <a:r>
              <a:rPr lang="en-US" sz="1000" dirty="0" err="1" smtClean="0">
                <a:effectLst/>
                <a:latin typeface="Arial"/>
                <a:ea typeface="Times New Roman"/>
                <a:cs typeface="Times New Roman"/>
              </a:rPr>
              <a:t>adresses</a:t>
            </a:r>
            <a:r>
              <a:rPr lang="en-US" sz="1000" dirty="0" smtClean="0">
                <a:effectLst/>
                <a:latin typeface="Arial"/>
                <a:ea typeface="Times New Roman"/>
                <a:cs typeface="Times New Roman"/>
              </a:rPr>
              <a:t> IP et les applications qui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autorisés</a:t>
            </a:r>
            <a:r>
              <a:rPr lang="en-US" sz="1000" dirty="0" smtClean="0">
                <a:effectLst/>
                <a:latin typeface="Arial"/>
                <a:ea typeface="Times New Roman"/>
                <a:cs typeface="Times New Roman"/>
              </a:rPr>
              <a:t> à traverser le pare-</a:t>
            </a:r>
            <a:r>
              <a:rPr lang="en-US" sz="1000" dirty="0" err="1" smtClean="0">
                <a:effectLst/>
                <a:latin typeface="Arial"/>
                <a:ea typeface="Times New Roman"/>
                <a:cs typeface="Times New Roman"/>
              </a:rPr>
              <a:t>feu</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chacune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étant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définie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séparément</a:t>
            </a:r>
            <a:r>
              <a:rPr lang="en-US" sz="1000" dirty="0" smtClean="0">
                <a:effectLst/>
                <a:latin typeface="Arial"/>
                <a:ea typeface="Times New Roman"/>
                <a:cs typeface="Times New Roman"/>
              </a:rPr>
              <a:t> pour les </a:t>
            </a:r>
            <a:r>
              <a:rPr lang="en-US" sz="1000" dirty="0" err="1" smtClean="0">
                <a:effectLst/>
                <a:latin typeface="Arial"/>
                <a:ea typeface="Times New Roman"/>
                <a:cs typeface="Times New Roman"/>
              </a:rPr>
              <a:t>deux</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sens</a:t>
            </a:r>
            <a:r>
              <a:rPr lang="en-US" sz="1000" dirty="0" smtClean="0">
                <a:effectLst/>
                <a:latin typeface="Arial"/>
                <a:ea typeface="Times New Roman"/>
                <a:cs typeface="Times New Roman"/>
              </a:rPr>
              <a:t> de circulation : entrant et </a:t>
            </a:r>
            <a:r>
              <a:rPr lang="en-US" sz="1000" dirty="0" err="1" smtClean="0">
                <a:effectLst/>
                <a:latin typeface="Arial"/>
                <a:ea typeface="Times New Roman"/>
                <a:cs typeface="Times New Roman"/>
              </a:rPr>
              <a:t>sortant</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Les </a:t>
            </a:r>
            <a:r>
              <a:rPr lang="en-US" sz="1000" dirty="0" err="1" smtClean="0">
                <a:effectLst/>
                <a:latin typeface="Arial"/>
                <a:ea typeface="Times New Roman"/>
                <a:cs typeface="Times New Roman"/>
              </a:rPr>
              <a:t>règles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sécurité</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connexion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fournissent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protection </a:t>
            </a:r>
            <a:r>
              <a:rPr lang="en-US" sz="1000" dirty="0" err="1" smtClean="0">
                <a:effectLst/>
                <a:latin typeface="Arial"/>
                <a:ea typeface="Times New Roman"/>
                <a:cs typeface="Times New Roman"/>
              </a:rPr>
              <a:t>supplémentaire</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requérant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l'authentification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ordinateurs</a:t>
            </a:r>
            <a:r>
              <a:rPr lang="en-US" sz="1000" dirty="0" smtClean="0">
                <a:effectLst/>
                <a:latin typeface="Arial"/>
                <a:ea typeface="Times New Roman"/>
                <a:cs typeface="Times New Roman"/>
              </a:rPr>
              <a:t> qui </a:t>
            </a:r>
            <a:r>
              <a:rPr lang="en-US" sz="1000" dirty="0" err="1" smtClean="0">
                <a:effectLst/>
                <a:latin typeface="Arial"/>
                <a:ea typeface="Times New Roman"/>
                <a:cs typeface="Times New Roman"/>
              </a:rPr>
              <a:t>initialisent</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trafic</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Elles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sécurisent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également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trafic</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chiffrant</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transmises</a:t>
            </a:r>
            <a:r>
              <a:rPr lang="en-US" sz="1000" dirty="0" smtClean="0">
                <a:effectLst/>
                <a:latin typeface="Arial"/>
                <a:ea typeface="Times New Roman"/>
                <a:cs typeface="Times New Roman"/>
              </a:rPr>
              <a:t> entre les </a:t>
            </a:r>
            <a:r>
              <a:rPr lang="en-US" sz="1000" dirty="0" err="1" smtClean="0">
                <a:effectLst/>
                <a:latin typeface="Arial"/>
                <a:ea typeface="Times New Roman"/>
                <a:cs typeface="Times New Roman"/>
              </a:rPr>
              <a:t>ordinateurs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Les </a:t>
            </a:r>
            <a:r>
              <a:rPr lang="en-US" sz="1000" dirty="0" err="1" smtClean="0">
                <a:effectLst/>
                <a:latin typeface="Arial"/>
                <a:ea typeface="Times New Roman"/>
                <a:cs typeface="Times New Roman"/>
              </a:rPr>
              <a:t>règles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sécurité</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connexion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appliquées</a:t>
            </a:r>
            <a:r>
              <a:rPr lang="en-US" sz="1000" dirty="0" smtClean="0">
                <a:effectLst/>
                <a:latin typeface="Arial"/>
                <a:ea typeface="Times New Roman"/>
                <a:cs typeface="Times New Roman"/>
              </a:rPr>
              <a:t> entre les </a:t>
            </a:r>
            <a:r>
              <a:rPr lang="en-US" sz="1000" dirty="0" err="1" smtClean="0">
                <a:effectLst/>
                <a:latin typeface="Arial"/>
                <a:ea typeface="Times New Roman"/>
                <a:cs typeface="Times New Roman"/>
              </a:rPr>
              <a:t>ordinateurs</a:t>
            </a:r>
            <a:r>
              <a:rPr lang="en-US" sz="1000" dirty="0" smtClean="0">
                <a:effectLst/>
                <a:latin typeface="Arial"/>
                <a:ea typeface="Times New Roman"/>
                <a:cs typeface="Times New Roman"/>
              </a:rPr>
              <a:t> qui constituent les </a:t>
            </a:r>
            <a:r>
              <a:rPr lang="en-US" sz="1000" dirty="0" err="1" smtClean="0">
                <a:effectLst/>
                <a:latin typeface="Arial"/>
                <a:ea typeface="Times New Roman"/>
                <a:cs typeface="Times New Roman"/>
              </a:rPr>
              <a:t>deux</a:t>
            </a:r>
            <a:r>
              <a:rPr lang="en-US" sz="1000" dirty="0" smtClean="0">
                <a:effectLst/>
                <a:latin typeface="Arial"/>
                <a:ea typeface="Times New Roman"/>
                <a:cs typeface="Times New Roman"/>
              </a:rPr>
              <a:t> points de </a:t>
            </a:r>
            <a:r>
              <a:rPr lang="en-US" sz="1000" dirty="0" err="1" smtClean="0">
                <a:effectLst/>
                <a:latin typeface="Arial"/>
                <a:ea typeface="Times New Roman"/>
                <a:cs typeface="Times New Roman"/>
              </a:rPr>
              <a:t>terminaison</a:t>
            </a:r>
            <a:r>
              <a:rPr lang="en-US" sz="1000" dirty="0" smtClean="0">
                <a:effectLst/>
                <a:latin typeface="Arial"/>
                <a:ea typeface="Times New Roman"/>
                <a:cs typeface="Times New Roman"/>
              </a:rPr>
              <a:t>.</a:t>
            </a:r>
          </a:p>
          <a:p>
            <a:pPr>
              <a:lnSpc>
                <a:spcPct val="115000"/>
              </a:lnSpc>
              <a:spcAft>
                <a:spcPts val="1000"/>
              </a:spcAft>
            </a:pPr>
            <a:r>
              <a:rPr lang="en-US" sz="1000" dirty="0" err="1">
                <a:latin typeface="Arial"/>
                <a:ea typeface="SimSun"/>
                <a:cs typeface="Arial"/>
              </a:rPr>
              <a:t>Insistez</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le fait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possible de </a:t>
            </a:r>
            <a:r>
              <a:rPr lang="en-US" sz="1000" dirty="0" err="1">
                <a:latin typeface="Arial"/>
                <a:ea typeface="SimSun"/>
                <a:cs typeface="Arial"/>
              </a:rPr>
              <a:t>configurer</a:t>
            </a:r>
            <a:r>
              <a:rPr lang="en-US" sz="1000" dirty="0">
                <a:latin typeface="Arial"/>
                <a:ea typeface="SimSun"/>
                <a:cs typeface="Arial"/>
              </a:rPr>
              <a:t> des </a:t>
            </a:r>
            <a:r>
              <a:rPr lang="en-US" sz="1000" dirty="0" err="1">
                <a:latin typeface="Arial"/>
                <a:ea typeface="SimSun"/>
                <a:cs typeface="Arial"/>
              </a:rPr>
              <a:t>règles</a:t>
            </a:r>
            <a:r>
              <a:rPr lang="en-US" sz="1000" dirty="0">
                <a:latin typeface="Arial"/>
                <a:ea typeface="SimSun"/>
                <a:cs typeface="Arial"/>
              </a:rPr>
              <a:t> de pare-</a:t>
            </a:r>
            <a:r>
              <a:rPr lang="en-US" sz="1000" dirty="0" err="1">
                <a:latin typeface="Arial"/>
                <a:ea typeface="SimSun"/>
                <a:cs typeface="Arial"/>
              </a:rPr>
              <a:t>feu</a:t>
            </a:r>
            <a:r>
              <a:rPr lang="en-US" sz="1000" dirty="0">
                <a:latin typeface="Arial"/>
                <a:ea typeface="SimSun"/>
                <a:cs typeface="Arial"/>
              </a:rPr>
              <a:t> pour </a:t>
            </a:r>
            <a:r>
              <a:rPr lang="en-US" sz="1000" dirty="0" err="1">
                <a:latin typeface="Arial"/>
                <a:ea typeface="SimSun"/>
                <a:cs typeface="Arial"/>
              </a:rPr>
              <a:t>autoriser</a:t>
            </a:r>
            <a:r>
              <a:rPr lang="en-US" sz="1000" dirty="0">
                <a:latin typeface="Arial"/>
                <a:ea typeface="SimSun"/>
                <a:cs typeface="Arial"/>
              </a:rPr>
              <a:t> le </a:t>
            </a:r>
            <a:r>
              <a:rPr lang="en-US" sz="1000" dirty="0" err="1">
                <a:latin typeface="Arial"/>
                <a:ea typeface="SimSun"/>
                <a:cs typeface="Arial"/>
              </a:rPr>
              <a:t>trafic</a:t>
            </a:r>
            <a:r>
              <a:rPr lang="en-US" sz="1000" dirty="0">
                <a:latin typeface="Arial"/>
                <a:ea typeface="SimSun"/>
                <a:cs typeface="Arial"/>
              </a:rPr>
              <a:t>, </a:t>
            </a:r>
            <a:r>
              <a:rPr lang="en-US" sz="1000" dirty="0" err="1">
                <a:latin typeface="Arial"/>
                <a:ea typeface="SimSun"/>
                <a:cs typeface="Arial"/>
              </a:rPr>
              <a:t>autoriser</a:t>
            </a:r>
            <a:r>
              <a:rPr lang="en-US" sz="1000" dirty="0">
                <a:latin typeface="Arial"/>
                <a:ea typeface="SimSun"/>
                <a:cs typeface="Arial"/>
              </a:rPr>
              <a:t> </a:t>
            </a:r>
            <a:r>
              <a:rPr lang="en-US" sz="1000" dirty="0" err="1">
                <a:latin typeface="Arial"/>
                <a:ea typeface="SimSun"/>
                <a:cs typeface="Arial"/>
              </a:rPr>
              <a:t>uniquement</a:t>
            </a:r>
            <a:r>
              <a:rPr lang="en-US" sz="1000" dirty="0">
                <a:latin typeface="Arial"/>
                <a:ea typeface="SimSun"/>
                <a:cs typeface="Arial"/>
              </a:rPr>
              <a:t> le </a:t>
            </a:r>
            <a:r>
              <a:rPr lang="en-US" sz="1000" dirty="0" err="1">
                <a:latin typeface="Arial"/>
                <a:ea typeface="SimSun"/>
                <a:cs typeface="Arial"/>
              </a:rPr>
              <a:t>trafic</a:t>
            </a:r>
            <a:r>
              <a:rPr lang="en-US" sz="1000" dirty="0">
                <a:latin typeface="Arial"/>
                <a:ea typeface="SimSun"/>
                <a:cs typeface="Arial"/>
              </a:rPr>
              <a:t> </a:t>
            </a:r>
            <a:r>
              <a:rPr lang="en-US" sz="1000" dirty="0" err="1">
                <a:latin typeface="Arial"/>
                <a:ea typeface="SimSun"/>
                <a:cs typeface="Arial"/>
              </a:rPr>
              <a:t>authentifié</a:t>
            </a:r>
            <a:r>
              <a:rPr lang="en-US" sz="1000" dirty="0">
                <a:latin typeface="Arial"/>
                <a:ea typeface="SimSun"/>
                <a:cs typeface="Arial"/>
              </a:rPr>
              <a: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bloquer</a:t>
            </a:r>
            <a:r>
              <a:rPr lang="en-US" sz="1000" dirty="0">
                <a:latin typeface="Arial"/>
                <a:ea typeface="SimSun"/>
                <a:cs typeface="Arial"/>
              </a:rPr>
              <a:t> </a:t>
            </a:r>
            <a:r>
              <a:rPr lang="en-US" sz="1000" dirty="0" err="1">
                <a:latin typeface="Arial"/>
                <a:ea typeface="SimSun"/>
                <a:cs typeface="Arial"/>
              </a:rPr>
              <a:t>l'ensemble</a:t>
            </a:r>
            <a:r>
              <a:rPr lang="en-US" sz="1000" dirty="0">
                <a:latin typeface="Arial"/>
                <a:ea typeface="SimSun"/>
                <a:cs typeface="Arial"/>
              </a:rPr>
              <a:t> du </a:t>
            </a:r>
            <a:r>
              <a:rPr lang="en-US" sz="1000" dirty="0" err="1">
                <a:latin typeface="Arial"/>
                <a:ea typeface="SimSun"/>
                <a:cs typeface="Arial"/>
              </a:rPr>
              <a:t>trafic</a:t>
            </a:r>
            <a:r>
              <a:rPr lang="en-US" sz="1000" dirty="0">
                <a:latin typeface="Arial"/>
                <a:ea typeface="SimSun"/>
                <a:cs typeface="Arial"/>
              </a:rPr>
              <a:t>. En </a:t>
            </a:r>
            <a:r>
              <a:rPr lang="en-US" sz="1000" dirty="0" err="1">
                <a:latin typeface="Arial"/>
                <a:ea typeface="SimSun"/>
                <a:cs typeface="Arial"/>
              </a:rPr>
              <a:t>d'autres</a:t>
            </a:r>
            <a:r>
              <a:rPr lang="en-US" sz="1000" dirty="0">
                <a:latin typeface="Arial"/>
                <a:ea typeface="SimSun"/>
                <a:cs typeface="Arial"/>
              </a:rPr>
              <a:t> </a:t>
            </a:r>
            <a:r>
              <a:rPr lang="en-US" sz="1000" dirty="0" err="1">
                <a:latin typeface="Arial"/>
                <a:ea typeface="SimSun"/>
                <a:cs typeface="Arial"/>
              </a:rPr>
              <a:t>termes</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des </a:t>
            </a:r>
            <a:r>
              <a:rPr lang="en-US" sz="1000" dirty="0" err="1">
                <a:latin typeface="Arial"/>
                <a:ea typeface="SimSun"/>
                <a:cs typeface="Arial"/>
              </a:rPr>
              <a:t>règles</a:t>
            </a:r>
            <a:r>
              <a:rPr lang="en-US" sz="1000" dirty="0">
                <a:latin typeface="Arial"/>
                <a:ea typeface="SimSun"/>
                <a:cs typeface="Arial"/>
              </a:rPr>
              <a:t> de </a:t>
            </a:r>
            <a:r>
              <a:rPr lang="en-US" sz="1000" dirty="0" err="1">
                <a:latin typeface="Arial"/>
                <a:ea typeface="SimSun"/>
                <a:cs typeface="Arial"/>
              </a:rPr>
              <a:t>sécurité</a:t>
            </a:r>
            <a:r>
              <a:rPr lang="en-US" sz="1000" dirty="0">
                <a:latin typeface="Arial"/>
                <a:ea typeface="SimSun"/>
                <a:cs typeface="Arial"/>
              </a:rPr>
              <a:t> de </a:t>
            </a:r>
            <a:r>
              <a:rPr lang="en-US" sz="1000" dirty="0" err="1">
                <a:latin typeface="Arial"/>
                <a:ea typeface="SimSun"/>
                <a:cs typeface="Arial"/>
              </a:rPr>
              <a:t>connexion</a:t>
            </a:r>
            <a:r>
              <a:rPr lang="en-US" sz="1000" dirty="0">
                <a:latin typeface="Arial"/>
                <a:ea typeface="SimSun"/>
                <a:cs typeface="Arial"/>
              </a:rPr>
              <a:t> pour </a:t>
            </a:r>
            <a:r>
              <a:rPr lang="en-US" sz="1000" dirty="0" err="1">
                <a:latin typeface="Arial"/>
                <a:ea typeface="SimSun"/>
                <a:cs typeface="Arial"/>
              </a:rPr>
              <a:t>authentifier</a:t>
            </a:r>
            <a:r>
              <a:rPr lang="en-US" sz="1000" dirty="0">
                <a:latin typeface="Arial"/>
                <a:ea typeface="SimSun"/>
                <a:cs typeface="Arial"/>
              </a:rPr>
              <a:t> le </a:t>
            </a:r>
            <a:r>
              <a:rPr lang="en-US" sz="1000" dirty="0" err="1">
                <a:latin typeface="Arial"/>
                <a:ea typeface="SimSun"/>
                <a:cs typeface="Arial"/>
              </a:rPr>
              <a:t>trafic</a:t>
            </a:r>
            <a:r>
              <a:rPr lang="en-US" sz="1000" dirty="0">
                <a:latin typeface="Arial"/>
                <a:ea typeface="SimSun"/>
                <a:cs typeface="Arial"/>
              </a:rPr>
              <a:t> et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le pare-</a:t>
            </a:r>
            <a:r>
              <a:rPr lang="en-US" sz="1000" dirty="0" err="1">
                <a:latin typeface="Arial"/>
                <a:ea typeface="SimSun"/>
                <a:cs typeface="Arial"/>
              </a:rPr>
              <a:t>feu</a:t>
            </a:r>
            <a:r>
              <a:rPr lang="en-US" sz="1000" dirty="0">
                <a:latin typeface="Arial"/>
                <a:ea typeface="SimSun"/>
                <a:cs typeface="Arial"/>
              </a:rPr>
              <a:t> pour faire </a:t>
            </a:r>
            <a:r>
              <a:rPr lang="en-US" sz="1000" dirty="0" err="1">
                <a:latin typeface="Arial"/>
                <a:ea typeface="SimSun"/>
                <a:cs typeface="Arial"/>
              </a:rPr>
              <a:t>transiter</a:t>
            </a:r>
            <a:r>
              <a:rPr lang="en-US" sz="1000" dirty="0">
                <a:latin typeface="Arial"/>
                <a:ea typeface="SimSun"/>
                <a:cs typeface="Arial"/>
              </a:rPr>
              <a:t> </a:t>
            </a:r>
            <a:r>
              <a:rPr lang="en-US" sz="1000" dirty="0" err="1">
                <a:latin typeface="Arial"/>
                <a:ea typeface="SimSun"/>
                <a:cs typeface="Arial"/>
              </a:rPr>
              <a:t>uniquement</a:t>
            </a:r>
            <a:r>
              <a:rPr lang="en-US" sz="1000" dirty="0">
                <a:latin typeface="Arial"/>
                <a:ea typeface="SimSun"/>
                <a:cs typeface="Arial"/>
              </a:rPr>
              <a:t> le </a:t>
            </a:r>
            <a:r>
              <a:rPr lang="en-US" sz="1000" dirty="0" err="1">
                <a:latin typeface="Arial"/>
                <a:ea typeface="SimSun"/>
                <a:cs typeface="Arial"/>
              </a:rPr>
              <a:t>trafic</a:t>
            </a:r>
            <a:r>
              <a:rPr lang="en-US" sz="1000" dirty="0">
                <a:latin typeface="Arial"/>
                <a:ea typeface="SimSun"/>
                <a:cs typeface="Arial"/>
              </a:rPr>
              <a:t> </a:t>
            </a:r>
            <a:r>
              <a:rPr lang="en-US" sz="1000" dirty="0" err="1">
                <a:latin typeface="Arial"/>
                <a:ea typeface="SimSun"/>
                <a:cs typeface="Arial"/>
              </a:rPr>
              <a:t>authentifié</a:t>
            </a:r>
            <a:r>
              <a:rPr lang="en-US" sz="1000" dirty="0">
                <a:latin typeface="Arial"/>
                <a:ea typeface="SimSun"/>
                <a:cs typeface="Arial"/>
              </a:rPr>
              <a:t>. </a:t>
            </a:r>
          </a:p>
        </p:txBody>
      </p:sp>
      <p:sp>
        <p:nvSpPr>
          <p:cNvPr id="4" name="Slide Number Placeholder 3"/>
          <p:cNvSpPr>
            <a:spLocks noGrp="1"/>
          </p:cNvSpPr>
          <p:nvPr>
            <p:ph type="sldNum" sz="quarter" idx="10"/>
          </p:nvPr>
        </p:nvSpPr>
        <p:spPr/>
        <p:txBody>
          <a:bodyPr/>
          <a:lstStyle/>
          <a:p>
            <a:fld id="{103A0B76-9CCB-4CC0-9446-1192CD3295A9}" type="slidenum">
              <a:rPr lang="en-US" smtClean="0"/>
              <a:t>29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25119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Indiquez qu'avant d'apprendre à configurer les paramètres de sécurité, les stagiaires doivent d'abord apprendre à identifier les menaces et les risques de sécurité. </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l'évaluation des risques de sécurité peut être différente pour chaque organisation.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9911365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smtClean="0">
                <a:latin typeface="Arial"/>
                <a:ea typeface="SimSun"/>
                <a:cs typeface="Segoe UI"/>
              </a:rPr>
              <a:t>Basez</a:t>
            </a:r>
            <a:r>
              <a:rPr lang="en-US" sz="1000" dirty="0" smtClean="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choix</a:t>
            </a:r>
            <a:r>
              <a:rPr lang="en-US" sz="1000" dirty="0">
                <a:latin typeface="Arial"/>
                <a:ea typeface="SimSun"/>
                <a:cs typeface="Segoe UI"/>
              </a:rPr>
              <a:t> de la </a:t>
            </a:r>
            <a:r>
              <a:rPr lang="en-US" sz="1000" dirty="0" err="1">
                <a:latin typeface="Arial"/>
                <a:ea typeface="SimSun"/>
                <a:cs typeface="Segoe UI"/>
              </a:rPr>
              <a:t>méthode</a:t>
            </a:r>
            <a:r>
              <a:rPr lang="en-US" sz="1000" dirty="0">
                <a:latin typeface="Arial"/>
                <a:ea typeface="SimSun"/>
                <a:cs typeface="Segoe UI"/>
              </a:rPr>
              <a:t> de </a:t>
            </a:r>
            <a:r>
              <a:rPr lang="en-US" sz="1000" dirty="0" err="1">
                <a:latin typeface="Arial"/>
                <a:ea typeface="SimSun"/>
                <a:cs typeface="Segoe UI"/>
              </a:rPr>
              <a:t>déploiement</a:t>
            </a:r>
            <a:r>
              <a:rPr lang="en-US" sz="1000" dirty="0">
                <a:latin typeface="Arial"/>
                <a:ea typeface="SimSun"/>
                <a:cs typeface="Segoe UI"/>
              </a:rPr>
              <a:t> des </a:t>
            </a:r>
            <a:r>
              <a:rPr lang="en-US" sz="1000" dirty="0" err="1">
                <a:latin typeface="Arial"/>
                <a:ea typeface="SimSun"/>
                <a:cs typeface="Segoe UI"/>
              </a:rPr>
              <a:t>règles</a:t>
            </a:r>
            <a:r>
              <a:rPr lang="en-US" sz="1000" dirty="0">
                <a:latin typeface="Arial"/>
                <a:ea typeface="SimSun"/>
                <a:cs typeface="Segoe UI"/>
              </a:rPr>
              <a:t> de Pare-</a:t>
            </a:r>
            <a:r>
              <a:rPr lang="en-US" sz="1000" dirty="0" err="1">
                <a:latin typeface="Arial"/>
                <a:ea typeface="SimSun"/>
                <a:cs typeface="Segoe UI"/>
              </a:rPr>
              <a:t>feu</a:t>
            </a:r>
            <a:r>
              <a:rPr lang="en-US" sz="1000" dirty="0">
                <a:latin typeface="Arial"/>
                <a:ea typeface="SimSun"/>
                <a:cs typeface="Segoe UI"/>
              </a:rPr>
              <a:t> Windows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nombre</a:t>
            </a:r>
            <a:r>
              <a:rPr lang="en-US" sz="1000" dirty="0">
                <a:latin typeface="Arial"/>
                <a:ea typeface="SimSun"/>
                <a:cs typeface="Segoe UI"/>
              </a:rPr>
              <a:t> </a:t>
            </a:r>
            <a:r>
              <a:rPr lang="en-US" sz="1000" dirty="0" err="1">
                <a:latin typeface="Arial"/>
                <a:ea typeface="SimSun"/>
                <a:cs typeface="Segoe UI"/>
              </a:rPr>
              <a:t>d'ordinateurs</a:t>
            </a:r>
            <a:r>
              <a:rPr lang="en-US" sz="1000" dirty="0">
                <a:latin typeface="Arial"/>
                <a:ea typeface="SimSun"/>
                <a:cs typeface="Segoe UI"/>
              </a:rPr>
              <a:t> qui </a:t>
            </a:r>
            <a:r>
              <a:rPr lang="en-US" sz="1000" dirty="0" err="1">
                <a:latin typeface="Arial"/>
                <a:ea typeface="SimSun"/>
                <a:cs typeface="Segoe UI"/>
              </a:rPr>
              <a:t>seront</a:t>
            </a:r>
            <a:r>
              <a:rPr lang="en-US" sz="1000" dirty="0">
                <a:latin typeface="Arial"/>
                <a:ea typeface="SimSun"/>
                <a:cs typeface="Segoe UI"/>
              </a:rPr>
              <a:t> </a:t>
            </a:r>
            <a:r>
              <a:rPr lang="en-US" sz="1000" dirty="0" err="1">
                <a:latin typeface="Arial"/>
                <a:ea typeface="SimSun"/>
                <a:cs typeface="Segoe UI"/>
              </a:rPr>
              <a:t>affectés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règle</a:t>
            </a:r>
            <a:r>
              <a:rPr lang="en-US" sz="1000" dirty="0">
                <a:latin typeface="Arial"/>
                <a:ea typeface="SimSun"/>
                <a:cs typeface="Segoe UI"/>
              </a:rPr>
              <a:t> de pare-</a:t>
            </a:r>
            <a:r>
              <a:rPr lang="en-US" sz="1000" dirty="0" err="1">
                <a:latin typeface="Arial"/>
                <a:ea typeface="SimSun"/>
                <a:cs typeface="Segoe UI"/>
              </a:rPr>
              <a:t>feu</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des </a:t>
            </a:r>
            <a:r>
              <a:rPr lang="en-US" sz="1000" dirty="0" err="1">
                <a:latin typeface="Arial"/>
                <a:ea typeface="SimSun"/>
                <a:cs typeface="Segoe UI"/>
              </a:rPr>
              <a:t>centaines</a:t>
            </a:r>
            <a:r>
              <a:rPr lang="en-US" sz="1000" dirty="0">
                <a:latin typeface="Arial"/>
                <a:ea typeface="SimSun"/>
                <a:cs typeface="Segoe UI"/>
              </a:rPr>
              <a:t> </a:t>
            </a:r>
            <a:r>
              <a:rPr lang="en-US" sz="1000" dirty="0" err="1">
                <a:latin typeface="Arial"/>
                <a:ea typeface="SimSun"/>
                <a:cs typeface="Segoe UI"/>
              </a:rPr>
              <a:t>d'ordinateurs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devriez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Pour un </a:t>
            </a:r>
            <a:r>
              <a:rPr lang="en-US" sz="1000" dirty="0" err="1">
                <a:latin typeface="Arial"/>
                <a:ea typeface="SimSun"/>
                <a:cs typeface="Segoe UI"/>
              </a:rPr>
              <a:t>ordinateur</a:t>
            </a:r>
            <a:r>
              <a:rPr lang="en-US" sz="1000" dirty="0">
                <a:latin typeface="Arial"/>
                <a:ea typeface="SimSun"/>
                <a:cs typeface="Segoe UI"/>
              </a:rPr>
              <a:t> unique, </a:t>
            </a:r>
            <a:r>
              <a:rPr lang="en-US" sz="1000" dirty="0" err="1">
                <a:latin typeface="Arial"/>
                <a:ea typeface="SimSun"/>
                <a:cs typeface="Segoe UI"/>
              </a:rPr>
              <a:t>vous</a:t>
            </a:r>
            <a:r>
              <a:rPr lang="en-US" sz="1000" dirty="0">
                <a:latin typeface="Arial"/>
                <a:ea typeface="SimSun"/>
                <a:cs typeface="Segoe UI"/>
              </a:rPr>
              <a:t> </a:t>
            </a:r>
            <a:r>
              <a:rPr lang="en-US" sz="1000" dirty="0" err="1" smtClean="0">
                <a:latin typeface="Arial"/>
                <a:ea typeface="SimSun"/>
                <a:cs typeface="Segoe UI"/>
              </a:rPr>
              <a:t>préférerez</a:t>
            </a:r>
            <a:r>
              <a:rPr lang="en-US" sz="1000" dirty="0" smtClean="0">
                <a:latin typeface="Arial"/>
                <a:ea typeface="SimSun"/>
                <a:cs typeface="Segoe UI"/>
              </a:rPr>
              <a:t> </a:t>
            </a:r>
            <a:r>
              <a:rPr lang="en-US" sz="1000" dirty="0" err="1" smtClean="0">
                <a:latin typeface="Arial"/>
                <a:ea typeface="SimSun"/>
                <a:cs typeface="Segoe UI"/>
              </a:rPr>
              <a:t>probablement</a:t>
            </a:r>
            <a:r>
              <a:rPr lang="en-US" sz="1000" dirty="0" smtClean="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la configuration </a:t>
            </a:r>
            <a:r>
              <a:rPr lang="en-US" sz="1000" dirty="0" err="1">
                <a:latin typeface="Arial"/>
                <a:ea typeface="SimSun"/>
                <a:cs typeface="Segoe UI"/>
              </a:rPr>
              <a:t>manuellement</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très</a:t>
            </a:r>
            <a:r>
              <a:rPr lang="en-US" sz="1000" dirty="0">
                <a:latin typeface="Arial"/>
                <a:ea typeface="SimSun"/>
                <a:cs typeface="Segoe UI"/>
              </a:rPr>
              <a:t> </a:t>
            </a:r>
            <a:r>
              <a:rPr lang="en-US" sz="1000" dirty="0" err="1">
                <a:latin typeface="Arial"/>
                <a:ea typeface="SimSun"/>
                <a:cs typeface="Segoe UI"/>
              </a:rPr>
              <a:t>prudents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configuration des </a:t>
            </a:r>
            <a:r>
              <a:rPr lang="en-US" sz="1000" dirty="0" err="1">
                <a:latin typeface="Arial"/>
                <a:ea typeface="SimSun"/>
                <a:cs typeface="Segoe UI"/>
              </a:rPr>
              <a:t>règles</a:t>
            </a:r>
            <a:r>
              <a:rPr lang="en-US" sz="1000" dirty="0">
                <a:latin typeface="Arial"/>
                <a:ea typeface="SimSun"/>
                <a:cs typeface="Segoe UI"/>
              </a:rPr>
              <a:t> de </a:t>
            </a:r>
            <a:r>
              <a:rPr lang="en-US" sz="1000" dirty="0" smtClean="0">
                <a:latin typeface="Arial"/>
                <a:ea typeface="SimSun"/>
                <a:cs typeface="Segoe UI"/>
              </a:rPr>
              <a:t/>
            </a:r>
            <a:br>
              <a:rPr lang="en-US" sz="1000" dirty="0" smtClean="0">
                <a:latin typeface="Arial"/>
                <a:ea typeface="SimSun"/>
                <a:cs typeface="Segoe UI"/>
              </a:rPr>
            </a:br>
            <a:r>
              <a:rPr lang="en-US" sz="1000" dirty="0" smtClean="0">
                <a:latin typeface="Arial"/>
                <a:ea typeface="SimSun"/>
                <a:cs typeface="Segoe UI"/>
              </a:rPr>
              <a:t>Pare-</a:t>
            </a:r>
            <a:r>
              <a:rPr lang="en-US" sz="1000" dirty="0" err="1" smtClean="0">
                <a:latin typeface="Arial"/>
                <a:ea typeface="SimSun"/>
                <a:cs typeface="Segoe UI"/>
              </a:rPr>
              <a:t>feu</a:t>
            </a:r>
            <a:r>
              <a:rPr lang="en-US" sz="1000" dirty="0" smtClean="0">
                <a:latin typeface="Arial"/>
                <a:ea typeface="SimSun"/>
                <a:cs typeface="Segoe UI"/>
              </a:rPr>
              <a:t> </a:t>
            </a:r>
            <a:r>
              <a:rPr lang="en-US" sz="1000" dirty="0">
                <a:latin typeface="Arial"/>
                <a:ea typeface="SimSun"/>
                <a:cs typeface="Segoe UI"/>
              </a:rPr>
              <a:t>Windows à </a:t>
            </a:r>
            <a:r>
              <a:rPr lang="en-US" sz="1000" dirty="0" err="1">
                <a:latin typeface="Arial"/>
                <a:ea typeface="SimSun"/>
                <a:cs typeface="Segoe UI"/>
              </a:rPr>
              <a:t>l'aide</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a:t>
            </a:r>
            <a:r>
              <a:rPr lang="en-US" sz="1000" dirty="0" err="1">
                <a:latin typeface="Arial"/>
                <a:ea typeface="SimSun"/>
                <a:cs typeface="Segoe UI"/>
              </a:rPr>
              <a:t>employés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des applications </a:t>
            </a:r>
            <a:r>
              <a:rPr lang="en-US" sz="1000" dirty="0" err="1">
                <a:latin typeface="Arial"/>
                <a:ea typeface="SimSun"/>
                <a:cs typeface="Segoe UI"/>
              </a:rPr>
              <a:t>nécessitant</a:t>
            </a:r>
            <a:r>
              <a:rPr lang="en-US" sz="1000" dirty="0">
                <a:latin typeface="Arial"/>
                <a:ea typeface="SimSun"/>
                <a:cs typeface="Segoe UI"/>
              </a:rPr>
              <a:t> </a:t>
            </a:r>
            <a:r>
              <a:rPr lang="en-US" sz="1000" dirty="0" err="1">
                <a:latin typeface="Arial"/>
                <a:ea typeface="SimSun"/>
                <a:cs typeface="Segoe UI"/>
              </a:rPr>
              <a:t>l'ouverture</a:t>
            </a:r>
            <a:r>
              <a:rPr lang="en-US" sz="1000" dirty="0">
                <a:latin typeface="Arial"/>
                <a:ea typeface="SimSun"/>
                <a:cs typeface="Segoe UI"/>
              </a:rPr>
              <a:t> de ports </a:t>
            </a:r>
            <a:r>
              <a:rPr lang="en-US" sz="1000" dirty="0" err="1">
                <a:latin typeface="Arial"/>
                <a:ea typeface="SimSun"/>
                <a:cs typeface="Segoe UI"/>
              </a:rPr>
              <a:t>supplémentaires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ordinateurs</a:t>
            </a:r>
            <a:r>
              <a:rPr lang="en-US" sz="1000" dirty="0">
                <a:latin typeface="Arial"/>
                <a:ea typeface="SimSun"/>
                <a:cs typeface="Segoe UI"/>
              </a:rPr>
              <a:t>, et des </a:t>
            </a:r>
            <a:r>
              <a:rPr lang="en-US" sz="1000" dirty="0" err="1">
                <a:latin typeface="Arial"/>
                <a:ea typeface="SimSun"/>
                <a:cs typeface="Segoe UI"/>
              </a:rPr>
              <a:t>règles</a:t>
            </a:r>
            <a:r>
              <a:rPr lang="en-US" sz="1000" dirty="0">
                <a:latin typeface="Arial"/>
                <a:ea typeface="SimSun"/>
                <a:cs typeface="Segoe UI"/>
              </a:rPr>
              <a:t> de pare-</a:t>
            </a:r>
            <a:r>
              <a:rPr lang="en-US" sz="1000" dirty="0" err="1">
                <a:latin typeface="Arial"/>
                <a:ea typeface="SimSun"/>
                <a:cs typeface="Segoe UI"/>
              </a:rPr>
              <a:t>feu</a:t>
            </a:r>
            <a:r>
              <a:rPr lang="en-US" sz="1000" dirty="0">
                <a:latin typeface="Arial"/>
                <a:ea typeface="SimSun"/>
                <a:cs typeface="Segoe UI"/>
              </a:rPr>
              <a:t> mal </a:t>
            </a:r>
            <a:r>
              <a:rPr lang="en-US" sz="1000" dirty="0" err="1">
                <a:latin typeface="Arial"/>
                <a:ea typeface="SimSun"/>
                <a:cs typeface="Segoe UI"/>
              </a:rPr>
              <a:t>configurées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bloquer</a:t>
            </a:r>
            <a:r>
              <a:rPr lang="en-US" sz="1000" dirty="0">
                <a:latin typeface="Arial"/>
                <a:ea typeface="SimSun"/>
                <a:cs typeface="Segoe UI"/>
              </a:rPr>
              <a:t> </a:t>
            </a:r>
            <a:r>
              <a:rPr lang="en-US" sz="1000" dirty="0" err="1">
                <a:latin typeface="Arial"/>
                <a:ea typeface="SimSun"/>
                <a:cs typeface="Segoe UI"/>
              </a:rPr>
              <a:t>certaines</a:t>
            </a:r>
            <a:r>
              <a:rPr lang="en-US" sz="1000" dirty="0">
                <a:latin typeface="Arial"/>
                <a:ea typeface="SimSun"/>
                <a:cs typeface="Segoe UI"/>
              </a:rPr>
              <a:t> applications. Nous </a:t>
            </a:r>
            <a:r>
              <a:rPr lang="en-US" sz="1000" dirty="0" err="1">
                <a:latin typeface="Arial"/>
                <a:ea typeface="SimSun"/>
                <a:cs typeface="Segoe UI"/>
              </a:rPr>
              <a:t>recommandons</a:t>
            </a:r>
            <a:r>
              <a:rPr lang="en-US" sz="1000" dirty="0">
                <a:latin typeface="Arial"/>
                <a:ea typeface="SimSun"/>
                <a:cs typeface="Segoe UI"/>
              </a:rPr>
              <a:t> </a:t>
            </a:r>
            <a:r>
              <a:rPr lang="en-US" sz="1000" dirty="0" err="1">
                <a:latin typeface="Arial"/>
                <a:ea typeface="SimSun"/>
                <a:cs typeface="Segoe UI"/>
              </a:rPr>
              <a:t>vivement</a:t>
            </a:r>
            <a:r>
              <a:rPr lang="en-US" sz="1000" dirty="0">
                <a:latin typeface="Arial"/>
                <a:ea typeface="SimSun"/>
                <a:cs typeface="Segoe UI"/>
              </a:rPr>
              <a:t> de tester les </a:t>
            </a:r>
            <a:r>
              <a:rPr lang="en-US" sz="1000" dirty="0" err="1" smtClean="0">
                <a:latin typeface="Arial"/>
                <a:ea typeface="SimSun"/>
                <a:cs typeface="Segoe UI"/>
              </a:rPr>
              <a:t>règles</a:t>
            </a:r>
            <a:r>
              <a:rPr lang="en-US" sz="1000" dirty="0" smtClean="0">
                <a:latin typeface="Arial"/>
                <a:ea typeface="SimSun"/>
                <a:cs typeface="Segoe UI"/>
              </a:rPr>
              <a:t> de pare-</a:t>
            </a:r>
            <a:r>
              <a:rPr lang="en-US" sz="1000" dirty="0" err="1" smtClean="0">
                <a:latin typeface="Arial"/>
                <a:ea typeface="SimSun"/>
                <a:cs typeface="Segoe UI"/>
              </a:rPr>
              <a:t>feu</a:t>
            </a:r>
            <a:r>
              <a:rPr lang="en-US" sz="1000" dirty="0" smtClean="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environnement</a:t>
            </a:r>
            <a:r>
              <a:rPr lang="en-US" sz="1000" dirty="0">
                <a:latin typeface="Arial"/>
                <a:ea typeface="SimSun"/>
                <a:cs typeface="Segoe UI"/>
              </a:rPr>
              <a:t> </a:t>
            </a:r>
            <a:r>
              <a:rPr lang="en-US" sz="1000" dirty="0" err="1">
                <a:latin typeface="Arial"/>
                <a:ea typeface="SimSun"/>
                <a:cs typeface="Segoe UI"/>
              </a:rPr>
              <a:t>isolé</a:t>
            </a:r>
            <a:r>
              <a:rPr lang="en-US" sz="1000" dirty="0">
                <a:latin typeface="Arial"/>
                <a:ea typeface="SimSun"/>
                <a:cs typeface="Segoe UI"/>
              </a:rPr>
              <a:t>, non </a:t>
            </a:r>
            <a:r>
              <a:rPr lang="en-US" sz="1000" dirty="0" err="1">
                <a:latin typeface="Arial"/>
                <a:ea typeface="SimSun"/>
                <a:cs typeface="Segoe UI"/>
              </a:rPr>
              <a:t>destiné</a:t>
            </a:r>
            <a:r>
              <a:rPr lang="en-US" sz="1000" dirty="0">
                <a:latin typeface="Arial"/>
                <a:ea typeface="SimSun"/>
                <a:cs typeface="Segoe UI"/>
              </a:rPr>
              <a:t> à la production, </a:t>
            </a:r>
            <a:r>
              <a:rPr lang="en-US" sz="1000" dirty="0" err="1">
                <a:latin typeface="Arial"/>
                <a:ea typeface="SimSun"/>
                <a:cs typeface="Segoe UI"/>
              </a:rPr>
              <a:t>avant</a:t>
            </a:r>
            <a:r>
              <a:rPr lang="en-US" sz="1000" dirty="0">
                <a:latin typeface="Arial"/>
                <a:ea typeface="SimSun"/>
                <a:cs typeface="Segoe UI"/>
              </a:rPr>
              <a:t> de les </a:t>
            </a:r>
            <a:r>
              <a:rPr lang="en-US" sz="1000" dirty="0" err="1">
                <a:latin typeface="Arial"/>
                <a:ea typeface="SimSun"/>
                <a:cs typeface="Segoe UI"/>
              </a:rPr>
              <a:t>déployer</a:t>
            </a:r>
            <a:r>
              <a:rPr lang="en-US" sz="1000" dirty="0">
                <a:latin typeface="Arial"/>
                <a:ea typeface="SimSun"/>
                <a:cs typeface="Segoe UI"/>
              </a:rPr>
              <a:t> </a:t>
            </a:r>
            <a:r>
              <a:rPr lang="en-US" sz="1000" dirty="0" smtClean="0">
                <a:latin typeface="Arial"/>
                <a:ea typeface="SimSun"/>
                <a:cs typeface="Segoe UI"/>
              </a:rPr>
              <a:t>en production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823081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Configuration des </a:t>
            </a:r>
            <a:r>
              <a:rPr lang="en-US" sz="1000" b="1" dirty="0" err="1">
                <a:solidFill>
                  <a:srgbClr val="000000"/>
                </a:solidFill>
                <a:latin typeface="Arial"/>
                <a:ea typeface="SimSun"/>
                <a:cs typeface="Segoe UI"/>
              </a:rPr>
              <a:t>stratégies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AppLocker</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chargé de </a:t>
            </a:r>
            <a:r>
              <a:rPr lang="en-US" sz="1000" dirty="0" err="1">
                <a:latin typeface="Arial"/>
                <a:ea typeface="SimSun"/>
                <a:cs typeface="Segoe UI"/>
              </a:rPr>
              <a:t>configurer</a:t>
            </a:r>
            <a:r>
              <a:rPr lang="en-US" sz="1000" dirty="0">
                <a:latin typeface="Arial"/>
                <a:ea typeface="SimSun"/>
                <a:cs typeface="Segoe UI"/>
              </a:rPr>
              <a:t> de </a:t>
            </a:r>
            <a:r>
              <a:rPr lang="en-US" sz="1000" dirty="0" err="1">
                <a:latin typeface="Arial"/>
                <a:ea typeface="SimSun"/>
                <a:cs typeface="Segoe UI"/>
              </a:rPr>
              <a:t>nouvelles</a:t>
            </a:r>
            <a:r>
              <a:rPr lang="en-US" sz="1000" dirty="0">
                <a:latin typeface="Arial"/>
                <a:ea typeface="SimSun"/>
                <a:cs typeface="Segoe UI"/>
              </a:rPr>
              <a:t>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pour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des applications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postes</a:t>
            </a:r>
            <a:r>
              <a:rPr lang="en-US" sz="1000" dirty="0">
                <a:latin typeface="Arial"/>
                <a:ea typeface="SimSun"/>
                <a:cs typeface="Segoe UI"/>
              </a:rPr>
              <a:t> de travail des </a:t>
            </a:r>
            <a:r>
              <a:rPr lang="en-US" sz="1000" dirty="0" err="1">
                <a:latin typeface="Arial"/>
                <a:ea typeface="SimSun"/>
                <a:cs typeface="Segoe UI"/>
              </a:rPr>
              <a:t>utilisateurs</a:t>
            </a:r>
            <a:r>
              <a:rPr lang="en-US" sz="1000" dirty="0">
                <a:latin typeface="Arial"/>
                <a:ea typeface="SimSun"/>
                <a:cs typeface="Segoe UI"/>
              </a:rPr>
              <a:t>. La nouvelle configuration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autoriser</a:t>
            </a:r>
            <a:r>
              <a:rPr lang="en-US" sz="1000" dirty="0">
                <a:latin typeface="Arial"/>
                <a:ea typeface="SimSun"/>
                <a:cs typeface="Segoe UI"/>
              </a:rPr>
              <a:t> </a:t>
            </a:r>
            <a:r>
              <a:rPr lang="en-US" sz="1000" dirty="0" err="1">
                <a:latin typeface="Arial"/>
                <a:ea typeface="SimSun"/>
                <a:cs typeface="Segoe UI"/>
              </a:rPr>
              <a:t>l'exécution</a:t>
            </a:r>
            <a:r>
              <a:rPr lang="en-US" sz="1000" dirty="0">
                <a:latin typeface="Arial"/>
                <a:ea typeface="SimSun"/>
                <a:cs typeface="Segoe UI"/>
              </a:rPr>
              <a:t> des </a:t>
            </a:r>
            <a:r>
              <a:rPr lang="en-US" sz="1000" dirty="0" err="1">
                <a:latin typeface="Arial"/>
                <a:ea typeface="SimSun"/>
                <a:cs typeface="Segoe UI"/>
              </a:rPr>
              <a:t>programmes</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a:t>
            </a:r>
            <a:r>
              <a:rPr lang="en-US" sz="1000" dirty="0" err="1">
                <a:latin typeface="Arial"/>
                <a:ea typeface="SimSun"/>
                <a:cs typeface="Segoe UI"/>
              </a:rPr>
              <a:t>d'emplacements</a:t>
            </a:r>
            <a:r>
              <a:rPr lang="en-US" sz="1000" dirty="0">
                <a:latin typeface="Arial"/>
                <a:ea typeface="SimSun"/>
                <a:cs typeface="Segoe UI"/>
              </a:rPr>
              <a:t> </a:t>
            </a:r>
            <a:r>
              <a:rPr lang="en-US" sz="1000" dirty="0" err="1">
                <a:latin typeface="Arial"/>
                <a:ea typeface="SimSun"/>
                <a:cs typeface="Segoe UI"/>
              </a:rPr>
              <a:t>approuvés</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d'exécuter</a:t>
            </a:r>
            <a:r>
              <a:rPr lang="en-US" sz="1000" dirty="0">
                <a:latin typeface="Arial"/>
                <a:ea typeface="SimSun"/>
                <a:cs typeface="Segoe UI"/>
              </a:rPr>
              <a:t> les applications à </a:t>
            </a:r>
            <a:r>
              <a:rPr lang="en-US" sz="1000" dirty="0" err="1">
                <a:latin typeface="Arial"/>
                <a:ea typeface="SimSun"/>
                <a:cs typeface="Segoe UI"/>
              </a:rPr>
              <a:t>partir</a:t>
            </a:r>
            <a:r>
              <a:rPr lang="en-US" sz="1000" dirty="0">
                <a:latin typeface="Arial"/>
                <a:ea typeface="SimSun"/>
                <a:cs typeface="Segoe UI"/>
              </a:rPr>
              <a:t> des </a:t>
            </a:r>
            <a:r>
              <a:rPr lang="en-US" sz="1000" dirty="0" err="1">
                <a:latin typeface="Arial"/>
                <a:ea typeface="SimSun"/>
                <a:cs typeface="Segoe UI"/>
              </a:rPr>
              <a:t>répertoires</a:t>
            </a:r>
            <a:r>
              <a:rPr lang="en-US" sz="1000" dirty="0">
                <a:latin typeface="Arial"/>
                <a:ea typeface="SimSun"/>
                <a:cs typeface="Segoe UI"/>
              </a:rPr>
              <a:t> C:\Windows </a:t>
            </a:r>
            <a:r>
              <a:rPr lang="en-US" sz="1000" dirty="0" smtClean="0">
                <a:latin typeface="Arial"/>
                <a:ea typeface="SimSun"/>
                <a:cs typeface="Segoe UI"/>
              </a:rPr>
              <a:t>et C</a:t>
            </a:r>
            <a:r>
              <a:rPr lang="en-US" sz="1000" dirty="0">
                <a:latin typeface="Arial"/>
                <a:ea typeface="SimSun"/>
                <a:cs typeface="Segoe UI"/>
              </a:rPr>
              <a:t>:\Program Files.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ajouter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exception pour </a:t>
            </a:r>
            <a:r>
              <a:rPr lang="en-US" sz="1000" dirty="0" err="1">
                <a:latin typeface="Arial"/>
                <a:ea typeface="SimSun"/>
                <a:cs typeface="Segoe UI"/>
              </a:rPr>
              <a:t>exécuter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application </a:t>
            </a:r>
            <a:r>
              <a:rPr lang="en-US" sz="1000" dirty="0" err="1">
                <a:latin typeface="Arial"/>
                <a:ea typeface="SimSun"/>
                <a:cs typeface="Segoe UI"/>
              </a:rPr>
              <a:t>personnalisée</a:t>
            </a:r>
            <a:r>
              <a:rPr lang="en-US" sz="1000" dirty="0">
                <a:latin typeface="Arial"/>
                <a:ea typeface="SimSun"/>
                <a:cs typeface="Segoe UI"/>
              </a:rPr>
              <a:t> qui </a:t>
            </a:r>
            <a:r>
              <a:rPr lang="en-US" sz="1000" dirty="0" err="1">
                <a:latin typeface="Arial"/>
                <a:ea typeface="SimSun"/>
                <a:cs typeface="Segoe UI"/>
              </a:rPr>
              <a:t>réside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emplacement non standard. La première phase de </a:t>
            </a:r>
            <a:r>
              <a:rPr lang="en-US" sz="1000" dirty="0" err="1">
                <a:latin typeface="Arial"/>
                <a:ea typeface="SimSun"/>
                <a:cs typeface="Segoe UI"/>
              </a:rPr>
              <a:t>l'implémentation</a:t>
            </a:r>
            <a:r>
              <a:rPr lang="en-US" sz="1000" dirty="0">
                <a:latin typeface="Arial"/>
                <a:ea typeface="SimSun"/>
                <a:cs typeface="Segoe UI"/>
              </a:rPr>
              <a:t> </a:t>
            </a:r>
            <a:r>
              <a:rPr lang="en-US" sz="1000" dirty="0" err="1">
                <a:latin typeface="Arial"/>
                <a:ea typeface="SimSun"/>
                <a:cs typeface="Segoe UI"/>
              </a:rPr>
              <a:t>consignera</a:t>
            </a:r>
            <a:r>
              <a:rPr lang="en-US" sz="1000" dirty="0">
                <a:latin typeface="Arial"/>
                <a:ea typeface="SimSun"/>
                <a:cs typeface="Segoe UI"/>
              </a:rPr>
              <a:t> la </a:t>
            </a:r>
            <a:r>
              <a:rPr lang="en-US" sz="1000" dirty="0" err="1">
                <a:latin typeface="Arial"/>
                <a:ea typeface="SimSun"/>
                <a:cs typeface="Segoe UI"/>
              </a:rPr>
              <a:t>conformité</a:t>
            </a:r>
            <a:r>
              <a:rPr lang="en-US" sz="1000" dirty="0">
                <a:latin typeface="Arial"/>
                <a:ea typeface="SimSun"/>
                <a:cs typeface="Segoe UI"/>
              </a:rPr>
              <a:t> aux </a:t>
            </a:r>
            <a:r>
              <a:rPr lang="en-US" sz="1000" dirty="0" err="1">
                <a:latin typeface="Arial"/>
                <a:ea typeface="SimSun"/>
                <a:cs typeface="Segoe UI"/>
              </a:rPr>
              <a:t>règles</a:t>
            </a:r>
            <a:r>
              <a:rPr lang="en-US" sz="1000" dirty="0">
                <a:latin typeface="Arial"/>
                <a:ea typeface="SimSun"/>
                <a:cs typeface="Segoe UI"/>
              </a:rPr>
              <a:t>. La </a:t>
            </a:r>
            <a:r>
              <a:rPr lang="en-US" sz="1000" dirty="0" err="1">
                <a:latin typeface="Arial"/>
                <a:ea typeface="SimSun"/>
                <a:cs typeface="Segoe UI"/>
              </a:rPr>
              <a:t>seconde</a:t>
            </a:r>
            <a:r>
              <a:rPr lang="en-US" sz="1000" dirty="0">
                <a:latin typeface="Arial"/>
                <a:ea typeface="SimSun"/>
                <a:cs typeface="Segoe UI"/>
              </a:rPr>
              <a:t> phase de </a:t>
            </a:r>
            <a:r>
              <a:rPr lang="en-US" sz="1000" dirty="0" err="1">
                <a:latin typeface="Arial"/>
                <a:ea typeface="SimSun"/>
                <a:cs typeface="Segoe UI"/>
              </a:rPr>
              <a:t>l'implémentation</a:t>
            </a:r>
            <a:r>
              <a:rPr lang="en-US" sz="1000" dirty="0">
                <a:latin typeface="Arial"/>
                <a:ea typeface="SimSun"/>
                <a:cs typeface="Segoe UI"/>
              </a:rPr>
              <a:t> </a:t>
            </a:r>
            <a:r>
              <a:rPr lang="en-US" sz="1000" dirty="0" err="1">
                <a:latin typeface="Arial"/>
                <a:ea typeface="SimSun"/>
                <a:cs typeface="Segoe UI"/>
              </a:rPr>
              <a:t>empêchera</a:t>
            </a:r>
            <a:r>
              <a:rPr lang="en-US" sz="1000" dirty="0">
                <a:latin typeface="Arial"/>
                <a:ea typeface="SimSun"/>
                <a:cs typeface="Segoe UI"/>
              </a:rPr>
              <a:t> </a:t>
            </a:r>
            <a:r>
              <a:rPr lang="en-US" sz="1000" dirty="0" err="1">
                <a:latin typeface="Arial"/>
                <a:ea typeface="SimSun"/>
                <a:cs typeface="Segoe UI"/>
              </a:rPr>
              <a:t>l'exécution</a:t>
            </a:r>
            <a:r>
              <a:rPr lang="en-US" sz="1000" dirty="0">
                <a:latin typeface="Arial"/>
                <a:ea typeface="SimSun"/>
                <a:cs typeface="Segoe UI"/>
              </a:rPr>
              <a:t> des </a:t>
            </a:r>
            <a:r>
              <a:rPr lang="en-US" sz="1000" dirty="0" err="1">
                <a:latin typeface="Arial"/>
                <a:ea typeface="SimSun"/>
                <a:cs typeface="Segoe UI"/>
              </a:rPr>
              <a:t>programmes</a:t>
            </a:r>
            <a:r>
              <a:rPr lang="en-US" sz="1000" dirty="0">
                <a:latin typeface="Arial"/>
                <a:ea typeface="SimSun"/>
                <a:cs typeface="Segoe UI"/>
              </a:rPr>
              <a:t> non </a:t>
            </a:r>
            <a:r>
              <a:rPr lang="en-US" sz="1000" dirty="0" err="1">
                <a:latin typeface="Arial"/>
                <a:ea typeface="SimSun"/>
                <a:cs typeface="Segoe UI"/>
              </a:rPr>
              <a:t>autorisés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Configuration du Pare-</a:t>
            </a:r>
            <a:r>
              <a:rPr lang="en-US" sz="1000" b="1" dirty="0" err="1">
                <a:solidFill>
                  <a:srgbClr val="000000"/>
                </a:solidFill>
                <a:latin typeface="Arial"/>
                <a:ea typeface="SimSun"/>
                <a:cs typeface="Segoe UI"/>
              </a:rPr>
              <a:t>feu</a:t>
            </a:r>
            <a:r>
              <a:rPr lang="en-US" sz="1000" b="1" dirty="0">
                <a:solidFill>
                  <a:srgbClr val="000000"/>
                </a:solidFill>
                <a:latin typeface="Arial"/>
                <a:ea typeface="SimSun"/>
                <a:cs typeface="Segoe UI"/>
              </a:rPr>
              <a:t> Windows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chargé de </a:t>
            </a:r>
            <a:r>
              <a:rPr lang="en-US" sz="1000" dirty="0" err="1">
                <a:latin typeface="Arial"/>
                <a:ea typeface="SimSun"/>
                <a:cs typeface="Segoe UI"/>
              </a:rPr>
              <a:t>configurer</a:t>
            </a:r>
            <a:r>
              <a:rPr lang="en-US" sz="1000" dirty="0">
                <a:latin typeface="Arial"/>
                <a:ea typeface="SimSun"/>
                <a:cs typeface="Segoe UI"/>
              </a:rPr>
              <a:t> les </a:t>
            </a:r>
            <a:r>
              <a:rPr lang="en-US" sz="1000" dirty="0" err="1">
                <a:latin typeface="Arial"/>
                <a:ea typeface="SimSun"/>
                <a:cs typeface="Segoe UI"/>
              </a:rPr>
              <a:t>règles</a:t>
            </a:r>
            <a:r>
              <a:rPr lang="en-US" sz="1000" dirty="0">
                <a:latin typeface="Arial"/>
                <a:ea typeface="SimSun"/>
                <a:cs typeface="Segoe UI"/>
              </a:rPr>
              <a:t> du Pare-</a:t>
            </a:r>
            <a:r>
              <a:rPr lang="en-US" sz="1000" dirty="0" err="1">
                <a:latin typeface="Arial"/>
                <a:ea typeface="SimSun"/>
                <a:cs typeface="Segoe UI"/>
              </a:rPr>
              <a:t>feu</a:t>
            </a:r>
            <a:r>
              <a:rPr lang="en-US" sz="1000" dirty="0">
                <a:latin typeface="Arial"/>
                <a:ea typeface="SimSun"/>
                <a:cs typeface="Segoe UI"/>
              </a:rPr>
              <a:t> Windows pour un ensemble de nouveaux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d'applications</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d'applications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application Web à </a:t>
            </a:r>
            <a:r>
              <a:rPr lang="en-US" sz="1000" dirty="0" err="1">
                <a:latin typeface="Arial"/>
                <a:ea typeface="SimSun"/>
                <a:cs typeface="Segoe UI"/>
              </a:rPr>
              <a:t>l'écoute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port non standard.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le Pare-</a:t>
            </a:r>
            <a:r>
              <a:rPr lang="en-US" sz="1000" dirty="0" err="1">
                <a:latin typeface="Arial"/>
                <a:ea typeface="SimSun"/>
                <a:cs typeface="Segoe UI"/>
              </a:rPr>
              <a:t>feu</a:t>
            </a:r>
            <a:r>
              <a:rPr lang="en-US" sz="1000" dirty="0">
                <a:latin typeface="Arial"/>
                <a:ea typeface="SimSun"/>
                <a:cs typeface="Segoe UI"/>
              </a:rPr>
              <a:t> Windows pour </a:t>
            </a:r>
            <a:r>
              <a:rPr lang="en-US" sz="1000" dirty="0" err="1">
                <a:latin typeface="Arial"/>
                <a:ea typeface="SimSun"/>
                <a:cs typeface="Segoe UI"/>
              </a:rPr>
              <a:t>autoriser</a:t>
            </a:r>
            <a:r>
              <a:rPr lang="en-US" sz="1000" dirty="0">
                <a:latin typeface="Arial"/>
                <a:ea typeface="SimSun"/>
                <a:cs typeface="Segoe UI"/>
              </a:rPr>
              <a:t> la communication </a:t>
            </a:r>
            <a:r>
              <a:rPr lang="en-US" sz="1000" dirty="0" err="1">
                <a:latin typeface="Arial"/>
                <a:ea typeface="SimSun"/>
                <a:cs typeface="Segoe UI"/>
              </a:rPr>
              <a:t>réseau</a:t>
            </a:r>
            <a:r>
              <a:rPr lang="en-US" sz="1000" dirty="0">
                <a:latin typeface="Arial"/>
                <a:ea typeface="SimSun"/>
                <a:cs typeface="Segoe UI"/>
              </a:rPr>
              <a:t> </a:t>
            </a:r>
            <a:r>
              <a:rPr lang="en-US" sz="1000" dirty="0" smtClean="0">
                <a:latin typeface="Arial"/>
                <a:ea typeface="SimSun"/>
                <a:cs typeface="Segoe UI"/>
              </a:rPr>
              <a:t>via </a:t>
            </a:r>
            <a:r>
              <a:rPr lang="en-US" sz="1000" dirty="0" err="1" smtClean="0">
                <a:latin typeface="Arial"/>
                <a:ea typeface="SimSun"/>
                <a:cs typeface="Segoe UI"/>
              </a:rPr>
              <a:t>ce</a:t>
            </a:r>
            <a:r>
              <a:rPr lang="en-US" sz="1000" dirty="0" smtClean="0">
                <a:latin typeface="Arial"/>
                <a:ea typeface="SimSun"/>
                <a:cs typeface="Segoe UI"/>
              </a:rPr>
              <a:t> </a:t>
            </a:r>
            <a:r>
              <a:rPr lang="en-US" sz="1000" dirty="0">
                <a:latin typeface="Arial"/>
                <a:ea typeface="SimSun"/>
                <a:cs typeface="Segoe UI"/>
              </a:rPr>
              <a:t>port.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utiliserez</a:t>
            </a:r>
            <a:r>
              <a:rPr lang="en-US" sz="1000" dirty="0">
                <a:latin typeface="Arial"/>
                <a:ea typeface="SimSun"/>
                <a:cs typeface="Segoe UI"/>
              </a:rPr>
              <a:t> un </a:t>
            </a:r>
            <a:r>
              <a:rPr lang="en-US" sz="1000" dirty="0" err="1">
                <a:latin typeface="Arial"/>
                <a:ea typeface="SimSun"/>
                <a:cs typeface="Segoe UI"/>
              </a:rPr>
              <a:t>filtrage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pour </a:t>
            </a:r>
            <a:r>
              <a:rPr lang="en-US" sz="1000" dirty="0" err="1">
                <a:latin typeface="Arial"/>
                <a:ea typeface="SimSun"/>
                <a:cs typeface="Segoe UI"/>
              </a:rPr>
              <a:t>garantir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nouvelles</a:t>
            </a:r>
            <a:r>
              <a:rPr lang="en-US" sz="1000" dirty="0">
                <a:latin typeface="Arial"/>
                <a:ea typeface="SimSun"/>
                <a:cs typeface="Segoe UI"/>
              </a:rPr>
              <a:t> </a:t>
            </a:r>
            <a:r>
              <a:rPr lang="en-US" sz="1000" dirty="0" err="1">
                <a:latin typeface="Arial"/>
                <a:ea typeface="SimSun"/>
                <a:cs typeface="Segoe UI"/>
              </a:rPr>
              <a:t>règles</a:t>
            </a:r>
            <a:r>
              <a:rPr lang="en-US" sz="1000" dirty="0">
                <a:latin typeface="Arial"/>
                <a:ea typeface="SimSun"/>
                <a:cs typeface="Segoe UI"/>
              </a:rPr>
              <a:t> du Pare-</a:t>
            </a:r>
            <a:r>
              <a:rPr lang="en-US" sz="1000" dirty="0" err="1">
                <a:latin typeface="Arial"/>
                <a:ea typeface="SimSun"/>
                <a:cs typeface="Segoe UI"/>
              </a:rPr>
              <a:t>feu</a:t>
            </a:r>
            <a:r>
              <a:rPr lang="en-US" sz="1000" dirty="0">
                <a:latin typeface="Arial"/>
                <a:ea typeface="SimSun"/>
                <a:cs typeface="Segoe UI"/>
              </a:rPr>
              <a:t> Windows </a:t>
            </a:r>
            <a:r>
              <a:rPr lang="en-US" sz="1000" dirty="0" err="1">
                <a:latin typeface="Arial"/>
                <a:ea typeface="SimSun"/>
                <a:cs typeface="Segoe UI"/>
              </a:rPr>
              <a:t>s'appliquent</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aux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d'applications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950259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03A0B76-9CCB-4CC0-9446-1192CD3295A9}" type="slidenum">
              <a:rPr lang="en-US" smtClean="0"/>
              <a:t>32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192130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configuré</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règle</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en </a:t>
            </a:r>
            <a:r>
              <a:rPr lang="en-US" sz="1000" dirty="0" err="1">
                <a:latin typeface="Arial"/>
                <a:ea typeface="SimSun"/>
                <a:cs typeface="Segoe UI"/>
              </a:rPr>
              <a:t>fonction</a:t>
            </a:r>
            <a:r>
              <a:rPr lang="en-US" sz="1000" dirty="0">
                <a:latin typeface="Arial"/>
                <a:ea typeface="SimSun"/>
                <a:cs typeface="Segoe UI"/>
              </a:rPr>
              <a:t> d'un </a:t>
            </a:r>
            <a:r>
              <a:rPr lang="en-US" sz="1000" dirty="0" err="1">
                <a:latin typeface="Arial"/>
                <a:ea typeface="SimSun"/>
                <a:cs typeface="Segoe UI"/>
              </a:rPr>
              <a:t>chemin</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de </a:t>
            </a:r>
            <a:r>
              <a:rPr lang="en-US" sz="1000" dirty="0" err="1">
                <a:latin typeface="Arial"/>
                <a:ea typeface="SimSun"/>
                <a:cs typeface="Segoe UI"/>
              </a:rPr>
              <a:t>logiciel</a:t>
            </a:r>
            <a:r>
              <a:rPr lang="en-US" sz="1000" dirty="0">
                <a:latin typeface="Arial"/>
                <a:ea typeface="SimSun"/>
                <a:cs typeface="Segoe UI"/>
              </a:rPr>
              <a:t>. Comment </a:t>
            </a: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empêcher</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de </a:t>
            </a:r>
            <a:r>
              <a:rPr lang="en-US" sz="1000" dirty="0" err="1">
                <a:latin typeface="Arial"/>
                <a:ea typeface="SimSun"/>
                <a:cs typeface="Segoe UI"/>
              </a:rPr>
              <a:t>déplacer</a:t>
            </a:r>
            <a:r>
              <a:rPr lang="en-US" sz="1000" dirty="0">
                <a:latin typeface="Arial"/>
                <a:ea typeface="SimSun"/>
                <a:cs typeface="Segoe UI"/>
              </a:rPr>
              <a:t> le dossier </a:t>
            </a:r>
            <a:r>
              <a:rPr lang="en-US" sz="1000" dirty="0" err="1">
                <a:latin typeface="Arial"/>
                <a:ea typeface="SimSun"/>
                <a:cs typeface="Segoe UI"/>
              </a:rPr>
              <a:t>contenant</a:t>
            </a:r>
            <a:r>
              <a:rPr lang="en-US" sz="1000" dirty="0">
                <a:latin typeface="Arial"/>
                <a:ea typeface="SimSun"/>
                <a:cs typeface="Segoe UI"/>
              </a:rPr>
              <a:t> le </a:t>
            </a:r>
            <a:r>
              <a:rPr lang="en-US" sz="1000" dirty="0" err="1">
                <a:latin typeface="Arial"/>
                <a:ea typeface="SimSun"/>
                <a:cs typeface="Segoe UI"/>
              </a:rPr>
              <a:t>logiciel</a:t>
            </a:r>
            <a:r>
              <a:rPr lang="en-US" sz="1000" dirty="0">
                <a:latin typeface="Arial"/>
                <a:ea typeface="SimSun"/>
                <a:cs typeface="Segoe UI"/>
              </a:rPr>
              <a:t> pour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puissent</a:t>
            </a:r>
            <a:r>
              <a:rPr lang="en-US" sz="1000" dirty="0">
                <a:latin typeface="Arial"/>
                <a:ea typeface="SimSun"/>
                <a:cs typeface="Segoe UI"/>
              </a:rPr>
              <a:t> continuer </a:t>
            </a:r>
            <a:r>
              <a:rPr lang="en-US" sz="1000" dirty="0" smtClean="0">
                <a:latin typeface="Arial"/>
                <a:ea typeface="SimSun"/>
                <a:cs typeface="Segoe UI"/>
              </a:rPr>
              <a:t>à </a:t>
            </a:r>
            <a:r>
              <a:rPr lang="en-US" sz="1000" dirty="0" err="1" smtClean="0">
                <a:latin typeface="Arial"/>
                <a:ea typeface="SimSun"/>
                <a:cs typeface="Segoe UI"/>
              </a:rPr>
              <a:t>exécuter</a:t>
            </a:r>
            <a:r>
              <a:rPr lang="en-US" sz="1000" dirty="0" smtClean="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logiciel</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règle</a:t>
            </a:r>
            <a:r>
              <a:rPr lang="en-US" sz="1000" dirty="0">
                <a:latin typeface="Arial"/>
                <a:ea typeface="SimSun"/>
                <a:cs typeface="Segoe UI"/>
              </a:rPr>
              <a:t> </a:t>
            </a:r>
            <a:r>
              <a:rPr lang="en-US" sz="1000" dirty="0" err="1">
                <a:latin typeface="Arial"/>
                <a:ea typeface="SimSun"/>
                <a:cs typeface="Segoe UI"/>
              </a:rPr>
              <a:t>AppLocker</a:t>
            </a:r>
            <a:r>
              <a:rPr lang="en-US" sz="1000" dirty="0">
                <a:latin typeface="Arial"/>
                <a:ea typeface="SimSun"/>
                <a:cs typeface="Segoe UI"/>
              </a:rPr>
              <a:t>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hachage</a:t>
            </a:r>
            <a:r>
              <a:rPr lang="en-US" sz="1000" dirty="0">
                <a:latin typeface="Arial"/>
                <a:ea typeface="SimSun"/>
                <a:cs typeface="Segoe UI"/>
              </a:rPr>
              <a:t> de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plutôt</a:t>
            </a:r>
            <a:r>
              <a:rPr lang="en-US" sz="1000" dirty="0">
                <a:latin typeface="Arial"/>
                <a:ea typeface="SimSun"/>
                <a:cs typeface="Segoe UI"/>
              </a:rPr>
              <a:t> </a:t>
            </a:r>
            <a:r>
              <a:rPr lang="en-US" sz="1000" dirty="0" err="1">
                <a:latin typeface="Arial"/>
                <a:ea typeface="SimSun"/>
                <a:cs typeface="Segoe UI"/>
              </a:rPr>
              <a:t>qu'une</a:t>
            </a:r>
            <a:r>
              <a:rPr lang="en-US" sz="1000" dirty="0">
                <a:latin typeface="Arial"/>
                <a:ea typeface="SimSun"/>
                <a:cs typeface="Segoe UI"/>
              </a:rPr>
              <a:t> </a:t>
            </a:r>
            <a:r>
              <a:rPr lang="en-US" sz="1000" dirty="0" err="1">
                <a:latin typeface="Arial"/>
                <a:ea typeface="SimSun"/>
                <a:cs typeface="Segoe UI"/>
              </a:rPr>
              <a:t>règle</a:t>
            </a:r>
            <a:r>
              <a:rPr lang="en-US" sz="1000" dirty="0">
                <a:latin typeface="Arial"/>
                <a:ea typeface="SimSun"/>
                <a:cs typeface="Segoe UI"/>
              </a:rPr>
              <a:t>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chemin</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de </a:t>
            </a:r>
            <a:r>
              <a:rPr lang="en-US" sz="1000" dirty="0" err="1">
                <a:latin typeface="Arial"/>
                <a:ea typeface="SimSun"/>
                <a:cs typeface="Segoe UI"/>
              </a:rPr>
              <a:t>logiciel</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introduire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nouvelle application qui </a:t>
            </a:r>
            <a:r>
              <a:rPr lang="en-US" sz="1000" dirty="0" err="1">
                <a:latin typeface="Arial"/>
                <a:ea typeface="SimSun"/>
                <a:cs typeface="Segoe UI"/>
              </a:rPr>
              <a:t>requiert</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ports </a:t>
            </a:r>
            <a:r>
              <a:rPr lang="en-US" sz="1000" dirty="0" err="1">
                <a:latin typeface="Arial"/>
                <a:ea typeface="SimSun"/>
                <a:cs typeface="Segoe UI"/>
              </a:rPr>
              <a:t>spécifiques</a:t>
            </a:r>
            <a:r>
              <a:rPr lang="en-US" sz="1000" dirty="0">
                <a:latin typeface="Arial"/>
                <a:ea typeface="SimSun"/>
                <a:cs typeface="Segoe UI"/>
              </a:rPr>
              <a:t>. De </a:t>
            </a: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avez-vous</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pour </a:t>
            </a:r>
            <a:r>
              <a:rPr lang="en-US" sz="1000" dirty="0" err="1">
                <a:latin typeface="Arial"/>
                <a:ea typeface="SimSun"/>
                <a:cs typeface="Segoe UI"/>
              </a:rPr>
              <a:t>configurer</a:t>
            </a:r>
            <a:r>
              <a:rPr lang="en-US" sz="1000" dirty="0">
                <a:latin typeface="Arial"/>
                <a:ea typeface="SimSun"/>
                <a:cs typeface="Segoe UI"/>
              </a:rPr>
              <a:t> le Pare-</a:t>
            </a:r>
            <a:r>
              <a:rPr lang="en-US" sz="1000" dirty="0" err="1">
                <a:latin typeface="Arial"/>
                <a:ea typeface="SimSun"/>
                <a:cs typeface="Segoe UI"/>
              </a:rPr>
              <a:t>feu</a:t>
            </a:r>
            <a:r>
              <a:rPr lang="en-US" sz="1000" dirty="0">
                <a:latin typeface="Arial"/>
                <a:ea typeface="SimSun"/>
                <a:cs typeface="Segoe UI"/>
              </a:rPr>
              <a:t> Windows avec </a:t>
            </a:r>
            <a:r>
              <a:rPr lang="en-US" sz="1000" dirty="0" err="1">
                <a:latin typeface="Arial"/>
                <a:ea typeface="SimSun"/>
                <a:cs typeface="Segoe UI"/>
              </a:rPr>
              <a:t>fonctions</a:t>
            </a:r>
            <a:r>
              <a:rPr lang="en-US" sz="1000" dirty="0">
                <a:latin typeface="Arial"/>
                <a:ea typeface="SimSun"/>
                <a:cs typeface="Segoe UI"/>
              </a:rPr>
              <a:t> </a:t>
            </a:r>
            <a:r>
              <a:rPr lang="en-US" sz="1000" dirty="0" err="1">
                <a:latin typeface="Arial"/>
                <a:ea typeface="SimSun"/>
                <a:cs typeface="Segoe UI"/>
              </a:rPr>
              <a:t>avancées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et de </a:t>
            </a:r>
            <a:r>
              <a:rPr lang="en-US" sz="1000" dirty="0" err="1">
                <a:latin typeface="Arial"/>
                <a:ea typeface="SimSun"/>
                <a:cs typeface="Segoe UI"/>
              </a:rPr>
              <a:t>quelle</a:t>
            </a:r>
            <a:r>
              <a:rPr lang="en-US" sz="1000" dirty="0">
                <a:latin typeface="Arial"/>
                <a:ea typeface="SimSun"/>
                <a:cs typeface="Segoe UI"/>
              </a:rPr>
              <a:t> source </a:t>
            </a:r>
            <a:r>
              <a:rPr lang="en-US" sz="1000" dirty="0" err="1">
                <a:latin typeface="Arial"/>
                <a:ea typeface="SimSun"/>
                <a:cs typeface="Segoe UI"/>
              </a:rPr>
              <a:t>pouvez-vous</a:t>
            </a:r>
            <a:r>
              <a:rPr lang="en-US" sz="1000" dirty="0">
                <a:latin typeface="Arial"/>
                <a:ea typeface="SimSun"/>
                <a:cs typeface="Segoe UI"/>
              </a:rPr>
              <a:t> les </a:t>
            </a:r>
            <a:r>
              <a:rPr lang="en-US" sz="1000" dirty="0" err="1">
                <a:latin typeface="Arial"/>
                <a:ea typeface="SimSun"/>
                <a:cs typeface="Segoe UI"/>
              </a:rPr>
              <a:t>obtenir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savoir </a:t>
            </a:r>
            <a:r>
              <a:rPr lang="en-US" sz="1000" dirty="0" err="1">
                <a:latin typeface="Arial"/>
                <a:ea typeface="SimSun"/>
                <a:cs typeface="Segoe UI"/>
              </a:rPr>
              <a:t>quels</a:t>
            </a:r>
            <a:r>
              <a:rPr lang="en-US" sz="1000" dirty="0">
                <a:latin typeface="Arial"/>
                <a:ea typeface="SimSun"/>
                <a:cs typeface="Segoe UI"/>
              </a:rPr>
              <a:t> ports et </a:t>
            </a:r>
            <a:r>
              <a:rPr lang="en-US" sz="1000" dirty="0" err="1">
                <a:latin typeface="Arial"/>
                <a:ea typeface="SimSun"/>
                <a:cs typeface="Segoe UI"/>
              </a:rPr>
              <a:t>adresses</a:t>
            </a:r>
            <a:r>
              <a:rPr lang="en-US" sz="1000" dirty="0">
                <a:latin typeface="Arial"/>
                <a:ea typeface="SimSun"/>
                <a:cs typeface="Segoe UI"/>
              </a:rPr>
              <a:t> IP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pour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l'application</a:t>
            </a:r>
            <a:r>
              <a:rPr lang="en-US" sz="1000" dirty="0">
                <a:latin typeface="Arial"/>
                <a:ea typeface="SimSun"/>
                <a:cs typeface="Segoe UI"/>
              </a:rPr>
              <a:t> </a:t>
            </a:r>
            <a:r>
              <a:rPr lang="en-US" sz="1000" dirty="0" err="1">
                <a:latin typeface="Arial"/>
                <a:ea typeface="SimSun"/>
                <a:cs typeface="Segoe UI"/>
              </a:rPr>
              <a:t>puisse</a:t>
            </a:r>
            <a:r>
              <a:rPr lang="en-US" sz="1000" dirty="0">
                <a:latin typeface="Arial"/>
                <a:ea typeface="SimSun"/>
                <a:cs typeface="Segoe UI"/>
              </a:rPr>
              <a:t> </a:t>
            </a:r>
            <a:r>
              <a:rPr lang="en-US" sz="1000" dirty="0" err="1">
                <a:latin typeface="Arial"/>
                <a:ea typeface="SimSun"/>
                <a:cs typeface="Segoe UI"/>
              </a:rPr>
              <a:t>s'exécuter</a:t>
            </a:r>
            <a:r>
              <a:rPr lang="en-US" sz="1000" dirty="0">
                <a:latin typeface="Arial"/>
                <a:ea typeface="SimSun"/>
                <a:cs typeface="Segoe UI"/>
              </a:rPr>
              <a:t> tout en </a:t>
            </a:r>
            <a:r>
              <a:rPr lang="en-US" sz="1000" dirty="0" err="1">
                <a:latin typeface="Arial"/>
                <a:ea typeface="SimSun"/>
                <a:cs typeface="Segoe UI"/>
              </a:rPr>
              <a:t>restant</a:t>
            </a:r>
            <a:r>
              <a:rPr lang="en-US" sz="1000" dirty="0">
                <a:latin typeface="Arial"/>
                <a:ea typeface="SimSun"/>
                <a:cs typeface="Segoe UI"/>
              </a:rPr>
              <a:t> protégée face aux menaces </a:t>
            </a:r>
            <a:r>
              <a:rPr lang="en-US" sz="1000" dirty="0" err="1">
                <a:latin typeface="Arial"/>
                <a:ea typeface="SimSun"/>
                <a:cs typeface="Segoe UI"/>
              </a:rPr>
              <a:t>contre</a:t>
            </a:r>
            <a:r>
              <a:rPr lang="en-US" sz="1000" dirty="0">
                <a:latin typeface="Arial"/>
                <a:ea typeface="SimSun"/>
                <a:cs typeface="Segoe UI"/>
              </a:rPr>
              <a:t> la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obtenir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auprès</a:t>
            </a:r>
            <a:r>
              <a:rPr lang="en-US" sz="1000" dirty="0">
                <a:latin typeface="Arial"/>
                <a:ea typeface="SimSun"/>
                <a:cs typeface="Segoe UI"/>
              </a:rPr>
              <a:t> du </a:t>
            </a:r>
            <a:r>
              <a:rPr lang="en-US" sz="1000" dirty="0" err="1">
                <a:latin typeface="Arial"/>
                <a:ea typeface="SimSun"/>
                <a:cs typeface="Segoe UI"/>
              </a:rPr>
              <a:t>fournisseur</a:t>
            </a:r>
            <a:r>
              <a:rPr lang="en-US" sz="1000" dirty="0">
                <a:latin typeface="Arial"/>
                <a:ea typeface="SimSun"/>
                <a:cs typeface="Segoe UI"/>
              </a:rPr>
              <a:t> de </a:t>
            </a:r>
            <a:r>
              <a:rPr lang="en-US" sz="1000" dirty="0" err="1">
                <a:latin typeface="Arial"/>
                <a:ea typeface="SimSun"/>
                <a:cs typeface="Segoe UI"/>
              </a:rPr>
              <a:t>l'application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522092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a:t>
            </a:r>
            <a:r>
              <a:rPr lang="en-US" sz="1000" b="1">
                <a:latin typeface="Arial"/>
                <a:ea typeface="SimSun"/>
                <a:cs typeface="Arial"/>
              </a:rPr>
              <a:t>des </a:t>
            </a:r>
            <a:r>
              <a:rPr lang="en-US" sz="1000" b="1" smtClean="0">
                <a:latin typeface="Arial"/>
                <a:ea typeface="SimSun"/>
                <a:cs typeface="Arial"/>
              </a:rPr>
              <a:t>acquis</a:t>
            </a:r>
          </a:p>
          <a:p>
            <a:pPr lvl="0">
              <a:lnSpc>
                <a:spcPct val="115000"/>
              </a:lnSpc>
              <a:spcAft>
                <a:spcPts val="1000"/>
              </a:spcAft>
            </a:pPr>
            <a:r>
              <a:rPr lang="en-US" sz="1000">
                <a:solidFill>
                  <a:prstClr val="black"/>
                </a:solidFill>
                <a:latin typeface="Arial"/>
                <a:ea typeface="SimSun"/>
                <a:cs typeface="Segoe UI"/>
              </a:rPr>
              <a:t>Indiquez aux stagiaires la section appropriée du cours afin qu'ils puissent répondre aux questions contenues dans cette section</a:t>
            </a:r>
            <a:r>
              <a:rPr lang="en-US" sz="1000" smtClean="0">
                <a:solidFill>
                  <a:prstClr val="black"/>
                </a:solidFill>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 </a:t>
            </a:r>
            <a:r>
              <a:rPr lang="en-US" sz="1000" dirty="0" err="1">
                <a:latin typeface="Arial"/>
                <a:ea typeface="SimSun"/>
                <a:cs typeface="Arial"/>
              </a:rPr>
              <a:t>modèle</a:t>
            </a:r>
            <a:r>
              <a:rPr lang="en-US" sz="1000" dirty="0">
                <a:latin typeface="Arial"/>
                <a:ea typeface="SimSun"/>
                <a:cs typeface="Arial"/>
              </a:rPr>
              <a:t> de </a:t>
            </a:r>
            <a:r>
              <a:rPr lang="en-US" sz="1000" dirty="0" err="1">
                <a:latin typeface="Arial"/>
                <a:ea typeface="SimSun"/>
                <a:cs typeface="Arial"/>
              </a:rPr>
              <a:t>défense</a:t>
            </a:r>
            <a:r>
              <a:rPr lang="en-US" sz="1000" dirty="0">
                <a:latin typeface="Arial"/>
                <a:ea typeface="SimSun"/>
                <a:cs typeface="Arial"/>
              </a:rPr>
              <a:t> en </a:t>
            </a:r>
            <a:r>
              <a:rPr lang="en-US" sz="1000" dirty="0" err="1">
                <a:latin typeface="Arial"/>
                <a:ea typeface="SimSun"/>
                <a:cs typeface="Arial"/>
              </a:rPr>
              <a:t>profondeur</a:t>
            </a:r>
            <a:r>
              <a:rPr lang="en-US" sz="1000" dirty="0">
                <a:latin typeface="Arial"/>
                <a:ea typeface="SimSun"/>
                <a:cs typeface="Arial"/>
              </a:rPr>
              <a:t> </a:t>
            </a:r>
            <a:r>
              <a:rPr lang="en-US" sz="1000" dirty="0" err="1">
                <a:latin typeface="Arial"/>
                <a:ea typeface="SimSun"/>
                <a:cs typeface="Arial"/>
              </a:rPr>
              <a:t>prescrit-il</a:t>
            </a:r>
            <a:r>
              <a:rPr lang="en-US" sz="1000" dirty="0">
                <a:latin typeface="Arial"/>
                <a:ea typeface="SimSun"/>
                <a:cs typeface="Arial"/>
              </a:rPr>
              <a:t> des technologies </a:t>
            </a:r>
            <a:r>
              <a:rPr lang="en-US" sz="1000" dirty="0" err="1">
                <a:latin typeface="Arial"/>
                <a:ea typeface="SimSun"/>
                <a:cs typeface="Arial"/>
              </a:rPr>
              <a:t>spécifiques</a:t>
            </a:r>
            <a:r>
              <a:rPr lang="en-US" sz="1000" dirty="0">
                <a:latin typeface="Arial"/>
                <a:ea typeface="SimSun"/>
                <a:cs typeface="Arial"/>
              </a:rPr>
              <a:t> à </a:t>
            </a:r>
            <a:r>
              <a:rPr lang="en-US" sz="1000" dirty="0" err="1">
                <a:latin typeface="Arial"/>
                <a:ea typeface="SimSun"/>
                <a:cs typeface="Arial"/>
              </a:rPr>
              <a:t>utiliser</a:t>
            </a:r>
            <a:r>
              <a:rPr lang="en-US" sz="1000" dirty="0">
                <a:latin typeface="Arial"/>
                <a:ea typeface="SimSun"/>
                <a:cs typeface="Arial"/>
              </a:rPr>
              <a:t> pour </a:t>
            </a:r>
            <a:r>
              <a:rPr lang="en-US" sz="1000" dirty="0" err="1">
                <a:latin typeface="Arial"/>
                <a:ea typeface="SimSun"/>
                <a:cs typeface="Arial"/>
              </a:rPr>
              <a:t>protéger</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serveurs</a:t>
            </a:r>
            <a:r>
              <a:rPr lang="en-US" sz="1000" dirty="0" smtClean="0">
                <a:latin typeface="Arial"/>
                <a:ea typeface="SimSun"/>
                <a:cs typeface="Arial"/>
              </a:rPr>
              <a:t> </a:t>
            </a:r>
            <a:r>
              <a:rPr lang="en-US" sz="1000" dirty="0" err="1">
                <a:latin typeface="Arial"/>
                <a:ea typeface="SimSun"/>
                <a:cs typeface="Arial"/>
              </a:rPr>
              <a:t>dotés</a:t>
            </a:r>
            <a:r>
              <a:rPr lang="en-US" sz="1000" dirty="0">
                <a:latin typeface="Arial"/>
                <a:ea typeface="SimSun"/>
                <a:cs typeface="Arial"/>
              </a:rPr>
              <a:t> de </a:t>
            </a:r>
            <a:r>
              <a:rPr lang="en-US" sz="1000" dirty="0" err="1">
                <a:latin typeface="Arial"/>
                <a:ea typeface="SimSun"/>
                <a:cs typeface="Arial"/>
              </a:rPr>
              <a:t>systèmes</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Windows Server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Non, le </a:t>
            </a:r>
            <a:r>
              <a:rPr lang="en-US" sz="1000" dirty="0" err="1">
                <a:latin typeface="Arial"/>
                <a:ea typeface="SimSun"/>
                <a:cs typeface="Arial"/>
              </a:rPr>
              <a:t>modèle</a:t>
            </a:r>
            <a:r>
              <a:rPr lang="en-US" sz="1000" dirty="0">
                <a:latin typeface="Arial"/>
                <a:ea typeface="SimSun"/>
                <a:cs typeface="Arial"/>
              </a:rPr>
              <a:t> de </a:t>
            </a:r>
            <a:r>
              <a:rPr lang="en-US" sz="1000" dirty="0" err="1">
                <a:latin typeface="Arial"/>
                <a:ea typeface="SimSun"/>
                <a:cs typeface="Arial"/>
              </a:rPr>
              <a:t>défense</a:t>
            </a:r>
            <a:r>
              <a:rPr lang="en-US" sz="1000" dirty="0">
                <a:latin typeface="Arial"/>
                <a:ea typeface="SimSun"/>
                <a:cs typeface="Arial"/>
              </a:rPr>
              <a:t> en </a:t>
            </a:r>
            <a:r>
              <a:rPr lang="en-US" sz="1000" dirty="0" err="1">
                <a:latin typeface="Arial"/>
                <a:ea typeface="SimSun"/>
                <a:cs typeface="Arial"/>
              </a:rPr>
              <a:t>profondeur</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utilisé</a:t>
            </a:r>
            <a:r>
              <a:rPr lang="en-US" sz="1000" dirty="0">
                <a:latin typeface="Arial"/>
                <a:ea typeface="SimSun"/>
                <a:cs typeface="Arial"/>
              </a:rPr>
              <a:t> pour </a:t>
            </a:r>
            <a:r>
              <a:rPr lang="en-US" sz="1000" dirty="0" err="1">
                <a:latin typeface="Arial"/>
                <a:ea typeface="SimSun"/>
                <a:cs typeface="Arial"/>
              </a:rPr>
              <a:t>organiser</a:t>
            </a:r>
            <a:r>
              <a:rPr lang="en-US" sz="1000" dirty="0">
                <a:latin typeface="Arial"/>
                <a:ea typeface="SimSun"/>
                <a:cs typeface="Arial"/>
              </a:rPr>
              <a:t> </a:t>
            </a:r>
            <a:r>
              <a:rPr lang="en-US" sz="1000" dirty="0" err="1">
                <a:latin typeface="Arial"/>
                <a:ea typeface="SimSun"/>
                <a:cs typeface="Arial"/>
              </a:rPr>
              <a:t>vos</a:t>
            </a:r>
            <a:r>
              <a:rPr lang="en-US" sz="1000" dirty="0">
                <a:latin typeface="Arial"/>
                <a:ea typeface="SimSun"/>
                <a:cs typeface="Arial"/>
              </a:rPr>
              <a:t> plans de </a:t>
            </a:r>
            <a:r>
              <a:rPr lang="en-US" sz="1000" dirty="0" err="1">
                <a:latin typeface="Arial"/>
                <a:ea typeface="SimSun"/>
                <a:cs typeface="Arial"/>
              </a:rPr>
              <a:t>défense</a:t>
            </a:r>
            <a:r>
              <a:rPr lang="en-US" sz="1000" dirty="0">
                <a:latin typeface="Arial"/>
                <a:ea typeface="SimSun"/>
                <a:cs typeface="Arial"/>
              </a:rPr>
              <a:t>, </a:t>
            </a:r>
            <a:r>
              <a:rPr lang="en-US" sz="1000" dirty="0" err="1">
                <a:latin typeface="Arial"/>
                <a:ea typeface="SimSun"/>
                <a:cs typeface="Arial"/>
              </a:rPr>
              <a:t>plutôt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smtClean="0">
                <a:latin typeface="Arial"/>
                <a:ea typeface="SimSun"/>
                <a:cs typeface="Arial"/>
              </a:rPr>
              <a:t>pour </a:t>
            </a:r>
            <a:r>
              <a:rPr lang="en-US" sz="1000" dirty="0" err="1" smtClean="0">
                <a:latin typeface="Arial"/>
                <a:ea typeface="SimSun"/>
                <a:cs typeface="Arial"/>
              </a:rPr>
              <a:t>prescrire</a:t>
            </a:r>
            <a:r>
              <a:rPr lang="en-US" sz="1000" dirty="0" smtClean="0">
                <a:latin typeface="Arial"/>
                <a:ea typeface="SimSun"/>
                <a:cs typeface="Arial"/>
              </a:rPr>
              <a:t> </a:t>
            </a:r>
            <a:r>
              <a:rPr lang="en-US" sz="1000" dirty="0">
                <a:latin typeface="Arial"/>
                <a:ea typeface="SimSun"/>
                <a:cs typeface="Arial"/>
              </a:rPr>
              <a:t>des technologies </a:t>
            </a:r>
            <a:r>
              <a:rPr lang="en-US" sz="1000" dirty="0" err="1">
                <a:latin typeface="Arial"/>
                <a:ea typeface="SimSun"/>
                <a:cs typeface="Arial"/>
              </a:rPr>
              <a:t>spécifiques</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paramètre</a:t>
            </a:r>
            <a:r>
              <a:rPr lang="en-US" sz="1000" dirty="0">
                <a:latin typeface="Arial"/>
                <a:ea typeface="SimSun"/>
                <a:cs typeface="Arial"/>
              </a:rPr>
              <a:t> </a:t>
            </a:r>
            <a:r>
              <a:rPr lang="en-US" sz="1000" dirty="0" err="1">
                <a:latin typeface="Arial"/>
                <a:ea typeface="SimSun"/>
                <a:cs typeface="Arial"/>
              </a:rPr>
              <a:t>devez-vous</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pour </a:t>
            </a:r>
            <a:r>
              <a:rPr lang="en-US" sz="1000" dirty="0" err="1">
                <a:latin typeface="Arial"/>
                <a:ea typeface="SimSun"/>
                <a:cs typeface="Arial"/>
              </a:rPr>
              <a:t>garantir</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seules</a:t>
            </a:r>
            <a:r>
              <a:rPr lang="en-US" sz="1000" dirty="0">
                <a:latin typeface="Arial"/>
                <a:ea typeface="SimSun"/>
                <a:cs typeface="Arial"/>
              </a:rPr>
              <a:t> </a:t>
            </a:r>
            <a:r>
              <a:rPr lang="en-US" sz="1000" dirty="0" err="1">
                <a:latin typeface="Arial"/>
                <a:ea typeface="SimSun"/>
                <a:cs typeface="Arial"/>
              </a:rPr>
              <a:t>trois</a:t>
            </a:r>
            <a:r>
              <a:rPr lang="en-US" sz="1000" dirty="0">
                <a:latin typeface="Arial"/>
                <a:ea typeface="SimSun"/>
                <a:cs typeface="Arial"/>
              </a:rPr>
              <a:t> </a:t>
            </a:r>
            <a:r>
              <a:rPr lang="en-US" sz="1000" dirty="0" err="1">
                <a:latin typeface="Arial"/>
                <a:ea typeface="SimSun"/>
                <a:cs typeface="Arial"/>
              </a:rPr>
              <a:t>tentatives</a:t>
            </a:r>
            <a:r>
              <a:rPr lang="en-US" sz="1000" dirty="0">
                <a:latin typeface="Arial"/>
                <a:ea typeface="SimSun"/>
                <a:cs typeface="Arial"/>
              </a:rPr>
              <a:t> de </a:t>
            </a:r>
            <a:r>
              <a:rPr lang="en-US" sz="1000" dirty="0" err="1">
                <a:latin typeface="Arial"/>
                <a:ea typeface="SimSun"/>
                <a:cs typeface="Arial"/>
              </a:rPr>
              <a:t>connexion</a:t>
            </a:r>
            <a:r>
              <a:rPr lang="en-US" sz="1000" dirty="0">
                <a:latin typeface="Arial"/>
                <a:ea typeface="SimSun"/>
                <a:cs typeface="Arial"/>
              </a:rPr>
              <a:t> non </a:t>
            </a:r>
            <a:r>
              <a:rPr lang="en-US" sz="1000" dirty="0" err="1">
                <a:latin typeface="Arial"/>
                <a:ea typeface="SimSun"/>
                <a:cs typeface="Arial"/>
              </a:rPr>
              <a:t>valides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autorisées</a:t>
            </a:r>
            <a:r>
              <a:rPr lang="en-US" sz="1000" dirty="0">
                <a:latin typeface="Arial"/>
                <a:ea typeface="SimSun"/>
                <a:cs typeface="Arial"/>
              </a:rPr>
              <a:t> pour les </a:t>
            </a:r>
            <a:r>
              <a:rPr lang="en-US" sz="1000" dirty="0" err="1">
                <a:latin typeface="Arial"/>
                <a:ea typeface="SimSun"/>
                <a:cs typeface="Arial"/>
              </a:rPr>
              <a:t>utilisateurs</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 </a:t>
            </a:r>
            <a:r>
              <a:rPr lang="en-US" sz="1000" dirty="0" err="1">
                <a:latin typeface="Arial"/>
                <a:ea typeface="SimSun"/>
                <a:cs typeface="Arial"/>
              </a:rPr>
              <a:t>paramètre</a:t>
            </a:r>
            <a:r>
              <a:rPr lang="en-US" sz="1000" dirty="0">
                <a:latin typeface="Arial"/>
                <a:ea typeface="SimSun"/>
                <a:cs typeface="Arial"/>
              </a:rPr>
              <a:t> </a:t>
            </a:r>
            <a:r>
              <a:rPr lang="en-US" sz="1000" b="1" dirty="0" err="1">
                <a:latin typeface="Arial"/>
                <a:ea typeface="SimSun"/>
                <a:cs typeface="Arial"/>
              </a:rPr>
              <a:t>Seuil</a:t>
            </a:r>
            <a:r>
              <a:rPr lang="en-US" sz="1000" b="1" dirty="0">
                <a:latin typeface="Arial"/>
                <a:ea typeface="SimSun"/>
                <a:cs typeface="Arial"/>
              </a:rPr>
              <a:t> de </a:t>
            </a:r>
            <a:r>
              <a:rPr lang="en-US" sz="1000" b="1" dirty="0" err="1">
                <a:latin typeface="Arial"/>
                <a:ea typeface="SimSun"/>
                <a:cs typeface="Arial"/>
              </a:rPr>
              <a:t>verrouillage</a:t>
            </a:r>
            <a:r>
              <a:rPr lang="en-US" sz="1000" b="1" dirty="0">
                <a:latin typeface="Arial"/>
                <a:ea typeface="SimSun"/>
                <a:cs typeface="Arial"/>
              </a:rPr>
              <a:t> de </a:t>
            </a:r>
            <a:r>
              <a:rPr lang="en-US" sz="1000" b="1"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garantit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seules</a:t>
            </a:r>
            <a:r>
              <a:rPr lang="en-US" sz="1000" dirty="0">
                <a:latin typeface="Arial"/>
                <a:ea typeface="SimSun"/>
                <a:cs typeface="Arial"/>
              </a:rPr>
              <a:t> </a:t>
            </a:r>
            <a:r>
              <a:rPr lang="en-US" sz="1000" dirty="0" err="1">
                <a:latin typeface="Arial"/>
                <a:ea typeface="SimSun"/>
                <a:cs typeface="Arial"/>
              </a:rPr>
              <a:t>trois</a:t>
            </a:r>
            <a:r>
              <a:rPr lang="en-US" sz="1000" dirty="0">
                <a:latin typeface="Arial"/>
                <a:ea typeface="SimSun"/>
                <a:cs typeface="Arial"/>
              </a:rPr>
              <a:t> </a:t>
            </a:r>
            <a:r>
              <a:rPr lang="en-US" sz="1000" dirty="0" err="1">
                <a:latin typeface="Arial"/>
                <a:ea typeface="SimSun"/>
                <a:cs typeface="Arial"/>
              </a:rPr>
              <a:t>tentatives</a:t>
            </a:r>
            <a:r>
              <a:rPr lang="en-US" sz="1000" dirty="0">
                <a:latin typeface="Arial"/>
                <a:ea typeface="SimSun"/>
                <a:cs typeface="Arial"/>
              </a:rPr>
              <a:t> de </a:t>
            </a:r>
            <a:r>
              <a:rPr lang="en-US" sz="1000" dirty="0" err="1">
                <a:latin typeface="Arial"/>
                <a:ea typeface="SimSun"/>
                <a:cs typeface="Arial"/>
              </a:rPr>
              <a:t>connexion</a:t>
            </a:r>
            <a:r>
              <a:rPr lang="en-US" sz="1000" dirty="0">
                <a:latin typeface="Arial"/>
                <a:ea typeface="SimSun"/>
                <a:cs typeface="Arial"/>
              </a:rPr>
              <a:t> </a:t>
            </a:r>
            <a:r>
              <a:rPr lang="en-US" sz="1000" dirty="0" smtClean="0">
                <a:latin typeface="Arial"/>
                <a:ea typeface="SimSun"/>
                <a:cs typeface="Arial"/>
              </a:rPr>
              <a:t>non </a:t>
            </a:r>
            <a:r>
              <a:rPr lang="en-US" sz="1000" dirty="0" err="1" smtClean="0">
                <a:latin typeface="Arial"/>
                <a:ea typeface="SimSun"/>
                <a:cs typeface="Arial"/>
              </a:rPr>
              <a:t>valides</a:t>
            </a:r>
            <a:r>
              <a:rPr lang="en-US" sz="1000" dirty="0" smtClean="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autorisées</a:t>
            </a:r>
            <a:r>
              <a:rPr lang="en-US" sz="1000" dirty="0">
                <a:latin typeface="Arial"/>
                <a:ea typeface="SimSun"/>
                <a:cs typeface="Arial"/>
              </a:rPr>
              <a:t> pour les </a:t>
            </a:r>
            <a:r>
              <a:rPr lang="en-US" sz="1000" dirty="0" err="1">
                <a:latin typeface="Arial"/>
                <a:ea typeface="SimSun"/>
                <a:cs typeface="Arial"/>
              </a:rPr>
              <a:t>utilisateurs</a:t>
            </a:r>
            <a:r>
              <a:rPr lang="en-US" sz="1000" dirty="0">
                <a:latin typeface="Arial"/>
                <a:ea typeface="SimSun"/>
                <a:cs typeface="Arial"/>
              </a:rPr>
              <a:t>.</a:t>
            </a:r>
          </a:p>
          <a:p>
            <a:pPr>
              <a:lnSpc>
                <a:spcPct val="115000"/>
              </a:lnSpc>
            </a:pPr>
            <a:r>
              <a:rPr lang="en-US" sz="1000" b="1" dirty="0"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créez</a:t>
            </a:r>
            <a:r>
              <a:rPr lang="en-US" sz="1000" dirty="0">
                <a:solidFill>
                  <a:srgbClr val="000000"/>
                </a:solidFill>
                <a:latin typeface="Arial"/>
                <a:ea typeface="SimSun"/>
                <a:cs typeface="Segoe UI"/>
              </a:rPr>
              <a:t> un objet de </a:t>
            </a:r>
            <a:r>
              <a:rPr lang="en-US" sz="1000" dirty="0" err="1">
                <a:solidFill>
                  <a:srgbClr val="000000"/>
                </a:solidFill>
                <a:latin typeface="Arial"/>
                <a:ea typeface="SimSun"/>
                <a:cs typeface="Segoe UI"/>
              </a:rPr>
              <a:t>stratégie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groupe</a:t>
            </a:r>
            <a:r>
              <a:rPr lang="en-US" sz="1000" dirty="0">
                <a:solidFill>
                  <a:srgbClr val="000000"/>
                </a:solidFill>
                <a:latin typeface="Arial"/>
                <a:ea typeface="SimSun"/>
                <a:cs typeface="Segoe UI"/>
              </a:rPr>
              <a:t> avec des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standardisées</a:t>
            </a:r>
            <a:r>
              <a:rPr lang="en-US" sz="1000" dirty="0">
                <a:solidFill>
                  <a:srgbClr val="000000"/>
                </a:solidFill>
                <a:latin typeface="Arial"/>
                <a:ea typeface="SimSun"/>
                <a:cs typeface="Segoe UI"/>
              </a:rPr>
              <a:t> de pare-</a:t>
            </a:r>
            <a:r>
              <a:rPr lang="en-US" sz="1000" dirty="0" err="1">
                <a:solidFill>
                  <a:srgbClr val="000000"/>
                </a:solidFill>
                <a:latin typeface="Arial"/>
                <a:ea typeface="SimSun"/>
                <a:cs typeface="Segoe UI"/>
              </a:rPr>
              <a:t>feu</a:t>
            </a:r>
            <a:r>
              <a:rPr lang="en-US" sz="1000" dirty="0">
                <a:solidFill>
                  <a:srgbClr val="000000"/>
                </a:solidFill>
                <a:latin typeface="Arial"/>
                <a:ea typeface="SimSun"/>
                <a:cs typeface="Segoe UI"/>
              </a:rPr>
              <a:t> pour les </a:t>
            </a:r>
            <a:r>
              <a:rPr lang="en-US" sz="1000" dirty="0" err="1">
                <a:solidFill>
                  <a:srgbClr val="000000"/>
                </a:solidFill>
                <a:latin typeface="Arial"/>
                <a:ea typeface="SimSun"/>
                <a:cs typeface="Segoe UI"/>
              </a:rPr>
              <a:t>serveurs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organisation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testé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autonome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environnement</a:t>
            </a:r>
            <a:r>
              <a:rPr lang="en-US" sz="1000" dirty="0">
                <a:solidFill>
                  <a:srgbClr val="000000"/>
                </a:solidFill>
                <a:latin typeface="Arial"/>
                <a:ea typeface="SimSun"/>
                <a:cs typeface="Segoe UI"/>
              </a:rPr>
              <a:t> de test. Les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apparaissent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serveurs</a:t>
            </a:r>
            <a:r>
              <a:rPr lang="en-US" sz="1000" dirty="0">
                <a:solidFill>
                  <a:srgbClr val="000000"/>
                </a:solidFill>
                <a:latin typeface="Arial"/>
                <a:ea typeface="SimSun"/>
                <a:cs typeface="Segoe UI"/>
              </a:rPr>
              <a:t> après </a:t>
            </a:r>
            <a:r>
              <a:rPr lang="en-US" sz="1000" dirty="0" err="1">
                <a:solidFill>
                  <a:srgbClr val="000000"/>
                </a:solidFill>
                <a:latin typeface="Arial"/>
                <a:ea typeface="SimSun"/>
                <a:cs typeface="Segoe UI"/>
              </a:rPr>
              <a:t>l'application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l'objet</a:t>
            </a:r>
            <a:r>
              <a:rPr lang="en-US" sz="1000" dirty="0">
                <a:solidFill>
                  <a:srgbClr val="000000"/>
                </a:solidFill>
                <a:latin typeface="Arial"/>
                <a:ea typeface="SimSun"/>
                <a:cs typeface="Segoe UI"/>
              </a:rPr>
              <a:t> GPO,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elles</a:t>
            </a:r>
            <a:r>
              <a:rPr lang="en-US" sz="1000" dirty="0">
                <a:solidFill>
                  <a:srgbClr val="000000"/>
                </a:solidFill>
                <a:latin typeface="Arial"/>
                <a:ea typeface="SimSun"/>
                <a:cs typeface="Segoe UI"/>
              </a:rPr>
              <a:t> ne </a:t>
            </a:r>
            <a:r>
              <a:rPr lang="en-US" sz="1000" dirty="0" err="1">
                <a:solidFill>
                  <a:srgbClr val="000000"/>
                </a:solidFill>
                <a:latin typeface="Arial"/>
                <a:ea typeface="SimSun"/>
                <a:cs typeface="Segoe UI"/>
              </a:rPr>
              <a:t>prennent</a:t>
            </a:r>
            <a:r>
              <a:rPr lang="en-US" sz="1000" dirty="0">
                <a:solidFill>
                  <a:srgbClr val="000000"/>
                </a:solidFill>
                <a:latin typeface="Arial"/>
                <a:ea typeface="SimSun"/>
                <a:cs typeface="Segoe UI"/>
              </a:rPr>
              <a:t> pas </a:t>
            </a:r>
            <a:r>
              <a:rPr lang="en-US" sz="1000" dirty="0" err="1">
                <a:solidFill>
                  <a:srgbClr val="000000"/>
                </a:solidFill>
                <a:latin typeface="Arial"/>
                <a:ea typeface="SimSun"/>
                <a:cs typeface="Segoe UI"/>
              </a:rPr>
              <a:t>effet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la cause la plus probable de </a:t>
            </a:r>
            <a:r>
              <a:rPr lang="en-US" sz="1000" dirty="0" err="1">
                <a:solidFill>
                  <a:srgbClr val="000000"/>
                </a:solidFill>
                <a:latin typeface="Arial"/>
                <a:ea typeface="SimSun"/>
                <a:cs typeface="Segoe UI"/>
              </a:rPr>
              <a:t>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problème</a:t>
            </a:r>
            <a:r>
              <a:rPr lang="en-US" sz="1000" dirty="0">
                <a:solidFill>
                  <a:srgbClr val="000000"/>
                </a:solidFill>
                <a:latin typeface="Arial"/>
                <a:ea typeface="SimSun"/>
                <a:cs typeface="Segoe UI"/>
              </a:rPr>
              <a:t> ?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lvl="0">
              <a:lnSpc>
                <a:spcPct val="115000"/>
              </a:lnSpc>
              <a:spcAft>
                <a:spcPts val="1000"/>
              </a:spcAft>
            </a:pPr>
            <a:r>
              <a:rPr lang="en-US" sz="1000" dirty="0">
                <a:solidFill>
                  <a:srgbClr val="000000"/>
                </a:solidFill>
                <a:latin typeface="Arial"/>
                <a:ea typeface="SimSun"/>
                <a:cs typeface="Segoe UI"/>
              </a:rPr>
              <a:t>Les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de pare-</a:t>
            </a:r>
            <a:r>
              <a:rPr lang="en-US" sz="1000" dirty="0" err="1">
                <a:solidFill>
                  <a:srgbClr val="000000"/>
                </a:solidFill>
                <a:latin typeface="Arial"/>
                <a:ea typeface="SimSun"/>
                <a:cs typeface="Segoe UI"/>
              </a:rPr>
              <a:t>feu</a:t>
            </a:r>
            <a:r>
              <a:rPr lang="en-US" sz="1000" dirty="0">
                <a:solidFill>
                  <a:srgbClr val="000000"/>
                </a:solidFill>
                <a:latin typeface="Arial"/>
                <a:ea typeface="SimSun"/>
                <a:cs typeface="Segoe UI"/>
              </a:rPr>
              <a:t> ne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probablement</a:t>
            </a:r>
            <a:r>
              <a:rPr lang="en-US" sz="1000" dirty="0">
                <a:solidFill>
                  <a:srgbClr val="000000"/>
                </a:solidFill>
                <a:latin typeface="Arial"/>
                <a:ea typeface="SimSun"/>
                <a:cs typeface="Segoe UI"/>
              </a:rPr>
              <a:t> pas </a:t>
            </a:r>
            <a:r>
              <a:rPr lang="en-US" sz="1000" dirty="0" err="1">
                <a:solidFill>
                  <a:srgbClr val="000000"/>
                </a:solidFill>
                <a:latin typeface="Arial"/>
                <a:ea typeface="SimSun"/>
                <a:cs typeface="Segoe UI"/>
              </a:rPr>
              <a:t>appliquées</a:t>
            </a:r>
            <a:r>
              <a:rPr lang="en-US" sz="1000" dirty="0">
                <a:solidFill>
                  <a:srgbClr val="000000"/>
                </a:solidFill>
                <a:latin typeface="Arial"/>
                <a:ea typeface="SimSun"/>
                <a:cs typeface="Segoe UI"/>
              </a:rPr>
              <a:t> au </a:t>
            </a:r>
            <a:r>
              <a:rPr lang="en-US" sz="1000" dirty="0" err="1">
                <a:solidFill>
                  <a:srgbClr val="000000"/>
                </a:solidFill>
                <a:latin typeface="Arial"/>
                <a:ea typeface="SimSun"/>
                <a:cs typeface="Segoe UI"/>
              </a:rPr>
              <a:t>profil</a:t>
            </a:r>
            <a:r>
              <a:rPr lang="en-US" sz="1000" dirty="0">
                <a:solidFill>
                  <a:srgbClr val="000000"/>
                </a:solidFill>
                <a:latin typeface="Arial"/>
                <a:ea typeface="SimSun"/>
                <a:cs typeface="Segoe UI"/>
              </a:rPr>
              <a:t> de pare-</a:t>
            </a:r>
            <a:r>
              <a:rPr lang="en-US" sz="1000" dirty="0" err="1">
                <a:solidFill>
                  <a:srgbClr val="000000"/>
                </a:solidFill>
                <a:latin typeface="Arial"/>
                <a:ea typeface="SimSun"/>
                <a:cs typeface="Segoe UI"/>
              </a:rPr>
              <a:t>feu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approprié</a:t>
            </a:r>
            <a:r>
              <a:rPr lang="en-US" sz="1000" dirty="0">
                <a:solidFill>
                  <a:srgbClr val="000000"/>
                </a:solidFill>
                <a:latin typeface="Arial"/>
                <a:ea typeface="SimSun"/>
                <a:cs typeface="Segoe UI"/>
              </a:rPr>
              <a:t>. Il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possible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ne les </a:t>
            </a:r>
            <a:r>
              <a:rPr lang="en-US" sz="1000" dirty="0" err="1">
                <a:solidFill>
                  <a:srgbClr val="000000"/>
                </a:solidFill>
                <a:latin typeface="Arial"/>
                <a:ea typeface="SimSun"/>
                <a:cs typeface="Segoe UI"/>
              </a:rPr>
              <a:t>avez</a:t>
            </a:r>
            <a:r>
              <a:rPr lang="en-US" sz="1000" dirty="0">
                <a:solidFill>
                  <a:srgbClr val="000000"/>
                </a:solidFill>
                <a:latin typeface="Arial"/>
                <a:ea typeface="SimSun"/>
                <a:cs typeface="Segoe UI"/>
              </a:rPr>
              <a:t> pas </a:t>
            </a:r>
            <a:r>
              <a:rPr lang="en-US" sz="1000" dirty="0" err="1">
                <a:solidFill>
                  <a:srgbClr val="000000"/>
                </a:solidFill>
                <a:latin typeface="Arial"/>
                <a:ea typeface="SimSun"/>
                <a:cs typeface="Segoe UI"/>
              </a:rPr>
              <a:t>appliquées</a:t>
            </a:r>
            <a:r>
              <a:rPr lang="en-US" sz="1000" dirty="0">
                <a:solidFill>
                  <a:srgbClr val="000000"/>
                </a:solidFill>
                <a:latin typeface="Arial"/>
                <a:ea typeface="SimSun"/>
                <a:cs typeface="Segoe UI"/>
              </a:rPr>
              <a:t> au </a:t>
            </a:r>
            <a:r>
              <a:rPr lang="en-US" sz="1000" dirty="0" err="1">
                <a:solidFill>
                  <a:srgbClr val="000000"/>
                </a:solidFill>
                <a:latin typeface="Arial"/>
                <a:ea typeface="SimSun"/>
                <a:cs typeface="Segoe UI"/>
              </a:rPr>
              <a:t>profil</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cela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requis</a:t>
            </a:r>
            <a:r>
              <a:rPr lang="en-US" sz="1000" dirty="0">
                <a:solidFill>
                  <a:srgbClr val="000000"/>
                </a:solidFill>
                <a:latin typeface="Arial"/>
                <a:ea typeface="SimSun"/>
                <a:cs typeface="Segoe UI"/>
              </a:rPr>
              <a:t> pour les </a:t>
            </a:r>
            <a:r>
              <a:rPr lang="en-US" sz="1000" dirty="0" err="1" smtClean="0">
                <a:solidFill>
                  <a:srgbClr val="000000"/>
                </a:solidFill>
                <a:latin typeface="Arial"/>
                <a:ea typeface="SimSun"/>
                <a:cs typeface="Segoe UI"/>
              </a:rPr>
              <a:t>serveurs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membres</a:t>
            </a:r>
            <a:r>
              <a:rPr lang="en-US" sz="1000" dirty="0">
                <a:solidFill>
                  <a:srgbClr val="000000"/>
                </a:solidFill>
                <a:latin typeface="Arial"/>
                <a:ea typeface="SimSun"/>
                <a:cs typeface="Segoe UI"/>
              </a:rPr>
              <a:t>. Pour tester les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autonome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appliquer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au </a:t>
            </a:r>
            <a:r>
              <a:rPr lang="en-US" sz="1000" dirty="0" err="1">
                <a:solidFill>
                  <a:srgbClr val="000000"/>
                </a:solidFill>
                <a:latin typeface="Arial"/>
                <a:ea typeface="SimSun"/>
                <a:cs typeface="Segoe UI"/>
              </a:rPr>
              <a:t>profil</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de pare-</a:t>
            </a:r>
            <a:r>
              <a:rPr lang="en-US" sz="1000" dirty="0" err="1" smtClean="0">
                <a:solidFill>
                  <a:srgbClr val="000000"/>
                </a:solidFill>
                <a:latin typeface="Arial"/>
                <a:ea typeface="SimSun"/>
                <a:cs typeface="Segoe UI"/>
              </a:rPr>
              <a:t>feu</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public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smtClean="0">
                <a:solidFill>
                  <a:srgbClr val="000000"/>
                </a:solidFill>
                <a:latin typeface="Arial"/>
                <a:ea typeface="SimSun"/>
                <a:cs typeface="Segoe UI"/>
              </a:rPr>
              <a:t>privé</a:t>
            </a:r>
            <a:r>
              <a:rPr lang="en-US" sz="1000" dirty="0">
                <a:solidFill>
                  <a:srgbClr val="000000"/>
                </a:solidFill>
                <a:latin typeface="Arial"/>
                <a:ea typeface="SimSun"/>
                <a:cs typeface="Segoe UI"/>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34</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2666257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smtClean="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L'année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dernière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organisation</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développé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qui </a:t>
            </a:r>
            <a:r>
              <a:rPr lang="en-US" sz="1000" dirty="0" err="1">
                <a:solidFill>
                  <a:prstClr val="black"/>
                </a:solidFill>
                <a:latin typeface="Arial"/>
                <a:ea typeface="SimSun"/>
                <a:cs typeface="Segoe UI"/>
              </a:rPr>
              <a:t>incluait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tous</a:t>
            </a:r>
            <a:r>
              <a:rPr lang="en-US" sz="1000" dirty="0">
                <a:solidFill>
                  <a:prstClr val="black"/>
                </a:solidFill>
                <a:latin typeface="Arial"/>
                <a:ea typeface="SimSun"/>
                <a:cs typeface="Segoe UI"/>
              </a:rPr>
              <a:t> les aspects d'un </a:t>
            </a:r>
            <a:r>
              <a:rPr lang="en-US" sz="1000" dirty="0" err="1">
                <a:solidFill>
                  <a:prstClr val="black"/>
                </a:solidFill>
                <a:latin typeface="Arial"/>
                <a:ea typeface="SimSun"/>
                <a:cs typeface="Segoe UI"/>
              </a:rPr>
              <a:t>modèle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défense</a:t>
            </a:r>
            <a:r>
              <a:rPr lang="en-US" sz="1000" dirty="0">
                <a:solidFill>
                  <a:prstClr val="black"/>
                </a:solidFill>
                <a:latin typeface="Arial"/>
                <a:ea typeface="SimSun"/>
                <a:cs typeface="Segoe UI"/>
              </a:rPr>
              <a:t> en </a:t>
            </a:r>
            <a:r>
              <a:rPr lang="en-US" sz="1000" dirty="0" err="1">
                <a:solidFill>
                  <a:prstClr val="black"/>
                </a:solidFill>
                <a:latin typeface="Arial"/>
                <a:ea typeface="SimSun"/>
                <a:cs typeface="Segoe UI"/>
              </a:rPr>
              <a:t>profondeur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S'appuyant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cette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organisation</a:t>
            </a:r>
            <a:r>
              <a:rPr lang="en-US" sz="1000" dirty="0">
                <a:solidFill>
                  <a:prstClr val="black"/>
                </a:solidFill>
                <a:latin typeface="Arial"/>
                <a:ea typeface="SimSun"/>
                <a:cs typeface="Segoe UI"/>
              </a:rPr>
              <a:t> a </a:t>
            </a:r>
            <a:r>
              <a:rPr lang="en-US" sz="1000" dirty="0" err="1">
                <a:solidFill>
                  <a:prstClr val="black"/>
                </a:solidFill>
                <a:latin typeface="Arial"/>
                <a:ea typeface="SimSun"/>
                <a:cs typeface="Segoe UI"/>
              </a:rPr>
              <a:t>implémenté</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stratégies</a:t>
            </a:r>
            <a:r>
              <a:rPr lang="en-US" sz="1000" dirty="0">
                <a:solidFill>
                  <a:prstClr val="black"/>
                </a:solidFill>
                <a:latin typeface="Arial"/>
                <a:ea typeface="SimSun"/>
                <a:cs typeface="Segoe UI"/>
              </a:rPr>
              <a:t> et des </a:t>
            </a:r>
            <a:r>
              <a:rPr lang="en-US" sz="1000" dirty="0" err="1">
                <a:solidFill>
                  <a:prstClr val="black"/>
                </a:solidFill>
                <a:latin typeface="Arial"/>
                <a:ea typeface="SimSun"/>
                <a:cs typeface="Segoe UI"/>
              </a:rPr>
              <a:t>paramètres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l'environnement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complet</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l'infrastructure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informatique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Hier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lu</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dans</a:t>
            </a:r>
            <a:r>
              <a:rPr lang="en-US" sz="1000" dirty="0">
                <a:solidFill>
                  <a:prstClr val="black"/>
                </a:solidFill>
                <a:latin typeface="Arial"/>
                <a:ea typeface="SimSun"/>
                <a:cs typeface="Segoe UI"/>
              </a:rPr>
              <a:t> un article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nouvelles</a:t>
            </a:r>
            <a:r>
              <a:rPr lang="en-US" sz="1000" dirty="0">
                <a:solidFill>
                  <a:prstClr val="black"/>
                </a:solidFill>
                <a:latin typeface="Arial"/>
                <a:ea typeface="SimSun"/>
                <a:cs typeface="Segoe UI"/>
              </a:rPr>
              <a:t> menaces </a:t>
            </a:r>
            <a:r>
              <a:rPr lang="en-US" sz="1000" dirty="0" err="1">
                <a:solidFill>
                  <a:prstClr val="black"/>
                </a:solidFill>
                <a:latin typeface="Arial"/>
                <a:ea typeface="SimSun"/>
                <a:cs typeface="Segoe UI"/>
              </a:rPr>
              <a:t>contre</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détectées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sur</a:t>
            </a:r>
            <a:r>
              <a:rPr lang="en-US" sz="1000" dirty="0">
                <a:solidFill>
                  <a:prstClr val="black"/>
                </a:solidFill>
                <a:latin typeface="Arial"/>
                <a:ea typeface="SimSun"/>
                <a:cs typeface="Segoe UI"/>
              </a:rPr>
              <a:t> Internet, </a:t>
            </a:r>
            <a:r>
              <a:rPr lang="en-US" sz="1000" dirty="0" err="1">
                <a:solidFill>
                  <a:prstClr val="black"/>
                </a:solidFill>
                <a:latin typeface="Arial"/>
                <a:ea typeface="SimSun"/>
                <a:cs typeface="Segoe UI"/>
              </a:rPr>
              <a:t>mais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maintenant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rendez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votre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société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n'inclut</a:t>
            </a:r>
            <a:r>
              <a:rPr lang="en-US" sz="1000" dirty="0">
                <a:solidFill>
                  <a:prstClr val="black"/>
                </a:solidFill>
                <a:latin typeface="Arial"/>
                <a:ea typeface="SimSun"/>
                <a:cs typeface="Segoe UI"/>
              </a:rPr>
              <a:t> pas de </a:t>
            </a:r>
            <a:r>
              <a:rPr lang="en-US" sz="1000" dirty="0" smtClean="0">
                <a:solidFill>
                  <a:prstClr val="black"/>
                </a:solidFill>
                <a:latin typeface="Arial"/>
                <a:ea typeface="SimSun"/>
                <a:cs typeface="Segoe UI"/>
              </a:rPr>
              <a:t>plan </a:t>
            </a:r>
            <a:r>
              <a:rPr lang="en-US" sz="1000" dirty="0" err="1" smtClean="0">
                <a:solidFill>
                  <a:prstClr val="black"/>
                </a:solidFill>
                <a:latin typeface="Arial"/>
                <a:ea typeface="SimSun"/>
                <a:cs typeface="Segoe UI"/>
              </a:rPr>
              <a:t>d'analyse</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et </a:t>
            </a:r>
            <a:r>
              <a:rPr lang="en-US" sz="1000" dirty="0" err="1">
                <a:solidFill>
                  <a:prstClr val="black"/>
                </a:solidFill>
                <a:latin typeface="Arial"/>
                <a:ea typeface="SimSun"/>
                <a:cs typeface="Segoe UI"/>
              </a:rPr>
              <a:t>d'atténuation</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risques</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ces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nouvelles</a:t>
            </a:r>
            <a:r>
              <a:rPr lang="en-US" sz="1000" dirty="0">
                <a:solidFill>
                  <a:prstClr val="black"/>
                </a:solidFill>
                <a:latin typeface="Arial"/>
                <a:ea typeface="SimSun"/>
                <a:cs typeface="Segoe UI"/>
              </a:rPr>
              <a:t> menaces.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devez-vous</a:t>
            </a:r>
            <a:r>
              <a:rPr lang="en-US" sz="1000" dirty="0">
                <a:solidFill>
                  <a:prstClr val="black"/>
                </a:solidFill>
                <a:latin typeface="Arial"/>
                <a:ea typeface="SimSun"/>
                <a:cs typeface="Segoe UI"/>
              </a:rPr>
              <a:t> faire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immédiatement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initialiser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nouvelle </a:t>
            </a:r>
            <a:r>
              <a:rPr lang="en-US" sz="1000" dirty="0" err="1">
                <a:solidFill>
                  <a:prstClr val="black"/>
                </a:solidFill>
                <a:latin typeface="Arial"/>
                <a:ea typeface="SimSun"/>
                <a:cs typeface="Arial"/>
              </a:rPr>
              <a:t>évaluation</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risques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votre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organisation</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pour </a:t>
            </a:r>
            <a:r>
              <a:rPr lang="en-US" sz="1000" dirty="0" err="1" smtClean="0">
                <a:solidFill>
                  <a:prstClr val="black"/>
                </a:solidFill>
                <a:latin typeface="Arial"/>
                <a:ea typeface="SimSun"/>
                <a:cs typeface="Arial"/>
              </a:rPr>
              <a:t>favoriser</a:t>
            </a:r>
            <a:r>
              <a:rPr lang="en-US" sz="1000" dirty="0" smtClean="0">
                <a:solidFill>
                  <a:prstClr val="black"/>
                </a:solidFill>
                <a:latin typeface="Arial"/>
                <a:ea typeface="SimSun"/>
                <a:cs typeface="Arial"/>
              </a:rPr>
              <a:t> </a:t>
            </a:r>
            <a:r>
              <a:rPr lang="en-US" sz="1000" dirty="0">
                <a:solidFill>
                  <a:prstClr val="black"/>
                </a:solidFill>
                <a:latin typeface="Arial"/>
                <a:ea typeface="SimSun"/>
                <a:cs typeface="Arial"/>
              </a:rPr>
              <a:t>le </a:t>
            </a:r>
            <a:r>
              <a:rPr lang="en-US" sz="1000" dirty="0" err="1">
                <a:solidFill>
                  <a:prstClr val="black"/>
                </a:solidFill>
                <a:latin typeface="Arial"/>
                <a:ea typeface="SimSun"/>
                <a:cs typeface="Arial"/>
              </a:rPr>
              <a:t>développement</a:t>
            </a:r>
            <a:r>
              <a:rPr lang="en-US" sz="1000" dirty="0">
                <a:solidFill>
                  <a:prstClr val="black"/>
                </a:solidFill>
                <a:latin typeface="Arial"/>
                <a:ea typeface="SimSun"/>
                <a:cs typeface="Arial"/>
              </a:rPr>
              <a:t> d'un plan </a:t>
            </a:r>
            <a:r>
              <a:rPr lang="en-US" sz="1000" dirty="0" err="1">
                <a:solidFill>
                  <a:prstClr val="black"/>
                </a:solidFill>
                <a:latin typeface="Arial"/>
                <a:ea typeface="SimSun"/>
                <a:cs typeface="Arial"/>
              </a:rPr>
              <a:t>traçant</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grandes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lignes</a:t>
            </a:r>
            <a:r>
              <a:rPr lang="en-US" sz="1000" dirty="0">
                <a:solidFill>
                  <a:prstClr val="black"/>
                </a:solidFill>
                <a:latin typeface="Arial"/>
                <a:ea typeface="SimSun"/>
                <a:cs typeface="Arial"/>
              </a:rPr>
              <a:t> de la </a:t>
            </a:r>
            <a:r>
              <a:rPr lang="en-US" sz="1000" dirty="0" err="1">
                <a:solidFill>
                  <a:prstClr val="black"/>
                </a:solidFill>
                <a:latin typeface="Arial"/>
                <a:ea typeface="SimSun"/>
                <a:cs typeface="Arial"/>
              </a:rPr>
              <a:t>manière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prendrez</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en </a:t>
            </a:r>
            <a:r>
              <a:rPr lang="en-US" sz="1000" dirty="0" err="1" smtClean="0">
                <a:solidFill>
                  <a:prstClr val="black"/>
                </a:solidFill>
                <a:latin typeface="Arial"/>
                <a:ea typeface="SimSun"/>
                <a:cs typeface="Arial"/>
              </a:rPr>
              <a:t>compte</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ces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nouvelles</a:t>
            </a:r>
            <a:r>
              <a:rPr lang="en-US" sz="1000" dirty="0">
                <a:solidFill>
                  <a:prstClr val="black"/>
                </a:solidFill>
                <a:latin typeface="Arial"/>
                <a:ea typeface="SimSun"/>
                <a:cs typeface="Arial"/>
              </a:rPr>
              <a:t> menaces. </a:t>
            </a:r>
          </a:p>
          <a:p>
            <a:pPr lvl="0">
              <a:lnSpc>
                <a:spcPct val="115000"/>
              </a:lnSpc>
              <a:spcAft>
                <a:spcPts val="1000"/>
              </a:spcAft>
            </a:pPr>
            <a:r>
              <a:rPr lang="en-US" sz="1000" dirty="0">
                <a:solidFill>
                  <a:prstClr val="black"/>
                </a:solidFill>
                <a:latin typeface="Arial"/>
                <a:ea typeface="SimSun"/>
                <a:cs typeface="Arial"/>
              </a:rPr>
              <a:t>En </a:t>
            </a:r>
            <a:r>
              <a:rPr lang="en-US" sz="1000" dirty="0" err="1">
                <a:solidFill>
                  <a:prstClr val="black"/>
                </a:solidFill>
                <a:latin typeface="Arial"/>
                <a:ea typeface="SimSun"/>
                <a:cs typeface="Arial"/>
              </a:rPr>
              <a:t>outre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assurez-vous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stratégies</a:t>
            </a:r>
            <a:r>
              <a:rPr lang="en-US" sz="1000" dirty="0">
                <a:solidFill>
                  <a:prstClr val="black"/>
                </a:solidFill>
                <a:latin typeface="Arial"/>
                <a:ea typeface="SimSun"/>
                <a:cs typeface="Arial"/>
              </a:rPr>
              <a:t> et les </a:t>
            </a:r>
            <a:r>
              <a:rPr lang="en-US" sz="1000" dirty="0" err="1">
                <a:solidFill>
                  <a:prstClr val="black"/>
                </a:solidFill>
                <a:latin typeface="Arial"/>
                <a:ea typeface="SimSun"/>
                <a:cs typeface="Arial"/>
              </a:rPr>
              <a:t>évaluations</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risques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sécurité</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v</a:t>
            </a:r>
            <a:r>
              <a:rPr lang="en-US" sz="1000" dirty="0" err="1">
                <a:solidFill>
                  <a:prstClr val="black"/>
                </a:solidFill>
                <a:latin typeface="Arial"/>
                <a:ea typeface="SimSun"/>
                <a:cs typeface="Segoe UI"/>
              </a:rPr>
              <a:t>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organisation</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sont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évaluées</a:t>
            </a:r>
            <a:r>
              <a:rPr lang="en-US" sz="1000" dirty="0">
                <a:solidFill>
                  <a:prstClr val="black"/>
                </a:solidFill>
                <a:latin typeface="Arial"/>
                <a:ea typeface="SimSun"/>
                <a:cs typeface="Segoe UI"/>
              </a:rPr>
              <a:t> et </a:t>
            </a:r>
            <a:r>
              <a:rPr lang="en-US" sz="1000" dirty="0" err="1">
                <a:solidFill>
                  <a:prstClr val="black"/>
                </a:solidFill>
                <a:latin typeface="Arial"/>
                <a:ea typeface="SimSun"/>
                <a:cs typeface="Segoe UI"/>
              </a:rPr>
              <a:t>mises</a:t>
            </a:r>
            <a:r>
              <a:rPr lang="en-US" sz="1000" dirty="0">
                <a:solidFill>
                  <a:prstClr val="black"/>
                </a:solidFill>
                <a:latin typeface="Arial"/>
                <a:ea typeface="SimSun"/>
                <a:cs typeface="Segoe UI"/>
              </a:rPr>
              <a:t> à jour </a:t>
            </a:r>
            <a:r>
              <a:rPr lang="en-US" sz="1000" dirty="0" err="1">
                <a:solidFill>
                  <a:prstClr val="black"/>
                </a:solidFill>
                <a:latin typeface="Arial"/>
                <a:ea typeface="SimSun"/>
                <a:cs typeface="Segoe UI"/>
              </a:rPr>
              <a:t>régulièrement</a:t>
            </a:r>
            <a:r>
              <a:rPr lang="en-US" sz="1000" dirty="0">
                <a:solidFill>
                  <a:prstClr val="black"/>
                </a:solidFill>
                <a:latin typeface="Arial"/>
                <a:ea typeface="SimSun"/>
                <a:cs typeface="Segoe UI"/>
              </a:rPr>
              <a:t>. Au fur et à </a:t>
            </a:r>
            <a:r>
              <a:rPr lang="en-US" sz="1000" dirty="0" err="1">
                <a:solidFill>
                  <a:prstClr val="black"/>
                </a:solidFill>
                <a:latin typeface="Arial"/>
                <a:ea typeface="SimSun"/>
                <a:cs typeface="Segoe UI"/>
              </a:rPr>
              <a:t>mesure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l'évolution</a:t>
            </a:r>
            <a:r>
              <a:rPr lang="en-US" sz="1000" dirty="0">
                <a:solidFill>
                  <a:prstClr val="black"/>
                </a:solidFill>
                <a:latin typeface="Arial"/>
                <a:ea typeface="SimSun"/>
                <a:cs typeface="Segoe UI"/>
              </a:rPr>
              <a:t> des technologies, les </a:t>
            </a:r>
            <a:r>
              <a:rPr lang="en-US" sz="1000" dirty="0" err="1">
                <a:solidFill>
                  <a:prstClr val="black"/>
                </a:solidFill>
                <a:latin typeface="Arial"/>
                <a:ea typeface="SimSun"/>
                <a:cs typeface="Segoe UI"/>
              </a:rPr>
              <a:t>stratégies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changent</a:t>
            </a:r>
            <a:r>
              <a:rPr lang="en-US" sz="1000" dirty="0">
                <a:solidFill>
                  <a:prstClr val="black"/>
                </a:solidFill>
                <a:latin typeface="Arial"/>
                <a:ea typeface="SimSun"/>
                <a:cs typeface="Segoe UI"/>
              </a:rPr>
              <a:t> et les </a:t>
            </a:r>
            <a:r>
              <a:rPr lang="en-US" sz="1000" dirty="0" err="1">
                <a:solidFill>
                  <a:prstClr val="black"/>
                </a:solidFill>
                <a:latin typeface="Arial"/>
                <a:ea typeface="SimSun"/>
                <a:cs typeface="Segoe UI"/>
              </a:rPr>
              <a:t>meilleures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pratiques</a:t>
            </a:r>
            <a:r>
              <a:rPr lang="en-US" sz="1000" dirty="0">
                <a:solidFill>
                  <a:prstClr val="black"/>
                </a:solidFill>
                <a:latin typeface="Arial"/>
                <a:ea typeface="SimSun"/>
                <a:cs typeface="Segoe UI"/>
              </a:rPr>
              <a:t> pour assurer la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doivent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évoluer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elles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aussi</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organisations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doivent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être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prêtes</a:t>
            </a:r>
            <a:r>
              <a:rPr lang="en-US" sz="1000" dirty="0">
                <a:solidFill>
                  <a:prstClr val="black"/>
                </a:solidFill>
                <a:latin typeface="Arial"/>
                <a:ea typeface="SimSun"/>
                <a:cs typeface="Segoe UI"/>
              </a:rPr>
              <a:t> à </a:t>
            </a:r>
            <a:r>
              <a:rPr lang="en-US" sz="1000" dirty="0" err="1">
                <a:solidFill>
                  <a:prstClr val="black"/>
                </a:solidFill>
                <a:latin typeface="Arial"/>
                <a:ea typeface="SimSun"/>
                <a:cs typeface="Segoe UI"/>
              </a:rPr>
              <a:t>protéger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leur</a:t>
            </a:r>
            <a:r>
              <a:rPr lang="en-US" sz="1000" dirty="0">
                <a:solidFill>
                  <a:prstClr val="black"/>
                </a:solidFill>
                <a:latin typeface="Arial"/>
                <a:ea typeface="SimSun"/>
                <a:cs typeface="Segoe UI"/>
              </a:rPr>
              <a:t> infrastructure </a:t>
            </a:r>
            <a:r>
              <a:rPr lang="en-US" sz="1000" dirty="0" err="1">
                <a:solidFill>
                  <a:prstClr val="black"/>
                </a:solidFill>
                <a:latin typeface="Arial"/>
                <a:ea typeface="SimSun"/>
                <a:cs typeface="Segoe UI"/>
              </a:rPr>
              <a:t>informatique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contre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toute</a:t>
            </a:r>
            <a:r>
              <a:rPr lang="en-US" sz="1000" dirty="0">
                <a:solidFill>
                  <a:prstClr val="black"/>
                </a:solidFill>
                <a:latin typeface="Arial"/>
                <a:ea typeface="SimSun"/>
                <a:cs typeface="Segoe UI"/>
              </a:rPr>
              <a:t> nouvelle menace </a:t>
            </a:r>
            <a:r>
              <a:rPr lang="en-US" sz="1000" dirty="0" err="1">
                <a:solidFill>
                  <a:prstClr val="black"/>
                </a:solidFill>
                <a:latin typeface="Arial"/>
                <a:ea typeface="SimSun"/>
                <a:cs typeface="Segoe UI"/>
              </a:rPr>
              <a:t>potentielle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a:t>
            </a:r>
            <a:endParaRPr lang="en-US" sz="1000" dirty="0">
              <a:solidFill>
                <a:prstClr val="black"/>
              </a:solidFill>
              <a:latin typeface="Arial"/>
              <a:ea typeface="SimSun"/>
              <a:cs typeface="Arial"/>
            </a:endParaRPr>
          </a:p>
          <a:p>
            <a:pPr lvl="0">
              <a:lnSpc>
                <a:spcPct val="115000"/>
              </a:lnSpc>
              <a:spcAft>
                <a:spcPts val="1000"/>
              </a:spcAft>
            </a:pPr>
            <a:r>
              <a:rPr lang="en-US" sz="1000" b="1" dirty="0" err="1">
                <a:solidFill>
                  <a:prstClr val="black"/>
                </a:solidFill>
                <a:latin typeface="Arial"/>
                <a:ea typeface="SimSun"/>
                <a:cs typeface="Arial"/>
              </a:rPr>
              <a:t>Outils</a:t>
            </a:r>
            <a:endParaRPr lang="en-US" sz="1000" dirty="0">
              <a:solidFill>
                <a:prstClr val="black"/>
              </a:solidFill>
              <a:latin typeface="Arial"/>
              <a:ea typeface="SimSun"/>
              <a:cs typeface="Arial"/>
            </a:endParaRPr>
          </a:p>
          <a:p>
            <a:pPr lvl="0">
              <a:lnSpc>
                <a:spcPct val="115000"/>
              </a:lnSpc>
              <a:spcAft>
                <a:spcPts val="1000"/>
              </a:spcAft>
            </a:pPr>
            <a:endParaRPr lang="en-US" sz="1000" dirty="0">
              <a:solidFill>
                <a:prstClr val="black"/>
              </a:solidFill>
              <a:latin typeface="Arial"/>
              <a:ea typeface="SimSun"/>
              <a:cs typeface="Arial"/>
            </a:endParaRPr>
          </a:p>
          <a:p>
            <a:pPr lvl="0">
              <a:lnSpc>
                <a:spcPct val="115000"/>
              </a:lnSpc>
              <a:spcAft>
                <a:spcPts val="1000"/>
              </a:spcAft>
            </a:pP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graphicFrame>
        <p:nvGraphicFramePr>
          <p:cNvPr id="10" name="Table 7"/>
          <p:cNvGraphicFramePr>
            <a:graphicFrameLocks noGrp="1"/>
          </p:cNvGraphicFramePr>
          <p:nvPr>
            <p:extLst>
              <p:ext uri="{D42A27DB-BD31-4B8C-83A1-F6EECF244321}">
                <p14:modId xmlns:p14="http://schemas.microsoft.com/office/powerpoint/2010/main" val="2506680940"/>
              </p:ext>
            </p:extLst>
          </p:nvPr>
        </p:nvGraphicFramePr>
        <p:xfrm>
          <a:off x="381000" y="5599604"/>
          <a:ext cx="5930900" cy="2998042"/>
        </p:xfrm>
        <a:graphic>
          <a:graphicData uri="http://schemas.openxmlformats.org/drawingml/2006/table">
            <a:tbl>
              <a:tblPr firstRow="1" firstCol="1" bandRow="1">
                <a:tableStyleId>{5940675A-B579-460E-94D1-54222C63F5DA}</a:tableStyleId>
              </a:tblPr>
              <a:tblGrid>
                <a:gridCol w="1371600"/>
                <a:gridCol w="2057400"/>
                <a:gridCol w="2501900"/>
              </a:tblGrid>
              <a:tr h="0">
                <a:tc>
                  <a:txBody>
                    <a:bodyPr/>
                    <a:lstStyle/>
                    <a:p>
                      <a:pPr marL="0" marR="0">
                        <a:lnSpc>
                          <a:spcPct val="115000"/>
                        </a:lnSpc>
                        <a:spcBef>
                          <a:spcPts val="0"/>
                        </a:spcBef>
                        <a:spcAft>
                          <a:spcPts val="1000"/>
                        </a:spcAft>
                      </a:pPr>
                      <a:r>
                        <a:rPr lang="en-US" sz="950" b="1" smtClean="0">
                          <a:solidFill>
                            <a:prstClr val="black"/>
                          </a:solidFill>
                          <a:latin typeface="+mj-lt"/>
                          <a:ea typeface="SimSun"/>
                          <a:cs typeface="Arial"/>
                        </a:rPr>
                        <a:t>Outil</a:t>
                      </a:r>
                      <a:endParaRPr lang="en-CA" sz="950" b="1" dirty="0">
                        <a:effectLst/>
                        <a:latin typeface="+mj-lt"/>
                        <a:ea typeface="Times New Roman"/>
                        <a:cs typeface="Times New Roman"/>
                      </a:endParaRPr>
                    </a:p>
                  </a:txBody>
                  <a:tcPr marL="50800" marR="50800" marT="50800" marB="50800"/>
                </a:tc>
                <a:tc>
                  <a:txBody>
                    <a:bodyPr/>
                    <a:lstStyle/>
                    <a:p>
                      <a:pPr marL="0" marR="0">
                        <a:lnSpc>
                          <a:spcPct val="115000"/>
                        </a:lnSpc>
                        <a:spcBef>
                          <a:spcPts val="0"/>
                        </a:spcBef>
                        <a:spcAft>
                          <a:spcPts val="1000"/>
                        </a:spcAft>
                      </a:pPr>
                      <a:r>
                        <a:rPr lang="en-US" sz="950" b="1" smtClean="0">
                          <a:solidFill>
                            <a:prstClr val="black"/>
                          </a:solidFill>
                          <a:latin typeface="+mj-lt"/>
                          <a:ea typeface="SimSun"/>
                          <a:cs typeface="Arial"/>
                        </a:rPr>
                        <a:t>Utilisation</a:t>
                      </a:r>
                      <a:endParaRPr lang="en-CA" sz="950" b="1" dirty="0">
                        <a:effectLst/>
                        <a:latin typeface="+mj-lt"/>
                        <a:ea typeface="Times New Roman"/>
                        <a:cs typeface="Times New Roman"/>
                      </a:endParaRPr>
                    </a:p>
                  </a:txBody>
                  <a:tcPr marL="50800" marR="50800" marT="50800" marB="50800"/>
                </a:tc>
                <a:tc>
                  <a:txBody>
                    <a:bodyPr/>
                    <a:lstStyle/>
                    <a:p>
                      <a:pPr marL="0" marR="0">
                        <a:lnSpc>
                          <a:spcPct val="115000"/>
                        </a:lnSpc>
                        <a:spcBef>
                          <a:spcPts val="0"/>
                        </a:spcBef>
                        <a:spcAft>
                          <a:spcPts val="1000"/>
                        </a:spcAft>
                      </a:pPr>
                      <a:r>
                        <a:rPr lang="en-US" sz="950" b="1" smtClean="0">
                          <a:solidFill>
                            <a:prstClr val="black"/>
                          </a:solidFill>
                          <a:latin typeface="+mj-lt"/>
                          <a:ea typeface="SimSun"/>
                          <a:cs typeface="Arial"/>
                        </a:rPr>
                        <a:t>Emplacement</a:t>
                      </a:r>
                      <a:endParaRPr lang="en-CA" sz="950" b="1" dirty="0">
                        <a:effectLst/>
                        <a:latin typeface="+mj-lt"/>
                        <a:ea typeface="Times New Roman"/>
                        <a:cs typeface="Times New Roman"/>
                      </a:endParaRPr>
                    </a:p>
                  </a:txBody>
                  <a:tcPr marL="50800" marR="50800" marT="50800" marB="50800"/>
                </a:tc>
              </a:tr>
              <a:tr h="466678">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Console de gestion des stratégies de groupe </a:t>
                      </a:r>
                      <a:endParaRPr lang="en-US" sz="950" smtClean="0">
                        <a:solidFill>
                          <a:prstClr val="black"/>
                        </a:solidFill>
                        <a:latin typeface="+mj-lt"/>
                        <a:ea typeface="SimSun"/>
                        <a:cs typeface="Arial"/>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Outil graphique servant à créer, modifier et appliquer des objets GPO</a:t>
                      </a:r>
                      <a:endParaRPr lang="en-US" sz="950" smtClean="0">
                        <a:solidFill>
                          <a:prstClr val="black"/>
                        </a:solidFill>
                        <a:latin typeface="+mj-lt"/>
                        <a:ea typeface="SimSun"/>
                        <a:cs typeface="Arial"/>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prstClr val="black"/>
                          </a:solidFill>
                          <a:latin typeface="+mj-lt"/>
                          <a:ea typeface="SimSun"/>
                          <a:cs typeface="Arial"/>
                        </a:rPr>
                        <a:t>Gestionnaire de serveur/Outils </a:t>
                      </a:r>
                    </a:p>
                  </a:txBody>
                  <a:tcPr marL="50800" marR="50800" marT="50800" marB="50800"/>
                </a:tc>
              </a:tr>
              <a:tr h="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AppLocker</a:t>
                      </a:r>
                      <a:endParaRPr lang="en-US" sz="950" smtClean="0">
                        <a:solidFill>
                          <a:prstClr val="black"/>
                        </a:solidFill>
                        <a:latin typeface="+mj-lt"/>
                        <a:ea typeface="SimSun"/>
                        <a:cs typeface="Arial"/>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Applique des paramètres de sécurité contrôlant quelles applications les utilisateurs sont autorisés à exécuter</a:t>
                      </a:r>
                      <a:endParaRPr lang="en-US" sz="950" smtClean="0">
                        <a:solidFill>
                          <a:prstClr val="black"/>
                        </a:solidFill>
                        <a:latin typeface="+mj-lt"/>
                        <a:ea typeface="SimSun"/>
                        <a:cs typeface="Arial"/>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prstClr val="black"/>
                          </a:solidFill>
                          <a:latin typeface="+mj-lt"/>
                          <a:ea typeface="SimSun"/>
                          <a:cs typeface="Arial"/>
                        </a:rPr>
                        <a:t>Éditeur d'objets de stratégie de groupe dans la console GPMC</a:t>
                      </a:r>
                    </a:p>
                  </a:txBody>
                  <a:tcPr marL="50800" marR="50800" marT="50800" marB="50800"/>
                </a:tc>
              </a:tr>
              <a:tr h="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Pare-feu Windows avec fonctions avancées de sécurité </a:t>
                      </a:r>
                      <a:endParaRPr lang="en-US" sz="950" smtClean="0">
                        <a:solidFill>
                          <a:prstClr val="black"/>
                        </a:solidFill>
                        <a:latin typeface="+mj-lt"/>
                        <a:ea typeface="SimSun"/>
                        <a:cs typeface="Arial"/>
                      </a:endParaRPr>
                    </a:p>
                    <a:p>
                      <a:pPr marL="0" marR="0">
                        <a:lnSpc>
                          <a:spcPct val="115000"/>
                        </a:lnSpc>
                        <a:spcBef>
                          <a:spcPts val="0"/>
                        </a:spcBef>
                        <a:spcAft>
                          <a:spcPts val="1000"/>
                        </a:spcAft>
                      </a:pPr>
                      <a:endParaRPr lang="en-CA" sz="950" dirty="0">
                        <a:effectLst/>
                        <a:latin typeface="+mj-lt"/>
                        <a:ea typeface="Times New Roman"/>
                        <a:cs typeface="Times New Roman"/>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Pare-feu basé sur l'hôte inclus en tant que fonctionnalité dans Windows Server 2012 et Windows Server 2008</a:t>
                      </a:r>
                      <a:endParaRPr lang="en-US" sz="950" smtClean="0">
                        <a:solidFill>
                          <a:prstClr val="black"/>
                        </a:solidFill>
                        <a:latin typeface="+mj-lt"/>
                        <a:ea typeface="SimSun"/>
                        <a:cs typeface="Arial"/>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prstClr val="black"/>
                          </a:solidFill>
                          <a:latin typeface="+mj-lt"/>
                          <a:ea typeface="SimSun"/>
                          <a:cs typeface="Arial"/>
                        </a:rPr>
                        <a:t>Gestionnaire de serveur/Outils s'il est configuré individuellement ou Éditeur d'objets de stratégie de groupe dans la console GPMC pour un déploiement à l'aide d'une stratégie de groupe</a:t>
                      </a:r>
                    </a:p>
                  </a:txBody>
                  <a:tcPr marL="50800" marR="50800" marT="50800" marB="50800"/>
                </a:tc>
              </a:tr>
              <a:tr h="0">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srgbClr val="000000"/>
                          </a:solidFill>
                          <a:latin typeface="+mj-lt"/>
                          <a:ea typeface="SimSun"/>
                          <a:cs typeface="Arial"/>
                        </a:rPr>
                        <a:t>Responsable de la conformité de sécurité</a:t>
                      </a:r>
                      <a:endParaRPr lang="en-US" sz="950" smtClean="0">
                        <a:solidFill>
                          <a:prstClr val="black"/>
                        </a:solidFill>
                        <a:latin typeface="+mj-lt"/>
                        <a:ea typeface="SimSun"/>
                        <a:cs typeface="Arial"/>
                      </a:endParaRPr>
                    </a:p>
                    <a:p>
                      <a:pPr marL="0" marR="0">
                        <a:lnSpc>
                          <a:spcPct val="115000"/>
                        </a:lnSpc>
                        <a:spcBef>
                          <a:spcPts val="0"/>
                        </a:spcBef>
                        <a:spcAft>
                          <a:spcPts val="1000"/>
                        </a:spcAft>
                      </a:pPr>
                      <a:endParaRPr lang="en-CA" sz="950" dirty="0">
                        <a:effectLst/>
                        <a:latin typeface="+mj-lt"/>
                        <a:ea typeface="Times New Roman"/>
                        <a:cs typeface="Times New Roman"/>
                      </a:endParaRP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prstClr val="black"/>
                          </a:solidFill>
                          <a:latin typeface="+mj-lt"/>
                          <a:ea typeface="SimSun"/>
                          <a:cs typeface="Arial"/>
                        </a:rPr>
                        <a:t>Déploiement de stratégies de sécurité conformément aux recommandations du Guide de la sécurité Microsoft et aux meilleures pratiques de l'industrie</a:t>
                      </a:r>
                    </a:p>
                  </a:txBody>
                  <a:tcPr marL="50800" marR="50800" marT="50800" marB="5080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950" smtClean="0">
                          <a:solidFill>
                            <a:prstClr val="black"/>
                          </a:solidFill>
                          <a:latin typeface="+mj-lt"/>
                          <a:ea typeface="SimSun"/>
                          <a:cs typeface="Arial"/>
                        </a:rPr>
                        <a:t>À télécharger à partir du site Web de Microsoft, à l'adresse </a:t>
                      </a:r>
                      <a:r>
                        <a:rPr lang="en-US" sz="950" u="sng" smtClean="0">
                          <a:solidFill>
                            <a:prstClr val="black"/>
                          </a:solidFill>
                          <a:latin typeface="+mj-lt"/>
                          <a:ea typeface="SimSun"/>
                          <a:cs typeface="Segoe UI"/>
                          <a:hlinkClick r:id="rId3"/>
                        </a:rPr>
                        <a:t>http://go.microsoft.com/fwlink/?LinkID=266746</a:t>
                      </a:r>
                      <a:r>
                        <a:rPr lang="en-US" sz="950" smtClean="0">
                          <a:solidFill>
                            <a:prstClr val="black"/>
                          </a:solidFill>
                          <a:latin typeface="+mj-lt"/>
                          <a:ea typeface="SimSun"/>
                          <a:cs typeface="Arial"/>
                        </a:rPr>
                        <a:t>.</a:t>
                      </a:r>
                    </a:p>
                  </a:txBody>
                  <a:tcPr marL="50800" marR="50800" marT="50800" marB="50800"/>
                </a:tc>
              </a:tr>
            </a:tbl>
          </a:graphicData>
        </a:graphic>
      </p:graphicFrame>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415134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err="1" smtClean="0">
                <a:solidFill>
                  <a:prstClr val="black"/>
                </a:solidFill>
                <a:latin typeface="Arial"/>
                <a:ea typeface="SimSun"/>
                <a:cs typeface="Arial"/>
              </a:rPr>
              <a:t>Méthode</a:t>
            </a:r>
            <a:r>
              <a:rPr lang="en-US" sz="1000" b="1"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conseillée</a:t>
            </a:r>
            <a:endParaRPr lang="en-US" sz="1000" b="1" dirty="0" smtClean="0">
              <a:solidFill>
                <a:prstClr val="black"/>
              </a:solidFill>
              <a:latin typeface="Arial"/>
              <a:ea typeface="SimSun"/>
              <a:cs typeface="Arial"/>
            </a:endParaRPr>
          </a:p>
          <a:p>
            <a:pPr lvl="0">
              <a:lnSpc>
                <a:spcPct val="115000"/>
              </a:lnSpc>
              <a:spcAft>
                <a:spcPts val="1000"/>
              </a:spcAft>
            </a:pPr>
            <a:r>
              <a:rPr lang="en-US" sz="1000" dirty="0" err="1" smtClean="0">
                <a:latin typeface="Arial"/>
                <a:ea typeface="SimSun"/>
                <a:cs typeface="Arial"/>
              </a:rPr>
              <a:t>Méthodes</a:t>
            </a:r>
            <a:r>
              <a:rPr lang="en-US" sz="1000" dirty="0" smtClean="0">
                <a:latin typeface="Arial"/>
                <a:ea typeface="SimSun"/>
                <a:cs typeface="Arial"/>
              </a:rPr>
              <a:t> </a:t>
            </a:r>
            <a:r>
              <a:rPr lang="en-US" sz="1000" dirty="0" err="1">
                <a:latin typeface="Arial"/>
                <a:ea typeface="SimSun"/>
                <a:cs typeface="Arial"/>
              </a:rPr>
              <a:t>conseillées</a:t>
            </a:r>
            <a:r>
              <a:rPr lang="en-US" sz="1000" dirty="0">
                <a:latin typeface="Arial"/>
                <a:ea typeface="SimSun"/>
                <a:cs typeface="Arial"/>
              </a:rPr>
              <a:t> :</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Effectuez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toujours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évaluation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détaillée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risques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sécurité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avant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planifier</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fonctionnalités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sécurité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organisation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déployer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Créez</a:t>
            </a:r>
            <a:r>
              <a:rPr lang="en-US" sz="1000" dirty="0">
                <a:solidFill>
                  <a:srgbClr val="000000"/>
                </a:solidFill>
                <a:latin typeface="Arial"/>
                <a:ea typeface="Times New Roman"/>
                <a:cs typeface="Segoe UI"/>
              </a:rPr>
              <a:t> un objet de </a:t>
            </a:r>
            <a:r>
              <a:rPr lang="en-US" sz="1000" dirty="0" err="1">
                <a:solidFill>
                  <a:srgbClr val="000000"/>
                </a:solidFill>
                <a:latin typeface="Arial"/>
                <a:ea typeface="Times New Roman"/>
                <a:cs typeface="Segoe UI"/>
              </a:rPr>
              <a:t>stratégie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groupe</a:t>
            </a:r>
            <a:r>
              <a:rPr lang="en-US" sz="1000" dirty="0">
                <a:solidFill>
                  <a:srgbClr val="000000"/>
                </a:solidFill>
                <a:latin typeface="Arial"/>
                <a:ea typeface="Times New Roman"/>
                <a:cs typeface="Segoe UI"/>
              </a:rPr>
              <a:t> distinct pour les </a:t>
            </a:r>
            <a:r>
              <a:rPr lang="en-US" sz="1000" dirty="0" err="1">
                <a:solidFill>
                  <a:srgbClr val="000000"/>
                </a:solidFill>
                <a:latin typeface="Arial"/>
                <a:ea typeface="Times New Roman"/>
                <a:cs typeface="Segoe UI"/>
              </a:rPr>
              <a:t>paramètres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sécurité</a:t>
            </a:r>
            <a:r>
              <a:rPr lang="en-US" sz="1000" dirty="0">
                <a:solidFill>
                  <a:srgbClr val="000000"/>
                </a:solidFill>
                <a:latin typeface="Arial"/>
                <a:ea typeface="Times New Roman"/>
                <a:cs typeface="Segoe UI"/>
              </a:rPr>
              <a:t> qui </a:t>
            </a:r>
            <a:r>
              <a:rPr lang="en-US" sz="1000" dirty="0" err="1">
                <a:solidFill>
                  <a:srgbClr val="000000"/>
                </a:solidFill>
                <a:latin typeface="Arial"/>
                <a:ea typeface="Times New Roman"/>
                <a:cs typeface="Segoe UI"/>
              </a:rPr>
              <a:t>s'appliquent</a:t>
            </a: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à un type </a:t>
            </a:r>
            <a:r>
              <a:rPr lang="en-US" sz="1000" dirty="0" err="1">
                <a:solidFill>
                  <a:srgbClr val="000000"/>
                </a:solidFill>
                <a:latin typeface="Arial"/>
                <a:ea typeface="Times New Roman"/>
                <a:cs typeface="Segoe UI"/>
              </a:rPr>
              <a:t>différent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d'utilisateurs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organisation</a:t>
            </a:r>
            <a:r>
              <a:rPr lang="en-US" sz="1000" dirty="0">
                <a:solidFill>
                  <a:srgbClr val="000000"/>
                </a:solidFill>
                <a:latin typeface="Arial"/>
                <a:ea typeface="Times New Roman"/>
                <a:cs typeface="Segoe UI"/>
              </a:rPr>
              <a:t>, car </a:t>
            </a:r>
            <a:r>
              <a:rPr lang="en-US" sz="1000" dirty="0" err="1">
                <a:solidFill>
                  <a:srgbClr val="000000"/>
                </a:solidFill>
                <a:latin typeface="Arial"/>
                <a:ea typeface="Times New Roman"/>
                <a:cs typeface="Segoe UI"/>
              </a:rPr>
              <a:t>chaque</a:t>
            </a:r>
            <a:r>
              <a:rPr lang="en-US" sz="1000" dirty="0">
                <a:solidFill>
                  <a:srgbClr val="000000"/>
                </a:solidFill>
                <a:latin typeface="Arial"/>
                <a:ea typeface="Times New Roman"/>
                <a:cs typeface="Segoe UI"/>
              </a:rPr>
              <a:t> service </a:t>
            </a:r>
            <a:r>
              <a:rPr lang="en-US" sz="1000" dirty="0" err="1">
                <a:solidFill>
                  <a:srgbClr val="000000"/>
                </a:solidFill>
                <a:latin typeface="Arial"/>
                <a:ea typeface="Times New Roman"/>
                <a:cs typeface="Segoe UI"/>
              </a:rPr>
              <a:t>peut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avoir</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besoins</a:t>
            </a: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de </a:t>
            </a:r>
            <a:r>
              <a:rPr lang="en-US" sz="1000" dirty="0" err="1" smtClean="0">
                <a:solidFill>
                  <a:srgbClr val="000000"/>
                </a:solidFill>
                <a:latin typeface="Arial"/>
                <a:ea typeface="Times New Roman"/>
                <a:cs typeface="Segoe UI"/>
              </a:rPr>
              <a:t>sécurité</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différents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Assurez-vous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paramètres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sécurité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configurez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sont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raisonnablement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faciles</a:t>
            </a: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à </a:t>
            </a:r>
            <a:r>
              <a:rPr lang="en-US" sz="1000" dirty="0" err="1" smtClean="0">
                <a:solidFill>
                  <a:srgbClr val="000000"/>
                </a:solidFill>
                <a:latin typeface="Arial"/>
                <a:ea typeface="Times New Roman"/>
                <a:cs typeface="Segoe UI"/>
              </a:rPr>
              <a:t>utiliser</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afin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employés</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acceptent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Fréquemment</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stratégies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sécurité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très</a:t>
            </a: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fortes </a:t>
            </a:r>
            <a:r>
              <a:rPr lang="en-US" sz="1000" dirty="0" err="1" smtClean="0">
                <a:solidFill>
                  <a:srgbClr val="000000"/>
                </a:solidFill>
                <a:latin typeface="Arial"/>
                <a:ea typeface="Times New Roman"/>
                <a:cs typeface="Segoe UI"/>
              </a:rPr>
              <a:t>sont</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trop complexes </a:t>
            </a:r>
            <a:r>
              <a:rPr lang="en-US" sz="1000" dirty="0" err="1">
                <a:solidFill>
                  <a:srgbClr val="000000"/>
                </a:solidFill>
                <a:latin typeface="Arial"/>
                <a:ea typeface="Times New Roman"/>
                <a:cs typeface="Segoe UI"/>
              </a:rPr>
              <a:t>ou</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difficiles</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employés</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adoptent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Segoe UI"/>
              </a:rPr>
              <a:t>Testez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toujours</a:t>
            </a:r>
            <a:r>
              <a:rPr lang="en-US" sz="1000" dirty="0">
                <a:solidFill>
                  <a:srgbClr val="000000"/>
                </a:solidFill>
                <a:latin typeface="Arial"/>
                <a:ea typeface="Times New Roman"/>
                <a:cs typeface="Segoe UI"/>
              </a:rPr>
              <a:t> les configurations de </a:t>
            </a:r>
            <a:r>
              <a:rPr lang="en-US" sz="1000" dirty="0" err="1">
                <a:solidFill>
                  <a:srgbClr val="000000"/>
                </a:solidFill>
                <a:latin typeface="Arial"/>
                <a:ea typeface="Times New Roman"/>
                <a:cs typeface="Segoe UI"/>
              </a:rPr>
              <a:t>sécurité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envisagez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d'implémenter</a:t>
            </a:r>
            <a:r>
              <a:rPr lang="en-US" sz="1000" dirty="0">
                <a:solidFill>
                  <a:srgbClr val="000000"/>
                </a:solidFill>
                <a:latin typeface="Arial"/>
                <a:ea typeface="Times New Roman"/>
                <a:cs typeface="Segoe UI"/>
              </a:rPr>
              <a:t> à </a:t>
            </a:r>
            <a:r>
              <a:rPr lang="en-US" sz="1000" dirty="0" err="1">
                <a:solidFill>
                  <a:srgbClr val="000000"/>
                </a:solidFill>
                <a:latin typeface="Arial"/>
                <a:ea typeface="Times New Roman"/>
                <a:cs typeface="Segoe UI"/>
              </a:rPr>
              <a:t>l'aide</a:t>
            </a:r>
            <a:r>
              <a:rPr lang="en-US" sz="1000" dirty="0">
                <a:solidFill>
                  <a:srgbClr val="000000"/>
                </a:solidFill>
                <a:latin typeface="Arial"/>
                <a:ea typeface="Times New Roman"/>
                <a:cs typeface="Segoe UI"/>
              </a:rPr>
              <a:t> d'un objet de </a:t>
            </a:r>
            <a:r>
              <a:rPr lang="en-US" sz="1000" dirty="0" err="1">
                <a:solidFill>
                  <a:srgbClr val="000000"/>
                </a:solidFill>
                <a:latin typeface="Arial"/>
                <a:ea typeface="Times New Roman"/>
                <a:cs typeface="Segoe UI"/>
              </a:rPr>
              <a:t>stratégie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groupe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un </a:t>
            </a:r>
            <a:r>
              <a:rPr lang="en-US" sz="1000" dirty="0" err="1">
                <a:solidFill>
                  <a:srgbClr val="000000"/>
                </a:solidFill>
                <a:latin typeface="Arial"/>
                <a:ea typeface="Times New Roman"/>
                <a:cs typeface="Segoe UI"/>
              </a:rPr>
              <a:t>environnement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isolé</a:t>
            </a:r>
            <a:r>
              <a:rPr lang="en-US" sz="1000" dirty="0">
                <a:solidFill>
                  <a:srgbClr val="000000"/>
                </a:solidFill>
                <a:latin typeface="Arial"/>
                <a:ea typeface="Times New Roman"/>
                <a:cs typeface="Segoe UI"/>
              </a:rPr>
              <a:t>, non </a:t>
            </a:r>
            <a:r>
              <a:rPr lang="en-US" sz="1000" dirty="0" err="1">
                <a:solidFill>
                  <a:srgbClr val="000000"/>
                </a:solidFill>
                <a:latin typeface="Arial"/>
                <a:ea typeface="Times New Roman"/>
                <a:cs typeface="Segoe UI"/>
              </a:rPr>
              <a:t>destiné</a:t>
            </a:r>
            <a:r>
              <a:rPr lang="en-US" sz="1000" dirty="0">
                <a:solidFill>
                  <a:srgbClr val="000000"/>
                </a:solidFill>
                <a:latin typeface="Arial"/>
                <a:ea typeface="Times New Roman"/>
                <a:cs typeface="Segoe UI"/>
              </a:rPr>
              <a:t> à la production. </a:t>
            </a:r>
            <a:r>
              <a:rPr lang="en-US" sz="1000" dirty="0" err="1">
                <a:solidFill>
                  <a:srgbClr val="000000"/>
                </a:solidFill>
                <a:latin typeface="Arial"/>
                <a:ea typeface="Times New Roman"/>
                <a:cs typeface="Segoe UI"/>
              </a:rPr>
              <a:t>Une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fois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seulement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avez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réussi</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ces</a:t>
            </a:r>
            <a:r>
              <a:rPr lang="en-US" sz="1000" dirty="0">
                <a:solidFill>
                  <a:srgbClr val="000000"/>
                </a:solidFill>
                <a:latin typeface="Arial"/>
                <a:ea typeface="Times New Roman"/>
                <a:cs typeface="Segoe UI"/>
              </a:rPr>
              <a:t> tests,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pouvez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déployer</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stratégies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votre</a:t>
            </a:r>
            <a:r>
              <a:rPr lang="en-US" sz="1000" dirty="0" smtClean="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environnement</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de production. </a:t>
            </a:r>
            <a:endParaRPr lang="en-US" sz="1000" dirty="0" smtClean="0">
              <a:solidFill>
                <a:srgbClr val="000000"/>
              </a:solidFill>
              <a:latin typeface="Arial"/>
              <a:ea typeface="Times New Roman"/>
              <a:cs typeface="Segoe UI"/>
            </a:endParaRPr>
          </a:p>
          <a:p>
            <a:pPr lvl="0">
              <a:lnSpc>
                <a:spcPct val="115000"/>
              </a:lnSpc>
              <a:spcAft>
                <a:spcPts val="1000"/>
              </a:spcAft>
            </a:pPr>
            <a:r>
              <a:rPr lang="fr-FR" sz="1000" b="1" dirty="0">
                <a:solidFill>
                  <a:prstClr val="black"/>
                </a:solidFill>
                <a:latin typeface="Arial"/>
                <a:ea typeface="SimSun"/>
                <a:cs typeface="Arial"/>
              </a:rPr>
              <a:t>Problèmes courants et conseils relatifs à la résolution des problèmes </a:t>
            </a:r>
          </a:p>
          <a:p>
            <a:pPr lvl="0">
              <a:lnSpc>
                <a:spcPct val="115000"/>
              </a:lnSpc>
              <a:spcAft>
                <a:spcPts val="1000"/>
              </a:spcAft>
            </a:pPr>
            <a:r>
              <a:rPr lang="en-US" sz="1000" b="1" dirty="0" err="1">
                <a:solidFill>
                  <a:prstClr val="black"/>
                </a:solidFill>
                <a:latin typeface="Arial"/>
                <a:ea typeface="SimSun"/>
                <a:cs typeface="Arial"/>
              </a:rPr>
              <a:t>Problème</a:t>
            </a:r>
            <a:r>
              <a:rPr lang="en-US" sz="1000" b="1" dirty="0">
                <a:solidFill>
                  <a:prstClr val="black"/>
                </a:solidFill>
                <a:latin typeface="Arial"/>
                <a:ea typeface="SimSun"/>
                <a:cs typeface="Arial"/>
              </a:rPr>
              <a:t> </a:t>
            </a:r>
            <a:r>
              <a:rPr lang="en-US" sz="1000" b="1" dirty="0" smtClean="0">
                <a:solidFill>
                  <a:prstClr val="black"/>
                </a:solidFill>
                <a:latin typeface="Arial"/>
                <a:ea typeface="SimSun"/>
                <a:cs typeface="Arial"/>
              </a:rPr>
              <a:t>courant : </a:t>
            </a:r>
            <a:r>
              <a:rPr lang="en-US" sz="1000" dirty="0" err="1">
                <a:solidFill>
                  <a:prstClr val="black"/>
                </a:solidFill>
                <a:latin typeface="Arial"/>
                <a:ea typeface="SimSun"/>
                <a:cs typeface="Arial"/>
              </a:rPr>
              <a:t>L'utilisateur</a:t>
            </a:r>
            <a:r>
              <a:rPr lang="en-US" sz="1000" dirty="0">
                <a:solidFill>
                  <a:prstClr val="black"/>
                </a:solidFill>
                <a:latin typeface="Arial"/>
                <a:ea typeface="SimSun"/>
                <a:cs typeface="Arial"/>
              </a:rPr>
              <a:t> ne </a:t>
            </a:r>
            <a:r>
              <a:rPr lang="en-US" sz="1000" dirty="0" err="1">
                <a:solidFill>
                  <a:prstClr val="black"/>
                </a:solidFill>
                <a:latin typeface="Arial"/>
                <a:ea typeface="SimSun"/>
                <a:cs typeface="Arial"/>
              </a:rPr>
              <a:t>peut</a:t>
            </a:r>
            <a:r>
              <a:rPr lang="en-US" sz="1000" dirty="0">
                <a:solidFill>
                  <a:prstClr val="black"/>
                </a:solidFill>
                <a:latin typeface="Arial"/>
                <a:ea typeface="SimSun"/>
                <a:cs typeface="Arial"/>
              </a:rPr>
              <a:t> pas se connecter </a:t>
            </a:r>
            <a:r>
              <a:rPr lang="en-US" sz="1000" dirty="0" err="1">
                <a:solidFill>
                  <a:prstClr val="black"/>
                </a:solidFill>
                <a:latin typeface="Arial"/>
                <a:ea typeface="SimSun"/>
                <a:cs typeface="Arial"/>
              </a:rPr>
              <a:t>localement</a:t>
            </a:r>
            <a:r>
              <a:rPr lang="en-US" sz="1000" dirty="0">
                <a:solidFill>
                  <a:prstClr val="black"/>
                </a:solidFill>
                <a:latin typeface="Arial"/>
                <a:ea typeface="SimSun"/>
                <a:cs typeface="Arial"/>
              </a:rPr>
              <a:t> à un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des </a:t>
            </a:r>
            <a:r>
              <a:rPr lang="en-US" sz="1000" b="1" dirty="0" err="1" smtClean="0">
                <a:solidFill>
                  <a:prstClr val="black"/>
                </a:solidFill>
                <a:latin typeface="Arial"/>
                <a:ea typeface="SimSun"/>
                <a:cs typeface="Arial"/>
              </a:rPr>
              <a:t>problèmes</a:t>
            </a:r>
            <a:r>
              <a:rPr lang="en-US" sz="1000" b="1" dirty="0" smtClean="0">
                <a:solidFill>
                  <a:prstClr val="black"/>
                </a:solidFill>
                <a:latin typeface="Arial"/>
                <a:ea typeface="SimSun"/>
                <a:cs typeface="Arial"/>
              </a:rPr>
              <a:t> : </a:t>
            </a:r>
            <a:r>
              <a:rPr lang="en-US" sz="1000" dirty="0" err="1">
                <a:solidFill>
                  <a:prstClr val="black"/>
                </a:solidFill>
                <a:latin typeface="Arial"/>
                <a:ea typeface="SimSun"/>
                <a:cs typeface="Arial"/>
              </a:rPr>
              <a:t>D'abord</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l'utilisateur</a:t>
            </a:r>
            <a:r>
              <a:rPr lang="en-US" sz="1000" dirty="0">
                <a:solidFill>
                  <a:prstClr val="black"/>
                </a:solidFill>
                <a:latin typeface="Arial"/>
                <a:ea typeface="SimSun"/>
                <a:cs typeface="Arial"/>
              </a:rPr>
              <a:t> dispose des </a:t>
            </a:r>
            <a:r>
              <a:rPr lang="en-US" sz="1000" dirty="0" err="1">
                <a:solidFill>
                  <a:prstClr val="black"/>
                </a:solidFill>
                <a:latin typeface="Arial"/>
                <a:ea typeface="SimSun"/>
                <a:cs typeface="Arial"/>
              </a:rPr>
              <a:t>autorisations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appropriées</a:t>
            </a:r>
            <a:r>
              <a:rPr lang="en-US" sz="1000" dirty="0">
                <a:solidFill>
                  <a:prstClr val="black"/>
                </a:solidFill>
                <a:latin typeface="Arial"/>
                <a:ea typeface="SimSun"/>
                <a:cs typeface="Arial"/>
              </a:rPr>
              <a:t> pour se connecter </a:t>
            </a:r>
            <a:r>
              <a:rPr lang="en-US" sz="1000" dirty="0" err="1">
                <a:solidFill>
                  <a:prstClr val="black"/>
                </a:solidFill>
                <a:latin typeface="Arial"/>
                <a:ea typeface="SimSun"/>
                <a:cs typeface="Arial"/>
              </a:rPr>
              <a:t>localement</a:t>
            </a:r>
            <a:r>
              <a:rPr lang="en-US" sz="1000" dirty="0">
                <a:solidFill>
                  <a:prstClr val="black"/>
                </a:solidFill>
                <a:latin typeface="Arial"/>
                <a:ea typeface="SimSun"/>
                <a:cs typeface="Arial"/>
              </a:rPr>
              <a:t>, car la </a:t>
            </a:r>
            <a:r>
              <a:rPr lang="en-US" sz="1000" dirty="0" err="1">
                <a:solidFill>
                  <a:prstClr val="black"/>
                </a:solidFill>
                <a:latin typeface="Arial"/>
                <a:ea typeface="SimSun"/>
                <a:cs typeface="Arial"/>
              </a:rPr>
              <a:t>réglementation</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matière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sécurité</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de </a:t>
            </a:r>
            <a:r>
              <a:rPr lang="en-US" sz="1000" dirty="0" err="1" smtClean="0">
                <a:solidFill>
                  <a:prstClr val="black"/>
                </a:solidFill>
                <a:latin typeface="Arial"/>
                <a:ea typeface="SimSun"/>
                <a:cs typeface="Arial"/>
              </a:rPr>
              <a:t>votre</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société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peut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l'en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empêcher</a:t>
            </a:r>
            <a:r>
              <a:rPr lang="en-US" sz="1000" dirty="0">
                <a:solidFill>
                  <a:prstClr val="black"/>
                </a:solidFill>
                <a:latin typeface="Arial"/>
                <a:ea typeface="SimSun"/>
                <a:cs typeface="Arial"/>
              </a:rPr>
              <a:t>. Si </a:t>
            </a:r>
            <a:r>
              <a:rPr lang="en-US" sz="1000" dirty="0" err="1">
                <a:solidFill>
                  <a:prstClr val="black"/>
                </a:solidFill>
                <a:latin typeface="Arial"/>
                <a:ea typeface="SimSun"/>
                <a:cs typeface="Arial"/>
              </a:rPr>
              <a:t>l'utilisateur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possède</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autorisations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correctes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modifiez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l'objet</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de </a:t>
            </a:r>
            <a:r>
              <a:rPr lang="en-US" sz="1000" dirty="0" err="1" smtClean="0">
                <a:solidFill>
                  <a:prstClr val="black"/>
                </a:solidFill>
                <a:latin typeface="Arial"/>
                <a:ea typeface="SimSun"/>
                <a:cs typeface="Arial"/>
              </a:rPr>
              <a:t>stratégie</a:t>
            </a:r>
            <a:r>
              <a:rPr lang="en-US" sz="1000" dirty="0" smtClean="0">
                <a:solidFill>
                  <a:prstClr val="black"/>
                </a:solidFill>
                <a:latin typeface="Arial"/>
                <a:ea typeface="SimSun"/>
                <a:cs typeface="Arial"/>
              </a:rPr>
              <a:t> </a:t>
            </a:r>
            <a:r>
              <a:rPr lang="en-US" sz="1000" dirty="0">
                <a:solidFill>
                  <a:prstClr val="black"/>
                </a:solidFill>
                <a:latin typeface="Arial"/>
                <a:ea typeface="SimSun"/>
                <a:cs typeface="Arial"/>
              </a:rPr>
              <a:t>de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approprié</a:t>
            </a:r>
            <a:r>
              <a:rPr lang="en-US" sz="1000" dirty="0">
                <a:solidFill>
                  <a:prstClr val="black"/>
                </a:solidFill>
                <a:latin typeface="Arial"/>
                <a:ea typeface="SimSun"/>
                <a:cs typeface="Arial"/>
              </a:rPr>
              <a:t> pour </a:t>
            </a:r>
            <a:r>
              <a:rPr lang="en-US" sz="1000" dirty="0" err="1">
                <a:solidFill>
                  <a:prstClr val="black"/>
                </a:solidFill>
                <a:latin typeface="Arial"/>
                <a:ea typeface="SimSun"/>
                <a:cs typeface="Arial"/>
              </a:rPr>
              <a:t>autoriser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l'utilisateur</a:t>
            </a:r>
            <a:r>
              <a:rPr lang="en-US" sz="1000" dirty="0">
                <a:solidFill>
                  <a:prstClr val="black"/>
                </a:solidFill>
                <a:latin typeface="Arial"/>
                <a:ea typeface="SimSun"/>
                <a:cs typeface="Arial"/>
              </a:rPr>
              <a:t> à se connecter </a:t>
            </a:r>
            <a:r>
              <a:rPr lang="en-US" sz="1000" dirty="0" err="1">
                <a:solidFill>
                  <a:prstClr val="black"/>
                </a:solidFill>
                <a:latin typeface="Arial"/>
                <a:ea typeface="SimSun"/>
                <a:cs typeface="Arial"/>
              </a:rPr>
              <a:t>localement</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ce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Problème</a:t>
            </a:r>
            <a:r>
              <a:rPr lang="en-US" sz="1000" b="1" dirty="0">
                <a:solidFill>
                  <a:prstClr val="black"/>
                </a:solidFill>
                <a:latin typeface="Arial"/>
                <a:ea typeface="SimSun"/>
                <a:cs typeface="Arial"/>
              </a:rPr>
              <a:t> </a:t>
            </a:r>
            <a:r>
              <a:rPr lang="en-US" sz="1000" b="1" dirty="0" smtClean="0">
                <a:solidFill>
                  <a:prstClr val="black"/>
                </a:solidFill>
                <a:latin typeface="Arial"/>
                <a:ea typeface="SimSun"/>
                <a:cs typeface="Arial"/>
              </a:rPr>
              <a:t>courant : </a:t>
            </a:r>
            <a:r>
              <a:rPr lang="en-US" sz="1000" dirty="0">
                <a:solidFill>
                  <a:prstClr val="black"/>
                </a:solidFill>
                <a:latin typeface="Arial"/>
                <a:ea typeface="SimSun"/>
                <a:cs typeface="Arial"/>
              </a:rPr>
              <a:t>Après la configuration de </a:t>
            </a:r>
            <a:r>
              <a:rPr lang="en-US" sz="1000" dirty="0" err="1">
                <a:solidFill>
                  <a:prstClr val="black"/>
                </a:solidFill>
                <a:latin typeface="Arial"/>
                <a:ea typeface="SimSun"/>
                <a:cs typeface="Arial"/>
              </a:rPr>
              <a:t>l'audit</a:t>
            </a:r>
            <a:r>
              <a:rPr lang="en-US" sz="1000" dirty="0">
                <a:solidFill>
                  <a:prstClr val="black"/>
                </a:solidFill>
                <a:latin typeface="Arial"/>
                <a:ea typeface="SimSun"/>
                <a:cs typeface="Arial"/>
              </a:rPr>
              <a:t>, trop </a:t>
            </a:r>
            <a:r>
              <a:rPr lang="en-US" sz="1000" dirty="0" err="1">
                <a:solidFill>
                  <a:prstClr val="black"/>
                </a:solidFill>
                <a:latin typeface="Arial"/>
                <a:ea typeface="SimSun"/>
                <a:cs typeface="Arial"/>
              </a:rPr>
              <a:t>d'événements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consignés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le journal des </a:t>
            </a:r>
            <a:r>
              <a:rPr lang="en-US" sz="1000" dirty="0" err="1">
                <a:solidFill>
                  <a:prstClr val="black"/>
                </a:solidFill>
                <a:latin typeface="Arial"/>
                <a:ea typeface="SimSun"/>
                <a:cs typeface="Arial"/>
              </a:rPr>
              <a:t>événements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sécurité</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l'observateur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d'événements</a:t>
            </a:r>
            <a:r>
              <a:rPr lang="en-US" sz="1000" dirty="0">
                <a:solidFill>
                  <a:prstClr val="black"/>
                </a:solidFill>
                <a:latin typeface="Arial"/>
                <a:ea typeface="SimSun"/>
                <a:cs typeface="Arial"/>
              </a:rPr>
              <a:t>.</a:t>
            </a:r>
          </a:p>
          <a:p>
            <a:pPr marL="342900" lvl="0" indent="-342900">
              <a:lnSpc>
                <a:spcPct val="115000"/>
              </a:lnSpc>
              <a:spcAft>
                <a:spcPts val="995"/>
              </a:spcAft>
              <a:buFont typeface="Symbol"/>
              <a:buChar char=""/>
            </a:pPr>
            <a:endParaRPr lang="en-US"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36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12721433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err="1" smtClean="0">
                <a:latin typeface="Arial"/>
                <a:ea typeface="SimSun"/>
                <a:cs typeface="Arial"/>
              </a:rPr>
              <a:t>Conseil</a:t>
            </a:r>
            <a:r>
              <a:rPr lang="en-US" sz="1000" b="1" dirty="0" smtClean="0">
                <a:latin typeface="Arial"/>
                <a:ea typeface="SimSun"/>
                <a:cs typeface="Arial"/>
              </a:rPr>
              <a:t> </a:t>
            </a:r>
            <a:r>
              <a:rPr lang="en-US" sz="1000" b="1" dirty="0" err="1">
                <a:latin typeface="Arial"/>
                <a:ea typeface="SimSun"/>
                <a:cs typeface="Arial"/>
              </a:rPr>
              <a:t>relatif</a:t>
            </a:r>
            <a:r>
              <a:rPr lang="en-US" sz="1000" b="1" dirty="0">
                <a:latin typeface="Arial"/>
                <a:ea typeface="SimSun"/>
                <a:cs typeface="Arial"/>
              </a:rPr>
              <a:t> à la </a:t>
            </a:r>
            <a:r>
              <a:rPr lang="en-US" sz="1000" b="1" dirty="0" err="1">
                <a:latin typeface="Arial"/>
                <a:ea typeface="SimSun"/>
                <a:cs typeface="Arial"/>
              </a:rPr>
              <a:t>résolution</a:t>
            </a:r>
            <a:r>
              <a:rPr lang="en-US" sz="1000" b="1" dirty="0">
                <a:latin typeface="Arial"/>
                <a:ea typeface="SimSun"/>
                <a:cs typeface="Arial"/>
              </a:rPr>
              <a:t> des </a:t>
            </a:r>
            <a:r>
              <a:rPr lang="en-US" sz="1000" b="1" dirty="0" err="1" smtClean="0">
                <a:latin typeface="Arial"/>
                <a:ea typeface="SimSun"/>
                <a:cs typeface="Arial"/>
              </a:rPr>
              <a:t>problèmes</a:t>
            </a:r>
            <a:r>
              <a:rPr lang="en-US" sz="1000" b="1" dirty="0" smtClean="0">
                <a:latin typeface="Arial"/>
                <a:ea typeface="SimSun"/>
                <a:cs typeface="Arial"/>
              </a:rPr>
              <a:t> : </a:t>
            </a:r>
            <a:r>
              <a:rPr lang="en-US" sz="1000" dirty="0" err="1" smtClean="0">
                <a:latin typeface="Arial"/>
                <a:ea typeface="SimSun"/>
                <a:cs typeface="Arial"/>
              </a:rPr>
              <a:t>Considérez</a:t>
            </a:r>
            <a:r>
              <a:rPr lang="en-US" sz="1000" dirty="0" smtClean="0">
                <a:latin typeface="Arial"/>
                <a:ea typeface="SimSun"/>
                <a:cs typeface="Arial"/>
              </a:rPr>
              <a:t> </a:t>
            </a:r>
            <a:r>
              <a:rPr lang="en-US" sz="1000" dirty="0">
                <a:latin typeface="Arial"/>
                <a:ea typeface="SimSun"/>
                <a:cs typeface="Arial"/>
              </a:rPr>
              <a:t>les solutions </a:t>
            </a:r>
            <a:r>
              <a:rPr lang="en-US" sz="1000" dirty="0" err="1">
                <a:latin typeface="Arial"/>
                <a:ea typeface="SimSun"/>
                <a:cs typeface="Arial"/>
              </a:rPr>
              <a:t>possibles</a:t>
            </a:r>
            <a:r>
              <a:rPr lang="en-US" sz="1000" dirty="0">
                <a:latin typeface="Arial"/>
                <a:ea typeface="SimSun"/>
                <a:cs typeface="Arial"/>
              </a:rPr>
              <a:t> </a:t>
            </a:r>
            <a:r>
              <a:rPr lang="en-US" sz="1000" dirty="0" err="1">
                <a:latin typeface="Arial"/>
                <a:ea typeface="SimSun"/>
                <a:cs typeface="Arial"/>
              </a:rPr>
              <a:t>suivantes</a:t>
            </a:r>
            <a:r>
              <a:rPr lang="en-US" sz="1000" dirty="0">
                <a:latin typeface="Arial"/>
                <a:ea typeface="SimSun"/>
                <a:cs typeface="Arial"/>
              </a:rPr>
              <a:t> :</a:t>
            </a:r>
          </a:p>
          <a:p>
            <a:pPr marL="342900" lvl="0" indent="-342900">
              <a:lnSpc>
                <a:spcPct val="115000"/>
              </a:lnSpc>
              <a:spcAft>
                <a:spcPts val="995"/>
              </a:spcAft>
              <a:buFont typeface="Symbol"/>
              <a:buChar char=""/>
            </a:pPr>
            <a:r>
              <a:rPr lang="en-US" sz="1000" dirty="0" err="1">
                <a:solidFill>
                  <a:srgbClr val="000000"/>
                </a:solidFill>
                <a:latin typeface="Arial"/>
                <a:ea typeface="Times New Roman"/>
                <a:cs typeface="Times New Roman"/>
              </a:rPr>
              <a:t>Augmentez</a:t>
            </a:r>
            <a:r>
              <a:rPr lang="en-US" sz="1000" dirty="0">
                <a:solidFill>
                  <a:srgbClr val="000000"/>
                </a:solidFill>
                <a:latin typeface="Arial"/>
                <a:ea typeface="Times New Roman"/>
                <a:cs typeface="Times New Roman"/>
              </a:rPr>
              <a:t> la </a:t>
            </a:r>
            <a:r>
              <a:rPr lang="en-US" sz="1000" dirty="0" err="1">
                <a:solidFill>
                  <a:srgbClr val="000000"/>
                </a:solidFill>
                <a:latin typeface="Arial"/>
                <a:ea typeface="Times New Roman"/>
                <a:cs typeface="Times New Roman"/>
              </a:rPr>
              <a:t>taille</a:t>
            </a:r>
            <a:r>
              <a:rPr lang="en-US" sz="1000" dirty="0">
                <a:solidFill>
                  <a:srgbClr val="000000"/>
                </a:solidFill>
                <a:latin typeface="Arial"/>
                <a:ea typeface="Times New Roman"/>
                <a:cs typeface="Times New Roman"/>
              </a:rPr>
              <a:t> du journal des </a:t>
            </a:r>
            <a:r>
              <a:rPr lang="en-US" sz="1000" dirty="0" err="1">
                <a:solidFill>
                  <a:srgbClr val="000000"/>
                </a:solidFill>
                <a:latin typeface="Arial"/>
                <a:ea typeface="Times New Roman"/>
                <a:cs typeface="Times New Roman"/>
              </a:rPr>
              <a:t>événements</a:t>
            </a:r>
            <a:r>
              <a:rPr lang="en-US" sz="1000" dirty="0">
                <a:solidFill>
                  <a:srgbClr val="000000"/>
                </a:solidFill>
                <a:latin typeface="Arial"/>
                <a:ea typeface="Times New Roman"/>
                <a:cs typeface="Times New Roman"/>
              </a:rPr>
              <a:t> de </a:t>
            </a:r>
            <a:r>
              <a:rPr lang="en-US" sz="1000" dirty="0" err="1" smtClean="0">
                <a:solidFill>
                  <a:srgbClr val="000000"/>
                </a:solidFill>
                <a:latin typeface="Arial"/>
                <a:ea typeface="Times New Roman"/>
                <a:cs typeface="Times New Roman"/>
              </a:rPr>
              <a:t>sécurité</a:t>
            </a:r>
            <a:r>
              <a:rPr lang="en-US" sz="1000" dirty="0" smtClean="0">
                <a:solidFill>
                  <a:srgbClr val="000000"/>
                </a:solidFill>
                <a:latin typeface="Arial"/>
                <a:ea typeface="Times New Roman"/>
                <a:cs typeface="Times New Roman"/>
              </a:rPr>
              <a:t>.</a:t>
            </a:r>
            <a:endParaRPr lang="en-CA" sz="1000" dirty="0" smtClean="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smtClean="0">
                <a:solidFill>
                  <a:srgbClr val="000000"/>
                </a:solidFill>
                <a:latin typeface="Arial"/>
                <a:ea typeface="Times New Roman"/>
                <a:cs typeface="Times New Roman"/>
              </a:rPr>
              <a:t>Évaluez</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la configuration des </a:t>
            </a:r>
            <a:r>
              <a:rPr lang="en-US" sz="1000" dirty="0" err="1">
                <a:solidFill>
                  <a:srgbClr val="000000"/>
                </a:solidFill>
                <a:latin typeface="Arial"/>
                <a:ea typeface="Times New Roman"/>
                <a:cs typeface="Times New Roman"/>
              </a:rPr>
              <a:t>paramètres</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d'audit</a:t>
            </a:r>
            <a:r>
              <a:rPr lang="en-US" sz="1000" dirty="0">
                <a:solidFill>
                  <a:srgbClr val="000000"/>
                </a:solidFill>
                <a:latin typeface="Arial"/>
                <a:ea typeface="Times New Roman"/>
                <a:cs typeface="Times New Roman"/>
              </a:rPr>
              <a:t>. Il se </a:t>
            </a:r>
            <a:r>
              <a:rPr lang="en-US" sz="1000" dirty="0" err="1">
                <a:solidFill>
                  <a:srgbClr val="000000"/>
                </a:solidFill>
                <a:latin typeface="Arial"/>
                <a:ea typeface="Times New Roman"/>
                <a:cs typeface="Times New Roman"/>
              </a:rPr>
              <a:t>peut</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que</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toutes</a:t>
            </a:r>
            <a:r>
              <a:rPr lang="en-US" sz="1000" dirty="0">
                <a:solidFill>
                  <a:srgbClr val="000000"/>
                </a:solidFill>
                <a:latin typeface="Arial"/>
                <a:ea typeface="Times New Roman"/>
                <a:cs typeface="Times New Roman"/>
              </a:rPr>
              <a:t> les </a:t>
            </a:r>
            <a:r>
              <a:rPr lang="en-US" sz="1000" dirty="0" err="1">
                <a:solidFill>
                  <a:srgbClr val="000000"/>
                </a:solidFill>
                <a:latin typeface="Arial"/>
                <a:ea typeface="Times New Roman"/>
                <a:cs typeface="Times New Roman"/>
              </a:rPr>
              <a:t>données</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d'audit</a:t>
            </a:r>
            <a:r>
              <a:rPr lang="en-US" sz="1000" dirty="0">
                <a:solidFill>
                  <a:srgbClr val="000000"/>
                </a:solidFill>
                <a:latin typeface="Arial"/>
                <a:ea typeface="Times New Roman"/>
                <a:cs typeface="Times New Roman"/>
              </a:rPr>
              <a:t> ne </a:t>
            </a:r>
            <a:r>
              <a:rPr lang="en-US" sz="1000" dirty="0" err="1">
                <a:solidFill>
                  <a:srgbClr val="000000"/>
                </a:solidFill>
                <a:latin typeface="Arial"/>
                <a:ea typeface="Times New Roman"/>
                <a:cs typeface="Times New Roman"/>
              </a:rPr>
              <a:t>soient</a:t>
            </a:r>
            <a:r>
              <a:rPr lang="en-US" sz="1000" dirty="0">
                <a:solidFill>
                  <a:srgbClr val="000000"/>
                </a:solidFill>
                <a:latin typeface="Arial"/>
                <a:ea typeface="Times New Roman"/>
                <a:cs typeface="Times New Roman"/>
              </a:rPr>
              <a:t> pas </a:t>
            </a:r>
            <a:r>
              <a:rPr lang="en-US" sz="1000" dirty="0" err="1" smtClean="0">
                <a:solidFill>
                  <a:srgbClr val="000000"/>
                </a:solidFill>
                <a:latin typeface="Arial"/>
                <a:ea typeface="Times New Roman"/>
                <a:cs typeface="Times New Roman"/>
              </a:rPr>
              <a:t>nécessaires</a:t>
            </a:r>
            <a:r>
              <a:rPr lang="en-US" sz="1000" dirty="0" smtClean="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smtClean="0">
                <a:solidFill>
                  <a:srgbClr val="000000"/>
                </a:solidFill>
                <a:latin typeface="Arial"/>
                <a:ea typeface="Times New Roman"/>
                <a:cs typeface="Times New Roman"/>
              </a:rPr>
              <a:t>Utilisez</a:t>
            </a:r>
            <a:r>
              <a:rPr lang="en-US" sz="1000" dirty="0" smtClean="0">
                <a:solidFill>
                  <a:srgbClr val="000000"/>
                </a:solidFill>
                <a:latin typeface="Arial"/>
                <a:ea typeface="Times New Roman"/>
                <a:cs typeface="Times New Roman"/>
              </a:rPr>
              <a:t> </a:t>
            </a:r>
            <a:r>
              <a:rPr lang="en-US" sz="1000" dirty="0">
                <a:solidFill>
                  <a:srgbClr val="000000"/>
                </a:solidFill>
                <a:latin typeface="Arial"/>
                <a:ea typeface="Times New Roman"/>
                <a:cs typeface="Times New Roman"/>
              </a:rPr>
              <a:t>System Center Operations Manager 2012 pour </a:t>
            </a:r>
            <a:r>
              <a:rPr lang="en-US" sz="1000" dirty="0" err="1">
                <a:solidFill>
                  <a:srgbClr val="000000"/>
                </a:solidFill>
                <a:latin typeface="Arial"/>
                <a:ea typeface="Times New Roman"/>
                <a:cs typeface="Times New Roman"/>
              </a:rPr>
              <a:t>implémenter</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une</a:t>
            </a:r>
            <a:r>
              <a:rPr lang="en-US" sz="1000" dirty="0">
                <a:solidFill>
                  <a:srgbClr val="000000"/>
                </a:solidFill>
                <a:latin typeface="Arial"/>
                <a:ea typeface="Times New Roman"/>
                <a:cs typeface="Times New Roman"/>
              </a:rPr>
              <a:t> solution pour la </a:t>
            </a:r>
            <a:r>
              <a:rPr lang="en-US" sz="1000" dirty="0" err="1">
                <a:solidFill>
                  <a:srgbClr val="000000"/>
                </a:solidFill>
                <a:latin typeface="Arial"/>
                <a:ea typeface="Times New Roman"/>
                <a:cs typeface="Times New Roman"/>
              </a:rPr>
              <a:t>gestion</a:t>
            </a:r>
            <a:r>
              <a:rPr lang="en-US" sz="1000" dirty="0">
                <a:solidFill>
                  <a:srgbClr val="000000"/>
                </a:solidFill>
                <a:latin typeface="Arial"/>
                <a:ea typeface="Times New Roman"/>
                <a:cs typeface="Times New Roman"/>
              </a:rPr>
              <a:t> </a:t>
            </a:r>
            <a:r>
              <a:rPr lang="en-US" sz="1000" dirty="0" err="1">
                <a:solidFill>
                  <a:srgbClr val="000000"/>
                </a:solidFill>
                <a:latin typeface="Arial"/>
                <a:ea typeface="Times New Roman"/>
                <a:cs typeface="Times New Roman"/>
              </a:rPr>
              <a:t>centralisée</a:t>
            </a:r>
            <a:r>
              <a:rPr lang="en-US" sz="1000" dirty="0">
                <a:solidFill>
                  <a:srgbClr val="000000"/>
                </a:solidFill>
                <a:latin typeface="Arial"/>
                <a:ea typeface="Times New Roman"/>
                <a:cs typeface="Times New Roman"/>
              </a:rPr>
              <a:t> et la surveillance des </a:t>
            </a:r>
            <a:r>
              <a:rPr lang="en-US" sz="1000" dirty="0" err="1">
                <a:solidFill>
                  <a:srgbClr val="000000"/>
                </a:solidFill>
                <a:latin typeface="Arial"/>
                <a:ea typeface="Times New Roman"/>
                <a:cs typeface="Times New Roman"/>
              </a:rPr>
              <a:t>événements</a:t>
            </a:r>
            <a:r>
              <a:rPr lang="en-US" sz="1000" dirty="0">
                <a:solidFill>
                  <a:srgbClr val="000000"/>
                </a:solidFill>
                <a:latin typeface="Arial"/>
                <a:ea typeface="Times New Roman"/>
                <a:cs typeface="Times New Roman"/>
              </a:rPr>
              <a:t> de </a:t>
            </a:r>
            <a:r>
              <a:rPr lang="en-US" sz="1000" dirty="0" err="1">
                <a:solidFill>
                  <a:srgbClr val="000000"/>
                </a:solidFill>
                <a:latin typeface="Arial"/>
                <a:ea typeface="Times New Roman"/>
                <a:cs typeface="Times New Roman"/>
              </a:rPr>
              <a:t>sécurité</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err="1">
                <a:solidFill>
                  <a:prstClr val="black"/>
                </a:solidFill>
                <a:latin typeface="Arial"/>
                <a:ea typeface="SimSun"/>
                <a:cs typeface="Arial"/>
              </a:rPr>
              <a:t>Problème</a:t>
            </a:r>
            <a:r>
              <a:rPr lang="en-US" sz="1000" b="1" dirty="0">
                <a:solidFill>
                  <a:prstClr val="black"/>
                </a:solidFill>
                <a:latin typeface="Arial"/>
                <a:ea typeface="SimSun"/>
                <a:cs typeface="Arial"/>
              </a:rPr>
              <a:t> </a:t>
            </a:r>
            <a:r>
              <a:rPr lang="en-US" sz="1000" b="1" dirty="0" smtClean="0">
                <a:solidFill>
                  <a:prstClr val="black"/>
                </a:solidFill>
                <a:latin typeface="Arial"/>
                <a:ea typeface="SimSun"/>
                <a:cs typeface="Arial"/>
              </a:rPr>
              <a:t>courant : </a:t>
            </a:r>
            <a:r>
              <a:rPr lang="en-US" sz="1000" dirty="0" err="1">
                <a:solidFill>
                  <a:prstClr val="black"/>
                </a:solidFill>
                <a:latin typeface="Arial"/>
                <a:ea typeface="SimSun"/>
                <a:cs typeface="Arial"/>
              </a:rPr>
              <a:t>Certains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utilisateurs</a:t>
            </a:r>
            <a:r>
              <a:rPr lang="en-US" sz="1000" dirty="0">
                <a:solidFill>
                  <a:prstClr val="black"/>
                </a:solidFill>
                <a:latin typeface="Arial"/>
                <a:ea typeface="SimSun"/>
                <a:cs typeface="Arial"/>
              </a:rPr>
              <a:t> se </a:t>
            </a:r>
            <a:r>
              <a:rPr lang="en-US" sz="1000" dirty="0" err="1">
                <a:solidFill>
                  <a:prstClr val="black"/>
                </a:solidFill>
                <a:latin typeface="Arial"/>
                <a:ea typeface="SimSun"/>
                <a:cs typeface="Arial"/>
              </a:rPr>
              <a:t>plaignent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leurs</a:t>
            </a:r>
            <a:r>
              <a:rPr lang="en-US" sz="1000" dirty="0">
                <a:solidFill>
                  <a:prstClr val="black"/>
                </a:solidFill>
                <a:latin typeface="Arial"/>
                <a:ea typeface="SimSun"/>
                <a:cs typeface="Arial"/>
              </a:rPr>
              <a:t> applications métier ne </a:t>
            </a:r>
            <a:r>
              <a:rPr lang="en-US" sz="1000" dirty="0" err="1">
                <a:solidFill>
                  <a:prstClr val="black"/>
                </a:solidFill>
                <a:latin typeface="Arial"/>
                <a:ea typeface="SimSun"/>
                <a:cs typeface="Arial"/>
              </a:rPr>
              <a:t>peuvent</a:t>
            </a:r>
            <a:r>
              <a:rPr lang="en-US" sz="1000" dirty="0">
                <a:solidFill>
                  <a:prstClr val="black"/>
                </a:solidFill>
                <a:latin typeface="Arial"/>
                <a:ea typeface="SimSun"/>
                <a:cs typeface="Arial"/>
              </a:rPr>
              <a:t> plus </a:t>
            </a:r>
            <a:r>
              <a:rPr lang="en-US" sz="1000" dirty="0" err="1">
                <a:solidFill>
                  <a:prstClr val="black"/>
                </a:solidFill>
                <a:latin typeface="Arial"/>
                <a:ea typeface="SimSun"/>
                <a:cs typeface="Arial"/>
              </a:rPr>
              <a:t>accéder</a:t>
            </a:r>
            <a:r>
              <a:rPr lang="en-US" sz="1000" dirty="0">
                <a:solidFill>
                  <a:prstClr val="black"/>
                </a:solidFill>
                <a:latin typeface="Arial"/>
                <a:ea typeface="SimSun"/>
                <a:cs typeface="Arial"/>
              </a:rPr>
              <a:t> à des </a:t>
            </a:r>
            <a:r>
              <a:rPr lang="en-US" sz="1000" dirty="0" err="1">
                <a:solidFill>
                  <a:prstClr val="black"/>
                </a:solidFill>
                <a:latin typeface="Arial"/>
                <a:ea typeface="SimSun"/>
                <a:cs typeface="Arial"/>
              </a:rPr>
              <a:t>ressources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des </a:t>
            </a:r>
            <a:r>
              <a:rPr lang="en-US" sz="1000" b="1" dirty="0" err="1" smtClean="0">
                <a:solidFill>
                  <a:prstClr val="black"/>
                </a:solidFill>
                <a:latin typeface="Arial"/>
                <a:ea typeface="SimSun"/>
                <a:cs typeface="Arial"/>
              </a:rPr>
              <a:t>problèmes</a:t>
            </a:r>
            <a:r>
              <a:rPr lang="en-US" sz="1000" b="1" dirty="0" smtClean="0">
                <a:solidFill>
                  <a:prstClr val="black"/>
                </a:solidFill>
                <a:latin typeface="Arial"/>
                <a:ea typeface="SimSun"/>
                <a:cs typeface="Arial"/>
              </a:rPr>
              <a:t> :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règles</a:t>
            </a:r>
            <a:r>
              <a:rPr lang="en-US" sz="1000" dirty="0">
                <a:solidFill>
                  <a:prstClr val="black"/>
                </a:solidFill>
                <a:latin typeface="Arial"/>
                <a:ea typeface="SimSun"/>
                <a:cs typeface="Arial"/>
              </a:rPr>
              <a:t> qui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configurées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l'objet</a:t>
            </a:r>
            <a:r>
              <a:rPr lang="en-US" sz="1000" dirty="0">
                <a:solidFill>
                  <a:prstClr val="black"/>
                </a:solidFill>
                <a:latin typeface="Arial"/>
                <a:ea typeface="SimSun"/>
                <a:cs typeface="Arial"/>
              </a:rPr>
              <a:t> GPO Pare-</a:t>
            </a:r>
            <a:r>
              <a:rPr lang="en-US" sz="1000" dirty="0" err="1">
                <a:solidFill>
                  <a:prstClr val="black"/>
                </a:solidFill>
                <a:latin typeface="Arial"/>
                <a:ea typeface="SimSun"/>
                <a:cs typeface="Arial"/>
              </a:rPr>
              <a:t>feu</a:t>
            </a:r>
            <a:r>
              <a:rPr lang="en-US" sz="1000" dirty="0">
                <a:solidFill>
                  <a:prstClr val="black"/>
                </a:solidFill>
                <a:latin typeface="Arial"/>
                <a:ea typeface="SimSun"/>
                <a:cs typeface="Arial"/>
              </a:rPr>
              <a:t> Windows pour y </a:t>
            </a:r>
            <a:r>
              <a:rPr lang="en-US" sz="1000" dirty="0" err="1">
                <a:solidFill>
                  <a:prstClr val="black"/>
                </a:solidFill>
                <a:latin typeface="Arial"/>
                <a:ea typeface="SimSun"/>
                <a:cs typeface="Arial"/>
              </a:rPr>
              <a:t>déceler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d'éventuelles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erreurs</a:t>
            </a:r>
            <a:r>
              <a:rPr lang="en-US" sz="1000" dirty="0">
                <a:solidFill>
                  <a:prstClr val="black"/>
                </a:solidFill>
                <a:latin typeface="Arial"/>
                <a:ea typeface="SimSun"/>
                <a:cs typeface="Arial"/>
              </a:rPr>
              <a:t> de configuration. </a:t>
            </a:r>
            <a:r>
              <a:rPr lang="en-US" sz="1000" dirty="0" err="1">
                <a:solidFill>
                  <a:prstClr val="black"/>
                </a:solidFill>
                <a:latin typeface="Arial"/>
                <a:ea typeface="SimSun"/>
                <a:cs typeface="Arial"/>
              </a:rPr>
              <a:t>Assurez-vous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tous</a:t>
            </a:r>
            <a:r>
              <a:rPr lang="en-US" sz="1000" dirty="0">
                <a:solidFill>
                  <a:prstClr val="black"/>
                </a:solidFill>
                <a:latin typeface="Arial"/>
                <a:ea typeface="SimSun"/>
                <a:cs typeface="Arial"/>
              </a:rPr>
              <a:t> les ports </a:t>
            </a:r>
            <a:r>
              <a:rPr lang="en-US" sz="1000" dirty="0" err="1">
                <a:solidFill>
                  <a:prstClr val="black"/>
                </a:solidFill>
                <a:latin typeface="Arial"/>
                <a:ea typeface="SimSun"/>
                <a:cs typeface="Arial"/>
              </a:rPr>
              <a:t>nécessaires</a:t>
            </a:r>
            <a:r>
              <a:rPr lang="en-US" sz="1000" dirty="0">
                <a:solidFill>
                  <a:prstClr val="black"/>
                </a:solidFill>
                <a:latin typeface="Arial"/>
                <a:ea typeface="SimSun"/>
                <a:cs typeface="Arial"/>
              </a:rPr>
              <a:t> pour les applications métier des </a:t>
            </a:r>
            <a:r>
              <a:rPr lang="en-US" sz="1000" dirty="0" err="1">
                <a:solidFill>
                  <a:prstClr val="black"/>
                </a:solidFill>
                <a:latin typeface="Arial"/>
                <a:ea typeface="SimSun"/>
                <a:cs typeface="Arial"/>
              </a:rPr>
              <a:t>utilisateurs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ouverts</a:t>
            </a:r>
            <a:r>
              <a:rPr lang="en-US" sz="1000" dirty="0">
                <a:solidFill>
                  <a:prstClr val="black"/>
                </a:solidFill>
                <a:latin typeface="Arial"/>
                <a:ea typeface="SimSun"/>
                <a:cs typeface="Arial"/>
              </a:rPr>
              <a:t>. </a:t>
            </a:r>
            <a:endParaRPr lang="en-US" dirty="0"/>
          </a:p>
        </p:txBody>
      </p:sp>
      <p:sp>
        <p:nvSpPr>
          <p:cNvPr id="4" name="Slide Number Placeholder 3"/>
          <p:cNvSpPr>
            <a:spLocks noGrp="1"/>
          </p:cNvSpPr>
          <p:nvPr>
            <p:ph type="sldNum" sz="quarter" idx="10"/>
          </p:nvPr>
        </p:nvSpPr>
        <p:spPr/>
        <p:txBody>
          <a:bodyPr/>
          <a:lstStyle/>
          <a:p>
            <a:fld id="{103A0B76-9CCB-4CC0-9446-1192CD3295A9}" type="slidenum">
              <a:rPr lang="en-US" smtClean="0"/>
              <a:t>37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84751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smtClean="0">
                <a:latin typeface="Arial"/>
                <a:ea typeface="SimSun"/>
                <a:cs typeface="Arial"/>
              </a:rPr>
              <a:t>Questions</a:t>
            </a:r>
          </a:p>
          <a:p>
            <a:pPr>
              <a:lnSpc>
                <a:spcPct val="115000"/>
              </a:lnSpc>
              <a:spcAft>
                <a:spcPts val="1000"/>
              </a:spcAft>
            </a:pPr>
            <a:r>
              <a:rPr lang="en-US" sz="1000" dirty="0" err="1" smtClean="0">
                <a:latin typeface="Arial"/>
                <a:ea typeface="SimSun"/>
                <a:cs typeface="Segoe UI"/>
              </a:rPr>
              <a:t>Pouvez-vous</a:t>
            </a:r>
            <a:r>
              <a:rPr lang="en-US" sz="1000" dirty="0" smtClean="0">
                <a:latin typeface="Arial"/>
                <a:ea typeface="SimSun"/>
                <a:cs typeface="Segoe UI"/>
              </a:rPr>
              <a:t> </a:t>
            </a:r>
            <a:r>
              <a:rPr lang="en-US" sz="1000" dirty="0">
                <a:latin typeface="Arial"/>
                <a:ea typeface="SimSun"/>
                <a:cs typeface="Segoe UI"/>
              </a:rPr>
              <a:t>citer des </a:t>
            </a:r>
            <a:r>
              <a:rPr lang="en-US" sz="1000" dirty="0" err="1">
                <a:latin typeface="Arial"/>
                <a:ea typeface="SimSun"/>
                <a:cs typeface="Segoe UI"/>
              </a:rPr>
              <a:t>risques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présents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réseaux</a:t>
            </a:r>
            <a:r>
              <a:rPr lang="en-US" sz="1000" dirty="0">
                <a:latin typeface="Arial"/>
                <a:ea typeface="SimSun"/>
                <a:cs typeface="Segoe UI"/>
              </a:rPr>
              <a:t> Windows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Voici</a:t>
            </a:r>
            <a:r>
              <a:rPr lang="en-US" sz="1000" dirty="0">
                <a:latin typeface="Arial"/>
                <a:ea typeface="SimSun"/>
                <a:cs typeface="Segoe UI"/>
              </a:rPr>
              <a:t> </a:t>
            </a: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risques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présents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réseaux</a:t>
            </a:r>
            <a:r>
              <a:rPr lang="en-US" sz="1000" dirty="0">
                <a:latin typeface="Arial"/>
                <a:ea typeface="SimSun"/>
                <a:cs typeface="Segoe UI"/>
              </a:rPr>
              <a:t> Windows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SimSun"/>
                <a:cs typeface="Segoe UI"/>
              </a:rPr>
              <a:t>Programmes</a:t>
            </a:r>
            <a:r>
              <a:rPr lang="en-US" sz="1000" dirty="0" smtClean="0">
                <a:effectLst/>
                <a:latin typeface="Arial"/>
                <a:ea typeface="SimSun"/>
                <a:cs typeface="Segoe UI"/>
              </a:rPr>
              <a:t> </a:t>
            </a:r>
            <a:r>
              <a:rPr lang="en-US" sz="1000" dirty="0" err="1" smtClean="0">
                <a:effectLst/>
                <a:latin typeface="Arial"/>
                <a:ea typeface="SimSun"/>
                <a:cs typeface="Segoe UI"/>
              </a:rPr>
              <a:t>malveillants</a:t>
            </a:r>
            <a:r>
              <a:rPr lang="en-US" sz="1000" dirty="0" smtClean="0">
                <a:effectLst/>
                <a:latin typeface="Arial"/>
                <a:ea typeface="SimSun"/>
                <a:cs typeface="Segoe UI"/>
              </a:rPr>
              <a:t>. Les </a:t>
            </a:r>
            <a:r>
              <a:rPr lang="en-US" sz="1000" dirty="0" err="1" smtClean="0">
                <a:effectLst/>
                <a:latin typeface="Arial"/>
                <a:ea typeface="SimSun"/>
                <a:cs typeface="Segoe UI"/>
              </a:rPr>
              <a:t>programmes</a:t>
            </a:r>
            <a:r>
              <a:rPr lang="en-US" sz="1000" dirty="0" smtClean="0">
                <a:effectLst/>
                <a:latin typeface="Arial"/>
                <a:ea typeface="SimSun"/>
                <a:cs typeface="Segoe UI"/>
              </a:rPr>
              <a:t> </a:t>
            </a:r>
            <a:r>
              <a:rPr lang="en-US" sz="1000" dirty="0" err="1" smtClean="0">
                <a:effectLst/>
                <a:latin typeface="Arial"/>
                <a:ea typeface="SimSun"/>
                <a:cs typeface="Segoe UI"/>
              </a:rPr>
              <a:t>malveillants</a:t>
            </a:r>
            <a:r>
              <a:rPr lang="en-US" sz="1000" dirty="0" smtClean="0">
                <a:effectLst/>
                <a:latin typeface="Arial"/>
                <a:ea typeface="SimSun"/>
                <a:cs typeface="Segoe UI"/>
              </a:rPr>
              <a:t> </a:t>
            </a:r>
            <a:r>
              <a:rPr lang="en-US" sz="1000" dirty="0" err="1" smtClean="0">
                <a:effectLst/>
                <a:latin typeface="Arial"/>
                <a:ea typeface="SimSun"/>
                <a:cs typeface="Segoe UI"/>
              </a:rPr>
              <a:t>représentent</a:t>
            </a:r>
            <a:r>
              <a:rPr lang="en-US" sz="1000" dirty="0" smtClean="0">
                <a:effectLst/>
                <a:latin typeface="Arial"/>
                <a:ea typeface="SimSun"/>
                <a:cs typeface="Segoe UI"/>
              </a:rPr>
              <a:t> </a:t>
            </a:r>
            <a:r>
              <a:rPr lang="en-US" sz="1000" dirty="0" err="1" smtClean="0">
                <a:effectLst/>
                <a:latin typeface="Arial"/>
                <a:ea typeface="SimSun"/>
                <a:cs typeface="Segoe UI"/>
              </a:rPr>
              <a:t>l'un</a:t>
            </a:r>
            <a:r>
              <a:rPr lang="en-US" sz="1000" dirty="0" smtClean="0">
                <a:effectLst/>
                <a:latin typeface="Arial"/>
                <a:ea typeface="SimSun"/>
                <a:cs typeface="Segoe UI"/>
              </a:rPr>
              <a:t> des plus </a:t>
            </a:r>
            <a:r>
              <a:rPr lang="en-US" sz="1000" dirty="0" err="1" smtClean="0">
                <a:effectLst/>
                <a:latin typeface="Arial"/>
                <a:ea typeface="SimSun"/>
                <a:cs typeface="Segoe UI"/>
              </a:rPr>
              <a:t>grands</a:t>
            </a:r>
            <a:r>
              <a:rPr lang="en-US" sz="1000" dirty="0" smtClean="0">
                <a:effectLst/>
                <a:latin typeface="Arial"/>
                <a:ea typeface="SimSun"/>
                <a:cs typeface="Segoe UI"/>
              </a:rPr>
              <a:t> </a:t>
            </a:r>
            <a:r>
              <a:rPr lang="en-US" sz="1000" dirty="0" err="1" smtClean="0">
                <a:effectLst/>
                <a:latin typeface="Arial"/>
                <a:ea typeface="SimSun"/>
                <a:cs typeface="Segoe UI"/>
              </a:rPr>
              <a:t>risques</a:t>
            </a:r>
            <a:r>
              <a:rPr lang="en-US" sz="1000" dirty="0" smtClean="0">
                <a:effectLst/>
                <a:latin typeface="Arial"/>
                <a:ea typeface="SimSun"/>
                <a:cs typeface="Segoe UI"/>
              </a:rPr>
              <a:t> pour les </a:t>
            </a:r>
            <a:r>
              <a:rPr lang="en-US" sz="1000" dirty="0" err="1" smtClean="0">
                <a:effectLst/>
                <a:latin typeface="Arial"/>
                <a:ea typeface="SimSun"/>
                <a:cs typeface="Segoe UI"/>
              </a:rPr>
              <a:t>réseaux</a:t>
            </a:r>
            <a:r>
              <a:rPr lang="en-US" sz="1000" dirty="0" smtClean="0">
                <a:effectLst/>
                <a:latin typeface="Arial"/>
                <a:ea typeface="SimSun"/>
                <a:cs typeface="Segoe UI"/>
              </a:rPr>
              <a:t> Windows. En </a:t>
            </a:r>
            <a:r>
              <a:rPr lang="en-US" sz="1000" dirty="0" err="1" smtClean="0">
                <a:effectLst/>
                <a:latin typeface="Arial"/>
                <a:ea typeface="SimSun"/>
                <a:cs typeface="Segoe UI"/>
              </a:rPr>
              <a:t>tant</a:t>
            </a:r>
            <a:r>
              <a:rPr lang="en-US" sz="1000" dirty="0" smtClean="0">
                <a:effectLst/>
                <a:latin typeface="Arial"/>
                <a:ea typeface="SimSun"/>
                <a:cs typeface="Segoe UI"/>
              </a:rPr>
              <a:t> </a:t>
            </a:r>
            <a:r>
              <a:rPr lang="en-US" sz="1000" dirty="0" err="1" smtClean="0">
                <a:effectLst/>
                <a:latin typeface="Arial"/>
                <a:ea typeface="SimSun"/>
                <a:cs typeface="Segoe UI"/>
              </a:rPr>
              <a:t>que</a:t>
            </a:r>
            <a:r>
              <a:rPr lang="en-US" sz="1000" dirty="0" smtClean="0">
                <a:effectLst/>
                <a:latin typeface="Arial"/>
                <a:ea typeface="SimSun"/>
                <a:cs typeface="Segoe UI"/>
              </a:rPr>
              <a:t> </a:t>
            </a:r>
            <a:r>
              <a:rPr lang="en-US" sz="1000" dirty="0" err="1" smtClean="0">
                <a:effectLst/>
                <a:latin typeface="Arial"/>
                <a:ea typeface="SimSun"/>
                <a:cs typeface="Segoe UI"/>
              </a:rPr>
              <a:t>système</a:t>
            </a:r>
            <a:r>
              <a:rPr lang="en-US" sz="1000" dirty="0" smtClean="0">
                <a:effectLst/>
                <a:latin typeface="Arial"/>
                <a:ea typeface="SimSun"/>
                <a:cs typeface="Segoe UI"/>
              </a:rPr>
              <a:t> </a:t>
            </a:r>
            <a:r>
              <a:rPr lang="en-US" sz="1000" dirty="0" err="1" smtClean="0">
                <a:effectLst/>
                <a:latin typeface="Arial"/>
                <a:ea typeface="SimSun"/>
                <a:cs typeface="Segoe UI"/>
              </a:rPr>
              <a:t>d'exploitation</a:t>
            </a:r>
            <a:r>
              <a:rPr lang="en-US" sz="1000" dirty="0" smtClean="0">
                <a:effectLst/>
                <a:latin typeface="Arial"/>
                <a:ea typeface="SimSun"/>
                <a:cs typeface="Segoe UI"/>
              </a:rPr>
              <a:t> </a:t>
            </a:r>
            <a:r>
              <a:rPr lang="en-US" sz="1000" dirty="0" err="1" smtClean="0">
                <a:effectLst/>
                <a:latin typeface="Arial"/>
                <a:ea typeface="SimSun"/>
                <a:cs typeface="Segoe UI"/>
              </a:rPr>
              <a:t>populaire</a:t>
            </a:r>
            <a:r>
              <a:rPr lang="en-US" sz="1000" dirty="0" smtClean="0">
                <a:effectLst/>
                <a:latin typeface="Arial"/>
                <a:ea typeface="SimSun"/>
                <a:cs typeface="Segoe UI"/>
              </a:rPr>
              <a:t>, Windows </a:t>
            </a:r>
            <a:r>
              <a:rPr lang="en-US" sz="1000" dirty="0" err="1" smtClean="0">
                <a:effectLst/>
                <a:latin typeface="Arial"/>
                <a:ea typeface="SimSun"/>
                <a:cs typeface="Segoe UI"/>
              </a:rPr>
              <a:t>est</a:t>
            </a:r>
            <a:r>
              <a:rPr lang="en-US" sz="1000" dirty="0" smtClean="0">
                <a:effectLst/>
                <a:latin typeface="Arial"/>
                <a:ea typeface="SimSun"/>
                <a:cs typeface="Segoe UI"/>
              </a:rPr>
              <a:t> la </a:t>
            </a:r>
            <a:r>
              <a:rPr lang="en-US" sz="1000" dirty="0" err="1" smtClean="0">
                <a:effectLst/>
                <a:latin typeface="Arial"/>
                <a:ea typeface="SimSun"/>
                <a:cs typeface="Segoe UI"/>
              </a:rPr>
              <a:t>cible</a:t>
            </a:r>
            <a:r>
              <a:rPr lang="en-US" sz="1000" dirty="0" smtClean="0">
                <a:effectLst/>
                <a:latin typeface="Arial"/>
                <a:ea typeface="SimSun"/>
                <a:cs typeface="Segoe UI"/>
              </a:rPr>
              <a:t> </a:t>
            </a:r>
            <a:r>
              <a:rPr lang="en-US" sz="1000" dirty="0" err="1" smtClean="0">
                <a:effectLst/>
                <a:latin typeface="Arial"/>
                <a:ea typeface="SimSun"/>
                <a:cs typeface="Segoe UI"/>
              </a:rPr>
              <a:t>fréquente</a:t>
            </a:r>
            <a:r>
              <a:rPr lang="en-US" sz="1000" dirty="0" smtClean="0">
                <a:effectLst/>
                <a:latin typeface="Arial"/>
                <a:ea typeface="SimSun"/>
                <a:cs typeface="Segoe UI"/>
              </a:rPr>
              <a:t> des auteurs de </a:t>
            </a:r>
            <a:r>
              <a:rPr lang="en-US" sz="1000" dirty="0" err="1" smtClean="0">
                <a:effectLst/>
                <a:latin typeface="Arial"/>
                <a:ea typeface="SimSun"/>
                <a:cs typeface="Segoe UI"/>
              </a:rPr>
              <a:t>programmes</a:t>
            </a:r>
            <a:r>
              <a:rPr lang="en-US" sz="1000" dirty="0" smtClean="0">
                <a:effectLst/>
                <a:latin typeface="Arial"/>
                <a:ea typeface="SimSun"/>
                <a:cs typeface="Segoe UI"/>
              </a:rPr>
              <a:t> </a:t>
            </a:r>
            <a:r>
              <a:rPr lang="en-US" sz="1000" dirty="0" err="1" smtClean="0">
                <a:effectLst/>
                <a:latin typeface="Arial"/>
                <a:ea typeface="SimSun"/>
                <a:cs typeface="Segoe UI"/>
              </a:rPr>
              <a:t>malveillants</a:t>
            </a:r>
            <a:r>
              <a:rPr lang="en-US" sz="1000" dirty="0" smtClean="0">
                <a:effectLst/>
                <a:latin typeface="Arial"/>
                <a:ea typeface="SimSun"/>
                <a:cs typeface="Segoe UI"/>
              </a:rPr>
              <a:t>. Les </a:t>
            </a:r>
            <a:r>
              <a:rPr lang="en-US" sz="1000" dirty="0" err="1" smtClean="0">
                <a:effectLst/>
                <a:latin typeface="Arial"/>
                <a:ea typeface="SimSun"/>
                <a:cs typeface="Segoe UI"/>
              </a:rPr>
              <a:t>programmes</a:t>
            </a:r>
            <a:r>
              <a:rPr lang="en-US" sz="1000" dirty="0" smtClean="0">
                <a:effectLst/>
                <a:latin typeface="Arial"/>
                <a:ea typeface="SimSun"/>
                <a:cs typeface="Segoe UI"/>
              </a:rPr>
              <a:t> </a:t>
            </a:r>
            <a:r>
              <a:rPr lang="en-US" sz="1000" dirty="0" err="1" smtClean="0">
                <a:effectLst/>
                <a:latin typeface="Arial"/>
                <a:ea typeface="SimSun"/>
                <a:cs typeface="Segoe UI"/>
              </a:rPr>
              <a:t>malveillants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être</a:t>
            </a:r>
            <a:r>
              <a:rPr lang="en-US" sz="1000" dirty="0" smtClean="0">
                <a:effectLst/>
                <a:latin typeface="Arial"/>
                <a:ea typeface="SimSun"/>
                <a:cs typeface="Segoe UI"/>
              </a:rPr>
              <a:t> </a:t>
            </a:r>
            <a:r>
              <a:rPr lang="en-US" sz="1000" dirty="0" err="1" smtClean="0">
                <a:effectLst/>
                <a:latin typeface="Arial"/>
                <a:ea typeface="SimSun"/>
                <a:cs typeface="Segoe UI"/>
              </a:rPr>
              <a:t>utilisés</a:t>
            </a:r>
            <a:r>
              <a:rPr lang="en-US" sz="1000" dirty="0" smtClean="0">
                <a:effectLst/>
                <a:latin typeface="Arial"/>
                <a:ea typeface="SimSun"/>
                <a:cs typeface="Segoe UI"/>
              </a:rPr>
              <a:t> pour </a:t>
            </a:r>
            <a:r>
              <a:rPr lang="en-US" sz="1000" dirty="0" err="1" smtClean="0">
                <a:effectLst/>
                <a:latin typeface="Arial"/>
                <a:ea typeface="SimSun"/>
                <a:cs typeface="Segoe UI"/>
              </a:rPr>
              <a:t>dérober</a:t>
            </a:r>
            <a:r>
              <a:rPr lang="en-US" sz="1000" dirty="0" smtClean="0">
                <a:effectLst/>
                <a:latin typeface="Arial"/>
                <a:ea typeface="SimSun"/>
                <a:cs typeface="Segoe UI"/>
              </a:rPr>
              <a:t> des mots de </a:t>
            </a:r>
            <a:r>
              <a:rPr lang="en-US" sz="1000" dirty="0" err="1" smtClean="0">
                <a:effectLst/>
                <a:latin typeface="Arial"/>
                <a:ea typeface="SimSun"/>
                <a:cs typeface="Segoe UI"/>
              </a:rPr>
              <a:t>passe</a:t>
            </a:r>
            <a:r>
              <a:rPr lang="en-US" sz="1000" dirty="0" smtClean="0">
                <a:effectLst/>
                <a:latin typeface="Arial"/>
                <a:ea typeface="SimSun"/>
                <a:cs typeface="Segoe UI"/>
              </a:rPr>
              <a:t> et </a:t>
            </a:r>
            <a:r>
              <a:rPr lang="en-US" sz="1000" dirty="0" err="1" smtClean="0">
                <a:effectLst/>
                <a:latin typeface="Arial"/>
                <a:ea typeface="SimSun"/>
                <a:cs typeface="Segoe UI"/>
              </a:rPr>
              <a:t>d'autres</a:t>
            </a:r>
            <a:r>
              <a:rPr lang="en-US" sz="1000" dirty="0" smtClean="0">
                <a:effectLst/>
                <a:latin typeface="Arial"/>
                <a:ea typeface="SimSun"/>
                <a:cs typeface="Segoe UI"/>
              </a:rPr>
              <a:t> </a:t>
            </a:r>
            <a:r>
              <a:rPr lang="en-US" sz="1000" dirty="0" err="1" smtClean="0">
                <a:effectLst/>
                <a:latin typeface="Arial"/>
                <a:ea typeface="SimSun"/>
                <a:cs typeface="Segoe UI"/>
              </a:rPr>
              <a:t>informations</a:t>
            </a:r>
            <a:r>
              <a:rPr lang="en-US" sz="1000" dirty="0" smtClean="0">
                <a:effectLst/>
                <a:latin typeface="Arial"/>
                <a:ea typeface="SimSun"/>
                <a:cs typeface="Segoe UI"/>
              </a:rPr>
              <a:t> </a:t>
            </a:r>
            <a:r>
              <a:rPr lang="en-US" sz="1000" dirty="0" err="1" smtClean="0">
                <a:effectLst/>
                <a:latin typeface="Arial"/>
                <a:ea typeface="SimSun"/>
                <a:cs typeface="Segoe UI"/>
              </a:rPr>
              <a:t>utiles</a:t>
            </a:r>
            <a:r>
              <a:rPr lang="en-US" sz="1000" dirty="0" smtClean="0">
                <a:effectLst/>
                <a:latin typeface="Arial"/>
                <a:ea typeface="SimSun"/>
                <a:cs typeface="Segoe UI"/>
              </a:rPr>
              <a:t> de </a:t>
            </a:r>
            <a:r>
              <a:rPr lang="en-US" sz="1000" dirty="0" err="1" smtClean="0">
                <a:effectLst/>
                <a:latin typeface="Arial"/>
                <a:ea typeface="SimSun"/>
                <a:cs typeface="Segoe UI"/>
              </a:rPr>
              <a:t>votre</a:t>
            </a:r>
            <a:r>
              <a:rPr lang="en-US" sz="1000" dirty="0" smtClean="0">
                <a:effectLst/>
                <a:latin typeface="Arial"/>
                <a:ea typeface="SimSun"/>
                <a:cs typeface="Segoe UI"/>
              </a:rPr>
              <a:t> </a:t>
            </a:r>
            <a:r>
              <a:rPr lang="en-US" sz="1000" dirty="0" err="1" smtClean="0">
                <a:effectLst/>
                <a:latin typeface="Arial"/>
                <a:ea typeface="SimSun"/>
                <a:cs typeface="Segoe UI"/>
              </a:rPr>
              <a:t>organisation</a:t>
            </a:r>
            <a:r>
              <a:rPr lang="en-US" sz="1000" dirty="0" smtClean="0">
                <a:effectLst/>
                <a:latin typeface="Arial"/>
                <a:ea typeface="SimSun"/>
                <a:cs typeface="Segoe UI"/>
              </a:rPr>
              <a:t>. </a:t>
            </a:r>
            <a:r>
              <a:rPr lang="en-US" sz="1000" dirty="0" err="1" smtClean="0">
                <a:effectLst/>
                <a:latin typeface="Arial"/>
                <a:ea typeface="SimSun"/>
                <a:cs typeface="Segoe UI"/>
              </a:rPr>
              <a:t>Ils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également</a:t>
            </a:r>
            <a:r>
              <a:rPr lang="en-US" sz="1000" dirty="0" smtClean="0">
                <a:effectLst/>
                <a:latin typeface="Arial"/>
                <a:ea typeface="SimSun"/>
                <a:cs typeface="Segoe UI"/>
              </a:rPr>
              <a:t> </a:t>
            </a:r>
            <a:r>
              <a:rPr lang="en-US" sz="1000" dirty="0" err="1" smtClean="0">
                <a:effectLst/>
                <a:latin typeface="Arial"/>
                <a:ea typeface="SimSun"/>
                <a:cs typeface="Segoe UI"/>
              </a:rPr>
              <a:t>utiliser</a:t>
            </a:r>
            <a:r>
              <a:rPr lang="en-US" sz="1000" dirty="0" smtClean="0">
                <a:effectLst/>
                <a:latin typeface="Arial"/>
                <a:ea typeface="SimSun"/>
                <a:cs typeface="Segoe UI"/>
              </a:rPr>
              <a:t> </a:t>
            </a:r>
            <a:r>
              <a:rPr lang="en-US" sz="1000" dirty="0" err="1" smtClean="0">
                <a:effectLst/>
                <a:latin typeface="Arial"/>
                <a:ea typeface="SimSun"/>
                <a:cs typeface="Segoe UI"/>
              </a:rPr>
              <a:t>vos</a:t>
            </a:r>
            <a:r>
              <a:rPr lang="en-US" sz="1000" dirty="0" smtClean="0">
                <a:effectLst/>
                <a:latin typeface="Arial"/>
                <a:ea typeface="SimSun"/>
                <a:cs typeface="Segoe UI"/>
              </a:rPr>
              <a:t> </a:t>
            </a:r>
            <a:r>
              <a:rPr lang="en-US" sz="1000" dirty="0" err="1" smtClean="0">
                <a:effectLst/>
                <a:latin typeface="Arial"/>
                <a:ea typeface="SimSun"/>
                <a:cs typeface="Segoe UI"/>
              </a:rPr>
              <a:t>ordinateurs</a:t>
            </a:r>
            <a:r>
              <a:rPr lang="en-US" sz="1000" dirty="0" smtClean="0">
                <a:effectLst/>
                <a:latin typeface="Arial"/>
                <a:ea typeface="SimSun"/>
                <a:cs typeface="Segoe UI"/>
              </a:rPr>
              <a:t> pour </a:t>
            </a:r>
            <a:r>
              <a:rPr lang="en-US" sz="1000" dirty="0" err="1" smtClean="0">
                <a:effectLst/>
                <a:latin typeface="Arial"/>
                <a:ea typeface="SimSun"/>
                <a:cs typeface="Segoe UI"/>
              </a:rPr>
              <a:t>envoyer</a:t>
            </a:r>
            <a:r>
              <a:rPr lang="en-US" sz="1000" dirty="0" smtClean="0">
                <a:effectLst/>
                <a:latin typeface="Arial"/>
                <a:ea typeface="SimSun"/>
                <a:cs typeface="Segoe UI"/>
              </a:rPr>
              <a:t> du </a:t>
            </a:r>
            <a:r>
              <a:rPr lang="en-US" sz="1000" dirty="0" err="1" smtClean="0">
                <a:effectLst/>
                <a:latin typeface="Arial"/>
                <a:ea typeface="SimSun"/>
                <a:cs typeface="Segoe UI"/>
              </a:rPr>
              <a:t>courrier</a:t>
            </a:r>
            <a:r>
              <a:rPr lang="en-US" sz="1000" dirty="0" smtClean="0">
                <a:effectLst/>
                <a:latin typeface="Arial"/>
                <a:ea typeface="SimSun"/>
                <a:cs typeface="Segoe UI"/>
              </a:rPr>
              <a:t> </a:t>
            </a:r>
            <a:r>
              <a:rPr lang="en-US" sz="1000" dirty="0" err="1" smtClean="0">
                <a:effectLst/>
                <a:latin typeface="Arial"/>
                <a:ea typeface="SimSun"/>
                <a:cs typeface="Segoe UI"/>
              </a:rPr>
              <a:t>indésirable</a:t>
            </a:r>
            <a:r>
              <a:rPr lang="en-US" sz="1000" dirty="0" smtClean="0">
                <a:effectLst/>
                <a:latin typeface="Arial"/>
                <a:ea typeface="SimSun"/>
                <a:cs typeface="Segoe UI"/>
              </a:rPr>
              <a:t>. Des </a:t>
            </a:r>
            <a:r>
              <a:rPr lang="en-US" sz="1000" dirty="0" err="1" smtClean="0">
                <a:effectLst/>
                <a:latin typeface="Arial"/>
                <a:ea typeface="SimSun"/>
                <a:cs typeface="Segoe UI"/>
              </a:rPr>
              <a:t>programmes</a:t>
            </a:r>
            <a:r>
              <a:rPr lang="en-US" sz="1000" dirty="0" smtClean="0">
                <a:effectLst/>
                <a:latin typeface="Arial"/>
                <a:ea typeface="SimSun"/>
                <a:cs typeface="Segoe UI"/>
              </a:rPr>
              <a:t> </a:t>
            </a:r>
            <a:r>
              <a:rPr lang="en-US" sz="1000" dirty="0" err="1" smtClean="0">
                <a:effectLst/>
                <a:latin typeface="Arial"/>
                <a:ea typeface="SimSun"/>
                <a:cs typeface="Segoe UI"/>
              </a:rPr>
              <a:t>malveillants</a:t>
            </a:r>
            <a:r>
              <a:rPr lang="en-US" sz="1000" dirty="0" smtClean="0">
                <a:effectLst/>
                <a:latin typeface="Arial"/>
                <a:ea typeface="SimSun"/>
                <a:cs typeface="Segoe UI"/>
              </a:rPr>
              <a:t> </a:t>
            </a:r>
            <a:r>
              <a:rPr lang="en-US" sz="1000" dirty="0" err="1" smtClean="0">
                <a:effectLst/>
                <a:latin typeface="Arial"/>
                <a:ea typeface="SimSun"/>
                <a:cs typeface="Segoe UI"/>
              </a:rPr>
              <a:t>particulièrement</a:t>
            </a:r>
            <a:r>
              <a:rPr lang="en-US" sz="1000" dirty="0" smtClean="0">
                <a:effectLst/>
                <a:latin typeface="Arial"/>
                <a:ea typeface="SimSun"/>
                <a:cs typeface="Segoe UI"/>
              </a:rPr>
              <a:t> </a:t>
            </a:r>
            <a:r>
              <a:rPr lang="en-US" sz="1000" dirty="0" err="1" smtClean="0">
                <a:effectLst/>
                <a:latin typeface="Arial"/>
                <a:ea typeface="SimSun"/>
                <a:cs typeface="Segoe UI"/>
              </a:rPr>
              <a:t>sophistiqués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être</a:t>
            </a:r>
            <a:r>
              <a:rPr lang="en-US" sz="1000" dirty="0" smtClean="0">
                <a:effectLst/>
                <a:latin typeface="Arial"/>
                <a:ea typeface="SimSun"/>
                <a:cs typeface="Segoe UI"/>
              </a:rPr>
              <a:t> </a:t>
            </a:r>
            <a:r>
              <a:rPr lang="en-US" sz="1000" dirty="0" err="1" smtClean="0">
                <a:effectLst/>
                <a:latin typeface="Arial"/>
                <a:ea typeface="SimSun"/>
                <a:cs typeface="Segoe UI"/>
              </a:rPr>
              <a:t>écrits</a:t>
            </a:r>
            <a:r>
              <a:rPr lang="en-US" sz="1000" dirty="0" smtClean="0">
                <a:effectLst/>
                <a:latin typeface="Arial"/>
                <a:ea typeface="SimSun"/>
                <a:cs typeface="Segoe UI"/>
              </a:rPr>
              <a:t> </a:t>
            </a:r>
            <a:r>
              <a:rPr lang="en-US" sz="1000" dirty="0" err="1" smtClean="0">
                <a:effectLst/>
                <a:latin typeface="Arial"/>
                <a:ea typeface="SimSun"/>
                <a:cs typeface="Segoe UI"/>
              </a:rPr>
              <a:t>spécifiquement</a:t>
            </a:r>
            <a:r>
              <a:rPr lang="en-US" sz="1000" dirty="0" smtClean="0">
                <a:effectLst/>
                <a:latin typeface="Arial"/>
                <a:ea typeface="SimSun"/>
                <a:cs typeface="Segoe UI"/>
              </a:rPr>
              <a:t> pour </a:t>
            </a:r>
            <a:r>
              <a:rPr lang="en-US" sz="1000" dirty="0" err="1" smtClean="0">
                <a:effectLst/>
                <a:latin typeface="Arial"/>
                <a:ea typeface="SimSun"/>
                <a:cs typeface="Segoe UI"/>
              </a:rPr>
              <a:t>cibler</a:t>
            </a:r>
            <a:r>
              <a:rPr lang="en-US" sz="1000" dirty="0" smtClean="0">
                <a:effectLst/>
                <a:latin typeface="Arial"/>
                <a:ea typeface="SimSun"/>
                <a:cs typeface="Segoe UI"/>
              </a:rPr>
              <a:t> </a:t>
            </a:r>
            <a:r>
              <a:rPr lang="en-US" sz="1000" dirty="0" err="1" smtClean="0">
                <a:effectLst/>
                <a:latin typeface="Arial"/>
                <a:ea typeface="SimSun"/>
                <a:cs typeface="Segoe UI"/>
              </a:rPr>
              <a:t>votre</a:t>
            </a:r>
            <a:r>
              <a:rPr lang="en-US" sz="1000" dirty="0" smtClean="0">
                <a:effectLst/>
                <a:latin typeface="Arial"/>
                <a:ea typeface="SimSun"/>
                <a:cs typeface="Segoe UI"/>
              </a:rPr>
              <a:t> </a:t>
            </a:r>
            <a:r>
              <a:rPr lang="en-US" sz="1000" dirty="0" err="1" smtClean="0">
                <a:effectLst/>
                <a:latin typeface="Arial"/>
                <a:ea typeface="SimSun"/>
                <a:cs typeface="Segoe UI"/>
              </a:rPr>
              <a:t>organisation</a:t>
            </a:r>
            <a:r>
              <a:rPr lang="en-US" sz="1000" dirty="0" smtClean="0">
                <a:effectLst/>
                <a:latin typeface="Arial"/>
                <a:ea typeface="SimSu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dérobées</a:t>
            </a:r>
            <a:r>
              <a:rPr lang="en-US" sz="1000" dirty="0" smtClean="0">
                <a:effectLst/>
                <a:latin typeface="Arial"/>
                <a:ea typeface="SimSun"/>
                <a:cs typeface="Segoe UI"/>
              </a:rPr>
              <a:t>. Les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dérobées</a:t>
            </a:r>
            <a:r>
              <a:rPr lang="en-US" sz="1000" dirty="0" smtClean="0">
                <a:effectLst/>
                <a:latin typeface="Arial"/>
                <a:ea typeface="SimSun"/>
                <a:cs typeface="Segoe UI"/>
              </a:rPr>
              <a:t> constituent un </a:t>
            </a:r>
            <a:r>
              <a:rPr lang="en-US" sz="1000" dirty="0" err="1" smtClean="0">
                <a:effectLst/>
                <a:latin typeface="Arial"/>
                <a:ea typeface="SimSun"/>
                <a:cs typeface="Segoe UI"/>
              </a:rPr>
              <a:t>risque</a:t>
            </a:r>
            <a:r>
              <a:rPr lang="en-US" sz="1000" dirty="0" smtClean="0">
                <a:effectLst/>
                <a:latin typeface="Arial"/>
                <a:ea typeface="SimSun"/>
                <a:cs typeface="Segoe UI"/>
              </a:rPr>
              <a:t> pour </a:t>
            </a:r>
            <a:r>
              <a:rPr lang="en-US" sz="1000" dirty="0" err="1" smtClean="0">
                <a:effectLst/>
                <a:latin typeface="Arial"/>
                <a:ea typeface="SimSun"/>
                <a:cs typeface="Segoe UI"/>
              </a:rPr>
              <a:t>votre</a:t>
            </a:r>
            <a:r>
              <a:rPr lang="en-US" sz="1000" dirty="0" smtClean="0">
                <a:effectLst/>
                <a:latin typeface="Arial"/>
                <a:ea typeface="SimSun"/>
                <a:cs typeface="Segoe UI"/>
              </a:rPr>
              <a:t> </a:t>
            </a:r>
            <a:r>
              <a:rPr lang="en-US" sz="1000" dirty="0" err="1" smtClean="0">
                <a:effectLst/>
                <a:latin typeface="Arial"/>
                <a:ea typeface="SimSun"/>
                <a:cs typeface="Segoe UI"/>
              </a:rPr>
              <a:t>organisation</a:t>
            </a:r>
            <a:r>
              <a:rPr lang="en-US" sz="1000" dirty="0" smtClean="0">
                <a:effectLst/>
                <a:latin typeface="Arial"/>
                <a:ea typeface="SimSun"/>
                <a:cs typeface="Segoe UI"/>
              </a:rPr>
              <a:t> car </a:t>
            </a:r>
            <a:r>
              <a:rPr lang="en-US" sz="1000" dirty="0" err="1" smtClean="0">
                <a:effectLst/>
                <a:latin typeface="Arial"/>
                <a:ea typeface="SimSun"/>
                <a:cs typeface="Segoe UI"/>
              </a:rPr>
              <a:t>elles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être</a:t>
            </a:r>
            <a:r>
              <a:rPr lang="en-US" sz="1000" dirty="0" smtClean="0">
                <a:effectLst/>
                <a:latin typeface="Arial"/>
                <a:ea typeface="SimSun"/>
                <a:cs typeface="Segoe UI"/>
              </a:rPr>
              <a:t> </a:t>
            </a:r>
            <a:r>
              <a:rPr lang="en-US" sz="1000" dirty="0" err="1" smtClean="0">
                <a:effectLst/>
                <a:latin typeface="Arial"/>
                <a:ea typeface="SimSun"/>
                <a:cs typeface="Segoe UI"/>
              </a:rPr>
              <a:t>utilisées</a:t>
            </a:r>
            <a:r>
              <a:rPr lang="en-US" sz="1000" dirty="0" smtClean="0">
                <a:effectLst/>
                <a:latin typeface="Arial"/>
                <a:ea typeface="SimSun"/>
                <a:cs typeface="Segoe UI"/>
              </a:rPr>
              <a:t> par un concurrent </a:t>
            </a:r>
            <a:r>
              <a:rPr lang="en-US" sz="1000" dirty="0" err="1" smtClean="0">
                <a:effectLst/>
                <a:latin typeface="Arial"/>
                <a:ea typeface="SimSun"/>
                <a:cs typeface="Segoe UI"/>
              </a:rPr>
              <a:t>ou</a:t>
            </a:r>
            <a:r>
              <a:rPr lang="en-US" sz="1000" dirty="0" smtClean="0">
                <a:effectLst/>
                <a:latin typeface="Arial"/>
                <a:ea typeface="SimSun"/>
                <a:cs typeface="Segoe UI"/>
              </a:rPr>
              <a:t> </a:t>
            </a:r>
            <a:r>
              <a:rPr lang="en-US" sz="1000" dirty="0" err="1" smtClean="0">
                <a:effectLst/>
                <a:latin typeface="Arial"/>
                <a:ea typeface="SimSun"/>
                <a:cs typeface="Segoe UI"/>
              </a:rPr>
              <a:t>elles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servir</a:t>
            </a:r>
            <a:r>
              <a:rPr lang="en-US" sz="1000" dirty="0" smtClean="0">
                <a:effectLst/>
                <a:latin typeface="Arial"/>
                <a:ea typeface="SimSun"/>
                <a:cs typeface="Segoe UI"/>
              </a:rPr>
              <a:t> à </a:t>
            </a:r>
            <a:r>
              <a:rPr lang="en-US" sz="1000" dirty="0" err="1" smtClean="0">
                <a:effectLst/>
                <a:latin typeface="Arial"/>
                <a:ea typeface="SimSun"/>
                <a:cs typeface="Segoe UI"/>
              </a:rPr>
              <a:t>mettre</a:t>
            </a:r>
            <a:r>
              <a:rPr lang="en-US" sz="1000" dirty="0" smtClean="0">
                <a:effectLst/>
                <a:latin typeface="Arial"/>
                <a:ea typeface="SimSun"/>
                <a:cs typeface="Segoe UI"/>
              </a:rPr>
              <a:t> </a:t>
            </a:r>
            <a:r>
              <a:rPr lang="en-US" sz="1000" dirty="0" err="1" smtClean="0">
                <a:effectLst/>
                <a:latin typeface="Arial"/>
                <a:ea typeface="SimSun"/>
                <a:cs typeface="Segoe UI"/>
              </a:rPr>
              <a:t>votre</a:t>
            </a:r>
            <a:r>
              <a:rPr lang="en-US" sz="1000" dirty="0" smtClean="0">
                <a:effectLst/>
                <a:latin typeface="Arial"/>
                <a:ea typeface="SimSun"/>
                <a:cs typeface="Segoe UI"/>
              </a:rPr>
              <a:t> </a:t>
            </a:r>
            <a:r>
              <a:rPr lang="en-US" sz="1000" dirty="0" err="1" smtClean="0">
                <a:effectLst/>
                <a:latin typeface="Arial"/>
                <a:ea typeface="SimSun"/>
                <a:cs typeface="Segoe UI"/>
              </a:rPr>
              <a:t>organisation</a:t>
            </a:r>
            <a:r>
              <a:rPr lang="en-US" sz="1000" dirty="0" smtClean="0">
                <a:effectLst/>
                <a:latin typeface="Arial"/>
                <a:ea typeface="SimSun"/>
                <a:cs typeface="Segoe UI"/>
              </a:rPr>
              <a:t> </a:t>
            </a:r>
            <a:r>
              <a:rPr lang="en-US" sz="1000" dirty="0" err="1" smtClean="0">
                <a:effectLst/>
                <a:latin typeface="Arial"/>
                <a:ea typeface="SimSun"/>
                <a:cs typeface="Segoe UI"/>
              </a:rPr>
              <a:t>dans</a:t>
            </a:r>
            <a:r>
              <a:rPr lang="en-US" sz="1000" dirty="0" smtClean="0">
                <a:effectLst/>
                <a:latin typeface="Arial"/>
                <a:ea typeface="SimSun"/>
                <a:cs typeface="Segoe UI"/>
              </a:rPr>
              <a:t> </a:t>
            </a:r>
            <a:r>
              <a:rPr lang="en-US" sz="1000" dirty="0" err="1" smtClean="0">
                <a:effectLst/>
                <a:latin typeface="Arial"/>
                <a:ea typeface="SimSun"/>
                <a:cs typeface="Segoe UI"/>
              </a:rPr>
              <a:t>l'embarras</a:t>
            </a:r>
            <a:r>
              <a:rPr lang="en-US" sz="1000" dirty="0" smtClean="0">
                <a:effectLst/>
                <a:latin typeface="Arial"/>
                <a:ea typeface="SimSu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Questions </a:t>
            </a:r>
            <a:r>
              <a:rPr lang="en-US" sz="1000" dirty="0" err="1" smtClean="0">
                <a:effectLst/>
                <a:latin typeface="Arial"/>
                <a:ea typeface="Times New Roman"/>
                <a:cs typeface="Segoe UI"/>
              </a:rPr>
              <a:t>légales</a:t>
            </a:r>
            <a:r>
              <a:rPr lang="en-US" sz="1000" dirty="0" smtClean="0">
                <a:effectLst/>
                <a:latin typeface="Arial"/>
                <a:ea typeface="Times New Roman"/>
                <a:cs typeface="Segoe UI"/>
              </a:rPr>
              <a:t>. Les questions </a:t>
            </a:r>
            <a:r>
              <a:rPr lang="en-US" sz="1000" dirty="0" err="1" smtClean="0">
                <a:effectLst/>
                <a:latin typeface="Arial"/>
                <a:ea typeface="Times New Roman"/>
                <a:cs typeface="Segoe UI"/>
              </a:rPr>
              <a:t>légales</a:t>
            </a:r>
            <a:r>
              <a:rPr lang="en-US" sz="1000" dirty="0" smtClean="0">
                <a:effectLst/>
                <a:latin typeface="Arial"/>
                <a:ea typeface="Times New Roman"/>
                <a:cs typeface="Segoe UI"/>
              </a:rPr>
              <a:t> </a:t>
            </a:r>
            <a:r>
              <a:rPr lang="en-US" sz="1000" dirty="0" err="1" smtClean="0">
                <a:effectLst/>
                <a:latin typeface="Arial"/>
                <a:ea typeface="Times New Roman"/>
                <a:cs typeface="Segoe UI"/>
              </a:rPr>
              <a:t>peuvent</a:t>
            </a:r>
            <a:r>
              <a:rPr lang="en-US" sz="1000" dirty="0" smtClean="0">
                <a:effectLst/>
                <a:latin typeface="Arial"/>
                <a:ea typeface="Times New Roman"/>
                <a:cs typeface="Segoe UI"/>
              </a:rPr>
              <a:t> </a:t>
            </a:r>
            <a:r>
              <a:rPr lang="en-US" sz="1000" dirty="0" err="1" smtClean="0">
                <a:effectLst/>
                <a:latin typeface="Arial"/>
                <a:ea typeface="Times New Roman"/>
                <a:cs typeface="Segoe UI"/>
              </a:rPr>
              <a:t>être</a:t>
            </a:r>
            <a:r>
              <a:rPr lang="en-US" sz="1000" dirty="0" smtClean="0">
                <a:effectLst/>
                <a:latin typeface="Arial"/>
                <a:ea typeface="Times New Roman"/>
                <a:cs typeface="Segoe UI"/>
              </a:rPr>
              <a:t> un souci </a:t>
            </a:r>
            <a:r>
              <a:rPr lang="en-US" sz="1000" dirty="0" err="1" smtClean="0">
                <a:effectLst/>
                <a:latin typeface="Arial"/>
                <a:ea typeface="Times New Roman"/>
                <a:cs typeface="Segoe UI"/>
              </a:rPr>
              <a:t>si</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confidentielles</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a:t>
            </a:r>
            <a:r>
              <a:rPr lang="en-US" sz="1000" dirty="0" err="1" smtClean="0">
                <a:effectLst/>
                <a:latin typeface="Arial"/>
                <a:ea typeface="Times New Roman"/>
                <a:cs typeface="Segoe UI"/>
              </a:rPr>
              <a:t>privées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a:t>
            </a:r>
            <a:r>
              <a:rPr lang="en-US" sz="1000" dirty="0" err="1" smtClean="0">
                <a:effectLst/>
                <a:latin typeface="Arial"/>
                <a:ea typeface="Times New Roman"/>
                <a:cs typeface="Segoe UI"/>
              </a:rPr>
              <a:t>dérobées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a:t>
            </a:r>
            <a:r>
              <a:rPr lang="en-US" sz="1000" dirty="0" err="1" smtClean="0">
                <a:effectLst/>
                <a:latin typeface="Arial"/>
                <a:ea typeface="Times New Roman"/>
                <a:cs typeface="Segoe UI"/>
              </a:rPr>
              <a:t>rendues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publiques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Cela</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particulièrement</a:t>
            </a:r>
            <a:r>
              <a:rPr lang="en-US" sz="1000" dirty="0" smtClean="0">
                <a:effectLst/>
                <a:latin typeface="Arial"/>
                <a:ea typeface="Times New Roman"/>
                <a:cs typeface="Segoe UI"/>
              </a:rPr>
              <a:t> </a:t>
            </a:r>
            <a:r>
              <a:rPr lang="en-US" sz="1000" dirty="0" err="1" smtClean="0">
                <a:effectLst/>
                <a:latin typeface="Arial"/>
                <a:ea typeface="Times New Roman"/>
                <a:cs typeface="Segoe UI"/>
              </a:rPr>
              <a:t>vrai</a:t>
            </a:r>
            <a:r>
              <a:rPr lang="en-US" sz="1000" dirty="0" smtClean="0">
                <a:effectLst/>
                <a:latin typeface="Arial"/>
                <a:ea typeface="Times New Roman"/>
                <a:cs typeface="Segoe UI"/>
              </a:rPr>
              <a:t> pour les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client.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supprimées</a:t>
            </a:r>
            <a:r>
              <a:rPr lang="en-US" sz="1000" dirty="0" smtClean="0">
                <a:effectLst/>
                <a:latin typeface="Arial"/>
                <a:ea typeface="SimSun"/>
                <a:cs typeface="Segoe UI"/>
              </a:rPr>
              <a:t>. </a:t>
            </a:r>
            <a:r>
              <a:rPr lang="en-US" sz="1000" dirty="0" err="1" smtClean="0">
                <a:effectLst/>
                <a:latin typeface="Arial"/>
                <a:ea typeface="SimSun"/>
                <a:cs typeface="Segoe UI"/>
              </a:rPr>
              <a:t>Que</a:t>
            </a:r>
            <a:r>
              <a:rPr lang="en-US" sz="1000" dirty="0" smtClean="0">
                <a:effectLst/>
                <a:latin typeface="Arial"/>
                <a:ea typeface="SimSun"/>
                <a:cs typeface="Segoe UI"/>
              </a:rPr>
              <a:t> les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soient</a:t>
            </a:r>
            <a:r>
              <a:rPr lang="en-US" sz="1000" dirty="0" smtClean="0">
                <a:effectLst/>
                <a:latin typeface="Arial"/>
                <a:ea typeface="SimSun"/>
                <a:cs typeface="Segoe UI"/>
              </a:rPr>
              <a:t> </a:t>
            </a:r>
            <a:r>
              <a:rPr lang="en-US" sz="1000" dirty="0" err="1" smtClean="0">
                <a:effectLst/>
                <a:latin typeface="Arial"/>
                <a:ea typeface="SimSun"/>
                <a:cs typeface="Segoe UI"/>
              </a:rPr>
              <a:t>supprimées</a:t>
            </a:r>
            <a:r>
              <a:rPr lang="en-US" sz="1000" dirty="0" smtClean="0">
                <a:effectLst/>
                <a:latin typeface="Arial"/>
                <a:ea typeface="SimSun"/>
                <a:cs typeface="Segoe UI"/>
              </a:rPr>
              <a:t> par un </a:t>
            </a:r>
            <a:r>
              <a:rPr lang="en-US" sz="1000" dirty="0" err="1" smtClean="0">
                <a:effectLst/>
                <a:latin typeface="Arial"/>
                <a:ea typeface="SimSun"/>
                <a:cs typeface="Segoe UI"/>
              </a:rPr>
              <a:t>programme</a:t>
            </a:r>
            <a:r>
              <a:rPr lang="en-US" sz="1000" dirty="0" smtClean="0">
                <a:effectLst/>
                <a:latin typeface="Arial"/>
                <a:ea typeface="SimSun"/>
                <a:cs typeface="Segoe UI"/>
              </a:rPr>
              <a:t> </a:t>
            </a:r>
            <a:r>
              <a:rPr lang="en-US" sz="1000" dirty="0" err="1" smtClean="0">
                <a:effectLst/>
                <a:latin typeface="Arial"/>
                <a:ea typeface="SimSun"/>
                <a:cs typeface="Segoe UI"/>
              </a:rPr>
              <a:t>malveillant</a:t>
            </a:r>
            <a:r>
              <a:rPr lang="en-US" sz="1000" dirty="0" smtClean="0">
                <a:effectLst/>
                <a:latin typeface="Arial"/>
                <a:ea typeface="SimSun"/>
                <a:cs typeface="Segoe UI"/>
              </a:rPr>
              <a:t> </a:t>
            </a:r>
            <a:r>
              <a:rPr lang="en-US" sz="1000" dirty="0" err="1" smtClean="0">
                <a:effectLst/>
                <a:latin typeface="Arial"/>
                <a:ea typeface="SimSun"/>
                <a:cs typeface="Segoe UI"/>
              </a:rPr>
              <a:t>ou</a:t>
            </a:r>
            <a:r>
              <a:rPr lang="en-US" sz="1000" dirty="0" smtClean="0">
                <a:effectLst/>
                <a:latin typeface="Arial"/>
                <a:ea typeface="SimSun"/>
                <a:cs typeface="Segoe UI"/>
              </a:rPr>
              <a:t> par un </a:t>
            </a:r>
            <a:r>
              <a:rPr lang="en-US" sz="1000" dirty="0" err="1" smtClean="0">
                <a:effectLst/>
                <a:latin typeface="Arial"/>
                <a:ea typeface="SimSun"/>
                <a:cs typeface="Segoe UI"/>
              </a:rPr>
              <a:t>utilisateur</a:t>
            </a:r>
            <a:r>
              <a:rPr lang="en-US" sz="1000" dirty="0" smtClean="0">
                <a:effectLst/>
                <a:latin typeface="Arial"/>
                <a:ea typeface="SimSun"/>
                <a:cs typeface="Segoe UI"/>
              </a:rPr>
              <a:t> (</a:t>
            </a:r>
            <a:r>
              <a:rPr lang="en-US" sz="1000" dirty="0" err="1" smtClean="0">
                <a:effectLst/>
                <a:latin typeface="Arial"/>
                <a:ea typeface="Times New Roman"/>
                <a:cs typeface="Times New Roman"/>
              </a:rPr>
              <a:t>accidentellement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ou</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intentionnellement</a:t>
            </a:r>
            <a:r>
              <a:rPr lang="en-US" sz="1000" dirty="0" smtClean="0">
                <a:effectLst/>
                <a:latin typeface="Arial"/>
                <a:ea typeface="Times New Roman"/>
                <a:cs typeface="Times New Roman"/>
              </a:rPr>
              <a:t>)</a:t>
            </a:r>
            <a:r>
              <a:rPr lang="en-US" sz="1000" dirty="0" smtClean="0">
                <a:effectLst/>
                <a:latin typeface="Arial"/>
                <a:ea typeface="SimSun"/>
                <a:cs typeface="Segoe UI"/>
              </a:rPr>
              <a:t>, les </a:t>
            </a:r>
            <a:r>
              <a:rPr lang="en-US" sz="1000" dirty="0" err="1" smtClean="0">
                <a:effectLst/>
                <a:latin typeface="Arial"/>
                <a:ea typeface="SimSun"/>
                <a:cs typeface="Segoe UI"/>
              </a:rPr>
              <a:t>données</a:t>
            </a:r>
            <a:r>
              <a:rPr lang="en-US" sz="1000" dirty="0" smtClean="0">
                <a:effectLst/>
                <a:latin typeface="Arial"/>
                <a:ea typeface="SimSun"/>
                <a:cs typeface="Segoe UI"/>
              </a:rPr>
              <a:t> </a:t>
            </a:r>
            <a:r>
              <a:rPr lang="en-US" sz="1000" dirty="0" err="1" smtClean="0">
                <a:effectLst/>
                <a:latin typeface="Arial"/>
                <a:ea typeface="SimSun"/>
                <a:cs typeface="Segoe UI"/>
              </a:rPr>
              <a:t>perdues</a:t>
            </a:r>
            <a:r>
              <a:rPr lang="en-US" sz="1000" dirty="0" smtClean="0">
                <a:effectLst/>
                <a:latin typeface="Arial"/>
                <a:ea typeface="SimSun"/>
                <a:cs typeface="Segoe UI"/>
              </a:rPr>
              <a:t> </a:t>
            </a:r>
            <a:r>
              <a:rPr lang="en-US" sz="1000" dirty="0" err="1" smtClean="0">
                <a:effectLst/>
                <a:latin typeface="Arial"/>
                <a:ea typeface="SimSun"/>
                <a:cs typeface="Segoe UI"/>
              </a:rPr>
              <a:t>peuvent</a:t>
            </a:r>
            <a:r>
              <a:rPr lang="en-US" sz="1000" dirty="0" smtClean="0">
                <a:effectLst/>
                <a:latin typeface="Arial"/>
                <a:ea typeface="SimSun"/>
                <a:cs typeface="Segoe UI"/>
              </a:rPr>
              <a:t> </a:t>
            </a:r>
            <a:r>
              <a:rPr lang="en-US" sz="1000" dirty="0" err="1" smtClean="0">
                <a:effectLst/>
                <a:latin typeface="Arial"/>
                <a:ea typeface="SimSun"/>
                <a:cs typeface="Segoe UI"/>
              </a:rPr>
              <a:t>présenter</a:t>
            </a:r>
            <a:r>
              <a:rPr lang="en-US" sz="1000" dirty="0" smtClean="0">
                <a:effectLst/>
                <a:latin typeface="Arial"/>
                <a:ea typeface="SimSun"/>
                <a:cs typeface="Segoe UI"/>
              </a:rPr>
              <a:t> un </a:t>
            </a:r>
            <a:r>
              <a:rPr lang="en-US" sz="1000" dirty="0" err="1" smtClean="0">
                <a:effectLst/>
                <a:latin typeface="Arial"/>
                <a:ea typeface="SimSun"/>
                <a:cs typeface="Segoe UI"/>
              </a:rPr>
              <a:t>coût</a:t>
            </a:r>
            <a:r>
              <a:rPr lang="en-US" sz="1000" dirty="0" smtClean="0">
                <a:effectLst/>
                <a:latin typeface="Arial"/>
                <a:ea typeface="SimSun"/>
                <a:cs typeface="Segoe UI"/>
              </a:rPr>
              <a:t> important </a:t>
            </a:r>
            <a:r>
              <a:rPr lang="en-US" sz="1000" dirty="0" err="1" smtClean="0">
                <a:effectLst/>
                <a:latin typeface="Arial"/>
                <a:ea typeface="SimSun"/>
                <a:cs typeface="Segoe UI"/>
              </a:rPr>
              <a:t>aussi</a:t>
            </a:r>
            <a:r>
              <a:rPr lang="en-US" sz="1000" dirty="0" smtClean="0">
                <a:effectLst/>
                <a:latin typeface="Arial"/>
                <a:ea typeface="SimSun"/>
                <a:cs typeface="Segoe UI"/>
              </a:rPr>
              <a:t> </a:t>
            </a:r>
            <a:r>
              <a:rPr lang="en-US" sz="1000" dirty="0" err="1" smtClean="0">
                <a:effectLst/>
                <a:latin typeface="Arial"/>
                <a:ea typeface="SimSun"/>
                <a:cs typeface="Segoe UI"/>
              </a:rPr>
              <a:t>bien</a:t>
            </a:r>
            <a:r>
              <a:rPr lang="en-US" sz="1000" dirty="0" smtClean="0">
                <a:effectLst/>
                <a:latin typeface="Arial"/>
                <a:ea typeface="SimSun"/>
                <a:cs typeface="Segoe UI"/>
              </a:rPr>
              <a:t> </a:t>
            </a:r>
            <a:r>
              <a:rPr lang="en-US" sz="1000" dirty="0" err="1" smtClean="0">
                <a:effectLst/>
                <a:latin typeface="Arial"/>
                <a:ea typeface="SimSun"/>
                <a:cs typeface="Segoe UI"/>
              </a:rPr>
              <a:t>financièrement</a:t>
            </a:r>
            <a:r>
              <a:rPr lang="en-US" sz="1000" dirty="0" smtClean="0">
                <a:effectLst/>
                <a:latin typeface="Arial"/>
                <a:ea typeface="SimSun"/>
                <a:cs typeface="Segoe UI"/>
              </a:rPr>
              <a:t> </a:t>
            </a:r>
            <a:r>
              <a:rPr lang="en-US" sz="1000" dirty="0" err="1" smtClean="0">
                <a:effectLst/>
                <a:latin typeface="Arial"/>
                <a:ea typeface="SimSun"/>
                <a:cs typeface="Segoe UI"/>
              </a:rPr>
              <a:t>qu'en</a:t>
            </a:r>
            <a:r>
              <a:rPr lang="en-US" sz="1000" dirty="0" smtClean="0">
                <a:effectLst/>
                <a:latin typeface="Arial"/>
                <a:ea typeface="SimSun"/>
                <a:cs typeface="Segoe UI"/>
              </a:rPr>
              <a:t> </a:t>
            </a:r>
            <a:r>
              <a:rPr lang="en-US" sz="1000" dirty="0" err="1" smtClean="0">
                <a:effectLst/>
                <a:latin typeface="Arial"/>
                <a:ea typeface="SimSun"/>
                <a:cs typeface="Segoe UI"/>
              </a:rPr>
              <a:t>terme</a:t>
            </a:r>
            <a:r>
              <a:rPr lang="en-US" sz="1000" dirty="0" smtClean="0">
                <a:effectLst/>
                <a:latin typeface="Arial"/>
                <a:ea typeface="SimSun"/>
                <a:cs typeface="Segoe UI"/>
              </a:rPr>
              <a:t> de temps.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36142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couche</a:t>
            </a:r>
            <a:r>
              <a:rPr lang="en-US" sz="1000" dirty="0">
                <a:latin typeface="Arial"/>
                <a:ea typeface="SimSun"/>
                <a:cs typeface="Segoe UI"/>
              </a:rPr>
              <a:t> du </a:t>
            </a:r>
            <a:r>
              <a:rPr lang="en-US" sz="1000" dirty="0" err="1">
                <a:latin typeface="Arial"/>
                <a:ea typeface="SimSun"/>
                <a:cs typeface="Segoe UI"/>
              </a:rPr>
              <a:t>modèle</a:t>
            </a:r>
            <a:r>
              <a:rPr lang="en-US" sz="1000" dirty="0">
                <a:latin typeface="Arial"/>
                <a:ea typeface="SimSun"/>
                <a:cs typeface="Segoe UI"/>
              </a:rPr>
              <a:t> de </a:t>
            </a:r>
            <a:r>
              <a:rPr lang="en-US" sz="1000" dirty="0" err="1">
                <a:latin typeface="Arial"/>
                <a:ea typeface="SimSun"/>
                <a:cs typeface="Segoe UI"/>
              </a:rPr>
              <a:t>défense</a:t>
            </a:r>
            <a:r>
              <a:rPr lang="en-US" sz="1000" dirty="0">
                <a:latin typeface="Arial"/>
                <a:ea typeface="SimSun"/>
                <a:cs typeface="Segoe UI"/>
              </a:rPr>
              <a:t> en </a:t>
            </a:r>
            <a:r>
              <a:rPr lang="en-US" sz="1000" dirty="0" err="1">
                <a:latin typeface="Arial"/>
                <a:ea typeface="SimSun"/>
                <a:cs typeface="Segoe UI"/>
              </a:rPr>
              <a:t>profondeur</a:t>
            </a:r>
            <a:r>
              <a:rPr lang="en-US" sz="1000" dirty="0">
                <a:latin typeface="Arial"/>
                <a:ea typeface="SimSun"/>
                <a:cs typeface="Segoe UI"/>
              </a:rPr>
              <a:t>. Le point à </a:t>
            </a:r>
            <a:r>
              <a:rPr lang="en-US" sz="1000" dirty="0" err="1">
                <a:latin typeface="Arial"/>
                <a:ea typeface="SimSun"/>
                <a:cs typeface="Segoe UI"/>
              </a:rPr>
              <a:t>retenir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création</a:t>
            </a:r>
            <a:r>
              <a:rPr lang="en-US" sz="1000" dirty="0" smtClean="0">
                <a:latin typeface="Arial"/>
                <a:ea typeface="SimSun"/>
                <a:cs typeface="Segoe UI"/>
              </a:rPr>
              <a:t> </a:t>
            </a:r>
            <a:r>
              <a:rPr lang="en-US" sz="1000" dirty="0">
                <a:latin typeface="Arial"/>
                <a:ea typeface="SimSun"/>
                <a:cs typeface="Segoe UI"/>
              </a:rPr>
              <a:t>de couches de </a:t>
            </a:r>
            <a:r>
              <a:rPr lang="en-US" sz="1000" dirty="0" err="1">
                <a:latin typeface="Arial"/>
                <a:ea typeface="SimSun"/>
                <a:cs typeface="Segoe UI"/>
              </a:rPr>
              <a:t>sécurité</a:t>
            </a:r>
            <a:r>
              <a:rPr lang="en-US" sz="1000" dirty="0">
                <a:latin typeface="Arial"/>
                <a:ea typeface="SimSun"/>
                <a:cs typeface="Segoe UI"/>
              </a:rPr>
              <a:t> multiples </a:t>
            </a:r>
            <a:r>
              <a:rPr lang="en-US" sz="1000" dirty="0" err="1">
                <a:latin typeface="Arial"/>
                <a:ea typeface="SimSun"/>
                <a:cs typeface="Segoe UI"/>
              </a:rPr>
              <a:t>est</a:t>
            </a:r>
            <a:r>
              <a:rPr lang="en-US" sz="1000" dirty="0">
                <a:latin typeface="Arial"/>
                <a:ea typeface="SimSun"/>
                <a:cs typeface="Segoe UI"/>
              </a:rPr>
              <a:t> par nature plus </a:t>
            </a:r>
            <a:r>
              <a:rPr lang="en-US" sz="1000" dirty="0" err="1">
                <a:latin typeface="Arial"/>
                <a:ea typeface="SimSun"/>
                <a:cs typeface="Segoe UI"/>
              </a:rPr>
              <a:t>sûre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s'attacher</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seule</a:t>
            </a:r>
            <a:r>
              <a:rPr lang="en-US" sz="1000" dirty="0">
                <a:latin typeface="Arial"/>
                <a:ea typeface="SimSun"/>
                <a:cs typeface="Segoe UI"/>
              </a:rPr>
              <a:t> </a:t>
            </a:r>
            <a:r>
              <a:rPr lang="en-US" sz="1000" dirty="0" err="1">
                <a:latin typeface="Arial"/>
                <a:ea typeface="SimSun"/>
                <a:cs typeface="Segoe UI"/>
              </a:rPr>
              <a:t>couche</a:t>
            </a:r>
            <a:r>
              <a:rPr lang="en-US" sz="1000" dirty="0">
                <a:latin typeface="Arial"/>
                <a:ea typeface="SimSun"/>
                <a:cs typeface="Segoe UI"/>
              </a:rPr>
              <a:t>. </a:t>
            </a:r>
            <a:r>
              <a:rPr lang="en-US" sz="1000" dirty="0" err="1">
                <a:latin typeface="Arial"/>
                <a:ea typeface="SimSun"/>
                <a:cs typeface="Segoe UI"/>
              </a:rPr>
              <a:t>N'entrez</a:t>
            </a:r>
            <a:r>
              <a:rPr lang="en-US" sz="1000" dirty="0">
                <a:latin typeface="Arial"/>
                <a:ea typeface="SimSun"/>
                <a:cs typeface="Segoe UI"/>
              </a:rPr>
              <a:t> pas trop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détails</a:t>
            </a:r>
            <a:r>
              <a:rPr lang="en-US" sz="1000" dirty="0">
                <a:latin typeface="Arial"/>
                <a:ea typeface="SimSun"/>
                <a:cs typeface="Segoe UI"/>
              </a:rPr>
              <a:t>, car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présenterez</a:t>
            </a:r>
            <a:r>
              <a:rPr lang="en-US" sz="1000" dirty="0">
                <a:latin typeface="Arial"/>
                <a:ea typeface="SimSun"/>
                <a:cs typeface="Segoe UI"/>
              </a:rPr>
              <a:t> </a:t>
            </a:r>
            <a:r>
              <a:rPr lang="en-US" sz="1000" dirty="0" err="1">
                <a:latin typeface="Arial"/>
                <a:ea typeface="SimSun"/>
                <a:cs typeface="Segoe UI"/>
              </a:rPr>
              <a:t>l'amélioration</a:t>
            </a:r>
            <a:r>
              <a:rPr lang="en-US" sz="1000" dirty="0">
                <a:latin typeface="Arial"/>
                <a:ea typeface="SimSun"/>
                <a:cs typeface="Segoe UI"/>
              </a:rPr>
              <a:t> de la </a:t>
            </a:r>
            <a:r>
              <a:rPr lang="en-US" sz="1000" dirty="0" err="1">
                <a:latin typeface="Arial"/>
                <a:ea typeface="SimSun"/>
                <a:cs typeface="Segoe UI"/>
              </a:rPr>
              <a:t>sécurité</a:t>
            </a:r>
            <a:r>
              <a:rPr lang="en-US" sz="1000" dirty="0">
                <a:latin typeface="Arial"/>
                <a:ea typeface="SimSun"/>
                <a:cs typeface="Segoe UI"/>
              </a:rPr>
              <a:t> pour </a:t>
            </a:r>
            <a:r>
              <a:rPr lang="en-US" sz="1000" dirty="0" err="1">
                <a:latin typeface="Arial"/>
                <a:ea typeface="SimSun"/>
                <a:cs typeface="Segoe UI"/>
              </a:rPr>
              <a:t>chacune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ces</a:t>
            </a:r>
            <a:r>
              <a:rPr lang="en-US" sz="1000" dirty="0" smtClean="0">
                <a:latin typeface="Arial"/>
                <a:ea typeface="SimSun"/>
                <a:cs typeface="Segoe UI"/>
              </a:rPr>
              <a:t> couches </a:t>
            </a:r>
            <a:r>
              <a:rPr lang="en-US" sz="1000" dirty="0">
                <a:latin typeface="Arial"/>
                <a:ea typeface="SimSun"/>
                <a:cs typeface="Segoe UI"/>
              </a:rPr>
              <a:t>plus loin,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rubrique</a:t>
            </a:r>
            <a:r>
              <a:rPr lang="en-US" sz="1000" dirty="0">
                <a:latin typeface="Arial"/>
                <a:ea typeface="SimSun"/>
                <a:cs typeface="Segoe UI"/>
              </a:rPr>
              <a:t> </a:t>
            </a:r>
            <a:r>
              <a:rPr lang="en-US" sz="1000" i="1" dirty="0">
                <a:latin typeface="Arial"/>
                <a:ea typeface="SimSun"/>
                <a:cs typeface="Arial"/>
              </a:rPr>
              <a:t>Configuration des </a:t>
            </a:r>
            <a:r>
              <a:rPr lang="en-US" sz="1000" i="1" dirty="0" err="1">
                <a:latin typeface="Arial"/>
                <a:ea typeface="SimSun"/>
                <a:cs typeface="Arial"/>
              </a:rPr>
              <a:t>paramètres</a:t>
            </a:r>
            <a:r>
              <a:rPr lang="en-US" sz="1000" i="1" dirty="0">
                <a:latin typeface="Arial"/>
                <a:ea typeface="SimSun"/>
                <a:cs typeface="Arial"/>
              </a:rPr>
              <a:t> de </a:t>
            </a:r>
            <a:r>
              <a:rPr lang="en-US" sz="1000" i="1" dirty="0" err="1">
                <a:latin typeface="Arial"/>
                <a:ea typeface="SimSun"/>
                <a:cs typeface="Arial"/>
              </a:rPr>
              <a:t>sécurité</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Combien</a:t>
            </a:r>
            <a:r>
              <a:rPr lang="en-US" sz="1000" dirty="0">
                <a:solidFill>
                  <a:srgbClr val="000000"/>
                </a:solidFill>
                <a:latin typeface="Arial"/>
                <a:ea typeface="SimSun"/>
                <a:cs typeface="Segoe UI"/>
              </a:rPr>
              <a:t> de couches du </a:t>
            </a:r>
            <a:r>
              <a:rPr lang="en-US" sz="1000" dirty="0" err="1">
                <a:solidFill>
                  <a:srgbClr val="000000"/>
                </a:solidFill>
                <a:latin typeface="Arial"/>
                <a:ea typeface="SimSun"/>
                <a:cs typeface="Segoe UI"/>
              </a:rPr>
              <a:t>modèle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défense</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profondeur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implémenter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organisation</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implémenter</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a:solidFill>
                  <a:srgbClr val="000000"/>
                </a:solidFill>
                <a:latin typeface="Arial"/>
                <a:ea typeface="SimSun"/>
                <a:cs typeface="Segoe UI"/>
              </a:rPr>
              <a:t>couches du </a:t>
            </a:r>
            <a:r>
              <a:rPr lang="en-US" sz="1000" dirty="0" err="1">
                <a:solidFill>
                  <a:srgbClr val="000000"/>
                </a:solidFill>
                <a:latin typeface="Arial"/>
                <a:ea typeface="SimSun"/>
                <a:cs typeface="Segoe UI"/>
              </a:rPr>
              <a:t>modèle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défense</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profondeur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certaine</a:t>
            </a:r>
            <a:r>
              <a:rPr lang="en-US" sz="1000" dirty="0">
                <a:latin typeface="Arial"/>
                <a:ea typeface="SimSun"/>
                <a:cs typeface="Segoe UI"/>
              </a:rPr>
              <a:t> </a:t>
            </a:r>
            <a:r>
              <a:rPr lang="en-US" sz="1000" dirty="0" err="1">
                <a:latin typeface="Arial"/>
                <a:ea typeface="SimSun"/>
                <a:cs typeface="Segoe UI"/>
              </a:rPr>
              <a:t>mesure</a:t>
            </a:r>
            <a:r>
              <a:rPr lang="en-US" sz="1000" dirty="0">
                <a:latin typeface="Arial"/>
                <a:ea typeface="SimSun"/>
                <a:cs typeface="Segoe UI"/>
              </a:rPr>
              <a:t>. Les </a:t>
            </a:r>
            <a:r>
              <a:rPr lang="en-US" sz="1000" dirty="0" err="1">
                <a:latin typeface="Arial"/>
                <a:ea typeface="SimSun"/>
                <a:cs typeface="Segoe UI"/>
              </a:rPr>
              <a:t>mesures</a:t>
            </a:r>
            <a:r>
              <a:rPr lang="en-US" sz="1000" dirty="0">
                <a:latin typeface="Arial"/>
                <a:ea typeface="SimSun"/>
                <a:cs typeface="Segoe UI"/>
              </a:rPr>
              <a:t> </a:t>
            </a:r>
            <a:r>
              <a:rPr lang="en-US" sz="1000" dirty="0" err="1">
                <a:latin typeface="Arial"/>
                <a:ea typeface="SimSun"/>
                <a:cs typeface="Segoe UI"/>
              </a:rPr>
              <a:t>réelles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implémentez</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basées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besoins</a:t>
            </a:r>
            <a:r>
              <a:rPr lang="en-US" sz="1000" dirty="0">
                <a:latin typeface="Arial"/>
                <a:ea typeface="SimSun"/>
                <a:cs typeface="Segoe UI"/>
              </a:rPr>
              <a:t> et le budget </a:t>
            </a:r>
            <a:r>
              <a:rPr lang="en-US" sz="1000" dirty="0" smtClean="0">
                <a:latin typeface="Arial"/>
                <a:ea typeface="SimSun"/>
                <a:cs typeface="Segoe UI"/>
              </a:rPr>
              <a:t>de </a:t>
            </a:r>
            <a:r>
              <a:rPr lang="en-US" sz="1000" dirty="0" err="1" smtClean="0">
                <a:latin typeface="Arial"/>
                <a:ea typeface="SimSun"/>
                <a:cs typeface="Segoe UI"/>
              </a:rPr>
              <a:t>votre</a:t>
            </a:r>
            <a:r>
              <a:rPr lang="en-US" sz="1000" dirty="0" smtClean="0">
                <a:latin typeface="Arial"/>
                <a:ea typeface="SimSun"/>
                <a:cs typeface="Segoe UI"/>
              </a:rPr>
              <a:t> </a:t>
            </a:r>
            <a:r>
              <a:rPr lang="en-US" sz="1000" dirty="0" err="1">
                <a:latin typeface="Arial"/>
                <a:ea typeface="SimSun"/>
                <a:cs typeface="Segoe UI"/>
              </a:rPr>
              <a:t>organisation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470954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point de </a:t>
            </a:r>
            <a:r>
              <a:rPr lang="en-US" sz="1000" dirty="0" err="1">
                <a:latin typeface="Arial"/>
                <a:ea typeface="SimSun"/>
                <a:cs typeface="Segoe UI"/>
              </a:rPr>
              <a:t>départ</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discussion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a:t>
            </a:r>
            <a:r>
              <a:rPr lang="en-US" sz="1000" dirty="0" err="1">
                <a:latin typeface="Arial"/>
                <a:ea typeface="SimSun"/>
                <a:cs typeface="Segoe UI"/>
              </a:rPr>
              <a:t>d'améliorer</a:t>
            </a:r>
            <a:r>
              <a:rPr lang="en-US" sz="1000" dirty="0">
                <a:latin typeface="Arial"/>
                <a:ea typeface="SimSun"/>
                <a:cs typeface="Segoe UI"/>
              </a:rPr>
              <a:t> la </a:t>
            </a:r>
            <a:r>
              <a:rPr lang="en-US" sz="1000" dirty="0" err="1">
                <a:latin typeface="Arial"/>
                <a:ea typeface="SimSun"/>
                <a:cs typeface="Segoe UI"/>
              </a:rPr>
              <a:t>sécurité</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informez</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qu'en</a:t>
            </a:r>
            <a:r>
              <a:rPr lang="en-US" sz="1000" dirty="0">
                <a:latin typeface="Arial"/>
                <a:ea typeface="SimSun"/>
                <a:cs typeface="Segoe UI"/>
              </a:rPr>
              <a:t> </a:t>
            </a:r>
            <a:r>
              <a:rPr lang="en-US" sz="1000" dirty="0" err="1">
                <a:latin typeface="Arial"/>
                <a:ea typeface="SimSun"/>
                <a:cs typeface="Segoe UI"/>
              </a:rPr>
              <a:t>appliquant</a:t>
            </a:r>
            <a:r>
              <a:rPr lang="en-US" sz="1000" dirty="0">
                <a:latin typeface="Arial"/>
                <a:ea typeface="SimSun"/>
                <a:cs typeface="Segoe UI"/>
              </a:rPr>
              <a:t> les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appliquer</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différentes</a:t>
            </a:r>
            <a:r>
              <a:rPr lang="en-US" sz="1000" dirty="0">
                <a:latin typeface="Arial"/>
                <a:ea typeface="SimSun"/>
                <a:cs typeface="Segoe UI"/>
              </a:rPr>
              <a:t> pour les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clients </a:t>
            </a:r>
            <a:r>
              <a:rPr lang="en-US" sz="1000" dirty="0" err="1">
                <a:latin typeface="Arial"/>
                <a:ea typeface="SimSun"/>
                <a:cs typeface="Segoe UI"/>
              </a:rPr>
              <a:t>que</a:t>
            </a:r>
            <a:r>
              <a:rPr lang="en-US" sz="1000" dirty="0">
                <a:latin typeface="Arial"/>
                <a:ea typeface="SimSun"/>
                <a:cs typeface="Segoe UI"/>
              </a:rPr>
              <a:t> pour les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évaluées</a:t>
            </a:r>
            <a:r>
              <a:rPr lang="en-US" sz="1000" dirty="0">
                <a:latin typeface="Arial"/>
                <a:ea typeface="SimSun"/>
                <a:cs typeface="Segoe UI"/>
              </a:rPr>
              <a:t> et </a:t>
            </a:r>
            <a:r>
              <a:rPr lang="en-US" sz="1000" dirty="0" err="1">
                <a:latin typeface="Arial"/>
                <a:ea typeface="SimSun"/>
                <a:cs typeface="Segoe UI"/>
              </a:rPr>
              <a:t>mises</a:t>
            </a:r>
            <a:r>
              <a:rPr lang="en-US" sz="1000" dirty="0">
                <a:latin typeface="Arial"/>
                <a:ea typeface="SimSun"/>
                <a:cs typeface="Segoe UI"/>
              </a:rPr>
              <a:t> à jour </a:t>
            </a:r>
            <a:r>
              <a:rPr lang="en-US" sz="1000" dirty="0" err="1">
                <a:latin typeface="Arial"/>
                <a:ea typeface="SimSun"/>
                <a:cs typeface="Segoe UI"/>
              </a:rPr>
              <a:t>régulièrement</a:t>
            </a:r>
            <a:r>
              <a:rPr lang="en-US" sz="1000" dirty="0">
                <a:latin typeface="Arial"/>
                <a:ea typeface="SimSun"/>
                <a:cs typeface="Segoe UI"/>
              </a:rPr>
              <a:t>. </a:t>
            </a:r>
            <a:r>
              <a:rPr lang="en-US" sz="1000" dirty="0" smtClean="0">
                <a:latin typeface="Arial"/>
                <a:ea typeface="SimSun"/>
                <a:cs typeface="Segoe UI"/>
              </a:rPr>
              <a:t>Au fur </a:t>
            </a:r>
            <a:r>
              <a:rPr lang="en-US" sz="1000" dirty="0">
                <a:latin typeface="Arial"/>
                <a:ea typeface="SimSun"/>
                <a:cs typeface="Segoe UI"/>
              </a:rPr>
              <a:t>et à </a:t>
            </a:r>
            <a:r>
              <a:rPr lang="en-US" sz="1000" dirty="0" err="1">
                <a:latin typeface="Arial"/>
                <a:ea typeface="SimSun"/>
                <a:cs typeface="Segoe UI"/>
              </a:rPr>
              <a:t>mesure</a:t>
            </a:r>
            <a:r>
              <a:rPr lang="en-US" sz="1000" dirty="0">
                <a:latin typeface="Arial"/>
                <a:ea typeface="SimSun"/>
                <a:cs typeface="Segoe UI"/>
              </a:rPr>
              <a:t> de </a:t>
            </a:r>
            <a:r>
              <a:rPr lang="en-US" sz="1000" dirty="0" err="1">
                <a:latin typeface="Arial"/>
                <a:ea typeface="SimSun"/>
                <a:cs typeface="Segoe UI"/>
              </a:rPr>
              <a:t>l'évolution</a:t>
            </a:r>
            <a:r>
              <a:rPr lang="en-US" sz="1000" dirty="0">
                <a:latin typeface="Arial"/>
                <a:ea typeface="SimSun"/>
                <a:cs typeface="Segoe UI"/>
              </a:rPr>
              <a:t> des technologies, les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changent</a:t>
            </a:r>
            <a:r>
              <a:rPr lang="en-US" sz="1000" dirty="0">
                <a:latin typeface="Arial"/>
                <a:ea typeface="SimSun"/>
                <a:cs typeface="Segoe UI"/>
              </a:rPr>
              <a:t> et les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pour assurer la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évoluer</a:t>
            </a:r>
            <a:r>
              <a:rPr lang="en-US" sz="1000" dirty="0">
                <a:latin typeface="Arial"/>
                <a:ea typeface="SimSun"/>
                <a:cs typeface="Segoe UI"/>
              </a:rPr>
              <a:t> </a:t>
            </a:r>
            <a:r>
              <a:rPr lang="en-US" sz="1000" dirty="0" err="1">
                <a:latin typeface="Arial"/>
                <a:ea typeface="SimSun"/>
                <a:cs typeface="Segoe UI"/>
              </a:rPr>
              <a:t>elles</a:t>
            </a:r>
            <a:r>
              <a:rPr lang="en-US" sz="1000" dirty="0">
                <a:latin typeface="Arial"/>
                <a:ea typeface="SimSun"/>
                <a:cs typeface="Segoe UI"/>
              </a:rPr>
              <a:t> </a:t>
            </a:r>
            <a:r>
              <a:rPr lang="en-US" sz="1000" dirty="0" err="1">
                <a:latin typeface="Arial"/>
                <a:ea typeface="SimSun"/>
                <a:cs typeface="Segoe UI"/>
              </a:rPr>
              <a:t>aussi</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obtenir</a:t>
            </a:r>
            <a:r>
              <a:rPr lang="en-US" sz="1000" dirty="0">
                <a:latin typeface="Arial"/>
                <a:ea typeface="SimSun"/>
                <a:cs typeface="Segoe UI"/>
              </a:rPr>
              <a:t> la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détaillée</a:t>
            </a:r>
            <a:r>
              <a:rPr lang="en-US" sz="1000" dirty="0">
                <a:latin typeface="Arial"/>
                <a:ea typeface="SimSun"/>
                <a:cs typeface="Segoe UI"/>
              </a:rPr>
              <a:t> des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Microsoft, </a:t>
            </a:r>
            <a:r>
              <a:rPr lang="en-US" sz="1000" dirty="0" err="1">
                <a:latin typeface="Arial"/>
                <a:ea typeface="SimSun"/>
                <a:cs typeface="Segoe UI"/>
              </a:rPr>
              <a:t>renvoyez</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smtClean="0">
                <a:latin typeface="Arial"/>
                <a:ea typeface="SimSun"/>
                <a:cs typeface="Segoe UI"/>
              </a:rPr>
              <a:t>au lien </a:t>
            </a:r>
            <a:r>
              <a:rPr lang="en-US" sz="1000" dirty="0" err="1" smtClean="0">
                <a:latin typeface="Arial"/>
                <a:ea typeface="SimSun"/>
                <a:cs typeface="Segoe UI"/>
              </a:rPr>
              <a:t>relatif</a:t>
            </a:r>
            <a:r>
              <a:rPr lang="en-US" sz="1000" dirty="0" smtClean="0">
                <a:latin typeface="Arial"/>
                <a:ea typeface="SimSun"/>
                <a:cs typeface="Segoe UI"/>
              </a:rPr>
              <a:t> </a:t>
            </a:r>
            <a:r>
              <a:rPr lang="en-US" sz="1000" dirty="0">
                <a:latin typeface="Arial"/>
                <a:ea typeface="SimSun"/>
                <a:cs typeface="Segoe UI"/>
              </a:rPr>
              <a:t>à la documentation </a:t>
            </a:r>
            <a:r>
              <a:rPr lang="en-US" sz="1000" dirty="0" err="1">
                <a:latin typeface="Arial"/>
                <a:ea typeface="SimSun"/>
                <a:cs typeface="Segoe UI"/>
              </a:rPr>
              <a:t>supplémentaire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manuel</a:t>
            </a:r>
            <a:r>
              <a:rPr lang="en-US" sz="1000" dirty="0">
                <a:latin typeface="Arial"/>
                <a:ea typeface="SimSun"/>
                <a:cs typeface="Segoe UI"/>
              </a:rPr>
              <a:t> du </a:t>
            </a:r>
            <a:r>
              <a:rPr lang="en-US" sz="1000" dirty="0" err="1">
                <a:latin typeface="Arial"/>
                <a:ea typeface="SimSun"/>
                <a:cs typeface="Segoe UI"/>
              </a:rPr>
              <a:t>stagiaire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947437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à </a:t>
            </a:r>
            <a:r>
              <a:rPr lang="en-US" sz="1000" dirty="0" err="1" smtClean="0">
                <a:effectLst/>
                <a:latin typeface="Arial"/>
                <a:ea typeface="Times New Roman"/>
                <a:cs typeface="Segoe UI"/>
              </a:rPr>
              <a:t>partir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cette</a:t>
            </a:r>
            <a:r>
              <a:rPr lang="en-US" sz="1000" dirty="0" smtClean="0">
                <a:effectLst/>
                <a:latin typeface="Arial"/>
                <a:ea typeface="Times New Roman"/>
                <a:cs typeface="Segoe UI"/>
              </a:rPr>
              <a:t> </a:t>
            </a:r>
            <a:r>
              <a:rPr lang="en-US" sz="1000" dirty="0" err="1" smtClean="0">
                <a:effectLst/>
                <a:latin typeface="Arial"/>
                <a:ea typeface="Times New Roman"/>
                <a:cs typeface="Segoe UI"/>
              </a:rPr>
              <a:t>leçon</a:t>
            </a:r>
            <a:r>
              <a:rPr lang="en-US" sz="1000" dirty="0" smtClean="0">
                <a:effectLst/>
                <a:latin typeface="Arial"/>
                <a:ea typeface="Times New Roman"/>
                <a:cs typeface="Segoe UI"/>
              </a:rPr>
              <a:t>, </a:t>
            </a:r>
            <a:r>
              <a:rPr lang="en-US" sz="1000" dirty="0" err="1" smtClean="0">
                <a:effectLst/>
                <a:latin typeface="Arial"/>
                <a:ea typeface="Times New Roman"/>
                <a:cs typeface="Segoe UI"/>
              </a:rPr>
              <a: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commenceront</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divers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protéger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environnement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système</a:t>
            </a:r>
            <a:r>
              <a:rPr lang="en-US" sz="1000" dirty="0" smtClean="0">
                <a:effectLst/>
                <a:latin typeface="Arial"/>
                <a:ea typeface="Times New Roman"/>
                <a:cs typeface="Segoe UI"/>
              </a:rPr>
              <a:t> </a:t>
            </a:r>
            <a:r>
              <a:rPr lang="en-US" sz="1000" dirty="0" err="1" smtClean="0">
                <a:effectLst/>
                <a:latin typeface="Arial"/>
                <a:ea typeface="Times New Roman"/>
                <a:cs typeface="Segoe UI"/>
              </a:rPr>
              <a:t>d'exploitation</a:t>
            </a:r>
            <a:r>
              <a:rPr lang="en-US" sz="1000" dirty="0" smtClean="0">
                <a:effectLst/>
                <a:latin typeface="Arial"/>
                <a:ea typeface="Times New Roman"/>
                <a:cs typeface="Segoe UI"/>
              </a:rPr>
              <a:t> Windows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utiliseront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stratégies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déployer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plusieurs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tester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environnement</a:t>
            </a:r>
            <a:r>
              <a:rPr lang="en-US" sz="1000" dirty="0">
                <a:latin typeface="Arial"/>
                <a:ea typeface="SimSun"/>
                <a:cs typeface="Segoe UI"/>
              </a:rPr>
              <a:t> </a:t>
            </a:r>
            <a:r>
              <a:rPr lang="en-US" sz="1000" dirty="0" smtClean="0">
                <a:latin typeface="Arial"/>
                <a:ea typeface="SimSun"/>
                <a:cs typeface="Segoe UI"/>
              </a:rPr>
              <a:t>de test </a:t>
            </a:r>
            <a:r>
              <a:rPr lang="en-US" sz="1000" dirty="0" err="1">
                <a:latin typeface="Arial"/>
                <a:ea typeface="SimSun"/>
                <a:cs typeface="Segoe UI"/>
              </a:rPr>
              <a:t>avant</a:t>
            </a:r>
            <a:r>
              <a:rPr lang="en-US" sz="1000" dirty="0">
                <a:latin typeface="Arial"/>
                <a:ea typeface="SimSun"/>
                <a:cs typeface="Segoe UI"/>
              </a:rPr>
              <a:t> de les </a:t>
            </a:r>
            <a:r>
              <a:rPr lang="en-US" sz="1000" dirty="0" err="1">
                <a:latin typeface="Arial"/>
                <a:ea typeface="SimSun"/>
                <a:cs typeface="Segoe UI"/>
              </a:rPr>
              <a:t>déployer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l'ensemble</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organisation</a:t>
            </a:r>
            <a:r>
              <a:rPr lang="en-US" sz="1000" dirty="0">
                <a:latin typeface="Arial"/>
                <a:ea typeface="SimSun"/>
                <a:cs typeface="Segoe UI"/>
              </a:rPr>
              <a:t>, car </a:t>
            </a:r>
            <a:r>
              <a:rPr lang="en-US" sz="1000" dirty="0" err="1">
                <a:latin typeface="Arial"/>
                <a:ea typeface="SimSun"/>
                <a:cs typeface="Segoe UI"/>
              </a:rPr>
              <a:t>certains</a:t>
            </a:r>
            <a:r>
              <a:rPr lang="en-US" sz="1000" dirty="0">
                <a:latin typeface="Arial"/>
                <a:ea typeface="SimSun"/>
                <a:cs typeface="Segoe UI"/>
              </a:rPr>
              <a:t>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limiter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empêcher</a:t>
            </a:r>
            <a:r>
              <a:rPr lang="en-US" sz="1000" dirty="0">
                <a:latin typeface="Arial"/>
                <a:ea typeface="SimSun"/>
                <a:cs typeface="Segoe UI"/>
              </a:rPr>
              <a:t> le </a:t>
            </a:r>
            <a:r>
              <a:rPr lang="en-US" sz="1000" dirty="0" err="1">
                <a:latin typeface="Arial"/>
                <a:ea typeface="SimSun"/>
                <a:cs typeface="Segoe UI"/>
              </a:rPr>
              <a:t>fonctionnement</a:t>
            </a:r>
            <a:r>
              <a:rPr lang="en-US" sz="1000" dirty="0">
                <a:latin typeface="Arial"/>
                <a:ea typeface="SimSun"/>
                <a:cs typeface="Segoe UI"/>
              </a:rPr>
              <a:t> de </a:t>
            </a:r>
            <a:r>
              <a:rPr lang="en-US" sz="1000" dirty="0" err="1">
                <a:latin typeface="Arial"/>
                <a:ea typeface="SimSun"/>
                <a:cs typeface="Segoe UI"/>
              </a:rPr>
              <a:t>certaines</a:t>
            </a:r>
            <a:r>
              <a:rPr lang="en-US" sz="1000" dirty="0">
                <a:latin typeface="Arial"/>
                <a:ea typeface="SimSun"/>
                <a:cs typeface="Segoe UI"/>
              </a:rPr>
              <a:t> applications.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rechercher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détaillée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cliquez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lien </a:t>
            </a:r>
            <a:r>
              <a:rPr lang="en-US" sz="1000" dirty="0" err="1">
                <a:latin typeface="Arial"/>
                <a:ea typeface="SimSun"/>
                <a:cs typeface="Segoe UI"/>
              </a:rPr>
              <a:t>suivant</a:t>
            </a:r>
            <a:r>
              <a:rPr lang="en-US" sz="1000" dirty="0">
                <a:latin typeface="Arial"/>
                <a:ea typeface="SimSun"/>
                <a:cs typeface="Segoe UI"/>
              </a:rPr>
              <a:t> </a:t>
            </a:r>
            <a:r>
              <a:rPr lang="en-US" sz="1000">
                <a:latin typeface="Arial"/>
                <a:ea typeface="SimSun"/>
                <a:cs typeface="Segoe UI"/>
              </a:rPr>
              <a:t>: </a:t>
            </a:r>
            <a:r>
              <a:rPr lang="en-US" sz="1000">
                <a:latin typeface="Arial"/>
                <a:ea typeface="Calibri"/>
                <a:cs typeface="Segoe UI"/>
                <a:hlinkClick r:id="rId3"/>
              </a:rPr>
              <a:t>http://go.microsoft.com/fwlink/?</a:t>
            </a:r>
            <a:r>
              <a:rPr lang="en-US" sz="1000" smtClean="0">
                <a:latin typeface="Arial"/>
                <a:ea typeface="Calibri"/>
                <a:cs typeface="Segoe UI"/>
                <a:hlinkClick r:id="rId3"/>
              </a:rPr>
              <a:t>LinkID=266744</a:t>
            </a:r>
            <a:r>
              <a:rPr lang="en-US" sz="1000" smtClean="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7499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Ouvrez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une</a:t>
            </a:r>
            <a:r>
              <a:rPr lang="en-US" sz="1000" dirty="0">
                <a:solidFill>
                  <a:srgbClr val="000000"/>
                </a:solidFill>
                <a:latin typeface="Arial"/>
                <a:ea typeface="SimSun"/>
                <a:cs typeface="Segoe UI"/>
              </a:rPr>
              <a:t> console MMC (Microsoft Management Console) et </a:t>
            </a:r>
            <a:r>
              <a:rPr lang="en-US" sz="1000" dirty="0" err="1">
                <a:solidFill>
                  <a:srgbClr val="000000"/>
                </a:solidFill>
                <a:latin typeface="Arial"/>
                <a:ea typeface="SimSun"/>
                <a:cs typeface="Segoe UI"/>
              </a:rPr>
              <a:t>ajoutez</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composant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logiciel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enfichable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Modèles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sécurité</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Présentez</a:t>
            </a:r>
            <a:r>
              <a:rPr lang="en-US" sz="1000" dirty="0">
                <a:solidFill>
                  <a:srgbClr val="000000"/>
                </a:solidFill>
                <a:latin typeface="Arial"/>
                <a:ea typeface="SimSun"/>
                <a:cs typeface="Segoe UI"/>
              </a:rPr>
              <a:t> aux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exemples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paramétrage</a:t>
            </a:r>
            <a:r>
              <a:rPr lang="en-US" sz="1000" dirty="0">
                <a:solidFill>
                  <a:srgbClr val="000000"/>
                </a:solidFill>
                <a:latin typeface="Arial"/>
                <a:ea typeface="SimSun"/>
                <a:cs typeface="Segoe UI"/>
              </a:rPr>
              <a:t> et de configuration.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Affichez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chaque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outil</a:t>
            </a:r>
            <a:r>
              <a:rPr lang="en-US" sz="1000" dirty="0">
                <a:solidFill>
                  <a:srgbClr val="000000"/>
                </a:solidFill>
                <a:latin typeface="Arial"/>
                <a:ea typeface="SimSun"/>
                <a:cs typeface="Segoe UI"/>
              </a:rPr>
              <a:t> de distribution de </a:t>
            </a:r>
            <a:r>
              <a:rPr lang="en-US" sz="1000" dirty="0" err="1">
                <a:solidFill>
                  <a:srgbClr val="000000"/>
                </a:solidFill>
                <a:latin typeface="Arial"/>
                <a:ea typeface="SimSun"/>
                <a:cs typeface="Segoe UI"/>
              </a:rPr>
              <a:t>modèle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répertorié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diapositive</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décrivez</a:t>
            </a:r>
            <a:r>
              <a:rPr lang="en-US" sz="1000" dirty="0">
                <a:solidFill>
                  <a:srgbClr val="000000"/>
                </a:solidFill>
                <a:latin typeface="Arial"/>
                <a:ea typeface="SimSun"/>
                <a:cs typeface="Segoe UI"/>
              </a:rPr>
              <a:t>-le </a:t>
            </a:r>
            <a:r>
              <a:rPr lang="en-US" sz="1000" dirty="0" err="1">
                <a:solidFill>
                  <a:srgbClr val="000000"/>
                </a:solidFill>
                <a:latin typeface="Arial"/>
                <a:ea typeface="SimSun"/>
                <a:cs typeface="Segoe UI"/>
              </a:rPr>
              <a:t>brièvement</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aux </a:t>
            </a:r>
            <a:r>
              <a:rPr lang="en-US" sz="1000" dirty="0" err="1" smtClean="0">
                <a:solidFill>
                  <a:srgbClr val="000000"/>
                </a:solidFill>
                <a:latin typeface="Arial"/>
                <a:ea typeface="SimSun"/>
                <a:cs typeface="Segoe UI"/>
              </a:rPr>
              <a:t>stagiaires</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818401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Fournissez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a:t>
            </a:r>
            <a:r>
              <a:rPr lang="en-US" sz="1000" dirty="0" err="1">
                <a:latin typeface="Arial"/>
                <a:ea typeface="SimSun"/>
                <a:cs typeface="Segoe UI"/>
              </a:rPr>
              <a:t>générale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droits</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et </a:t>
            </a: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chacun</a:t>
            </a:r>
            <a:r>
              <a:rPr lang="en-US" sz="1000" dirty="0">
                <a:latin typeface="Arial"/>
                <a:ea typeface="SimSun"/>
                <a:cs typeface="Segoe UI"/>
              </a:rPr>
              <a:t>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en </a:t>
            </a:r>
            <a:r>
              <a:rPr lang="en-US" sz="1000" dirty="0" err="1">
                <a:latin typeface="Arial"/>
                <a:ea typeface="SimSun"/>
                <a:cs typeface="Segoe UI"/>
              </a:rPr>
              <a:t>illustrant</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console de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(GPMC).</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tester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de les </a:t>
            </a:r>
            <a:r>
              <a:rPr lang="en-US" sz="1000" dirty="0" err="1">
                <a:latin typeface="Arial"/>
                <a:ea typeface="SimSun"/>
                <a:cs typeface="Segoe UI"/>
              </a:rPr>
              <a:t>appliquer</a:t>
            </a:r>
            <a:r>
              <a:rPr lang="en-US" sz="1000" dirty="0">
                <a:latin typeface="Arial"/>
                <a:ea typeface="SimSun"/>
                <a:cs typeface="Segoe UI"/>
              </a:rPr>
              <a:t> en production. </a:t>
            </a:r>
            <a:r>
              <a:rPr lang="en-US" sz="1000" dirty="0" smtClean="0">
                <a:latin typeface="Arial"/>
                <a:ea typeface="SimSun"/>
                <a:cs typeface="Segoe UI"/>
              </a:rPr>
              <a:t>Si les </a:t>
            </a:r>
            <a:r>
              <a:rPr lang="en-US" sz="1000" dirty="0" err="1">
                <a:latin typeface="Arial"/>
                <a:ea typeface="SimSun"/>
                <a:cs typeface="Segoe UI"/>
              </a:rPr>
              <a:t>droits</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pas </a:t>
            </a:r>
            <a:r>
              <a:rPr lang="en-US" sz="1000" dirty="0" err="1">
                <a:latin typeface="Arial"/>
                <a:ea typeface="SimSun"/>
                <a:cs typeface="Segoe UI"/>
              </a:rPr>
              <a:t>configurés</a:t>
            </a:r>
            <a:r>
              <a:rPr lang="en-US" sz="1000" dirty="0">
                <a:latin typeface="Arial"/>
                <a:ea typeface="SimSun"/>
                <a:cs typeface="Segoe UI"/>
              </a:rPr>
              <a:t> </a:t>
            </a:r>
            <a:r>
              <a:rPr lang="en-US" sz="1000" dirty="0" err="1">
                <a:latin typeface="Arial"/>
                <a:ea typeface="SimSun"/>
                <a:cs typeface="Segoe UI"/>
              </a:rPr>
              <a:t>correctement</a:t>
            </a:r>
            <a:r>
              <a:rPr lang="en-US" sz="1000" dirty="0">
                <a:latin typeface="Arial"/>
                <a:ea typeface="SimSun"/>
                <a:cs typeface="Segoe UI"/>
              </a:rPr>
              <a:t>, </a:t>
            </a:r>
            <a:r>
              <a:rPr lang="en-US" sz="1000" dirty="0" err="1">
                <a:latin typeface="Arial"/>
                <a:ea typeface="SimSun"/>
                <a:cs typeface="Segoe UI"/>
              </a:rPr>
              <a:t>l'environnement</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risque</a:t>
            </a:r>
            <a:r>
              <a:rPr lang="en-US" sz="1000" dirty="0">
                <a:latin typeface="Arial"/>
                <a:ea typeface="SimSun"/>
                <a:cs typeface="Segoe UI"/>
              </a:rPr>
              <a:t> d'être plus </a:t>
            </a:r>
            <a:r>
              <a:rPr lang="en-US" sz="1000" dirty="0" err="1">
                <a:latin typeface="Arial"/>
                <a:ea typeface="SimSun"/>
                <a:cs typeface="Segoe UI"/>
              </a:rPr>
              <a:t>vulnérable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ne pas </a:t>
            </a:r>
            <a:r>
              <a:rPr lang="en-US" sz="1000" dirty="0" err="1">
                <a:latin typeface="Arial"/>
                <a:ea typeface="SimSun"/>
                <a:cs typeface="Segoe UI"/>
              </a:rPr>
              <a:t>fonctionner</a:t>
            </a:r>
            <a:r>
              <a:rPr lang="en-US" sz="1000" dirty="0">
                <a:latin typeface="Arial"/>
                <a:ea typeface="SimSun"/>
                <a:cs typeface="Segoe UI"/>
              </a:rPr>
              <a:t> </a:t>
            </a:r>
            <a:r>
              <a:rPr lang="en-US" sz="1000" dirty="0" err="1">
                <a:latin typeface="Arial"/>
                <a:ea typeface="SimSun"/>
                <a:cs typeface="Segoe UI"/>
              </a:rPr>
              <a:t>correctement</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l'attribution</a:t>
            </a:r>
            <a:r>
              <a:rPr lang="en-US" sz="1000" dirty="0">
                <a:latin typeface="Arial"/>
                <a:ea typeface="SimSun"/>
                <a:cs typeface="Segoe UI"/>
              </a:rPr>
              <a:t> de </a:t>
            </a:r>
            <a:r>
              <a:rPr lang="en-US" sz="1000" dirty="0" err="1">
                <a:latin typeface="Arial"/>
                <a:ea typeface="SimSun"/>
                <a:cs typeface="Segoe UI"/>
              </a:rPr>
              <a:t>droits</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de forcer </a:t>
            </a:r>
            <a:r>
              <a:rPr lang="en-US" sz="1000" dirty="0" err="1">
                <a:latin typeface="Arial"/>
                <a:ea typeface="SimSun"/>
                <a:cs typeface="Segoe UI"/>
              </a:rPr>
              <a:t>l'arrêt</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système</a:t>
            </a:r>
            <a:r>
              <a:rPr lang="en-US" sz="1000" dirty="0">
                <a:latin typeface="Arial"/>
                <a:ea typeface="SimSun"/>
                <a:cs typeface="Segoe UI"/>
              </a:rPr>
              <a:t> distant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provoquer</a:t>
            </a:r>
            <a:r>
              <a:rPr lang="en-US" sz="1000" dirty="0">
                <a:latin typeface="Arial"/>
                <a:ea typeface="SimSun"/>
                <a:cs typeface="Segoe UI"/>
              </a:rPr>
              <a:t> </a:t>
            </a:r>
            <a:r>
              <a:rPr lang="en-US" sz="1000" dirty="0" err="1">
                <a:latin typeface="Arial"/>
                <a:ea typeface="SimSun"/>
                <a:cs typeface="Segoe UI"/>
              </a:rPr>
              <a:t>l'arrêt</a:t>
            </a:r>
            <a:r>
              <a:rPr lang="en-US" sz="1000" dirty="0">
                <a:latin typeface="Arial"/>
                <a:ea typeface="SimSun"/>
                <a:cs typeface="Segoe UI"/>
              </a:rPr>
              <a:t> de </a:t>
            </a:r>
            <a:r>
              <a:rPr lang="en-US" sz="1000" dirty="0" err="1">
                <a:latin typeface="Arial"/>
                <a:ea typeface="SimSun"/>
                <a:cs typeface="Segoe UI"/>
              </a:rPr>
              <a:t>serveurs</a:t>
            </a:r>
            <a:r>
              <a:rPr lang="en-US" sz="1000" dirty="0">
                <a:latin typeface="Arial"/>
                <a:ea typeface="SimSun"/>
                <a:cs typeface="Segoe UI"/>
              </a:rPr>
              <a:t> critiques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entreprise</a:t>
            </a:r>
            <a:r>
              <a:rPr lang="en-US" sz="1000" dirty="0">
                <a:latin typeface="Arial"/>
                <a:ea typeface="SimSun"/>
                <a:cs typeface="Segoe UI"/>
              </a:rPr>
              <a:t> pendant les </a:t>
            </a:r>
            <a:r>
              <a:rPr lang="en-US" sz="1000" dirty="0" err="1">
                <a:latin typeface="Arial"/>
                <a:ea typeface="SimSun"/>
                <a:cs typeface="Segoe UI"/>
              </a:rPr>
              <a:t>heures</a:t>
            </a:r>
            <a:r>
              <a:rPr lang="en-US" sz="1000" dirty="0">
                <a:latin typeface="Arial"/>
                <a:ea typeface="SimSun"/>
                <a:cs typeface="Segoe UI"/>
              </a:rPr>
              <a:t> de travail.</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03A0B76-9CCB-4CC0-9446-1192CD3295A9}" type="slidenum">
              <a:rPr lang="en-US" smtClean="0"/>
              <a:t>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12 : Sécurisation des serveurs Windows à l'aide d'objets de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4195236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46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12</a:t>
            </a:r>
            <a:endParaRPr lang="en-US" sz="2600" dirty="0"/>
          </a:p>
        </p:txBody>
      </p:sp>
      <p:sp>
        <p:nvSpPr>
          <p:cNvPr id="3" name="Subtitle 2"/>
          <p:cNvSpPr>
            <a:spLocks noGrp="1"/>
          </p:cNvSpPr>
          <p:nvPr>
            <p:ph type="subTitle" sz="quarter" idx="1"/>
          </p:nvPr>
        </p:nvSpPr>
        <p:spPr>
          <a:xfrm>
            <a:off x="3121297" y="3657600"/>
            <a:ext cx="5775960" cy="1103872"/>
          </a:xfrm>
        </p:spPr>
        <p:txBody>
          <a:bodyPr/>
          <a:lstStyle/>
          <a:p>
            <a:r>
              <a:rPr lang="fr-FR" dirty="0" smtClean="0"/>
              <a:t>Sécurisation des serveurs Windows à l'aide d'objets de stratégie de groupe
</a:t>
            </a:r>
            <a:endParaRPr lang="en-US" dirty="0"/>
          </a:p>
        </p:txBody>
      </p:sp>
    </p:spTree>
    <p:extLst>
      <p:ext uri="{BB962C8B-B14F-4D97-AF65-F5344CB8AC3E}">
        <p14:creationId xmlns:p14="http://schemas.microsoft.com/office/powerpoint/2010/main" val="341188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options de sécurité</a:t>
            </a:r>
            <a:endParaRPr lang="en-US"/>
          </a:p>
        </p:txBody>
      </p:sp>
      <p:sp>
        <p:nvSpPr>
          <p:cNvPr id="4" name="Rounded Rectangle 3"/>
          <p:cNvSpPr>
            <a:spLocks noChangeArrowheads="1"/>
          </p:cNvSpPr>
          <p:nvPr/>
        </p:nvSpPr>
        <p:spPr bwMode="auto">
          <a:xfrm>
            <a:off x="663575" y="838200"/>
            <a:ext cx="7832725" cy="556259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Paramètres d'options de </a:t>
            </a:r>
            <a:r>
              <a:rPr lang="en-US" sz="2400" dirty="0" err="1" smtClean="0">
                <a:latin typeface="Segoe UI" pitchFamily="34" charset="0"/>
                <a:ea typeface="Segoe UI" pitchFamily="34" charset="0"/>
                <a:cs typeface="Segoe UI" pitchFamily="34" charset="0"/>
              </a:rPr>
              <a:t>sécurité</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945374" y="1335681"/>
            <a:ext cx="7248525" cy="2324100"/>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lvl="0" indent="-228600">
              <a:spcBef>
                <a:spcPts val="0"/>
              </a:spcBef>
              <a:spcAft>
                <a:spcPts val="300"/>
              </a:spcAft>
              <a:buClr>
                <a:srgbClr val="006699"/>
              </a:buClr>
              <a:buFontTx/>
              <a:buChar char="•"/>
            </a:pPr>
            <a:endParaRPr lang="en-US" sz="2300" b="0" dirty="0" smtClean="0">
              <a:latin typeface="Segoe UI" pitchFamily="34" charset="0"/>
              <a:ea typeface="Segoe UI" pitchFamily="34" charset="0"/>
              <a:cs typeface="Segoe UI" pitchFamily="34" charset="0"/>
            </a:endParaRPr>
          </a:p>
          <a:p>
            <a:pPr marL="228600" lvl="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Noms des comptes Administrateur et Invité</a:t>
            </a:r>
          </a:p>
          <a:p>
            <a:pPr marL="228600" lvl="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Accès aux lecteurs de CD/DVD</a:t>
            </a:r>
          </a:p>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Signatures de données numériques</a:t>
            </a:r>
          </a:p>
          <a:p>
            <a:pPr marL="228600" lvl="0" indent="-228600">
              <a:spcBef>
                <a:spcPts val="0"/>
              </a:spcBef>
              <a:spcAft>
                <a:spcPts val="300"/>
              </a:spcAft>
              <a:buClr>
                <a:srgbClr val="006699"/>
              </a:buClr>
              <a:buFontTx/>
              <a:buChar char="•"/>
            </a:pPr>
            <a:r>
              <a:rPr lang="en-US" sz="2300" b="0" dirty="0" err="1" smtClean="0">
                <a:latin typeface="Segoe UI" pitchFamily="34" charset="0"/>
                <a:ea typeface="Segoe UI" pitchFamily="34" charset="0"/>
                <a:cs typeface="Segoe UI" pitchFamily="34" charset="0"/>
              </a:rPr>
              <a:t>Comportement</a:t>
            </a:r>
            <a:r>
              <a:rPr lang="en-US" sz="2300" b="0" dirty="0" smtClean="0">
                <a:latin typeface="Segoe UI" pitchFamily="34" charset="0"/>
                <a:ea typeface="Segoe UI" pitchFamily="34" charset="0"/>
                <a:cs typeface="Segoe UI" pitchFamily="34" charset="0"/>
              </a:rPr>
              <a:t> d'installation des pilotes</a:t>
            </a:r>
          </a:p>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Invites d'ouverture de session</a:t>
            </a:r>
          </a:p>
          <a:p>
            <a:pPr marL="228600" indent="-228600" algn="l">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Contrôle de compte d'utilisateur</a:t>
            </a:r>
          </a:p>
          <a:p>
            <a:pPr marL="228600" indent="-228600" algn="l">
              <a:spcBef>
                <a:spcPts val="0"/>
              </a:spcBef>
              <a:spcAft>
                <a:spcPts val="300"/>
              </a:spcAft>
              <a:buClr>
                <a:srgbClr val="006699"/>
              </a:buClr>
              <a:buFontTx/>
              <a:buChar char="•"/>
            </a:pPr>
            <a:endParaRPr lang="en-US" sz="23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63575" y="3810000"/>
            <a:ext cx="7834312" cy="466725"/>
          </a:xfrm>
          <a:prstGeom prst="roundRect">
            <a:avLst>
              <a:gd name="adj" fmla="val 4167"/>
            </a:avLst>
          </a:prstGeom>
          <a:noFill/>
          <a:ln>
            <a:noFill/>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err="1" smtClean="0">
                <a:latin typeface="Segoe UI" pitchFamily="34" charset="0"/>
                <a:ea typeface="Segoe UI" pitchFamily="34" charset="0"/>
                <a:cs typeface="Segoe UI" pitchFamily="34" charset="0"/>
              </a:rPr>
              <a:t>Exemples</a:t>
            </a:r>
            <a:endParaRPr lang="en-US" sz="240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945374" y="4243254"/>
            <a:ext cx="7248525" cy="2376502"/>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Prévenir l'utilisateur qu'il doit changer son mot de </a:t>
            </a:r>
            <a:r>
              <a:rPr lang="en-US" sz="2300" b="0" dirty="0" err="1" smtClean="0">
                <a:latin typeface="Segoe UI" pitchFamily="34" charset="0"/>
                <a:ea typeface="Segoe UI" pitchFamily="34" charset="0"/>
                <a:cs typeface="Segoe UI" pitchFamily="34" charset="0"/>
              </a:rPr>
              <a:t>passe</a:t>
            </a:r>
            <a:r>
              <a:rPr lang="en-US" sz="2300" b="0" dirty="0" smtClean="0">
                <a:latin typeface="Segoe UI" pitchFamily="34" charset="0"/>
                <a:ea typeface="Segoe UI" pitchFamily="34" charset="0"/>
                <a:cs typeface="Segoe UI" pitchFamily="34" charset="0"/>
              </a:rPr>
              <a:t> avant qu'il n'expire</a:t>
            </a:r>
            <a:endParaRPr lang="en-US" sz="2300" b="0" dirty="0">
              <a:latin typeface="Segoe UI" pitchFamily="34" charset="0"/>
              <a:ea typeface="Segoe UI" pitchFamily="34" charset="0"/>
              <a:cs typeface="Segoe UI" pitchFamily="34" charset="0"/>
            </a:endParaRPr>
          </a:p>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Ne pas afficher le dernier nom d'utilisateur </a:t>
            </a:r>
          </a:p>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Renommer le compte administrateur</a:t>
            </a:r>
          </a:p>
          <a:p>
            <a:pPr marL="228600" indent="-228600">
              <a:spcBef>
                <a:spcPts val="0"/>
              </a:spcBef>
              <a:spcAft>
                <a:spcPts val="300"/>
              </a:spcAft>
              <a:buClr>
                <a:srgbClr val="006699"/>
              </a:buClr>
              <a:buFontTx/>
              <a:buChar char="•"/>
            </a:pPr>
            <a:r>
              <a:rPr lang="en-US" sz="2300" b="0" dirty="0" smtClean="0">
                <a:latin typeface="Segoe UI" pitchFamily="34" charset="0"/>
                <a:ea typeface="Segoe UI" pitchFamily="34" charset="0"/>
                <a:cs typeface="Segoe UI" pitchFamily="34" charset="0"/>
              </a:rPr>
              <a:t>Autoriser l'accès au CD-ROM uniquement aux utilisateurs ayant ouvert une session localement</a:t>
            </a:r>
            <a:endParaRPr lang="en-US" sz="23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5114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a3474401-6570-4acc-befb-97ce8ec66d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du contrôle de compte d'utilisateur</a:t>
            </a:r>
            <a:endParaRPr lang="en-US" sz="2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3178" y="1752600"/>
            <a:ext cx="3978978" cy="378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5"/>
          <p:cNvSpPr>
            <a:spLocks noGrp="1"/>
          </p:cNvSpPr>
          <p:nvPr/>
        </p:nvSpPr>
        <p:spPr bwMode="auto">
          <a:xfrm>
            <a:off x="458788" y="977357"/>
            <a:ext cx="3798887" cy="38232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800">
                <a:solidFill>
                  <a:schemeClr val="tx1"/>
                </a:solidFill>
                <a:latin typeface="+mn-lt"/>
              </a:defRPr>
            </a:lvl9pPr>
          </a:lstStyle>
          <a:p>
            <a:pPr>
              <a:spcBef>
                <a:spcPts val="1200"/>
              </a:spcBef>
            </a:pPr>
            <a:r>
              <a:rPr lang="en-US" sz="2400" dirty="0" smtClean="0"/>
              <a:t>Le Contrôle de compte d'utilisateur est une fonctionnalité de sécurité qui invite l'utilisateur à fournir les informations d'identification d'un administrateur si la tâche requiert des autorisations d'administration</a:t>
            </a:r>
          </a:p>
          <a:p>
            <a:pPr>
              <a:spcBef>
                <a:spcPts val="1200"/>
              </a:spcBef>
            </a:pPr>
            <a:r>
              <a:rPr lang="en-US" sz="2400" dirty="0" smtClean="0"/>
              <a:t>Le Contrôle de compte permet aux utilisateurs d'effectuer des </a:t>
            </a:r>
            <a:r>
              <a:rPr lang="en-US" sz="2400" dirty="0" err="1" smtClean="0"/>
              <a:t>tâches</a:t>
            </a:r>
            <a:r>
              <a:rPr lang="en-US" sz="2400" dirty="0" smtClean="0"/>
              <a:t> </a:t>
            </a:r>
            <a:r>
              <a:rPr lang="en-US" sz="2400" dirty="0" err="1" smtClean="0"/>
              <a:t>quotidiennes</a:t>
            </a:r>
            <a:r>
              <a:rPr lang="en-US" sz="2400" dirty="0" smtClean="0"/>
              <a:t> </a:t>
            </a:r>
            <a:r>
              <a:rPr lang="en-US" sz="2400" dirty="0" err="1" smtClean="0"/>
              <a:t>courantes</a:t>
            </a:r>
            <a:r>
              <a:rPr lang="en-US" sz="2400" dirty="0" smtClean="0"/>
              <a:t> en </a:t>
            </a:r>
            <a:r>
              <a:rPr lang="en-US" sz="2400" dirty="0" err="1" smtClean="0"/>
              <a:t>tant</a:t>
            </a:r>
            <a:r>
              <a:rPr lang="en-US" sz="2400" dirty="0" smtClean="0"/>
              <a:t> </a:t>
            </a:r>
            <a:r>
              <a:rPr lang="en-US" sz="2400" dirty="0" err="1" smtClean="0"/>
              <a:t>que</a:t>
            </a:r>
            <a:r>
              <a:rPr lang="en-US" sz="2400" dirty="0" smtClean="0"/>
              <a:t> </a:t>
            </a:r>
            <a:br>
              <a:rPr lang="en-US" sz="2400" dirty="0" smtClean="0"/>
            </a:br>
            <a:r>
              <a:rPr lang="en-US" sz="2400" dirty="0" smtClean="0"/>
              <a:t>non-</a:t>
            </a:r>
            <a:r>
              <a:rPr lang="en-US" sz="2400" dirty="0" err="1" smtClean="0"/>
              <a:t>administrateurs</a:t>
            </a:r>
            <a:endParaRPr lang="en-US" sz="2400" dirty="0"/>
          </a:p>
        </p:txBody>
      </p:sp>
    </p:spTree>
    <p:extLst>
      <p:ext uri="{BB962C8B-B14F-4D97-AF65-F5344CB8AC3E}">
        <p14:creationId xmlns:p14="http://schemas.microsoft.com/office/powerpoint/2010/main" val="1396964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6b252c0c-e233-4248-a6a5-ac0c9109d0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 l'audit de sécurité</a:t>
            </a:r>
            <a:endParaRPr lang="en-US"/>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8899" y="3060639"/>
            <a:ext cx="7600950" cy="3481286"/>
          </a:xfrm>
          <a:prstGeom prst="rect">
            <a:avLst/>
          </a:prstGeom>
          <a:noFill/>
          <a:ln w="9525">
            <a:noFill/>
            <a:miter lim="800000"/>
            <a:headEnd/>
            <a:tailEnd/>
          </a:ln>
          <a:effectLst/>
        </p:spPr>
      </p:pic>
      <p:sp>
        <p:nvSpPr>
          <p:cNvPr id="5" name="TextBox 3"/>
          <p:cNvSpPr txBox="1"/>
          <p:nvPr/>
        </p:nvSpPr>
        <p:spPr>
          <a:xfrm>
            <a:off x="625002" y="1321785"/>
            <a:ext cx="7048500" cy="400110"/>
          </a:xfrm>
          <a:prstGeom prst="rect">
            <a:avLst/>
          </a:prstGeom>
          <a:no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06975" y="852450"/>
            <a:ext cx="7924799" cy="1890749"/>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200" dirty="0" smtClean="0">
                <a:latin typeface="Segoe UI" pitchFamily="34" charset="0"/>
                <a:ea typeface="Segoe UI" pitchFamily="34" charset="0"/>
                <a:cs typeface="Segoe UI" pitchFamily="34" charset="0"/>
              </a:rPr>
              <a:t>Lors d'un audit de sécurité pour consigner les événements liés à la sécurité, </a:t>
            </a:r>
            <a:r>
              <a:rPr lang="en-US" sz="2200" dirty="0" err="1" smtClean="0">
                <a:latin typeface="Segoe UI" pitchFamily="34" charset="0"/>
                <a:ea typeface="Segoe UI" pitchFamily="34" charset="0"/>
                <a:cs typeface="Segoe UI" pitchFamily="34" charset="0"/>
              </a:rPr>
              <a:t>vous</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pouvez</a:t>
            </a:r>
            <a:endParaRPr lang="en-US" sz="2200" dirty="0">
              <a:latin typeface="Segoe UI" pitchFamily="34" charset="0"/>
              <a:ea typeface="Segoe UI" pitchFamily="34" charset="0"/>
              <a:cs typeface="Segoe UI" pitchFamily="34" charset="0"/>
            </a:endParaRPr>
          </a:p>
          <a:p>
            <a:pPr marL="285750" lvl="0" indent="-285750">
              <a:buFont typeface="Arial" pitchFamily="34" charset="0"/>
              <a:buChar char="•"/>
            </a:pPr>
            <a:r>
              <a:rPr lang="en-US" sz="2200" b="0" dirty="0" smtClean="0">
                <a:latin typeface="Segoe UI" pitchFamily="34" charset="0"/>
                <a:ea typeface="Segoe UI" pitchFamily="34" charset="0"/>
                <a:cs typeface="Segoe UI" pitchFamily="34" charset="0"/>
              </a:rPr>
              <a:t>Configurer l'audit de sécurité d'après les </a:t>
            </a:r>
            <a:r>
              <a:rPr lang="en-US" sz="2200" b="0" dirty="0" err="1" smtClean="0">
                <a:latin typeface="Segoe UI" pitchFamily="34" charset="0"/>
                <a:ea typeface="Segoe UI" pitchFamily="34" charset="0"/>
                <a:cs typeface="Segoe UI" pitchFamily="34" charset="0"/>
              </a:rPr>
              <a:t>réglementations</a:t>
            </a:r>
            <a:r>
              <a:rPr lang="en-US" sz="2200" b="0" dirty="0" smtClean="0">
                <a:latin typeface="Segoe UI" pitchFamily="34" charset="0"/>
                <a:ea typeface="Segoe UI" pitchFamily="34" charset="0"/>
                <a:cs typeface="Segoe UI" pitchFamily="34" charset="0"/>
              </a:rPr>
              <a:t> en </a:t>
            </a:r>
            <a:r>
              <a:rPr lang="en-US" sz="2200" b="0" dirty="0" err="1" smtClean="0">
                <a:latin typeface="Segoe UI" pitchFamily="34" charset="0"/>
                <a:ea typeface="Segoe UI" pitchFamily="34" charset="0"/>
                <a:cs typeface="Segoe UI" pitchFamily="34" charset="0"/>
              </a:rPr>
              <a:t>matière</a:t>
            </a:r>
            <a:r>
              <a:rPr lang="en-US" sz="2200" b="0" dirty="0" smtClean="0">
                <a:latin typeface="Segoe UI" pitchFamily="34" charset="0"/>
                <a:ea typeface="Segoe UI" pitchFamily="34" charset="0"/>
                <a:cs typeface="Segoe UI" pitchFamily="34" charset="0"/>
              </a:rPr>
              <a:t> de sécurité de votre société</a:t>
            </a:r>
          </a:p>
          <a:p>
            <a:pPr marL="285750" indent="-285750">
              <a:buFont typeface="Arial" pitchFamily="34" charset="0"/>
              <a:buChar char="•"/>
            </a:pPr>
            <a:r>
              <a:rPr lang="en-US" sz="2200" b="0" dirty="0">
                <a:latin typeface="Segoe UI" pitchFamily="34" charset="0"/>
                <a:ea typeface="Segoe UI" pitchFamily="34" charset="0"/>
                <a:cs typeface="Segoe UI" pitchFamily="34" charset="0"/>
              </a:rPr>
              <a:t>Rechercher les journaux d'audit de sécurité dans l'Observateur d'événements</a:t>
            </a:r>
          </a:p>
        </p:txBody>
      </p:sp>
    </p:spTree>
    <p:extLst>
      <p:ext uri="{BB962C8B-B14F-4D97-AF65-F5344CB8AC3E}">
        <p14:creationId xmlns:p14="http://schemas.microsoft.com/office/powerpoint/2010/main" val="610141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1d7259e2-4106-4bc9-86d2-3db8c862c5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Configuration des groupes restreints</a:t>
            </a:r>
            <a:endParaRPr lang="en-US"/>
          </a:p>
        </p:txBody>
      </p:sp>
      <p:sp>
        <p:nvSpPr>
          <p:cNvPr id="4" name="Rounded Rectangle 3"/>
          <p:cNvSpPr>
            <a:spLocks noChangeArrowheads="1"/>
          </p:cNvSpPr>
          <p:nvPr/>
        </p:nvSpPr>
        <p:spPr bwMode="auto">
          <a:xfrm>
            <a:off x="342900" y="990600"/>
            <a:ext cx="8459788" cy="847070"/>
          </a:xfrm>
          <a:prstGeom prst="roundRect">
            <a:avLst>
              <a:gd name="adj" fmla="val 4167"/>
            </a:avLst>
          </a:prstGeom>
          <a:noFill/>
          <a:ln w="9525" algn="ctr">
            <a:noFill/>
            <a:round/>
            <a:headEnd/>
            <a:tailEnd/>
          </a:ln>
          <a:effec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buClr>
                <a:schemeClr val="hlink"/>
              </a:buClr>
              <a:buSzPct val="90000"/>
            </a:pPr>
            <a:r>
              <a:rPr lang="en-US" sz="2400" dirty="0">
                <a:latin typeface="Segoe UI" pitchFamily="34" charset="0"/>
                <a:ea typeface="Segoe UI" pitchFamily="34" charset="0"/>
                <a:cs typeface="Segoe UI" pitchFamily="34" charset="0"/>
              </a:rPr>
              <a:t>La </a:t>
            </a:r>
            <a:r>
              <a:rPr lang="en-US" sz="2400" dirty="0" err="1">
                <a:latin typeface="Segoe UI" pitchFamily="34" charset="0"/>
                <a:ea typeface="Segoe UI" pitchFamily="34" charset="0"/>
                <a:cs typeface="Segoe UI" pitchFamily="34" charset="0"/>
              </a:rPr>
              <a:t>stratégie</a:t>
            </a:r>
            <a:r>
              <a:rPr lang="en-US" sz="2400" dirty="0">
                <a:latin typeface="Segoe UI" pitchFamily="34" charset="0"/>
                <a:ea typeface="Segoe UI" pitchFamily="34" charset="0"/>
                <a:cs typeface="Segoe UI" pitchFamily="34" charset="0"/>
              </a:rPr>
              <a:t> de </a:t>
            </a:r>
            <a:r>
              <a:rPr lang="en-US" sz="2400" dirty="0" err="1">
                <a:latin typeface="Segoe UI" pitchFamily="34" charset="0"/>
                <a:ea typeface="Segoe UI" pitchFamily="34" charset="0"/>
                <a:cs typeface="Segoe UI" pitchFamily="34" charset="0"/>
              </a:rPr>
              <a:t>groupe</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peut</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contrôler</a:t>
            </a:r>
            <a:r>
              <a:rPr lang="en-US" sz="2400" dirty="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l'appartenance</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aux </a:t>
            </a:r>
            <a:r>
              <a:rPr lang="en-US" sz="2400" dirty="0" err="1" smtClean="0">
                <a:latin typeface="Segoe UI" pitchFamily="34" charset="0"/>
                <a:ea typeface="Segoe UI" pitchFamily="34" charset="0"/>
                <a:cs typeface="Segoe UI" pitchFamily="34" charset="0"/>
              </a:rPr>
              <a:t>groupes</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12763" y="1879294"/>
            <a:ext cx="8097837" cy="2616506"/>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Pour tout groupe sur un ordinateur local, en appliquant un objet Stratégie de groupe à </a:t>
            </a:r>
            <a:r>
              <a:rPr lang="en-US" sz="2400" b="0" dirty="0" err="1" smtClean="0">
                <a:latin typeface="Segoe UI" pitchFamily="34" charset="0"/>
                <a:ea typeface="Segoe UI" pitchFamily="34" charset="0"/>
                <a:cs typeface="Segoe UI" pitchFamily="34" charset="0"/>
              </a:rPr>
              <a:t>l'Unité</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d'organisation contenant le compte d'ordinateur</a:t>
            </a:r>
          </a:p>
          <a:p>
            <a:pPr marL="228600" indent="-228600" algn="l">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Pour tout groupe des services de domaine Active Directory, en appliquant un objet </a:t>
            </a:r>
            <a:r>
              <a:rPr lang="en-US" sz="2400" b="0" dirty="0" err="1">
                <a:latin typeface="Segoe UI" pitchFamily="34" charset="0"/>
                <a:ea typeface="Segoe UI" pitchFamily="34" charset="0"/>
                <a:cs typeface="Segoe UI" pitchFamily="34" charset="0"/>
              </a:rPr>
              <a:t>Stratégie</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de </a:t>
            </a:r>
            <a:r>
              <a:rPr lang="en-US" sz="2400" b="0" dirty="0" err="1" smtClean="0">
                <a:latin typeface="Segoe UI" pitchFamily="34" charset="0"/>
                <a:ea typeface="Segoe UI" pitchFamily="34" charset="0"/>
                <a:cs typeface="Segoe UI" pitchFamily="34" charset="0"/>
              </a:rPr>
              <a:t>groupe</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à </a:t>
            </a:r>
            <a:r>
              <a:rPr lang="en-US" sz="2400" b="0" dirty="0" err="1" smtClean="0">
                <a:latin typeface="Segoe UI" pitchFamily="34" charset="0"/>
                <a:ea typeface="Segoe UI" pitchFamily="34" charset="0"/>
                <a:cs typeface="Segoe UI" pitchFamily="34" charset="0"/>
              </a:rPr>
              <a:t>l'unité</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d'organisation du </a:t>
            </a:r>
            <a:r>
              <a:rPr lang="en-US" sz="2400" b="0" dirty="0" err="1">
                <a:latin typeface="Segoe UI" pitchFamily="34" charset="0"/>
                <a:ea typeface="Segoe UI" pitchFamily="34" charset="0"/>
                <a:cs typeface="Segoe UI" pitchFamily="34" charset="0"/>
              </a:rPr>
              <a:t>contrôleur</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de </a:t>
            </a:r>
            <a:r>
              <a:rPr lang="en-US" sz="2400" b="0" dirty="0" err="1" smtClean="0">
                <a:latin typeface="Segoe UI" pitchFamily="34" charset="0"/>
                <a:ea typeface="Segoe UI" pitchFamily="34" charset="0"/>
                <a:cs typeface="Segoe UI" pitchFamily="34" charset="0"/>
              </a:rPr>
              <a:t>domaine</a:t>
            </a:r>
            <a:endParaRPr lang="en-US" sz="2400" b="0" dirty="0">
              <a:latin typeface="Segoe UI" pitchFamily="34" charset="0"/>
              <a:ea typeface="Segoe UI" pitchFamily="34" charset="0"/>
              <a:cs typeface="Segoe UI" pitchFamily="34" charset="0"/>
            </a:endParaRPr>
          </a:p>
        </p:txBody>
      </p:sp>
      <p:pic>
        <p:nvPicPr>
          <p:cNvPr id="6" name="Picture 5" descr="GroupPolicy"/>
          <p:cNvPicPr>
            <a:picLocks noChangeAspect="1" noChangeArrowheads="1"/>
          </p:cNvPicPr>
          <p:nvPr/>
        </p:nvPicPr>
        <p:blipFill>
          <a:blip r:embed="rId3" cstate="print"/>
          <a:srcRect/>
          <a:stretch>
            <a:fillRect/>
          </a:stretch>
        </p:blipFill>
        <p:spPr bwMode="auto">
          <a:xfrm>
            <a:off x="2332038" y="4915331"/>
            <a:ext cx="1851025" cy="1077912"/>
          </a:xfrm>
          <a:prstGeom prst="rect">
            <a:avLst/>
          </a:prstGeom>
          <a:noFill/>
          <a:ln w="9525">
            <a:noFill/>
            <a:miter lim="800000"/>
            <a:headEnd/>
            <a:tailEnd/>
          </a:ln>
          <a:effectLst/>
        </p:spPr>
      </p:pic>
      <p:pic>
        <p:nvPicPr>
          <p:cNvPr id="7" name="Picture 6" descr="Serveur"/>
          <p:cNvPicPr>
            <a:picLocks noChangeAspect="1" noChangeArrowheads="1"/>
          </p:cNvPicPr>
          <p:nvPr/>
        </p:nvPicPr>
        <p:blipFill>
          <a:blip r:embed="rId4" cstate="print"/>
          <a:srcRect/>
          <a:stretch>
            <a:fillRect/>
          </a:stretch>
        </p:blipFill>
        <p:spPr bwMode="auto">
          <a:xfrm>
            <a:off x="5381625" y="4669268"/>
            <a:ext cx="1054100" cy="1239838"/>
          </a:xfrm>
          <a:prstGeom prst="rect">
            <a:avLst/>
          </a:prstGeom>
          <a:noFill/>
          <a:ln w="9525">
            <a:noFill/>
            <a:miter lim="800000"/>
            <a:headEnd/>
            <a:tailEnd/>
          </a:ln>
          <a:effectLst/>
        </p:spPr>
      </p:pic>
      <p:pic>
        <p:nvPicPr>
          <p:cNvPr id="8" name="Picture 7" descr="Utilisateurs"/>
          <p:cNvPicPr>
            <a:picLocks noChangeAspect="1" noChangeArrowheads="1"/>
          </p:cNvPicPr>
          <p:nvPr/>
        </p:nvPicPr>
        <p:blipFill>
          <a:blip r:embed="rId5" cstate="print"/>
          <a:srcRect/>
          <a:stretch>
            <a:fillRect/>
          </a:stretch>
        </p:blipFill>
        <p:spPr bwMode="auto">
          <a:xfrm>
            <a:off x="2630488" y="4883581"/>
            <a:ext cx="863600" cy="1052512"/>
          </a:xfrm>
          <a:prstGeom prst="rect">
            <a:avLst/>
          </a:prstGeom>
          <a:noFill/>
          <a:ln w="9525">
            <a:noFill/>
            <a:miter lim="800000"/>
            <a:headEnd/>
            <a:tailEnd/>
          </a:ln>
          <a:effectLst/>
        </p:spPr>
      </p:pic>
      <p:pic>
        <p:nvPicPr>
          <p:cNvPr id="9" name="Picture 8" descr="arrow05_02"/>
          <p:cNvPicPr>
            <a:picLocks noChangeAspect="1" noChangeArrowheads="1"/>
          </p:cNvPicPr>
          <p:nvPr/>
        </p:nvPicPr>
        <p:blipFill>
          <a:blip r:embed="rId6" cstate="print"/>
          <a:srcRect/>
          <a:stretch>
            <a:fillRect/>
          </a:stretch>
        </p:blipFill>
        <p:spPr bwMode="auto">
          <a:xfrm rot="-438810">
            <a:off x="3217863" y="4672443"/>
            <a:ext cx="2063750" cy="574675"/>
          </a:xfrm>
          <a:prstGeom prst="rect">
            <a:avLst/>
          </a:prstGeom>
          <a:noFill/>
          <a:ln w="9525">
            <a:noFill/>
            <a:miter lim="800000"/>
            <a:headEnd/>
            <a:tailEnd/>
          </a:ln>
          <a:effectLst/>
        </p:spPr>
      </p:pic>
    </p:spTree>
    <p:extLst>
      <p:ext uri="{BB962C8B-B14F-4D97-AF65-F5344CB8AC3E}">
        <p14:creationId xmlns:p14="http://schemas.microsoft.com/office/powerpoint/2010/main" val="48653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08cd01e5-355b-49a7-bc7e-64eea0ceea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Configuration des paramètres de stratégie de compte</a:t>
            </a:r>
            <a:endParaRPr lang="en-US" sz="2400" dirty="0"/>
          </a:p>
        </p:txBody>
      </p:sp>
      <p:sp>
        <p:nvSpPr>
          <p:cNvPr id="4" name="AutoShape 5"/>
          <p:cNvSpPr>
            <a:spLocks noChangeArrowheads="1"/>
          </p:cNvSpPr>
          <p:nvPr/>
        </p:nvSpPr>
        <p:spPr bwMode="auto">
          <a:xfrm>
            <a:off x="0" y="841375"/>
            <a:ext cx="9144000" cy="803275"/>
          </a:xfrm>
          <a:prstGeom prst="roundRect">
            <a:avLst>
              <a:gd name="adj" fmla="val 5634"/>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20000"/>
              </a:spcBef>
              <a:defRPr/>
            </a:pPr>
            <a:r>
              <a:rPr lang="en-US" sz="2000" dirty="0">
                <a:cs typeface="Arial" charset="0"/>
              </a:rPr>
              <a:t> Les stratégies de compte atténuent la menace des attaques en force pour deviner les mots de </a:t>
            </a:r>
            <a:r>
              <a:rPr lang="en-US" sz="2000" dirty="0" err="1">
                <a:cs typeface="Arial" charset="0"/>
              </a:rPr>
              <a:t>passe</a:t>
            </a:r>
            <a:r>
              <a:rPr lang="en-US" sz="2000" dirty="0">
                <a:cs typeface="Arial" charset="0"/>
              </a:rPr>
              <a:t> </a:t>
            </a:r>
            <a:r>
              <a:rPr lang="en-US" sz="2000" dirty="0" smtClean="0">
                <a:cs typeface="Arial" charset="0"/>
              </a:rPr>
              <a:t>de </a:t>
            </a:r>
            <a:r>
              <a:rPr lang="en-US" sz="2000" dirty="0" err="1" smtClean="0">
                <a:cs typeface="Arial" charset="0"/>
              </a:rPr>
              <a:t>compte</a:t>
            </a:r>
            <a:r>
              <a:rPr lang="en-US" sz="2000" dirty="0" smtClean="0">
                <a:cs typeface="Arial" charset="0"/>
              </a:rPr>
              <a:t> </a:t>
            </a:r>
            <a:endParaRPr lang="en-US" sz="2000" dirty="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29705793"/>
              </p:ext>
            </p:extLst>
          </p:nvPr>
        </p:nvGraphicFramePr>
        <p:xfrm>
          <a:off x="331787" y="1685109"/>
          <a:ext cx="8480426" cy="4897120"/>
        </p:xfrm>
        <a:graphic>
          <a:graphicData uri="http://schemas.openxmlformats.org/drawingml/2006/table">
            <a:tbl>
              <a:tblPr firstRow="1" bandRow="1">
                <a:tableStyleId>{21E4AEA4-8DFA-4A89-87EB-49C32662AFE0}</a:tableStyleId>
              </a:tblPr>
              <a:tblGrid>
                <a:gridCol w="1939675"/>
                <a:gridCol w="6540751"/>
              </a:tblGrid>
              <a:tr h="370840">
                <a:tc>
                  <a:txBody>
                    <a:bodyPr/>
                    <a:lstStyle/>
                    <a:p>
                      <a:r>
                        <a:rPr lang="en-US" sz="1800" dirty="0" smtClean="0">
                          <a:latin typeface="Segoe UI" pitchFamily="34" charset="0"/>
                          <a:ea typeface="Segoe UI" pitchFamily="34" charset="0"/>
                          <a:cs typeface="Segoe UI" pitchFamily="34" charset="0"/>
                        </a:rPr>
                        <a:t>Stratégies </a:t>
                      </a:r>
                      <a:endParaRPr lang="en-US" sz="1800" dirty="0">
                        <a:solidFill>
                          <a:schemeClr val="tx2">
                            <a:lumMod val="95000"/>
                            <a:lumOff val="5000"/>
                          </a:schemeClr>
                        </a:solidFill>
                        <a:latin typeface="Segoe UI" pitchFamily="34" charset="0"/>
                        <a:ea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ea typeface="Segoe UI" pitchFamily="34" charset="0"/>
                          <a:cs typeface="Segoe UI" pitchFamily="34" charset="0"/>
                        </a:rPr>
                        <a:t>Paramètres par défaut</a:t>
                      </a:r>
                      <a:endParaRPr lang="en-US" sz="1800" dirty="0">
                        <a:solidFill>
                          <a:schemeClr val="tx2">
                            <a:lumMod val="95000"/>
                            <a:lumOff val="5000"/>
                          </a:schemeClr>
                        </a:solidFill>
                        <a:latin typeface="Segoe UI" pitchFamily="34" charset="0"/>
                        <a:ea typeface="Segoe UI" pitchFamily="34" charset="0"/>
                        <a:cs typeface="Segoe UI" pitchFamily="34" charset="0"/>
                      </a:endParaRPr>
                    </a:p>
                  </a:txBody>
                  <a:tcPr/>
                </a:tc>
              </a:tr>
              <a:tr h="370840">
                <a:tc>
                  <a:txBody>
                    <a:bodyPr/>
                    <a:lstStyle/>
                    <a:p>
                      <a:r>
                        <a:rPr lang="en-US" sz="1800" dirty="0" smtClean="0">
                          <a:latin typeface="Segoe UI" pitchFamily="34" charset="0"/>
                          <a:ea typeface="Segoe UI" pitchFamily="34" charset="0"/>
                          <a:cs typeface="Segoe UI" pitchFamily="34" charset="0"/>
                        </a:rPr>
                        <a:t>Mot de </a:t>
                      </a:r>
                      <a:r>
                        <a:rPr lang="en-US" sz="1800" dirty="0" err="1" smtClean="0">
                          <a:latin typeface="Segoe UI" pitchFamily="34" charset="0"/>
                          <a:ea typeface="Segoe UI" pitchFamily="34" charset="0"/>
                          <a:cs typeface="Segoe UI" pitchFamily="34" charset="0"/>
                        </a:rPr>
                        <a:t>passe</a:t>
                      </a:r>
                      <a:r>
                        <a:rPr lang="en-US" sz="1800" dirty="0" smtClean="0">
                          <a:latin typeface="Segoe UI" pitchFamily="34" charset="0"/>
                          <a:ea typeface="Segoe UI" pitchFamily="34" charset="0"/>
                          <a:cs typeface="Segoe UI" pitchFamily="34" charset="0"/>
                        </a:rPr>
                        <a:t> </a:t>
                      </a:r>
                      <a:endParaRPr lang="en-US" sz="1800" b="1" dirty="0">
                        <a:latin typeface="Segoe UI" pitchFamily="34" charset="0"/>
                        <a:ea typeface="Segoe UI" pitchFamily="34" charset="0"/>
                        <a:cs typeface="Segoe UI" pitchFamily="34" charset="0"/>
                      </a:endParaRPr>
                    </a:p>
                  </a:txBody>
                  <a:tcPr/>
                </a:tc>
                <a:tc>
                  <a:txBody>
                    <a:bodyPr/>
                    <a:lstStyle/>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Complexité des contrôles et durée de vie des mots de passé</a:t>
                      </a:r>
                    </a:p>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Durée de vie maximale des mots de passe : 42 jours</a:t>
                      </a:r>
                    </a:p>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Durée de vie minimale des mots de passe : 1 jour</a:t>
                      </a:r>
                    </a:p>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Longueur minimale des mots de passe : 7 caractères</a:t>
                      </a:r>
                    </a:p>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Mot de passe complexe : active</a:t>
                      </a:r>
                    </a:p>
                    <a:p>
                      <a:pPr marL="223838" indent="-223838" algn="l">
                        <a:lnSpc>
                          <a:spcPct val="80000"/>
                        </a:lnSpc>
                        <a:spcBef>
                          <a:spcPct val="30000"/>
                        </a:spcBef>
                        <a:buClr>
                          <a:srgbClr val="006699"/>
                        </a:buClr>
                        <a:buSzPct val="90000"/>
                        <a:buFontTx/>
                        <a:buChar char="•"/>
                      </a:pPr>
                      <a:r>
                        <a:rPr lang="fr-FR" sz="1800" dirty="0" smtClean="0">
                          <a:solidFill>
                            <a:schemeClr val="tx1"/>
                          </a:solidFill>
                          <a:latin typeface="Segoe UI" pitchFamily="34" charset="0"/>
                          <a:ea typeface="Segoe UI" pitchFamily="34" charset="0"/>
                          <a:cs typeface="Segoe UI" pitchFamily="34" charset="0"/>
                        </a:rPr>
                        <a:t>Enregistrer les mots de passe en utilisant un cryptage réversible : désactivé</a:t>
                      </a:r>
                      <a:r>
                        <a:rPr lang="en-US" sz="1800" dirty="0" smtClean="0">
                          <a:solidFill>
                            <a:schemeClr val="tx1"/>
                          </a:solidFill>
                          <a:latin typeface="Segoe UI" pitchFamily="34" charset="0"/>
                          <a:ea typeface="Segoe UI" pitchFamily="34" charset="0"/>
                          <a:cs typeface="Segoe UI" pitchFamily="34" charset="0"/>
                        </a:rPr>
                        <a:t> </a:t>
                      </a:r>
                      <a:endParaRPr lang="en-US" sz="1800" dirty="0">
                        <a:solidFill>
                          <a:schemeClr val="tx1"/>
                        </a:solidFill>
                        <a:latin typeface="Segoe UI" pitchFamily="34" charset="0"/>
                        <a:ea typeface="Segoe UI" pitchFamily="34" charset="0"/>
                        <a:cs typeface="Segoe UI"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latin typeface="Segoe UI" pitchFamily="34" charset="0"/>
                          <a:ea typeface="Segoe UI" pitchFamily="34" charset="0"/>
                          <a:cs typeface="Segoe UI" pitchFamily="34" charset="0"/>
                        </a:rPr>
                        <a:t>Verrouillage</a:t>
                      </a:r>
                      <a:r>
                        <a:rPr lang="en-US" sz="1800" dirty="0" smtClean="0">
                          <a:latin typeface="Segoe UI" pitchFamily="34" charset="0"/>
                          <a:ea typeface="Segoe UI" pitchFamily="34" charset="0"/>
                          <a:cs typeface="Segoe UI" pitchFamily="34" charset="0"/>
                        </a:rPr>
                        <a:t> de </a:t>
                      </a:r>
                      <a:r>
                        <a:rPr lang="en-US" sz="1800" dirty="0" err="1" smtClean="0">
                          <a:latin typeface="Segoe UI" pitchFamily="34" charset="0"/>
                          <a:ea typeface="Segoe UI" pitchFamily="34" charset="0"/>
                          <a:cs typeface="Segoe UI" pitchFamily="34" charset="0"/>
                        </a:rPr>
                        <a:t>compte</a:t>
                      </a:r>
                      <a:r>
                        <a:rPr lang="en-US" sz="1800" dirty="0" smtClean="0">
                          <a:latin typeface="Segoe UI" pitchFamily="34" charset="0"/>
                          <a:ea typeface="Segoe UI" pitchFamily="34" charset="0"/>
                          <a:cs typeface="Segoe UI" pitchFamily="34" charset="0"/>
                        </a:rPr>
                        <a:t> </a:t>
                      </a:r>
                    </a:p>
                    <a:p>
                      <a:endParaRPr lang="en-US" sz="1800" b="1" dirty="0">
                        <a:latin typeface="Segoe UI" pitchFamily="34" charset="0"/>
                        <a:ea typeface="Segoe UI" pitchFamily="34" charset="0"/>
                        <a:cs typeface="Segoe UI" pitchFamily="34" charset="0"/>
                      </a:endParaRPr>
                    </a:p>
                  </a:txBody>
                  <a:tcPr/>
                </a:tc>
                <a:tc>
                  <a:txBody>
                    <a:bodyPr/>
                    <a:lstStyle/>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Contrôle le nombre de tentatives incorrectes qui peuvent être effectuées</a:t>
                      </a:r>
                    </a:p>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Durée de verrouillage non défini </a:t>
                      </a:r>
                    </a:p>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Seuil de verrouillage : 0 tentatives d'ouvertures de session non valides</a:t>
                      </a:r>
                    </a:p>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Réinitialiser le verrouillages du compte après : non défini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itchFamily="34" charset="0"/>
                          <a:ea typeface="Segoe UI" pitchFamily="34" charset="0"/>
                          <a:cs typeface="Segoe UI" pitchFamily="34" charset="0"/>
                        </a:rPr>
                        <a:t>Kerberos </a:t>
                      </a:r>
                    </a:p>
                    <a:p>
                      <a:endParaRPr lang="en-US" sz="1800" b="1" dirty="0">
                        <a:latin typeface="Segoe UI" pitchFamily="34" charset="0"/>
                        <a:ea typeface="Segoe UI" pitchFamily="34" charset="0"/>
                        <a:cs typeface="Segoe UI" pitchFamily="34" charset="0"/>
                      </a:endParaRPr>
                    </a:p>
                  </a:txBody>
                  <a:tcPr/>
                </a:tc>
                <a:tc>
                  <a:txBody>
                    <a:bodyPr/>
                    <a:lstStyle/>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Sous-ensemble des attributs de la stratégie de </a:t>
                      </a:r>
                      <a:r>
                        <a:rPr lang="en-US" sz="1800" dirty="0" err="1" smtClean="0">
                          <a:latin typeface="Segoe UI" pitchFamily="34" charset="0"/>
                          <a:ea typeface="Segoe UI" pitchFamily="34" charset="0"/>
                          <a:cs typeface="Segoe UI" pitchFamily="34" charset="0"/>
                        </a:rPr>
                        <a:t>sécurité</a:t>
                      </a:r>
                      <a:r>
                        <a:rPr lang="en-US" sz="1800" dirty="0" smtClean="0">
                          <a:latin typeface="Segoe UI" pitchFamily="34" charset="0"/>
                          <a:ea typeface="Segoe UI" pitchFamily="34" charset="0"/>
                          <a:cs typeface="Segoe UI" pitchFamily="34" charset="0"/>
                        </a:rPr>
                        <a:t> de </a:t>
                      </a:r>
                      <a:r>
                        <a:rPr lang="en-US" sz="1800" dirty="0" err="1" smtClean="0">
                          <a:latin typeface="Segoe UI" pitchFamily="34" charset="0"/>
                          <a:ea typeface="Segoe UI" pitchFamily="34" charset="0"/>
                          <a:cs typeface="Segoe UI" pitchFamily="34" charset="0"/>
                        </a:rPr>
                        <a:t>domaine</a:t>
                      </a:r>
                      <a:r>
                        <a:rPr lang="en-US" sz="1800" dirty="0" smtClean="0">
                          <a:latin typeface="Segoe UI" pitchFamily="34" charset="0"/>
                          <a:ea typeface="Segoe UI" pitchFamily="34" charset="0"/>
                          <a:cs typeface="Segoe UI" pitchFamily="34" charset="0"/>
                        </a:rPr>
                        <a:t> </a:t>
                      </a:r>
                    </a:p>
                    <a:p>
                      <a:pPr marL="223838" indent="-223838" algn="l">
                        <a:lnSpc>
                          <a:spcPct val="80000"/>
                        </a:lnSpc>
                        <a:spcBef>
                          <a:spcPct val="30000"/>
                        </a:spcBef>
                        <a:buClr>
                          <a:srgbClr val="006699"/>
                        </a:buClr>
                        <a:buSzPct val="90000"/>
                        <a:buFontTx/>
                        <a:buChar char="•"/>
                      </a:pPr>
                      <a:r>
                        <a:rPr lang="en-US" sz="1800" dirty="0" smtClean="0">
                          <a:latin typeface="Segoe UI" pitchFamily="34" charset="0"/>
                          <a:ea typeface="Segoe UI" pitchFamily="34" charset="0"/>
                          <a:cs typeface="Segoe UI" pitchFamily="34" charset="0"/>
                        </a:rPr>
                        <a:t>Peut uniquement être appliqué au niveau du domaine</a:t>
                      </a:r>
                      <a:endParaRPr lang="en-US" sz="1800" b="0" dirty="0" smtClean="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2262247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smtClean="0"/>
              <a:t>Atelier pratique A : Renforcement de la sécurité des ressources de serveur</a:t>
            </a:r>
            <a:endParaRPr lang="en-US" sz="2600"/>
          </a:p>
        </p:txBody>
      </p:sp>
      <p:sp>
        <p:nvSpPr>
          <p:cNvPr id="3" name="Text Placeholder 2"/>
          <p:cNvSpPr>
            <a:spLocks noGrp="1"/>
          </p:cNvSpPr>
          <p:nvPr>
            <p:ph type="body" idx="1"/>
          </p:nvPr>
        </p:nvSpPr>
        <p:spPr/>
        <p:txBody>
          <a:bodyPr/>
          <a:lstStyle/>
          <a:p>
            <a:r>
              <a:rPr lang="fr-FR" smtClean="0"/>
              <a:t>Exercice 1 : Utilisation des stratégies de groupe pour sécuriser les serveurs membres
Exercice 2 : Audit de l'accès au système de fichiers
Exercice 3 : Audit des connexions au domaine</a:t>
            </a:r>
            <a:endParaRPr lang="en-US"/>
          </a:p>
        </p:txBody>
      </p:sp>
      <p:sp>
        <p:nvSpPr>
          <p:cNvPr id="4" name="TextBox 3"/>
          <p:cNvSpPr txBox="1"/>
          <p:nvPr/>
        </p:nvSpPr>
        <p:spPr>
          <a:xfrm>
            <a:off x="458788" y="3341910"/>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3875310"/>
            <a:ext cx="7999412" cy="2092881"/>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22410B-LON-SVR1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22410B-LON-CL1</a:t>
            </a:r>
          </a:p>
          <a:p>
            <a:pPr>
              <a:tabLst>
                <a:tab pos="358457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ADATUM\</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457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endParaRPr lang="en-US" sz="2600" dirty="0">
              <a:solidFill>
                <a:srgbClr val="000000"/>
              </a:solidFill>
              <a:latin typeface="Segoe UI"/>
              <a:ea typeface="SimSun"/>
              <a:cs typeface="Cordia New"/>
            </a:endParaRP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60 minutes</a:t>
            </a:r>
            <a:endParaRPr lang="en-US" sz="2200" dirty="0">
              <a:latin typeface="Segoe UI"/>
            </a:endParaRPr>
          </a:p>
        </p:txBody>
      </p:sp>
    </p:spTree>
    <p:extLst>
      <p:ext uri="{BB962C8B-B14F-4D97-AF65-F5344CB8AC3E}">
        <p14:creationId xmlns:p14="http://schemas.microsoft.com/office/powerpoint/2010/main" val="2176066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Lab Scenario14344784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896125"/>
            <a:ext cx="8119156" cy="5809475"/>
          </a:xfrm>
          <a:prstGeom prst="rect">
            <a:avLst/>
          </a:prstGeom>
          <a:noFill/>
        </p:spPr>
        <p:txBody>
          <a:bodyPr vert="horz" wrap="square" rtlCol="0">
            <a:spAutoFit/>
          </a:bodyPr>
          <a:lstStyle/>
          <a:p>
            <a:pPr>
              <a:lnSpc>
                <a:spcPct val="110000"/>
              </a:lnSpc>
              <a:spcAft>
                <a:spcPts val="1000"/>
              </a:spcAft>
            </a:pPr>
            <a:r>
              <a:rPr lang="en-US" dirty="0" smtClean="0">
                <a:effectLst/>
                <a:latin typeface="Segoe UI"/>
                <a:ea typeface="SimSun"/>
                <a:cs typeface="Segoe UI"/>
              </a:rPr>
              <a:t>A. Datum Corporation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société</a:t>
            </a:r>
            <a:r>
              <a:rPr lang="en-US" dirty="0" smtClean="0">
                <a:effectLst/>
                <a:latin typeface="Segoe UI"/>
                <a:ea typeface="SimSun"/>
                <a:cs typeface="Segoe UI"/>
              </a:rPr>
              <a:t> </a:t>
            </a:r>
            <a:r>
              <a:rPr lang="en-US" dirty="0" err="1" smtClean="0">
                <a:effectLst/>
                <a:latin typeface="Segoe UI"/>
                <a:ea typeface="SimSun"/>
                <a:cs typeface="Segoe UI"/>
              </a:rPr>
              <a:t>internationale</a:t>
            </a:r>
            <a:r>
              <a:rPr lang="en-US" dirty="0" smtClean="0">
                <a:effectLst/>
                <a:latin typeface="Segoe UI"/>
                <a:ea typeface="SimSun"/>
                <a:cs typeface="Segoe UI"/>
              </a:rPr>
              <a:t> </a:t>
            </a:r>
            <a:r>
              <a:rPr lang="en-US" dirty="0" err="1" smtClean="0">
                <a:effectLst/>
                <a:latin typeface="Segoe UI"/>
                <a:ea typeface="SimSun"/>
                <a:cs typeface="Segoe UI"/>
              </a:rPr>
              <a:t>d'ingénierie</a:t>
            </a:r>
            <a:r>
              <a:rPr lang="en-US" dirty="0" smtClean="0">
                <a:effectLst/>
                <a:latin typeface="Segoe UI"/>
                <a:ea typeface="SimSun"/>
                <a:cs typeface="Segoe UI"/>
              </a:rPr>
              <a:t> et de fabrication, </a:t>
            </a:r>
            <a:r>
              <a:rPr lang="en-US" dirty="0" err="1" smtClean="0">
                <a:effectLst/>
                <a:latin typeface="Segoe UI"/>
                <a:ea typeface="SimSun"/>
                <a:cs typeface="Segoe UI"/>
              </a:rPr>
              <a:t>dont</a:t>
            </a:r>
            <a:r>
              <a:rPr lang="en-US" dirty="0" smtClean="0">
                <a:effectLst/>
                <a:latin typeface="Segoe UI"/>
                <a:ea typeface="SimSun"/>
                <a:cs typeface="Segoe UI"/>
              </a:rPr>
              <a:t> le </a:t>
            </a:r>
            <a:r>
              <a:rPr lang="en-US" dirty="0" err="1" smtClean="0">
                <a:effectLst/>
                <a:latin typeface="Segoe UI"/>
                <a:ea typeface="SimSun"/>
                <a:cs typeface="Segoe UI"/>
              </a:rPr>
              <a:t>siège</a:t>
            </a:r>
            <a:r>
              <a:rPr lang="en-US" dirty="0" smtClean="0">
                <a:effectLst/>
                <a:latin typeface="Segoe UI"/>
                <a:ea typeface="SimSun"/>
                <a:cs typeface="Segoe UI"/>
              </a:rPr>
              <a:t> social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basé</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en </a:t>
            </a:r>
            <a:r>
              <a:rPr lang="en-US" dirty="0" err="1" smtClean="0">
                <a:effectLst/>
                <a:latin typeface="Segoe UI"/>
                <a:ea typeface="SimSun"/>
                <a:cs typeface="Segoe UI"/>
              </a:rPr>
              <a:t>Angleterre</a:t>
            </a:r>
            <a:r>
              <a:rPr lang="en-US" dirty="0" smtClean="0">
                <a:effectLst/>
                <a:latin typeface="Segoe UI"/>
                <a:ea typeface="SimSun"/>
                <a:cs typeface="Segoe UI"/>
              </a:rPr>
              <a:t>. Un bureau </a:t>
            </a:r>
            <a:r>
              <a:rPr lang="en-US" dirty="0" err="1" smtClean="0">
                <a:effectLst/>
                <a:latin typeface="Segoe UI"/>
                <a:ea typeface="SimSun"/>
                <a:cs typeface="Segoe UI"/>
              </a:rPr>
              <a:t>informatique</a:t>
            </a:r>
            <a:r>
              <a:rPr lang="en-US" dirty="0" smtClean="0">
                <a:effectLst/>
                <a:latin typeface="Segoe UI"/>
                <a:ea typeface="SimSun"/>
                <a:cs typeface="Segoe UI"/>
              </a:rPr>
              <a:t> et un </a:t>
            </a:r>
            <a:r>
              <a:rPr lang="en-US" dirty="0" err="1" smtClean="0">
                <a:effectLst/>
                <a:latin typeface="Segoe UI"/>
                <a:ea typeface="SimSun"/>
                <a:cs typeface="Segoe UI"/>
              </a:rPr>
              <a:t>centre</a:t>
            </a:r>
            <a:r>
              <a:rPr lang="en-US" dirty="0" smtClean="0">
                <a:effectLst/>
                <a:latin typeface="Segoe UI"/>
                <a:ea typeface="SimSun"/>
                <a:cs typeface="Segoe UI"/>
              </a:rPr>
              <a:t> de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sont</a:t>
            </a:r>
            <a:r>
              <a:rPr lang="en-US" dirty="0" smtClean="0">
                <a:effectLst/>
                <a:latin typeface="Segoe UI"/>
                <a:ea typeface="SimSun"/>
                <a:cs typeface="Segoe UI"/>
              </a:rPr>
              <a:t> </a:t>
            </a:r>
            <a:r>
              <a:rPr lang="en-US" dirty="0" err="1" smtClean="0">
                <a:effectLst/>
                <a:latin typeface="Segoe UI"/>
                <a:ea typeface="SimSun"/>
                <a:cs typeface="Segoe UI"/>
              </a:rPr>
              <a:t>situés</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pour assister le </a:t>
            </a:r>
            <a:r>
              <a:rPr lang="en-US" dirty="0" err="1" smtClean="0">
                <a:effectLst/>
                <a:latin typeface="Segoe UI"/>
                <a:ea typeface="SimSun"/>
                <a:cs typeface="Segoe UI"/>
              </a:rPr>
              <a:t>siège</a:t>
            </a:r>
            <a:r>
              <a:rPr lang="en-US" dirty="0" smtClean="0">
                <a:effectLst/>
                <a:latin typeface="Segoe UI"/>
                <a:ea typeface="SimSun"/>
                <a:cs typeface="Segoe UI"/>
              </a:rPr>
              <a:t> social de </a:t>
            </a:r>
            <a:r>
              <a:rPr lang="en-US" dirty="0" err="1" smtClean="0">
                <a:effectLst/>
                <a:latin typeface="Segoe UI"/>
                <a:ea typeface="SimSun"/>
                <a:cs typeface="Segoe UI"/>
              </a:rPr>
              <a:t>Londres</a:t>
            </a:r>
            <a:r>
              <a:rPr lang="en-US" dirty="0" smtClean="0">
                <a:effectLst/>
                <a:latin typeface="Segoe UI"/>
                <a:ea typeface="SimSun"/>
                <a:cs typeface="Segoe UI"/>
              </a:rPr>
              <a:t> et </a:t>
            </a:r>
            <a:r>
              <a:rPr lang="en-US" dirty="0" err="1" smtClean="0">
                <a:effectLst/>
                <a:latin typeface="Segoe UI"/>
                <a:ea typeface="SimSun"/>
                <a:cs typeface="Segoe UI"/>
              </a:rPr>
              <a:t>d'autres</a:t>
            </a:r>
            <a:r>
              <a:rPr lang="en-US" dirty="0" smtClean="0">
                <a:effectLst/>
                <a:latin typeface="Segoe UI"/>
                <a:ea typeface="SimSun"/>
                <a:cs typeface="Segoe UI"/>
              </a:rPr>
              <a:t> sites. A. Datum a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déployé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infrastructure Windows Server 2012 avec des clients Windows 8</a:t>
            </a:r>
            <a:endParaRPr lang="en-US" dirty="0" smtClean="0">
              <a:effectLst/>
              <a:latin typeface="Segoe UI"/>
              <a:ea typeface="SimSun"/>
              <a:cs typeface="Cordia New"/>
            </a:endParaRPr>
          </a:p>
          <a:p>
            <a:pPr>
              <a:lnSpc>
                <a:spcPct val="110000"/>
              </a:lnSpc>
              <a:spcAft>
                <a:spcPts val="1000"/>
              </a:spcAft>
            </a:pP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travaillé</a:t>
            </a:r>
            <a:r>
              <a:rPr lang="en-US" dirty="0" smtClean="0">
                <a:effectLst/>
                <a:latin typeface="Segoe UI"/>
                <a:ea typeface="SimSun"/>
                <a:cs typeface="Segoe UI"/>
              </a:rPr>
              <a:t> pour A. Datum pendant </a:t>
            </a:r>
            <a:r>
              <a:rPr lang="en-US" dirty="0" err="1" smtClean="0">
                <a:effectLst/>
                <a:latin typeface="Segoe UI"/>
                <a:ea typeface="SimSun"/>
                <a:cs typeface="Segoe UI"/>
              </a:rPr>
              <a:t>plusieurs</a:t>
            </a:r>
            <a:r>
              <a:rPr lang="en-US" dirty="0" smtClean="0">
                <a:effectLst/>
                <a:latin typeface="Segoe UI"/>
                <a:ea typeface="SimSun"/>
                <a:cs typeface="Segoe UI"/>
              </a:rPr>
              <a:t> </a:t>
            </a:r>
            <a:r>
              <a:rPr lang="en-US" dirty="0" err="1" smtClean="0">
                <a:effectLst/>
                <a:latin typeface="Segoe UI"/>
                <a:ea typeface="SimSun"/>
                <a:cs typeface="Segoe UI"/>
              </a:rPr>
              <a:t>années</a:t>
            </a:r>
            <a:r>
              <a:rPr lang="en-US" dirty="0" smtClean="0">
                <a:effectLst/>
                <a:latin typeface="Segoe UI"/>
                <a:ea typeface="SimSun"/>
                <a:cs typeface="Segoe UI"/>
              </a:rPr>
              <a:t>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a:t>
            </a:r>
            <a:r>
              <a:rPr lang="en-US" dirty="0" err="1" smtClean="0">
                <a:effectLst/>
                <a:latin typeface="Segoe UI"/>
                <a:ea typeface="SimSun"/>
                <a:cs typeface="Segoe UI"/>
              </a:rPr>
              <a:t>spécialiste</a:t>
            </a:r>
            <a:r>
              <a:rPr lang="en-US" dirty="0" smtClean="0">
                <a:effectLst/>
                <a:latin typeface="Segoe UI"/>
                <a:ea typeface="SimSun"/>
                <a:cs typeface="Segoe UI"/>
              </a:rPr>
              <a:t> du support technique.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fonction</a:t>
            </a:r>
            <a:r>
              <a:rPr lang="en-US" dirty="0" smtClean="0">
                <a:effectLst/>
                <a:latin typeface="Segoe UI"/>
                <a:ea typeface="SimSun"/>
                <a:cs typeface="Segoe UI"/>
              </a:rPr>
              <a:t> </a:t>
            </a:r>
            <a:r>
              <a:rPr lang="en-US" dirty="0" err="1" smtClean="0">
                <a:effectLst/>
                <a:latin typeface="Segoe UI"/>
                <a:ea typeface="SimSun"/>
                <a:cs typeface="Segoe UI"/>
              </a:rPr>
              <a:t>consistait</a:t>
            </a:r>
            <a:r>
              <a:rPr lang="en-US" dirty="0" smtClean="0">
                <a:effectLst/>
                <a:latin typeface="Segoe UI"/>
                <a:ea typeface="SimSun"/>
                <a:cs typeface="Segoe UI"/>
              </a:rPr>
              <a:t> à examiner les </a:t>
            </a:r>
            <a:r>
              <a:rPr lang="en-US" dirty="0" err="1" smtClean="0">
                <a:effectLst/>
                <a:latin typeface="Segoe UI"/>
                <a:ea typeface="SimSun"/>
                <a:cs typeface="Segoe UI"/>
              </a:rPr>
              <a:t>ordinateurs</a:t>
            </a:r>
            <a:r>
              <a:rPr lang="en-US" dirty="0" smtClean="0">
                <a:effectLst/>
                <a:latin typeface="Segoe UI"/>
                <a:ea typeface="SimSun"/>
                <a:cs typeface="Segoe UI"/>
              </a:rPr>
              <a:t> de bureau pour </a:t>
            </a:r>
            <a:r>
              <a:rPr lang="en-US" dirty="0" err="1" smtClean="0">
                <a:effectLst/>
                <a:latin typeface="Segoe UI"/>
                <a:ea typeface="SimSun"/>
                <a:cs typeface="Segoe UI"/>
              </a:rPr>
              <a:t>résoudre</a:t>
            </a:r>
            <a:r>
              <a:rPr lang="en-US" dirty="0" smtClean="0">
                <a:effectLst/>
                <a:latin typeface="Segoe UI"/>
                <a:ea typeface="SimSun"/>
                <a:cs typeface="Segoe UI"/>
              </a:rPr>
              <a: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d'application</a:t>
            </a:r>
            <a:r>
              <a:rPr lang="en-US" dirty="0" smtClean="0">
                <a:effectLst/>
                <a:latin typeface="Segoe UI"/>
                <a:ea typeface="SimSun"/>
                <a:cs typeface="Segoe UI"/>
              </a:rPr>
              <a:t> et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réseau</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accepté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promotion au </a:t>
            </a:r>
            <a:r>
              <a:rPr lang="en-US" dirty="0" err="1" smtClean="0">
                <a:effectLst/>
                <a:latin typeface="Segoe UI"/>
                <a:ea typeface="SimSun"/>
                <a:cs typeface="Segoe UI"/>
              </a:rPr>
              <a:t>sein</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d'assistance</a:t>
            </a:r>
            <a:r>
              <a:rPr lang="en-US" dirty="0" smtClean="0">
                <a:effectLst/>
                <a:latin typeface="Segoe UI"/>
                <a:ea typeface="SimSun"/>
                <a:cs typeface="Segoe UI"/>
              </a:rPr>
              <a:t> technique des </a:t>
            </a:r>
            <a:r>
              <a:rPr lang="en-US" dirty="0" err="1" smtClean="0">
                <a:effectLst/>
                <a:latin typeface="Segoe UI"/>
                <a:ea typeface="SimSun"/>
                <a:cs typeface="Segoe UI"/>
              </a:rPr>
              <a:t>serveurs</a:t>
            </a:r>
            <a:r>
              <a:rPr lang="en-US" dirty="0" smtClean="0">
                <a:effectLst/>
                <a:latin typeface="Segoe UI"/>
                <a:ea typeface="SimSun"/>
                <a:cs typeface="Segoe UI"/>
              </a:rPr>
              <a:t>.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nouveau </a:t>
            </a:r>
            <a:r>
              <a:rPr lang="en-US" dirty="0" err="1" smtClean="0">
                <a:effectLst/>
                <a:latin typeface="Segoe UI"/>
                <a:ea typeface="SimSun"/>
                <a:cs typeface="Segoe UI"/>
              </a:rPr>
              <a:t>membre</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rôle</a:t>
            </a:r>
            <a:r>
              <a:rPr lang="en-US" dirty="0" smtClean="0">
                <a:effectLst/>
                <a:latin typeface="Segoe UI"/>
                <a:ea typeface="SimSun"/>
                <a:cs typeface="Segoe UI"/>
              </a:rPr>
              <a:t> </a:t>
            </a:r>
            <a:r>
              <a:rPr lang="en-US" dirty="0" err="1" smtClean="0">
                <a:effectLst/>
                <a:latin typeface="Segoe UI"/>
                <a:ea typeface="SimSun"/>
                <a:cs typeface="Segoe UI"/>
              </a:rPr>
              <a:t>consiste</a:t>
            </a:r>
            <a:r>
              <a:rPr lang="en-US" dirty="0" smtClean="0">
                <a:effectLst/>
                <a:latin typeface="Segoe UI"/>
                <a:ea typeface="SimSun"/>
                <a:cs typeface="Segoe UI"/>
              </a:rPr>
              <a:t> à aider à </a:t>
            </a:r>
            <a:r>
              <a:rPr lang="en-US" dirty="0" err="1" smtClean="0">
                <a:effectLst/>
                <a:latin typeface="Segoe UI"/>
                <a:ea typeface="SimSun"/>
                <a:cs typeface="Segoe UI"/>
              </a:rPr>
              <a:t>déployer</a:t>
            </a:r>
            <a:r>
              <a:rPr lang="en-US" dirty="0" smtClean="0">
                <a:effectLst/>
                <a:latin typeface="Segoe UI"/>
                <a:ea typeface="SimSun"/>
                <a:cs typeface="Segoe UI"/>
              </a:rPr>
              <a:t> et </a:t>
            </a:r>
            <a:r>
              <a:rPr lang="en-US" dirty="0" err="1" smtClean="0">
                <a:effectLst/>
                <a:latin typeface="Segoe UI"/>
                <a:ea typeface="SimSun"/>
                <a:cs typeface="Segoe UI"/>
              </a:rPr>
              <a:t>configurer</a:t>
            </a:r>
            <a:r>
              <a:rPr lang="en-US" dirty="0" smtClean="0">
                <a:effectLst/>
                <a:latin typeface="Segoe UI"/>
                <a:ea typeface="SimSun"/>
                <a:cs typeface="Segoe UI"/>
              </a:rPr>
              <a:t> de nouveaux </a:t>
            </a:r>
            <a:r>
              <a:rPr lang="en-US" dirty="0" err="1" smtClean="0">
                <a:effectLst/>
                <a:latin typeface="Segoe UI"/>
                <a:ea typeface="SimSun"/>
                <a:cs typeface="Segoe UI"/>
              </a:rPr>
              <a:t>serveurs</a:t>
            </a:r>
            <a:r>
              <a:rPr lang="en-US" dirty="0" smtClean="0">
                <a:effectLst/>
                <a:latin typeface="Segoe UI"/>
                <a:ea typeface="SimSun"/>
                <a:cs typeface="Segoe UI"/>
              </a:rPr>
              <a:t> et services </a:t>
            </a:r>
            <a:r>
              <a:rPr lang="en-US" dirty="0" err="1" smtClean="0">
                <a:effectLst/>
                <a:latin typeface="Segoe UI"/>
                <a:ea typeface="SimSun"/>
                <a:cs typeface="Segoe UI"/>
              </a:rPr>
              <a:t>dans</a:t>
            </a:r>
            <a:r>
              <a:rPr lang="en-US" dirty="0" smtClean="0">
                <a:effectLst/>
                <a:latin typeface="Segoe UI"/>
                <a:ea typeface="SimSun"/>
                <a:cs typeface="Segoe UI"/>
              </a:rPr>
              <a:t> </a:t>
            </a:r>
            <a:r>
              <a:rPr lang="en-US" dirty="0" err="1" smtClean="0">
                <a:effectLst/>
                <a:latin typeface="Segoe UI"/>
                <a:ea typeface="SimSun"/>
                <a:cs typeface="Segoe UI"/>
              </a:rPr>
              <a:t>l'infrastructure</a:t>
            </a:r>
            <a:r>
              <a:rPr lang="en-US" dirty="0" smtClean="0">
                <a:effectLst/>
                <a:latin typeface="Segoe UI"/>
                <a:ea typeface="SimSun"/>
                <a:cs typeface="Segoe UI"/>
              </a:rPr>
              <a:t> </a:t>
            </a:r>
            <a:r>
              <a:rPr lang="en-US" dirty="0" err="1" smtClean="0">
                <a:effectLst/>
                <a:latin typeface="Segoe UI"/>
                <a:ea typeface="SimSun"/>
                <a:cs typeface="Segoe UI"/>
              </a:rPr>
              <a:t>existante</a:t>
            </a:r>
            <a:r>
              <a:rPr lang="en-US" dirty="0" smtClean="0">
                <a:effectLst/>
                <a:latin typeface="Segoe UI"/>
                <a:ea typeface="SimSun"/>
                <a:cs typeface="Segoe UI"/>
              </a:rPr>
              <a:t>, </a:t>
            </a:r>
            <a:r>
              <a:rPr lang="en-US" dirty="0" err="1" smtClean="0">
                <a:effectLst/>
                <a:latin typeface="Segoe UI"/>
                <a:ea typeface="SimSun"/>
                <a:cs typeface="Segoe UI"/>
              </a:rPr>
              <a:t>conformément</a:t>
            </a:r>
            <a:r>
              <a:rPr lang="en-US" dirty="0" smtClean="0">
                <a:effectLst/>
                <a:latin typeface="Segoe UI"/>
                <a:ea typeface="SimSun"/>
                <a:cs typeface="Segoe UI"/>
              </a:rPr>
              <a:t> aux instructions </a:t>
            </a:r>
            <a:r>
              <a:rPr lang="en-US" dirty="0" err="1" smtClean="0">
                <a:effectLst/>
                <a:latin typeface="Segoe UI"/>
                <a:ea typeface="SimSun"/>
                <a:cs typeface="Segoe UI"/>
              </a:rPr>
              <a:t>fournies</a:t>
            </a:r>
            <a:r>
              <a:rPr lang="en-US" dirty="0" smtClean="0">
                <a:effectLst/>
                <a:latin typeface="Segoe UI"/>
                <a:ea typeface="SimSun"/>
                <a:cs typeface="Segoe UI"/>
              </a:rPr>
              <a:t> par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informatique</a:t>
            </a:r>
            <a:endParaRPr lang="en-US" dirty="0" smtClean="0">
              <a:effectLst/>
              <a:latin typeface="Segoe UI"/>
              <a:ea typeface="SimSun"/>
              <a:cs typeface="Cordia New"/>
            </a:endParaRPr>
          </a:p>
          <a:p>
            <a:pPr>
              <a:lnSpc>
                <a:spcPct val="110000"/>
              </a:lnSpc>
              <a:spcAft>
                <a:spcPts val="1000"/>
              </a:spcAft>
            </a:pPr>
            <a:r>
              <a:rPr lang="en-US" dirty="0" err="1" smtClean="0">
                <a:effectLst/>
                <a:latin typeface="Segoe UI"/>
                <a:ea typeface="Arial Unicode MS"/>
                <a:cs typeface="Cordia New"/>
              </a:rPr>
              <a:t>Votre</a:t>
            </a:r>
            <a:r>
              <a:rPr lang="en-US" dirty="0" smtClean="0">
                <a:effectLst/>
                <a:latin typeface="Segoe UI"/>
                <a:ea typeface="Arial Unicode MS"/>
                <a:cs typeface="Cordia New"/>
              </a:rPr>
              <a:t> </a:t>
            </a:r>
            <a:r>
              <a:rPr lang="en-US" dirty="0" err="1" smtClean="0">
                <a:effectLst/>
                <a:latin typeface="Segoe UI"/>
                <a:ea typeface="Arial Unicode MS"/>
                <a:cs typeface="Cordia New"/>
              </a:rPr>
              <a:t>responsable</a:t>
            </a:r>
            <a:r>
              <a:rPr lang="en-US" dirty="0" smtClean="0">
                <a:effectLst/>
                <a:latin typeface="Segoe UI"/>
                <a:ea typeface="Arial Unicode MS"/>
                <a:cs typeface="Cordia New"/>
              </a:rPr>
              <a:t> </a:t>
            </a:r>
            <a:r>
              <a:rPr lang="en-US" dirty="0" err="1" smtClean="0">
                <a:effectLst/>
                <a:latin typeface="Segoe UI"/>
                <a:ea typeface="Arial Unicode MS"/>
                <a:cs typeface="Cordia New"/>
              </a:rPr>
              <a:t>vous</a:t>
            </a:r>
            <a:r>
              <a:rPr lang="en-US" dirty="0" smtClean="0">
                <a:effectLst/>
                <a:latin typeface="Segoe UI"/>
                <a:ea typeface="Arial Unicode MS"/>
                <a:cs typeface="Cordia New"/>
              </a:rPr>
              <a:t> a </a:t>
            </a:r>
            <a:r>
              <a:rPr lang="en-US" dirty="0" err="1" smtClean="0">
                <a:effectLst/>
                <a:latin typeface="Segoe UI"/>
                <a:ea typeface="Arial Unicode MS"/>
                <a:cs typeface="Cordia New"/>
              </a:rPr>
              <a:t>donné</a:t>
            </a:r>
            <a:r>
              <a:rPr lang="en-US" dirty="0" smtClean="0">
                <a:effectLst/>
                <a:latin typeface="Segoe UI"/>
                <a:ea typeface="Arial Unicode MS"/>
                <a:cs typeface="Cordia New"/>
              </a:rPr>
              <a:t> </a:t>
            </a:r>
            <a:r>
              <a:rPr lang="en-US" dirty="0" err="1" smtClean="0">
                <a:effectLst/>
                <a:latin typeface="Segoe UI"/>
                <a:ea typeface="Arial Unicode MS"/>
                <a:cs typeface="Cordia New"/>
              </a:rPr>
              <a:t>quelques</a:t>
            </a:r>
            <a:r>
              <a:rPr lang="en-US" dirty="0" smtClean="0">
                <a:effectLst/>
                <a:latin typeface="Segoe UI"/>
                <a:ea typeface="Arial Unicode MS"/>
                <a:cs typeface="Cordia New"/>
              </a:rPr>
              <a:t> </a:t>
            </a:r>
            <a:r>
              <a:rPr lang="en-US" dirty="0" err="1" smtClean="0">
                <a:effectLst/>
                <a:latin typeface="Segoe UI"/>
                <a:ea typeface="Arial Unicode MS"/>
                <a:cs typeface="Cordia New"/>
              </a:rPr>
              <a:t>paramètres</a:t>
            </a:r>
            <a:r>
              <a:rPr lang="en-US" dirty="0" smtClean="0">
                <a:effectLst/>
                <a:latin typeface="Segoe UI"/>
                <a:ea typeface="Arial Unicode MS"/>
                <a:cs typeface="Cordia New"/>
              </a:rPr>
              <a:t> </a:t>
            </a:r>
            <a:r>
              <a:rPr lang="en-US" dirty="0" err="1" smtClean="0">
                <a:effectLst/>
                <a:latin typeface="Segoe UI"/>
                <a:ea typeface="Arial Unicode MS"/>
                <a:cs typeface="Cordia New"/>
              </a:rPr>
              <a:t>relatifs</a:t>
            </a:r>
            <a:r>
              <a:rPr lang="en-US" dirty="0" smtClean="0">
                <a:effectLst/>
                <a:latin typeface="Segoe UI"/>
                <a:ea typeface="Arial Unicode MS"/>
                <a:cs typeface="Cordia New"/>
              </a:rPr>
              <a:t> à la </a:t>
            </a:r>
            <a:r>
              <a:rPr lang="en-US" dirty="0" err="1" smtClean="0">
                <a:effectLst/>
                <a:latin typeface="Segoe UI"/>
                <a:ea typeface="Arial Unicode MS"/>
                <a:cs typeface="Cordia New"/>
              </a:rPr>
              <a:t>sécurité</a:t>
            </a:r>
            <a:r>
              <a:rPr lang="en-US" dirty="0" smtClean="0">
                <a:effectLst/>
                <a:latin typeface="Segoe UI"/>
                <a:ea typeface="Arial Unicode MS"/>
                <a:cs typeface="Cordia New"/>
              </a:rPr>
              <a:t> qui </a:t>
            </a:r>
            <a:r>
              <a:rPr lang="en-US" dirty="0" err="1" smtClean="0">
                <a:effectLst/>
                <a:latin typeface="Segoe UI"/>
                <a:ea typeface="Arial Unicode MS"/>
                <a:cs typeface="Cordia New"/>
              </a:rPr>
              <a:t>doivent</a:t>
            </a:r>
            <a:r>
              <a:rPr lang="en-US" dirty="0" smtClean="0">
                <a:effectLst/>
                <a:latin typeface="Segoe UI"/>
                <a:ea typeface="Arial Unicode MS"/>
                <a:cs typeface="Cordia New"/>
              </a:rPr>
              <a:t> </a:t>
            </a:r>
            <a:r>
              <a:rPr lang="en-US" dirty="0" err="1" smtClean="0">
                <a:effectLst/>
                <a:latin typeface="Segoe UI"/>
                <a:ea typeface="Arial Unicode MS"/>
                <a:cs typeface="Cordia New"/>
              </a:rPr>
              <a:t>être</a:t>
            </a:r>
            <a:r>
              <a:rPr lang="en-US" dirty="0" smtClean="0">
                <a:effectLst/>
                <a:latin typeface="Segoe UI"/>
                <a:ea typeface="Arial Unicode MS"/>
                <a:cs typeface="Cordia New"/>
              </a:rPr>
              <a:t> </a:t>
            </a:r>
            <a:r>
              <a:rPr lang="en-US" dirty="0" err="1" smtClean="0">
                <a:effectLst/>
                <a:latin typeface="Segoe UI"/>
                <a:ea typeface="Arial Unicode MS"/>
                <a:cs typeface="Cordia New"/>
              </a:rPr>
              <a:t>implémentés</a:t>
            </a:r>
            <a:r>
              <a:rPr lang="en-US" dirty="0" smtClean="0">
                <a:effectLst/>
                <a:latin typeface="Segoe UI"/>
                <a:ea typeface="Arial Unicode MS"/>
                <a:cs typeface="Cordia New"/>
              </a:rPr>
              <a:t> </a:t>
            </a:r>
            <a:r>
              <a:rPr lang="en-US" dirty="0" err="1" smtClean="0">
                <a:effectLst/>
                <a:latin typeface="Segoe UI"/>
                <a:ea typeface="Arial Unicode MS"/>
                <a:cs typeface="Cordia New"/>
              </a:rPr>
              <a:t>sur</a:t>
            </a:r>
            <a:r>
              <a:rPr lang="en-US" dirty="0" smtClean="0">
                <a:effectLst/>
                <a:latin typeface="Segoe UI"/>
                <a:ea typeface="Arial Unicode MS"/>
                <a:cs typeface="Cordia New"/>
              </a:rPr>
              <a:t> </a:t>
            </a:r>
            <a:r>
              <a:rPr lang="en-US" dirty="0" err="1" smtClean="0">
                <a:effectLst/>
                <a:latin typeface="Segoe UI"/>
                <a:ea typeface="Arial Unicode MS"/>
                <a:cs typeface="Cordia New"/>
              </a:rPr>
              <a:t>tous</a:t>
            </a:r>
            <a:r>
              <a:rPr lang="en-US" dirty="0" smtClean="0">
                <a:effectLst/>
                <a:latin typeface="Segoe UI"/>
                <a:ea typeface="Arial Unicode MS"/>
                <a:cs typeface="Cordia New"/>
              </a:rPr>
              <a:t> les </a:t>
            </a:r>
            <a:r>
              <a:rPr lang="en-US" dirty="0" err="1" smtClean="0">
                <a:effectLst/>
                <a:latin typeface="Segoe UI"/>
                <a:ea typeface="Arial Unicode MS"/>
                <a:cs typeface="Cordia New"/>
              </a:rPr>
              <a:t>serveurs</a:t>
            </a:r>
            <a:r>
              <a:rPr lang="en-US" dirty="0" smtClean="0">
                <a:effectLst/>
                <a:latin typeface="Segoe UI"/>
                <a:ea typeface="Arial Unicode MS"/>
                <a:cs typeface="Cordia New"/>
              </a:rPr>
              <a:t> </a:t>
            </a:r>
            <a:r>
              <a:rPr lang="en-US" dirty="0" err="1" smtClean="0">
                <a:effectLst/>
                <a:latin typeface="Segoe UI"/>
                <a:ea typeface="Arial Unicode MS"/>
                <a:cs typeface="Cordia New"/>
              </a:rPr>
              <a:t>membres</a:t>
            </a:r>
            <a:r>
              <a:rPr lang="en-US" dirty="0" smtClean="0">
                <a:effectLst/>
                <a:latin typeface="Segoe UI"/>
                <a:ea typeface="Arial Unicode MS"/>
                <a:cs typeface="Cordia New"/>
              </a:rPr>
              <a:t>. </a:t>
            </a:r>
            <a:r>
              <a:rPr lang="en-US" dirty="0" err="1" smtClean="0">
                <a:effectLst/>
                <a:latin typeface="Segoe UI"/>
                <a:ea typeface="Arial Unicode MS"/>
                <a:cs typeface="Cordia New"/>
              </a:rPr>
              <a:t>Vous</a:t>
            </a:r>
            <a:r>
              <a:rPr lang="en-US" dirty="0" smtClean="0">
                <a:effectLst/>
                <a:latin typeface="Segoe UI"/>
                <a:ea typeface="Arial Unicode MS"/>
                <a:cs typeface="Cordia New"/>
              </a:rPr>
              <a:t> </a:t>
            </a:r>
            <a:r>
              <a:rPr lang="en-US" dirty="0" err="1" smtClean="0">
                <a:effectLst/>
                <a:latin typeface="Segoe UI"/>
                <a:ea typeface="Arial Unicode MS"/>
                <a:cs typeface="Cordia New"/>
              </a:rPr>
              <a:t>devez</a:t>
            </a:r>
            <a:r>
              <a:rPr lang="en-US" dirty="0" smtClean="0">
                <a:effectLst/>
                <a:latin typeface="Segoe UI"/>
                <a:ea typeface="Arial Unicode MS"/>
                <a:cs typeface="Cordia New"/>
              </a:rPr>
              <a:t> </a:t>
            </a:r>
            <a:r>
              <a:rPr lang="en-US" dirty="0" err="1" smtClean="0">
                <a:effectLst/>
                <a:latin typeface="Segoe UI"/>
                <a:ea typeface="Arial Unicode MS"/>
                <a:cs typeface="Cordia New"/>
              </a:rPr>
              <a:t>également</a:t>
            </a:r>
            <a:r>
              <a:rPr lang="en-US" dirty="0" smtClean="0">
                <a:effectLst/>
                <a:latin typeface="Segoe UI"/>
                <a:ea typeface="Arial Unicode MS"/>
                <a:cs typeface="Cordia New"/>
              </a:rPr>
              <a:t> </a:t>
            </a:r>
            <a:r>
              <a:rPr lang="en-US" dirty="0" err="1" smtClean="0">
                <a:effectLst/>
                <a:latin typeface="Segoe UI"/>
                <a:ea typeface="Arial Unicode MS"/>
                <a:cs typeface="Cordia New"/>
              </a:rPr>
              <a:t>implémenter</a:t>
            </a:r>
            <a:r>
              <a:rPr lang="en-US" dirty="0" smtClean="0">
                <a:effectLst/>
                <a:latin typeface="Segoe UI"/>
                <a:ea typeface="Arial Unicode MS"/>
                <a:cs typeface="Cordia New"/>
              </a:rPr>
              <a:t> </a:t>
            </a:r>
            <a:r>
              <a:rPr lang="en-US" dirty="0" err="1" smtClean="0">
                <a:effectLst/>
                <a:latin typeface="Segoe UI"/>
                <a:ea typeface="Arial Unicode MS"/>
                <a:cs typeface="Cordia New"/>
              </a:rPr>
              <a:t>l'audit</a:t>
            </a:r>
            <a:r>
              <a:rPr lang="en-US" dirty="0" smtClean="0">
                <a:effectLst/>
                <a:latin typeface="Segoe UI"/>
                <a:ea typeface="Arial Unicode MS"/>
                <a:cs typeface="Cordia New"/>
              </a:rPr>
              <a:t> du </a:t>
            </a:r>
            <a:r>
              <a:rPr lang="en-US" dirty="0" err="1" smtClean="0">
                <a:effectLst/>
                <a:latin typeface="Segoe UI"/>
                <a:ea typeface="Arial Unicode MS"/>
                <a:cs typeface="Cordia New"/>
              </a:rPr>
              <a:t>système</a:t>
            </a:r>
            <a:r>
              <a:rPr lang="en-US" dirty="0" smtClean="0">
                <a:effectLst/>
                <a:latin typeface="Segoe UI"/>
                <a:ea typeface="Arial Unicode MS"/>
                <a:cs typeface="Cordia New"/>
              </a:rPr>
              <a:t> de </a:t>
            </a:r>
            <a:r>
              <a:rPr lang="en-US" dirty="0" err="1" smtClean="0">
                <a:effectLst/>
                <a:latin typeface="Segoe UI"/>
                <a:ea typeface="Arial Unicode MS"/>
                <a:cs typeface="Cordia New"/>
              </a:rPr>
              <a:t>fichiers</a:t>
            </a:r>
            <a:r>
              <a:rPr lang="en-US" dirty="0" smtClean="0">
                <a:effectLst/>
                <a:latin typeface="Segoe UI"/>
                <a:ea typeface="Arial Unicode MS"/>
                <a:cs typeface="Cordia New"/>
              </a:rPr>
              <a:t> pour un </a:t>
            </a:r>
            <a:r>
              <a:rPr lang="en-US" dirty="0" err="1" smtClean="0">
                <a:effectLst/>
                <a:latin typeface="Segoe UI"/>
                <a:ea typeface="Arial Unicode MS"/>
                <a:cs typeface="Cordia New"/>
              </a:rPr>
              <a:t>partage</a:t>
            </a:r>
            <a:r>
              <a:rPr lang="en-US" dirty="0" smtClean="0">
                <a:effectLst/>
                <a:latin typeface="Segoe UI"/>
                <a:ea typeface="Arial Unicode MS"/>
                <a:cs typeface="Cordia New"/>
              </a:rPr>
              <a:t> de </a:t>
            </a:r>
            <a:r>
              <a:rPr lang="en-US" dirty="0" err="1" smtClean="0">
                <a:effectLst/>
                <a:latin typeface="Segoe UI"/>
                <a:ea typeface="Arial Unicode MS"/>
                <a:cs typeface="Cordia New"/>
              </a:rPr>
              <a:t>fichiers</a:t>
            </a:r>
            <a:r>
              <a:rPr lang="en-US" dirty="0" smtClean="0">
                <a:effectLst/>
                <a:latin typeface="Segoe UI"/>
                <a:ea typeface="Arial Unicode MS"/>
                <a:cs typeface="Cordia New"/>
              </a:rPr>
              <a:t> </a:t>
            </a:r>
            <a:r>
              <a:rPr lang="en-US" dirty="0" err="1" smtClean="0">
                <a:effectLst/>
                <a:latin typeface="Segoe UI"/>
                <a:ea typeface="Arial Unicode MS"/>
                <a:cs typeface="Cordia New"/>
              </a:rPr>
              <a:t>utilisé</a:t>
            </a:r>
            <a:r>
              <a:rPr lang="en-US" dirty="0" smtClean="0">
                <a:effectLst/>
                <a:latin typeface="Segoe UI"/>
                <a:ea typeface="Arial Unicode MS"/>
                <a:cs typeface="Cordia New"/>
              </a:rPr>
              <a:t> par le service Marketing. </a:t>
            </a:r>
            <a:r>
              <a:rPr lang="en-US" dirty="0" err="1" smtClean="0">
                <a:effectLst/>
                <a:latin typeface="Segoe UI"/>
                <a:ea typeface="Arial Unicode MS"/>
                <a:cs typeface="Cordia New"/>
              </a:rPr>
              <a:t>Enfin</a:t>
            </a:r>
            <a:r>
              <a:rPr lang="en-US" dirty="0" smtClean="0">
                <a:effectLst/>
                <a:latin typeface="Segoe UI"/>
                <a:ea typeface="Arial Unicode MS"/>
                <a:cs typeface="Cordia New"/>
              </a:rPr>
              <a:t>, </a:t>
            </a:r>
            <a:r>
              <a:rPr lang="en-US" dirty="0" err="1" smtClean="0">
                <a:effectLst/>
                <a:latin typeface="Segoe UI"/>
                <a:ea typeface="Arial Unicode MS"/>
                <a:cs typeface="Cordia New"/>
              </a:rPr>
              <a:t>vous</a:t>
            </a:r>
            <a:r>
              <a:rPr lang="en-US" dirty="0" smtClean="0">
                <a:effectLst/>
                <a:latin typeface="Segoe UI"/>
                <a:ea typeface="Arial Unicode MS"/>
                <a:cs typeface="Cordia New"/>
              </a:rPr>
              <a:t> </a:t>
            </a:r>
            <a:r>
              <a:rPr lang="en-US" dirty="0" err="1" smtClean="0">
                <a:effectLst/>
                <a:latin typeface="Segoe UI"/>
                <a:ea typeface="Arial Unicode MS"/>
                <a:cs typeface="Cordia New"/>
              </a:rPr>
              <a:t>devez</a:t>
            </a:r>
            <a:r>
              <a:rPr lang="en-US" dirty="0" smtClean="0">
                <a:effectLst/>
                <a:latin typeface="Segoe UI"/>
                <a:ea typeface="Arial Unicode MS"/>
                <a:cs typeface="Cordia New"/>
              </a:rPr>
              <a:t> </a:t>
            </a:r>
            <a:r>
              <a:rPr lang="en-US" dirty="0" err="1" smtClean="0">
                <a:effectLst/>
                <a:latin typeface="Segoe UI"/>
                <a:ea typeface="Arial Unicode MS"/>
                <a:cs typeface="Cordia New"/>
              </a:rPr>
              <a:t>implémenter</a:t>
            </a:r>
            <a:r>
              <a:rPr lang="en-US" dirty="0" smtClean="0">
                <a:effectLst/>
                <a:latin typeface="Segoe UI"/>
                <a:ea typeface="Arial Unicode MS"/>
                <a:cs typeface="Cordia New"/>
              </a:rPr>
              <a:t> </a:t>
            </a:r>
            <a:r>
              <a:rPr lang="en-US" dirty="0" err="1" smtClean="0">
                <a:effectLst/>
                <a:latin typeface="Segoe UI"/>
                <a:ea typeface="Arial Unicode MS"/>
                <a:cs typeface="Cordia New"/>
              </a:rPr>
              <a:t>l'audit</a:t>
            </a:r>
            <a:r>
              <a:rPr lang="en-US" dirty="0" smtClean="0">
                <a:effectLst/>
                <a:latin typeface="Segoe UI"/>
                <a:ea typeface="Arial Unicode MS"/>
                <a:cs typeface="Cordia New"/>
              </a:rPr>
              <a:t> pour les </a:t>
            </a:r>
            <a:r>
              <a:rPr lang="en-US" dirty="0" err="1" smtClean="0">
                <a:effectLst/>
                <a:latin typeface="Segoe UI"/>
                <a:ea typeface="Arial Unicode MS"/>
                <a:cs typeface="Cordia New"/>
              </a:rPr>
              <a:t>connexions</a:t>
            </a:r>
            <a:r>
              <a:rPr lang="en-US" dirty="0" smtClean="0">
                <a:effectLst/>
                <a:latin typeface="Segoe UI"/>
                <a:ea typeface="Arial Unicode MS"/>
                <a:cs typeface="Cordia New"/>
              </a:rPr>
              <a:t> au </a:t>
            </a:r>
            <a:r>
              <a:rPr lang="en-US" dirty="0" err="1" smtClean="0">
                <a:effectLst/>
                <a:latin typeface="Segoe UI"/>
                <a:ea typeface="Arial Unicode MS"/>
                <a:cs typeface="Cordia New"/>
              </a:rPr>
              <a:t>domaine</a:t>
            </a:r>
            <a:endParaRPr lang="en-US" dirty="0">
              <a:effectLst/>
              <a:latin typeface="Segoe UI"/>
              <a:ea typeface="SimSun"/>
              <a:cs typeface="Cordia New"/>
            </a:endParaRPr>
          </a:p>
        </p:txBody>
      </p:sp>
    </p:spTree>
    <p:extLst>
      <p:ext uri="{BB962C8B-B14F-4D97-AF65-F5344CB8AC3E}">
        <p14:creationId xmlns:p14="http://schemas.microsoft.com/office/powerpoint/2010/main" val="530645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75cdcc10-370a-4208-8e91-b88c781941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sz="2600" dirty="0" err="1"/>
              <a:t>Que</a:t>
            </a:r>
            <a:r>
              <a:rPr lang="en-US" sz="2600" dirty="0"/>
              <a:t> se </a:t>
            </a:r>
            <a:r>
              <a:rPr lang="en-US" sz="2600" dirty="0" err="1"/>
              <a:t>passe</a:t>
            </a:r>
            <a:r>
              <a:rPr lang="en-US" sz="2600" dirty="0"/>
              <a:t>-t-</a:t>
            </a:r>
            <a:r>
              <a:rPr lang="en-US" sz="2600" dirty="0" err="1"/>
              <a:t>il</a:t>
            </a:r>
            <a:r>
              <a:rPr lang="en-US" sz="2600" dirty="0"/>
              <a:t> </a:t>
            </a:r>
            <a:r>
              <a:rPr lang="en-US" sz="2600" dirty="0" err="1"/>
              <a:t>si</a:t>
            </a:r>
            <a:r>
              <a:rPr lang="en-US" sz="2600" dirty="0"/>
              <a:t> </a:t>
            </a:r>
            <a:r>
              <a:rPr lang="en-US" sz="2600" dirty="0" err="1"/>
              <a:t>vous</a:t>
            </a:r>
            <a:r>
              <a:rPr lang="en-US" sz="2600" dirty="0"/>
              <a:t> </a:t>
            </a:r>
            <a:r>
              <a:rPr lang="en-US" sz="2600" dirty="0" err="1"/>
              <a:t>configurez</a:t>
            </a:r>
            <a:r>
              <a:rPr lang="en-US" sz="2600" dirty="0"/>
              <a:t> le </a:t>
            </a:r>
            <a:r>
              <a:rPr lang="en-US" sz="2600" dirty="0" err="1"/>
              <a:t>groupe</a:t>
            </a:r>
            <a:r>
              <a:rPr lang="en-US" sz="2600" dirty="0"/>
              <a:t> </a:t>
            </a:r>
            <a:r>
              <a:rPr lang="en-US" sz="2600" dirty="0" err="1"/>
              <a:t>Administrateurs</a:t>
            </a:r>
            <a:r>
              <a:rPr lang="en-US" sz="2600" dirty="0"/>
              <a:t> </a:t>
            </a:r>
            <a:r>
              <a:rPr lang="en-US" sz="2600" dirty="0" err="1"/>
              <a:t>d'ordinateur</a:t>
            </a:r>
            <a:r>
              <a:rPr lang="en-US" sz="2600" dirty="0"/>
              <a:t>, </a:t>
            </a:r>
            <a:r>
              <a:rPr lang="en-US" sz="2600" dirty="0" err="1"/>
              <a:t>mais</a:t>
            </a:r>
            <a:r>
              <a:rPr lang="en-US" sz="2600" dirty="0"/>
              <a:t> pas le </a:t>
            </a:r>
            <a:r>
              <a:rPr lang="en-US" sz="2600" dirty="0" err="1"/>
              <a:t>groupe</a:t>
            </a:r>
            <a:r>
              <a:rPr lang="en-US" sz="2600" dirty="0"/>
              <a:t> </a:t>
            </a:r>
            <a:r>
              <a:rPr lang="en-US" sz="2600" dirty="0" err="1"/>
              <a:t>Administrateurs</a:t>
            </a:r>
            <a:r>
              <a:rPr lang="en-US" sz="2600" dirty="0"/>
              <a:t> de </a:t>
            </a:r>
            <a:r>
              <a:rPr lang="en-US" sz="2600" dirty="0" err="1"/>
              <a:t>domaine</a:t>
            </a:r>
            <a:r>
              <a:rPr lang="en-US" sz="2600" dirty="0"/>
              <a:t>, </a:t>
            </a:r>
            <a:r>
              <a:rPr lang="en-US" sz="2600" dirty="0" err="1"/>
              <a:t>comme</a:t>
            </a:r>
            <a:r>
              <a:rPr lang="en-US" sz="2600" dirty="0"/>
              <a:t> </a:t>
            </a:r>
            <a:r>
              <a:rPr lang="en-US" sz="2600" dirty="0" err="1"/>
              <a:t>membre</a:t>
            </a:r>
            <a:r>
              <a:rPr lang="en-US" sz="2600" dirty="0"/>
              <a:t> </a:t>
            </a:r>
            <a:r>
              <a:rPr lang="en-US" sz="2600" dirty="0" smtClean="0"/>
              <a:t>du </a:t>
            </a:r>
            <a:r>
              <a:rPr lang="en-US" sz="2600" dirty="0" err="1" smtClean="0"/>
              <a:t>groupe</a:t>
            </a:r>
            <a:r>
              <a:rPr lang="en-US" sz="2600" dirty="0" smtClean="0"/>
              <a:t> </a:t>
            </a:r>
            <a:r>
              <a:rPr lang="en-US" sz="2600" dirty="0" err="1"/>
              <a:t>Administrateurs</a:t>
            </a:r>
            <a:r>
              <a:rPr lang="en-US" sz="2600" dirty="0"/>
              <a:t> local </a:t>
            </a:r>
            <a:r>
              <a:rPr lang="en-US" sz="2600" dirty="0" err="1"/>
              <a:t>sur</a:t>
            </a:r>
            <a:r>
              <a:rPr lang="en-US" sz="2600" dirty="0"/>
              <a:t> </a:t>
            </a:r>
            <a:r>
              <a:rPr lang="en-US" sz="2600" dirty="0" err="1"/>
              <a:t>tous</a:t>
            </a:r>
            <a:r>
              <a:rPr lang="en-US" sz="2600" dirty="0"/>
              <a:t> les </a:t>
            </a:r>
            <a:r>
              <a:rPr lang="en-US" sz="2600" dirty="0" err="1"/>
              <a:t>ordinateurs</a:t>
            </a:r>
            <a:r>
              <a:rPr lang="en-US" sz="2600" dirty="0"/>
              <a:t> </a:t>
            </a:r>
            <a:r>
              <a:rPr lang="en-US" sz="2600" dirty="0" err="1"/>
              <a:t>dans</a:t>
            </a:r>
            <a:r>
              <a:rPr lang="en-US" sz="2600" dirty="0"/>
              <a:t> un </a:t>
            </a:r>
            <a:r>
              <a:rPr lang="en-US" sz="2600" dirty="0" err="1"/>
              <a:t>domaine</a:t>
            </a:r>
            <a:r>
              <a:rPr lang="en-US" sz="2600" dirty="0"/>
              <a:t> ?</a:t>
            </a:r>
          </a:p>
          <a:p>
            <a:r>
              <a:rPr lang="en-US" sz="2600" dirty="0" err="1"/>
              <a:t>Pourquoi</a:t>
            </a:r>
            <a:r>
              <a:rPr lang="en-US" sz="2600" dirty="0"/>
              <a:t> </a:t>
            </a:r>
            <a:r>
              <a:rPr lang="en-US" sz="2600" dirty="0" err="1"/>
              <a:t>avez-vous</a:t>
            </a:r>
            <a:r>
              <a:rPr lang="en-US" sz="2600" dirty="0"/>
              <a:t> </a:t>
            </a:r>
            <a:r>
              <a:rPr lang="en-US" sz="2600" dirty="0" err="1"/>
              <a:t>besoin</a:t>
            </a:r>
            <a:r>
              <a:rPr lang="en-US" sz="2600" dirty="0"/>
              <a:t> de ne pas </a:t>
            </a:r>
            <a:r>
              <a:rPr lang="en-US" sz="2600" dirty="0" err="1"/>
              <a:t>autoriser</a:t>
            </a:r>
            <a:r>
              <a:rPr lang="en-US" sz="2600" dirty="0"/>
              <a:t> </a:t>
            </a:r>
            <a:r>
              <a:rPr lang="en-US" sz="2600" dirty="0" err="1" smtClean="0"/>
              <a:t>une</a:t>
            </a:r>
            <a:r>
              <a:rPr lang="en-US" sz="2600" dirty="0" smtClean="0"/>
              <a:t> </a:t>
            </a:r>
            <a:r>
              <a:rPr lang="en-US" sz="2600" dirty="0" err="1" smtClean="0"/>
              <a:t>connexion</a:t>
            </a:r>
            <a:r>
              <a:rPr lang="en-US" sz="2600" dirty="0" smtClean="0"/>
              <a:t> </a:t>
            </a:r>
            <a:r>
              <a:rPr lang="en-US" sz="2600" dirty="0"/>
              <a:t>locale </a:t>
            </a:r>
            <a:r>
              <a:rPr lang="en-US" sz="2600" dirty="0" err="1"/>
              <a:t>sur</a:t>
            </a:r>
            <a:r>
              <a:rPr lang="en-US" sz="2600" dirty="0"/>
              <a:t> </a:t>
            </a:r>
            <a:r>
              <a:rPr lang="en-US" sz="2600" dirty="0" err="1"/>
              <a:t>certains</a:t>
            </a:r>
            <a:r>
              <a:rPr lang="en-US" sz="2600" dirty="0"/>
              <a:t> </a:t>
            </a:r>
            <a:r>
              <a:rPr lang="en-US" sz="2600" dirty="0" err="1"/>
              <a:t>ordinateurs</a:t>
            </a:r>
            <a:r>
              <a:rPr lang="en-US" sz="2600" dirty="0"/>
              <a:t> ?</a:t>
            </a:r>
          </a:p>
          <a:p>
            <a:r>
              <a:rPr lang="en-US" sz="2600" dirty="0" err="1"/>
              <a:t>Que</a:t>
            </a:r>
            <a:r>
              <a:rPr lang="en-US" sz="2600" dirty="0"/>
              <a:t> se </a:t>
            </a:r>
            <a:r>
              <a:rPr lang="en-US" sz="2600" dirty="0" err="1"/>
              <a:t>passe</a:t>
            </a:r>
            <a:r>
              <a:rPr lang="en-US" sz="2600" dirty="0"/>
              <a:t>-t-</a:t>
            </a:r>
            <a:r>
              <a:rPr lang="en-US" sz="2600" dirty="0" err="1"/>
              <a:t>il</a:t>
            </a:r>
            <a:r>
              <a:rPr lang="en-US" sz="2600" dirty="0"/>
              <a:t> </a:t>
            </a:r>
            <a:r>
              <a:rPr lang="en-US" sz="2600" dirty="0" err="1"/>
              <a:t>lorsqu'un</a:t>
            </a:r>
            <a:r>
              <a:rPr lang="en-US" sz="2600" dirty="0"/>
              <a:t> </a:t>
            </a:r>
            <a:r>
              <a:rPr lang="en-US" sz="2600" dirty="0" err="1"/>
              <a:t>utilisateur</a:t>
            </a:r>
            <a:r>
              <a:rPr lang="en-US" sz="2600" dirty="0"/>
              <a:t> non </a:t>
            </a:r>
            <a:r>
              <a:rPr lang="en-US" sz="2600" dirty="0" err="1"/>
              <a:t>autorisé</a:t>
            </a:r>
            <a:r>
              <a:rPr lang="en-US" sz="2600" dirty="0"/>
              <a:t> </a:t>
            </a:r>
            <a:r>
              <a:rPr lang="en-US" sz="2600" dirty="0" err="1"/>
              <a:t>essaie</a:t>
            </a:r>
            <a:r>
              <a:rPr lang="en-US" sz="2600" dirty="0"/>
              <a:t> </a:t>
            </a:r>
            <a:r>
              <a:rPr lang="en-US" sz="2600" dirty="0" err="1"/>
              <a:t>d'accéder</a:t>
            </a:r>
            <a:r>
              <a:rPr lang="en-US" sz="2600" dirty="0"/>
              <a:t> à un dossier pour </a:t>
            </a:r>
            <a:r>
              <a:rPr lang="en-US" sz="2600" dirty="0" err="1"/>
              <a:t>lequel</a:t>
            </a:r>
            <a:r>
              <a:rPr lang="en-US" sz="2600" dirty="0"/>
              <a:t> </a:t>
            </a:r>
            <a:r>
              <a:rPr lang="en-US" sz="2600" dirty="0" err="1"/>
              <a:t>l'audit</a:t>
            </a:r>
            <a:r>
              <a:rPr lang="en-US" sz="2600" dirty="0"/>
              <a:t> </a:t>
            </a:r>
            <a:r>
              <a:rPr lang="en-US" sz="2600" dirty="0" err="1" smtClean="0"/>
              <a:t>est</a:t>
            </a:r>
            <a:r>
              <a:rPr lang="en-US" sz="2600" dirty="0" smtClean="0"/>
              <a:t> </a:t>
            </a:r>
            <a:r>
              <a:rPr lang="en-US" sz="2600" dirty="0" err="1" smtClean="0"/>
              <a:t>activé</a:t>
            </a:r>
            <a:r>
              <a:rPr lang="en-US" sz="2600" dirty="0" smtClean="0"/>
              <a:t> </a:t>
            </a:r>
            <a:r>
              <a:rPr lang="en-US" sz="2600" dirty="0"/>
              <a:t>pour les </a:t>
            </a:r>
            <a:r>
              <a:rPr lang="en-US" sz="2600" dirty="0" err="1"/>
              <a:t>accès</a:t>
            </a:r>
            <a:r>
              <a:rPr lang="en-US" sz="2600" dirty="0"/>
              <a:t> </a:t>
            </a:r>
            <a:r>
              <a:rPr lang="en-US" sz="2600" dirty="0" err="1"/>
              <a:t>réussis</a:t>
            </a:r>
            <a:r>
              <a:rPr lang="en-US" sz="2600" dirty="0"/>
              <a:t> et </a:t>
            </a:r>
            <a:r>
              <a:rPr lang="en-US" sz="2600" dirty="0" err="1"/>
              <a:t>infructueux</a:t>
            </a:r>
            <a:r>
              <a:rPr lang="en-US" sz="2600" dirty="0"/>
              <a:t> ?</a:t>
            </a:r>
          </a:p>
          <a:p>
            <a:r>
              <a:rPr lang="en-US" sz="2600" dirty="0" err="1"/>
              <a:t>Que</a:t>
            </a:r>
            <a:r>
              <a:rPr lang="en-US" sz="2600" dirty="0"/>
              <a:t> se </a:t>
            </a:r>
            <a:r>
              <a:rPr lang="en-US" sz="2600" dirty="0" err="1"/>
              <a:t>passe</a:t>
            </a:r>
            <a:r>
              <a:rPr lang="en-US" sz="2600" dirty="0"/>
              <a:t>-t-</a:t>
            </a:r>
            <a:r>
              <a:rPr lang="en-US" sz="2600" dirty="0" err="1"/>
              <a:t>il</a:t>
            </a:r>
            <a:r>
              <a:rPr lang="en-US" sz="2600" dirty="0"/>
              <a:t> </a:t>
            </a:r>
            <a:r>
              <a:rPr lang="en-US" sz="2600" dirty="0" err="1"/>
              <a:t>lorsque</a:t>
            </a:r>
            <a:r>
              <a:rPr lang="en-US" sz="2600" dirty="0"/>
              <a:t> </a:t>
            </a:r>
            <a:r>
              <a:rPr lang="en-US" sz="2600" dirty="0" err="1"/>
              <a:t>vous</a:t>
            </a:r>
            <a:r>
              <a:rPr lang="en-US" sz="2600" dirty="0"/>
              <a:t> </a:t>
            </a:r>
            <a:r>
              <a:rPr lang="en-US" sz="2600" dirty="0" err="1"/>
              <a:t>configurez</a:t>
            </a:r>
            <a:r>
              <a:rPr lang="en-US" sz="2600" dirty="0"/>
              <a:t> </a:t>
            </a:r>
            <a:r>
              <a:rPr lang="en-US" sz="2600" dirty="0" err="1"/>
              <a:t>l'audit</a:t>
            </a:r>
            <a:r>
              <a:rPr lang="en-US" sz="2600" dirty="0"/>
              <a:t> </a:t>
            </a:r>
            <a:r>
              <a:rPr lang="en-US" sz="2600" dirty="0" smtClean="0"/>
              <a:t>des </a:t>
            </a:r>
            <a:r>
              <a:rPr lang="en-US" sz="2600" dirty="0" err="1" smtClean="0"/>
              <a:t>connexions</a:t>
            </a:r>
            <a:r>
              <a:rPr lang="en-US" sz="2600" dirty="0" smtClean="0"/>
              <a:t> </a:t>
            </a:r>
            <a:r>
              <a:rPr lang="en-US" sz="2600" dirty="0"/>
              <a:t>au </a:t>
            </a:r>
            <a:r>
              <a:rPr lang="en-US" sz="2600" dirty="0" err="1"/>
              <a:t>domaine</a:t>
            </a:r>
            <a:r>
              <a:rPr lang="en-US" sz="2600" dirty="0"/>
              <a:t> pour les </a:t>
            </a:r>
            <a:r>
              <a:rPr lang="en-US" sz="2600" dirty="0" err="1"/>
              <a:t>tentatives</a:t>
            </a:r>
            <a:r>
              <a:rPr lang="en-US" sz="2600" dirty="0"/>
              <a:t> </a:t>
            </a:r>
            <a:r>
              <a:rPr lang="en-US" sz="2600" dirty="0" smtClean="0"/>
              <a:t>de </a:t>
            </a:r>
            <a:r>
              <a:rPr lang="en-US" sz="2600" dirty="0" err="1" smtClean="0"/>
              <a:t>connexion</a:t>
            </a:r>
            <a:r>
              <a:rPr lang="en-US" sz="2600" dirty="0" smtClean="0"/>
              <a:t> </a:t>
            </a:r>
            <a:r>
              <a:rPr lang="en-US" sz="2600" dirty="0" err="1"/>
              <a:t>réussies</a:t>
            </a:r>
            <a:r>
              <a:rPr lang="en-US" sz="2600" dirty="0"/>
              <a:t> et </a:t>
            </a:r>
            <a:r>
              <a:rPr lang="en-US" sz="2600" dirty="0" err="1"/>
              <a:t>infructueuses</a:t>
            </a:r>
            <a:r>
              <a:rPr lang="en-US" sz="2600" dirty="0"/>
              <a:t> ?</a:t>
            </a:r>
          </a:p>
          <a:p>
            <a:pPr marL="0" indent="0">
              <a:buNone/>
            </a:pPr>
            <a:endParaRPr lang="en-US" sz="2600" dirty="0"/>
          </a:p>
        </p:txBody>
      </p:sp>
    </p:spTree>
    <p:extLst>
      <p:ext uri="{BB962C8B-B14F-4D97-AF65-F5344CB8AC3E}">
        <p14:creationId xmlns:p14="http://schemas.microsoft.com/office/powerpoint/2010/main" val="1155942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3 : Restriction de l'accès aux logiciels</a:t>
            </a:r>
            <a:endParaRPr lang="en-US" dirty="0"/>
          </a:p>
        </p:txBody>
      </p:sp>
      <p:sp>
        <p:nvSpPr>
          <p:cNvPr id="3" name="Text Placeholder 2"/>
          <p:cNvSpPr>
            <a:spLocks noGrp="1"/>
          </p:cNvSpPr>
          <p:nvPr>
            <p:ph type="body" idx="1"/>
          </p:nvPr>
        </p:nvSpPr>
        <p:spPr/>
        <p:txBody>
          <a:bodyPr/>
          <a:lstStyle/>
          <a:p>
            <a:r>
              <a:rPr lang="fr-FR" smtClean="0"/>
              <a:t>Que sont les stratégies de restriction logicielle ?
Qu'est-ce qu'AppLocker ?
Règles AppLocker
Démonstration : Création de règles AppLocker</a:t>
            </a:r>
            <a:endParaRPr lang="en-US"/>
          </a:p>
        </p:txBody>
      </p:sp>
    </p:spTree>
    <p:extLst>
      <p:ext uri="{BB962C8B-B14F-4D97-AF65-F5344CB8AC3E}">
        <p14:creationId xmlns:p14="http://schemas.microsoft.com/office/powerpoint/2010/main" val="3665123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stratégies de restriction logicielle ?</a:t>
            </a:r>
            <a:endParaRPr lang="en-US"/>
          </a:p>
        </p:txBody>
      </p:sp>
      <p:sp>
        <p:nvSpPr>
          <p:cNvPr id="4" name="Content Placeholder 2"/>
          <p:cNvSpPr>
            <a:spLocks noGrp="1"/>
          </p:cNvSpPr>
          <p:nvPr/>
        </p:nvSpPr>
        <p:spPr bwMode="auto">
          <a:xfrm>
            <a:off x="458788" y="9486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indent="-228600" eaLnBrk="0" hangingPunct="0">
              <a:lnSpc>
                <a:spcPct val="90000"/>
              </a:lnSpc>
              <a:spcBef>
                <a:spcPct val="40000"/>
              </a:spcBef>
              <a:buClr>
                <a:srgbClr val="006699"/>
              </a:buClr>
              <a:buFontTx/>
              <a:buChar char="•"/>
            </a:pPr>
            <a:r>
              <a:rPr lang="en-US" dirty="0">
                <a:solidFill>
                  <a:srgbClr val="000000"/>
                </a:solidFill>
              </a:rPr>
              <a:t>Les stratégies de restriction logicielle permettent aux administrateurs d'identifier les applications qui sont autorisées à s'exécuter sur les ordinateurs client</a:t>
            </a:r>
          </a:p>
          <a:p>
            <a:pPr marL="228600" indent="-228600" eaLnBrk="0" hangingPunct="0">
              <a:lnSpc>
                <a:spcPct val="90000"/>
              </a:lnSpc>
              <a:spcBef>
                <a:spcPct val="40000"/>
              </a:spcBef>
              <a:buClr>
                <a:srgbClr val="006699"/>
              </a:buClr>
              <a:buFontTx/>
              <a:buChar char="•"/>
            </a:pPr>
            <a:r>
              <a:rPr lang="en-US" dirty="0">
                <a:solidFill>
                  <a:srgbClr val="000000"/>
                </a:solidFill>
              </a:rPr>
              <a:t>Les stratégies de restriction logicielle </a:t>
            </a:r>
            <a:r>
              <a:rPr lang="en-US" dirty="0" err="1">
                <a:solidFill>
                  <a:srgbClr val="000000"/>
                </a:solidFill>
              </a:rPr>
              <a:t>reposent</a:t>
            </a:r>
            <a:r>
              <a:rPr lang="en-US" dirty="0">
                <a:solidFill>
                  <a:srgbClr val="000000"/>
                </a:solidFill>
              </a:rPr>
              <a:t> </a:t>
            </a:r>
            <a:r>
              <a:rPr lang="en-US" dirty="0" err="1" smtClean="0">
                <a:solidFill>
                  <a:srgbClr val="000000"/>
                </a:solidFill>
              </a:rPr>
              <a:t>sur</a:t>
            </a:r>
            <a:r>
              <a:rPr lang="en-US" dirty="0" smtClean="0">
                <a:solidFill>
                  <a:srgbClr val="000000"/>
                </a:solidFill>
              </a:rPr>
              <a:t> les </a:t>
            </a:r>
            <a:r>
              <a:rPr lang="en-US" dirty="0" err="1">
                <a:solidFill>
                  <a:srgbClr val="000000"/>
                </a:solidFill>
              </a:rPr>
              <a:t>éléments</a:t>
            </a:r>
            <a:r>
              <a:rPr lang="en-US" dirty="0">
                <a:solidFill>
                  <a:srgbClr val="000000"/>
                </a:solidFill>
              </a:rPr>
              <a:t> </a:t>
            </a:r>
            <a:r>
              <a:rPr lang="en-US" dirty="0" err="1" smtClean="0">
                <a:solidFill>
                  <a:srgbClr val="000000"/>
                </a:solidFill>
              </a:rPr>
              <a:t>suivants</a:t>
            </a:r>
            <a:endParaRPr lang="en-US" dirty="0">
              <a:solidFill>
                <a:srgbClr val="000000"/>
              </a:solidFill>
            </a:endParaRPr>
          </a:p>
          <a:p>
            <a:pPr marL="512763" lvl="1" indent="-228600" eaLnBrk="0" hangingPunct="0">
              <a:lnSpc>
                <a:spcPct val="90000"/>
              </a:lnSpc>
              <a:spcBef>
                <a:spcPct val="40000"/>
              </a:spcBef>
              <a:buClr>
                <a:srgbClr val="006699"/>
              </a:buClr>
              <a:buFontTx/>
              <a:buChar char="•"/>
            </a:pPr>
            <a:r>
              <a:rPr lang="en-US" sz="2800" dirty="0">
                <a:solidFill>
                  <a:srgbClr val="000000"/>
                </a:solidFill>
              </a:rPr>
              <a:t>Hachage</a:t>
            </a:r>
          </a:p>
          <a:p>
            <a:pPr marL="512763" lvl="1" indent="-228600" eaLnBrk="0" hangingPunct="0">
              <a:lnSpc>
                <a:spcPct val="90000"/>
              </a:lnSpc>
              <a:spcBef>
                <a:spcPct val="40000"/>
              </a:spcBef>
              <a:buClr>
                <a:srgbClr val="006699"/>
              </a:buClr>
              <a:buFontTx/>
              <a:buChar char="•"/>
            </a:pPr>
            <a:r>
              <a:rPr lang="en-US" sz="2800" dirty="0">
                <a:solidFill>
                  <a:srgbClr val="000000"/>
                </a:solidFill>
              </a:rPr>
              <a:t>Certificat</a:t>
            </a:r>
          </a:p>
          <a:p>
            <a:pPr marL="512763" lvl="1" indent="-228600" eaLnBrk="0" hangingPunct="0">
              <a:lnSpc>
                <a:spcPct val="90000"/>
              </a:lnSpc>
              <a:spcBef>
                <a:spcPct val="40000"/>
              </a:spcBef>
              <a:buClr>
                <a:srgbClr val="006699"/>
              </a:buClr>
              <a:buFontTx/>
              <a:buChar char="•"/>
            </a:pPr>
            <a:r>
              <a:rPr lang="en-US" sz="2800" dirty="0">
                <a:solidFill>
                  <a:srgbClr val="000000"/>
                </a:solidFill>
              </a:rPr>
              <a:t>Chemin d'accès</a:t>
            </a:r>
          </a:p>
          <a:p>
            <a:pPr marL="512763" lvl="1" indent="-228600" eaLnBrk="0" hangingPunct="0">
              <a:lnSpc>
                <a:spcPct val="90000"/>
              </a:lnSpc>
              <a:spcBef>
                <a:spcPct val="40000"/>
              </a:spcBef>
              <a:buClr>
                <a:srgbClr val="006699"/>
              </a:buClr>
              <a:buFontTx/>
              <a:buChar char="•"/>
            </a:pPr>
            <a:r>
              <a:rPr lang="en-US" sz="2800" dirty="0">
                <a:solidFill>
                  <a:srgbClr val="000000"/>
                </a:solidFill>
              </a:rPr>
              <a:t>Zone</a:t>
            </a:r>
          </a:p>
          <a:p>
            <a:pPr marL="228600" indent="-228600" eaLnBrk="0" hangingPunct="0">
              <a:lnSpc>
                <a:spcPct val="90000"/>
              </a:lnSpc>
              <a:spcBef>
                <a:spcPct val="40000"/>
              </a:spcBef>
              <a:buClr>
                <a:srgbClr val="006699"/>
              </a:buClr>
              <a:buFontTx/>
              <a:buChar char="•"/>
            </a:pPr>
            <a:r>
              <a:rPr lang="en-US" dirty="0">
                <a:solidFill>
                  <a:srgbClr val="000000"/>
                </a:solidFill>
              </a:rPr>
              <a:t>Les stratégies de restriction logicielle sont appliquées via une stratégie de groupe</a:t>
            </a:r>
          </a:p>
        </p:txBody>
      </p:sp>
    </p:spTree>
    <p:extLst>
      <p:ext uri="{BB962C8B-B14F-4D97-AF65-F5344CB8AC3E}">
        <p14:creationId xmlns:p14="http://schemas.microsoft.com/office/powerpoint/2010/main" val="3521210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dirty="0" smtClean="0"/>
              <a:t>Vue d'ensemble de la sécurité des systèmes d'exploitation Windows
Configuration des paramètres de sécurité
Restriction de l'accès aux logiciels
Configuration du Pare-feu Windows avec fonctions avancées de sécurité</a:t>
            </a:r>
            <a:endParaRPr lang="en-US" dirty="0"/>
          </a:p>
        </p:txBody>
      </p:sp>
    </p:spTree>
    <p:extLst>
      <p:ext uri="{BB962C8B-B14F-4D97-AF65-F5344CB8AC3E}">
        <p14:creationId xmlns:p14="http://schemas.microsoft.com/office/powerpoint/2010/main" val="554726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qu'AppLocker ?</a:t>
            </a:r>
            <a:endParaRPr lang="en-US"/>
          </a:p>
        </p:txBody>
      </p:sp>
      <p:sp>
        <p:nvSpPr>
          <p:cNvPr id="4" name="AutoShape 87"/>
          <p:cNvSpPr>
            <a:spLocks noChangeArrowheads="1"/>
          </p:cNvSpPr>
          <p:nvPr/>
        </p:nvSpPr>
        <p:spPr bwMode="auto">
          <a:xfrm>
            <a:off x="279400" y="762000"/>
            <a:ext cx="8567738" cy="848866"/>
          </a:xfrm>
          <a:prstGeom prst="roundRect">
            <a:avLst>
              <a:gd name="adj" fmla="val 11190"/>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200" dirty="0">
                <a:latin typeface="Segoe UI" pitchFamily="34" charset="0"/>
                <a:ea typeface="Segoe UI" pitchFamily="34" charset="0"/>
                <a:cs typeface="Segoe UI" pitchFamily="34" charset="0"/>
              </a:rPr>
              <a:t>AppLocker applique des stratégies de contrôle de l'application dans Windows </a:t>
            </a:r>
            <a:r>
              <a:rPr lang="en-US" sz="2200" dirty="0" err="1" smtClean="0">
                <a:latin typeface="Segoe UI" pitchFamily="34" charset="0"/>
                <a:ea typeface="Segoe UI" pitchFamily="34" charset="0"/>
                <a:cs typeface="Segoe UI" pitchFamily="34" charset="0"/>
              </a:rPr>
              <a:t>Serveur</a:t>
            </a:r>
            <a:r>
              <a:rPr lang="en-US" sz="2200" dirty="0">
                <a:latin typeface="Segoe UI" pitchFamily="34" charset="0"/>
                <a:ea typeface="Segoe UI" pitchFamily="34" charset="0"/>
                <a:cs typeface="Segoe UI" pitchFamily="34" charset="0"/>
              </a:rPr>
              <a:t> 2012 et Windows 8</a:t>
            </a:r>
            <a:endParaRPr lang="en-US" sz="2200" dirty="0">
              <a:solidFill>
                <a:srgbClr val="000000"/>
              </a:solidFill>
              <a:latin typeface="Segoe UI" pitchFamily="34" charset="0"/>
              <a:ea typeface="Segoe UI" pitchFamily="34" charset="0"/>
              <a:cs typeface="Segoe UI" pitchFamily="34" charset="0"/>
            </a:endParaRPr>
          </a:p>
        </p:txBody>
      </p:sp>
      <p:sp>
        <p:nvSpPr>
          <p:cNvPr id="5" name="AutoShape 87"/>
          <p:cNvSpPr>
            <a:spLocks noChangeArrowheads="1"/>
          </p:cNvSpPr>
          <p:nvPr/>
        </p:nvSpPr>
        <p:spPr bwMode="auto">
          <a:xfrm>
            <a:off x="279400" y="1447800"/>
            <a:ext cx="8567738" cy="3138249"/>
          </a:xfrm>
          <a:prstGeom prst="roundRect">
            <a:avLst>
              <a:gd name="adj" fmla="val 11190"/>
            </a:avLst>
          </a:prstGeom>
          <a:no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base">
              <a:spcBef>
                <a:spcPts val="0"/>
              </a:spcBef>
              <a:spcAft>
                <a:spcPts val="600"/>
              </a:spcAft>
              <a:defRPr/>
            </a:pPr>
            <a:r>
              <a:rPr lang="en-US" sz="2000" dirty="0">
                <a:solidFill>
                  <a:srgbClr val="000000"/>
                </a:solidFill>
                <a:latin typeface="Segoe UI" pitchFamily="34" charset="0"/>
                <a:ea typeface="Segoe UI" pitchFamily="34" charset="0"/>
                <a:cs typeface="Segoe UI" pitchFamily="34" charset="0"/>
              </a:rPr>
              <a:t>AppLocker comporte des fonctions et des extensions </a:t>
            </a:r>
            <a:r>
              <a:rPr lang="en-US" sz="2000" dirty="0" smtClean="0">
                <a:solidFill>
                  <a:srgbClr val="000000"/>
                </a:solidFill>
                <a:latin typeface="Segoe UI" pitchFamily="34" charset="0"/>
                <a:ea typeface="Segoe UI" pitchFamily="34" charset="0"/>
                <a:cs typeface="Segoe UI" pitchFamily="34" charset="0"/>
              </a:rPr>
              <a:t>qui</a:t>
            </a:r>
            <a:endParaRPr lang="en-US" sz="2000" dirty="0">
              <a:solidFill>
                <a:srgbClr val="000000"/>
              </a:solidFill>
              <a:latin typeface="Segoe UI" pitchFamily="34" charset="0"/>
              <a:ea typeface="Segoe UI" pitchFamily="34" charset="0"/>
              <a:cs typeface="Segoe UI" pitchFamily="34" charset="0"/>
            </a:endParaRPr>
          </a:p>
          <a:p>
            <a:pPr marL="228600" indent="-228600" eaLnBrk="0" hangingPunct="0">
              <a:spcBef>
                <a:spcPts val="0"/>
              </a:spcBef>
              <a:buClr>
                <a:srgbClr val="006699"/>
              </a:buClr>
              <a:buFontTx/>
              <a:buChar char="•"/>
              <a:defRPr/>
            </a:pPr>
            <a:r>
              <a:rPr lang="en-US" sz="2000" b="0" dirty="0">
                <a:solidFill>
                  <a:srgbClr val="000000"/>
                </a:solidFill>
                <a:latin typeface="Segoe UI" pitchFamily="34" charset="0"/>
                <a:ea typeface="Segoe UI" pitchFamily="34" charset="0"/>
                <a:cs typeface="Segoe UI" pitchFamily="34" charset="0"/>
              </a:rPr>
              <a:t>Réduisent la charge d'administration</a:t>
            </a:r>
          </a:p>
          <a:p>
            <a:pPr marL="228600" indent="-228600" eaLnBrk="0" hangingPunct="0">
              <a:spcBef>
                <a:spcPts val="0"/>
              </a:spcBef>
              <a:buClr>
                <a:srgbClr val="006699"/>
              </a:buClr>
              <a:buFontTx/>
              <a:buChar char="•"/>
              <a:defRPr/>
            </a:pPr>
            <a:r>
              <a:rPr lang="en-US" sz="2000" b="0" dirty="0">
                <a:solidFill>
                  <a:srgbClr val="000000"/>
                </a:solidFill>
                <a:latin typeface="Segoe UI" pitchFamily="34" charset="0"/>
                <a:ea typeface="Segoe UI" pitchFamily="34" charset="0"/>
                <a:cs typeface="Segoe UI" pitchFamily="34" charset="0"/>
              </a:rPr>
              <a:t>Permettent aux administrateurs de contrôler le mode </a:t>
            </a:r>
            <a:r>
              <a:rPr lang="en-US" sz="2000" b="0" dirty="0" err="1">
                <a:solidFill>
                  <a:srgbClr val="000000"/>
                </a:solidFill>
                <a:latin typeface="Segoe UI" pitchFamily="34" charset="0"/>
                <a:ea typeface="Segoe UI" pitchFamily="34" charset="0"/>
                <a:cs typeface="Segoe UI" pitchFamily="34" charset="0"/>
              </a:rPr>
              <a:t>d'accès</a:t>
            </a:r>
            <a:r>
              <a:rPr lang="en-US" sz="2000" b="0" dirty="0">
                <a:solidFill>
                  <a:srgbClr val="000000"/>
                </a:solidFill>
                <a:latin typeface="Segoe UI" pitchFamily="34" charset="0"/>
                <a:ea typeface="Segoe UI" pitchFamily="34" charset="0"/>
                <a:cs typeface="Segoe UI" pitchFamily="34" charset="0"/>
              </a:rPr>
              <a:t> </a:t>
            </a:r>
            <a:r>
              <a:rPr lang="en-US" sz="2000" b="0" dirty="0" smtClean="0">
                <a:solidFill>
                  <a:srgbClr val="000000"/>
                </a:solidFill>
                <a:latin typeface="Segoe UI" pitchFamily="34" charset="0"/>
                <a:ea typeface="Segoe UI" pitchFamily="34" charset="0"/>
                <a:cs typeface="Segoe UI" pitchFamily="34" charset="0"/>
              </a:rPr>
              <a:t>et </a:t>
            </a:r>
            <a:r>
              <a:rPr lang="en-US" sz="2000" b="0" dirty="0" err="1" smtClean="0">
                <a:solidFill>
                  <a:srgbClr val="000000"/>
                </a:solidFill>
                <a:latin typeface="Segoe UI" pitchFamily="34" charset="0"/>
                <a:ea typeface="Segoe UI" pitchFamily="34" charset="0"/>
                <a:cs typeface="Segoe UI" pitchFamily="34" charset="0"/>
              </a:rPr>
              <a:t>d'utilisation</a:t>
            </a:r>
            <a:r>
              <a:rPr lang="en-US" sz="2000" b="0" dirty="0" smtClean="0">
                <a:solidFill>
                  <a:srgbClr val="000000"/>
                </a:solidFill>
                <a:latin typeface="Segoe UI" pitchFamily="34" charset="0"/>
                <a:ea typeface="Segoe UI" pitchFamily="34" charset="0"/>
                <a:cs typeface="Segoe UI" pitchFamily="34" charset="0"/>
              </a:rPr>
              <a:t> </a:t>
            </a:r>
            <a:r>
              <a:rPr lang="en-US" sz="2000" b="0" dirty="0">
                <a:solidFill>
                  <a:srgbClr val="000000"/>
                </a:solidFill>
                <a:latin typeface="Segoe UI" pitchFamily="34" charset="0"/>
                <a:ea typeface="Segoe UI" pitchFamily="34" charset="0"/>
                <a:cs typeface="Segoe UI" pitchFamily="34" charset="0"/>
              </a:rPr>
              <a:t>des fichiers suivants par les </a:t>
            </a:r>
            <a:r>
              <a:rPr lang="en-US" sz="2000" b="0" dirty="0" err="1" smtClean="0">
                <a:solidFill>
                  <a:srgbClr val="000000"/>
                </a:solidFill>
                <a:latin typeface="Segoe UI" pitchFamily="34" charset="0"/>
                <a:ea typeface="Segoe UI" pitchFamily="34" charset="0"/>
                <a:cs typeface="Segoe UI" pitchFamily="34" charset="0"/>
              </a:rPr>
              <a:t>utilisateurs</a:t>
            </a:r>
            <a:endParaRPr lang="en-US" sz="2000" b="0" dirty="0">
              <a:solidFill>
                <a:srgbClr val="000000"/>
              </a:solidFill>
              <a:latin typeface="Segoe UI" pitchFamily="34" charset="0"/>
              <a:ea typeface="Segoe UI" pitchFamily="34" charset="0"/>
              <a:cs typeface="Segoe UI" pitchFamily="34" charset="0"/>
            </a:endParaRPr>
          </a:p>
          <a:p>
            <a:pPr marL="685800" lvl="1" indent="-228600" eaLnBrk="0" hangingPunct="0">
              <a:spcBef>
                <a:spcPts val="0"/>
              </a:spcBef>
              <a:buClr>
                <a:srgbClr val="006699"/>
              </a:buClr>
              <a:buFontTx/>
              <a:buChar char="•"/>
              <a:defRPr/>
            </a:pPr>
            <a:r>
              <a:rPr lang="en-US" sz="2000" b="0" dirty="0" smtClean="0">
                <a:solidFill>
                  <a:srgbClr val="000000"/>
                </a:solidFill>
                <a:latin typeface="Segoe UI" pitchFamily="34" charset="0"/>
                <a:ea typeface="Segoe UI" pitchFamily="34" charset="0"/>
                <a:cs typeface="Segoe UI" pitchFamily="34" charset="0"/>
              </a:rPr>
              <a:t>fichiers .exe</a:t>
            </a:r>
          </a:p>
          <a:p>
            <a:pPr marL="685800" lvl="1" indent="-228600" eaLnBrk="0" hangingPunct="0">
              <a:spcBef>
                <a:spcPts val="0"/>
              </a:spcBef>
              <a:buClr>
                <a:srgbClr val="006699"/>
              </a:buClr>
              <a:buFontTx/>
              <a:buChar char="•"/>
              <a:defRPr/>
            </a:pPr>
            <a:r>
              <a:rPr lang="en-US" sz="2000" b="0" dirty="0">
                <a:solidFill>
                  <a:srgbClr val="000000"/>
                </a:solidFill>
                <a:latin typeface="Segoe UI" pitchFamily="34" charset="0"/>
                <a:ea typeface="Segoe UI" pitchFamily="34" charset="0"/>
                <a:cs typeface="Segoe UI" pitchFamily="34" charset="0"/>
              </a:rPr>
              <a:t>scripts</a:t>
            </a:r>
          </a:p>
          <a:p>
            <a:pPr marL="685800" lvl="1" indent="-228600" eaLnBrk="0" hangingPunct="0">
              <a:spcBef>
                <a:spcPts val="0"/>
              </a:spcBef>
              <a:buClr>
                <a:srgbClr val="006699"/>
              </a:buClr>
              <a:buFontTx/>
              <a:buChar char="•"/>
              <a:defRPr/>
            </a:pPr>
            <a:r>
              <a:rPr lang="en-US" sz="2000" b="0" dirty="0">
                <a:solidFill>
                  <a:srgbClr val="000000"/>
                </a:solidFill>
                <a:latin typeface="Segoe UI" pitchFamily="34" charset="0"/>
                <a:ea typeface="Segoe UI" pitchFamily="34" charset="0"/>
                <a:cs typeface="Segoe UI" pitchFamily="34" charset="0"/>
              </a:rPr>
              <a:t>Fichiers du programme d'installation de Windows (</a:t>
            </a:r>
            <a:r>
              <a:rPr lang="en-US" sz="2000" b="0" dirty="0" err="1" smtClean="0">
                <a:solidFill>
                  <a:srgbClr val="000000"/>
                </a:solidFill>
                <a:latin typeface="Segoe UI" pitchFamily="34" charset="0"/>
                <a:ea typeface="Segoe UI" pitchFamily="34" charset="0"/>
                <a:cs typeface="Segoe UI" pitchFamily="34" charset="0"/>
              </a:rPr>
              <a:t>fichiers</a:t>
            </a:r>
            <a:r>
              <a:rPr lang="en-US" sz="2000" b="0" dirty="0" smtClean="0">
                <a:solidFill>
                  <a:srgbClr val="000000"/>
                </a:solidFill>
                <a:latin typeface="Segoe UI" pitchFamily="34" charset="0"/>
                <a:ea typeface="Segoe UI" pitchFamily="34" charset="0"/>
                <a:cs typeface="Segoe UI" pitchFamily="34" charset="0"/>
              </a:rPr>
              <a:t> .</a:t>
            </a:r>
            <a:r>
              <a:rPr lang="en-US" sz="2000" b="0" dirty="0" err="1" smtClean="0">
                <a:solidFill>
                  <a:srgbClr val="000000"/>
                </a:solidFill>
                <a:latin typeface="Segoe UI" pitchFamily="34" charset="0"/>
                <a:ea typeface="Segoe UI" pitchFamily="34" charset="0"/>
                <a:cs typeface="Segoe UI" pitchFamily="34" charset="0"/>
              </a:rPr>
              <a:t>msi</a:t>
            </a:r>
            <a:r>
              <a:rPr lang="en-US" sz="2000" b="0" dirty="0" smtClean="0">
                <a:solidFill>
                  <a:srgbClr val="000000"/>
                </a:solidFill>
                <a:latin typeface="Segoe UI" pitchFamily="34" charset="0"/>
                <a:ea typeface="Segoe UI" pitchFamily="34" charset="0"/>
                <a:cs typeface="Segoe UI" pitchFamily="34" charset="0"/>
              </a:rPr>
              <a:t> et .</a:t>
            </a:r>
            <a:r>
              <a:rPr lang="en-US" sz="2000" b="0" dirty="0">
                <a:solidFill>
                  <a:srgbClr val="000000"/>
                </a:solidFill>
                <a:latin typeface="Segoe UI" pitchFamily="34" charset="0"/>
                <a:ea typeface="Segoe UI" pitchFamily="34" charset="0"/>
                <a:cs typeface="Segoe UI" pitchFamily="34" charset="0"/>
              </a:rPr>
              <a:t>msp)</a:t>
            </a:r>
          </a:p>
          <a:p>
            <a:pPr marL="685800" lvl="1" indent="-228600" eaLnBrk="0" hangingPunct="0">
              <a:spcBef>
                <a:spcPts val="0"/>
              </a:spcBef>
              <a:buClr>
                <a:srgbClr val="006699"/>
              </a:buClr>
              <a:buFontTx/>
              <a:buChar char="•"/>
              <a:defRPr/>
            </a:pPr>
            <a:r>
              <a:rPr lang="en-US" sz="2000" b="0" dirty="0">
                <a:solidFill>
                  <a:srgbClr val="000000"/>
                </a:solidFill>
                <a:latin typeface="Segoe UI" pitchFamily="34" charset="0"/>
                <a:ea typeface="Segoe UI" pitchFamily="34" charset="0"/>
                <a:cs typeface="Segoe UI" pitchFamily="34" charset="0"/>
              </a:rPr>
              <a:t>DLL</a:t>
            </a:r>
          </a:p>
        </p:txBody>
      </p:sp>
      <p:sp>
        <p:nvSpPr>
          <p:cNvPr id="6" name="Rounded Rectangle 5"/>
          <p:cNvSpPr>
            <a:spLocks noChangeArrowheads="1"/>
          </p:cNvSpPr>
          <p:nvPr/>
        </p:nvSpPr>
        <p:spPr bwMode="auto">
          <a:xfrm>
            <a:off x="279400" y="4464665"/>
            <a:ext cx="8331200" cy="2164735"/>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006699"/>
              </a:buClr>
            </a:pPr>
            <a:r>
              <a:rPr lang="en-US" sz="2000" dirty="0" err="1">
                <a:solidFill>
                  <a:srgbClr val="000000"/>
                </a:solidFill>
                <a:latin typeface="Segoe UI" pitchFamily="34" charset="0"/>
                <a:ea typeface="Segoe UI" pitchFamily="34" charset="0"/>
                <a:cs typeface="Segoe UI" pitchFamily="34" charset="0"/>
              </a:rPr>
              <a:t>Avantages</a:t>
            </a:r>
            <a:r>
              <a:rPr lang="en-US" sz="2000" dirty="0">
                <a:solidFill>
                  <a:srgbClr val="000000"/>
                </a:solidFill>
                <a:latin typeface="Segoe UI" pitchFamily="34" charset="0"/>
                <a:ea typeface="Segoe UI" pitchFamily="34" charset="0"/>
                <a:cs typeface="Segoe UI" pitchFamily="34" charset="0"/>
              </a:rPr>
              <a:t> </a:t>
            </a:r>
            <a:r>
              <a:rPr lang="en-US" sz="2000" dirty="0" err="1" smtClean="0">
                <a:solidFill>
                  <a:srgbClr val="000000"/>
                </a:solidFill>
                <a:latin typeface="Segoe UI" pitchFamily="34" charset="0"/>
                <a:ea typeface="Segoe UI" pitchFamily="34" charset="0"/>
                <a:cs typeface="Segoe UI" pitchFamily="34" charset="0"/>
              </a:rPr>
              <a:t>d'AppLocker</a:t>
            </a:r>
            <a:endParaRPr lang="en-US" sz="2000" dirty="0">
              <a:solidFill>
                <a:srgbClr val="000000"/>
              </a:solidFill>
              <a:latin typeface="Segoe UI" pitchFamily="34" charset="0"/>
              <a:ea typeface="Segoe UI" pitchFamily="34" charset="0"/>
              <a:cs typeface="Segoe UI" pitchFamily="34" charset="0"/>
            </a:endParaRPr>
          </a:p>
          <a:p>
            <a:pPr marL="228600" indent="-228600" eaLnBrk="0" hangingPunct="0">
              <a:lnSpc>
                <a:spcPct val="90000"/>
              </a:lnSpc>
              <a:spcBef>
                <a:spcPct val="40000"/>
              </a:spcBef>
              <a:buClr>
                <a:srgbClr val="006699"/>
              </a:buClr>
              <a:buFontTx/>
              <a:buChar char="•"/>
            </a:pPr>
            <a:r>
              <a:rPr lang="en-US" sz="2000" b="0" dirty="0" smtClean="0">
                <a:solidFill>
                  <a:srgbClr val="000000"/>
                </a:solidFill>
                <a:latin typeface="Segoe UI" pitchFamily="34" charset="0"/>
                <a:ea typeface="Segoe UI" pitchFamily="34" charset="0"/>
                <a:cs typeface="Segoe UI" pitchFamily="34" charset="0"/>
              </a:rPr>
              <a:t>Contrôle la façon dont les utilisateurs peuvent accéder à </a:t>
            </a:r>
            <a:r>
              <a:rPr lang="en-US" sz="2000" b="0" dirty="0" err="1" smtClean="0">
                <a:solidFill>
                  <a:srgbClr val="000000"/>
                </a:solidFill>
                <a:latin typeface="Segoe UI" pitchFamily="34" charset="0"/>
                <a:ea typeface="Segoe UI" pitchFamily="34" charset="0"/>
                <a:cs typeface="Segoe UI" pitchFamily="34" charset="0"/>
              </a:rPr>
              <a:t>tous</a:t>
            </a:r>
            <a:r>
              <a:rPr lang="en-US" sz="2000" b="0" dirty="0" smtClean="0">
                <a:solidFill>
                  <a:srgbClr val="000000"/>
                </a:solidFill>
                <a:latin typeface="Segoe UI" pitchFamily="34" charset="0"/>
                <a:ea typeface="Segoe UI" pitchFamily="34" charset="0"/>
                <a:cs typeface="Segoe UI" pitchFamily="34" charset="0"/>
              </a:rPr>
              <a:t> les types d'applications et les exécuter</a:t>
            </a:r>
          </a:p>
          <a:p>
            <a:pPr marL="228600" indent="-228600" eaLnBrk="0" hangingPunct="0">
              <a:lnSpc>
                <a:spcPct val="90000"/>
              </a:lnSpc>
              <a:spcBef>
                <a:spcPct val="40000"/>
              </a:spcBef>
              <a:buClr>
                <a:srgbClr val="006699"/>
              </a:buClr>
              <a:buFontTx/>
              <a:buChar char="•"/>
            </a:pPr>
            <a:r>
              <a:rPr lang="en-US" sz="2000" b="0" dirty="0" smtClean="0">
                <a:solidFill>
                  <a:srgbClr val="000000"/>
                </a:solidFill>
                <a:latin typeface="Segoe UI" pitchFamily="34" charset="0"/>
                <a:ea typeface="Segoe UI" pitchFamily="34" charset="0"/>
                <a:cs typeface="Segoe UI" pitchFamily="34" charset="0"/>
              </a:rPr>
              <a:t>Permet la définition de règles basées sur une grande </a:t>
            </a:r>
            <a:r>
              <a:rPr lang="en-US" sz="2000" b="0" dirty="0" err="1" smtClean="0">
                <a:solidFill>
                  <a:srgbClr val="000000"/>
                </a:solidFill>
                <a:latin typeface="Segoe UI" pitchFamily="34" charset="0"/>
                <a:ea typeface="Segoe UI" pitchFamily="34" charset="0"/>
                <a:cs typeface="Segoe UI" pitchFamily="34" charset="0"/>
              </a:rPr>
              <a:t>variété</a:t>
            </a:r>
            <a:r>
              <a:rPr lang="en-US" sz="2000" b="0" dirty="0" smtClean="0">
                <a:solidFill>
                  <a:srgbClr val="000000"/>
                </a:solidFill>
                <a:latin typeface="Segoe UI" pitchFamily="34" charset="0"/>
                <a:ea typeface="Segoe UI" pitchFamily="34" charset="0"/>
                <a:cs typeface="Segoe UI" pitchFamily="34" charset="0"/>
              </a:rPr>
              <a:t> de variables</a:t>
            </a:r>
          </a:p>
          <a:p>
            <a:pPr marL="228600" indent="-228600" eaLnBrk="0" hangingPunct="0">
              <a:lnSpc>
                <a:spcPct val="90000"/>
              </a:lnSpc>
              <a:spcBef>
                <a:spcPct val="40000"/>
              </a:spcBef>
              <a:buClr>
                <a:srgbClr val="006699"/>
              </a:buClr>
              <a:buFontTx/>
              <a:buChar char="•"/>
            </a:pPr>
            <a:r>
              <a:rPr lang="en-US" sz="2000" b="0" dirty="0">
                <a:solidFill>
                  <a:srgbClr val="000000"/>
                </a:solidFill>
                <a:latin typeface="Segoe UI" pitchFamily="34" charset="0"/>
                <a:ea typeface="Segoe UI" pitchFamily="34" charset="0"/>
                <a:cs typeface="Segoe UI" pitchFamily="34" charset="0"/>
              </a:rPr>
              <a:t>Permet d'importer et d'exporter l'intégralité de stratégies AppLocker</a:t>
            </a:r>
          </a:p>
        </p:txBody>
      </p:sp>
    </p:spTree>
    <p:extLst>
      <p:ext uri="{BB962C8B-B14F-4D97-AF65-F5344CB8AC3E}">
        <p14:creationId xmlns:p14="http://schemas.microsoft.com/office/powerpoint/2010/main" val="105819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Règles AppLocker</a:t>
            </a:r>
            <a:endParaRPr lang="en-US"/>
          </a:p>
        </p:txBody>
      </p:sp>
      <p:sp>
        <p:nvSpPr>
          <p:cNvPr id="4" name="AutoShape 3"/>
          <p:cNvSpPr>
            <a:spLocks noChangeArrowheads="1"/>
          </p:cNvSpPr>
          <p:nvPr/>
        </p:nvSpPr>
        <p:spPr bwMode="auto">
          <a:xfrm>
            <a:off x="338487" y="990600"/>
            <a:ext cx="8552594" cy="477338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err="1" smtClean="0">
                <a:latin typeface="Segoe UI" pitchFamily="34" charset="0"/>
                <a:ea typeface="Segoe UI" pitchFamily="34" charset="0"/>
                <a:cs typeface="Segoe UI" pitchFamily="34" charset="0"/>
              </a:rPr>
              <a:t>AppLocker</a:t>
            </a:r>
            <a:r>
              <a:rPr lang="en-US" sz="2400" dirty="0" smtClean="0">
                <a:latin typeface="Segoe UI" pitchFamily="34" charset="0"/>
                <a:ea typeface="Segoe UI" pitchFamily="34" charset="0"/>
                <a:cs typeface="Segoe UI" pitchFamily="34" charset="0"/>
              </a:rPr>
              <a:t> </a:t>
            </a:r>
            <a:r>
              <a:rPr lang="en-US" sz="2400" dirty="0">
                <a:latin typeface="Segoe UI" pitchFamily="34" charset="0"/>
                <a:ea typeface="Segoe UI" pitchFamily="34" charset="0"/>
                <a:cs typeface="Segoe UI" pitchFamily="34" charset="0"/>
              </a:rPr>
              <a:t>définit des règles basées sur des </a:t>
            </a:r>
            <a:r>
              <a:rPr lang="en-US" sz="2400" dirty="0" err="1">
                <a:latin typeface="Segoe UI" pitchFamily="34" charset="0"/>
                <a:ea typeface="Segoe UI" pitchFamily="34" charset="0"/>
                <a:cs typeface="Segoe UI" pitchFamily="34" charset="0"/>
              </a:rPr>
              <a:t>attributs</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de </a:t>
            </a:r>
            <a:r>
              <a:rPr lang="en-US" sz="2400" dirty="0" err="1" smtClean="0">
                <a:latin typeface="Segoe UI" pitchFamily="34" charset="0"/>
                <a:ea typeface="Segoe UI" pitchFamily="34" charset="0"/>
                <a:cs typeface="Segoe UI" pitchFamily="34" charset="0"/>
              </a:rPr>
              <a:t>fichier</a:t>
            </a:r>
            <a:r>
              <a:rPr lang="en-US" sz="2400" dirty="0" smtClean="0">
                <a:latin typeface="Segoe UI" pitchFamily="34" charset="0"/>
                <a:ea typeface="Segoe UI" pitchFamily="34" charset="0"/>
                <a:cs typeface="Segoe UI" pitchFamily="34" charset="0"/>
              </a:rPr>
              <a:t> </a:t>
            </a:r>
            <a:r>
              <a:rPr lang="en-US" sz="2400" dirty="0" err="1">
                <a:latin typeface="Segoe UI" pitchFamily="34" charset="0"/>
                <a:ea typeface="Segoe UI" pitchFamily="34" charset="0"/>
                <a:cs typeface="Segoe UI" pitchFamily="34" charset="0"/>
              </a:rPr>
              <a:t>tels</a:t>
            </a:r>
            <a:r>
              <a:rPr lang="en-US" sz="2400" dirty="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que</a:t>
            </a:r>
            <a:endParaRPr lang="en-US" sz="2400" dirty="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a:p>
            <a:endParaRPr lang="en-US" sz="2400" b="0" dirty="0" smtClean="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a:p>
            <a:endParaRPr lang="en-US" sz="2400" b="0" dirty="0" smtClean="0">
              <a:latin typeface="Segoe UI" pitchFamily="34" charset="0"/>
              <a:ea typeface="Segoe UI" pitchFamily="34" charset="0"/>
              <a:cs typeface="Segoe UI" pitchFamily="34" charset="0"/>
            </a:endParaRPr>
          </a:p>
          <a:p>
            <a:r>
              <a:rPr lang="en-US" sz="2400" b="0" dirty="0" smtClean="0">
                <a:latin typeface="Segoe UI" pitchFamily="34" charset="0"/>
                <a:ea typeface="Segoe UI" pitchFamily="34" charset="0"/>
                <a:cs typeface="Segoe UI" pitchFamily="34" charset="0"/>
              </a:rPr>
              <a:t> </a:t>
            </a:r>
          </a:p>
          <a:p>
            <a:pPr>
              <a:spcBef>
                <a:spcPts val="1500"/>
              </a:spcBef>
            </a:pPr>
            <a:r>
              <a:rPr lang="en-US" sz="2400" dirty="0" smtClean="0">
                <a:latin typeface="Segoe UI" pitchFamily="34" charset="0"/>
                <a:ea typeface="Segoe UI" pitchFamily="34" charset="0"/>
                <a:cs typeface="Segoe UI" pitchFamily="34" charset="0"/>
              </a:rPr>
              <a:t>Actions de règle</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58274" y="2027364"/>
            <a:ext cx="7923389" cy="1782636"/>
          </a:xfrm>
          <a:prstGeom prst="roundRect">
            <a:avLst>
              <a:gd name="adj" fmla="val 4167"/>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lvl="1" indent="-28575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Nom de l'éditeur</a:t>
            </a:r>
          </a:p>
          <a:p>
            <a:pPr marL="285750" lvl="1" indent="-28575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Nom du produit</a:t>
            </a:r>
          </a:p>
          <a:p>
            <a:pPr marL="285750" lvl="1" indent="-28575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Nom de fichier</a:t>
            </a:r>
          </a:p>
          <a:p>
            <a:pPr marL="285750" lvl="1" indent="-28575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Version de fichier</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659" y="1828800"/>
            <a:ext cx="1434022" cy="1426923"/>
          </a:xfrm>
          <a:prstGeom prst="rect">
            <a:avLst/>
          </a:prstGeom>
          <a:noFill/>
          <a:ln>
            <a:noFill/>
          </a:ln>
          <a:effectLst/>
        </p:spPr>
      </p:pic>
      <p:sp>
        <p:nvSpPr>
          <p:cNvPr id="8" name="Rounded Rectangle 7"/>
          <p:cNvSpPr>
            <a:spLocks noChangeArrowheads="1"/>
          </p:cNvSpPr>
          <p:nvPr/>
        </p:nvSpPr>
        <p:spPr bwMode="auto">
          <a:xfrm>
            <a:off x="558274" y="4598935"/>
            <a:ext cx="7923389" cy="1192265"/>
          </a:xfrm>
          <a:prstGeom prst="roundRect">
            <a:avLst>
              <a:gd name="adj" fmla="val 4167"/>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lvl="1" indent="-285750" eaLnBrk="0" hangingPunct="0">
              <a:lnSpc>
                <a:spcPct val="90000"/>
              </a:lnSpc>
              <a:spcBef>
                <a:spcPct val="40000"/>
              </a:spcBef>
              <a:buClr>
                <a:srgbClr val="006699"/>
              </a:buClr>
              <a:buFont typeface="Arial" pitchFamily="34" charset="0"/>
              <a:buChar char="•"/>
            </a:pPr>
            <a:r>
              <a:rPr lang="en-US" altLang="zh-TW" sz="2400" b="0" dirty="0">
                <a:solidFill>
                  <a:srgbClr val="000000"/>
                </a:solidFill>
                <a:latin typeface="Segoe UI" pitchFamily="34" charset="0"/>
                <a:ea typeface="Segoe UI" pitchFamily="34" charset="0"/>
                <a:cs typeface="Segoe UI" pitchFamily="34" charset="0"/>
              </a:rPr>
              <a:t>Conditions Autoriser ou Refuser</a:t>
            </a:r>
          </a:p>
          <a:p>
            <a:pPr marL="285750" lvl="1" indent="-285750" eaLnBrk="0" hangingPunct="0">
              <a:lnSpc>
                <a:spcPct val="90000"/>
              </a:lnSpc>
              <a:spcBef>
                <a:spcPct val="40000"/>
              </a:spcBef>
              <a:buClr>
                <a:srgbClr val="006699"/>
              </a:buClr>
              <a:buFont typeface="Arial" pitchFamily="34" charset="0"/>
              <a:buChar char="•"/>
            </a:pPr>
            <a:r>
              <a:rPr lang="en-US" altLang="zh-TW" sz="2400" b="0" dirty="0" smtClean="0">
                <a:solidFill>
                  <a:srgbClr val="000000"/>
                </a:solidFill>
                <a:latin typeface="Segoe UI" pitchFamily="34" charset="0"/>
                <a:ea typeface="Segoe UI" pitchFamily="34" charset="0"/>
                <a:cs typeface="Segoe UI" pitchFamily="34" charset="0"/>
              </a:rPr>
              <a:t>Stratégies Appliquer ou Auditer uniquement</a:t>
            </a:r>
          </a:p>
        </p:txBody>
      </p:sp>
      <p:grpSp>
        <p:nvGrpSpPr>
          <p:cNvPr id="3" name="2 Grupo"/>
          <p:cNvGrpSpPr/>
          <p:nvPr/>
        </p:nvGrpSpPr>
        <p:grpSpPr>
          <a:xfrm>
            <a:off x="5965406" y="4145040"/>
            <a:ext cx="2257631" cy="907789"/>
            <a:chOff x="5965406" y="4412397"/>
            <a:chExt cx="2257631" cy="907789"/>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7366" y="4412397"/>
              <a:ext cx="783443" cy="901870"/>
            </a:xfrm>
            <a:prstGeom prst="rect">
              <a:avLst/>
            </a:prstGeom>
            <a:noFill/>
            <a:ln>
              <a:noFill/>
            </a:ln>
            <a:effec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20670" y="4717758"/>
              <a:ext cx="502367" cy="602428"/>
            </a:xfrm>
            <a:prstGeom prst="rect">
              <a:avLst/>
            </a:prstGeom>
            <a:noFill/>
            <a:ln>
              <a:noFill/>
            </a:ln>
            <a:effectLst/>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65406" y="4517761"/>
              <a:ext cx="678763" cy="691142"/>
            </a:xfrm>
            <a:prstGeom prst="rect">
              <a:avLst/>
            </a:prstGeom>
            <a:noFill/>
            <a:ln>
              <a:noFill/>
            </a:ln>
            <a:effectLst/>
          </p:spPr>
        </p:pic>
      </p:gr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2807740">
            <a:off x="6281806" y="1956993"/>
            <a:ext cx="637239" cy="1313894"/>
          </a:xfrm>
          <a:prstGeom prst="rect">
            <a:avLst/>
          </a:prstGeom>
          <a:noFill/>
          <a:ln>
            <a:noFill/>
          </a:ln>
          <a:effectLst/>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72818" y="1953535"/>
            <a:ext cx="735782" cy="1197508"/>
          </a:xfrm>
          <a:prstGeom prst="rect">
            <a:avLst/>
          </a:prstGeom>
          <a:noFill/>
          <a:ln>
            <a:noFill/>
          </a:ln>
          <a:effectLst/>
        </p:spPr>
      </p:pic>
    </p:spTree>
    <p:extLst>
      <p:ext uri="{BB962C8B-B14F-4D97-AF65-F5344CB8AC3E}">
        <p14:creationId xmlns:p14="http://schemas.microsoft.com/office/powerpoint/2010/main" val="15650015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5bf95184-d4c2-4738-a0da-d9584f50fe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Création de règles AppLocker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eaLnBrk="0" hangingPunct="0">
              <a:buNone/>
              <a:defRPr/>
            </a:pPr>
            <a:r>
              <a:rPr lang="en-US" dirty="0" smtClean="0">
                <a:cs typeface="Arial" charset="0"/>
              </a:rPr>
              <a:t>Dans cette démonstration, vous allez </a:t>
            </a:r>
            <a:r>
              <a:rPr lang="en-US" dirty="0" err="1" smtClean="0">
                <a:cs typeface="Arial" charset="0"/>
              </a:rPr>
              <a:t>apprendre</a:t>
            </a:r>
            <a:r>
              <a:rPr lang="en-US" dirty="0" smtClean="0">
                <a:cs typeface="Arial" charset="0"/>
              </a:rPr>
              <a:t> à</a:t>
            </a:r>
          </a:p>
          <a:p>
            <a:pPr eaLnBrk="0" hangingPunct="0">
              <a:defRPr/>
            </a:pPr>
            <a:r>
              <a:rPr lang="en-US" sz="2500" dirty="0" smtClean="0">
                <a:cs typeface="Arial" charset="0"/>
              </a:rPr>
              <a:t>Créer un objet de stratégie de groupe pour </a:t>
            </a:r>
            <a:r>
              <a:rPr lang="en-US" sz="2500" dirty="0" err="1" smtClean="0">
                <a:cs typeface="Arial" charset="0"/>
              </a:rPr>
              <a:t>appliquer</a:t>
            </a:r>
            <a:r>
              <a:rPr lang="en-US" sz="2500" dirty="0" smtClean="0">
                <a:cs typeface="Arial" charset="0"/>
              </a:rPr>
              <a:t> les </a:t>
            </a:r>
            <a:r>
              <a:rPr lang="en-US" sz="2500" dirty="0" err="1" smtClean="0">
                <a:cs typeface="Arial" charset="0"/>
              </a:rPr>
              <a:t>règles</a:t>
            </a:r>
            <a:r>
              <a:rPr lang="en-US" sz="2500" dirty="0" smtClean="0">
                <a:cs typeface="Arial" charset="0"/>
              </a:rPr>
              <a:t> exécutables AppLocker par défaut</a:t>
            </a:r>
          </a:p>
          <a:p>
            <a:pPr eaLnBrk="0" hangingPunct="0">
              <a:defRPr/>
            </a:pPr>
            <a:r>
              <a:rPr lang="en-US" sz="2500" dirty="0" smtClean="0">
                <a:cs typeface="Arial" charset="0"/>
              </a:rPr>
              <a:t>Appliquer l'objet de stratégie de groupe au domaine</a:t>
            </a:r>
          </a:p>
          <a:p>
            <a:pPr eaLnBrk="0" hangingPunct="0">
              <a:defRPr/>
            </a:pPr>
            <a:r>
              <a:rPr lang="en-US" sz="2500" dirty="0" smtClean="0">
                <a:cs typeface="Arial" charset="0"/>
              </a:rPr>
              <a:t>Tester la règle AppLocker</a:t>
            </a:r>
          </a:p>
          <a:p>
            <a:endParaRPr lang="en-US" dirty="0"/>
          </a:p>
        </p:txBody>
      </p:sp>
    </p:spTree>
    <p:extLst>
      <p:ext uri="{BB962C8B-B14F-4D97-AF65-F5344CB8AC3E}">
        <p14:creationId xmlns:p14="http://schemas.microsoft.com/office/powerpoint/2010/main" val="3190152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6894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907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3a773976-f002-4332-8d4e-9988b0515f2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4 : Configuration du Pare-feu Windows avec fonctions avancées de sécurité</a:t>
            </a:r>
            <a:endParaRPr lang="en-US" sz="2600" dirty="0"/>
          </a:p>
        </p:txBody>
      </p:sp>
      <p:sp>
        <p:nvSpPr>
          <p:cNvPr id="3" name="Text Placeholder 2"/>
          <p:cNvSpPr>
            <a:spLocks noGrp="1"/>
          </p:cNvSpPr>
          <p:nvPr>
            <p:ph type="body" idx="1"/>
          </p:nvPr>
        </p:nvSpPr>
        <p:spPr/>
        <p:txBody>
          <a:bodyPr/>
          <a:lstStyle/>
          <a:p>
            <a:r>
              <a:rPr lang="fr-FR" smtClean="0"/>
              <a:t>Qu'est-ce que le Pare-feu Windows avec fonctions avancées de sécurité ?
Discussion : Pourquoi un pare-feu basé sur l'hôte est-il important ?
Profils de pare-feu
Règles de sécurité de connexion
Déploiement des règles de pare-feu</a:t>
            </a:r>
            <a:endParaRPr lang="en-US"/>
          </a:p>
        </p:txBody>
      </p:sp>
    </p:spTree>
    <p:extLst>
      <p:ext uri="{BB962C8B-B14F-4D97-AF65-F5344CB8AC3E}">
        <p14:creationId xmlns:p14="http://schemas.microsoft.com/office/powerpoint/2010/main" val="304239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sz="2600" dirty="0" smtClean="0"/>
              <a:t>Qu'est-ce que le Pare-feu Windows avec fonctions avancées de sécurité ?</a:t>
            </a:r>
            <a:endParaRPr lang="en-US" sz="2600" dirty="0"/>
          </a:p>
        </p:txBody>
      </p:sp>
      <p:sp>
        <p:nvSpPr>
          <p:cNvPr id="3" name="Content Placeholder 2"/>
          <p:cNvSpPr>
            <a:spLocks noGrp="1"/>
          </p:cNvSpPr>
          <p:nvPr>
            <p:ph idx="1"/>
          </p:nvPr>
        </p:nvSpPr>
        <p:spPr>
          <a:xfrm>
            <a:off x="672148" y="1651192"/>
            <a:ext cx="8144827" cy="3073208"/>
          </a:xfrm>
        </p:spPr>
        <p:txBody>
          <a:bodyPr/>
          <a:lstStyle/>
          <a:p>
            <a:pPr lvl="0"/>
            <a:r>
              <a:rPr lang="en-US" sz="2400" dirty="0"/>
              <a:t>Prend en charge le filtrage du trafic entrant et sortant</a:t>
            </a:r>
          </a:p>
          <a:p>
            <a:pPr lvl="0"/>
            <a:r>
              <a:rPr lang="en-US" sz="2400" dirty="0"/>
              <a:t>Intègre les paramètres de filtrage de pare-feu et de protection IPsec</a:t>
            </a:r>
          </a:p>
          <a:p>
            <a:pPr lvl="0"/>
            <a:r>
              <a:rPr lang="en-US" sz="2400" dirty="0"/>
              <a:t>Vous permet de configurer les règles de contrôle du trafic réseau</a:t>
            </a:r>
          </a:p>
          <a:p>
            <a:pPr lvl="0"/>
            <a:r>
              <a:rPr lang="en-US" sz="2400" dirty="0"/>
              <a:t>Fournit les profils prenant en charge l'emplacement réseau</a:t>
            </a:r>
          </a:p>
          <a:p>
            <a:pPr lvl="0"/>
            <a:r>
              <a:rPr lang="en-US" sz="2400" dirty="0"/>
              <a:t>Vous permet d'importer ou d'exporter des stratégies</a:t>
            </a:r>
          </a:p>
        </p:txBody>
      </p:sp>
      <p:grpSp>
        <p:nvGrpSpPr>
          <p:cNvPr id="14" name="Group 13" descr="The second build is the last slide: This slide is an illustration of a Local Area Network (LAN), the Internet, and a Windows Server 2012 firewall between them. Two arrows in each direction between the LAN and Windows Server 2012 and between the Windows Server 2012 and the Internet representing communication between internal network and the Internet, where Internet users and computers communicate with the internal network, and internal users and computers communicate with the Internet.&#10;"/>
          <p:cNvGrpSpPr/>
          <p:nvPr/>
        </p:nvGrpSpPr>
        <p:grpSpPr>
          <a:xfrm>
            <a:off x="3417145" y="4945072"/>
            <a:ext cx="4374064" cy="1540062"/>
            <a:chOff x="5478462" y="5348288"/>
            <a:chExt cx="3372580" cy="1187450"/>
          </a:xfrm>
        </p:grpSpPr>
        <p:sp>
          <p:nvSpPr>
            <p:cNvPr id="15" name="Line 17"/>
            <p:cNvSpPr>
              <a:spLocks noChangeShapeType="1"/>
            </p:cNvSpPr>
            <p:nvPr/>
          </p:nvSpPr>
          <p:spPr bwMode="auto">
            <a:xfrm flipH="1">
              <a:off x="5832475" y="5588000"/>
              <a:ext cx="701675" cy="4445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p>
              <a:pPr algn="l">
                <a:defRPr/>
              </a:pPr>
              <a:endParaRPr lang="en-US" dirty="0">
                <a:cs typeface="Arial" charset="0"/>
              </a:endParaRPr>
            </a:p>
          </p:txBody>
        </p:sp>
        <p:sp>
          <p:nvSpPr>
            <p:cNvPr id="16" name="Line 18"/>
            <p:cNvSpPr>
              <a:spLocks noChangeShapeType="1"/>
            </p:cNvSpPr>
            <p:nvPr/>
          </p:nvSpPr>
          <p:spPr bwMode="auto">
            <a:xfrm>
              <a:off x="6858000" y="6027738"/>
              <a:ext cx="534988" cy="155575"/>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sp>
          <p:nvSpPr>
            <p:cNvPr id="17" name="Line 19"/>
            <p:cNvSpPr>
              <a:spLocks noChangeShapeType="1"/>
            </p:cNvSpPr>
            <p:nvPr/>
          </p:nvSpPr>
          <p:spPr bwMode="auto">
            <a:xfrm flipH="1" flipV="1">
              <a:off x="6829425" y="6134100"/>
              <a:ext cx="474663" cy="123825"/>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sp>
          <p:nvSpPr>
            <p:cNvPr id="18" name="AutoShape 20"/>
            <p:cNvSpPr>
              <a:spLocks noChangeArrowheads="1"/>
            </p:cNvSpPr>
            <p:nvPr/>
          </p:nvSpPr>
          <p:spPr bwMode="auto">
            <a:xfrm>
              <a:off x="5478462" y="5520794"/>
              <a:ext cx="1303338" cy="215289"/>
            </a:xfrm>
            <a:prstGeom prst="roundRect">
              <a:avLst>
                <a:gd name="adj" fmla="val 4167"/>
              </a:avLst>
            </a:prstGeom>
            <a:noFill/>
            <a:ln w="9525">
              <a:noFill/>
              <a:round/>
              <a:headEnd/>
              <a:tailEnd/>
            </a:ln>
          </p:spPr>
          <p:txBody>
            <a:bodyPr wrap="square" lIns="45720" tIns="27432" rIns="45720" anchor="ctr">
              <a:spAutoFit/>
            </a:bodyPr>
            <a:lstStyle/>
            <a:p>
              <a:pPr algn="l"/>
              <a:r>
                <a:rPr lang="en-US" sz="1300" dirty="0">
                  <a:latin typeface="Segoe UI" pitchFamily="34" charset="0"/>
                  <a:ea typeface="Segoe UI" pitchFamily="34" charset="0"/>
                  <a:cs typeface="Segoe UI" pitchFamily="34" charset="0"/>
                </a:rPr>
                <a:t>Windows Server 2008</a:t>
              </a:r>
            </a:p>
          </p:txBody>
        </p:sp>
        <p:sp>
          <p:nvSpPr>
            <p:cNvPr id="19" name="Line 21"/>
            <p:cNvSpPr>
              <a:spLocks noChangeShapeType="1"/>
            </p:cNvSpPr>
            <p:nvPr/>
          </p:nvSpPr>
          <p:spPr bwMode="auto">
            <a:xfrm flipV="1">
              <a:off x="6110288" y="5926138"/>
              <a:ext cx="296862" cy="0"/>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sp>
          <p:nvSpPr>
            <p:cNvPr id="20" name="Line 22"/>
            <p:cNvSpPr>
              <a:spLocks noChangeShapeType="1"/>
            </p:cNvSpPr>
            <p:nvPr/>
          </p:nvSpPr>
          <p:spPr bwMode="auto">
            <a:xfrm flipH="1" flipV="1">
              <a:off x="6110288" y="6045200"/>
              <a:ext cx="290512" cy="0"/>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sp>
          <p:nvSpPr>
            <p:cNvPr id="21" name="Text Box 23"/>
            <p:cNvSpPr txBox="1">
              <a:spLocks noChangeArrowheads="1"/>
            </p:cNvSpPr>
            <p:nvPr/>
          </p:nvSpPr>
          <p:spPr bwMode="auto">
            <a:xfrm>
              <a:off x="7885842" y="5553407"/>
              <a:ext cx="965200" cy="211204"/>
            </a:xfrm>
            <a:prstGeom prst="rect">
              <a:avLst/>
            </a:prstGeom>
            <a:noFill/>
            <a:ln w="9525">
              <a:noFill/>
              <a:miter lim="800000"/>
              <a:headEnd/>
              <a:tailEnd/>
            </a:ln>
          </p:spPr>
          <p:txBody>
            <a:bodyPr lIns="45720" tIns="27432" rIns="45720" anchor="ctr">
              <a:spAutoFit/>
            </a:bodyPr>
            <a:lstStyle/>
            <a:p>
              <a:pPr algn="l"/>
              <a:r>
                <a:rPr lang="en-US" sz="1300" dirty="0">
                  <a:latin typeface="Segoe UI" pitchFamily="34" charset="0"/>
                  <a:ea typeface="Segoe UI" pitchFamily="34" charset="0"/>
                  <a:cs typeface="Segoe UI" pitchFamily="34" charset="0"/>
                </a:rPr>
                <a:t>Internet</a:t>
              </a:r>
            </a:p>
          </p:txBody>
        </p:sp>
        <p:sp>
          <p:nvSpPr>
            <p:cNvPr id="22" name="Line 24"/>
            <p:cNvSpPr>
              <a:spLocks noChangeShapeType="1"/>
            </p:cNvSpPr>
            <p:nvPr/>
          </p:nvSpPr>
          <p:spPr bwMode="auto">
            <a:xfrm flipV="1">
              <a:off x="6781800" y="5805488"/>
              <a:ext cx="454025" cy="180975"/>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sp>
          <p:nvSpPr>
            <p:cNvPr id="23" name="Line 25"/>
            <p:cNvSpPr>
              <a:spLocks noChangeShapeType="1"/>
            </p:cNvSpPr>
            <p:nvPr/>
          </p:nvSpPr>
          <p:spPr bwMode="auto">
            <a:xfrm flipH="1">
              <a:off x="6754813" y="5718175"/>
              <a:ext cx="431800" cy="180975"/>
            </a:xfrm>
            <a:prstGeom prst="line">
              <a:avLst/>
            </a:prstGeom>
            <a:noFill/>
            <a:ln w="38100">
              <a:solidFill>
                <a:srgbClr val="0070C0"/>
              </a:solidFill>
              <a:round/>
              <a:headEnd/>
              <a:tailEnd type="triangle" w="med" len="med"/>
            </a:ln>
            <a:effectLst/>
          </p:spPr>
          <p:txBody>
            <a:bodyPr lIns="182880" rIns="182880" anchor="ctr"/>
            <a:lstStyle/>
            <a:p>
              <a:pPr algn="l">
                <a:defRPr/>
              </a:pPr>
              <a:endParaRPr lang="en-US" dirty="0">
                <a:cs typeface="Arial" charset="0"/>
              </a:endParaRPr>
            </a:p>
          </p:txBody>
        </p:sp>
        <p:pic>
          <p:nvPicPr>
            <p:cNvPr id="24" name="Picture 23" descr="Pare-feu"/>
            <p:cNvPicPr>
              <a:picLocks noChangeAspect="1" noChangeArrowheads="1"/>
            </p:cNvPicPr>
            <p:nvPr/>
          </p:nvPicPr>
          <p:blipFill>
            <a:blip r:embed="rId3" cstate="print"/>
            <a:srcRect/>
            <a:stretch>
              <a:fillRect/>
            </a:stretch>
          </p:blipFill>
          <p:spPr bwMode="auto">
            <a:xfrm>
              <a:off x="6435725" y="5840413"/>
              <a:ext cx="379413" cy="304800"/>
            </a:xfrm>
            <a:prstGeom prst="rect">
              <a:avLst/>
            </a:prstGeom>
            <a:noFill/>
            <a:ln w="9525">
              <a:noFill/>
              <a:miter lim="800000"/>
              <a:headEnd/>
              <a:tailEnd/>
            </a:ln>
          </p:spPr>
        </p:pic>
        <p:pic>
          <p:nvPicPr>
            <p:cNvPr id="25" name="Picture 24" descr="Internet"/>
            <p:cNvPicPr>
              <a:picLocks noChangeAspect="1" noChangeArrowheads="1"/>
            </p:cNvPicPr>
            <p:nvPr/>
          </p:nvPicPr>
          <p:blipFill>
            <a:blip r:embed="rId4" cstate="print"/>
            <a:srcRect/>
            <a:stretch>
              <a:fillRect/>
            </a:stretch>
          </p:blipFill>
          <p:spPr bwMode="auto">
            <a:xfrm>
              <a:off x="7235825" y="5348288"/>
              <a:ext cx="612775" cy="592137"/>
            </a:xfrm>
            <a:prstGeom prst="rect">
              <a:avLst/>
            </a:prstGeom>
            <a:noFill/>
            <a:ln w="9525">
              <a:noFill/>
              <a:miter lim="800000"/>
              <a:headEnd/>
              <a:tailEnd/>
            </a:ln>
          </p:spPr>
        </p:pic>
        <p:pic>
          <p:nvPicPr>
            <p:cNvPr id="26" name="Picture 25" descr="LAN"/>
            <p:cNvPicPr>
              <a:picLocks noChangeAspect="1" noChangeArrowheads="1"/>
            </p:cNvPicPr>
            <p:nvPr/>
          </p:nvPicPr>
          <p:blipFill>
            <a:blip r:embed="rId5" cstate="print"/>
            <a:srcRect/>
            <a:stretch>
              <a:fillRect/>
            </a:stretch>
          </p:blipFill>
          <p:spPr bwMode="auto">
            <a:xfrm>
              <a:off x="7221538" y="5973763"/>
              <a:ext cx="795337" cy="561975"/>
            </a:xfrm>
            <a:prstGeom prst="rect">
              <a:avLst/>
            </a:prstGeom>
            <a:noFill/>
            <a:ln w="9525">
              <a:noFill/>
              <a:miter lim="800000"/>
              <a:headEnd/>
              <a:tailEnd/>
            </a:ln>
          </p:spPr>
        </p:pic>
        <p:sp>
          <p:nvSpPr>
            <p:cNvPr id="27" name="Text Box 29"/>
            <p:cNvSpPr txBox="1">
              <a:spLocks noChangeArrowheads="1"/>
            </p:cNvSpPr>
            <p:nvPr/>
          </p:nvSpPr>
          <p:spPr bwMode="auto">
            <a:xfrm>
              <a:off x="7926516" y="6181081"/>
              <a:ext cx="573087" cy="211204"/>
            </a:xfrm>
            <a:prstGeom prst="rect">
              <a:avLst/>
            </a:prstGeom>
            <a:noFill/>
            <a:ln w="9525">
              <a:noFill/>
              <a:miter lim="800000"/>
              <a:headEnd/>
              <a:tailEnd/>
            </a:ln>
          </p:spPr>
          <p:txBody>
            <a:bodyPr lIns="45720" tIns="27432" rIns="45720" anchor="ctr">
              <a:spAutoFit/>
            </a:bodyPr>
            <a:lstStyle/>
            <a:p>
              <a:pPr algn="l"/>
              <a:r>
                <a:rPr lang="en-US" sz="1300" dirty="0">
                  <a:latin typeface="Segoe UI" pitchFamily="34" charset="0"/>
                  <a:ea typeface="Segoe UI" pitchFamily="34" charset="0"/>
                  <a:cs typeface="Segoe UI" pitchFamily="34" charset="0"/>
                </a:rPr>
                <a:t>LAN</a:t>
              </a:r>
            </a:p>
          </p:txBody>
        </p:sp>
        <p:sp>
          <p:nvSpPr>
            <p:cNvPr id="28" name="AutoShape 30"/>
            <p:cNvSpPr>
              <a:spLocks noChangeArrowheads="1"/>
            </p:cNvSpPr>
            <p:nvPr/>
          </p:nvSpPr>
          <p:spPr bwMode="auto">
            <a:xfrm>
              <a:off x="6341200" y="6216957"/>
              <a:ext cx="629512" cy="215289"/>
            </a:xfrm>
            <a:prstGeom prst="roundRect">
              <a:avLst>
                <a:gd name="adj" fmla="val 4167"/>
              </a:avLst>
            </a:prstGeom>
            <a:noFill/>
            <a:ln w="9525">
              <a:noFill/>
              <a:round/>
              <a:headEnd/>
              <a:tailEnd/>
            </a:ln>
          </p:spPr>
          <p:txBody>
            <a:bodyPr wrap="square" lIns="45720" tIns="27432" rIns="45720" anchor="ctr">
              <a:spAutoFit/>
            </a:bodyPr>
            <a:lstStyle/>
            <a:p>
              <a:pPr algn="l"/>
              <a:r>
                <a:rPr lang="en-US" sz="1300" dirty="0">
                  <a:latin typeface="Segoe UI" pitchFamily="34" charset="0"/>
                  <a:ea typeface="Segoe UI" pitchFamily="34" charset="0"/>
                  <a:cs typeface="Segoe UI" pitchFamily="34" charset="0"/>
                </a:rPr>
                <a:t>Pare-feu</a:t>
              </a:r>
            </a:p>
          </p:txBody>
        </p:sp>
        <p:pic>
          <p:nvPicPr>
            <p:cNvPr id="29" name="Picture 28" descr="Serveur"/>
            <p:cNvPicPr>
              <a:picLocks noChangeAspect="1" noChangeArrowheads="1"/>
            </p:cNvPicPr>
            <p:nvPr/>
          </p:nvPicPr>
          <p:blipFill>
            <a:blip r:embed="rId6" cstate="print"/>
            <a:srcRect/>
            <a:stretch>
              <a:fillRect/>
            </a:stretch>
          </p:blipFill>
          <p:spPr bwMode="auto">
            <a:xfrm>
              <a:off x="5741988" y="5853113"/>
              <a:ext cx="357187" cy="407987"/>
            </a:xfrm>
            <a:prstGeom prst="rect">
              <a:avLst/>
            </a:prstGeom>
            <a:noFill/>
            <a:ln w="9525">
              <a:noFill/>
              <a:miter lim="800000"/>
              <a:headEnd/>
              <a:tailEnd/>
            </a:ln>
          </p:spPr>
        </p:pic>
      </p:grpSp>
      <p:sp>
        <p:nvSpPr>
          <p:cNvPr id="30" name="Rounded Rectangle 812107"/>
          <p:cNvSpPr>
            <a:spLocks noChangeArrowheads="1"/>
          </p:cNvSpPr>
          <p:nvPr/>
        </p:nvSpPr>
        <p:spPr bwMode="auto">
          <a:xfrm>
            <a:off x="723382" y="5106586"/>
            <a:ext cx="2556150" cy="1144989"/>
          </a:xfrm>
          <a:prstGeom prst="roundRect">
            <a:avLst>
              <a:gd name="adj" fmla="val 4167"/>
            </a:avLst>
          </a:prstGeom>
          <a:noFill/>
          <a:ln w="9525" algn="ctr">
            <a:noFill/>
            <a:round/>
            <a:headEnd/>
            <a:tailEnd/>
          </a:ln>
        </p:spPr>
        <p:txBody>
          <a:bodyPr wrap="square" anchor="ctr"/>
          <a:lstStyle/>
          <a:p>
            <a:pPr algn="ctr">
              <a:spcBef>
                <a:spcPct val="20000"/>
              </a:spcBef>
            </a:pPr>
            <a:r>
              <a:rPr lang="en-US" sz="2000" dirty="0">
                <a:latin typeface="Segoe UI" pitchFamily="34" charset="0"/>
                <a:ea typeface="Segoe UI" pitchFamily="34" charset="0"/>
                <a:cs typeface="Segoe UI" pitchFamily="34" charset="0"/>
              </a:rPr>
              <a:t>Les règles de </a:t>
            </a:r>
            <a:r>
              <a:rPr lang="en-US" sz="2000" dirty="0" smtClean="0">
                <a:latin typeface="Segoe UI" pitchFamily="34" charset="0"/>
                <a:ea typeface="Segoe UI" pitchFamily="34" charset="0"/>
                <a:cs typeface="Segoe UI" pitchFamily="34" charset="0"/>
              </a:rPr>
              <a:t/>
            </a:r>
            <a:br>
              <a:rPr lang="en-US" sz="2000" dirty="0" smtClean="0">
                <a:latin typeface="Segoe UI" pitchFamily="34" charset="0"/>
                <a:ea typeface="Segoe UI" pitchFamily="34" charset="0"/>
                <a:cs typeface="Segoe UI" pitchFamily="34" charset="0"/>
              </a:rPr>
            </a:br>
            <a:r>
              <a:rPr lang="en-US" sz="2000" dirty="0" smtClean="0">
                <a:latin typeface="Segoe UI" pitchFamily="34" charset="0"/>
                <a:ea typeface="Segoe UI" pitchFamily="34" charset="0"/>
                <a:cs typeface="Segoe UI" pitchFamily="34" charset="0"/>
              </a:rPr>
              <a:t>pare-</a:t>
            </a:r>
            <a:r>
              <a:rPr lang="en-US" sz="2000" dirty="0" err="1" smtClean="0">
                <a:latin typeface="Segoe UI" pitchFamily="34" charset="0"/>
                <a:ea typeface="Segoe UI" pitchFamily="34" charset="0"/>
                <a:cs typeface="Segoe UI" pitchFamily="34" charset="0"/>
              </a:rPr>
              <a:t>feu</a:t>
            </a:r>
            <a:r>
              <a:rPr lang="en-US" sz="2000" dirty="0" smtClean="0">
                <a:latin typeface="Segoe UI" pitchFamily="34" charset="0"/>
                <a:ea typeface="Segoe UI" pitchFamily="34" charset="0"/>
                <a:cs typeface="Segoe UI" pitchFamily="34" charset="0"/>
              </a:rPr>
              <a:t> </a:t>
            </a:r>
            <a:r>
              <a:rPr lang="en-US" sz="2000" dirty="0">
                <a:latin typeface="Segoe UI" pitchFamily="34" charset="0"/>
                <a:ea typeface="Segoe UI" pitchFamily="34" charset="0"/>
                <a:cs typeface="Segoe UI" pitchFamily="34" charset="0"/>
              </a:rPr>
              <a:t>contrôlent le trafic entrant </a:t>
            </a:r>
            <a:r>
              <a:rPr lang="en-US" sz="2000" dirty="0" smtClean="0">
                <a:latin typeface="Segoe UI" pitchFamily="34" charset="0"/>
                <a:ea typeface="Segoe UI" pitchFamily="34" charset="0"/>
                <a:cs typeface="Segoe UI" pitchFamily="34" charset="0"/>
              </a:rPr>
              <a:t>et </a:t>
            </a:r>
            <a:r>
              <a:rPr lang="en-US" sz="2000" dirty="0" err="1" smtClean="0">
                <a:latin typeface="Segoe UI" pitchFamily="34" charset="0"/>
                <a:ea typeface="Segoe UI" pitchFamily="34" charset="0"/>
                <a:cs typeface="Segoe UI" pitchFamily="34" charset="0"/>
              </a:rPr>
              <a:t>sortant</a:t>
            </a:r>
            <a:endParaRPr lang="en-US" sz="2000" dirty="0">
              <a:latin typeface="Segoe UI" pitchFamily="34" charset="0"/>
              <a:ea typeface="Segoe UI" pitchFamily="34" charset="0"/>
              <a:cs typeface="Segoe UI" pitchFamily="34" charset="0"/>
            </a:endParaRPr>
          </a:p>
        </p:txBody>
      </p:sp>
      <p:sp>
        <p:nvSpPr>
          <p:cNvPr id="4" name="AutoShape 5"/>
          <p:cNvSpPr>
            <a:spLocks noChangeArrowheads="1"/>
          </p:cNvSpPr>
          <p:nvPr/>
        </p:nvSpPr>
        <p:spPr bwMode="auto">
          <a:xfrm>
            <a:off x="0" y="734371"/>
            <a:ext cx="9144000" cy="808489"/>
          </a:xfrm>
          <a:prstGeom prst="roundRect">
            <a:avLst>
              <a:gd name="adj" fmla="val 5634"/>
            </a:avLst>
          </a:prstGeom>
          <a:noFill/>
          <a:ln w="9525" algn="ctr">
            <a:noFill/>
            <a:round/>
            <a:headEnd/>
            <a:tailEnd/>
          </a:ln>
          <a:effectLst/>
        </p:spPr>
        <p:txBody>
          <a:bodyPr anchor="ctr"/>
          <a:lstStyle/>
          <a:p>
            <a:pPr algn="ctr" fontAlgn="auto">
              <a:spcBef>
                <a:spcPct val="20000"/>
              </a:spcBef>
              <a:spcAft>
                <a:spcPts val="0"/>
              </a:spcAft>
              <a:defRPr/>
            </a:pPr>
            <a:r>
              <a:rPr lang="en-US" sz="2200" b="1" dirty="0">
                <a:solidFill>
                  <a:srgbClr val="000000"/>
                </a:solidFill>
                <a:latin typeface="Segoe UI" pitchFamily="34" charset="0"/>
                <a:ea typeface="Segoe UI" pitchFamily="34" charset="0"/>
                <a:cs typeface="Segoe UI" pitchFamily="34" charset="0"/>
              </a:rPr>
              <a:t>Le Pare-feu Windows est un pare-feu hôte avec état qui </a:t>
            </a:r>
            <a:endParaRPr lang="en-US" sz="2200" b="1" dirty="0" smtClean="0">
              <a:solidFill>
                <a:srgbClr val="000000"/>
              </a:solidFill>
              <a:latin typeface="Segoe UI" pitchFamily="34" charset="0"/>
              <a:ea typeface="Segoe UI" pitchFamily="34" charset="0"/>
              <a:cs typeface="Segoe UI" pitchFamily="34" charset="0"/>
            </a:endParaRPr>
          </a:p>
          <a:p>
            <a:pPr algn="ctr" fontAlgn="auto">
              <a:spcBef>
                <a:spcPct val="20000"/>
              </a:spcBef>
              <a:spcAft>
                <a:spcPts val="0"/>
              </a:spcAft>
              <a:defRPr/>
            </a:pPr>
            <a:r>
              <a:rPr lang="en-US" sz="2200" b="1" dirty="0" smtClean="0">
                <a:solidFill>
                  <a:srgbClr val="000000"/>
                </a:solidFill>
                <a:latin typeface="Segoe UI" pitchFamily="34" charset="0"/>
                <a:ea typeface="Segoe UI" pitchFamily="34" charset="0"/>
                <a:cs typeface="Segoe UI" pitchFamily="34" charset="0"/>
              </a:rPr>
              <a:t>autorise ou bloque le trafic réseau selon la configuration</a:t>
            </a:r>
            <a:endParaRPr lang="en-US" sz="2200" b="1" dirty="0">
              <a:solidFill>
                <a:srgbClr val="000000"/>
              </a:solidFill>
              <a:latin typeface="Segoe UI" pitchFamily="34" charset="0"/>
              <a:ea typeface="Segoe UI" pitchFamily="34" charset="0"/>
              <a:cs typeface="Segoe UI" pitchFamily="34" charset="0"/>
            </a:endParaRPr>
          </a:p>
        </p:txBody>
      </p:sp>
      <p:grpSp>
        <p:nvGrpSpPr>
          <p:cNvPr id="31" name="Group 30" descr="First build: This is a two-slide build. The first build slide that displays is a screenshot of the Windows Firewall with Advanced Security window. &#10;"/>
          <p:cNvGrpSpPr/>
          <p:nvPr/>
        </p:nvGrpSpPr>
        <p:grpSpPr>
          <a:xfrm>
            <a:off x="426131" y="1539420"/>
            <a:ext cx="8413665" cy="5119007"/>
            <a:chOff x="444133" y="1466850"/>
            <a:chExt cx="8413665" cy="5119007"/>
          </a:xfrm>
        </p:grpSpPr>
        <p:sp>
          <p:nvSpPr>
            <p:cNvPr id="5" name="Rectangle 4"/>
            <p:cNvSpPr/>
            <p:nvPr/>
          </p:nvSpPr>
          <p:spPr bwMode="auto">
            <a:xfrm>
              <a:off x="444133" y="1466850"/>
              <a:ext cx="8413665" cy="5119007"/>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Verdana" pitchFamily="34" charset="0"/>
              </a:endParaRPr>
            </a:p>
          </p:txBody>
        </p:sp>
        <p:pic>
          <p:nvPicPr>
            <p:cNvPr id="34" name="Picture 3"/>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237202" y="1527630"/>
              <a:ext cx="6675120" cy="474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play"/>
          <p:cNvGrpSpPr>
            <a:grpSpLocks/>
          </p:cNvGrpSpPr>
          <p:nvPr/>
        </p:nvGrpSpPr>
        <p:grpSpPr bwMode="auto">
          <a:xfrm>
            <a:off x="7995785" y="6309631"/>
            <a:ext cx="914400" cy="425450"/>
            <a:chOff x="384" y="3024"/>
            <a:chExt cx="720" cy="336"/>
          </a:xfrm>
        </p:grpSpPr>
        <p:sp>
          <p:nvSpPr>
            <p:cNvPr id="7"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nvGrpSpPr>
            <p:cNvPr id="8" name="Group 44"/>
            <p:cNvGrpSpPr>
              <a:grpSpLocks/>
            </p:cNvGrpSpPr>
            <p:nvPr/>
          </p:nvGrpSpPr>
          <p:grpSpPr bwMode="auto">
            <a:xfrm>
              <a:off x="480" y="3096"/>
              <a:ext cx="240" cy="192"/>
              <a:chOff x="480" y="3096"/>
              <a:chExt cx="240" cy="192"/>
            </a:xfrm>
          </p:grpSpPr>
          <p:sp>
            <p:nvSpPr>
              <p:cNvPr id="9"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10" name="Freeform 46"/>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grpSp>
      <p:grpSp>
        <p:nvGrpSpPr>
          <p:cNvPr id="11" name="stop"/>
          <p:cNvGrpSpPr>
            <a:grpSpLocks/>
          </p:cNvGrpSpPr>
          <p:nvPr/>
        </p:nvGrpSpPr>
        <p:grpSpPr bwMode="auto">
          <a:xfrm>
            <a:off x="8483147" y="6400119"/>
            <a:ext cx="304800" cy="244475"/>
            <a:chOff x="768" y="3096"/>
            <a:chExt cx="240" cy="192"/>
          </a:xfrm>
        </p:grpSpPr>
        <p:sp>
          <p:nvSpPr>
            <p:cNvPr id="12"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13" name="Rectangle 4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spTree>
    <p:extLst>
      <p:ext uri="{BB962C8B-B14F-4D97-AF65-F5344CB8AC3E}">
        <p14:creationId xmlns:p14="http://schemas.microsoft.com/office/powerpoint/2010/main" val="106627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name="24f539fa-8f1b-497c-9215-925e4ac4f1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Discussion : Pourquoi un pare-feu basé sur l'hôte </a:t>
            </a:r>
            <a:br>
              <a:rPr lang="fr-FR" sz="2400" dirty="0" smtClean="0"/>
            </a:br>
            <a:r>
              <a:rPr lang="fr-FR" sz="2400" dirty="0" smtClean="0"/>
              <a:t>est-il important ?</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Pourquoi est-il important d'utiliser un pare-feu hôte tel que le Pare-feu Windows avec fonctions avancées de sécurité ?</a:t>
            </a:r>
          </a:p>
          <a:p>
            <a:endParaRPr lang="en-US" sz="3600" dirty="0">
              <a:latin typeface="Arial" charset="0"/>
            </a:endParaRPr>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1461" y="5357116"/>
            <a:ext cx="749471" cy="80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p:cNvSpPr txBox="1"/>
          <p:nvPr/>
        </p:nvSpPr>
        <p:spPr>
          <a:xfrm>
            <a:off x="5824029" y="5505753"/>
            <a:ext cx="16682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pitchFamily="34" charset="0"/>
              </a:rPr>
              <a:t>10 minutes</a:t>
            </a:r>
            <a:endParaRPr lang="en-US" sz="2400" b="0" dirty="0">
              <a:latin typeface="Segoe" pitchFamily="34" charset="0"/>
            </a:endParaRPr>
          </a:p>
        </p:txBody>
      </p:sp>
    </p:spTree>
    <p:extLst>
      <p:ext uri="{BB962C8B-B14F-4D97-AF65-F5344CB8AC3E}">
        <p14:creationId xmlns:p14="http://schemas.microsoft.com/office/powerpoint/2010/main" val="2008215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3ad92b55-4389-498a-b4c3-cff460feb3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Profils de pare-feu</a:t>
            </a:r>
            <a:endParaRPr lang="en-US"/>
          </a:p>
        </p:txBody>
      </p:sp>
      <p:sp>
        <p:nvSpPr>
          <p:cNvPr id="4" name="Rounded Rectangle 3"/>
          <p:cNvSpPr>
            <a:spLocks noChangeArrowheads="1"/>
          </p:cNvSpPr>
          <p:nvPr/>
        </p:nvSpPr>
        <p:spPr bwMode="auto">
          <a:xfrm>
            <a:off x="375712" y="2400811"/>
            <a:ext cx="8415017" cy="188145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buSzPct val="80000"/>
              <a:defRPr/>
            </a:pPr>
            <a:r>
              <a:rPr lang="en-CA" altLang="ja-JP" sz="2400" b="0" dirty="0" smtClean="0">
                <a:latin typeface="Segoe UI" pitchFamily="34" charset="0"/>
                <a:ea typeface="Segoe UI" pitchFamily="34" charset="0"/>
                <a:cs typeface="Segoe UI" pitchFamily="34" charset="0"/>
              </a:rPr>
              <a:t>Ces profils sont les </a:t>
            </a:r>
            <a:r>
              <a:rPr lang="en-CA" altLang="ja-JP" sz="2400" b="0" dirty="0" err="1" smtClean="0">
                <a:latin typeface="Segoe UI" pitchFamily="34" charset="0"/>
                <a:ea typeface="Segoe UI" pitchFamily="34" charset="0"/>
                <a:cs typeface="Segoe UI" pitchFamily="34" charset="0"/>
              </a:rPr>
              <a:t>suivants</a:t>
            </a:r>
            <a:endParaRPr lang="en-CA" altLang="ja-JP" sz="2400" b="0" dirty="0" smtClean="0">
              <a:latin typeface="Segoe UI" pitchFamily="34" charset="0"/>
              <a:ea typeface="Segoe UI" pitchFamily="34" charset="0"/>
              <a:cs typeface="Segoe UI" pitchFamily="34" charset="0"/>
            </a:endParaRPr>
          </a:p>
          <a:p>
            <a:pPr marL="342900" indent="-342900">
              <a:lnSpc>
                <a:spcPct val="90000"/>
              </a:lnSpc>
              <a:spcBef>
                <a:spcPct val="40000"/>
              </a:spcBef>
              <a:buSzPct val="80000"/>
              <a:buFont typeface="Arial" pitchFamily="34" charset="0"/>
              <a:buChar char="•"/>
              <a:defRPr/>
            </a:pPr>
            <a:r>
              <a:rPr lang="en-CA" altLang="ja-JP" sz="2400" b="0" dirty="0">
                <a:latin typeface="Segoe UI" pitchFamily="34" charset="0"/>
                <a:ea typeface="Segoe UI" pitchFamily="34" charset="0"/>
                <a:cs typeface="Segoe UI" pitchFamily="34" charset="0"/>
              </a:rPr>
              <a:t>Domaine</a:t>
            </a:r>
          </a:p>
          <a:p>
            <a:pPr marL="342900" indent="-342900">
              <a:lnSpc>
                <a:spcPct val="90000"/>
              </a:lnSpc>
              <a:spcBef>
                <a:spcPct val="40000"/>
              </a:spcBef>
              <a:buSzPct val="80000"/>
              <a:buFont typeface="Arial" pitchFamily="34" charset="0"/>
              <a:buChar char="•"/>
              <a:defRPr/>
            </a:pPr>
            <a:r>
              <a:rPr lang="en-CA" altLang="ja-JP" sz="2400" b="0" dirty="0">
                <a:latin typeface="Segoe UI" pitchFamily="34" charset="0"/>
                <a:ea typeface="Segoe UI" pitchFamily="34" charset="0"/>
                <a:cs typeface="Segoe UI" pitchFamily="34" charset="0"/>
              </a:rPr>
              <a:t>Public</a:t>
            </a:r>
          </a:p>
          <a:p>
            <a:pPr marL="342900" indent="-342900">
              <a:lnSpc>
                <a:spcPct val="90000"/>
              </a:lnSpc>
              <a:spcBef>
                <a:spcPct val="40000"/>
              </a:spcBef>
              <a:buSzPct val="80000"/>
              <a:buFont typeface="Arial" pitchFamily="34" charset="0"/>
              <a:buChar char="•"/>
              <a:defRPr/>
            </a:pPr>
            <a:r>
              <a:rPr lang="en-CA" altLang="ja-JP" sz="2400" b="0" dirty="0" smtClean="0">
                <a:latin typeface="Segoe UI" pitchFamily="34" charset="0"/>
                <a:ea typeface="Segoe UI" pitchFamily="34" charset="0"/>
                <a:cs typeface="Segoe UI" pitchFamily="34" charset="0"/>
              </a:rPr>
              <a:t>Privé</a:t>
            </a:r>
            <a:endParaRPr lang="en-CA" altLang="ja-JP" sz="2400" b="0" dirty="0">
              <a:latin typeface="Segoe UI" pitchFamily="34" charset="0"/>
              <a:ea typeface="Segoe UI" pitchFamily="34" charset="0"/>
              <a:cs typeface="Segoe UI" pitchFamily="34" charset="0"/>
            </a:endParaRPr>
          </a:p>
        </p:txBody>
      </p:sp>
      <p:sp>
        <p:nvSpPr>
          <p:cNvPr id="5" name="AutoShape 2"/>
          <p:cNvSpPr>
            <a:spLocks noChangeArrowheads="1"/>
          </p:cNvSpPr>
          <p:nvPr/>
        </p:nvSpPr>
        <p:spPr bwMode="auto">
          <a:xfrm>
            <a:off x="375712" y="1447799"/>
            <a:ext cx="8572781" cy="781219"/>
          </a:xfrm>
          <a:prstGeom prst="roundRect">
            <a:avLst>
              <a:gd name="adj" fmla="val 7389"/>
            </a:avLst>
          </a:prstGeom>
          <a:noFill/>
          <a:ln w="9525" algn="ctr">
            <a:noFill/>
            <a:round/>
            <a:headEnd/>
            <a:tailEnd/>
          </a:ln>
          <a:effectLst/>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Les profils de pare-feu sont un ensemble de paramètres de configuration qui s'appliquent à un type particulier de réseau</a:t>
            </a:r>
          </a:p>
        </p:txBody>
      </p:sp>
      <p:sp>
        <p:nvSpPr>
          <p:cNvPr id="6" name="AutoShape 5"/>
          <p:cNvSpPr>
            <a:spLocks noChangeArrowheads="1"/>
          </p:cNvSpPr>
          <p:nvPr/>
        </p:nvSpPr>
        <p:spPr bwMode="auto">
          <a:xfrm>
            <a:off x="375712" y="4454058"/>
            <a:ext cx="7694762" cy="865894"/>
          </a:xfrm>
          <a:prstGeom prst="roundRect">
            <a:avLst>
              <a:gd name="adj" fmla="val 4167"/>
            </a:avLst>
          </a:prstGeom>
          <a:no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buSzPct val="80000"/>
              <a:defRPr/>
            </a:pPr>
            <a:r>
              <a:rPr lang="en-CA" altLang="ja-JP" sz="2400" b="0" dirty="0">
                <a:latin typeface="Segoe UI" pitchFamily="34" charset="0"/>
                <a:ea typeface="Segoe UI" pitchFamily="34" charset="0"/>
                <a:cs typeface="Segoe UI" pitchFamily="34" charset="0"/>
              </a:rPr>
              <a:t>Dans Windows Server 2012, il est possible d'avoir plusieurs profils actifs de pare-feu</a:t>
            </a:r>
          </a:p>
        </p:txBody>
      </p:sp>
    </p:spTree>
    <p:extLst>
      <p:ext uri="{BB962C8B-B14F-4D97-AF65-F5344CB8AC3E}">
        <p14:creationId xmlns:p14="http://schemas.microsoft.com/office/powerpoint/2010/main" val="3727851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b6648073-be05-45c8-9730-bb17e7fed0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Règles de sécurité de connexion</a:t>
            </a:r>
            <a:endParaRPr lang="en-US"/>
          </a:p>
        </p:txBody>
      </p:sp>
      <p:sp>
        <p:nvSpPr>
          <p:cNvPr id="4" name="Rounded Rectangle 3"/>
          <p:cNvSpPr>
            <a:spLocks noChangeArrowheads="1"/>
          </p:cNvSpPr>
          <p:nvPr/>
        </p:nvSpPr>
        <p:spPr bwMode="auto">
          <a:xfrm>
            <a:off x="661988" y="942975"/>
            <a:ext cx="8023225" cy="48087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b="0" dirty="0">
                <a:latin typeface="Segoe UI" pitchFamily="34" charset="0"/>
                <a:ea typeface="Segoe UI" pitchFamily="34" charset="0"/>
                <a:cs typeface="Segoe UI" pitchFamily="34" charset="0"/>
              </a:rPr>
              <a:t>Règles de sécurité de </a:t>
            </a:r>
            <a:r>
              <a:rPr lang="en-US" sz="2400" b="0" dirty="0" err="1" smtClean="0">
                <a:latin typeface="Segoe UI" pitchFamily="34" charset="0"/>
                <a:ea typeface="Segoe UI" pitchFamily="34" charset="0"/>
                <a:cs typeface="Segoe UI" pitchFamily="34" charset="0"/>
              </a:rPr>
              <a:t>connexion</a:t>
            </a: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963613" y="1524000"/>
            <a:ext cx="7875587" cy="1923163"/>
          </a:xfrm>
          <a:prstGeom prst="roundRect">
            <a:avLst>
              <a:gd name="adj" fmla="val 4167"/>
            </a:avLst>
          </a:prstGeom>
          <a:noFill/>
          <a:ln w="9525" algn="ctr">
            <a:noFill/>
            <a:round/>
            <a:headEnd/>
            <a:tailEnd/>
          </a:ln>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smtClean="0">
                <a:latin typeface="Segoe UI" pitchFamily="34" charset="0"/>
                <a:ea typeface="Segoe UI" pitchFamily="34" charset="0"/>
                <a:cs typeface="Segoe UI" pitchFamily="34" charset="0"/>
              </a:rPr>
              <a:t>Authentifier deux ordinateurs </a:t>
            </a:r>
            <a:r>
              <a:rPr lang="en-US" sz="2200" b="0" dirty="0" err="1" smtClean="0">
                <a:latin typeface="Segoe UI" pitchFamily="34" charset="0"/>
                <a:ea typeface="Segoe UI" pitchFamily="34" charset="0"/>
                <a:cs typeface="Segoe UI" pitchFamily="34" charset="0"/>
              </a:rPr>
              <a:t>avant</a:t>
            </a:r>
            <a:r>
              <a:rPr lang="en-US" sz="2200" b="0" dirty="0" smtClean="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qu'ils</a:t>
            </a:r>
            <a:r>
              <a:rPr lang="en-US" sz="2200" b="0" dirty="0" smtClean="0">
                <a:latin typeface="Segoe UI" pitchFamily="34" charset="0"/>
                <a:ea typeface="Segoe UI" pitchFamily="34" charset="0"/>
                <a:cs typeface="Segoe UI" pitchFamily="34" charset="0"/>
              </a:rPr>
              <a:t> ne </a:t>
            </a:r>
            <a:r>
              <a:rPr lang="en-US" sz="2200" b="0" dirty="0" err="1" smtClean="0">
                <a:latin typeface="Segoe UI" pitchFamily="34" charset="0"/>
                <a:ea typeface="Segoe UI" pitchFamily="34" charset="0"/>
                <a:cs typeface="Segoe UI" pitchFamily="34" charset="0"/>
              </a:rPr>
              <a:t>puissent</a:t>
            </a:r>
            <a:r>
              <a:rPr lang="en-US" sz="2200" b="0" dirty="0" smtClean="0">
                <a:latin typeface="Segoe UI" pitchFamily="34" charset="0"/>
                <a:ea typeface="Segoe UI" pitchFamily="34" charset="0"/>
                <a:cs typeface="Segoe UI" pitchFamily="34" charset="0"/>
              </a:rPr>
              <a:t> commencer à communiquer</a:t>
            </a:r>
          </a:p>
          <a:p>
            <a:pPr marL="228600" indent="-228600" algn="l">
              <a:lnSpc>
                <a:spcPct val="90000"/>
              </a:lnSpc>
              <a:spcBef>
                <a:spcPct val="40000"/>
              </a:spcBef>
              <a:buClr>
                <a:srgbClr val="006699"/>
              </a:buClr>
              <a:buFontTx/>
              <a:buChar char="•"/>
            </a:pPr>
            <a:r>
              <a:rPr lang="en-US" sz="2200" b="0" dirty="0" smtClean="0">
                <a:latin typeface="Segoe UI" pitchFamily="34" charset="0"/>
                <a:ea typeface="Segoe UI" pitchFamily="34" charset="0"/>
                <a:cs typeface="Segoe UI" pitchFamily="34" charset="0"/>
              </a:rPr>
              <a:t>Sécuriser les informations </a:t>
            </a:r>
            <a:r>
              <a:rPr lang="en-US" sz="2200" b="0" dirty="0" err="1" smtClean="0">
                <a:latin typeface="Segoe UI" pitchFamily="34" charset="0"/>
                <a:ea typeface="Segoe UI" pitchFamily="34" charset="0"/>
                <a:cs typeface="Segoe UI" pitchFamily="34" charset="0"/>
              </a:rPr>
              <a:t>envoyées</a:t>
            </a:r>
            <a:r>
              <a:rPr lang="en-US" sz="2200" b="0" dirty="0" smtClean="0">
                <a:latin typeface="Segoe UI" pitchFamily="34" charset="0"/>
                <a:ea typeface="Segoe UI" pitchFamily="34" charset="0"/>
                <a:cs typeface="Segoe UI" pitchFamily="34" charset="0"/>
              </a:rPr>
              <a:t> entre </a:t>
            </a:r>
            <a:r>
              <a:rPr lang="en-US" sz="2200" b="0" dirty="0" err="1" smtClean="0">
                <a:latin typeface="Segoe UI" pitchFamily="34" charset="0"/>
                <a:ea typeface="Segoe UI" pitchFamily="34" charset="0"/>
                <a:cs typeface="Segoe UI" pitchFamily="34" charset="0"/>
              </a:rPr>
              <a:t>deux</a:t>
            </a:r>
            <a:r>
              <a:rPr lang="en-US" sz="2200" b="0" dirty="0" smtClean="0">
                <a:latin typeface="Segoe UI" pitchFamily="34" charset="0"/>
                <a:ea typeface="Segoe UI" pitchFamily="34" charset="0"/>
                <a:cs typeface="Segoe UI" pitchFamily="34" charset="0"/>
              </a:rPr>
              <a:t> ordinateurs</a:t>
            </a:r>
          </a:p>
          <a:p>
            <a:pPr marL="228600" indent="-228600" algn="l">
              <a:lnSpc>
                <a:spcPct val="90000"/>
              </a:lnSpc>
              <a:spcBef>
                <a:spcPct val="40000"/>
              </a:spcBef>
              <a:buClr>
                <a:srgbClr val="006699"/>
              </a:buClr>
              <a:buFontTx/>
              <a:buChar char="•"/>
            </a:pPr>
            <a:r>
              <a:rPr lang="en-US" sz="2200" b="0" dirty="0" smtClean="0">
                <a:latin typeface="Segoe UI" pitchFamily="34" charset="0"/>
                <a:ea typeface="Segoe UI" pitchFamily="34" charset="0"/>
                <a:cs typeface="Segoe UI" pitchFamily="34" charset="0"/>
              </a:rPr>
              <a:t>Utiliser l'échange de clé, l'authentification, l'intégrité des </a:t>
            </a:r>
            <a:r>
              <a:rPr lang="en-US" sz="2200" b="0" dirty="0" err="1" smtClean="0">
                <a:latin typeface="Segoe UI" pitchFamily="34" charset="0"/>
                <a:ea typeface="Segoe UI" pitchFamily="34" charset="0"/>
                <a:cs typeface="Segoe UI" pitchFamily="34" charset="0"/>
              </a:rPr>
              <a:t>données</a:t>
            </a:r>
            <a:r>
              <a:rPr lang="en-US" sz="2200" b="0" dirty="0" smtClean="0">
                <a:latin typeface="Segoe UI" pitchFamily="34" charset="0"/>
                <a:ea typeface="Segoe UI" pitchFamily="34" charset="0"/>
                <a:cs typeface="Segoe UI" pitchFamily="34" charset="0"/>
              </a:rPr>
              <a:t> et le chiffrement de données (facultativement)</a:t>
            </a:r>
          </a:p>
        </p:txBody>
      </p:sp>
      <p:sp>
        <p:nvSpPr>
          <p:cNvPr id="6" name="Rounded Rectangle 5"/>
          <p:cNvSpPr>
            <a:spLocks noChangeArrowheads="1"/>
          </p:cNvSpPr>
          <p:nvPr/>
        </p:nvSpPr>
        <p:spPr bwMode="auto">
          <a:xfrm>
            <a:off x="661988" y="3711655"/>
            <a:ext cx="8177212" cy="461285"/>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b="0" dirty="0">
                <a:latin typeface="Segoe UI" pitchFamily="34" charset="0"/>
                <a:ea typeface="Segoe UI" pitchFamily="34" charset="0"/>
                <a:cs typeface="Segoe UI" pitchFamily="34" charset="0"/>
              </a:rPr>
              <a:t>Lien entre les règles de pare-feu et les règles de </a:t>
            </a:r>
            <a:r>
              <a:rPr lang="en-US" sz="2400" b="0" dirty="0" err="1" smtClean="0">
                <a:latin typeface="Segoe UI" pitchFamily="34" charset="0"/>
                <a:ea typeface="Segoe UI" pitchFamily="34" charset="0"/>
                <a:cs typeface="Segoe UI" pitchFamily="34" charset="0"/>
              </a:rPr>
              <a:t>connexion</a:t>
            </a:r>
            <a:endParaRPr lang="en-US" sz="24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963613" y="4234678"/>
            <a:ext cx="7532687" cy="1785122"/>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Les règles de Pare-feu autorisent le trafic à passer, </a:t>
            </a:r>
            <a:r>
              <a:rPr lang="en-US" sz="2200" b="0" dirty="0" err="1" smtClean="0">
                <a:latin typeface="Segoe UI" pitchFamily="34" charset="0"/>
                <a:ea typeface="Segoe UI" pitchFamily="34" charset="0"/>
                <a:cs typeface="Segoe UI" pitchFamily="34" charset="0"/>
              </a:rPr>
              <a:t>mais</a:t>
            </a:r>
            <a:r>
              <a:rPr lang="en-US" sz="2200" b="0" dirty="0" smtClean="0">
                <a:latin typeface="Segoe UI" pitchFamily="34" charset="0"/>
                <a:ea typeface="Segoe UI" pitchFamily="34" charset="0"/>
                <a:cs typeface="Segoe UI" pitchFamily="34" charset="0"/>
              </a:rPr>
              <a:t> ne </a:t>
            </a:r>
            <a:r>
              <a:rPr lang="en-US" sz="2200" b="0" dirty="0">
                <a:latin typeface="Segoe UI" pitchFamily="34" charset="0"/>
                <a:ea typeface="Segoe UI" pitchFamily="34" charset="0"/>
                <a:cs typeface="Segoe UI" pitchFamily="34" charset="0"/>
              </a:rPr>
              <a:t>sécurisent pas ce trafic</a:t>
            </a:r>
          </a:p>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Les règles de sécurité de connexion peuvent </a:t>
            </a:r>
            <a:r>
              <a:rPr lang="en-US" sz="2200" b="0" dirty="0" err="1">
                <a:latin typeface="Segoe UI" pitchFamily="34" charset="0"/>
                <a:ea typeface="Segoe UI" pitchFamily="34" charset="0"/>
                <a:cs typeface="Segoe UI" pitchFamily="34" charset="0"/>
              </a:rPr>
              <a:t>sécuriser</a:t>
            </a:r>
            <a:r>
              <a:rPr lang="en-US" sz="2200" b="0" dirty="0">
                <a:latin typeface="Segoe UI" pitchFamily="34" charset="0"/>
                <a:ea typeface="Segoe UI" pitchFamily="34" charset="0"/>
                <a:cs typeface="Segoe UI" pitchFamily="34" charset="0"/>
              </a:rPr>
              <a:t> </a:t>
            </a:r>
            <a:r>
              <a:rPr lang="en-US" sz="2200" b="0" dirty="0" smtClean="0">
                <a:latin typeface="Segoe UI" pitchFamily="34" charset="0"/>
                <a:ea typeface="Segoe UI" pitchFamily="34" charset="0"/>
                <a:cs typeface="Segoe UI" pitchFamily="34" charset="0"/>
              </a:rPr>
              <a:t>le </a:t>
            </a:r>
            <a:r>
              <a:rPr lang="en-US" sz="2200" b="0" dirty="0" err="1" smtClean="0">
                <a:latin typeface="Segoe UI" pitchFamily="34" charset="0"/>
                <a:ea typeface="Segoe UI" pitchFamily="34" charset="0"/>
                <a:cs typeface="Segoe UI" pitchFamily="34" charset="0"/>
              </a:rPr>
              <a:t>trafic</a:t>
            </a:r>
            <a:r>
              <a:rPr lang="en-US" sz="2200" b="0" dirty="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mais</a:t>
            </a:r>
            <a:r>
              <a:rPr lang="en-US" sz="2200" b="0" dirty="0" smtClean="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seulement si une règle de pare-feu a été préalablement configurée</a:t>
            </a:r>
          </a:p>
        </p:txBody>
      </p:sp>
    </p:spTree>
    <p:extLst>
      <p:ext uri="{BB962C8B-B14F-4D97-AF65-F5344CB8AC3E}">
        <p14:creationId xmlns:p14="http://schemas.microsoft.com/office/powerpoint/2010/main" val="219618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Leçon 1 : Vue d'ensemble de la sécurité des systèmes d'exploitation Windows</a:t>
            </a:r>
            <a:endParaRPr lang="en-US" sz="2400" dirty="0"/>
          </a:p>
        </p:txBody>
      </p:sp>
      <p:sp>
        <p:nvSpPr>
          <p:cNvPr id="3" name="Text Placeholder 2"/>
          <p:cNvSpPr>
            <a:spLocks noGrp="1"/>
          </p:cNvSpPr>
          <p:nvPr>
            <p:ph type="body" idx="1"/>
          </p:nvPr>
        </p:nvSpPr>
        <p:spPr/>
        <p:txBody>
          <a:bodyPr/>
          <a:lstStyle/>
          <a:p>
            <a:r>
              <a:rPr lang="fr-FR" dirty="0" smtClean="0"/>
              <a:t>Discussion : Identification des risques de sécurité et des coûts associés
Application d'une défense en profondeur pour améliorer la sécurité
Meilleures pratiques pour améliorer la sécurité</a:t>
            </a:r>
            <a:endParaRPr lang="en-US" dirty="0"/>
          </a:p>
        </p:txBody>
      </p:sp>
    </p:spTree>
    <p:extLst>
      <p:ext uri="{BB962C8B-B14F-4D97-AF65-F5344CB8AC3E}">
        <p14:creationId xmlns:p14="http://schemas.microsoft.com/office/powerpoint/2010/main" val="2957078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11a75d44-6534-40c9-8344-a480c47d6f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Déploiement des règles de pare-feu</a:t>
            </a:r>
            <a:endParaRPr lang="en-US"/>
          </a:p>
        </p:txBody>
      </p:sp>
      <p:sp>
        <p:nvSpPr>
          <p:cNvPr id="4" name="Rounded Rectangle 3"/>
          <p:cNvSpPr>
            <a:spLocks noChangeArrowheads="1"/>
          </p:cNvSpPr>
          <p:nvPr/>
        </p:nvSpPr>
        <p:spPr bwMode="auto">
          <a:xfrm>
            <a:off x="533400" y="874089"/>
            <a:ext cx="7729268" cy="257067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Vous pouvez déployer des règles de Pare-</a:t>
            </a:r>
            <a:r>
              <a:rPr lang="en-US" sz="2400" b="0" dirty="0" err="1" smtClean="0">
                <a:latin typeface="Segoe UI" pitchFamily="34" charset="0"/>
                <a:ea typeface="Segoe UI" pitchFamily="34" charset="0"/>
                <a:cs typeface="Segoe UI" pitchFamily="34" charset="0"/>
              </a:rPr>
              <a:t>feu</a:t>
            </a:r>
            <a:r>
              <a:rPr lang="en-US" sz="2400" b="0" dirty="0" smtClean="0">
                <a:latin typeface="Segoe UI" pitchFamily="34" charset="0"/>
                <a:ea typeface="Segoe UI" pitchFamily="34" charset="0"/>
                <a:cs typeface="Segoe UI" pitchFamily="34" charset="0"/>
              </a:rPr>
              <a:t> Windows</a:t>
            </a:r>
            <a:endParaRPr lang="en-US" sz="2400" b="0" dirty="0">
              <a:latin typeface="Segoe UI" pitchFamily="34" charset="0"/>
              <a:ea typeface="Segoe UI" pitchFamily="34" charset="0"/>
              <a:cs typeface="Segoe UI" pitchFamily="34" charset="0"/>
            </a:endParaRPr>
          </a:p>
        </p:txBody>
      </p:sp>
      <p:pic>
        <p:nvPicPr>
          <p:cNvPr id="5" name="Picture 4" descr="I:\AVS-Work\Evergreen\MSL_Flash_Object_Library\MSL_PNG_Object_Library\Firewall_Windows_Firew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421" y="3923231"/>
            <a:ext cx="2425397" cy="2076191"/>
          </a:xfrm>
          <a:prstGeom prst="rect">
            <a:avLst/>
          </a:prstGeom>
          <a:noFill/>
          <a:ln>
            <a:noFill/>
          </a:ln>
          <a:effectLst/>
          <a:extLst/>
        </p:spPr>
      </p:pic>
      <p:pic>
        <p:nvPicPr>
          <p:cNvPr id="6" name="Picture 5" descr="I:\AVS-Work\Evergreen\MSL_Flash_Object_Library\MSL_PNG_Object_Library\Document_CheckList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8563" y="3922149"/>
            <a:ext cx="705803" cy="1143000"/>
          </a:xfrm>
          <a:prstGeom prst="rect">
            <a:avLst/>
          </a:prstGeom>
          <a:noFill/>
          <a:ln>
            <a:noFill/>
          </a:ln>
          <a:effectLst/>
          <a:extLst/>
        </p:spPr>
      </p:pic>
      <p:sp>
        <p:nvSpPr>
          <p:cNvPr id="7" name="AutoShape 16"/>
          <p:cNvSpPr>
            <a:spLocks noChangeArrowheads="1"/>
          </p:cNvSpPr>
          <p:nvPr/>
        </p:nvSpPr>
        <p:spPr bwMode="auto">
          <a:xfrm>
            <a:off x="914400" y="1435957"/>
            <a:ext cx="7729653" cy="771775"/>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À l'aide du Pare-feu Windows avec fonctions avancées de sécurité</a:t>
            </a:r>
            <a:endParaRPr lang="en-US" sz="2400" b="0" dirty="0">
              <a:latin typeface="Segoe UI" pitchFamily="34" charset="0"/>
              <a:ea typeface="Segoe UI" pitchFamily="34" charset="0"/>
              <a:cs typeface="Segoe UI" pitchFamily="34" charset="0"/>
            </a:endParaRPr>
          </a:p>
        </p:txBody>
      </p:sp>
      <p:sp>
        <p:nvSpPr>
          <p:cNvPr id="8" name="AutoShape 16"/>
          <p:cNvSpPr>
            <a:spLocks noChangeArrowheads="1"/>
          </p:cNvSpPr>
          <p:nvPr/>
        </p:nvSpPr>
        <p:spPr bwMode="auto">
          <a:xfrm>
            <a:off x="914400" y="2730235"/>
            <a:ext cx="6988692" cy="584200"/>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En exportant et en important des règles de pare-feu</a:t>
            </a:r>
          </a:p>
        </p:txBody>
      </p:sp>
      <p:sp>
        <p:nvSpPr>
          <p:cNvPr id="9" name="AutoShape 16"/>
          <p:cNvSpPr>
            <a:spLocks noChangeArrowheads="1"/>
          </p:cNvSpPr>
          <p:nvPr/>
        </p:nvSpPr>
        <p:spPr bwMode="auto">
          <a:xfrm>
            <a:off x="921732" y="2235200"/>
            <a:ext cx="7003068" cy="584200"/>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À l'aide d'une stratégie de groupe</a:t>
            </a:r>
          </a:p>
        </p:txBody>
      </p:sp>
    </p:spTree>
    <p:extLst>
      <p:ext uri="{BB962C8B-B14F-4D97-AF65-F5344CB8AC3E}">
        <p14:creationId xmlns:p14="http://schemas.microsoft.com/office/powerpoint/2010/main" val="3702585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1313649b-ad67-4d23-840e-179cda48b1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B : Configuration d'</a:t>
            </a:r>
            <a:r>
              <a:rPr lang="fr-FR" sz="2400" dirty="0" err="1" smtClean="0"/>
              <a:t>AppLocker</a:t>
            </a:r>
            <a:r>
              <a:rPr lang="fr-FR" sz="2400" dirty="0" smtClean="0"/>
              <a:t> et du Pare-feu Windows</a:t>
            </a:r>
            <a:endParaRPr lang="en-US" sz="2400" dirty="0"/>
          </a:p>
        </p:txBody>
      </p:sp>
      <p:sp>
        <p:nvSpPr>
          <p:cNvPr id="3" name="Text Placeholder 2"/>
          <p:cNvSpPr>
            <a:spLocks noGrp="1"/>
          </p:cNvSpPr>
          <p:nvPr>
            <p:ph type="body" idx="1"/>
          </p:nvPr>
        </p:nvSpPr>
        <p:spPr>
          <a:xfrm>
            <a:off x="458788" y="1021215"/>
            <a:ext cx="8304212" cy="5147356"/>
          </a:xfrm>
        </p:spPr>
        <p:txBody>
          <a:bodyPr/>
          <a:lstStyle/>
          <a:p>
            <a:r>
              <a:rPr lang="fr-FR" dirty="0" smtClean="0"/>
              <a:t>Exercice 1 : Configuration des stratégies </a:t>
            </a:r>
            <a:r>
              <a:rPr lang="fr-FR" dirty="0" err="1" smtClean="0"/>
              <a:t>AppLocker</a:t>
            </a:r>
            <a:r>
              <a:rPr lang="fr-FR" dirty="0" smtClean="0"/>
              <a:t>
Exercice 2 : Configuration du Pare-feu Windows</a:t>
            </a:r>
            <a:endParaRPr lang="en-US" dirty="0"/>
          </a:p>
        </p:txBody>
      </p:sp>
      <p:sp>
        <p:nvSpPr>
          <p:cNvPr id="4" name="TextBox 3"/>
          <p:cNvSpPr txBox="1"/>
          <p:nvPr/>
        </p:nvSpPr>
        <p:spPr>
          <a:xfrm>
            <a:off x="458788" y="3048000"/>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3657600"/>
            <a:ext cx="7542212" cy="2092881"/>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22410B-LON-SVR1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22410B-LON-CL1</a:t>
            </a:r>
          </a:p>
          <a:p>
            <a:pPr>
              <a:tabLst>
                <a:tab pos="358457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457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a:t>
            </a:r>
            <a:r>
              <a:rPr lang="en-US" sz="2600" b="1" i="0" u="none" strike="noStrike" baseline="0" smtClean="0">
                <a:latin typeface="Segoe UI"/>
                <a:ea typeface="SimSun"/>
                <a:cs typeface="Cordia New"/>
              </a:rPr>
              <a:t>$$w0rd</a:t>
            </a:r>
            <a:endParaRPr lang="en-US" sz="2600" b="1" i="0" u="none" strike="noStrike" baseline="0" dirty="0" smtClean="0">
              <a:latin typeface="Segoe UI"/>
              <a:ea typeface="SimSun"/>
              <a:cs typeface="Cordia New"/>
            </a:endParaRP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60 minutes</a:t>
            </a:r>
            <a:endParaRPr lang="en-US" sz="2200" dirty="0">
              <a:latin typeface="Segoe UI"/>
            </a:endParaRPr>
          </a:p>
        </p:txBody>
      </p:sp>
    </p:spTree>
    <p:extLst>
      <p:ext uri="{BB962C8B-B14F-4D97-AF65-F5344CB8AC3E}">
        <p14:creationId xmlns:p14="http://schemas.microsoft.com/office/powerpoint/2010/main" val="1985753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Lab Scenario687774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14400"/>
            <a:ext cx="8119156" cy="5736763"/>
          </a:xfrm>
          <a:prstGeom prst="rect">
            <a:avLst/>
          </a:prstGeom>
          <a:noFill/>
        </p:spPr>
        <p:txBody>
          <a:bodyPr vert="horz" wrap="square" rtlCol="0">
            <a:spAutoFit/>
          </a:bodyPr>
          <a:lstStyle/>
          <a:p>
            <a:pPr>
              <a:lnSpc>
                <a:spcPct val="115000"/>
              </a:lnSpc>
              <a:spcAft>
                <a:spcPts val="1000"/>
              </a:spcAft>
            </a:pPr>
            <a:r>
              <a:rPr lang="en-US" dirty="0" smtClean="0">
                <a:effectLst/>
                <a:latin typeface="Segoe UI"/>
                <a:ea typeface="SimSun"/>
                <a:cs typeface="Segoe UI"/>
              </a:rPr>
              <a:t>A. Datum Corporation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société</a:t>
            </a:r>
            <a:r>
              <a:rPr lang="en-US" dirty="0" smtClean="0">
                <a:effectLst/>
                <a:latin typeface="Segoe UI"/>
                <a:ea typeface="SimSun"/>
                <a:cs typeface="Segoe UI"/>
              </a:rPr>
              <a:t> </a:t>
            </a:r>
            <a:r>
              <a:rPr lang="en-US" dirty="0" err="1" smtClean="0">
                <a:effectLst/>
                <a:latin typeface="Segoe UI"/>
                <a:ea typeface="SimSun"/>
                <a:cs typeface="Segoe UI"/>
              </a:rPr>
              <a:t>internationale</a:t>
            </a:r>
            <a:r>
              <a:rPr lang="en-US" dirty="0" smtClean="0">
                <a:effectLst/>
                <a:latin typeface="Segoe UI"/>
                <a:ea typeface="SimSun"/>
                <a:cs typeface="Segoe UI"/>
              </a:rPr>
              <a:t> </a:t>
            </a:r>
            <a:r>
              <a:rPr lang="en-US" dirty="0" err="1" smtClean="0">
                <a:effectLst/>
                <a:latin typeface="Segoe UI"/>
                <a:ea typeface="SimSun"/>
                <a:cs typeface="Segoe UI"/>
              </a:rPr>
              <a:t>d'ingénierie</a:t>
            </a:r>
            <a:r>
              <a:rPr lang="en-US" dirty="0" smtClean="0">
                <a:effectLst/>
                <a:latin typeface="Segoe UI"/>
                <a:ea typeface="SimSun"/>
                <a:cs typeface="Segoe UI"/>
              </a:rPr>
              <a:t> et de fabrication, </a:t>
            </a:r>
            <a:r>
              <a:rPr lang="en-US" dirty="0" err="1" smtClean="0">
                <a:effectLst/>
                <a:latin typeface="Segoe UI"/>
                <a:ea typeface="SimSun"/>
                <a:cs typeface="Segoe UI"/>
              </a:rPr>
              <a:t>dont</a:t>
            </a:r>
            <a:r>
              <a:rPr lang="en-US" dirty="0" smtClean="0">
                <a:effectLst/>
                <a:latin typeface="Segoe UI"/>
                <a:ea typeface="SimSun"/>
                <a:cs typeface="Segoe UI"/>
              </a:rPr>
              <a:t> le </a:t>
            </a:r>
            <a:r>
              <a:rPr lang="en-US" dirty="0" err="1" smtClean="0">
                <a:effectLst/>
                <a:latin typeface="Segoe UI"/>
                <a:ea typeface="SimSun"/>
                <a:cs typeface="Segoe UI"/>
              </a:rPr>
              <a:t>siège</a:t>
            </a:r>
            <a:r>
              <a:rPr lang="en-US" dirty="0" smtClean="0">
                <a:effectLst/>
                <a:latin typeface="Segoe UI"/>
                <a:ea typeface="SimSun"/>
                <a:cs typeface="Segoe UI"/>
              </a:rPr>
              <a:t> social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basé</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en </a:t>
            </a:r>
            <a:r>
              <a:rPr lang="en-US" dirty="0" err="1" smtClean="0">
                <a:effectLst/>
                <a:latin typeface="Segoe UI"/>
                <a:ea typeface="SimSun"/>
                <a:cs typeface="Segoe UI"/>
              </a:rPr>
              <a:t>Angleterre</a:t>
            </a:r>
            <a:r>
              <a:rPr lang="en-US" dirty="0" smtClean="0">
                <a:effectLst/>
                <a:latin typeface="Segoe UI"/>
                <a:ea typeface="SimSun"/>
                <a:cs typeface="Segoe UI"/>
              </a:rPr>
              <a:t>. Un bureau </a:t>
            </a:r>
            <a:r>
              <a:rPr lang="en-US" dirty="0" err="1" smtClean="0">
                <a:effectLst/>
                <a:latin typeface="Segoe UI"/>
                <a:ea typeface="SimSun"/>
                <a:cs typeface="Segoe UI"/>
              </a:rPr>
              <a:t>informatique</a:t>
            </a:r>
            <a:r>
              <a:rPr lang="en-US" dirty="0" smtClean="0">
                <a:effectLst/>
                <a:latin typeface="Segoe UI"/>
                <a:ea typeface="SimSun"/>
                <a:cs typeface="Segoe UI"/>
              </a:rPr>
              <a:t> et un </a:t>
            </a:r>
            <a:r>
              <a:rPr lang="en-US" dirty="0" err="1" smtClean="0">
                <a:effectLst/>
                <a:latin typeface="Segoe UI"/>
                <a:ea typeface="SimSun"/>
                <a:cs typeface="Segoe UI"/>
              </a:rPr>
              <a:t>centre</a:t>
            </a:r>
            <a:r>
              <a:rPr lang="en-US" dirty="0" smtClean="0">
                <a:effectLst/>
                <a:latin typeface="Segoe UI"/>
                <a:ea typeface="SimSun"/>
                <a:cs typeface="Segoe UI"/>
              </a:rPr>
              <a:t> de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sont</a:t>
            </a:r>
            <a:r>
              <a:rPr lang="en-US" dirty="0" smtClean="0">
                <a:effectLst/>
                <a:latin typeface="Segoe UI"/>
                <a:ea typeface="SimSun"/>
                <a:cs typeface="Segoe UI"/>
              </a:rPr>
              <a:t> </a:t>
            </a:r>
            <a:r>
              <a:rPr lang="en-US" dirty="0" err="1" smtClean="0">
                <a:effectLst/>
                <a:latin typeface="Segoe UI"/>
                <a:ea typeface="SimSun"/>
                <a:cs typeface="Segoe UI"/>
              </a:rPr>
              <a:t>situés</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pour assister le </a:t>
            </a:r>
            <a:r>
              <a:rPr lang="en-US" dirty="0" err="1" smtClean="0">
                <a:effectLst/>
                <a:latin typeface="Segoe UI"/>
                <a:ea typeface="SimSun"/>
                <a:cs typeface="Segoe UI"/>
              </a:rPr>
              <a:t>siège</a:t>
            </a:r>
            <a:r>
              <a:rPr lang="en-US" dirty="0" smtClean="0">
                <a:effectLst/>
                <a:latin typeface="Segoe UI"/>
                <a:ea typeface="SimSun"/>
                <a:cs typeface="Segoe UI"/>
              </a:rPr>
              <a:t> social de </a:t>
            </a:r>
            <a:r>
              <a:rPr lang="en-US" dirty="0" err="1" smtClean="0">
                <a:effectLst/>
                <a:latin typeface="Segoe UI"/>
                <a:ea typeface="SimSun"/>
                <a:cs typeface="Segoe UI"/>
              </a:rPr>
              <a:t>Londres</a:t>
            </a:r>
            <a:r>
              <a:rPr lang="en-US" dirty="0" smtClean="0">
                <a:effectLst/>
                <a:latin typeface="Segoe UI"/>
                <a:ea typeface="SimSun"/>
                <a:cs typeface="Segoe UI"/>
              </a:rPr>
              <a:t> et </a:t>
            </a:r>
            <a:r>
              <a:rPr lang="en-US" dirty="0" err="1" smtClean="0">
                <a:effectLst/>
                <a:latin typeface="Segoe UI"/>
                <a:ea typeface="SimSun"/>
                <a:cs typeface="Segoe UI"/>
              </a:rPr>
              <a:t>d'autres</a:t>
            </a:r>
            <a:r>
              <a:rPr lang="en-US" dirty="0" smtClean="0">
                <a:effectLst/>
                <a:latin typeface="Segoe UI"/>
                <a:ea typeface="SimSun"/>
                <a:cs typeface="Segoe UI"/>
              </a:rPr>
              <a:t> sites. A. Datum a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déployé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infrastructure Windows Server 2012 avec des clients Windows 8</a:t>
            </a:r>
            <a:endParaRPr lang="en-US" dirty="0" smtClean="0">
              <a:effectLst/>
              <a:latin typeface="Segoe UI"/>
              <a:ea typeface="SimSun"/>
              <a:cs typeface="Cordia New"/>
            </a:endParaRPr>
          </a:p>
          <a:p>
            <a:pPr>
              <a:lnSpc>
                <a:spcPct val="115000"/>
              </a:lnSpc>
              <a:spcAft>
                <a:spcPts val="1000"/>
              </a:spcAft>
            </a:pP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travaillé</a:t>
            </a:r>
            <a:r>
              <a:rPr lang="en-US" dirty="0" smtClean="0">
                <a:effectLst/>
                <a:latin typeface="Segoe UI"/>
                <a:ea typeface="SimSun"/>
                <a:cs typeface="Segoe UI"/>
              </a:rPr>
              <a:t> pour A. Datum pendant </a:t>
            </a:r>
            <a:r>
              <a:rPr lang="en-US" dirty="0" err="1" smtClean="0">
                <a:effectLst/>
                <a:latin typeface="Segoe UI"/>
                <a:ea typeface="SimSun"/>
                <a:cs typeface="Segoe UI"/>
              </a:rPr>
              <a:t>plusieurs</a:t>
            </a:r>
            <a:r>
              <a:rPr lang="en-US" dirty="0" smtClean="0">
                <a:effectLst/>
                <a:latin typeface="Segoe UI"/>
                <a:ea typeface="SimSun"/>
                <a:cs typeface="Segoe UI"/>
              </a:rPr>
              <a:t> </a:t>
            </a:r>
            <a:r>
              <a:rPr lang="en-US" dirty="0" err="1" smtClean="0">
                <a:effectLst/>
                <a:latin typeface="Segoe UI"/>
                <a:ea typeface="SimSun"/>
                <a:cs typeface="Segoe UI"/>
              </a:rPr>
              <a:t>années</a:t>
            </a:r>
            <a:r>
              <a:rPr lang="en-US" dirty="0" smtClean="0">
                <a:effectLst/>
                <a:latin typeface="Segoe UI"/>
                <a:ea typeface="SimSun"/>
                <a:cs typeface="Segoe UI"/>
              </a:rPr>
              <a:t>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a:t>
            </a:r>
            <a:r>
              <a:rPr lang="en-US" dirty="0" err="1" smtClean="0">
                <a:effectLst/>
                <a:latin typeface="Segoe UI"/>
                <a:ea typeface="SimSun"/>
                <a:cs typeface="Segoe UI"/>
              </a:rPr>
              <a:t>spécialiste</a:t>
            </a:r>
            <a:r>
              <a:rPr lang="en-US" dirty="0" smtClean="0">
                <a:effectLst/>
                <a:latin typeface="Segoe UI"/>
                <a:ea typeface="SimSun"/>
                <a:cs typeface="Segoe UI"/>
              </a:rPr>
              <a:t> du support technique.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fonction</a:t>
            </a:r>
            <a:r>
              <a:rPr lang="en-US" dirty="0" smtClean="0">
                <a:effectLst/>
                <a:latin typeface="Segoe UI"/>
                <a:ea typeface="SimSun"/>
                <a:cs typeface="Segoe UI"/>
              </a:rPr>
              <a:t> </a:t>
            </a:r>
            <a:r>
              <a:rPr lang="en-US" dirty="0" err="1" smtClean="0">
                <a:effectLst/>
                <a:latin typeface="Segoe UI"/>
                <a:ea typeface="SimSun"/>
                <a:cs typeface="Segoe UI"/>
              </a:rPr>
              <a:t>consistait</a:t>
            </a:r>
            <a:r>
              <a:rPr lang="en-US" dirty="0" smtClean="0">
                <a:effectLst/>
                <a:latin typeface="Segoe UI"/>
                <a:ea typeface="SimSun"/>
                <a:cs typeface="Segoe UI"/>
              </a:rPr>
              <a:t> à examiner les </a:t>
            </a:r>
            <a:r>
              <a:rPr lang="en-US" dirty="0" err="1" smtClean="0">
                <a:effectLst/>
                <a:latin typeface="Segoe UI"/>
                <a:ea typeface="SimSun"/>
                <a:cs typeface="Segoe UI"/>
              </a:rPr>
              <a:t>ordinateurs</a:t>
            </a:r>
            <a:r>
              <a:rPr lang="en-US" dirty="0" smtClean="0">
                <a:effectLst/>
                <a:latin typeface="Segoe UI"/>
                <a:ea typeface="SimSun"/>
                <a:cs typeface="Segoe UI"/>
              </a:rPr>
              <a:t> de bureau pour </a:t>
            </a:r>
            <a:r>
              <a:rPr lang="en-US" dirty="0" err="1" smtClean="0">
                <a:effectLst/>
                <a:latin typeface="Segoe UI"/>
                <a:ea typeface="SimSun"/>
                <a:cs typeface="Segoe UI"/>
              </a:rPr>
              <a:t>résoudre</a:t>
            </a:r>
            <a:r>
              <a:rPr lang="en-US" dirty="0" smtClean="0">
                <a:effectLst/>
                <a:latin typeface="Segoe UI"/>
                <a:ea typeface="SimSun"/>
                <a:cs typeface="Segoe UI"/>
              </a:rPr>
              <a: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d'application</a:t>
            </a:r>
            <a:r>
              <a:rPr lang="en-US" dirty="0" smtClean="0">
                <a:effectLst/>
                <a:latin typeface="Segoe UI"/>
                <a:ea typeface="SimSun"/>
                <a:cs typeface="Segoe UI"/>
              </a:rPr>
              <a:t> et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réseau</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accepté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promotion au </a:t>
            </a:r>
            <a:r>
              <a:rPr lang="en-US" dirty="0" err="1" smtClean="0">
                <a:effectLst/>
                <a:latin typeface="Segoe UI"/>
                <a:ea typeface="SimSun"/>
                <a:cs typeface="Segoe UI"/>
              </a:rPr>
              <a:t>sein</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d'assistance</a:t>
            </a:r>
            <a:r>
              <a:rPr lang="en-US" dirty="0" smtClean="0">
                <a:effectLst/>
                <a:latin typeface="Segoe UI"/>
                <a:ea typeface="SimSun"/>
                <a:cs typeface="Segoe UI"/>
              </a:rPr>
              <a:t> technique des </a:t>
            </a:r>
            <a:r>
              <a:rPr lang="en-US" dirty="0" err="1" smtClean="0">
                <a:effectLst/>
                <a:latin typeface="Segoe UI"/>
                <a:ea typeface="SimSun"/>
                <a:cs typeface="Segoe UI"/>
              </a:rPr>
              <a:t>serveurs</a:t>
            </a:r>
            <a:r>
              <a:rPr lang="en-US" dirty="0" smtClean="0">
                <a:effectLst/>
                <a:latin typeface="Segoe UI"/>
                <a:ea typeface="SimSun"/>
                <a:cs typeface="Segoe UI"/>
              </a:rPr>
              <a:t>.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nouveau </a:t>
            </a:r>
            <a:r>
              <a:rPr lang="en-US" dirty="0" err="1" smtClean="0">
                <a:effectLst/>
                <a:latin typeface="Segoe UI"/>
                <a:ea typeface="SimSun"/>
                <a:cs typeface="Segoe UI"/>
              </a:rPr>
              <a:t>membre</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rôle</a:t>
            </a:r>
            <a:r>
              <a:rPr lang="en-US" dirty="0" smtClean="0">
                <a:effectLst/>
                <a:latin typeface="Segoe UI"/>
                <a:ea typeface="SimSun"/>
                <a:cs typeface="Segoe UI"/>
              </a:rPr>
              <a:t> </a:t>
            </a:r>
            <a:r>
              <a:rPr lang="en-US" dirty="0" err="1" smtClean="0">
                <a:effectLst/>
                <a:latin typeface="Segoe UI"/>
                <a:ea typeface="SimSun"/>
                <a:cs typeface="Segoe UI"/>
              </a:rPr>
              <a:t>consiste</a:t>
            </a:r>
            <a:r>
              <a:rPr lang="en-US" dirty="0" smtClean="0">
                <a:effectLst/>
                <a:latin typeface="Segoe UI"/>
                <a:ea typeface="SimSun"/>
                <a:cs typeface="Segoe UI"/>
              </a:rPr>
              <a:t> à aider à </a:t>
            </a:r>
            <a:r>
              <a:rPr lang="en-US" dirty="0" err="1" smtClean="0">
                <a:effectLst/>
                <a:latin typeface="Segoe UI"/>
                <a:ea typeface="SimSun"/>
                <a:cs typeface="Segoe UI"/>
              </a:rPr>
              <a:t>déployer</a:t>
            </a:r>
            <a:r>
              <a:rPr lang="en-US" dirty="0" smtClean="0">
                <a:effectLst/>
                <a:latin typeface="Segoe UI"/>
                <a:ea typeface="SimSun"/>
                <a:cs typeface="Segoe UI"/>
              </a:rPr>
              <a:t> et </a:t>
            </a:r>
            <a:r>
              <a:rPr lang="en-US" dirty="0" err="1" smtClean="0">
                <a:effectLst/>
                <a:latin typeface="Segoe UI"/>
                <a:ea typeface="SimSun"/>
                <a:cs typeface="Segoe UI"/>
              </a:rPr>
              <a:t>configurer</a:t>
            </a:r>
            <a:r>
              <a:rPr lang="en-US" dirty="0" smtClean="0">
                <a:effectLst/>
                <a:latin typeface="Segoe UI"/>
                <a:ea typeface="SimSun"/>
                <a:cs typeface="Segoe UI"/>
              </a:rPr>
              <a:t> de nouveaux </a:t>
            </a:r>
            <a:r>
              <a:rPr lang="en-US" dirty="0" err="1" smtClean="0">
                <a:effectLst/>
                <a:latin typeface="Segoe UI"/>
                <a:ea typeface="SimSun"/>
                <a:cs typeface="Segoe UI"/>
              </a:rPr>
              <a:t>serveurs</a:t>
            </a:r>
            <a:r>
              <a:rPr lang="en-US" dirty="0" smtClean="0">
                <a:effectLst/>
                <a:latin typeface="Segoe UI"/>
                <a:ea typeface="SimSun"/>
                <a:cs typeface="Segoe UI"/>
              </a:rPr>
              <a:t> et services </a:t>
            </a:r>
            <a:r>
              <a:rPr lang="en-US" dirty="0" err="1" smtClean="0">
                <a:effectLst/>
                <a:latin typeface="Segoe UI"/>
                <a:ea typeface="SimSun"/>
                <a:cs typeface="Segoe UI"/>
              </a:rPr>
              <a:t>dans</a:t>
            </a:r>
            <a:r>
              <a:rPr lang="en-US" dirty="0" smtClean="0">
                <a:effectLst/>
                <a:latin typeface="Segoe UI"/>
                <a:ea typeface="SimSun"/>
                <a:cs typeface="Segoe UI"/>
              </a:rPr>
              <a:t> </a:t>
            </a:r>
            <a:r>
              <a:rPr lang="en-US" dirty="0" err="1" smtClean="0">
                <a:effectLst/>
                <a:latin typeface="Segoe UI"/>
                <a:ea typeface="SimSun"/>
                <a:cs typeface="Segoe UI"/>
              </a:rPr>
              <a:t>l'infrastructure</a:t>
            </a:r>
            <a:r>
              <a:rPr lang="en-US" dirty="0" smtClean="0">
                <a:effectLst/>
                <a:latin typeface="Segoe UI"/>
                <a:ea typeface="SimSun"/>
                <a:cs typeface="Segoe UI"/>
              </a:rPr>
              <a:t> </a:t>
            </a:r>
            <a:r>
              <a:rPr lang="en-US" dirty="0" err="1" smtClean="0">
                <a:effectLst/>
                <a:latin typeface="Segoe UI"/>
                <a:ea typeface="SimSun"/>
                <a:cs typeface="Segoe UI"/>
              </a:rPr>
              <a:t>existante</a:t>
            </a:r>
            <a:r>
              <a:rPr lang="en-US" dirty="0" smtClean="0">
                <a:effectLst/>
                <a:latin typeface="Segoe UI"/>
                <a:ea typeface="SimSun"/>
                <a:cs typeface="Segoe UI"/>
              </a:rPr>
              <a:t>, </a:t>
            </a:r>
            <a:r>
              <a:rPr lang="en-US" dirty="0" err="1" smtClean="0">
                <a:effectLst/>
                <a:latin typeface="Segoe UI"/>
                <a:ea typeface="SimSun"/>
                <a:cs typeface="Segoe UI"/>
              </a:rPr>
              <a:t>conformément</a:t>
            </a:r>
            <a:r>
              <a:rPr lang="en-US" dirty="0" smtClean="0">
                <a:effectLst/>
                <a:latin typeface="Segoe UI"/>
                <a:ea typeface="SimSun"/>
                <a:cs typeface="Segoe UI"/>
              </a:rPr>
              <a:t> aux instructions </a:t>
            </a:r>
            <a:r>
              <a:rPr lang="en-US" dirty="0" err="1" smtClean="0">
                <a:effectLst/>
                <a:latin typeface="Segoe UI"/>
                <a:ea typeface="SimSun"/>
                <a:cs typeface="Segoe UI"/>
              </a:rPr>
              <a:t>fournies</a:t>
            </a:r>
            <a:r>
              <a:rPr lang="en-US" dirty="0" smtClean="0">
                <a:effectLst/>
                <a:latin typeface="Segoe UI"/>
                <a:ea typeface="SimSun"/>
                <a:cs typeface="Segoe UI"/>
              </a:rPr>
              <a:t> par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informatique</a:t>
            </a:r>
            <a:endParaRPr lang="en-US" dirty="0" smtClean="0">
              <a:effectLst/>
              <a:latin typeface="Segoe UI"/>
              <a:ea typeface="SimSun"/>
              <a:cs typeface="Cordia New"/>
            </a:endParaRPr>
          </a:p>
          <a:p>
            <a:pPr>
              <a:lnSpc>
                <a:spcPct val="115000"/>
              </a:lnSpc>
              <a:spcAft>
                <a:spcPts val="1000"/>
              </a:spcAft>
            </a:pPr>
            <a:r>
              <a:rPr lang="en-US" dirty="0" err="1" smtClean="0">
                <a:effectLst/>
                <a:latin typeface="Segoe UI"/>
                <a:ea typeface="Arial Unicode MS"/>
                <a:cs typeface="Cordia New"/>
              </a:rPr>
              <a:t>Votre</a:t>
            </a:r>
            <a:r>
              <a:rPr lang="en-US" dirty="0" smtClean="0">
                <a:effectLst/>
                <a:latin typeface="Segoe UI"/>
                <a:ea typeface="Arial Unicode MS"/>
                <a:cs typeface="Cordia New"/>
              </a:rPr>
              <a:t> </a:t>
            </a:r>
            <a:r>
              <a:rPr lang="en-US" dirty="0" err="1" smtClean="0">
                <a:effectLst/>
                <a:latin typeface="Segoe UI"/>
                <a:ea typeface="Arial Unicode MS"/>
                <a:cs typeface="Cordia New"/>
              </a:rPr>
              <a:t>responsable</a:t>
            </a:r>
            <a:r>
              <a:rPr lang="en-US" dirty="0" smtClean="0">
                <a:effectLst/>
                <a:latin typeface="Segoe UI"/>
                <a:ea typeface="Arial Unicode MS"/>
                <a:cs typeface="Cordia New"/>
              </a:rPr>
              <a:t> </a:t>
            </a:r>
            <a:r>
              <a:rPr lang="en-US" dirty="0" err="1" smtClean="0">
                <a:effectLst/>
                <a:latin typeface="Segoe UI"/>
                <a:ea typeface="Arial Unicode MS"/>
                <a:cs typeface="Cordia New"/>
              </a:rPr>
              <a:t>vous</a:t>
            </a:r>
            <a:r>
              <a:rPr lang="en-US" dirty="0" smtClean="0">
                <a:effectLst/>
                <a:latin typeface="Segoe UI"/>
                <a:ea typeface="Arial Unicode MS"/>
                <a:cs typeface="Cordia New"/>
              </a:rPr>
              <a:t> a chargé </a:t>
            </a:r>
            <a:r>
              <a:rPr lang="en-US" dirty="0" err="1" smtClean="0">
                <a:effectLst/>
                <a:latin typeface="Segoe UI"/>
                <a:ea typeface="Arial Unicode MS"/>
                <a:cs typeface="Cordia New"/>
              </a:rPr>
              <a:t>d'implémenter</a:t>
            </a:r>
            <a:r>
              <a:rPr lang="en-US" dirty="0" smtClean="0">
                <a:effectLst/>
                <a:latin typeface="Segoe UI"/>
                <a:ea typeface="Arial Unicode MS"/>
                <a:cs typeface="Cordia New"/>
              </a:rPr>
              <a:t> </a:t>
            </a:r>
            <a:r>
              <a:rPr lang="en-US" dirty="0" err="1" smtClean="0">
                <a:effectLst/>
                <a:latin typeface="Segoe UI"/>
                <a:ea typeface="Arial Unicode MS"/>
                <a:cs typeface="Cordia New"/>
              </a:rPr>
              <a:t>AppLocker</a:t>
            </a:r>
            <a:r>
              <a:rPr lang="en-US" dirty="0" smtClean="0">
                <a:effectLst/>
                <a:latin typeface="Segoe UI"/>
                <a:ea typeface="Arial Unicode MS"/>
                <a:cs typeface="Cordia New"/>
              </a:rPr>
              <a:t> pour </a:t>
            </a:r>
            <a:r>
              <a:rPr lang="en-US" dirty="0" err="1" smtClean="0">
                <a:effectLst/>
                <a:latin typeface="Segoe UI"/>
                <a:ea typeface="Arial Unicode MS"/>
                <a:cs typeface="Cordia New"/>
              </a:rPr>
              <a:t>empêcher</a:t>
            </a:r>
            <a:r>
              <a:rPr lang="en-US" dirty="0" smtClean="0">
                <a:effectLst/>
                <a:latin typeface="Segoe UI"/>
                <a:ea typeface="Arial Unicode MS"/>
                <a:cs typeface="Cordia New"/>
              </a:rPr>
              <a:t> </a:t>
            </a:r>
            <a:r>
              <a:rPr lang="en-US" dirty="0" err="1" smtClean="0">
                <a:effectLst/>
                <a:latin typeface="Segoe UI"/>
                <a:ea typeface="Arial Unicode MS"/>
                <a:cs typeface="Cordia New"/>
              </a:rPr>
              <a:t>l'exécution</a:t>
            </a:r>
            <a:r>
              <a:rPr lang="en-US" dirty="0" smtClean="0">
                <a:effectLst/>
                <a:latin typeface="Segoe UI"/>
                <a:ea typeface="Arial Unicode MS"/>
                <a:cs typeface="Cordia New"/>
              </a:rPr>
              <a:t> </a:t>
            </a:r>
            <a:r>
              <a:rPr lang="en-US" dirty="0" err="1" smtClean="0">
                <a:effectLst/>
                <a:latin typeface="Segoe UI"/>
                <a:ea typeface="Arial Unicode MS"/>
                <a:cs typeface="Cordia New"/>
              </a:rPr>
              <a:t>d'applications</a:t>
            </a:r>
            <a:r>
              <a:rPr lang="en-US" dirty="0" smtClean="0">
                <a:effectLst/>
                <a:latin typeface="Segoe UI"/>
                <a:ea typeface="Arial Unicode MS"/>
                <a:cs typeface="Cordia New"/>
              </a:rPr>
              <a:t> non standard. Il </a:t>
            </a:r>
            <a:r>
              <a:rPr lang="en-US" dirty="0" err="1" smtClean="0">
                <a:effectLst/>
                <a:latin typeface="Segoe UI"/>
                <a:ea typeface="Arial Unicode MS"/>
                <a:cs typeface="Cordia New"/>
              </a:rPr>
              <a:t>vous</a:t>
            </a:r>
            <a:r>
              <a:rPr lang="en-US" dirty="0" smtClean="0">
                <a:effectLst/>
                <a:latin typeface="Segoe UI"/>
                <a:ea typeface="Arial Unicode MS"/>
                <a:cs typeface="Cordia New"/>
              </a:rPr>
              <a:t> a </a:t>
            </a:r>
            <a:r>
              <a:rPr lang="en-US" dirty="0" err="1" smtClean="0">
                <a:effectLst/>
                <a:latin typeface="Segoe UI"/>
                <a:ea typeface="Arial Unicode MS"/>
                <a:cs typeface="Cordia New"/>
              </a:rPr>
              <a:t>également</a:t>
            </a:r>
            <a:r>
              <a:rPr lang="en-US" dirty="0" smtClean="0">
                <a:effectLst/>
                <a:latin typeface="Segoe UI"/>
                <a:ea typeface="Arial Unicode MS"/>
                <a:cs typeface="Cordia New"/>
              </a:rPr>
              <a:t> </a:t>
            </a:r>
            <a:r>
              <a:rPr lang="en-US" dirty="0" err="1" smtClean="0">
                <a:effectLst/>
                <a:latin typeface="Segoe UI"/>
                <a:ea typeface="Arial Unicode MS"/>
                <a:cs typeface="Cordia New"/>
              </a:rPr>
              <a:t>demandé</a:t>
            </a:r>
            <a:r>
              <a:rPr lang="en-US" dirty="0" smtClean="0">
                <a:effectLst/>
                <a:latin typeface="Segoe UI"/>
                <a:ea typeface="Arial Unicode MS"/>
                <a:cs typeface="Cordia New"/>
              </a:rPr>
              <a:t> de </a:t>
            </a:r>
            <a:r>
              <a:rPr lang="en-US" dirty="0" err="1" smtClean="0">
                <a:effectLst/>
                <a:latin typeface="Segoe UI"/>
                <a:ea typeface="Arial Unicode MS"/>
                <a:cs typeface="Cordia New"/>
              </a:rPr>
              <a:t>créer</a:t>
            </a:r>
            <a:r>
              <a:rPr lang="en-US" dirty="0" smtClean="0">
                <a:effectLst/>
                <a:latin typeface="Segoe UI"/>
                <a:ea typeface="Arial Unicode MS"/>
                <a:cs typeface="Cordia New"/>
              </a:rPr>
              <a:t> de </a:t>
            </a:r>
            <a:r>
              <a:rPr lang="en-US" dirty="0" err="1" smtClean="0">
                <a:effectLst/>
                <a:latin typeface="Segoe UI"/>
                <a:ea typeface="Arial Unicode MS"/>
                <a:cs typeface="Cordia New"/>
              </a:rPr>
              <a:t>nouvelles</a:t>
            </a:r>
            <a:r>
              <a:rPr lang="en-US" dirty="0" smtClean="0">
                <a:effectLst/>
                <a:latin typeface="Segoe UI"/>
                <a:ea typeface="Arial Unicode MS"/>
                <a:cs typeface="Cordia New"/>
              </a:rPr>
              <a:t> </a:t>
            </a:r>
            <a:r>
              <a:rPr lang="en-US" dirty="0" err="1" smtClean="0">
                <a:effectLst/>
                <a:latin typeface="Segoe UI"/>
                <a:ea typeface="Arial Unicode MS"/>
                <a:cs typeface="Cordia New"/>
              </a:rPr>
              <a:t>règles</a:t>
            </a:r>
            <a:r>
              <a:rPr lang="en-US" dirty="0" smtClean="0">
                <a:effectLst/>
                <a:latin typeface="Segoe UI"/>
                <a:ea typeface="Arial Unicode MS"/>
                <a:cs typeface="Cordia New"/>
              </a:rPr>
              <a:t> de Pare-</a:t>
            </a:r>
            <a:r>
              <a:rPr lang="en-US" dirty="0" err="1" smtClean="0">
                <a:effectLst/>
                <a:latin typeface="Segoe UI"/>
                <a:ea typeface="Arial Unicode MS"/>
                <a:cs typeface="Cordia New"/>
              </a:rPr>
              <a:t>feu</a:t>
            </a:r>
            <a:r>
              <a:rPr lang="en-US" dirty="0" smtClean="0">
                <a:effectLst/>
                <a:latin typeface="Segoe UI"/>
                <a:ea typeface="Arial Unicode MS"/>
                <a:cs typeface="Cordia New"/>
              </a:rPr>
              <a:t> Windows pour </a:t>
            </a:r>
            <a:r>
              <a:rPr lang="en-US" dirty="0" err="1" smtClean="0">
                <a:effectLst/>
                <a:latin typeface="Segoe UI"/>
                <a:ea typeface="Arial Unicode MS"/>
                <a:cs typeface="Cordia New"/>
              </a:rPr>
              <a:t>tous</a:t>
            </a:r>
            <a:r>
              <a:rPr lang="en-US" dirty="0" smtClean="0">
                <a:effectLst/>
                <a:latin typeface="Segoe UI"/>
                <a:ea typeface="Arial Unicode MS"/>
                <a:cs typeface="Cordia New"/>
              </a:rPr>
              <a:t> les </a:t>
            </a:r>
            <a:r>
              <a:rPr lang="en-US" dirty="0" err="1" smtClean="0">
                <a:effectLst/>
                <a:latin typeface="Segoe UI"/>
                <a:ea typeface="Arial Unicode MS"/>
                <a:cs typeface="Cordia New"/>
              </a:rPr>
              <a:t>serveurs</a:t>
            </a:r>
            <a:r>
              <a:rPr lang="en-US" dirty="0" smtClean="0">
                <a:effectLst/>
                <a:latin typeface="Segoe UI"/>
                <a:ea typeface="Arial Unicode MS"/>
                <a:cs typeface="Cordia New"/>
              </a:rPr>
              <a:t> </a:t>
            </a:r>
            <a:r>
              <a:rPr lang="en-US" dirty="0" err="1" smtClean="0">
                <a:effectLst/>
                <a:latin typeface="Segoe UI"/>
                <a:ea typeface="Arial Unicode MS"/>
                <a:cs typeface="Cordia New"/>
              </a:rPr>
              <a:t>membres</a:t>
            </a:r>
            <a:r>
              <a:rPr lang="en-US" dirty="0" smtClean="0">
                <a:effectLst/>
                <a:latin typeface="Segoe UI"/>
                <a:ea typeface="Arial Unicode MS"/>
                <a:cs typeface="Cordia New"/>
              </a:rPr>
              <a:t> qui </a:t>
            </a:r>
            <a:r>
              <a:rPr lang="en-US" dirty="0" err="1" smtClean="0">
                <a:effectLst/>
                <a:latin typeface="Segoe UI"/>
                <a:ea typeface="Arial Unicode MS"/>
                <a:cs typeface="Cordia New"/>
              </a:rPr>
              <a:t>exécutent</a:t>
            </a:r>
            <a:r>
              <a:rPr lang="en-US" dirty="0" smtClean="0">
                <a:effectLst/>
                <a:latin typeface="Segoe UI"/>
                <a:ea typeface="Arial Unicode MS"/>
                <a:cs typeface="Cordia New"/>
              </a:rPr>
              <a:t> des applications Web</a:t>
            </a:r>
            <a:endParaRPr lang="en-US" dirty="0" smtClean="0">
              <a:effectLst/>
              <a:latin typeface="Segoe UI"/>
              <a:ea typeface="SimSun"/>
              <a:cs typeface="Cordia New"/>
            </a:endParaRPr>
          </a:p>
        </p:txBody>
      </p:sp>
    </p:spTree>
    <p:extLst>
      <p:ext uri="{BB962C8B-B14F-4D97-AF65-F5344CB8AC3E}">
        <p14:creationId xmlns:p14="http://schemas.microsoft.com/office/powerpoint/2010/main" val="10882112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d0c952cf-3417-4a76-be14-4c0ca513a7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err="1"/>
              <a:t>Vous</a:t>
            </a:r>
            <a:r>
              <a:rPr lang="en-US" dirty="0"/>
              <a:t> </a:t>
            </a:r>
            <a:r>
              <a:rPr lang="en-US" dirty="0" err="1"/>
              <a:t>avez</a:t>
            </a:r>
            <a:r>
              <a:rPr lang="en-US" dirty="0"/>
              <a:t> </a:t>
            </a:r>
            <a:r>
              <a:rPr lang="en-US" dirty="0" err="1"/>
              <a:t>configuré</a:t>
            </a:r>
            <a:r>
              <a:rPr lang="en-US" dirty="0"/>
              <a:t> </a:t>
            </a:r>
            <a:r>
              <a:rPr lang="en-US" dirty="0" err="1"/>
              <a:t>une</a:t>
            </a:r>
            <a:r>
              <a:rPr lang="en-US" dirty="0"/>
              <a:t> </a:t>
            </a:r>
            <a:r>
              <a:rPr lang="en-US" dirty="0" err="1"/>
              <a:t>règle</a:t>
            </a:r>
            <a:r>
              <a:rPr lang="en-US" dirty="0"/>
              <a:t> </a:t>
            </a:r>
            <a:r>
              <a:rPr lang="en-US" dirty="0" err="1"/>
              <a:t>AppLocker</a:t>
            </a:r>
            <a:r>
              <a:rPr lang="en-US" dirty="0"/>
              <a:t> </a:t>
            </a:r>
            <a:r>
              <a:rPr lang="en-US" dirty="0" smtClean="0"/>
              <a:t>en </a:t>
            </a:r>
            <a:r>
              <a:rPr lang="en-US" dirty="0" err="1" smtClean="0"/>
              <a:t>fonction</a:t>
            </a:r>
            <a:r>
              <a:rPr lang="en-US" dirty="0" smtClean="0"/>
              <a:t> </a:t>
            </a:r>
            <a:r>
              <a:rPr lang="en-US" dirty="0"/>
              <a:t>d'un </a:t>
            </a:r>
            <a:r>
              <a:rPr lang="en-US" dirty="0" err="1"/>
              <a:t>chemin</a:t>
            </a:r>
            <a:r>
              <a:rPr lang="en-US" dirty="0"/>
              <a:t> </a:t>
            </a:r>
            <a:r>
              <a:rPr lang="en-US" dirty="0" err="1"/>
              <a:t>d'accès</a:t>
            </a:r>
            <a:r>
              <a:rPr lang="en-US" dirty="0"/>
              <a:t> de </a:t>
            </a:r>
            <a:r>
              <a:rPr lang="en-US" dirty="0" err="1"/>
              <a:t>logiciel</a:t>
            </a:r>
            <a:r>
              <a:rPr lang="en-US" dirty="0"/>
              <a:t>. Comment </a:t>
            </a:r>
            <a:r>
              <a:rPr lang="en-US" dirty="0" err="1"/>
              <a:t>pouvez-vous</a:t>
            </a:r>
            <a:r>
              <a:rPr lang="en-US" dirty="0"/>
              <a:t> </a:t>
            </a:r>
            <a:r>
              <a:rPr lang="en-US" dirty="0" err="1"/>
              <a:t>empêcher</a:t>
            </a:r>
            <a:r>
              <a:rPr lang="en-US" dirty="0"/>
              <a:t> les </a:t>
            </a:r>
            <a:r>
              <a:rPr lang="en-US" dirty="0" err="1"/>
              <a:t>utilisateurs</a:t>
            </a:r>
            <a:r>
              <a:rPr lang="en-US" dirty="0"/>
              <a:t> de </a:t>
            </a:r>
            <a:r>
              <a:rPr lang="en-US" dirty="0" err="1"/>
              <a:t>déplacer</a:t>
            </a:r>
            <a:r>
              <a:rPr lang="en-US" dirty="0"/>
              <a:t> le dossier </a:t>
            </a:r>
            <a:r>
              <a:rPr lang="en-US" dirty="0" err="1"/>
              <a:t>contenant</a:t>
            </a:r>
            <a:r>
              <a:rPr lang="en-US" dirty="0"/>
              <a:t> le </a:t>
            </a:r>
            <a:r>
              <a:rPr lang="en-US" dirty="0" err="1"/>
              <a:t>logiciel</a:t>
            </a:r>
            <a:r>
              <a:rPr lang="en-US" dirty="0"/>
              <a:t> pour </a:t>
            </a:r>
            <a:r>
              <a:rPr lang="en-US" dirty="0" err="1"/>
              <a:t>qu'ils</a:t>
            </a:r>
            <a:r>
              <a:rPr lang="en-US" dirty="0"/>
              <a:t> </a:t>
            </a:r>
            <a:r>
              <a:rPr lang="en-US" dirty="0" err="1"/>
              <a:t>puissent</a:t>
            </a:r>
            <a:r>
              <a:rPr lang="en-US" dirty="0"/>
              <a:t> continuer à </a:t>
            </a:r>
            <a:r>
              <a:rPr lang="en-US" dirty="0" err="1"/>
              <a:t>exécuter</a:t>
            </a:r>
            <a:r>
              <a:rPr lang="en-US" dirty="0"/>
              <a:t> </a:t>
            </a:r>
            <a:r>
              <a:rPr lang="en-US" dirty="0" err="1"/>
              <a:t>ce</a:t>
            </a:r>
            <a:r>
              <a:rPr lang="en-US" dirty="0"/>
              <a:t> </a:t>
            </a:r>
            <a:r>
              <a:rPr lang="en-US" dirty="0" err="1"/>
              <a:t>logiciel</a:t>
            </a:r>
            <a:r>
              <a:rPr lang="en-US" dirty="0"/>
              <a:t> ?</a:t>
            </a:r>
          </a:p>
          <a:p>
            <a:r>
              <a:rPr lang="en-US" dirty="0" err="1"/>
              <a:t>Vous</a:t>
            </a:r>
            <a:r>
              <a:rPr lang="en-US" dirty="0"/>
              <a:t> </a:t>
            </a:r>
            <a:r>
              <a:rPr lang="en-US" dirty="0" err="1"/>
              <a:t>souhaitez</a:t>
            </a:r>
            <a:r>
              <a:rPr lang="en-US" dirty="0"/>
              <a:t> </a:t>
            </a:r>
            <a:r>
              <a:rPr lang="en-US" dirty="0" err="1"/>
              <a:t>introduire</a:t>
            </a:r>
            <a:r>
              <a:rPr lang="en-US" dirty="0"/>
              <a:t> </a:t>
            </a:r>
            <a:r>
              <a:rPr lang="en-US" dirty="0" err="1"/>
              <a:t>une</a:t>
            </a:r>
            <a:r>
              <a:rPr lang="en-US" dirty="0"/>
              <a:t> nouvelle application qui </a:t>
            </a:r>
            <a:r>
              <a:rPr lang="en-US" dirty="0" err="1"/>
              <a:t>requiert</a:t>
            </a:r>
            <a:r>
              <a:rPr lang="en-US" dirty="0"/>
              <a:t> </a:t>
            </a:r>
            <a:r>
              <a:rPr lang="en-US" dirty="0" err="1"/>
              <a:t>l'utilisation</a:t>
            </a:r>
            <a:r>
              <a:rPr lang="en-US" dirty="0"/>
              <a:t> de ports </a:t>
            </a:r>
            <a:r>
              <a:rPr lang="en-US" dirty="0" err="1"/>
              <a:t>spécifiques</a:t>
            </a:r>
            <a:r>
              <a:rPr lang="en-US" dirty="0"/>
              <a:t>. De </a:t>
            </a:r>
            <a:r>
              <a:rPr lang="en-US" dirty="0" err="1"/>
              <a:t>quelles</a:t>
            </a:r>
            <a:r>
              <a:rPr lang="en-US" dirty="0"/>
              <a:t> </a:t>
            </a:r>
            <a:r>
              <a:rPr lang="en-US" dirty="0" err="1"/>
              <a:t>informations</a:t>
            </a:r>
            <a:r>
              <a:rPr lang="en-US" dirty="0"/>
              <a:t> </a:t>
            </a:r>
            <a:r>
              <a:rPr lang="en-US" dirty="0" err="1"/>
              <a:t>avez-vous</a:t>
            </a:r>
            <a:r>
              <a:rPr lang="en-US" dirty="0"/>
              <a:t> </a:t>
            </a:r>
            <a:r>
              <a:rPr lang="en-US" dirty="0" err="1"/>
              <a:t>besoin</a:t>
            </a:r>
            <a:r>
              <a:rPr lang="en-US" dirty="0"/>
              <a:t> pour </a:t>
            </a:r>
            <a:r>
              <a:rPr lang="en-US" dirty="0" err="1"/>
              <a:t>configurer</a:t>
            </a:r>
            <a:r>
              <a:rPr lang="en-US" dirty="0"/>
              <a:t> le Pare-</a:t>
            </a:r>
            <a:r>
              <a:rPr lang="en-US" dirty="0" err="1"/>
              <a:t>feu</a:t>
            </a:r>
            <a:r>
              <a:rPr lang="en-US" dirty="0"/>
              <a:t> Windows </a:t>
            </a:r>
            <a:r>
              <a:rPr lang="en-US" dirty="0" smtClean="0"/>
              <a:t>avec </a:t>
            </a:r>
            <a:r>
              <a:rPr lang="en-US" dirty="0" err="1" smtClean="0"/>
              <a:t>fonctions</a:t>
            </a:r>
            <a:r>
              <a:rPr lang="en-US" dirty="0" smtClean="0"/>
              <a:t> </a:t>
            </a:r>
            <a:r>
              <a:rPr lang="en-US" dirty="0" err="1"/>
              <a:t>avancées</a:t>
            </a:r>
            <a:r>
              <a:rPr lang="en-US" dirty="0"/>
              <a:t> de </a:t>
            </a:r>
            <a:r>
              <a:rPr lang="en-US" dirty="0" err="1"/>
              <a:t>sécurité</a:t>
            </a:r>
            <a:r>
              <a:rPr lang="en-US" dirty="0"/>
              <a:t>, et de </a:t>
            </a:r>
            <a:r>
              <a:rPr lang="en-US" dirty="0" err="1" smtClean="0"/>
              <a:t>quelle</a:t>
            </a:r>
            <a:r>
              <a:rPr lang="en-US" dirty="0" smtClean="0"/>
              <a:t> source </a:t>
            </a:r>
            <a:r>
              <a:rPr lang="en-US" dirty="0" err="1"/>
              <a:t>pouvez-vous</a:t>
            </a:r>
            <a:r>
              <a:rPr lang="en-US" dirty="0"/>
              <a:t> les </a:t>
            </a:r>
            <a:r>
              <a:rPr lang="en-US" dirty="0" err="1"/>
              <a:t>obtenir</a:t>
            </a:r>
            <a:r>
              <a:rPr lang="en-US" dirty="0"/>
              <a:t> </a:t>
            </a:r>
            <a:r>
              <a:rPr lang="en-US" dirty="0" smtClean="0"/>
              <a:t>?</a:t>
            </a:r>
            <a:endParaRPr lang="en-US" dirty="0"/>
          </a:p>
        </p:txBody>
      </p:sp>
    </p:spTree>
    <p:extLst>
      <p:ext uri="{BB962C8B-B14F-4D97-AF65-F5344CB8AC3E}">
        <p14:creationId xmlns:p14="http://schemas.microsoft.com/office/powerpoint/2010/main" val="8136687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dirty="0" smtClean="0"/>
              <a:t>Questions de contrôle des acquis
Outils
Méthode conseillée
Problèmes courants et conseils relatifs à la résolution des problèmes</a:t>
            </a:r>
            <a:endParaRPr lang="en-US" dirty="0"/>
          </a:p>
        </p:txBody>
      </p:sp>
    </p:spTree>
    <p:extLst>
      <p:ext uri="{BB962C8B-B14F-4D97-AF65-F5344CB8AC3E}">
        <p14:creationId xmlns:p14="http://schemas.microsoft.com/office/powerpoint/2010/main" val="344202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8455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9026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399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Discussion : Identification des risques de sécurité et des coûts associés</a:t>
            </a:r>
            <a:endParaRPr lang="en-US" sz="2600" dirty="0"/>
          </a:p>
        </p:txBody>
      </p:sp>
      <p:sp>
        <p:nvSpPr>
          <p:cNvPr id="4" name="Content Placeholder 2"/>
          <p:cNvSpPr>
            <a:spLocks noGrp="1"/>
          </p:cNvSpPr>
          <p:nvPr/>
        </p:nvSpPr>
        <p:spPr bwMode="auto">
          <a:xfrm>
            <a:off x="458788" y="1021215"/>
            <a:ext cx="7507408" cy="41697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smtClean="0"/>
              <a:t>Quels sont les risques de sécurité </a:t>
            </a:r>
            <a:r>
              <a:rPr lang="en-CA" smtClean="0"/>
              <a:t>dans les réseaux </a:t>
            </a:r>
            <a:r>
              <a:rPr lang="en-CA" dirty="0" smtClean="0"/>
              <a:t>Windows ?</a:t>
            </a:r>
          </a:p>
          <a:p>
            <a:endParaRPr lang="en-US"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1461" y="5357116"/>
            <a:ext cx="749471" cy="803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824029" y="5528145"/>
            <a:ext cx="166821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pitchFamily="34" charset="0"/>
              </a:rPr>
              <a:t>10 minutes</a:t>
            </a:r>
            <a:endParaRPr lang="en-US" sz="2400" b="0" dirty="0">
              <a:latin typeface="Segoe" pitchFamily="34" charset="0"/>
            </a:endParaRPr>
          </a:p>
        </p:txBody>
      </p:sp>
    </p:spTree>
    <p:extLst>
      <p:ext uri="{BB962C8B-B14F-4D97-AF65-F5344CB8AC3E}">
        <p14:creationId xmlns:p14="http://schemas.microsoft.com/office/powerpoint/2010/main" val="3405915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Application d'une défense en </a:t>
            </a:r>
            <a:r>
              <a:rPr lang="fr-FR" sz="2400" smtClean="0"/>
              <a:t>profondeur pour améliorer la </a:t>
            </a:r>
            <a:r>
              <a:rPr lang="fr-FR" sz="2400" dirty="0" smtClean="0"/>
              <a:t>sécurité</a:t>
            </a:r>
            <a:endParaRPr lang="en-US" sz="2400" dirty="0"/>
          </a:p>
        </p:txBody>
      </p:sp>
      <p:sp>
        <p:nvSpPr>
          <p:cNvPr id="4" name="Rounded Rectangle 3"/>
          <p:cNvSpPr>
            <a:spLocks noChangeArrowheads="1"/>
          </p:cNvSpPr>
          <p:nvPr/>
        </p:nvSpPr>
        <p:spPr bwMode="auto">
          <a:xfrm>
            <a:off x="368301" y="918940"/>
            <a:ext cx="8242300" cy="85325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a:latin typeface="Segoe UI" pitchFamily="34" charset="0"/>
                <a:ea typeface="Segoe UI" pitchFamily="34" charset="0"/>
                <a:cs typeface="Segoe UI" pitchFamily="34" charset="0"/>
              </a:rPr>
              <a:t>La défense en profondeur utilise une </a:t>
            </a:r>
            <a:r>
              <a:rPr lang="en-US" sz="2400" dirty="0" err="1">
                <a:latin typeface="Segoe UI" pitchFamily="34" charset="0"/>
                <a:ea typeface="Segoe UI" pitchFamily="34" charset="0"/>
                <a:cs typeface="Segoe UI" pitchFamily="34" charset="0"/>
              </a:rPr>
              <a:t>approche</a:t>
            </a:r>
            <a:r>
              <a:rPr lang="en-US" sz="2400" dirty="0">
                <a:latin typeface="Segoe UI" pitchFamily="34" charset="0"/>
                <a:ea typeface="Segoe UI" pitchFamily="34" charset="0"/>
                <a:cs typeface="Segoe UI" pitchFamily="34" charset="0"/>
              </a:rPr>
              <a:t> </a:t>
            </a:r>
            <a:r>
              <a:rPr lang="en-US" sz="2400" dirty="0" smtClean="0">
                <a:latin typeface="Segoe UI" pitchFamily="34" charset="0"/>
                <a:ea typeface="Segoe UI" pitchFamily="34" charset="0"/>
                <a:cs typeface="Segoe UI" pitchFamily="34" charset="0"/>
              </a:rPr>
              <a:t>en couches </a:t>
            </a:r>
            <a:r>
              <a:rPr lang="en-US" sz="2400" dirty="0">
                <a:latin typeface="Segoe UI" pitchFamily="34" charset="0"/>
                <a:ea typeface="Segoe UI" pitchFamily="34" charset="0"/>
                <a:cs typeface="Segoe UI" pitchFamily="34" charset="0"/>
              </a:rPr>
              <a:t>de la sécurité</a:t>
            </a:r>
          </a:p>
        </p:txBody>
      </p:sp>
      <p:sp>
        <p:nvSpPr>
          <p:cNvPr id="5" name="Rounded Rectangle 4"/>
          <p:cNvSpPr>
            <a:spLocks noChangeArrowheads="1"/>
          </p:cNvSpPr>
          <p:nvPr/>
        </p:nvSpPr>
        <p:spPr bwMode="auto">
          <a:xfrm>
            <a:off x="598488" y="1824587"/>
            <a:ext cx="7886700" cy="93821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5100" indent="-165100" algn="l">
              <a:spcBef>
                <a:spcPts val="0"/>
              </a:spcBef>
              <a:spcAft>
                <a:spcPts val="1000"/>
              </a:spcAft>
              <a:buClr>
                <a:srgbClr val="006699"/>
              </a:buClr>
              <a:buFontTx/>
              <a:buChar char="•"/>
              <a:tabLst>
                <a:tab pos="854075" algn="l"/>
              </a:tabLst>
            </a:pPr>
            <a:r>
              <a:rPr lang="en-US" sz="2400" b="0" dirty="0">
                <a:latin typeface="Segoe UI" pitchFamily="34" charset="0"/>
                <a:ea typeface="Segoe UI" pitchFamily="34" charset="0"/>
                <a:cs typeface="Segoe UI" pitchFamily="34" charset="0"/>
              </a:rPr>
              <a:t>Réduit les chances de succès d'un intrus</a:t>
            </a:r>
          </a:p>
          <a:p>
            <a:pPr marL="165100" indent="-165100" algn="l">
              <a:spcBef>
                <a:spcPts val="0"/>
              </a:spcBef>
              <a:buClr>
                <a:srgbClr val="006699"/>
              </a:buClr>
              <a:buFontTx/>
              <a:buChar char="•"/>
              <a:tabLst>
                <a:tab pos="854075" algn="l"/>
              </a:tabLst>
            </a:pPr>
            <a:r>
              <a:rPr lang="en-US" sz="2400" b="0" dirty="0">
                <a:latin typeface="Segoe UI" pitchFamily="34" charset="0"/>
                <a:ea typeface="Segoe UI" pitchFamily="34" charset="0"/>
                <a:cs typeface="Segoe UI" pitchFamily="34" charset="0"/>
              </a:rPr>
              <a:t>Augmente les chances de détecter un intrus</a:t>
            </a:r>
          </a:p>
        </p:txBody>
      </p:sp>
      <p:graphicFrame>
        <p:nvGraphicFramePr>
          <p:cNvPr id="6" name="Table 5"/>
          <p:cNvGraphicFramePr>
            <a:graphicFrameLocks noGrp="1"/>
          </p:cNvGraphicFramePr>
          <p:nvPr>
            <p:extLst>
              <p:ext uri="{D42A27DB-BD31-4B8C-83A1-F6EECF244321}">
                <p14:modId xmlns:p14="http://schemas.microsoft.com/office/powerpoint/2010/main" val="309182493"/>
              </p:ext>
            </p:extLst>
          </p:nvPr>
        </p:nvGraphicFramePr>
        <p:xfrm>
          <a:off x="298628" y="2982690"/>
          <a:ext cx="8569223" cy="3143191"/>
        </p:xfrm>
        <a:graphic>
          <a:graphicData uri="http://schemas.openxmlformats.org/drawingml/2006/table">
            <a:tbl>
              <a:tblPr firstCol="1">
                <a:tableStyleId>{5DA37D80-6434-44D0-A028-1B22A696006F}</a:tableStyleId>
              </a:tblPr>
              <a:tblGrid>
                <a:gridCol w="2679700"/>
                <a:gridCol w="5889523"/>
              </a:tblGrid>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Segoe UI" pitchFamily="34" charset="0"/>
                          <a:ea typeface="Segoe UI" pitchFamily="34" charset="0"/>
                          <a:cs typeface="Segoe UI" pitchFamily="34" charset="0"/>
                        </a:rPr>
                        <a:t>Stratégies, </a:t>
                      </a:r>
                      <a:r>
                        <a:rPr lang="en-US" sz="1800" b="1" dirty="0" err="1" smtClean="0">
                          <a:latin typeface="Segoe UI" pitchFamily="34" charset="0"/>
                          <a:ea typeface="Segoe UI" pitchFamily="34" charset="0"/>
                          <a:cs typeface="Segoe UI" pitchFamily="34" charset="0"/>
                        </a:rPr>
                        <a:t>procédures</a:t>
                      </a:r>
                      <a:r>
                        <a:rPr lang="en-US" sz="1800" b="1" dirty="0" smtClean="0">
                          <a:latin typeface="Segoe UI" pitchFamily="34" charset="0"/>
                          <a:ea typeface="Segoe UI" pitchFamily="34" charset="0"/>
                          <a:cs typeface="Segoe UI" pitchFamily="34" charset="0"/>
                        </a:rPr>
                        <a:t> et </a:t>
                      </a:r>
                      <a:r>
                        <a:rPr lang="en-US" sz="1800" b="1" dirty="0" err="1" smtClean="0">
                          <a:latin typeface="Segoe UI" pitchFamily="34" charset="0"/>
                          <a:ea typeface="Segoe UI" pitchFamily="34" charset="0"/>
                          <a:cs typeface="Segoe UI" pitchFamily="34" charset="0"/>
                        </a:rPr>
                        <a:t>sensibilisation</a:t>
                      </a:r>
                      <a:endParaRPr lang="en-US" sz="1800" b="1" dirty="0" smtClean="0">
                        <a:latin typeface="Segoe UI" pitchFamily="34" charset="0"/>
                        <a:ea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latin typeface="Segoe UI" pitchFamily="34" charset="0"/>
                          <a:ea typeface="Segoe UI" pitchFamily="34" charset="0"/>
                          <a:cs typeface="Segoe UI" pitchFamily="34" charset="0"/>
                        </a:rPr>
                        <a:t>Documentation sur la sécurité, </a:t>
                      </a:r>
                      <a:r>
                        <a:rPr lang="en-US" sz="1800" kern="1200" dirty="0" err="1" smtClean="0">
                          <a:latin typeface="Segoe UI" pitchFamily="34" charset="0"/>
                          <a:ea typeface="Segoe UI" pitchFamily="34" charset="0"/>
                          <a:cs typeface="Segoe UI" pitchFamily="34" charset="0"/>
                        </a:rPr>
                        <a:t>sensibilisation</a:t>
                      </a:r>
                      <a:r>
                        <a:rPr lang="en-US" sz="1800" kern="1200" dirty="0" smtClean="0">
                          <a:latin typeface="Segoe UI" pitchFamily="34" charset="0"/>
                          <a:ea typeface="Segoe UI" pitchFamily="34" charset="0"/>
                          <a:cs typeface="Segoe UI" pitchFamily="34" charset="0"/>
                        </a:rPr>
                        <a:t> des </a:t>
                      </a:r>
                      <a:r>
                        <a:rPr lang="en-US" sz="1800" kern="1200" dirty="0" err="1" smtClean="0">
                          <a:latin typeface="Segoe UI" pitchFamily="34" charset="0"/>
                          <a:ea typeface="Segoe UI" pitchFamily="34" charset="0"/>
                          <a:cs typeface="Segoe UI" pitchFamily="34" charset="0"/>
                        </a:rPr>
                        <a:t>utilisateurs</a:t>
                      </a:r>
                      <a:endParaRPr lang="en-US" sz="1800" kern="1200" dirty="0" smtClean="0">
                        <a:solidFill>
                          <a:schemeClr val="dk1"/>
                        </a:solidFill>
                        <a:latin typeface="Segoe UI" pitchFamily="34" charset="0"/>
                        <a:ea typeface="Segoe UI" pitchFamily="34" charset="0"/>
                        <a:cs typeface="Segoe UI" pitchFamily="34" charset="0"/>
                      </a:endParaRPr>
                    </a:p>
                  </a:txBody>
                  <a:tcPr/>
                </a:tc>
              </a:tr>
              <a:tr h="2523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Segoe UI" pitchFamily="34" charset="0"/>
                          <a:ea typeface="Segoe UI" pitchFamily="34" charset="0"/>
                          <a:cs typeface="Segoe UI" pitchFamily="34" charset="0"/>
                        </a:rPr>
                        <a:t>Sécurité physique</a:t>
                      </a:r>
                    </a:p>
                  </a:txBody>
                  <a:tcPr/>
                </a:tc>
                <a:tc>
                  <a:txBody>
                    <a:bodyPr/>
                    <a:lstStyle/>
                    <a:p>
                      <a:r>
                        <a:rPr lang="en-CA" sz="1800" dirty="0" smtClean="0">
                          <a:latin typeface="Segoe UI" pitchFamily="34" charset="0"/>
                          <a:ea typeface="Segoe UI" pitchFamily="34" charset="0"/>
                          <a:cs typeface="Segoe UI" pitchFamily="34" charset="0"/>
                        </a:rPr>
                        <a:t>Protections, verrous, dispositifs de suivi</a:t>
                      </a:r>
                    </a:p>
                  </a:txBody>
                  <a:tcPr/>
                </a:tc>
              </a:tr>
              <a:tr h="343769">
                <a:tc>
                  <a:txBody>
                    <a:bodyPr/>
                    <a:lstStyle/>
                    <a:p>
                      <a:r>
                        <a:rPr lang="en-US" sz="1800" b="1" dirty="0" smtClean="0">
                          <a:latin typeface="Segoe UI" pitchFamily="34" charset="0"/>
                          <a:ea typeface="Segoe UI" pitchFamily="34" charset="0"/>
                          <a:cs typeface="Segoe UI" pitchFamily="34" charset="0"/>
                        </a:rPr>
                        <a:t>Périmètre</a:t>
                      </a:r>
                      <a:endParaRPr lang="en-CA" sz="1800" b="1" dirty="0">
                        <a:latin typeface="Segoe UI" pitchFamily="34" charset="0"/>
                        <a:ea typeface="Segoe UI" pitchFamily="34" charset="0"/>
                        <a:cs typeface="Segoe UI" pitchFamily="34" charset="0"/>
                      </a:endParaRPr>
                    </a:p>
                  </a:txBody>
                  <a:tcPr/>
                </a:tc>
                <a:tc>
                  <a:txBody>
                    <a:bodyPr/>
                    <a:lstStyle/>
                    <a:p>
                      <a:r>
                        <a:rPr lang="en-CA" sz="1800" dirty="0" smtClean="0">
                          <a:latin typeface="Segoe UI" pitchFamily="34" charset="0"/>
                          <a:ea typeface="Segoe UI" pitchFamily="34" charset="0"/>
                          <a:cs typeface="Segoe UI" pitchFamily="34" charset="0"/>
                        </a:rPr>
                        <a:t>Pare-feu, contrôle de quarantaine pour l'accès réseau</a:t>
                      </a:r>
                    </a:p>
                  </a:txBody>
                  <a:tcPr/>
                </a:tc>
              </a:tr>
              <a:tr h="3999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Segoe UI" pitchFamily="34" charset="0"/>
                          <a:ea typeface="Segoe UI" pitchFamily="34" charset="0"/>
                          <a:cs typeface="Segoe UI" pitchFamily="34" charset="0"/>
                        </a:rPr>
                        <a:t>Réseaux</a:t>
                      </a:r>
                    </a:p>
                  </a:txBody>
                  <a:tcPr/>
                </a:tc>
                <a:tc>
                  <a:txBody>
                    <a:bodyPr/>
                    <a:lstStyle/>
                    <a:p>
                      <a:r>
                        <a:rPr lang="en-CA" sz="1800" dirty="0" smtClean="0">
                          <a:latin typeface="Segoe UI" pitchFamily="34" charset="0"/>
                          <a:ea typeface="Segoe UI" pitchFamily="34" charset="0"/>
                          <a:cs typeface="Segoe UI" pitchFamily="34" charset="0"/>
                        </a:rPr>
                        <a:t>Segments réseaux, </a:t>
                      </a:r>
                      <a:r>
                        <a:rPr lang="en-US" sz="1800" kern="1200" dirty="0" smtClean="0">
                          <a:solidFill>
                            <a:schemeClr val="tx1"/>
                          </a:solidFill>
                          <a:effectLst/>
                          <a:latin typeface="Segoe UI" pitchFamily="34" charset="0"/>
                          <a:ea typeface="Segoe UI" pitchFamily="34" charset="0"/>
                          <a:cs typeface="Segoe UI" pitchFamily="34" charset="0"/>
                        </a:rPr>
                        <a:t>IPsec, Forefront TMG 2010</a:t>
                      </a:r>
                      <a:endParaRPr lang="en-CA" sz="1800" dirty="0">
                        <a:latin typeface="Segoe UI" pitchFamily="34" charset="0"/>
                        <a:ea typeface="Segoe UI" pitchFamily="34" charset="0"/>
                        <a:cs typeface="Segoe UI" pitchFamily="34" charset="0"/>
                      </a:endParaRPr>
                    </a:p>
                  </a:txBody>
                  <a:tcPr/>
                </a:tc>
              </a:tr>
              <a:tr h="303548">
                <a:tc>
                  <a:txBody>
                    <a:bodyPr/>
                    <a:lstStyle/>
                    <a:p>
                      <a:r>
                        <a:rPr lang="en-US" sz="1800" b="1" dirty="0" smtClean="0">
                          <a:latin typeface="Segoe UI" pitchFamily="34" charset="0"/>
                          <a:ea typeface="Segoe UI" pitchFamily="34" charset="0"/>
                          <a:cs typeface="Segoe UI" pitchFamily="34" charset="0"/>
                        </a:rPr>
                        <a:t>Hôte</a:t>
                      </a:r>
                      <a:endParaRPr lang="en-CA" sz="1800" b="1" dirty="0">
                        <a:latin typeface="Segoe UI" pitchFamily="34" charset="0"/>
                        <a:ea typeface="Segoe UI" pitchFamily="34" charset="0"/>
                        <a:cs typeface="Segoe UI" pitchFamily="34" charset="0"/>
                      </a:endParaRPr>
                    </a:p>
                  </a:txBody>
                  <a:tcPr/>
                </a:tc>
                <a:tc>
                  <a:txBody>
                    <a:bodyPr/>
                    <a:lstStyle/>
                    <a:p>
                      <a:r>
                        <a:rPr lang="en-CA" sz="1800" dirty="0" smtClean="0">
                          <a:latin typeface="Segoe UI" pitchFamily="34" charset="0"/>
                          <a:ea typeface="Segoe UI" pitchFamily="34" charset="0"/>
                          <a:cs typeface="Segoe UI" pitchFamily="34" charset="0"/>
                        </a:rPr>
                        <a:t>Renforcement, authentification, gestion des </a:t>
                      </a:r>
                      <a:r>
                        <a:rPr lang="en-CA" sz="1800" dirty="0" err="1" smtClean="0">
                          <a:latin typeface="Segoe UI" pitchFamily="34" charset="0"/>
                          <a:ea typeface="Segoe UI" pitchFamily="34" charset="0"/>
                          <a:cs typeface="Segoe UI" pitchFamily="34" charset="0"/>
                        </a:rPr>
                        <a:t>mises</a:t>
                      </a:r>
                      <a:r>
                        <a:rPr lang="en-CA" sz="1800" dirty="0" smtClean="0">
                          <a:latin typeface="Segoe UI" pitchFamily="34" charset="0"/>
                          <a:ea typeface="Segoe UI" pitchFamily="34" charset="0"/>
                          <a:cs typeface="Segoe UI" pitchFamily="34" charset="0"/>
                        </a:rPr>
                        <a:t> à jour</a:t>
                      </a:r>
                    </a:p>
                  </a:txBody>
                  <a:tcPr/>
                </a:tc>
              </a:tr>
              <a:tr h="242588">
                <a:tc>
                  <a:txBody>
                    <a:bodyPr/>
                    <a:lstStyle/>
                    <a:p>
                      <a:r>
                        <a:rPr lang="en-US" sz="1800" b="1" dirty="0" smtClean="0">
                          <a:latin typeface="Segoe UI" pitchFamily="34" charset="0"/>
                          <a:ea typeface="Segoe UI" pitchFamily="34" charset="0"/>
                          <a:cs typeface="Segoe UI" pitchFamily="34" charset="0"/>
                        </a:rPr>
                        <a:t>Application</a:t>
                      </a:r>
                      <a:endParaRPr lang="en-CA" sz="1800" b="1" dirty="0">
                        <a:latin typeface="Segoe UI" pitchFamily="34" charset="0"/>
                        <a:ea typeface="Segoe UI" pitchFamily="34" charset="0"/>
                        <a:cs typeface="Segoe UI" pitchFamily="34" charset="0"/>
                      </a:endParaRPr>
                    </a:p>
                  </a:txBody>
                  <a:tcPr/>
                </a:tc>
                <a:tc>
                  <a:txBody>
                    <a:bodyPr/>
                    <a:lstStyle/>
                    <a:p>
                      <a:r>
                        <a:rPr lang="en-CA" sz="1800" dirty="0" smtClean="0">
                          <a:latin typeface="Segoe UI" pitchFamily="34" charset="0"/>
                          <a:ea typeface="Segoe UI" pitchFamily="34" charset="0"/>
                          <a:cs typeface="Segoe UI" pitchFamily="34" charset="0"/>
                        </a:rPr>
                        <a:t>Renforcement de la sécurité des applications, antivirus</a:t>
                      </a:r>
                    </a:p>
                  </a:txBody>
                  <a:tcPr/>
                </a:tc>
              </a:tr>
              <a:tr h="4048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Segoe UI" pitchFamily="34" charset="0"/>
                          <a:ea typeface="Segoe UI" pitchFamily="34" charset="0"/>
                          <a:cs typeface="Segoe UI" pitchFamily="34" charset="0"/>
                        </a:rPr>
                        <a:t>Données</a:t>
                      </a:r>
                    </a:p>
                  </a:txBody>
                  <a:tcPr/>
                </a:tc>
                <a:tc>
                  <a:txBody>
                    <a:bodyPr/>
                    <a:lstStyle/>
                    <a:p>
                      <a:r>
                        <a:rPr lang="en-CA" sz="1800" dirty="0" smtClean="0">
                          <a:latin typeface="Segoe UI" pitchFamily="34" charset="0"/>
                          <a:ea typeface="Segoe UI" pitchFamily="34" charset="0"/>
                          <a:cs typeface="Segoe UI" pitchFamily="34" charset="0"/>
                        </a:rPr>
                        <a:t>Listes de contrôle d'accès, EFS, </a:t>
                      </a:r>
                      <a:r>
                        <a:rPr lang="en-CA" sz="1800" dirty="0" err="1" smtClean="0">
                          <a:latin typeface="Segoe UI" pitchFamily="34" charset="0"/>
                          <a:ea typeface="Segoe UI" pitchFamily="34" charset="0"/>
                          <a:cs typeface="Segoe UI" pitchFamily="34" charset="0"/>
                        </a:rPr>
                        <a:t>procédures</a:t>
                      </a:r>
                      <a:r>
                        <a:rPr lang="en-CA" sz="1800" dirty="0" smtClean="0">
                          <a:latin typeface="Segoe UI" pitchFamily="34" charset="0"/>
                          <a:ea typeface="Segoe UI" pitchFamily="34" charset="0"/>
                          <a:cs typeface="Segoe UI" pitchFamily="34" charset="0"/>
                        </a:rPr>
                        <a:t> de </a:t>
                      </a:r>
                      <a:r>
                        <a:rPr lang="en-CA" sz="1800" dirty="0" err="1" smtClean="0">
                          <a:latin typeface="Segoe UI" pitchFamily="34" charset="0"/>
                          <a:ea typeface="Segoe UI" pitchFamily="34" charset="0"/>
                          <a:cs typeface="Segoe UI" pitchFamily="34" charset="0"/>
                        </a:rPr>
                        <a:t>sauvegarde</a:t>
                      </a:r>
                      <a:r>
                        <a:rPr lang="en-CA" sz="1800" dirty="0" smtClean="0">
                          <a:latin typeface="Segoe UI" pitchFamily="34" charset="0"/>
                          <a:ea typeface="Segoe UI" pitchFamily="34" charset="0"/>
                          <a:cs typeface="Segoe UI" pitchFamily="34" charset="0"/>
                        </a:rPr>
                        <a:t>/</a:t>
                      </a:r>
                      <a:r>
                        <a:rPr lang="en-CA" sz="1800" dirty="0" err="1" smtClean="0">
                          <a:latin typeface="Segoe UI" pitchFamily="34" charset="0"/>
                          <a:ea typeface="Segoe UI" pitchFamily="34" charset="0"/>
                          <a:cs typeface="Segoe UI" pitchFamily="34" charset="0"/>
                        </a:rPr>
                        <a:t>restauration</a:t>
                      </a:r>
                      <a:endParaRPr lang="en-CA" sz="1800" dirty="0" smtClean="0">
                        <a:latin typeface="Segoe UI" pitchFamily="34" charset="0"/>
                        <a:ea typeface="Segoe UI" pitchFamily="34" charset="0"/>
                        <a:cs typeface="Segoe UI" pitchFamily="34" charset="0"/>
                      </a:endParaRPr>
                    </a:p>
                  </a:txBody>
                  <a:tcPr/>
                </a:tc>
              </a:tr>
            </a:tbl>
          </a:graphicData>
        </a:graphic>
      </p:graphicFrame>
    </p:spTree>
    <p:extLst>
      <p:ext uri="{BB962C8B-B14F-4D97-AF65-F5344CB8AC3E}">
        <p14:creationId xmlns:p14="http://schemas.microsoft.com/office/powerpoint/2010/main" val="4133335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Meilleures pratiques pour améliorer la sécurité</a:t>
            </a:r>
            <a:endParaRPr lang="en-US"/>
          </a:p>
        </p:txBody>
      </p:sp>
      <p:sp>
        <p:nvSpPr>
          <p:cNvPr id="4" name="Rounded Rectangle 3"/>
          <p:cNvSpPr>
            <a:spLocks noChangeArrowheads="1"/>
          </p:cNvSpPr>
          <p:nvPr/>
        </p:nvSpPr>
        <p:spPr bwMode="auto">
          <a:xfrm>
            <a:off x="539204" y="922561"/>
            <a:ext cx="7732395" cy="340204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600" b="0" dirty="0">
                <a:latin typeface="Segoe UI" pitchFamily="34" charset="0"/>
                <a:ea typeface="Segoe UI" pitchFamily="34" charset="0"/>
                <a:cs typeface="Segoe UI" pitchFamily="34" charset="0"/>
              </a:rPr>
              <a:t>Meilleures pratiques pour accroître la </a:t>
            </a:r>
            <a:r>
              <a:rPr lang="en-US" sz="2600" b="0" dirty="0" err="1" smtClean="0">
                <a:latin typeface="Segoe UI" pitchFamily="34" charset="0"/>
                <a:ea typeface="Segoe UI" pitchFamily="34" charset="0"/>
                <a:cs typeface="Segoe UI" pitchFamily="34" charset="0"/>
              </a:rPr>
              <a:t>sécurité</a:t>
            </a:r>
            <a:endParaRPr lang="en-US" sz="2600" b="0" dirty="0">
              <a:latin typeface="Segoe UI" pitchFamily="34" charset="0"/>
              <a:ea typeface="Segoe UI" pitchFamily="34" charset="0"/>
              <a:cs typeface="Segoe UI" pitchFamily="34" charset="0"/>
            </a:endParaRPr>
          </a:p>
        </p:txBody>
      </p:sp>
      <p:pic>
        <p:nvPicPr>
          <p:cNvPr id="5" name="Picture 4" descr="I:\AVS-Work\Evergreen\MSL_Flash_Object_Library\MSL_PNG_Object_Library\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7800" y="3810000"/>
            <a:ext cx="1295400" cy="1524000"/>
          </a:xfrm>
          <a:prstGeom prst="rect">
            <a:avLst/>
          </a:prstGeom>
          <a:noFill/>
          <a:ln>
            <a:noFill/>
          </a:ln>
          <a:effectLst/>
          <a:extLst/>
        </p:spPr>
      </p:pic>
      <p:pic>
        <p:nvPicPr>
          <p:cNvPr id="6" name="Picture 5" descr="I:\AVS-Work\Evergreen\MSL_Flash_Object_Library\MSL_PNG_Object_Library\Security_Secure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5544" y="3885873"/>
            <a:ext cx="592931" cy="952500"/>
          </a:xfrm>
          <a:prstGeom prst="rect">
            <a:avLst/>
          </a:prstGeom>
          <a:noFill/>
          <a:ln>
            <a:noFill/>
          </a:ln>
          <a:effectLst/>
          <a:extLst/>
        </p:spPr>
      </p:pic>
      <p:sp>
        <p:nvSpPr>
          <p:cNvPr id="7" name="AutoShape 16"/>
          <p:cNvSpPr>
            <a:spLocks noChangeArrowheads="1"/>
          </p:cNvSpPr>
          <p:nvPr/>
        </p:nvSpPr>
        <p:spPr bwMode="auto">
          <a:xfrm>
            <a:off x="959961" y="1629093"/>
            <a:ext cx="6812440" cy="771775"/>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70C0"/>
              </a:buClr>
              <a:buSzPct val="120000"/>
              <a:buFont typeface="Arial" pitchFamily="34" charset="0"/>
              <a:buChar char="•"/>
              <a:defRPr/>
            </a:pPr>
            <a:r>
              <a:rPr lang="en-CA" sz="2400" b="0" dirty="0">
                <a:latin typeface="Segoe UI" pitchFamily="34" charset="0"/>
                <a:ea typeface="Segoe UI" pitchFamily="34" charset="0"/>
                <a:cs typeface="Segoe UI" pitchFamily="34" charset="0"/>
              </a:rPr>
              <a:t>Appliquer rapidement toutes les mises à jour de sécurité disponibles</a:t>
            </a:r>
          </a:p>
        </p:txBody>
      </p:sp>
      <p:sp>
        <p:nvSpPr>
          <p:cNvPr id="8" name="AutoShape 16"/>
          <p:cNvSpPr>
            <a:spLocks noChangeArrowheads="1"/>
          </p:cNvSpPr>
          <p:nvPr/>
        </p:nvSpPr>
        <p:spPr bwMode="auto">
          <a:xfrm>
            <a:off x="959960" y="2603246"/>
            <a:ext cx="6683240" cy="432947"/>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70C0"/>
              </a:buClr>
              <a:buSzPct val="120000"/>
              <a:buFont typeface="Arial" pitchFamily="34" charset="0"/>
              <a:buChar char="•"/>
              <a:defRPr/>
            </a:pPr>
            <a:r>
              <a:rPr lang="en-CA" sz="2400" b="0" dirty="0">
                <a:latin typeface="Segoe UI" pitchFamily="34" charset="0"/>
                <a:ea typeface="Segoe UI" pitchFamily="34" charset="0"/>
                <a:cs typeface="Segoe UI" pitchFamily="34" charset="0"/>
              </a:rPr>
              <a:t>Appliquer le principe des privilèges minimum</a:t>
            </a:r>
          </a:p>
        </p:txBody>
      </p:sp>
      <p:sp>
        <p:nvSpPr>
          <p:cNvPr id="9" name="AutoShape 16"/>
          <p:cNvSpPr>
            <a:spLocks noChangeArrowheads="1"/>
          </p:cNvSpPr>
          <p:nvPr/>
        </p:nvSpPr>
        <p:spPr bwMode="auto">
          <a:xfrm>
            <a:off x="983862" y="3238571"/>
            <a:ext cx="5424242" cy="432947"/>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70C0"/>
              </a:buClr>
              <a:buSzPct val="120000"/>
              <a:buFont typeface="Arial" pitchFamily="34" charset="0"/>
              <a:buChar char="•"/>
              <a:defRPr/>
            </a:pPr>
            <a:r>
              <a:rPr lang="en-CA" sz="2400" b="0" dirty="0">
                <a:latin typeface="Segoe UI" pitchFamily="34" charset="0"/>
                <a:ea typeface="Segoe UI" pitchFamily="34" charset="0"/>
                <a:cs typeface="Segoe UI" pitchFamily="34" charset="0"/>
              </a:rPr>
              <a:t>Restreindre la connexion de console</a:t>
            </a:r>
          </a:p>
        </p:txBody>
      </p:sp>
      <p:sp>
        <p:nvSpPr>
          <p:cNvPr id="10" name="AutoShape 16"/>
          <p:cNvSpPr>
            <a:spLocks noChangeArrowheads="1"/>
          </p:cNvSpPr>
          <p:nvPr/>
        </p:nvSpPr>
        <p:spPr bwMode="auto">
          <a:xfrm>
            <a:off x="977195" y="3873896"/>
            <a:ext cx="3734484" cy="432947"/>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Clr>
                <a:srgbClr val="0070C0"/>
              </a:buClr>
              <a:buSzPct val="120000"/>
              <a:buFont typeface="Arial" pitchFamily="34" charset="0"/>
              <a:buChar char="•"/>
              <a:defRPr/>
            </a:pPr>
            <a:r>
              <a:rPr lang="en-CA" sz="2400" b="0" dirty="0">
                <a:latin typeface="Segoe UI" pitchFamily="34" charset="0"/>
                <a:ea typeface="Segoe UI" pitchFamily="34" charset="0"/>
                <a:cs typeface="Segoe UI" pitchFamily="34" charset="0"/>
              </a:rPr>
              <a:t>Limiter l'accès physique</a:t>
            </a:r>
          </a:p>
        </p:txBody>
      </p:sp>
    </p:spTree>
    <p:extLst>
      <p:ext uri="{BB962C8B-B14F-4D97-AF65-F5344CB8AC3E}">
        <p14:creationId xmlns:p14="http://schemas.microsoft.com/office/powerpoint/2010/main" val="790420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2 : Configuration des paramètres de sécurité</a:t>
            </a:r>
            <a:endParaRPr lang="en-US" sz="2600" dirty="0"/>
          </a:p>
        </p:txBody>
      </p:sp>
      <p:sp>
        <p:nvSpPr>
          <p:cNvPr id="3" name="Text Placeholder 2"/>
          <p:cNvSpPr>
            <a:spLocks noGrp="1"/>
          </p:cNvSpPr>
          <p:nvPr>
            <p:ph type="body" idx="1"/>
          </p:nvPr>
        </p:nvSpPr>
        <p:spPr/>
        <p:txBody>
          <a:bodyPr/>
          <a:lstStyle/>
          <a:p>
            <a:r>
              <a:rPr lang="fr-FR" dirty="0" smtClean="0"/>
              <a:t>Configuration de modèles de sécurité
Configuration des droits des utilisateurs
Configuration des options de sécurité
Configuration du contrôle de compte d'utilisateur
Configuration de l'audit de sécurité
Configuration des groupes restreints
Configuration des paramètres de stratégie de compte</a:t>
            </a:r>
            <a:endParaRPr lang="en-US" dirty="0"/>
          </a:p>
        </p:txBody>
      </p:sp>
    </p:spTree>
    <p:extLst>
      <p:ext uri="{BB962C8B-B14F-4D97-AF65-F5344CB8AC3E}">
        <p14:creationId xmlns:p14="http://schemas.microsoft.com/office/powerpoint/2010/main" val="157619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 modèles de sécurité</a:t>
            </a:r>
            <a:endParaRPr lang="en-US"/>
          </a:p>
        </p:txBody>
      </p:sp>
      <p:sp>
        <p:nvSpPr>
          <p:cNvPr id="4" name="Rounded Rectangle 3"/>
          <p:cNvSpPr>
            <a:spLocks noChangeArrowheads="1"/>
          </p:cNvSpPr>
          <p:nvPr/>
        </p:nvSpPr>
        <p:spPr bwMode="auto">
          <a:xfrm>
            <a:off x="661988" y="996717"/>
            <a:ext cx="7832725" cy="62163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Catégories de modèles de </a:t>
            </a:r>
            <a:r>
              <a:rPr lang="en-US" sz="2400" dirty="0" err="1" smtClean="0">
                <a:latin typeface="Segoe UI" pitchFamily="34" charset="0"/>
                <a:ea typeface="Segoe UI" pitchFamily="34" charset="0"/>
                <a:cs typeface="Segoe UI" pitchFamily="34" charset="0"/>
              </a:rPr>
              <a:t>sécurité</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963613" y="1495355"/>
            <a:ext cx="7248525" cy="239084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Stratégies de comptes</a:t>
            </a:r>
          </a:p>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Stratégies locales</a:t>
            </a:r>
          </a:p>
          <a:p>
            <a:pPr marL="228600" indent="-228600" algn="l">
              <a:spcBef>
                <a:spcPts val="0"/>
              </a:spcBef>
              <a:buClr>
                <a:srgbClr val="006699"/>
              </a:buClr>
              <a:buFontTx/>
              <a:buChar char="•"/>
            </a:pPr>
            <a:r>
              <a:rPr lang="en-US" sz="2300" b="0" dirty="0" smtClean="0">
                <a:latin typeface="Segoe UI" pitchFamily="34" charset="0"/>
                <a:ea typeface="Segoe UI" pitchFamily="34" charset="0"/>
                <a:cs typeface="Segoe UI" pitchFamily="34" charset="0"/>
              </a:rPr>
              <a:t>Journal des événements </a:t>
            </a:r>
            <a:endParaRPr lang="en-US" sz="2300" b="0" dirty="0">
              <a:latin typeface="Segoe UI" pitchFamily="34" charset="0"/>
              <a:ea typeface="Segoe UI" pitchFamily="34" charset="0"/>
              <a:cs typeface="Segoe UI" pitchFamily="34" charset="0"/>
            </a:endParaRPr>
          </a:p>
          <a:p>
            <a:pPr marL="228600" indent="-228600" algn="l">
              <a:spcBef>
                <a:spcPts val="0"/>
              </a:spcBef>
              <a:buClr>
                <a:srgbClr val="006699"/>
              </a:buClr>
              <a:buFontTx/>
              <a:buChar char="•"/>
            </a:pPr>
            <a:r>
              <a:rPr lang="en-US" sz="2300" b="0" dirty="0" smtClean="0">
                <a:latin typeface="Segoe UI" pitchFamily="34" charset="0"/>
                <a:ea typeface="Segoe UI" pitchFamily="34" charset="0"/>
                <a:cs typeface="Segoe UI" pitchFamily="34" charset="0"/>
              </a:rPr>
              <a:t>Groupes restreints</a:t>
            </a:r>
            <a:endParaRPr lang="en-US" sz="2300" b="0" dirty="0">
              <a:latin typeface="Segoe UI" pitchFamily="34" charset="0"/>
              <a:ea typeface="Segoe UI" pitchFamily="34" charset="0"/>
              <a:cs typeface="Segoe UI" pitchFamily="34" charset="0"/>
            </a:endParaRPr>
          </a:p>
          <a:p>
            <a:pPr marL="228600" indent="-228600" algn="l">
              <a:spcBef>
                <a:spcPts val="0"/>
              </a:spcBef>
              <a:buClr>
                <a:srgbClr val="006699"/>
              </a:buClr>
              <a:buFontTx/>
              <a:buChar char="•"/>
            </a:pPr>
            <a:r>
              <a:rPr lang="en-US" sz="2300" b="0" dirty="0" smtClean="0">
                <a:latin typeface="Segoe UI" pitchFamily="34" charset="0"/>
                <a:ea typeface="Segoe UI" pitchFamily="34" charset="0"/>
                <a:cs typeface="Segoe UI" pitchFamily="34" charset="0"/>
              </a:rPr>
              <a:t>Services système</a:t>
            </a:r>
          </a:p>
          <a:p>
            <a:pPr marL="228600" indent="-228600" algn="l">
              <a:spcBef>
                <a:spcPts val="0"/>
              </a:spcBef>
              <a:buClr>
                <a:srgbClr val="006699"/>
              </a:buClr>
              <a:buFontTx/>
              <a:buChar char="•"/>
            </a:pPr>
            <a:r>
              <a:rPr lang="en-US" sz="2300" b="0" dirty="0" smtClean="0">
                <a:latin typeface="Segoe UI" pitchFamily="34" charset="0"/>
                <a:ea typeface="Segoe UI" pitchFamily="34" charset="0"/>
                <a:cs typeface="Segoe UI" pitchFamily="34" charset="0"/>
              </a:rPr>
              <a:t>Registre</a:t>
            </a:r>
          </a:p>
          <a:p>
            <a:pPr marL="228600" indent="-228600" algn="l">
              <a:spcBef>
                <a:spcPts val="0"/>
              </a:spcBef>
              <a:buClr>
                <a:srgbClr val="006699"/>
              </a:buClr>
              <a:buFontTx/>
              <a:buChar char="•"/>
            </a:pPr>
            <a:r>
              <a:rPr lang="en-US" sz="2300" b="0" dirty="0" smtClean="0">
                <a:latin typeface="Segoe UI" pitchFamily="34" charset="0"/>
                <a:ea typeface="Segoe UI" pitchFamily="34" charset="0"/>
                <a:cs typeface="Segoe UI" pitchFamily="34" charset="0"/>
              </a:rPr>
              <a:t>Système de fichiers</a:t>
            </a:r>
            <a:endParaRPr lang="en-US" sz="23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61988" y="3968517"/>
            <a:ext cx="7834312" cy="466725"/>
          </a:xfrm>
          <a:prstGeom prst="roundRect">
            <a:avLst>
              <a:gd name="adj" fmla="val 4167"/>
            </a:avLst>
          </a:prstGeom>
          <a:noFill/>
          <a:ln>
            <a:noFill/>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a:latin typeface="Segoe UI" pitchFamily="34" charset="0"/>
                <a:ea typeface="Segoe UI" pitchFamily="34" charset="0"/>
                <a:cs typeface="Segoe UI" pitchFamily="34" charset="0"/>
              </a:rPr>
              <a:t>Comment les modèles de sécurité </a:t>
            </a:r>
            <a:r>
              <a:rPr lang="en-US" sz="2400" dirty="0" err="1">
                <a:latin typeface="Segoe UI" pitchFamily="34" charset="0"/>
                <a:ea typeface="Segoe UI" pitchFamily="34" charset="0"/>
                <a:cs typeface="Segoe UI" pitchFamily="34" charset="0"/>
              </a:rPr>
              <a:t>sont</a:t>
            </a:r>
            <a:r>
              <a:rPr lang="en-US" sz="2400" dirty="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distribués</a:t>
            </a:r>
            <a:endParaRPr lang="en-US" sz="240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963613" y="4393473"/>
            <a:ext cx="7248525" cy="1819276"/>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Secedit.exe</a:t>
            </a:r>
          </a:p>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Composant logiciel enfichable Modèle de sécurité</a:t>
            </a:r>
          </a:p>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Assistant Configuration de la sécurité</a:t>
            </a:r>
          </a:p>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Stratégie de groupe</a:t>
            </a:r>
          </a:p>
          <a:p>
            <a:pPr marL="228600" indent="-228600">
              <a:spcBef>
                <a:spcPts val="0"/>
              </a:spcBef>
              <a:buClr>
                <a:srgbClr val="006699"/>
              </a:buClr>
              <a:buFontTx/>
              <a:buChar char="•"/>
            </a:pPr>
            <a:r>
              <a:rPr lang="en-US" sz="2300" b="0" dirty="0">
                <a:latin typeface="Segoe UI" pitchFamily="34" charset="0"/>
                <a:ea typeface="Segoe UI" pitchFamily="34" charset="0"/>
                <a:cs typeface="Segoe UI" pitchFamily="34" charset="0"/>
              </a:rPr>
              <a:t>Responsable de la conformité de sécurité</a:t>
            </a:r>
          </a:p>
        </p:txBody>
      </p:sp>
    </p:spTree>
    <p:extLst>
      <p:ext uri="{BB962C8B-B14F-4D97-AF65-F5344CB8AC3E}">
        <p14:creationId xmlns:p14="http://schemas.microsoft.com/office/powerpoint/2010/main" val="196663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droits des utilisateurs</a:t>
            </a:r>
            <a:endParaRPr lang="en-US"/>
          </a:p>
        </p:txBody>
      </p:sp>
      <p:sp>
        <p:nvSpPr>
          <p:cNvPr id="4" name="Rounded Rectangle 3"/>
          <p:cNvSpPr>
            <a:spLocks noChangeArrowheads="1"/>
          </p:cNvSpPr>
          <p:nvPr/>
        </p:nvSpPr>
        <p:spPr bwMode="auto">
          <a:xfrm>
            <a:off x="663575" y="838200"/>
            <a:ext cx="7832725" cy="556259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Types de droits des </a:t>
            </a:r>
            <a:r>
              <a:rPr lang="en-US" sz="2400" dirty="0" err="1" smtClean="0">
                <a:latin typeface="Segoe UI" pitchFamily="34" charset="0"/>
                <a:ea typeface="Segoe UI" pitchFamily="34" charset="0"/>
                <a:cs typeface="Segoe UI" pitchFamily="34" charset="0"/>
              </a:rPr>
              <a:t>utilisateurs</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963613" y="1295400"/>
            <a:ext cx="7248525" cy="1175426"/>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300" b="0" dirty="0" err="1" smtClean="0">
                <a:latin typeface="Segoe UI" pitchFamily="34" charset="0"/>
                <a:ea typeface="Segoe UI" pitchFamily="34" charset="0"/>
                <a:cs typeface="Segoe UI" pitchFamily="34" charset="0"/>
              </a:rPr>
              <a:t>Privilèges</a:t>
            </a:r>
            <a:r>
              <a:rPr lang="en-US" sz="2300" b="0" dirty="0" smtClean="0">
                <a:latin typeface="Segoe UI" pitchFamily="34" charset="0"/>
                <a:ea typeface="Segoe UI" pitchFamily="34" charset="0"/>
                <a:cs typeface="Segoe UI" pitchFamily="34" charset="0"/>
              </a:rPr>
              <a:t> </a:t>
            </a: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Droites d'ouverture de session</a:t>
            </a:r>
            <a:endParaRPr lang="en-US" sz="23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720353" y="2685036"/>
            <a:ext cx="7834312" cy="466725"/>
          </a:xfrm>
          <a:prstGeom prst="roundRect">
            <a:avLst>
              <a:gd name="adj" fmla="val 4167"/>
            </a:avLst>
          </a:prstGeom>
          <a:noFill/>
          <a:ln>
            <a:noFill/>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err="1" smtClean="0">
                <a:latin typeface="Segoe UI" pitchFamily="34" charset="0"/>
                <a:ea typeface="Segoe UI" pitchFamily="34" charset="0"/>
                <a:cs typeface="Segoe UI" pitchFamily="34" charset="0"/>
              </a:rPr>
              <a:t>Exemples</a:t>
            </a:r>
            <a:endParaRPr lang="en-US" sz="240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963613" y="3340337"/>
            <a:ext cx="7248525" cy="2360072"/>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Ajouter des stations de travail à un domaine</a:t>
            </a:r>
            <a:endParaRPr lang="en-US" sz="2300" b="0" dirty="0">
              <a:latin typeface="Segoe UI" pitchFamily="34" charset="0"/>
              <a:ea typeface="Segoe UI" pitchFamily="34" charset="0"/>
              <a:cs typeface="Segoe UI" pitchFamily="34" charset="0"/>
            </a:endParaRP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Permettre l'ouverture d'une session locale</a:t>
            </a: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Sauvegarder les fichiers et les répertoires</a:t>
            </a: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Modifier l'heure système</a:t>
            </a: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Forcer l'arrêt à partir d'un ordinateur distant</a:t>
            </a:r>
          </a:p>
          <a:p>
            <a:pPr marL="228600" indent="-228600" algn="l">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Arrêter le système</a:t>
            </a:r>
            <a:endParaRPr lang="en-US" sz="2300" b="0" dirty="0">
              <a:latin typeface="Segoe UI" pitchFamily="34" charset="0"/>
              <a:ea typeface="Segoe UI" pitchFamily="34" charset="0"/>
              <a:cs typeface="Segoe UI" pitchFamily="34" charset="0"/>
            </a:endParaRPr>
          </a:p>
        </p:txBody>
      </p:sp>
      <p:pic>
        <p:nvPicPr>
          <p:cNvPr id="8"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867400" y="1182273"/>
            <a:ext cx="1362900" cy="1584372"/>
          </a:xfrm>
          <a:prstGeom prst="rect">
            <a:avLst/>
          </a:prstGeom>
          <a:noFill/>
          <a:ln w="9525">
            <a:noFill/>
            <a:miter lim="800000"/>
            <a:headEnd/>
            <a:tailEnd/>
          </a:ln>
          <a:effectLst/>
        </p:spPr>
      </p:pic>
    </p:spTree>
    <p:extLst>
      <p:ext uri="{BB962C8B-B14F-4D97-AF65-F5344CB8AC3E}">
        <p14:creationId xmlns:p14="http://schemas.microsoft.com/office/powerpoint/2010/main" val="1243019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211</TotalTime>
  <Words>2911</Words>
  <Application>Microsoft Office PowerPoint</Application>
  <PresentationFormat>On-screen Show (4:3)</PresentationFormat>
  <Paragraphs>587</Paragraphs>
  <Slides>37</Slides>
  <Notes>37</Notes>
  <HiddenSlides>5</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Arial</vt:lpstr>
      <vt:lpstr>Segoe UI Light</vt:lpstr>
      <vt:lpstr>Times New Roman</vt:lpstr>
      <vt:lpstr>Segoe UI</vt:lpstr>
      <vt:lpstr>Courier New</vt:lpstr>
      <vt:lpstr>Verdana</vt:lpstr>
      <vt:lpstr>Symbol</vt:lpstr>
      <vt:lpstr>Calibri</vt:lpstr>
      <vt:lpstr>Wingdings</vt:lpstr>
      <vt:lpstr>Segoe</vt:lpstr>
      <vt:lpstr>Segoe Light</vt:lpstr>
      <vt:lpstr>Cordia New</vt:lpstr>
      <vt:lpstr>SimSun</vt:lpstr>
      <vt:lpstr>Arial Unicode MS</vt:lpstr>
      <vt:lpstr>Presentation1</vt:lpstr>
      <vt:lpstr>Module 12</vt:lpstr>
      <vt:lpstr>Vue d'ensemble du module</vt:lpstr>
      <vt:lpstr>Leçon 1 : Vue d'ensemble de la sécurité des systèmes d'exploitation Windows</vt:lpstr>
      <vt:lpstr>Discussion : Identification des risques de sécurité et des coûts associés</vt:lpstr>
      <vt:lpstr>Application d'une défense en profondeur pour améliorer la sécurité</vt:lpstr>
      <vt:lpstr>Meilleures pratiques pour améliorer la sécurité</vt:lpstr>
      <vt:lpstr>Leçon 2 : Configuration des paramètres de sécurité</vt:lpstr>
      <vt:lpstr>Configuration de modèles de sécurité</vt:lpstr>
      <vt:lpstr>Configuration des droits des utilisateurs</vt:lpstr>
      <vt:lpstr>Configuration des options de sécurité</vt:lpstr>
      <vt:lpstr>Configuration du contrôle de compte d'utilisateur</vt:lpstr>
      <vt:lpstr>Configuration de l'audit de sécurité</vt:lpstr>
      <vt:lpstr>Configuration des groupes restreints</vt:lpstr>
      <vt:lpstr>Configuration des paramètres de stratégie de compte</vt:lpstr>
      <vt:lpstr>Atelier pratique A : Renforcement de la sécurité des ressources de serveur</vt:lpstr>
      <vt:lpstr>Scénario d'atelier pratique</vt:lpstr>
      <vt:lpstr>Contrôle des acquis de l'atelier pratique</vt:lpstr>
      <vt:lpstr>Leçon 3 : Restriction de l'accès aux logiciels</vt:lpstr>
      <vt:lpstr>Que sont les stratégies de restriction logicielle ?</vt:lpstr>
      <vt:lpstr>Qu'est-ce qu'AppLocker ?</vt:lpstr>
      <vt:lpstr>Règles AppLocker</vt:lpstr>
      <vt:lpstr>Démonstration : Création de règles AppLocker</vt:lpstr>
      <vt:lpstr>PowerPoint Presentation</vt:lpstr>
      <vt:lpstr>PowerPoint Presentation</vt:lpstr>
      <vt:lpstr>Leçon 4 : Configuration du Pare-feu Windows avec fonctions avancées de sécurité</vt:lpstr>
      <vt:lpstr>Qu'est-ce que le Pare-feu Windows avec fonctions avancées de sécurité ?</vt:lpstr>
      <vt:lpstr>Discussion : Pourquoi un pare-feu basé sur l'hôte  est-il important ?</vt:lpstr>
      <vt:lpstr>Profils de pare-feu</vt:lpstr>
      <vt:lpstr>Règles de sécurité de connexion</vt:lpstr>
      <vt:lpstr>Déploiement des règles de pare-feu</vt:lpstr>
      <vt:lpstr>Atelier pratique B : Configuration d'AppLocker et du Pare-feu Windows</vt:lpstr>
      <vt:lpstr>Scénario d'atelier pratique</vt:lpstr>
      <vt:lpstr>Contrôle des acquis de l'atelier pratique</vt:lpstr>
      <vt:lpstr>Contrôle des acquis et éléments à retenir</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Ruiz, Esther</dc:creator>
  <cp:lastModifiedBy>Ruiz, Pilar</cp:lastModifiedBy>
  <cp:revision>39</cp:revision>
  <dcterms:created xsi:type="dcterms:W3CDTF">2013-02-25T17:01:01Z</dcterms:created>
  <dcterms:modified xsi:type="dcterms:W3CDTF">2013-03-16T07:52:36Z</dcterms:modified>
</cp:coreProperties>
</file>